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5"/>
  </p:notesMasterIdLst>
  <p:sldIdLst>
    <p:sldId id="256" r:id="rId2"/>
    <p:sldId id="258" r:id="rId3"/>
    <p:sldId id="257" r:id="rId4"/>
    <p:sldId id="260" r:id="rId5"/>
    <p:sldId id="305" r:id="rId6"/>
    <p:sldId id="262" r:id="rId7"/>
    <p:sldId id="261" r:id="rId8"/>
    <p:sldId id="263" r:id="rId9"/>
    <p:sldId id="285" r:id="rId10"/>
    <p:sldId id="264" r:id="rId11"/>
    <p:sldId id="280" r:id="rId12"/>
    <p:sldId id="265" r:id="rId13"/>
    <p:sldId id="281" r:id="rId14"/>
    <p:sldId id="282" r:id="rId15"/>
    <p:sldId id="283" r:id="rId16"/>
    <p:sldId id="266" r:id="rId17"/>
    <p:sldId id="267" r:id="rId18"/>
    <p:sldId id="284"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6" r:id="rId36"/>
    <p:sldId id="309" r:id="rId37"/>
    <p:sldId id="310" r:id="rId38"/>
    <p:sldId id="302" r:id="rId39"/>
    <p:sldId id="303" r:id="rId40"/>
    <p:sldId id="304" r:id="rId41"/>
    <p:sldId id="308" r:id="rId42"/>
    <p:sldId id="307" r:id="rId43"/>
    <p:sldId id="31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5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1440D-4274-486F-B8A8-E40C384F8D7A}" type="datetimeFigureOut">
              <a:rPr lang="zh-CN" altLang="en-US" smtClean="0"/>
              <a:t>2018/2/10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0FEBA-577B-4E2C-8F54-558D89329BE3}" type="slidenum">
              <a:rPr lang="zh-CN" altLang="en-US" smtClean="0"/>
              <a:t>‹#›</a:t>
            </a:fld>
            <a:endParaRPr lang="zh-CN" altLang="en-US"/>
          </a:p>
        </p:txBody>
      </p:sp>
    </p:spTree>
    <p:extLst>
      <p:ext uri="{BB962C8B-B14F-4D97-AF65-F5344CB8AC3E}">
        <p14:creationId xmlns:p14="http://schemas.microsoft.com/office/powerpoint/2010/main" val="310147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9</a:t>
            </a:fld>
            <a:endParaRPr lang="zh-CN" altLang="en-US"/>
          </a:p>
        </p:txBody>
      </p:sp>
    </p:spTree>
    <p:extLst>
      <p:ext uri="{BB962C8B-B14F-4D97-AF65-F5344CB8AC3E}">
        <p14:creationId xmlns:p14="http://schemas.microsoft.com/office/powerpoint/2010/main" val="2156112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42</a:t>
            </a:fld>
            <a:endParaRPr lang="zh-CN" altLang="en-US"/>
          </a:p>
        </p:txBody>
      </p:sp>
    </p:spTree>
    <p:extLst>
      <p:ext uri="{BB962C8B-B14F-4D97-AF65-F5344CB8AC3E}">
        <p14:creationId xmlns:p14="http://schemas.microsoft.com/office/powerpoint/2010/main" val="641684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43</a:t>
            </a:fld>
            <a:endParaRPr lang="zh-CN" altLang="en-US"/>
          </a:p>
        </p:txBody>
      </p:sp>
    </p:spTree>
    <p:extLst>
      <p:ext uri="{BB962C8B-B14F-4D97-AF65-F5344CB8AC3E}">
        <p14:creationId xmlns:p14="http://schemas.microsoft.com/office/powerpoint/2010/main" val="34328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34</a:t>
            </a:fld>
            <a:endParaRPr lang="zh-CN" altLang="en-US"/>
          </a:p>
        </p:txBody>
      </p:sp>
    </p:spTree>
    <p:extLst>
      <p:ext uri="{BB962C8B-B14F-4D97-AF65-F5344CB8AC3E}">
        <p14:creationId xmlns:p14="http://schemas.microsoft.com/office/powerpoint/2010/main" val="274578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35</a:t>
            </a:fld>
            <a:endParaRPr lang="zh-CN" altLang="en-US"/>
          </a:p>
        </p:txBody>
      </p:sp>
    </p:spTree>
    <p:extLst>
      <p:ext uri="{BB962C8B-B14F-4D97-AF65-F5344CB8AC3E}">
        <p14:creationId xmlns:p14="http://schemas.microsoft.com/office/powerpoint/2010/main" val="35065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36</a:t>
            </a:fld>
            <a:endParaRPr lang="zh-CN" altLang="en-US"/>
          </a:p>
        </p:txBody>
      </p:sp>
    </p:spTree>
    <p:extLst>
      <p:ext uri="{BB962C8B-B14F-4D97-AF65-F5344CB8AC3E}">
        <p14:creationId xmlns:p14="http://schemas.microsoft.com/office/powerpoint/2010/main" val="569209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37</a:t>
            </a:fld>
            <a:endParaRPr lang="zh-CN" altLang="en-US"/>
          </a:p>
        </p:txBody>
      </p:sp>
    </p:spTree>
    <p:extLst>
      <p:ext uri="{BB962C8B-B14F-4D97-AF65-F5344CB8AC3E}">
        <p14:creationId xmlns:p14="http://schemas.microsoft.com/office/powerpoint/2010/main" val="632280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38</a:t>
            </a:fld>
            <a:endParaRPr lang="zh-CN" altLang="en-US"/>
          </a:p>
        </p:txBody>
      </p:sp>
    </p:spTree>
    <p:extLst>
      <p:ext uri="{BB962C8B-B14F-4D97-AF65-F5344CB8AC3E}">
        <p14:creationId xmlns:p14="http://schemas.microsoft.com/office/powerpoint/2010/main" val="885268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39</a:t>
            </a:fld>
            <a:endParaRPr lang="zh-CN" altLang="en-US"/>
          </a:p>
        </p:txBody>
      </p:sp>
    </p:spTree>
    <p:extLst>
      <p:ext uri="{BB962C8B-B14F-4D97-AF65-F5344CB8AC3E}">
        <p14:creationId xmlns:p14="http://schemas.microsoft.com/office/powerpoint/2010/main" val="187235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40</a:t>
            </a:fld>
            <a:endParaRPr lang="zh-CN" altLang="en-US"/>
          </a:p>
        </p:txBody>
      </p:sp>
    </p:spTree>
    <p:extLst>
      <p:ext uri="{BB962C8B-B14F-4D97-AF65-F5344CB8AC3E}">
        <p14:creationId xmlns:p14="http://schemas.microsoft.com/office/powerpoint/2010/main" val="377302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60FEBA-577B-4E2C-8F54-558D89329BE3}" type="slidenum">
              <a:rPr lang="zh-CN" altLang="en-US" smtClean="0"/>
              <a:t>41</a:t>
            </a:fld>
            <a:endParaRPr lang="zh-CN" altLang="en-US"/>
          </a:p>
        </p:txBody>
      </p:sp>
    </p:spTree>
    <p:extLst>
      <p:ext uri="{BB962C8B-B14F-4D97-AF65-F5344CB8AC3E}">
        <p14:creationId xmlns:p14="http://schemas.microsoft.com/office/powerpoint/2010/main" val="123941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171367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36771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168719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C1F506-B08F-4E17-AB54-737051695EA3}"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11133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58252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4123304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28251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436429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368926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12545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399244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148254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14296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284424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204827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80949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932484B-7BFA-4346-A929-1EEA59C97F73}" type="datetimeFigureOut">
              <a:rPr lang="zh-CN" altLang="en-US" smtClean="0"/>
              <a:t>2018/2/10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410586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932484B-7BFA-4346-A929-1EEA59C97F73}" type="datetimeFigureOut">
              <a:rPr lang="zh-CN" altLang="en-US" smtClean="0"/>
              <a:t>2018/2/10</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C1F506-B08F-4E17-AB54-737051695EA3}" type="slidenum">
              <a:rPr lang="zh-CN" altLang="en-US" smtClean="0"/>
              <a:t>‹#›</a:t>
            </a:fld>
            <a:endParaRPr lang="zh-CN" altLang="en-US"/>
          </a:p>
        </p:txBody>
      </p:sp>
    </p:spTree>
    <p:extLst>
      <p:ext uri="{BB962C8B-B14F-4D97-AF65-F5344CB8AC3E}">
        <p14:creationId xmlns:p14="http://schemas.microsoft.com/office/powerpoint/2010/main" val="276061049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0.png"/><Relationship Id="rId1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oleObject" Target="../embeddings/oleObject1.bin"/><Relationship Id="rId12" Type="http://schemas.openxmlformats.org/officeDocument/2006/relationships/image" Target="../media/image19.png"/><Relationship Id="rId17" Type="http://schemas.openxmlformats.org/officeDocument/2006/relationships/image" Target="../media/image200.png"/><Relationship Id="rId2" Type="http://schemas.openxmlformats.org/officeDocument/2006/relationships/slideLayout" Target="../slideLayouts/slideLayout1.xml"/><Relationship Id="rId16" Type="http://schemas.openxmlformats.org/officeDocument/2006/relationships/image" Target="../media/image190.png"/><Relationship Id="rId1" Type="http://schemas.openxmlformats.org/officeDocument/2006/relationships/vmlDrawing" Target="../drawings/vmlDrawing1.vml"/><Relationship Id="rId6" Type="http://schemas.openxmlformats.org/officeDocument/2006/relationships/image" Target="../media/image130.png"/><Relationship Id="rId11" Type="http://schemas.openxmlformats.org/officeDocument/2006/relationships/image" Target="../media/image18.png"/><Relationship Id="rId5" Type="http://schemas.openxmlformats.org/officeDocument/2006/relationships/image" Target="../media/image120.png"/><Relationship Id="rId15" Type="http://schemas.openxmlformats.org/officeDocument/2006/relationships/image" Target="../media/image180.png"/><Relationship Id="rId10" Type="http://schemas.openxmlformats.org/officeDocument/2006/relationships/image" Target="../media/image10.wmf"/><Relationship Id="rId4" Type="http://schemas.openxmlformats.org/officeDocument/2006/relationships/image" Target="../media/image12.png"/><Relationship Id="rId9" Type="http://schemas.openxmlformats.org/officeDocument/2006/relationships/oleObject" Target="../embeddings/oleObject2.bin"/><Relationship Id="rId14" Type="http://schemas.openxmlformats.org/officeDocument/2006/relationships/image" Target="../media/image17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blog.csdn.net/kokerf/article/details/72885435" TargetMode="Externa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hyperlink" Target="https://git.oschina.net/paopaoslam/ORB-SLAM2/blob/wubo&amp;jiajia/src/Initializer.cpp?dir=0&amp;filepath=src/Initializer.cpp&amp;oid=ebe440148231a2c288d0aa11425db799468a92ab&amp;sha=3ccff875e95723673258573b665ee2e33511f843#L870" TargetMode="External"/><Relationship Id="rId2" Type="http://schemas.openxmlformats.org/officeDocument/2006/relationships/hyperlink" Target="http://blog.csdn.net/kokerf/article/details/72885435" TargetMode="Externa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50.png"/><Relationship Id="rId7" Type="http://schemas.openxmlformats.org/officeDocument/2006/relationships/image" Target="../media/image70.png"/><Relationship Id="rId12"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73.png"/><Relationship Id="rId5" Type="http://schemas.openxmlformats.org/officeDocument/2006/relationships/image" Target="../media/image670.png"/><Relationship Id="rId10" Type="http://schemas.openxmlformats.org/officeDocument/2006/relationships/image" Target="../media/image72.png"/><Relationship Id="rId4" Type="http://schemas.openxmlformats.org/officeDocument/2006/relationships/image" Target="../media/image660.png"/><Relationship Id="rId9" Type="http://schemas.openxmlformats.org/officeDocument/2006/relationships/image" Target="../media/image7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ORB slam</a:t>
            </a:r>
            <a:endParaRPr lang="zh-CN" altLang="en-US"/>
          </a:p>
        </p:txBody>
      </p:sp>
    </p:spTree>
    <p:extLst>
      <p:ext uri="{BB962C8B-B14F-4D97-AF65-F5344CB8AC3E}">
        <p14:creationId xmlns:p14="http://schemas.microsoft.com/office/powerpoint/2010/main" val="269719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软件流程</a:t>
            </a:r>
            <a:r>
              <a:rPr lang="en-US" altLang="zh-CN" sz="3200" smtClean="0">
                <a:latin typeface="华文楷体" panose="02010600040101010101" pitchFamily="2" charset="-122"/>
                <a:ea typeface="华文楷体" panose="02010600040101010101" pitchFamily="2" charset="-122"/>
              </a:rPr>
              <a:t>3</a:t>
            </a:r>
            <a:endParaRPr lang="zh-CN" altLang="en-US" sz="3200">
              <a:latin typeface="华文楷体" panose="02010600040101010101" pitchFamily="2" charset="-122"/>
              <a:ea typeface="华文楷体" panose="02010600040101010101" pitchFamily="2" charset="-122"/>
            </a:endParaRPr>
          </a:p>
        </p:txBody>
      </p:sp>
      <p:sp>
        <p:nvSpPr>
          <p:cNvPr id="3" name="文本框 2"/>
          <p:cNvSpPr txBox="1"/>
          <p:nvPr/>
        </p:nvSpPr>
        <p:spPr>
          <a:xfrm>
            <a:off x="748938" y="779736"/>
            <a:ext cx="6069874" cy="307777"/>
          </a:xfrm>
          <a:prstGeom prst="rect">
            <a:avLst/>
          </a:prstGeom>
          <a:noFill/>
        </p:spPr>
        <p:txBody>
          <a:bodyPr wrap="square" rtlCol="0">
            <a:spAutoFit/>
          </a:bodyPr>
          <a:lstStyle/>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Tracking::track( )</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是整个</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tracking</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线程的核心函数！</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矩形 4"/>
          <p:cNvSpPr/>
          <p:nvPr/>
        </p:nvSpPr>
        <p:spPr>
          <a:xfrm>
            <a:off x="7620015" y="1874655"/>
            <a:ext cx="1637212"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rgbClr val="FF0000"/>
                </a:solidFill>
                <a:latin typeface="华文楷体" panose="02010600040101010101" pitchFamily="2" charset="-122"/>
                <a:ea typeface="华文楷体" panose="02010600040101010101" pitchFamily="2" charset="-122"/>
              </a:rPr>
              <a:t>1</a:t>
            </a:r>
            <a:r>
              <a:rPr lang="zh-CN" altLang="en-US" sz="1050" smtClean="0">
                <a:solidFill>
                  <a:srgbClr val="FF0000"/>
                </a:solidFill>
                <a:latin typeface="华文楷体" panose="02010600040101010101" pitchFamily="2" charset="-122"/>
                <a:ea typeface="华文楷体" panose="02010600040101010101" pitchFamily="2" charset="-122"/>
              </a:rPr>
              <a:t>、初始化地图</a:t>
            </a:r>
            <a:endParaRPr lang="zh-CN" altLang="en-US" sz="1050">
              <a:solidFill>
                <a:srgbClr val="FF0000"/>
              </a:solidFill>
              <a:latin typeface="华文楷体" panose="02010600040101010101" pitchFamily="2" charset="-122"/>
              <a:ea typeface="华文楷体" panose="02010600040101010101" pitchFamily="2" charset="-122"/>
            </a:endParaRPr>
          </a:p>
        </p:txBody>
      </p:sp>
      <p:sp>
        <p:nvSpPr>
          <p:cNvPr id="2" name="流程图: 决策 1"/>
          <p:cNvSpPr/>
          <p:nvPr/>
        </p:nvSpPr>
        <p:spPr>
          <a:xfrm>
            <a:off x="4079973" y="992769"/>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华文楷体" panose="02010600040101010101" pitchFamily="2" charset="-122"/>
                <a:ea typeface="华文楷体" panose="02010600040101010101" pitchFamily="2" charset="-122"/>
              </a:rPr>
              <a:t>mState==</a:t>
            </a:r>
            <a:r>
              <a:rPr lang="en-US" altLang="zh-CN" sz="1000" smtClean="0">
                <a:latin typeface="华文楷体" panose="02010600040101010101" pitchFamily="2" charset="-122"/>
                <a:ea typeface="华文楷体" panose="02010600040101010101" pitchFamily="2" charset="-122"/>
              </a:rPr>
              <a:t>NOT_INITIALIZED </a:t>
            </a:r>
            <a:r>
              <a:rPr lang="zh-CN" altLang="en-US" sz="1000" smtClean="0">
                <a:latin typeface="华文楷体" panose="02010600040101010101" pitchFamily="2" charset="-122"/>
                <a:ea typeface="华文楷体" panose="02010600040101010101" pitchFamily="2" charset="-122"/>
              </a:rPr>
              <a:t>？</a:t>
            </a:r>
            <a:endParaRPr lang="zh-CN" altLang="en-US" sz="1000"/>
          </a:p>
        </p:txBody>
      </p:sp>
      <p:cxnSp>
        <p:nvCxnSpPr>
          <p:cNvPr id="6" name="肘形连接符 5"/>
          <p:cNvCxnSpPr>
            <a:stCxn id="2" idx="3"/>
            <a:endCxn id="5" idx="0"/>
          </p:cNvCxnSpPr>
          <p:nvPr/>
        </p:nvCxnSpPr>
        <p:spPr>
          <a:xfrm>
            <a:off x="6709962" y="1267089"/>
            <a:ext cx="1728659" cy="607566"/>
          </a:xfrm>
          <a:prstGeom prst="bentConnector2">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193287" y="992769"/>
            <a:ext cx="1402080"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是，未初始化</a:t>
            </a:r>
            <a:endParaRPr lang="zh-CN" altLang="en-US" sz="1100">
              <a:latin typeface="楷体" panose="02010609060101010101" pitchFamily="49" charset="-122"/>
              <a:ea typeface="楷体" panose="02010609060101010101" pitchFamily="49" charset="-122"/>
            </a:endParaRPr>
          </a:p>
        </p:txBody>
      </p:sp>
      <p:sp>
        <p:nvSpPr>
          <p:cNvPr id="13" name="流程图: 决策 12"/>
          <p:cNvSpPr/>
          <p:nvPr/>
        </p:nvSpPr>
        <p:spPr>
          <a:xfrm>
            <a:off x="4079973" y="1874742"/>
            <a:ext cx="2629988" cy="642031"/>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latin typeface="华文楷体" panose="02010600040101010101" pitchFamily="2" charset="-122"/>
                <a:ea typeface="华文楷体" panose="02010600040101010101" pitchFamily="2" charset="-122"/>
              </a:rPr>
              <a:t>mbOnlyTracking</a:t>
            </a:r>
          </a:p>
          <a:p>
            <a:pPr algn="ctr"/>
            <a:r>
              <a:rPr lang="zh-CN" altLang="en-US" sz="1000" smtClean="0">
                <a:latin typeface="华文楷体" panose="02010600040101010101" pitchFamily="2" charset="-122"/>
                <a:ea typeface="华文楷体" panose="02010600040101010101" pitchFamily="2" charset="-122"/>
              </a:rPr>
              <a:t>是否只进行</a:t>
            </a:r>
            <a:r>
              <a:rPr lang="en-US" altLang="zh-CN" sz="1000" smtClean="0">
                <a:latin typeface="华文楷体" panose="02010600040101010101" pitchFamily="2" charset="-122"/>
                <a:ea typeface="华文楷体" panose="02010600040101010101" pitchFamily="2" charset="-122"/>
              </a:rPr>
              <a:t>tracking</a:t>
            </a:r>
            <a:r>
              <a:rPr lang="zh-CN" altLang="en-US" sz="1000" smtClean="0">
                <a:latin typeface="华文楷体" panose="02010600040101010101" pitchFamily="2" charset="-122"/>
                <a:ea typeface="华文楷体" panose="02010600040101010101" pitchFamily="2" charset="-122"/>
              </a:rPr>
              <a:t>？</a:t>
            </a:r>
            <a:endParaRPr lang="zh-CN" altLang="en-US" sz="1000"/>
          </a:p>
        </p:txBody>
      </p:sp>
      <p:cxnSp>
        <p:nvCxnSpPr>
          <p:cNvPr id="16" name="肘形连接符 15"/>
          <p:cNvCxnSpPr>
            <a:stCxn id="2" idx="2"/>
            <a:endCxn id="13" idx="0"/>
          </p:cNvCxnSpPr>
          <p:nvPr/>
        </p:nvCxnSpPr>
        <p:spPr>
          <a:xfrm rot="5400000">
            <a:off x="5228302" y="1708075"/>
            <a:ext cx="333333" cy="1"/>
          </a:xfrm>
          <a:prstGeom prst="bentConnector3">
            <a:avLst>
              <a:gd name="adj1" fmla="val 50000"/>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2"/>
          </p:cNvCxnSpPr>
          <p:nvPr/>
        </p:nvCxnSpPr>
        <p:spPr>
          <a:xfrm>
            <a:off x="5394967" y="2516773"/>
            <a:ext cx="0" cy="39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351424" y="1568593"/>
            <a:ext cx="539932"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endParaRPr lang="zh-CN" altLang="en-US" sz="1100">
              <a:latin typeface="楷体" panose="02010609060101010101" pitchFamily="49" charset="-122"/>
              <a:ea typeface="楷体" panose="02010609060101010101" pitchFamily="49" charset="-122"/>
            </a:endParaRPr>
          </a:p>
        </p:txBody>
      </p:sp>
      <p:sp>
        <p:nvSpPr>
          <p:cNvPr id="35" name="流程图: 决策 34"/>
          <p:cNvSpPr/>
          <p:nvPr/>
        </p:nvSpPr>
        <p:spPr>
          <a:xfrm>
            <a:off x="4079973" y="2911360"/>
            <a:ext cx="2629988" cy="642031"/>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华文楷体" panose="02010600040101010101" pitchFamily="2" charset="-122"/>
                <a:ea typeface="华文楷体" panose="02010600040101010101" pitchFamily="2" charset="-122"/>
              </a:rPr>
              <a:t>mState==OK</a:t>
            </a:r>
          </a:p>
          <a:p>
            <a:pPr algn="ctr"/>
            <a:r>
              <a:rPr lang="zh-CN" altLang="en-US" sz="1000" smtClean="0">
                <a:latin typeface="华文楷体" panose="02010600040101010101" pitchFamily="2" charset="-122"/>
                <a:ea typeface="华文楷体" panose="02010600040101010101" pitchFamily="2" charset="-122"/>
              </a:rPr>
              <a:t>跟踪状态</a:t>
            </a:r>
            <a:r>
              <a:rPr lang="en-US" altLang="zh-CN" sz="1000" smtClean="0">
                <a:latin typeface="华文楷体" panose="02010600040101010101" pitchFamily="2" charset="-122"/>
                <a:ea typeface="华文楷体" panose="02010600040101010101" pitchFamily="2" charset="-122"/>
              </a:rPr>
              <a:t>OK</a:t>
            </a:r>
            <a:r>
              <a:rPr lang="zh-CN" altLang="en-US" sz="1000" smtClean="0">
                <a:latin typeface="华文楷体" panose="02010600040101010101" pitchFamily="2" charset="-122"/>
                <a:ea typeface="华文楷体" panose="02010600040101010101" pitchFamily="2" charset="-122"/>
              </a:rPr>
              <a:t>？</a:t>
            </a:r>
            <a:endParaRPr lang="zh-CN" altLang="en-US" sz="1000"/>
          </a:p>
        </p:txBody>
      </p:sp>
      <p:sp>
        <p:nvSpPr>
          <p:cNvPr id="36" name="文本框 35"/>
          <p:cNvSpPr txBox="1"/>
          <p:nvPr/>
        </p:nvSpPr>
        <p:spPr>
          <a:xfrm>
            <a:off x="5351424" y="2583261"/>
            <a:ext cx="539932"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endParaRPr lang="zh-CN" altLang="en-US" sz="1100">
              <a:latin typeface="楷体" panose="02010609060101010101" pitchFamily="49" charset="-122"/>
              <a:ea typeface="楷体" panose="02010609060101010101" pitchFamily="49" charset="-122"/>
            </a:endParaRPr>
          </a:p>
        </p:txBody>
      </p:sp>
      <p:sp>
        <p:nvSpPr>
          <p:cNvPr id="38" name="流程图: 决策 37"/>
          <p:cNvSpPr/>
          <p:nvPr/>
        </p:nvSpPr>
        <p:spPr>
          <a:xfrm>
            <a:off x="4079973" y="3895251"/>
            <a:ext cx="2629988" cy="642031"/>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华文楷体" panose="02010600040101010101" pitchFamily="2" charset="-122"/>
                <a:ea typeface="华文楷体" panose="02010600040101010101" pitchFamily="2" charset="-122"/>
              </a:rPr>
              <a:t>是否有速度数据？</a:t>
            </a:r>
            <a:endParaRPr lang="zh-CN" altLang="en-US" sz="1000"/>
          </a:p>
        </p:txBody>
      </p:sp>
      <p:cxnSp>
        <p:nvCxnSpPr>
          <p:cNvPr id="40" name="直接箭头连接符 39"/>
          <p:cNvCxnSpPr>
            <a:stCxn id="35" idx="2"/>
            <a:endCxn id="38" idx="0"/>
          </p:cNvCxnSpPr>
          <p:nvPr/>
        </p:nvCxnSpPr>
        <p:spPr>
          <a:xfrm>
            <a:off x="5394967" y="3553391"/>
            <a:ext cx="0" cy="34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394967" y="3593516"/>
            <a:ext cx="853439"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是</a:t>
            </a:r>
            <a:endParaRPr lang="zh-CN" altLang="en-US" sz="1100">
              <a:latin typeface="楷体" panose="02010609060101010101" pitchFamily="49" charset="-122"/>
              <a:ea typeface="楷体" panose="02010609060101010101" pitchFamily="49" charset="-122"/>
            </a:endParaRPr>
          </a:p>
        </p:txBody>
      </p:sp>
      <p:sp>
        <p:nvSpPr>
          <p:cNvPr id="42" name="矩形 41"/>
          <p:cNvSpPr/>
          <p:nvPr/>
        </p:nvSpPr>
        <p:spPr>
          <a:xfrm>
            <a:off x="4576361" y="4879142"/>
            <a:ext cx="1637212"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使用匀速模式估计当前帧的初始位姿</a:t>
            </a:r>
            <a:endParaRPr lang="en-US" altLang="zh-CN" sz="1050" smtClean="0">
              <a:latin typeface="华文楷体" panose="02010600040101010101" pitchFamily="2" charset="-122"/>
              <a:ea typeface="华文楷体" panose="02010600040101010101" pitchFamily="2" charset="-122"/>
            </a:endParaRPr>
          </a:p>
          <a:p>
            <a:r>
              <a:rPr lang="en-US" altLang="zh-CN" sz="1050">
                <a:solidFill>
                  <a:srgbClr val="FF0000"/>
                </a:solidFill>
                <a:latin typeface="华文楷体" panose="02010600040101010101" pitchFamily="2" charset="-122"/>
                <a:ea typeface="华文楷体" panose="02010600040101010101" pitchFamily="2" charset="-122"/>
              </a:rPr>
              <a:t>TrackWithMotionModel</a:t>
            </a:r>
            <a:r>
              <a:rPr lang="en-US" altLang="zh-CN" sz="1050" smtClean="0">
                <a:solidFill>
                  <a:srgbClr val="FF0000"/>
                </a:solidFill>
                <a:latin typeface="华文楷体" panose="02010600040101010101" pitchFamily="2" charset="-122"/>
                <a:ea typeface="华文楷体" panose="02010600040101010101" pitchFamily="2" charset="-122"/>
              </a:rPr>
              <a:t>()</a:t>
            </a:r>
            <a:endParaRPr lang="en-US" altLang="zh-CN" sz="1050">
              <a:solidFill>
                <a:srgbClr val="FF0000"/>
              </a:solidFill>
              <a:latin typeface="华文楷体" panose="02010600040101010101" pitchFamily="2" charset="-122"/>
              <a:ea typeface="华文楷体" panose="02010600040101010101" pitchFamily="2" charset="-122"/>
            </a:endParaRPr>
          </a:p>
        </p:txBody>
      </p:sp>
      <p:sp>
        <p:nvSpPr>
          <p:cNvPr id="43" name="矩形 42"/>
          <p:cNvSpPr/>
          <p:nvPr/>
        </p:nvSpPr>
        <p:spPr>
          <a:xfrm>
            <a:off x="7620015" y="5754204"/>
            <a:ext cx="1637212"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将参考帧的位姿作为当前帧的位姿</a:t>
            </a:r>
            <a:endParaRPr lang="en-US" altLang="zh-CN" sz="1050" smtClean="0">
              <a:latin typeface="华文楷体" panose="02010600040101010101" pitchFamily="2" charset="-122"/>
              <a:ea typeface="华文楷体" panose="02010600040101010101" pitchFamily="2" charset="-122"/>
            </a:endParaRPr>
          </a:p>
          <a:p>
            <a:r>
              <a:rPr lang="en-US" altLang="zh-CN" sz="1050">
                <a:solidFill>
                  <a:srgbClr val="FF0000"/>
                </a:solidFill>
                <a:latin typeface="华文楷体" panose="02010600040101010101" pitchFamily="2" charset="-122"/>
                <a:ea typeface="华文楷体" panose="02010600040101010101" pitchFamily="2" charset="-122"/>
              </a:rPr>
              <a:t>TrackReferenceKeyFrame()</a:t>
            </a:r>
            <a:endParaRPr lang="zh-CN" altLang="en-US" sz="1050">
              <a:solidFill>
                <a:srgbClr val="FF0000"/>
              </a:solidFill>
              <a:latin typeface="华文楷体" panose="02010600040101010101" pitchFamily="2" charset="-122"/>
              <a:ea typeface="华文楷体" panose="02010600040101010101" pitchFamily="2" charset="-122"/>
            </a:endParaRPr>
          </a:p>
        </p:txBody>
      </p:sp>
      <p:cxnSp>
        <p:nvCxnSpPr>
          <p:cNvPr id="46" name="直接箭头连接符 45"/>
          <p:cNvCxnSpPr>
            <a:stCxn id="38" idx="2"/>
            <a:endCxn id="42" idx="0"/>
          </p:cNvCxnSpPr>
          <p:nvPr/>
        </p:nvCxnSpPr>
        <p:spPr>
          <a:xfrm>
            <a:off x="5394967" y="4537282"/>
            <a:ext cx="0" cy="34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8" idx="3"/>
            <a:endCxn id="43" idx="0"/>
          </p:cNvCxnSpPr>
          <p:nvPr/>
        </p:nvCxnSpPr>
        <p:spPr>
          <a:xfrm>
            <a:off x="6709961" y="4216267"/>
            <a:ext cx="1728660" cy="1537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394967" y="4537282"/>
            <a:ext cx="853439"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是</a:t>
            </a:r>
            <a:endParaRPr lang="zh-CN" altLang="en-US" sz="1100">
              <a:latin typeface="楷体" panose="02010609060101010101" pitchFamily="49" charset="-122"/>
              <a:ea typeface="楷体" panose="02010609060101010101" pitchFamily="49" charset="-122"/>
            </a:endParaRPr>
          </a:p>
        </p:txBody>
      </p:sp>
      <p:sp>
        <p:nvSpPr>
          <p:cNvPr id="51" name="文本框 50"/>
          <p:cNvSpPr txBox="1"/>
          <p:nvPr/>
        </p:nvSpPr>
        <p:spPr>
          <a:xfrm>
            <a:off x="6731740" y="3921946"/>
            <a:ext cx="539932"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endParaRPr lang="zh-CN" altLang="en-US" sz="1100">
              <a:latin typeface="楷体" panose="02010609060101010101" pitchFamily="49" charset="-122"/>
              <a:ea typeface="楷体" panose="02010609060101010101" pitchFamily="49" charset="-122"/>
            </a:endParaRPr>
          </a:p>
        </p:txBody>
      </p:sp>
      <p:sp>
        <p:nvSpPr>
          <p:cNvPr id="53" name="流程图: 决策 52"/>
          <p:cNvSpPr/>
          <p:nvPr/>
        </p:nvSpPr>
        <p:spPr>
          <a:xfrm>
            <a:off x="4079973" y="5915760"/>
            <a:ext cx="2629988" cy="642031"/>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华文楷体" panose="02010600040101010101" pitchFamily="2" charset="-122"/>
                <a:ea typeface="华文楷体" panose="02010600040101010101" pitchFamily="2" charset="-122"/>
              </a:rPr>
              <a:t>匀速模式返回</a:t>
            </a:r>
            <a:r>
              <a:rPr lang="en-US" altLang="zh-CN" sz="1000" smtClean="0">
                <a:latin typeface="华文楷体" panose="02010600040101010101" pitchFamily="2" charset="-122"/>
                <a:ea typeface="华文楷体" panose="02010600040101010101" pitchFamily="2" charset="-122"/>
              </a:rPr>
              <a:t>true</a:t>
            </a:r>
            <a:r>
              <a:rPr lang="zh-CN" altLang="en-US" sz="1000" smtClean="0">
                <a:latin typeface="华文楷体" panose="02010600040101010101" pitchFamily="2" charset="-122"/>
                <a:ea typeface="华文楷体" panose="02010600040101010101" pitchFamily="2" charset="-122"/>
              </a:rPr>
              <a:t>？跟踪成功？</a:t>
            </a:r>
            <a:endParaRPr lang="zh-CN" altLang="en-US" sz="1000"/>
          </a:p>
        </p:txBody>
      </p:sp>
      <p:cxnSp>
        <p:nvCxnSpPr>
          <p:cNvPr id="55" name="肘形连接符 54"/>
          <p:cNvCxnSpPr>
            <a:stCxn id="53" idx="3"/>
            <a:endCxn id="43" idx="0"/>
          </p:cNvCxnSpPr>
          <p:nvPr/>
        </p:nvCxnSpPr>
        <p:spPr>
          <a:xfrm flipV="1">
            <a:off x="6709961" y="5754204"/>
            <a:ext cx="1728660" cy="482572"/>
          </a:xfrm>
          <a:prstGeom prst="bentConnector4">
            <a:avLst>
              <a:gd name="adj1" fmla="val 26323"/>
              <a:gd name="adj2" fmla="val 14737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31740" y="5307117"/>
            <a:ext cx="539932"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endParaRPr lang="zh-CN" altLang="en-US" sz="1100">
              <a:latin typeface="楷体" panose="02010609060101010101" pitchFamily="49" charset="-122"/>
              <a:ea typeface="楷体" panose="02010609060101010101" pitchFamily="49" charset="-122"/>
            </a:endParaRPr>
          </a:p>
        </p:txBody>
      </p:sp>
      <p:cxnSp>
        <p:nvCxnSpPr>
          <p:cNvPr id="61" name="直接箭头连接符 60"/>
          <p:cNvCxnSpPr>
            <a:stCxn id="42" idx="2"/>
            <a:endCxn id="53" idx="0"/>
          </p:cNvCxnSpPr>
          <p:nvPr/>
        </p:nvCxnSpPr>
        <p:spPr>
          <a:xfrm>
            <a:off x="5394967" y="5592649"/>
            <a:ext cx="0" cy="32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3" idx="2"/>
          </p:cNvCxnSpPr>
          <p:nvPr/>
        </p:nvCxnSpPr>
        <p:spPr>
          <a:xfrm>
            <a:off x="5394967" y="6557791"/>
            <a:ext cx="0" cy="300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416747" y="6557791"/>
            <a:ext cx="853439"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是</a:t>
            </a:r>
            <a:endParaRPr lang="zh-CN" altLang="en-US" sz="1100">
              <a:latin typeface="楷体" panose="02010609060101010101" pitchFamily="49" charset="-122"/>
              <a:ea typeface="楷体" panose="02010609060101010101" pitchFamily="49" charset="-122"/>
            </a:endParaRPr>
          </a:p>
        </p:txBody>
      </p:sp>
      <p:sp>
        <p:nvSpPr>
          <p:cNvPr id="69" name="矩形 68"/>
          <p:cNvSpPr/>
          <p:nvPr/>
        </p:nvSpPr>
        <p:spPr>
          <a:xfrm>
            <a:off x="1532714" y="3823775"/>
            <a:ext cx="1637212"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重定位</a:t>
            </a:r>
            <a:endParaRPr lang="en-US" altLang="zh-CN" sz="1050" smtClean="0">
              <a:latin typeface="华文楷体" panose="02010600040101010101" pitchFamily="2" charset="-122"/>
              <a:ea typeface="华文楷体" panose="02010600040101010101" pitchFamily="2" charset="-122"/>
            </a:endParaRPr>
          </a:p>
          <a:p>
            <a:r>
              <a:rPr lang="en-US" altLang="zh-CN" sz="1050" smtClean="0">
                <a:solidFill>
                  <a:srgbClr val="FF0000"/>
                </a:solidFill>
                <a:latin typeface="华文楷体" panose="02010600040101010101" pitchFamily="2" charset="-122"/>
                <a:ea typeface="华文楷体" panose="02010600040101010101" pitchFamily="2" charset="-122"/>
              </a:rPr>
              <a:t>Relocalization</a:t>
            </a:r>
            <a:r>
              <a:rPr lang="zh-CN" altLang="en-US" sz="1050" smtClean="0">
                <a:solidFill>
                  <a:srgbClr val="FF0000"/>
                </a:solidFill>
                <a:latin typeface="华文楷体" panose="02010600040101010101" pitchFamily="2" charset="-122"/>
                <a:ea typeface="华文楷体" panose="02010600040101010101" pitchFamily="2" charset="-122"/>
              </a:rPr>
              <a:t>（）</a:t>
            </a:r>
            <a:endParaRPr lang="zh-CN" altLang="en-US" sz="1050">
              <a:solidFill>
                <a:srgbClr val="FF0000"/>
              </a:solidFill>
              <a:latin typeface="华文楷体" panose="02010600040101010101" pitchFamily="2" charset="-122"/>
              <a:ea typeface="华文楷体" panose="02010600040101010101" pitchFamily="2" charset="-122"/>
            </a:endParaRPr>
          </a:p>
        </p:txBody>
      </p:sp>
      <p:cxnSp>
        <p:nvCxnSpPr>
          <p:cNvPr id="71" name="肘形连接符 70"/>
          <p:cNvCxnSpPr>
            <a:stCxn id="35" idx="1"/>
            <a:endCxn id="69" idx="0"/>
          </p:cNvCxnSpPr>
          <p:nvPr/>
        </p:nvCxnSpPr>
        <p:spPr>
          <a:xfrm rot="10800000" flipV="1">
            <a:off x="2351321" y="3232375"/>
            <a:ext cx="1728653" cy="5913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422476" y="2941063"/>
            <a:ext cx="539932" cy="261610"/>
          </a:xfrm>
          <a:prstGeom prst="rect">
            <a:avLst/>
          </a:prstGeom>
          <a:noFill/>
        </p:spPr>
        <p:txBody>
          <a:bodyPr wrap="square" rtlCol="0">
            <a:spAutoFit/>
          </a:bodyPr>
          <a:lstStyle/>
          <a:p>
            <a:r>
              <a:rPr lang="zh-CN" altLang="en-US" sz="1100">
                <a:latin typeface="楷体" panose="02010609060101010101" pitchFamily="49" charset="-122"/>
                <a:ea typeface="楷体" panose="02010609060101010101" pitchFamily="49" charset="-122"/>
              </a:rPr>
              <a:t>否</a:t>
            </a:r>
          </a:p>
        </p:txBody>
      </p:sp>
      <p:sp>
        <p:nvSpPr>
          <p:cNvPr id="73" name="矩形 72"/>
          <p:cNvSpPr/>
          <p:nvPr/>
        </p:nvSpPr>
        <p:spPr>
          <a:xfrm>
            <a:off x="1532714" y="1839003"/>
            <a:ext cx="1682930"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进入定位模式，</a:t>
            </a:r>
            <a:r>
              <a:rPr lang="en-US" altLang="zh-CN" sz="1050" smtClean="0">
                <a:latin typeface="华文楷体" panose="02010600040101010101" pitchFamily="2" charset="-122"/>
                <a:ea typeface="华文楷体" panose="02010600040101010101" pitchFamily="2" charset="-122"/>
              </a:rPr>
              <a:t>local maping</a:t>
            </a:r>
            <a:r>
              <a:rPr lang="zh-CN" altLang="en-US" sz="1050" smtClean="0">
                <a:latin typeface="华文楷体" panose="02010600040101010101" pitchFamily="2" charset="-122"/>
                <a:ea typeface="华文楷体" panose="02010600040101010101" pitchFamily="2" charset="-122"/>
              </a:rPr>
              <a:t>线程被关闭，仅剩</a:t>
            </a:r>
            <a:r>
              <a:rPr lang="en-US" altLang="zh-CN" sz="1050" smtClean="0">
                <a:latin typeface="华文楷体" panose="02010600040101010101" pitchFamily="2" charset="-122"/>
                <a:ea typeface="华文楷体" panose="02010600040101010101" pitchFamily="2" charset="-122"/>
              </a:rPr>
              <a:t>tracking()</a:t>
            </a:r>
            <a:r>
              <a:rPr lang="zh-CN" altLang="en-US" sz="1050" smtClean="0">
                <a:latin typeface="华文楷体" panose="02010600040101010101" pitchFamily="2" charset="-122"/>
                <a:ea typeface="华文楷体" panose="02010600040101010101" pitchFamily="2" charset="-122"/>
              </a:rPr>
              <a:t>线程</a:t>
            </a:r>
            <a:endParaRPr lang="zh-CN" altLang="en-US" sz="1050">
              <a:latin typeface="华文楷体" panose="02010600040101010101" pitchFamily="2" charset="-122"/>
              <a:ea typeface="华文楷体" panose="02010600040101010101" pitchFamily="2" charset="-122"/>
            </a:endParaRPr>
          </a:p>
        </p:txBody>
      </p:sp>
      <p:cxnSp>
        <p:nvCxnSpPr>
          <p:cNvPr id="78" name="直接箭头连接符 77"/>
          <p:cNvCxnSpPr>
            <a:stCxn id="13" idx="1"/>
            <a:endCxn id="73" idx="3"/>
          </p:cNvCxnSpPr>
          <p:nvPr/>
        </p:nvCxnSpPr>
        <p:spPr>
          <a:xfrm flipH="1" flipV="1">
            <a:off x="3215644" y="2195757"/>
            <a:ext cx="864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3422476" y="1883269"/>
            <a:ext cx="853439"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是</a:t>
            </a:r>
            <a:endParaRPr lang="zh-CN" altLang="en-US" sz="11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5781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软件流程</a:t>
            </a:r>
            <a:r>
              <a:rPr lang="en-US" altLang="zh-CN" sz="3200" smtClean="0">
                <a:latin typeface="华文楷体" panose="02010600040101010101" pitchFamily="2" charset="-122"/>
                <a:ea typeface="华文楷体" panose="02010600040101010101" pitchFamily="2" charset="-122"/>
              </a:rPr>
              <a:t>3</a:t>
            </a:r>
            <a:endParaRPr lang="zh-CN" altLang="en-US" sz="3200">
              <a:latin typeface="华文楷体" panose="02010600040101010101" pitchFamily="2" charset="-122"/>
              <a:ea typeface="华文楷体" panose="02010600040101010101" pitchFamily="2" charset="-122"/>
            </a:endParaRPr>
          </a:p>
        </p:txBody>
      </p:sp>
      <p:sp>
        <p:nvSpPr>
          <p:cNvPr id="3" name="文本框 2"/>
          <p:cNvSpPr txBox="1"/>
          <p:nvPr/>
        </p:nvSpPr>
        <p:spPr>
          <a:xfrm>
            <a:off x="748938" y="779736"/>
            <a:ext cx="6069874" cy="307777"/>
          </a:xfrm>
          <a:prstGeom prst="rect">
            <a:avLst/>
          </a:prstGeom>
          <a:noFill/>
        </p:spPr>
        <p:txBody>
          <a:bodyPr wrap="square" rtlCol="0">
            <a:spAutoFit/>
          </a:bodyPr>
          <a:lstStyle/>
          <a:p>
            <a:r>
              <a:rPr lang="en-US" altLang="zh-CN" sz="1400">
                <a:latin typeface="Times New Roman" panose="02020603050405020304" pitchFamily="18" charset="0"/>
                <a:ea typeface="楷体" panose="02010609060101010101" pitchFamily="49" charset="-122"/>
                <a:cs typeface="Times New Roman" panose="02020603050405020304" pitchFamily="18" charset="0"/>
              </a:rPr>
              <a:t>MonocularInitialization</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流程</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矩形 4"/>
          <p:cNvSpPr/>
          <p:nvPr/>
        </p:nvSpPr>
        <p:spPr>
          <a:xfrm>
            <a:off x="7689675" y="2807606"/>
            <a:ext cx="1637212" cy="165127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rgbClr val="FF0000"/>
                </a:solidFill>
                <a:latin typeface="华文楷体" panose="02010600040101010101" pitchFamily="2" charset="-122"/>
                <a:ea typeface="华文楷体" panose="02010600040101010101" pitchFamily="2" charset="-122"/>
              </a:rPr>
              <a:t>1</a:t>
            </a:r>
            <a:r>
              <a:rPr lang="zh-CN" altLang="en-US" sz="1050" smtClean="0">
                <a:solidFill>
                  <a:srgbClr val="FF0000"/>
                </a:solidFill>
                <a:latin typeface="华文楷体" panose="02010600040101010101" pitchFamily="2" charset="-122"/>
                <a:ea typeface="华文楷体" panose="02010600040101010101" pitchFamily="2" charset="-122"/>
              </a:rPr>
              <a:t>、将当前帧设为初始帧</a:t>
            </a:r>
            <a:r>
              <a:rPr lang="en-US" altLang="zh-CN" sz="1050" smtClean="0">
                <a:solidFill>
                  <a:srgbClr val="FF0000"/>
                </a:solidFill>
                <a:latin typeface="华文楷体" panose="02010600040101010101" pitchFamily="2" charset="-122"/>
                <a:ea typeface="华文楷体" panose="02010600040101010101" pitchFamily="2" charset="-122"/>
              </a:rPr>
              <a:t>mInitialFrame</a:t>
            </a:r>
          </a:p>
          <a:p>
            <a:r>
              <a:rPr lang="en-US" altLang="zh-CN" sz="1050" smtClean="0">
                <a:solidFill>
                  <a:srgbClr val="FF0000"/>
                </a:solidFill>
                <a:latin typeface="华文楷体" panose="02010600040101010101" pitchFamily="2" charset="-122"/>
                <a:ea typeface="华文楷体" panose="02010600040101010101" pitchFamily="2" charset="-122"/>
              </a:rPr>
              <a:t>2</a:t>
            </a:r>
            <a:r>
              <a:rPr lang="zh-CN" altLang="en-US" sz="1050" smtClean="0">
                <a:solidFill>
                  <a:srgbClr val="FF0000"/>
                </a:solidFill>
                <a:latin typeface="华文楷体" panose="02010600040101010101" pitchFamily="2" charset="-122"/>
                <a:ea typeface="华文楷体" panose="02010600040101010101" pitchFamily="2" charset="-122"/>
              </a:rPr>
              <a:t>、将当前帧上的特征点作为匹配的起始位置</a:t>
            </a:r>
            <a:r>
              <a:rPr lang="en-US" altLang="zh-CN" sz="1050">
                <a:solidFill>
                  <a:srgbClr val="FF0000"/>
                </a:solidFill>
                <a:latin typeface="华文楷体" panose="02010600040101010101" pitchFamily="2" charset="-122"/>
                <a:ea typeface="华文楷体" panose="02010600040101010101" pitchFamily="2" charset="-122"/>
              </a:rPr>
              <a:t>mvbPrevMatched</a:t>
            </a:r>
          </a:p>
          <a:p>
            <a:r>
              <a:rPr lang="en-US" altLang="zh-CN" sz="1050" smtClean="0">
                <a:solidFill>
                  <a:srgbClr val="FF0000"/>
                </a:solidFill>
                <a:latin typeface="华文楷体" panose="02010600040101010101" pitchFamily="2" charset="-122"/>
                <a:ea typeface="华文楷体" panose="02010600040101010101" pitchFamily="2" charset="-122"/>
              </a:rPr>
              <a:t>3</a:t>
            </a:r>
            <a:r>
              <a:rPr lang="zh-CN" altLang="en-US" sz="1050" smtClean="0">
                <a:solidFill>
                  <a:srgbClr val="FF0000"/>
                </a:solidFill>
                <a:latin typeface="华文楷体" panose="02010600040101010101" pitchFamily="2" charset="-122"/>
                <a:ea typeface="华文楷体" panose="02010600040101010101" pitchFamily="2" charset="-122"/>
              </a:rPr>
              <a:t>、建立初始化器</a:t>
            </a:r>
            <a:endParaRPr lang="en-US" altLang="zh-CN" sz="1050" smtClean="0">
              <a:solidFill>
                <a:srgbClr val="FF0000"/>
              </a:solidFill>
              <a:latin typeface="华文楷体" panose="02010600040101010101" pitchFamily="2" charset="-122"/>
              <a:ea typeface="华文楷体" panose="02010600040101010101" pitchFamily="2" charset="-122"/>
            </a:endParaRPr>
          </a:p>
          <a:p>
            <a:r>
              <a:rPr lang="en-US" altLang="zh-CN" sz="1050" smtClean="0">
                <a:solidFill>
                  <a:srgbClr val="FF0000"/>
                </a:solidFill>
                <a:latin typeface="华文楷体" panose="02010600040101010101" pitchFamily="2" charset="-122"/>
                <a:ea typeface="华文楷体" panose="02010600040101010101" pitchFamily="2" charset="-122"/>
              </a:rPr>
              <a:t>4</a:t>
            </a:r>
            <a:r>
              <a:rPr lang="zh-CN" altLang="en-US" sz="1050" smtClean="0">
                <a:solidFill>
                  <a:srgbClr val="FF0000"/>
                </a:solidFill>
                <a:latin typeface="华文楷体" panose="02010600040101010101" pitchFamily="2" charset="-122"/>
                <a:ea typeface="华文楷体" panose="02010600040101010101" pitchFamily="2" charset="-122"/>
              </a:rPr>
              <a:t>、</a:t>
            </a:r>
            <a:r>
              <a:rPr lang="en-US" altLang="zh-CN" sz="1050" smtClean="0">
                <a:solidFill>
                  <a:srgbClr val="FF0000"/>
                </a:solidFill>
                <a:latin typeface="华文楷体" panose="02010600040101010101" pitchFamily="2" charset="-122"/>
                <a:ea typeface="华文楷体" panose="02010600040101010101" pitchFamily="2" charset="-122"/>
              </a:rPr>
              <a:t>mvIniMatches</a:t>
            </a:r>
            <a:r>
              <a:rPr lang="zh-CN" altLang="en-US" sz="1050" smtClean="0">
                <a:solidFill>
                  <a:srgbClr val="FF0000"/>
                </a:solidFill>
                <a:latin typeface="华文楷体" panose="02010600040101010101" pitchFamily="2" charset="-122"/>
                <a:ea typeface="华文楷体" panose="02010600040101010101" pitchFamily="2" charset="-122"/>
              </a:rPr>
              <a:t>填充</a:t>
            </a:r>
            <a:r>
              <a:rPr lang="en-US" altLang="zh-CN" sz="1050" smtClean="0">
                <a:solidFill>
                  <a:srgbClr val="FF0000"/>
                </a:solidFill>
                <a:latin typeface="华文楷体" panose="02010600040101010101" pitchFamily="2" charset="-122"/>
                <a:ea typeface="华文楷体" panose="02010600040101010101" pitchFamily="2" charset="-122"/>
              </a:rPr>
              <a:t>-1</a:t>
            </a:r>
            <a:endParaRPr lang="zh-CN" altLang="en-US" sz="1050">
              <a:solidFill>
                <a:srgbClr val="FF0000"/>
              </a:solidFill>
              <a:latin typeface="华文楷体" panose="02010600040101010101" pitchFamily="2" charset="-122"/>
              <a:ea typeface="华文楷体" panose="02010600040101010101" pitchFamily="2" charset="-122"/>
            </a:endParaRPr>
          </a:p>
        </p:txBody>
      </p:sp>
      <p:sp>
        <p:nvSpPr>
          <p:cNvPr id="2" name="流程图: 决策 1"/>
          <p:cNvSpPr/>
          <p:nvPr/>
        </p:nvSpPr>
        <p:spPr>
          <a:xfrm>
            <a:off x="4079973" y="992769"/>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楷体" panose="02010609060101010101" pitchFamily="49" charset="-122"/>
                <a:ea typeface="楷体" panose="02010609060101010101" pitchFamily="49" charset="-122"/>
              </a:rPr>
              <a:t>是否已建立初始化算子</a:t>
            </a:r>
            <a:r>
              <a:rPr lang="en-US" altLang="zh-CN" sz="1000" smtClean="0">
                <a:latin typeface="楷体" panose="02010609060101010101" pitchFamily="49" charset="-122"/>
                <a:ea typeface="楷体" panose="02010609060101010101" pitchFamily="49" charset="-122"/>
              </a:rPr>
              <a:t>mpInitializer</a:t>
            </a:r>
            <a:r>
              <a:rPr lang="zh-CN" altLang="en-US" sz="1000" smtClean="0">
                <a:latin typeface="楷体" panose="02010609060101010101" pitchFamily="49" charset="-122"/>
                <a:ea typeface="楷体" panose="02010609060101010101" pitchFamily="49" charset="-122"/>
              </a:rPr>
              <a:t>？</a:t>
            </a:r>
            <a:endParaRPr lang="zh-CN" altLang="en-US" sz="1000">
              <a:latin typeface="楷体" panose="02010609060101010101" pitchFamily="49" charset="-122"/>
              <a:ea typeface="楷体" panose="02010609060101010101" pitchFamily="49" charset="-122"/>
            </a:endParaRPr>
          </a:p>
        </p:txBody>
      </p:sp>
      <p:cxnSp>
        <p:nvCxnSpPr>
          <p:cNvPr id="6" name="肘形连接符 5"/>
          <p:cNvCxnSpPr>
            <a:stCxn id="2" idx="3"/>
            <a:endCxn id="37" idx="0"/>
          </p:cNvCxnSpPr>
          <p:nvPr/>
        </p:nvCxnSpPr>
        <p:spPr>
          <a:xfrm>
            <a:off x="6709962" y="1267089"/>
            <a:ext cx="1798320" cy="659579"/>
          </a:xfrm>
          <a:prstGeom prst="bentConnector2">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193287" y="992769"/>
            <a:ext cx="1402080"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r>
              <a:rPr lang="en-US" altLang="zh-CN" sz="1100" smtClean="0">
                <a:latin typeface="楷体" panose="02010609060101010101" pitchFamily="49" charset="-122"/>
                <a:ea typeface="楷体" panose="02010609060101010101" pitchFamily="49" charset="-122"/>
              </a:rPr>
              <a:t>1</a:t>
            </a:r>
            <a:r>
              <a:rPr lang="zh-CN" altLang="en-US" sz="1100" smtClean="0">
                <a:latin typeface="楷体" panose="02010609060101010101" pitchFamily="49" charset="-122"/>
                <a:ea typeface="楷体" panose="02010609060101010101" pitchFamily="49" charset="-122"/>
              </a:rPr>
              <a:t>）</a:t>
            </a:r>
            <a:endParaRPr lang="zh-CN" altLang="en-US" sz="1100">
              <a:latin typeface="楷体" panose="02010609060101010101" pitchFamily="49" charset="-122"/>
              <a:ea typeface="楷体" panose="02010609060101010101" pitchFamily="49" charset="-122"/>
            </a:endParaRPr>
          </a:p>
        </p:txBody>
      </p:sp>
      <p:cxnSp>
        <p:nvCxnSpPr>
          <p:cNvPr id="16" name="肘形连接符 15"/>
          <p:cNvCxnSpPr>
            <a:stCxn id="2" idx="2"/>
          </p:cNvCxnSpPr>
          <p:nvPr/>
        </p:nvCxnSpPr>
        <p:spPr>
          <a:xfrm rot="5400000">
            <a:off x="5228302" y="1708075"/>
            <a:ext cx="333333" cy="1"/>
          </a:xfrm>
          <a:prstGeom prst="bentConnector3">
            <a:avLst>
              <a:gd name="adj1" fmla="val 50000"/>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流程图: 决策 36"/>
          <p:cNvSpPr/>
          <p:nvPr/>
        </p:nvSpPr>
        <p:spPr>
          <a:xfrm>
            <a:off x="7193287" y="1926668"/>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楷体" panose="02010609060101010101" pitchFamily="49" charset="-122"/>
                <a:ea typeface="楷体" panose="02010609060101010101" pitchFamily="49" charset="-122"/>
              </a:rPr>
              <a:t>当前帧检测特征点数</a:t>
            </a:r>
            <a:r>
              <a:rPr lang="en-US" altLang="zh-CN" sz="1000" smtClean="0">
                <a:latin typeface="楷体" panose="02010609060101010101" pitchFamily="49" charset="-122"/>
                <a:ea typeface="楷体" panose="02010609060101010101" pitchFamily="49" charset="-122"/>
              </a:rPr>
              <a:t>&gt;100</a:t>
            </a:r>
            <a:r>
              <a:rPr lang="zh-CN" altLang="en-US" sz="1000" smtClean="0">
                <a:latin typeface="楷体" panose="02010609060101010101" pitchFamily="49" charset="-122"/>
                <a:ea typeface="楷体" panose="02010609060101010101" pitchFamily="49" charset="-122"/>
              </a:rPr>
              <a:t>？</a:t>
            </a:r>
            <a:endParaRPr lang="zh-CN" altLang="en-US" sz="1000">
              <a:latin typeface="楷体" panose="02010609060101010101" pitchFamily="49" charset="-122"/>
              <a:ea typeface="楷体" panose="02010609060101010101" pitchFamily="49" charset="-122"/>
            </a:endParaRPr>
          </a:p>
        </p:txBody>
      </p:sp>
      <p:cxnSp>
        <p:nvCxnSpPr>
          <p:cNvPr id="44" name="肘形连接符 43"/>
          <p:cNvCxnSpPr/>
          <p:nvPr/>
        </p:nvCxnSpPr>
        <p:spPr>
          <a:xfrm rot="5400000">
            <a:off x="8346271" y="2640939"/>
            <a:ext cx="333333" cy="1"/>
          </a:xfrm>
          <a:prstGeom prst="bentConnector3">
            <a:avLst>
              <a:gd name="adj1" fmla="val 50000"/>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075538" y="2530607"/>
            <a:ext cx="267171" cy="276999"/>
          </a:xfrm>
          <a:prstGeom prst="rect">
            <a:avLst/>
          </a:prstGeom>
          <a:noFill/>
        </p:spPr>
        <p:txBody>
          <a:bodyPr wrap="square" rtlCol="0">
            <a:spAutoFit/>
          </a:bodyPr>
          <a:lstStyle/>
          <a:p>
            <a:r>
              <a:rPr lang="zh-CN" altLang="en-US" sz="1200">
                <a:latin typeface="楷体" panose="02010609060101010101" pitchFamily="49" charset="-122"/>
                <a:ea typeface="楷体" panose="02010609060101010101" pitchFamily="49" charset="-122"/>
              </a:rPr>
              <a:t>是</a:t>
            </a:r>
          </a:p>
        </p:txBody>
      </p:sp>
      <p:cxnSp>
        <p:nvCxnSpPr>
          <p:cNvPr id="19" name="直接箭头连接符 18"/>
          <p:cNvCxnSpPr>
            <a:stCxn id="37" idx="3"/>
          </p:cNvCxnSpPr>
          <p:nvPr/>
        </p:nvCxnSpPr>
        <p:spPr>
          <a:xfrm flipV="1">
            <a:off x="9823276" y="2187019"/>
            <a:ext cx="838439" cy="1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9823275" y="1898116"/>
            <a:ext cx="343988"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endParaRPr lang="zh-CN" altLang="en-US" sz="1100">
              <a:latin typeface="楷体" panose="02010609060101010101" pitchFamily="49" charset="-122"/>
              <a:ea typeface="楷体" panose="02010609060101010101" pitchFamily="49" charset="-122"/>
            </a:endParaRPr>
          </a:p>
        </p:txBody>
      </p:sp>
      <p:sp>
        <p:nvSpPr>
          <p:cNvPr id="49" name="文本框 48"/>
          <p:cNvSpPr txBox="1"/>
          <p:nvPr/>
        </p:nvSpPr>
        <p:spPr>
          <a:xfrm>
            <a:off x="10661715" y="2028921"/>
            <a:ext cx="725864" cy="261610"/>
          </a:xfrm>
          <a:prstGeom prst="rect">
            <a:avLst/>
          </a:prstGeom>
          <a:noFill/>
        </p:spPr>
        <p:txBody>
          <a:bodyPr wrap="square" rtlCol="0">
            <a:spAutoFit/>
          </a:bodyPr>
          <a:lstStyle/>
          <a:p>
            <a:r>
              <a:rPr lang="en-US" altLang="zh-CN" sz="1100" smtClean="0">
                <a:latin typeface="楷体" panose="02010609060101010101" pitchFamily="49" charset="-122"/>
                <a:ea typeface="楷体" panose="02010609060101010101" pitchFamily="49" charset="-122"/>
              </a:rPr>
              <a:t>return</a:t>
            </a:r>
            <a:endParaRPr lang="zh-CN" altLang="en-US" sz="1100">
              <a:latin typeface="楷体" panose="02010609060101010101" pitchFamily="49" charset="-122"/>
              <a:ea typeface="楷体" panose="02010609060101010101" pitchFamily="49" charset="-122"/>
            </a:endParaRPr>
          </a:p>
        </p:txBody>
      </p:sp>
      <p:sp>
        <p:nvSpPr>
          <p:cNvPr id="54" name="文本框 53"/>
          <p:cNvSpPr txBox="1"/>
          <p:nvPr/>
        </p:nvSpPr>
        <p:spPr>
          <a:xfrm>
            <a:off x="4807040" y="1578245"/>
            <a:ext cx="587927"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是（</a:t>
            </a:r>
            <a:r>
              <a:rPr lang="en-US" altLang="zh-CN" sz="1200" smtClean="0">
                <a:latin typeface="楷体" panose="02010609060101010101" pitchFamily="49" charset="-122"/>
                <a:ea typeface="楷体" panose="02010609060101010101" pitchFamily="49" charset="-122"/>
              </a:rPr>
              <a:t>2</a:t>
            </a:r>
            <a:r>
              <a:rPr lang="zh-CN" altLang="en-US" sz="1200" smtClean="0">
                <a:latin typeface="楷体" panose="02010609060101010101" pitchFamily="49" charset="-122"/>
                <a:ea typeface="楷体" panose="02010609060101010101" pitchFamily="49" charset="-122"/>
              </a:rPr>
              <a:t>）</a:t>
            </a:r>
            <a:endParaRPr lang="zh-CN" altLang="en-US" sz="1200">
              <a:latin typeface="楷体" panose="02010609060101010101" pitchFamily="49" charset="-122"/>
              <a:ea typeface="楷体" panose="02010609060101010101" pitchFamily="49" charset="-122"/>
            </a:endParaRPr>
          </a:p>
        </p:txBody>
      </p:sp>
      <p:sp>
        <p:nvSpPr>
          <p:cNvPr id="20" name="矩形 19"/>
          <p:cNvSpPr/>
          <p:nvPr/>
        </p:nvSpPr>
        <p:spPr>
          <a:xfrm>
            <a:off x="5447054" y="1515786"/>
            <a:ext cx="1757360" cy="430887"/>
          </a:xfrm>
          <a:prstGeom prst="rect">
            <a:avLst/>
          </a:prstGeom>
        </p:spPr>
        <p:txBody>
          <a:bodyPr wrap="square">
            <a:spAutoFit/>
          </a:bodyPr>
          <a:lstStyle/>
          <a:p>
            <a:r>
              <a:rPr lang="zh-CN" altLang="en-US" sz="1100">
                <a:latin typeface="楷体" panose="02010609060101010101" pitchFamily="49" charset="-122"/>
                <a:ea typeface="楷体" panose="02010609060101010101" pitchFamily="49" charset="-122"/>
              </a:rPr>
              <a:t>代表已经有第一帧，当前帧需要与第一帧进行匹配</a:t>
            </a:r>
          </a:p>
        </p:txBody>
      </p:sp>
      <p:sp>
        <p:nvSpPr>
          <p:cNvPr id="57" name="流程图: 决策 56"/>
          <p:cNvSpPr/>
          <p:nvPr/>
        </p:nvSpPr>
        <p:spPr>
          <a:xfrm>
            <a:off x="4068846" y="1908295"/>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楷体" panose="02010609060101010101" pitchFamily="49" charset="-122"/>
                <a:ea typeface="楷体" panose="02010609060101010101" pitchFamily="49" charset="-122"/>
              </a:rPr>
              <a:t>当前帧特征点数</a:t>
            </a:r>
            <a:r>
              <a:rPr lang="en-US" altLang="zh-CN" sz="1000" smtClean="0">
                <a:latin typeface="楷体" panose="02010609060101010101" pitchFamily="49" charset="-122"/>
                <a:ea typeface="楷体" panose="02010609060101010101" pitchFamily="49" charset="-122"/>
              </a:rPr>
              <a:t>&gt;100?</a:t>
            </a:r>
            <a:endParaRPr lang="zh-CN" altLang="en-US" sz="1000">
              <a:latin typeface="楷体" panose="02010609060101010101" pitchFamily="49" charset="-122"/>
              <a:ea typeface="楷体" panose="02010609060101010101" pitchFamily="49" charset="-122"/>
            </a:endParaRPr>
          </a:p>
        </p:txBody>
      </p:sp>
      <p:sp>
        <p:nvSpPr>
          <p:cNvPr id="58" name="文本框 57"/>
          <p:cNvSpPr txBox="1"/>
          <p:nvPr/>
        </p:nvSpPr>
        <p:spPr>
          <a:xfrm>
            <a:off x="3477633" y="1945756"/>
            <a:ext cx="343988"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endParaRPr lang="zh-CN" altLang="en-US" sz="1100">
              <a:latin typeface="楷体" panose="02010609060101010101" pitchFamily="49" charset="-122"/>
              <a:ea typeface="楷体" panose="02010609060101010101" pitchFamily="49" charset="-122"/>
            </a:endParaRPr>
          </a:p>
        </p:txBody>
      </p:sp>
      <p:sp>
        <p:nvSpPr>
          <p:cNvPr id="60" name="矩形 59"/>
          <p:cNvSpPr/>
          <p:nvPr/>
        </p:nvSpPr>
        <p:spPr>
          <a:xfrm>
            <a:off x="1681022" y="5202014"/>
            <a:ext cx="1637212" cy="66145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chemeClr val="tx1"/>
                </a:solidFill>
                <a:latin typeface="华文楷体" panose="02010600040101010101" pitchFamily="2" charset="-122"/>
                <a:ea typeface="华文楷体" panose="02010600040101010101" pitchFamily="2" charset="-122"/>
              </a:rPr>
              <a:t>1</a:t>
            </a:r>
            <a:r>
              <a:rPr lang="zh-CN" altLang="en-US" sz="1050" smtClean="0">
                <a:solidFill>
                  <a:schemeClr val="tx1"/>
                </a:solidFill>
                <a:latin typeface="华文楷体" panose="02010600040101010101" pitchFamily="2" charset="-122"/>
                <a:ea typeface="华文楷体" panose="02010600040101010101" pitchFamily="2" charset="-122"/>
              </a:rPr>
              <a:t>、删除</a:t>
            </a:r>
            <a:r>
              <a:rPr lang="en-US" altLang="zh-CN" sz="1050" smtClean="0">
                <a:solidFill>
                  <a:schemeClr val="tx1"/>
                </a:solidFill>
                <a:latin typeface="华文楷体" panose="02010600040101010101" pitchFamily="2" charset="-122"/>
                <a:ea typeface="华文楷体" panose="02010600040101010101" pitchFamily="2" charset="-122"/>
              </a:rPr>
              <a:t>mpInitializer</a:t>
            </a:r>
            <a:r>
              <a:rPr lang="zh-CN" altLang="en-US" sz="1050" smtClean="0">
                <a:solidFill>
                  <a:schemeClr val="tx1"/>
                </a:solidFill>
                <a:latin typeface="华文楷体" panose="02010600040101010101" pitchFamily="2" charset="-122"/>
                <a:ea typeface="华文楷体" panose="02010600040101010101" pitchFamily="2" charset="-122"/>
              </a:rPr>
              <a:t>对象</a:t>
            </a:r>
            <a:endParaRPr lang="en-US" altLang="zh-CN" sz="1050" smtClean="0">
              <a:solidFill>
                <a:schemeClr val="tx1"/>
              </a:solidFill>
              <a:latin typeface="华文楷体" panose="02010600040101010101" pitchFamily="2" charset="-122"/>
              <a:ea typeface="华文楷体" panose="02010600040101010101" pitchFamily="2" charset="-122"/>
            </a:endParaRPr>
          </a:p>
          <a:p>
            <a:endParaRPr lang="en-US" altLang="zh-CN" sz="1050">
              <a:solidFill>
                <a:schemeClr val="tx1"/>
              </a:solidFill>
              <a:latin typeface="华文楷体" panose="02010600040101010101" pitchFamily="2" charset="-122"/>
              <a:ea typeface="华文楷体" panose="02010600040101010101" pitchFamily="2" charset="-122"/>
            </a:endParaRPr>
          </a:p>
          <a:p>
            <a:r>
              <a:rPr lang="en-US" altLang="zh-CN" sz="1050" smtClean="0">
                <a:solidFill>
                  <a:schemeClr val="tx1"/>
                </a:solidFill>
                <a:latin typeface="华文楷体" panose="02010600040101010101" pitchFamily="2" charset="-122"/>
                <a:ea typeface="华文楷体" panose="02010600040101010101" pitchFamily="2" charset="-122"/>
              </a:rPr>
              <a:t>2</a:t>
            </a:r>
            <a:r>
              <a:rPr lang="zh-CN" altLang="en-US" sz="1050" smtClean="0">
                <a:solidFill>
                  <a:schemeClr val="tx1"/>
                </a:solidFill>
                <a:latin typeface="华文楷体" panose="02010600040101010101" pitchFamily="2" charset="-122"/>
                <a:ea typeface="华文楷体" panose="02010600040101010101" pitchFamily="2" charset="-122"/>
              </a:rPr>
              <a:t>、</a:t>
            </a:r>
            <a:r>
              <a:rPr lang="en-US" altLang="zh-CN" sz="1050" smtClean="0">
                <a:solidFill>
                  <a:schemeClr val="tx1"/>
                </a:solidFill>
                <a:latin typeface="华文楷体" panose="02010600040101010101" pitchFamily="2" charset="-122"/>
                <a:ea typeface="华文楷体" panose="02010600040101010101" pitchFamily="2" charset="-122"/>
              </a:rPr>
              <a:t>return</a:t>
            </a:r>
            <a:endParaRPr lang="zh-CN" altLang="en-US" sz="1050">
              <a:solidFill>
                <a:schemeClr val="tx1"/>
              </a:solidFill>
              <a:latin typeface="华文楷体" panose="02010600040101010101" pitchFamily="2" charset="-122"/>
              <a:ea typeface="华文楷体" panose="02010600040101010101" pitchFamily="2" charset="-122"/>
            </a:endParaRPr>
          </a:p>
        </p:txBody>
      </p:sp>
      <p:cxnSp>
        <p:nvCxnSpPr>
          <p:cNvPr id="25" name="肘形连接符 24"/>
          <p:cNvCxnSpPr>
            <a:stCxn id="57" idx="1"/>
            <a:endCxn id="60" idx="0"/>
          </p:cNvCxnSpPr>
          <p:nvPr/>
        </p:nvCxnSpPr>
        <p:spPr>
          <a:xfrm rot="10800000" flipV="1">
            <a:off x="2499628" y="2182614"/>
            <a:ext cx="1569218" cy="30193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243910" y="2913485"/>
            <a:ext cx="2279860" cy="66145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chemeClr val="tx1"/>
                </a:solidFill>
                <a:latin typeface="华文楷体" panose="02010600040101010101" pitchFamily="2" charset="-122"/>
                <a:ea typeface="华文楷体" panose="02010600040101010101" pitchFamily="2" charset="-122"/>
              </a:rPr>
              <a:t>1</a:t>
            </a:r>
            <a:r>
              <a:rPr lang="zh-CN" altLang="en-US" sz="1050" smtClean="0">
                <a:solidFill>
                  <a:schemeClr val="tx1"/>
                </a:solidFill>
                <a:latin typeface="华文楷体" panose="02010600040101010101" pitchFamily="2" charset="-122"/>
                <a:ea typeface="华文楷体" panose="02010600040101010101" pitchFamily="2" charset="-122"/>
              </a:rPr>
              <a:t>、</a:t>
            </a:r>
            <a:r>
              <a:rPr lang="en-US" altLang="zh-CN" sz="1050" smtClean="0">
                <a:solidFill>
                  <a:schemeClr val="tx1"/>
                </a:solidFill>
                <a:latin typeface="华文楷体" panose="02010600040101010101" pitchFamily="2" charset="-122"/>
                <a:ea typeface="华文楷体" panose="02010600040101010101" pitchFamily="2" charset="-122"/>
              </a:rPr>
              <a:t>matcher.SearchForInitialization</a:t>
            </a:r>
            <a:r>
              <a:rPr lang="zh-CN" altLang="en-US" sz="1050" smtClean="0">
                <a:solidFill>
                  <a:schemeClr val="tx1"/>
                </a:solidFill>
                <a:latin typeface="华文楷体" panose="02010600040101010101" pitchFamily="2" charset="-122"/>
                <a:ea typeface="华文楷体" panose="02010600040101010101" pitchFamily="2" charset="-122"/>
              </a:rPr>
              <a:t>（）</a:t>
            </a:r>
            <a:endParaRPr lang="en-US" altLang="zh-CN" sz="1050" smtClean="0">
              <a:solidFill>
                <a:schemeClr val="tx1"/>
              </a:solidFill>
              <a:latin typeface="华文楷体" panose="02010600040101010101" pitchFamily="2" charset="-122"/>
              <a:ea typeface="华文楷体" panose="02010600040101010101" pitchFamily="2" charset="-122"/>
            </a:endParaRPr>
          </a:p>
          <a:p>
            <a:r>
              <a:rPr lang="zh-CN" altLang="en-US" sz="1050" smtClean="0">
                <a:solidFill>
                  <a:schemeClr val="tx1"/>
                </a:solidFill>
                <a:latin typeface="华文楷体" panose="02010600040101010101" pitchFamily="2" charset="-122"/>
                <a:ea typeface="华文楷体" panose="02010600040101010101" pitchFamily="2" charset="-122"/>
              </a:rPr>
              <a:t>只检测第一帧上的</a:t>
            </a:r>
            <a:r>
              <a:rPr lang="en-US" altLang="zh-CN" sz="1050" smtClean="0">
                <a:solidFill>
                  <a:schemeClr val="tx1"/>
                </a:solidFill>
                <a:latin typeface="华文楷体" panose="02010600040101010101" pitchFamily="2" charset="-122"/>
                <a:ea typeface="华文楷体" panose="02010600040101010101" pitchFamily="2" charset="-122"/>
              </a:rPr>
              <a:t>level0</a:t>
            </a:r>
            <a:r>
              <a:rPr lang="zh-CN" altLang="en-US" sz="1050" smtClean="0">
                <a:solidFill>
                  <a:schemeClr val="tx1"/>
                </a:solidFill>
                <a:latin typeface="华文楷体" panose="02010600040101010101" pitchFamily="2" charset="-122"/>
                <a:ea typeface="华文楷体" panose="02010600040101010101" pitchFamily="2" charset="-122"/>
              </a:rPr>
              <a:t>的特征点</a:t>
            </a:r>
            <a:endParaRPr lang="zh-CN" altLang="en-US" sz="1050">
              <a:solidFill>
                <a:schemeClr val="tx1"/>
              </a:solidFill>
              <a:latin typeface="华文楷体" panose="02010600040101010101" pitchFamily="2" charset="-122"/>
              <a:ea typeface="华文楷体" panose="02010600040101010101" pitchFamily="2" charset="-122"/>
            </a:endParaRPr>
          </a:p>
        </p:txBody>
      </p:sp>
      <p:sp>
        <p:nvSpPr>
          <p:cNvPr id="27" name="矩形 26"/>
          <p:cNvSpPr/>
          <p:nvPr/>
        </p:nvSpPr>
        <p:spPr>
          <a:xfrm>
            <a:off x="204709" y="1361860"/>
            <a:ext cx="3579166" cy="646331"/>
          </a:xfrm>
          <a:prstGeom prst="rect">
            <a:avLst/>
          </a:prstGeom>
        </p:spPr>
        <p:txBody>
          <a:bodyPr wrap="square">
            <a:spAutoFit/>
          </a:bodyPr>
          <a:lstStyle/>
          <a:p>
            <a:r>
              <a:rPr lang="en-US" altLang="zh-CN" sz="1200" smtClean="0">
                <a:latin typeface="楷体" panose="02010609060101010101" pitchFamily="49" charset="-122"/>
                <a:ea typeface="楷体" panose="02010609060101010101" pitchFamily="49" charset="-122"/>
              </a:rPr>
              <a:t>GetFeaturesInArea</a:t>
            </a:r>
            <a:r>
              <a:rPr lang="zh-CN" altLang="en-US" sz="1200" smtClean="0">
                <a:latin typeface="楷体" panose="02010609060101010101" pitchFamily="49" charset="-122"/>
                <a:ea typeface="楷体" panose="02010609060101010101" pitchFamily="49" charset="-122"/>
              </a:rPr>
              <a:t>（）将第二帧中</a:t>
            </a:r>
            <a:r>
              <a:rPr lang="en-US" altLang="zh-CN" sz="1200" smtClean="0">
                <a:latin typeface="楷体" panose="02010609060101010101" pitchFamily="49" charset="-122"/>
                <a:ea typeface="楷体" panose="02010609060101010101" pitchFamily="49" charset="-122"/>
              </a:rPr>
              <a:t>0</a:t>
            </a:r>
            <a:r>
              <a:rPr lang="zh-CN" altLang="en-US" sz="1200" smtClean="0">
                <a:latin typeface="楷体" panose="02010609060101010101" pitchFamily="49" charset="-122"/>
                <a:ea typeface="楷体" panose="02010609060101010101" pitchFamily="49" charset="-122"/>
              </a:rPr>
              <a:t>层特征点的位置在第一帧特征点位置</a:t>
            </a:r>
            <a:r>
              <a:rPr lang="en-US" altLang="zh-CN" sz="1200" smtClean="0">
                <a:latin typeface="楷体" panose="02010609060101010101" pitchFamily="49" charset="-122"/>
                <a:ea typeface="楷体" panose="02010609060101010101" pitchFamily="49" charset="-122"/>
              </a:rPr>
              <a:t>100</a:t>
            </a:r>
            <a:r>
              <a:rPr lang="zh-CN" altLang="en-US" sz="1200" smtClean="0">
                <a:latin typeface="楷体" panose="02010609060101010101" pitchFamily="49" charset="-122"/>
                <a:ea typeface="楷体" panose="02010609060101010101" pitchFamily="49" charset="-122"/>
              </a:rPr>
              <a:t>以内的点的索引存入</a:t>
            </a:r>
            <a:r>
              <a:rPr lang="en-US" altLang="zh-CN" sz="1200" smtClean="0">
                <a:latin typeface="楷体" panose="02010609060101010101" pitchFamily="49" charset="-122"/>
                <a:ea typeface="楷体" panose="02010609060101010101" pitchFamily="49" charset="-122"/>
              </a:rPr>
              <a:t>vIndices2</a:t>
            </a:r>
            <a:r>
              <a:rPr lang="zh-CN" altLang="en-US" sz="1200" smtClean="0">
                <a:latin typeface="楷体" panose="02010609060101010101" pitchFamily="49" charset="-122"/>
                <a:ea typeface="楷体" panose="02010609060101010101" pitchFamily="49" charset="-122"/>
              </a:rPr>
              <a:t>中</a:t>
            </a:r>
            <a:endParaRPr lang="zh-CN" altLang="en-US" sz="1200">
              <a:latin typeface="楷体" panose="02010609060101010101" pitchFamily="49" charset="-122"/>
              <a:ea typeface="楷体" panose="02010609060101010101" pitchFamily="49" charset="-122"/>
            </a:endParaRPr>
          </a:p>
        </p:txBody>
      </p:sp>
      <p:sp>
        <p:nvSpPr>
          <p:cNvPr id="28" name="矩形 27"/>
          <p:cNvSpPr/>
          <p:nvPr/>
        </p:nvSpPr>
        <p:spPr>
          <a:xfrm>
            <a:off x="5383839" y="3602238"/>
            <a:ext cx="2089284" cy="769441"/>
          </a:xfrm>
          <a:prstGeom prst="rect">
            <a:avLst/>
          </a:prstGeom>
        </p:spPr>
        <p:txBody>
          <a:bodyPr wrap="square">
            <a:spAutoFit/>
          </a:bodyPr>
          <a:lstStyle/>
          <a:p>
            <a:r>
              <a:rPr lang="en-US" altLang="zh-CN" sz="1100" smtClean="0">
                <a:latin typeface="楷体" panose="02010609060101010101" pitchFamily="49" charset="-122"/>
                <a:ea typeface="楷体" panose="02010609060101010101" pitchFamily="49" charset="-122"/>
              </a:rPr>
              <a:t>vbPrevMatched</a:t>
            </a:r>
            <a:r>
              <a:rPr lang="zh-CN" altLang="en-US" sz="1100" smtClean="0">
                <a:latin typeface="楷体" panose="02010609060101010101" pitchFamily="49" charset="-122"/>
                <a:ea typeface="楷体" panose="02010609060101010101" pitchFamily="49" charset="-122"/>
              </a:rPr>
              <a:t>，匹配特征点在第二帧上的坐标</a:t>
            </a:r>
            <a:endParaRPr lang="en-US" altLang="zh-CN" sz="1100" smtClean="0">
              <a:latin typeface="楷体" panose="02010609060101010101" pitchFamily="49" charset="-122"/>
              <a:ea typeface="楷体" panose="02010609060101010101" pitchFamily="49" charset="-122"/>
            </a:endParaRPr>
          </a:p>
          <a:p>
            <a:r>
              <a:rPr lang="en-US" altLang="zh-CN" sz="1100" smtClean="0">
                <a:latin typeface="楷体" panose="02010609060101010101" pitchFamily="49" charset="-122"/>
                <a:ea typeface="楷体" panose="02010609060101010101" pitchFamily="49" charset="-122"/>
              </a:rPr>
              <a:t>mvIniMatches</a:t>
            </a:r>
            <a:r>
              <a:rPr lang="zh-CN" altLang="en-US" sz="1100" smtClean="0">
                <a:latin typeface="楷体" panose="02010609060101010101" pitchFamily="49" charset="-122"/>
                <a:ea typeface="楷体" panose="02010609060101010101" pitchFamily="49" charset="-122"/>
              </a:rPr>
              <a:t>第二帧匹配特征点索引</a:t>
            </a:r>
            <a:endParaRPr lang="zh-CN" altLang="en-US" sz="1100">
              <a:latin typeface="楷体" panose="02010609060101010101" pitchFamily="49" charset="-122"/>
              <a:ea typeface="楷体" panose="02010609060101010101" pitchFamily="49" charset="-122"/>
            </a:endParaRPr>
          </a:p>
        </p:txBody>
      </p:sp>
      <p:sp>
        <p:nvSpPr>
          <p:cNvPr id="29" name="文本框 28"/>
          <p:cNvSpPr txBox="1"/>
          <p:nvPr/>
        </p:nvSpPr>
        <p:spPr>
          <a:xfrm>
            <a:off x="6489573" y="2886190"/>
            <a:ext cx="1165905" cy="707886"/>
          </a:xfrm>
          <a:prstGeom prst="rect">
            <a:avLst/>
          </a:prstGeom>
          <a:noFill/>
        </p:spPr>
        <p:txBody>
          <a:bodyPr wrap="square" rtlCol="0">
            <a:spAutoFit/>
          </a:bodyPr>
          <a:lstStyle/>
          <a:p>
            <a:r>
              <a:rPr lang="zh-CN" altLang="en-US" sz="1000" smtClean="0">
                <a:latin typeface="楷体" panose="02010609060101010101" pitchFamily="49" charset="-122"/>
                <a:ea typeface="楷体" panose="02010609060101010101" pitchFamily="49" charset="-122"/>
              </a:rPr>
              <a:t>计算描述子的汉明距离，最近要小于次近的</a:t>
            </a:r>
            <a:r>
              <a:rPr lang="en-US" altLang="zh-CN" sz="1000" smtClean="0">
                <a:latin typeface="楷体" panose="02010609060101010101" pitchFamily="49" charset="-122"/>
                <a:ea typeface="楷体" panose="02010609060101010101" pitchFamily="49" charset="-122"/>
              </a:rPr>
              <a:t>0.9</a:t>
            </a:r>
            <a:r>
              <a:rPr lang="zh-CN" altLang="en-US" sz="1000" smtClean="0">
                <a:latin typeface="楷体" panose="02010609060101010101" pitchFamily="49" charset="-122"/>
                <a:ea typeface="楷体" panose="02010609060101010101" pitchFamily="49" charset="-122"/>
              </a:rPr>
              <a:t>倍，检测</a:t>
            </a:r>
            <a:r>
              <a:rPr lang="en-US" altLang="zh-CN" sz="1000" smtClean="0">
                <a:latin typeface="楷体" panose="02010609060101010101" pitchFamily="49" charset="-122"/>
                <a:ea typeface="楷体" panose="02010609060101010101" pitchFamily="49" charset="-122"/>
              </a:rPr>
              <a:t>3</a:t>
            </a:r>
            <a:r>
              <a:rPr lang="zh-CN" altLang="en-US" sz="1000" smtClean="0">
                <a:latin typeface="楷体" panose="02010609060101010101" pitchFamily="49" charset="-122"/>
                <a:ea typeface="楷体" panose="02010609060101010101" pitchFamily="49" charset="-122"/>
              </a:rPr>
              <a:t>个主方向</a:t>
            </a:r>
            <a:endParaRPr lang="zh-CN" altLang="en-US" sz="1000">
              <a:latin typeface="楷体" panose="02010609060101010101" pitchFamily="49" charset="-122"/>
              <a:ea typeface="楷体" panose="02010609060101010101" pitchFamily="49" charset="-122"/>
            </a:endParaRPr>
          </a:p>
        </p:txBody>
      </p:sp>
      <p:sp>
        <p:nvSpPr>
          <p:cNvPr id="67" name="流程图: 决策 66"/>
          <p:cNvSpPr/>
          <p:nvPr/>
        </p:nvSpPr>
        <p:spPr>
          <a:xfrm>
            <a:off x="4057011" y="4420735"/>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楷体" panose="02010609060101010101" pitchFamily="49" charset="-122"/>
                <a:ea typeface="楷体" panose="02010609060101010101" pitchFamily="49" charset="-122"/>
              </a:rPr>
              <a:t>匹配的特征点数</a:t>
            </a:r>
            <a:r>
              <a:rPr lang="en-US" altLang="zh-CN" sz="1000" smtClean="0">
                <a:latin typeface="楷体" panose="02010609060101010101" pitchFamily="49" charset="-122"/>
                <a:ea typeface="楷体" panose="02010609060101010101" pitchFamily="49" charset="-122"/>
              </a:rPr>
              <a:t>&gt;100?</a:t>
            </a:r>
            <a:endParaRPr lang="zh-CN" altLang="en-US" sz="1000">
              <a:latin typeface="楷体" panose="02010609060101010101" pitchFamily="49" charset="-122"/>
              <a:ea typeface="楷体" panose="02010609060101010101" pitchFamily="49" charset="-122"/>
            </a:endParaRPr>
          </a:p>
        </p:txBody>
      </p:sp>
      <p:cxnSp>
        <p:nvCxnSpPr>
          <p:cNvPr id="33" name="直接箭头连接符 32"/>
          <p:cNvCxnSpPr>
            <a:stCxn id="62" idx="2"/>
            <a:endCxn id="67" idx="0"/>
          </p:cNvCxnSpPr>
          <p:nvPr/>
        </p:nvCxnSpPr>
        <p:spPr>
          <a:xfrm flipH="1">
            <a:off x="5372006" y="3574943"/>
            <a:ext cx="11834" cy="84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57" idx="2"/>
            <a:endCxn id="62" idx="0"/>
          </p:cNvCxnSpPr>
          <p:nvPr/>
        </p:nvCxnSpPr>
        <p:spPr>
          <a:xfrm flipH="1">
            <a:off x="5383840" y="2456935"/>
            <a:ext cx="1" cy="45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7" idx="1"/>
            <a:endCxn id="60" idx="0"/>
          </p:cNvCxnSpPr>
          <p:nvPr/>
        </p:nvCxnSpPr>
        <p:spPr>
          <a:xfrm rot="10800000" flipV="1">
            <a:off x="2499629" y="4695054"/>
            <a:ext cx="1557383" cy="5069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3486362" y="4048530"/>
            <a:ext cx="343988"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否</a:t>
            </a:r>
            <a:endParaRPr lang="zh-CN" altLang="en-US" sz="1100">
              <a:latin typeface="楷体" panose="02010609060101010101" pitchFamily="49" charset="-122"/>
              <a:ea typeface="楷体" panose="02010609060101010101" pitchFamily="49" charset="-122"/>
            </a:endParaRPr>
          </a:p>
        </p:txBody>
      </p:sp>
      <p:sp>
        <p:nvSpPr>
          <p:cNvPr id="80" name="矩形 79"/>
          <p:cNvSpPr/>
          <p:nvPr/>
        </p:nvSpPr>
        <p:spPr>
          <a:xfrm>
            <a:off x="4232075" y="5227147"/>
            <a:ext cx="2279860" cy="66145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solidFill>
                  <a:srgbClr val="FF0000"/>
                </a:solidFill>
                <a:latin typeface="华文楷体" panose="02010600040101010101" pitchFamily="2" charset="-122"/>
                <a:ea typeface="华文楷体" panose="02010600040101010101" pitchFamily="2" charset="-122"/>
              </a:rPr>
              <a:t>调用</a:t>
            </a:r>
            <a:r>
              <a:rPr lang="en-US" altLang="zh-CN" sz="1050">
                <a:solidFill>
                  <a:srgbClr val="FF0000"/>
                </a:solidFill>
              </a:rPr>
              <a:t>mpInitializer-&gt;</a:t>
            </a:r>
            <a:r>
              <a:rPr lang="en-US" altLang="zh-CN" sz="1050" smtClean="0">
                <a:solidFill>
                  <a:srgbClr val="FF0000"/>
                </a:solidFill>
              </a:rPr>
              <a:t>Initialize</a:t>
            </a:r>
            <a:r>
              <a:rPr lang="zh-CN" altLang="en-US" sz="1050" smtClean="0">
                <a:solidFill>
                  <a:srgbClr val="FF0000"/>
                </a:solidFill>
                <a:latin typeface="华文楷体" panose="02010600040101010101" pitchFamily="2" charset="-122"/>
                <a:ea typeface="华文楷体" panose="02010600040101010101" pitchFamily="2" charset="-122"/>
              </a:rPr>
              <a:t>进行初始化相对位姿</a:t>
            </a:r>
            <a:endParaRPr lang="zh-CN" altLang="en-US" sz="1050">
              <a:solidFill>
                <a:srgbClr val="FF0000"/>
              </a:solidFill>
            </a:endParaRPr>
          </a:p>
        </p:txBody>
      </p:sp>
      <p:sp>
        <p:nvSpPr>
          <p:cNvPr id="79" name="文本框 78"/>
          <p:cNvSpPr txBox="1"/>
          <p:nvPr/>
        </p:nvSpPr>
        <p:spPr>
          <a:xfrm>
            <a:off x="5692192" y="245309"/>
            <a:ext cx="4969523" cy="276999"/>
          </a:xfrm>
          <a:prstGeom prst="rect">
            <a:avLst/>
          </a:prstGeom>
          <a:noFill/>
        </p:spPr>
        <p:txBody>
          <a:bodyPr wrap="square" rtlCol="0">
            <a:spAutoFit/>
          </a:bodyPr>
          <a:lstStyle/>
          <a:p>
            <a:r>
              <a:rPr lang="en-US" altLang="zh-CN" sz="1200" smtClean="0">
                <a:solidFill>
                  <a:srgbClr val="FF0000"/>
                </a:solidFill>
                <a:latin typeface="楷体" panose="02010609060101010101" pitchFamily="49" charset="-122"/>
                <a:ea typeface="楷体" panose="02010609060101010101" pitchFamily="49" charset="-122"/>
              </a:rPr>
              <a:t>Initializer.cc</a:t>
            </a:r>
            <a:r>
              <a:rPr lang="zh-CN" altLang="en-US" sz="1200" smtClean="0">
                <a:solidFill>
                  <a:srgbClr val="FF0000"/>
                </a:solidFill>
                <a:latin typeface="楷体" panose="02010609060101010101" pitchFamily="49" charset="-122"/>
                <a:ea typeface="楷体" panose="02010609060101010101" pitchFamily="49" charset="-122"/>
              </a:rPr>
              <a:t>文件中</a:t>
            </a:r>
            <a:r>
              <a:rPr lang="en-US" altLang="zh-CN" sz="1200" smtClean="0">
                <a:solidFill>
                  <a:srgbClr val="FF0000"/>
                </a:solidFill>
                <a:latin typeface="楷体" panose="02010609060101010101" pitchFamily="49" charset="-122"/>
                <a:ea typeface="楷体" panose="02010609060101010101" pitchFamily="49" charset="-122"/>
              </a:rPr>
              <a:t>initialize</a:t>
            </a:r>
            <a:r>
              <a:rPr lang="zh-CN" altLang="en-US" sz="1200" smtClean="0">
                <a:solidFill>
                  <a:srgbClr val="FF0000"/>
                </a:solidFill>
                <a:latin typeface="楷体" panose="02010609060101010101" pitchFamily="49" charset="-122"/>
                <a:ea typeface="楷体" panose="02010609060101010101" pitchFamily="49" charset="-122"/>
              </a:rPr>
              <a:t>（）函数做模型选择，并行计算</a:t>
            </a:r>
            <a:endParaRPr lang="zh-CN" altLang="en-US" sz="1200">
              <a:solidFill>
                <a:srgbClr val="FF0000"/>
              </a:solidFill>
              <a:latin typeface="楷体" panose="02010609060101010101" pitchFamily="49" charset="-122"/>
              <a:ea typeface="楷体" panose="02010609060101010101" pitchFamily="49" charset="-122"/>
            </a:endParaRPr>
          </a:p>
        </p:txBody>
      </p:sp>
      <p:cxnSp>
        <p:nvCxnSpPr>
          <p:cNvPr id="8" name="直接箭头连接符 7"/>
          <p:cNvCxnSpPr>
            <a:stCxn id="67" idx="2"/>
            <a:endCxn id="80" idx="0"/>
          </p:cNvCxnSpPr>
          <p:nvPr/>
        </p:nvCxnSpPr>
        <p:spPr>
          <a:xfrm flipH="1">
            <a:off x="5372005" y="4969375"/>
            <a:ext cx="1" cy="25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897188" y="5236760"/>
            <a:ext cx="2279860" cy="66145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solidFill>
                  <a:schemeClr val="tx1"/>
                </a:solidFill>
                <a:latin typeface="华文楷体" panose="02010600040101010101" pitchFamily="2" charset="-122"/>
                <a:ea typeface="华文楷体" panose="02010600040101010101" pitchFamily="2" charset="-122"/>
              </a:rPr>
              <a:t>设置初始帧的坐标为世界坐标，设置当前帧的位姿为</a:t>
            </a:r>
            <a:r>
              <a:rPr lang="en-US" altLang="zh-CN" sz="1050" smtClean="0">
                <a:solidFill>
                  <a:schemeClr val="tx1"/>
                </a:solidFill>
                <a:latin typeface="华文楷体" panose="02010600040101010101" pitchFamily="2" charset="-122"/>
                <a:ea typeface="华文楷体" panose="02010600040101010101" pitchFamily="2" charset="-122"/>
              </a:rPr>
              <a:t>[R|t]</a:t>
            </a:r>
            <a:endParaRPr lang="zh-CN" altLang="en-US" sz="1050">
              <a:solidFill>
                <a:schemeClr val="tx1"/>
              </a:solidFill>
            </a:endParaRPr>
          </a:p>
        </p:txBody>
      </p:sp>
      <p:cxnSp>
        <p:nvCxnSpPr>
          <p:cNvPr id="15" name="直接箭头连接符 14"/>
          <p:cNvCxnSpPr>
            <a:stCxn id="80" idx="3"/>
            <a:endCxn id="38" idx="1"/>
          </p:cNvCxnSpPr>
          <p:nvPr/>
        </p:nvCxnSpPr>
        <p:spPr>
          <a:xfrm>
            <a:off x="6511935" y="5557876"/>
            <a:ext cx="385253" cy="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521785" y="4931861"/>
            <a:ext cx="2279860" cy="125203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solidFill>
                  <a:schemeClr val="tx1"/>
                </a:solidFill>
                <a:latin typeface="华文楷体" panose="02010600040101010101" pitchFamily="2" charset="-122"/>
                <a:ea typeface="华文楷体" panose="02010600040101010101" pitchFamily="2" charset="-122"/>
              </a:rPr>
              <a:t>计算初始帧和当前帧的</a:t>
            </a:r>
            <a:r>
              <a:rPr lang="en-US" altLang="zh-CN" sz="1050" smtClean="0">
                <a:solidFill>
                  <a:schemeClr val="tx1"/>
                </a:solidFill>
                <a:latin typeface="华文楷体" panose="02010600040101010101" pitchFamily="2" charset="-122"/>
                <a:ea typeface="华文楷体" panose="02010600040101010101" pitchFamily="2" charset="-122"/>
              </a:rPr>
              <a:t>BOW</a:t>
            </a:r>
            <a:r>
              <a:rPr lang="zh-CN" altLang="en-US" sz="1050" smtClean="0">
                <a:solidFill>
                  <a:schemeClr val="tx1"/>
                </a:solidFill>
                <a:latin typeface="华文楷体" panose="02010600040101010101" pitchFamily="2" charset="-122"/>
                <a:ea typeface="华文楷体" panose="02010600040101010101" pitchFamily="2" charset="-122"/>
              </a:rPr>
              <a:t>描述，并插入</a:t>
            </a:r>
            <a:r>
              <a:rPr lang="en-US" altLang="zh-CN" sz="1050" smtClean="0">
                <a:solidFill>
                  <a:schemeClr val="tx1"/>
                </a:solidFill>
                <a:latin typeface="华文楷体" panose="02010600040101010101" pitchFamily="2" charset="-122"/>
                <a:ea typeface="华文楷体" panose="02010600040101010101" pitchFamily="2" charset="-122"/>
              </a:rPr>
              <a:t>Map</a:t>
            </a:r>
            <a:r>
              <a:rPr lang="zh-CN" altLang="en-US" sz="1050" smtClean="0">
                <a:solidFill>
                  <a:schemeClr val="tx1"/>
                </a:solidFill>
                <a:latin typeface="华文楷体" panose="02010600040101010101" pitchFamily="2" charset="-122"/>
                <a:ea typeface="华文楷体" panose="02010600040101010101" pitchFamily="2" charset="-122"/>
              </a:rPr>
              <a:t>中。将生产的地图点插入</a:t>
            </a:r>
            <a:r>
              <a:rPr lang="en-US" altLang="zh-CN" sz="1050" smtClean="0">
                <a:solidFill>
                  <a:schemeClr val="tx1"/>
                </a:solidFill>
                <a:latin typeface="华文楷体" panose="02010600040101010101" pitchFamily="2" charset="-122"/>
                <a:ea typeface="华文楷体" panose="02010600040101010101" pitchFamily="2" charset="-122"/>
              </a:rPr>
              <a:t>Map</a:t>
            </a:r>
            <a:r>
              <a:rPr lang="zh-CN" altLang="en-US" sz="1050" smtClean="0">
                <a:solidFill>
                  <a:schemeClr val="tx1"/>
                </a:solidFill>
                <a:latin typeface="华文楷体" panose="02010600040101010101" pitchFamily="2" charset="-122"/>
                <a:ea typeface="华文楷体" panose="02010600040101010101" pitchFamily="2" charset="-122"/>
              </a:rPr>
              <a:t>中，建立</a:t>
            </a:r>
            <a:r>
              <a:rPr lang="en-US" altLang="zh-CN" sz="1050" smtClean="0">
                <a:solidFill>
                  <a:schemeClr val="tx1"/>
                </a:solidFill>
                <a:latin typeface="华文楷体" panose="02010600040101010101" pitchFamily="2" charset="-122"/>
                <a:ea typeface="华文楷体" panose="02010600040101010101" pitchFamily="2" charset="-122"/>
              </a:rPr>
              <a:t>MapPoint</a:t>
            </a:r>
            <a:r>
              <a:rPr lang="zh-CN" altLang="en-US" sz="1050">
                <a:solidFill>
                  <a:schemeClr val="tx1"/>
                </a:solidFill>
                <a:latin typeface="华文楷体" panose="02010600040101010101" pitchFamily="2" charset="-122"/>
                <a:ea typeface="华文楷体" panose="02010600040101010101" pitchFamily="2" charset="-122"/>
              </a:rPr>
              <a:t>与</a:t>
            </a:r>
            <a:r>
              <a:rPr lang="en-US" altLang="zh-CN" sz="1050" smtClean="0">
                <a:solidFill>
                  <a:schemeClr val="tx1"/>
                </a:solidFill>
                <a:latin typeface="华文楷体" panose="02010600040101010101" pitchFamily="2" charset="-122"/>
                <a:ea typeface="华文楷体" panose="02010600040101010101" pitchFamily="2" charset="-122"/>
              </a:rPr>
              <a:t>Keyframe</a:t>
            </a:r>
            <a:r>
              <a:rPr lang="zh-CN" altLang="en-US" sz="1050" smtClean="0">
                <a:solidFill>
                  <a:schemeClr val="tx1"/>
                </a:solidFill>
                <a:latin typeface="华文楷体" panose="02010600040101010101" pitchFamily="2" charset="-122"/>
                <a:ea typeface="华文楷体" panose="02010600040101010101" pitchFamily="2" charset="-122"/>
              </a:rPr>
              <a:t>，</a:t>
            </a:r>
            <a:r>
              <a:rPr lang="en-US" altLang="zh-CN" sz="1050" smtClean="0">
                <a:solidFill>
                  <a:schemeClr val="tx1"/>
                </a:solidFill>
                <a:latin typeface="华文楷体" panose="02010600040101010101" pitchFamily="2" charset="-122"/>
                <a:ea typeface="华文楷体" panose="02010600040101010101" pitchFamily="2" charset="-122"/>
              </a:rPr>
              <a:t>Keyframe</a:t>
            </a:r>
            <a:r>
              <a:rPr lang="zh-CN" altLang="en-US" sz="1050" smtClean="0">
                <a:solidFill>
                  <a:schemeClr val="tx1"/>
                </a:solidFill>
                <a:latin typeface="华文楷体" panose="02010600040101010101" pitchFamily="2" charset="-122"/>
                <a:ea typeface="华文楷体" panose="02010600040101010101" pitchFamily="2" charset="-122"/>
              </a:rPr>
              <a:t>与</a:t>
            </a:r>
            <a:r>
              <a:rPr lang="en-US" altLang="zh-CN" sz="1050" smtClean="0">
                <a:solidFill>
                  <a:schemeClr val="tx1"/>
                </a:solidFill>
                <a:latin typeface="华文楷体" panose="02010600040101010101" pitchFamily="2" charset="-122"/>
                <a:ea typeface="华文楷体" panose="02010600040101010101" pitchFamily="2" charset="-122"/>
              </a:rPr>
              <a:t>KeyFrame</a:t>
            </a:r>
            <a:r>
              <a:rPr lang="zh-CN" altLang="en-US" sz="1050" smtClean="0">
                <a:solidFill>
                  <a:schemeClr val="tx1"/>
                </a:solidFill>
                <a:latin typeface="华文楷体" panose="02010600040101010101" pitchFamily="2" charset="-122"/>
                <a:ea typeface="华文楷体" panose="02010600040101010101" pitchFamily="2" charset="-122"/>
              </a:rPr>
              <a:t>中的连接关系</a:t>
            </a:r>
            <a:endParaRPr lang="en-US" altLang="zh-CN" sz="1050" smtClean="0">
              <a:solidFill>
                <a:schemeClr val="tx1"/>
              </a:solidFill>
              <a:latin typeface="华文楷体" panose="02010600040101010101" pitchFamily="2" charset="-122"/>
              <a:ea typeface="华文楷体" panose="02010600040101010101" pitchFamily="2" charset="-122"/>
            </a:endParaRPr>
          </a:p>
          <a:p>
            <a:r>
              <a:rPr lang="zh-CN" altLang="en-US" sz="1050" smtClean="0">
                <a:solidFill>
                  <a:schemeClr val="tx1"/>
                </a:solidFill>
                <a:latin typeface="华文楷体" panose="02010600040101010101" pitchFamily="2" charset="-122"/>
                <a:ea typeface="华文楷体" panose="02010600040101010101" pitchFamily="2" charset="-122"/>
              </a:rPr>
              <a:t>更新关键帧间连接关系。然后进行全局</a:t>
            </a:r>
            <a:r>
              <a:rPr lang="en-US" altLang="zh-CN" sz="1050" smtClean="0">
                <a:solidFill>
                  <a:schemeClr val="tx1"/>
                </a:solidFill>
                <a:latin typeface="华文楷体" panose="02010600040101010101" pitchFamily="2" charset="-122"/>
                <a:ea typeface="华文楷体" panose="02010600040101010101" pitchFamily="2" charset="-122"/>
              </a:rPr>
              <a:t>BA</a:t>
            </a:r>
            <a:r>
              <a:rPr lang="zh-CN" altLang="en-US" sz="1050" smtClean="0">
                <a:solidFill>
                  <a:schemeClr val="tx1"/>
                </a:solidFill>
                <a:latin typeface="华文楷体" panose="02010600040101010101" pitchFamily="2" charset="-122"/>
                <a:ea typeface="华文楷体" panose="02010600040101010101" pitchFamily="2" charset="-122"/>
              </a:rPr>
              <a:t>。</a:t>
            </a:r>
            <a:endParaRPr lang="zh-CN" altLang="en-US" sz="1050">
              <a:solidFill>
                <a:schemeClr val="tx1"/>
              </a:solidFill>
            </a:endParaRPr>
          </a:p>
        </p:txBody>
      </p:sp>
      <p:cxnSp>
        <p:nvCxnSpPr>
          <p:cNvPr id="13" name="直接箭头连接符 12"/>
          <p:cNvCxnSpPr>
            <a:stCxn id="38" idx="3"/>
            <a:endCxn id="36" idx="1"/>
          </p:cNvCxnSpPr>
          <p:nvPr/>
        </p:nvCxnSpPr>
        <p:spPr>
          <a:xfrm flipV="1">
            <a:off x="9177048" y="5557876"/>
            <a:ext cx="344737" cy="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6" idx="2"/>
          </p:cNvCxnSpPr>
          <p:nvPr/>
        </p:nvCxnSpPr>
        <p:spPr>
          <a:xfrm>
            <a:off x="10661715" y="6183891"/>
            <a:ext cx="0" cy="67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326887" y="6193405"/>
            <a:ext cx="1218435" cy="430887"/>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将关键帧传给局部建图线程</a:t>
            </a:r>
            <a:endParaRPr lang="zh-CN" altLang="en-US" sz="1100">
              <a:latin typeface="楷体" panose="02010609060101010101" pitchFamily="49" charset="-122"/>
              <a:ea typeface="楷体" panose="02010609060101010101" pitchFamily="49" charset="-122"/>
            </a:endParaRPr>
          </a:p>
        </p:txBody>
      </p:sp>
      <p:sp>
        <p:nvSpPr>
          <p:cNvPr id="22" name="矩形 21"/>
          <p:cNvSpPr/>
          <p:nvPr/>
        </p:nvSpPr>
        <p:spPr>
          <a:xfrm>
            <a:off x="7874667" y="6556246"/>
            <a:ext cx="2714205" cy="261610"/>
          </a:xfrm>
          <a:prstGeom prst="rect">
            <a:avLst/>
          </a:prstGeom>
        </p:spPr>
        <p:txBody>
          <a:bodyPr wrap="none">
            <a:spAutoFit/>
          </a:bodyPr>
          <a:lstStyle/>
          <a:p>
            <a:r>
              <a:rPr lang="en-US" altLang="zh-CN" sz="1100"/>
              <a:t>std::list&lt;KeyFrame*&gt; mlNewKeyFrames;</a:t>
            </a:r>
            <a:endParaRPr lang="zh-CN" altLang="en-US" sz="1100"/>
          </a:p>
        </p:txBody>
      </p:sp>
      <p:sp>
        <p:nvSpPr>
          <p:cNvPr id="41" name="文本框 40"/>
          <p:cNvSpPr txBox="1"/>
          <p:nvPr/>
        </p:nvSpPr>
        <p:spPr>
          <a:xfrm>
            <a:off x="5031711" y="4959761"/>
            <a:ext cx="267171" cy="276999"/>
          </a:xfrm>
          <a:prstGeom prst="rect">
            <a:avLst/>
          </a:prstGeom>
          <a:noFill/>
        </p:spPr>
        <p:txBody>
          <a:bodyPr wrap="square" rtlCol="0">
            <a:spAutoFit/>
          </a:bodyPr>
          <a:lstStyle/>
          <a:p>
            <a:r>
              <a:rPr lang="zh-CN" altLang="en-US" sz="1200">
                <a:latin typeface="楷体" panose="02010609060101010101" pitchFamily="49" charset="-122"/>
                <a:ea typeface="楷体" panose="02010609060101010101" pitchFamily="49" charset="-122"/>
              </a:rPr>
              <a:t>是</a:t>
            </a:r>
          </a:p>
        </p:txBody>
      </p:sp>
    </p:spTree>
    <p:extLst>
      <p:ext uri="{BB962C8B-B14F-4D97-AF65-F5344CB8AC3E}">
        <p14:creationId xmlns:p14="http://schemas.microsoft.com/office/powerpoint/2010/main" val="2135105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单目初始化</a:t>
            </a:r>
            <a:endParaRPr lang="zh-CN" altLang="en-US" sz="3200">
              <a:latin typeface="华文楷体" panose="02010600040101010101" pitchFamily="2" charset="-122"/>
              <a:ea typeface="华文楷体" panose="02010600040101010101" pitchFamily="2" charset="-122"/>
            </a:endParaRPr>
          </a:p>
        </p:txBody>
      </p:sp>
      <p:sp>
        <p:nvSpPr>
          <p:cNvPr id="3" name="文本框 2"/>
          <p:cNvSpPr txBox="1"/>
          <p:nvPr/>
        </p:nvSpPr>
        <p:spPr>
          <a:xfrm>
            <a:off x="731519" y="782131"/>
            <a:ext cx="10546081" cy="954107"/>
          </a:xfrm>
          <a:prstGeom prst="rect">
            <a:avLst/>
          </a:prstGeom>
          <a:noFill/>
        </p:spPr>
        <p:txBody>
          <a:bodyPr wrap="square" rtlCol="0">
            <a:spAutoFit/>
          </a:bodyPr>
          <a:lstStyle/>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tracking</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线程的中的地图初始化：自适应的选择两种模型来进行初始胡，</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平面单应性模型</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和</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对极几何模型，</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前者通过单应性矩阵分解出两帧之间的</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R</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关系，后者采用基本矩阵转为本质矩阵再分解出两帧之间的</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R,t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关系</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ORB slam</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中创建了两个线程来同时计算单应模型得分和对极几何模型得分，根据得分比例进行选择合适的模型。</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69669" y="1895518"/>
            <a:ext cx="3419746" cy="2305050"/>
          </a:xfrm>
          <a:prstGeom prst="rect">
            <a:avLst/>
          </a:prstGeom>
        </p:spPr>
      </p:pic>
      <p:pic>
        <p:nvPicPr>
          <p:cNvPr id="11" name="图片 10"/>
          <p:cNvPicPr>
            <a:picLocks noChangeAspect="1"/>
          </p:cNvPicPr>
          <p:nvPr/>
        </p:nvPicPr>
        <p:blipFill>
          <a:blip r:embed="rId4"/>
          <a:stretch>
            <a:fillRect/>
          </a:stretch>
        </p:blipFill>
        <p:spPr>
          <a:xfrm>
            <a:off x="8971833" y="1888731"/>
            <a:ext cx="3164477" cy="2305050"/>
          </a:xfrm>
          <a:prstGeom prst="rect">
            <a:avLst/>
          </a:prstGeom>
        </p:spPr>
      </p:pic>
      <p:sp>
        <p:nvSpPr>
          <p:cNvPr id="12" name="文本框 11"/>
          <p:cNvSpPr txBox="1"/>
          <p:nvPr/>
        </p:nvSpPr>
        <p:spPr>
          <a:xfrm>
            <a:off x="185056" y="4271263"/>
            <a:ext cx="2029097" cy="307777"/>
          </a:xfrm>
          <a:prstGeom prst="rect">
            <a:avLst/>
          </a:prstGeom>
          <a:noFill/>
        </p:spPr>
        <p:txBody>
          <a:bodyPr wrap="square" rtlCol="0">
            <a:spAutoFit/>
          </a:bodyPr>
          <a:lstStyle/>
          <a:p>
            <a:r>
              <a:rPr lang="zh-CN" altLang="en-US" sz="1400">
                <a:latin typeface="楷体" panose="02010609060101010101" pitchFamily="49" charset="-122"/>
                <a:ea typeface="楷体" panose="02010609060101010101" pitchFamily="49" charset="-122"/>
              </a:rPr>
              <a:t>单</a:t>
            </a:r>
            <a:r>
              <a:rPr lang="zh-CN" altLang="en-US" sz="1400" smtClean="0">
                <a:latin typeface="楷体" panose="02010609060101010101" pitchFamily="49" charset="-122"/>
                <a:ea typeface="楷体" panose="02010609060101010101" pitchFamily="49" charset="-122"/>
              </a:rPr>
              <a:t>应模型</a:t>
            </a:r>
            <a:endParaRPr lang="zh-CN" altLang="en-US" sz="1400">
              <a:latin typeface="楷体" panose="02010609060101010101" pitchFamily="49" charset="-122"/>
              <a:ea typeface="楷体" panose="02010609060101010101" pitchFamily="49" charset="-122"/>
            </a:endParaRPr>
          </a:p>
        </p:txBody>
      </p:sp>
      <p:sp>
        <p:nvSpPr>
          <p:cNvPr id="44" name="文本框 43"/>
          <p:cNvSpPr txBox="1"/>
          <p:nvPr/>
        </p:nvSpPr>
        <p:spPr>
          <a:xfrm>
            <a:off x="9365104" y="4271262"/>
            <a:ext cx="2029097" cy="307777"/>
          </a:xfrm>
          <a:prstGeom prst="rect">
            <a:avLst/>
          </a:prstGeom>
          <a:noFill/>
        </p:spPr>
        <p:txBody>
          <a:bodyPr wrap="square" rtlCol="0">
            <a:spAutoFit/>
          </a:bodyPr>
          <a:lstStyle/>
          <a:p>
            <a:r>
              <a:rPr lang="zh-CN" altLang="en-US" sz="1400">
                <a:latin typeface="楷体" panose="02010609060101010101" pitchFamily="49" charset="-122"/>
                <a:ea typeface="楷体" panose="02010609060101010101" pitchFamily="49" charset="-122"/>
              </a:rPr>
              <a:t>对极</a:t>
            </a:r>
            <a:r>
              <a:rPr lang="zh-CN" altLang="en-US" sz="1400" smtClean="0">
                <a:latin typeface="楷体" panose="02010609060101010101" pitchFamily="49" charset="-122"/>
                <a:ea typeface="楷体" panose="02010609060101010101" pitchFamily="49" charset="-122"/>
              </a:rPr>
              <a:t>几何模型</a:t>
            </a:r>
            <a:endParaRPr lang="zh-CN" altLang="en-US" sz="140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5" name="文本框 14"/>
              <p:cNvSpPr txBox="1"/>
              <p:nvPr/>
            </p:nvSpPr>
            <p:spPr>
              <a:xfrm>
                <a:off x="379676" y="4216684"/>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379676" y="4216684"/>
                <a:ext cx="2290354" cy="369332"/>
              </a:xfrm>
              <a:prstGeom prst="rect">
                <a:avLst/>
              </a:prstGeom>
              <a:blipFill rotWithShape="0">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0554070" y="4238560"/>
                <a:ext cx="1297577" cy="373179"/>
              </a:xfrm>
              <a:prstGeom prst="rect">
                <a:avLst/>
              </a:prstGeom>
              <a:noFill/>
            </p:spPr>
            <p:txBody>
              <a:bodyPr wrap="square"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𝑇</m:t>
                        </m:r>
                      </m:sup>
                    </m:sSubSup>
                    <m:r>
                      <m:rPr>
                        <m:sty m:val="p"/>
                      </m:rPr>
                      <a:rPr lang="en-US" altLang="zh-CN" b="0" i="0" smtClean="0">
                        <a:latin typeface="Cambria Math" panose="02040503050406030204" pitchFamily="18" charset="0"/>
                      </a:rPr>
                      <m:t>F</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smtClean="0"/>
                  <a:t>=0</a:t>
                </a:r>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10554070" y="4238560"/>
                <a:ext cx="1297577" cy="373179"/>
              </a:xfrm>
              <a:prstGeom prst="rect">
                <a:avLst/>
              </a:prstGeom>
              <a:blipFill rotWithShape="0">
                <a:blip r:embed="rId6"/>
                <a:stretch>
                  <a:fillRect t="-6452" b="-24194"/>
                </a:stretch>
              </a:blipFill>
            </p:spPr>
            <p:txBody>
              <a:bodyPr/>
              <a:lstStyle/>
              <a:p>
                <a:r>
                  <a:rPr lang="zh-CN" altLang="en-US">
                    <a:noFill/>
                  </a:rPr>
                  <a:t> </a:t>
                </a:r>
              </a:p>
            </p:txBody>
          </p:sp>
        </mc:Fallback>
      </mc:AlternateContent>
      <p:graphicFrame>
        <p:nvGraphicFramePr>
          <p:cNvPr id="18" name="对象 17"/>
          <p:cNvGraphicFramePr>
            <a:graphicFrameLocks noChangeAspect="1"/>
          </p:cNvGraphicFramePr>
          <p:nvPr>
            <p:extLst>
              <p:ext uri="{D42A27DB-BD31-4B8C-83A1-F6EECF244321}">
                <p14:modId xmlns:p14="http://schemas.microsoft.com/office/powerpoint/2010/main" val="2768841888"/>
              </p:ext>
            </p:extLst>
          </p:nvPr>
        </p:nvGraphicFramePr>
        <p:xfrm>
          <a:off x="6146800" y="3352800"/>
          <a:ext cx="914400" cy="207963"/>
        </p:xfrm>
        <a:graphic>
          <a:graphicData uri="http://schemas.openxmlformats.org/presentationml/2006/ole">
            <mc:AlternateContent xmlns:mc="http://schemas.openxmlformats.org/markup-compatibility/2006">
              <mc:Choice xmlns:v="urn:schemas-microsoft-com:vml" Requires="v">
                <p:oleObj spid="_x0000_s3888" name="Equation" r:id="rId7" imgW="914400" imgH="207360" progId="Equation.DSMT4">
                  <p:embed/>
                </p:oleObj>
              </mc:Choice>
              <mc:Fallback>
                <p:oleObj name="Equation" r:id="rId7" imgW="914400" imgH="207360" progId="Equation.DSMT4">
                  <p:embed/>
                  <p:pic>
                    <p:nvPicPr>
                      <p:cNvPr id="0" name=""/>
                      <p:cNvPicPr/>
                      <p:nvPr/>
                    </p:nvPicPr>
                    <p:blipFill>
                      <a:blip r:embed="rId8"/>
                      <a:stretch>
                        <a:fillRect/>
                      </a:stretch>
                    </p:blipFill>
                    <p:spPr>
                      <a:xfrm>
                        <a:off x="6146800" y="3352800"/>
                        <a:ext cx="914400" cy="207963"/>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606802439"/>
              </p:ext>
            </p:extLst>
          </p:nvPr>
        </p:nvGraphicFramePr>
        <p:xfrm>
          <a:off x="6146800" y="3352800"/>
          <a:ext cx="914400" cy="207963"/>
        </p:xfrm>
        <a:graphic>
          <a:graphicData uri="http://schemas.openxmlformats.org/presentationml/2006/ole">
            <mc:AlternateContent xmlns:mc="http://schemas.openxmlformats.org/markup-compatibility/2006">
              <mc:Choice xmlns:v="urn:schemas-microsoft-com:vml" Requires="v">
                <p:oleObj spid="_x0000_s3889" name="Equation" r:id="rId9" imgW="914400" imgH="207360" progId="Equation.DSMT4">
                  <p:embed/>
                </p:oleObj>
              </mc:Choice>
              <mc:Fallback>
                <p:oleObj name="Equation" r:id="rId9" imgW="914400" imgH="207360" progId="Equation.DSMT4">
                  <p:embed/>
                  <p:pic>
                    <p:nvPicPr>
                      <p:cNvPr id="0" name=""/>
                      <p:cNvPicPr/>
                      <p:nvPr/>
                    </p:nvPicPr>
                    <p:blipFill>
                      <a:blip r:embed="rId10"/>
                      <a:stretch>
                        <a:fillRect/>
                      </a:stretch>
                    </p:blipFill>
                    <p:spPr>
                      <a:xfrm>
                        <a:off x="6146800" y="3352800"/>
                        <a:ext cx="914400" cy="20796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文本框 3"/>
              <p:cNvSpPr txBox="1"/>
              <p:nvPr/>
            </p:nvSpPr>
            <p:spPr>
              <a:xfrm>
                <a:off x="7519221" y="4795291"/>
                <a:ext cx="4127863" cy="459678"/>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𝑠</m:t>
                    </m:r>
                  </m:oMath>
                </a14:m>
                <a:r>
                  <a:rPr lang="en-US" altLang="zh-CN" smtClean="0"/>
                  <a:t>coreF=</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𝐹</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𝐹𝑥</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e>
                    </m:nary>
                  </m:oMath>
                </a14:m>
                <a:endParaRPr lang="zh-CN" altLang="en-US"/>
              </a:p>
            </p:txBody>
          </p:sp>
        </mc:Choice>
        <mc:Fallback xmlns="">
          <p:sp>
            <p:nvSpPr>
              <p:cNvPr id="4" name="文本框 3"/>
              <p:cNvSpPr txBox="1">
                <a:spLocks noRot="1" noChangeAspect="1" noMove="1" noResize="1" noEditPoints="1" noAdjustHandles="1" noChangeArrowheads="1" noChangeShapeType="1" noTextEdit="1"/>
              </p:cNvSpPr>
              <p:nvPr/>
            </p:nvSpPr>
            <p:spPr>
              <a:xfrm>
                <a:off x="7519221" y="4795291"/>
                <a:ext cx="4127863" cy="459678"/>
              </a:xfrm>
              <a:prstGeom prst="rect">
                <a:avLst/>
              </a:prstGeom>
              <a:blipFill rotWithShape="0">
                <a:blip r:embed="rId11"/>
                <a:stretch>
                  <a:fillRect t="-80000" b="-1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7712929" y="5365932"/>
                <a:ext cx="3200401"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𝑥</m:t>
                              </m:r>
                            </m:e>
                          </m:eqArr>
                        </m:e>
                      </m:d>
                      <m:r>
                        <a:rPr lang="en-US" altLang="zh-CN" b="0" i="1" smtClean="0">
                          <a:latin typeface="Cambria Math" panose="02040503050406030204" pitchFamily="18" charset="0"/>
                        </a:rPr>
                        <m:t>   </m:t>
                      </m:r>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num>
                        <m:den>
                          <m:r>
                            <a:rPr lang="en-US" altLang="zh-CN" b="0" i="1" smtClean="0">
                              <a:latin typeface="Cambria Math" panose="02040503050406030204" pitchFamily="18" charset="0"/>
                            </a:rPr>
                            <m:t>𝑒𝑙𝑠𝑒</m:t>
                          </m:r>
                        </m:den>
                      </m:f>
                    </m:oMath>
                  </m:oMathPara>
                </a14:m>
                <a:endParaRPr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7712929" y="5365932"/>
                <a:ext cx="3200401" cy="710194"/>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379652" y="5489816"/>
                <a:ext cx="2246811"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𝐹</m:t>
                        </m:r>
                      </m:sub>
                    </m:sSub>
                  </m:oMath>
                </a14:m>
                <a:r>
                  <a:rPr lang="en-US" altLang="zh-CN" smtClean="0"/>
                  <a:t>=5.99</a:t>
                </a:r>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10379652" y="5489816"/>
                <a:ext cx="2246811" cy="369332"/>
              </a:xfrm>
              <a:prstGeom prst="rect">
                <a:avLst/>
              </a:prstGeom>
              <a:blipFill rotWithShape="0">
                <a:blip r:embed="rId13"/>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9669" y="4697797"/>
                <a:ext cx="6348548" cy="654666"/>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𝑠</m:t>
                    </m:r>
                  </m:oMath>
                </a14:m>
                <a:r>
                  <a:rPr lang="en-US" altLang="zh-CN" smtClean="0"/>
                  <a:t>coreH=</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sup>
                      <m:e>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𝐻</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𝐻𝑥</m:t>
                                        </m:r>
                                      </m:e>
                                    </m:d>
                                  </m:e>
                                </m:d>
                              </m:e>
                              <m:sup>
                                <m:r>
                                  <a:rPr lang="en-US" altLang="zh-CN" i="1">
                                    <a:latin typeface="Cambria Math" panose="02040503050406030204" pitchFamily="18" charset="0"/>
                                  </a:rPr>
                                  <m:t>2</m:t>
                                </m:r>
                              </m:sup>
                            </m:sSup>
                          </m:num>
                          <m:den>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𝐻</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−1</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e>
                                    </m:d>
                                  </m:e>
                                </m:d>
                              </m:e>
                              <m:sup>
                                <m:r>
                                  <a:rPr lang="en-US" altLang="zh-CN" i="1">
                                    <a:latin typeface="Cambria Math" panose="02040503050406030204" pitchFamily="18" charset="0"/>
                                  </a:rPr>
                                  <m:t>2</m:t>
                                </m:r>
                              </m:sup>
                            </m:sSup>
                          </m:num>
                          <m:den>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e>
                    </m:nary>
                  </m:oMath>
                </a14:m>
                <a:endParaRPr lang="zh-CN" altLang="en-US"/>
              </a:p>
            </p:txBody>
          </p:sp>
        </mc:Choice>
        <mc:Fallback xmlns="">
          <p:sp>
            <p:nvSpPr>
              <p:cNvPr id="20" name="文本框 19"/>
              <p:cNvSpPr txBox="1">
                <a:spLocks noRot="1" noChangeAspect="1" noMove="1" noResize="1" noEditPoints="1" noAdjustHandles="1" noChangeArrowheads="1" noChangeShapeType="1" noTextEdit="1"/>
              </p:cNvSpPr>
              <p:nvPr/>
            </p:nvSpPr>
            <p:spPr>
              <a:xfrm>
                <a:off x="69669" y="4697797"/>
                <a:ext cx="6348548" cy="654666"/>
              </a:xfrm>
              <a:prstGeom prst="rect">
                <a:avLst/>
              </a:prstGeom>
              <a:blipFill rotWithShape="0">
                <a:blip r:embed="rId14"/>
                <a:stretch>
                  <a:fillRect b="-46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62660" y="5348789"/>
                <a:ext cx="3200401"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𝑥</m:t>
                              </m:r>
                            </m:e>
                          </m:eqArr>
                        </m:e>
                      </m:d>
                      <m:r>
                        <a:rPr lang="en-US" altLang="zh-CN" b="0" i="1" smtClean="0">
                          <a:latin typeface="Cambria Math" panose="02040503050406030204" pitchFamily="18" charset="0"/>
                        </a:rPr>
                        <m:t>   </m:t>
                      </m:r>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num>
                        <m:den>
                          <m:r>
                            <a:rPr lang="en-US" altLang="zh-CN" b="0" i="1" smtClean="0">
                              <a:latin typeface="Cambria Math" panose="02040503050406030204" pitchFamily="18" charset="0"/>
                            </a:rPr>
                            <m:t>𝑒𝑙𝑠𝑒</m:t>
                          </m:r>
                        </m:den>
                      </m:f>
                    </m:oMath>
                  </m:oMathPara>
                </a14:m>
                <a:endParaRPr lang="zh-CN" altLang="en-US"/>
              </a:p>
            </p:txBody>
          </p:sp>
        </mc:Choice>
        <mc:Fallback xmlns="">
          <p:sp>
            <p:nvSpPr>
              <p:cNvPr id="21" name="文本框 20"/>
              <p:cNvSpPr txBox="1">
                <a:spLocks noRot="1" noChangeAspect="1" noMove="1" noResize="1" noEditPoints="1" noAdjustHandles="1" noChangeArrowheads="1" noChangeShapeType="1" noTextEdit="1"/>
              </p:cNvSpPr>
              <p:nvPr/>
            </p:nvSpPr>
            <p:spPr>
              <a:xfrm>
                <a:off x="-662660" y="5348789"/>
                <a:ext cx="3200401" cy="710194"/>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1931418" y="5480360"/>
                <a:ext cx="2246811"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𝐻</m:t>
                        </m:r>
                      </m:sub>
                    </m:sSub>
                  </m:oMath>
                </a14:m>
                <a:r>
                  <a:rPr lang="en-US" altLang="zh-CN" smtClean="0"/>
                  <a:t>=3.84</a:t>
                </a:r>
                <a:endParaRPr lang="zh-CN" altLang="en-US"/>
              </a:p>
            </p:txBody>
          </p:sp>
        </mc:Choice>
        <mc:Fallback xmlns="">
          <p:sp>
            <p:nvSpPr>
              <p:cNvPr id="22" name="文本框 21"/>
              <p:cNvSpPr txBox="1">
                <a:spLocks noRot="1" noChangeAspect="1" noMove="1" noResize="1" noEditPoints="1" noAdjustHandles="1" noChangeArrowheads="1" noChangeShapeType="1" noTextEdit="1"/>
              </p:cNvSpPr>
              <p:nvPr/>
            </p:nvSpPr>
            <p:spPr>
              <a:xfrm>
                <a:off x="1931418" y="5480360"/>
                <a:ext cx="2246811" cy="369332"/>
              </a:xfrm>
              <a:prstGeom prst="rect">
                <a:avLst/>
              </a:prstGeom>
              <a:blipFill rotWithShape="0">
                <a:blip r:embed="rId16"/>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535903" y="5664561"/>
                <a:ext cx="3177026" cy="520079"/>
              </a:xfrm>
              <a:prstGeom prst="rect">
                <a:avLst/>
              </a:prstGeom>
              <a:noFill/>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𝐻</m:t>
                        </m:r>
                      </m:sub>
                    </m:sSub>
                  </m:oMath>
                </a14:m>
                <a:r>
                  <a:rPr lang="en-US" altLang="zh-CN" smtClean="0"/>
                  <a:t>=</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𝐻</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𝐻</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𝐹</m:t>
                            </m:r>
                          </m:sub>
                        </m:sSub>
                      </m:den>
                    </m:f>
                  </m:oMath>
                </a14:m>
                <a:r>
                  <a:rPr lang="en-US" altLang="zh-CN" smtClean="0"/>
                  <a:t>&gt;0.45?</a:t>
                </a:r>
                <a:endParaRPr lang="zh-CN" altLang="en-US"/>
              </a:p>
            </p:txBody>
          </p:sp>
        </mc:Choice>
        <mc:Fallback xmlns="">
          <p:sp>
            <p:nvSpPr>
              <p:cNvPr id="9" name="文本框 8"/>
              <p:cNvSpPr txBox="1">
                <a:spLocks noRot="1" noChangeAspect="1" noMove="1" noResize="1" noEditPoints="1" noAdjustHandles="1" noChangeArrowheads="1" noChangeShapeType="1" noTextEdit="1"/>
              </p:cNvSpPr>
              <p:nvPr/>
            </p:nvSpPr>
            <p:spPr>
              <a:xfrm>
                <a:off x="4535903" y="5664561"/>
                <a:ext cx="3177026" cy="520079"/>
              </a:xfrm>
              <a:prstGeom prst="rect">
                <a:avLst/>
              </a:prstGeom>
              <a:blipFill rotWithShape="0">
                <a:blip r:embed="rId17"/>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18"/>
          <a:stretch>
            <a:fillRect/>
          </a:stretch>
        </p:blipFill>
        <p:spPr>
          <a:xfrm>
            <a:off x="3552469" y="1895859"/>
            <a:ext cx="5356309" cy="2317015"/>
          </a:xfrm>
          <a:prstGeom prst="rect">
            <a:avLst/>
          </a:prstGeom>
        </p:spPr>
      </p:pic>
      <p:sp>
        <p:nvSpPr>
          <p:cNvPr id="13" name="文本框 12"/>
          <p:cNvSpPr txBox="1"/>
          <p:nvPr/>
        </p:nvSpPr>
        <p:spPr>
          <a:xfrm>
            <a:off x="6548304" y="5650326"/>
            <a:ext cx="1941835" cy="738664"/>
          </a:xfrm>
          <a:prstGeom prst="rect">
            <a:avLst/>
          </a:prstGeom>
          <a:noFill/>
        </p:spPr>
        <p:txBody>
          <a:bodyPr wrap="square" rtlCol="0">
            <a:spAutoFit/>
          </a:bodyPr>
          <a:lstStyle/>
          <a:p>
            <a:r>
              <a:rPr lang="zh-CN" altLang="en-US" sz="1400" smtClean="0">
                <a:latin typeface="楷体" panose="02010609060101010101" pitchFamily="49" charset="-122"/>
                <a:ea typeface="楷体" panose="02010609060101010101" pitchFamily="49" charset="-122"/>
              </a:rPr>
              <a:t>代码中实际是按照</a:t>
            </a:r>
            <a:r>
              <a:rPr lang="en-US" altLang="zh-CN" sz="1400" smtClean="0">
                <a:latin typeface="楷体" panose="02010609060101010101" pitchFamily="49" charset="-122"/>
                <a:ea typeface="楷体" panose="02010609060101010101" pitchFamily="49" charset="-122"/>
              </a:rPr>
              <a:t>0.4</a:t>
            </a:r>
            <a:r>
              <a:rPr lang="zh-CN" altLang="en-US" sz="1400" smtClean="0">
                <a:latin typeface="楷体" panose="02010609060101010101" pitchFamily="49" charset="-122"/>
                <a:ea typeface="楷体" panose="02010609060101010101" pitchFamily="49" charset="-122"/>
              </a:rPr>
              <a:t>的阈值进行模型选择的</a:t>
            </a:r>
            <a:endParaRPr lang="zh-CN" altLang="en-US" sz="14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85652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软件流程</a:t>
            </a:r>
            <a:r>
              <a:rPr lang="en-US" altLang="zh-CN" sz="3200" smtClean="0">
                <a:latin typeface="华文楷体" panose="02010600040101010101" pitchFamily="2" charset="-122"/>
                <a:ea typeface="华文楷体" panose="02010600040101010101" pitchFamily="2" charset="-122"/>
              </a:rPr>
              <a:t>3</a:t>
            </a:r>
            <a:endParaRPr lang="zh-CN" altLang="en-US" sz="3200">
              <a:latin typeface="华文楷体" panose="02010600040101010101" pitchFamily="2" charset="-122"/>
              <a:ea typeface="华文楷体" panose="02010600040101010101" pitchFamily="2" charset="-122"/>
            </a:endParaRPr>
          </a:p>
        </p:txBody>
      </p:sp>
      <p:sp>
        <p:nvSpPr>
          <p:cNvPr id="3" name="文本框 2"/>
          <p:cNvSpPr txBox="1"/>
          <p:nvPr/>
        </p:nvSpPr>
        <p:spPr>
          <a:xfrm>
            <a:off x="758365" y="933325"/>
            <a:ext cx="6069874" cy="307777"/>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特征点归一化</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可能有利于归一化模型得分</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9" name="文本框 78"/>
          <p:cNvSpPr txBox="1"/>
          <p:nvPr/>
        </p:nvSpPr>
        <p:spPr>
          <a:xfrm>
            <a:off x="5692192" y="245309"/>
            <a:ext cx="4969523" cy="276999"/>
          </a:xfrm>
          <a:prstGeom prst="rect">
            <a:avLst/>
          </a:prstGeom>
          <a:noFill/>
        </p:spPr>
        <p:txBody>
          <a:bodyPr wrap="square" rtlCol="0">
            <a:spAutoFit/>
          </a:bodyPr>
          <a:lstStyle/>
          <a:p>
            <a:r>
              <a:rPr lang="en-US" altLang="zh-CN" sz="1200" smtClean="0">
                <a:solidFill>
                  <a:srgbClr val="FF0000"/>
                </a:solidFill>
                <a:latin typeface="楷体" panose="02010609060101010101" pitchFamily="49" charset="-122"/>
                <a:ea typeface="楷体" panose="02010609060101010101" pitchFamily="49" charset="-122"/>
              </a:rPr>
              <a:t>Initializer.cc</a:t>
            </a:r>
            <a:r>
              <a:rPr lang="zh-CN" altLang="en-US" sz="1200" smtClean="0">
                <a:solidFill>
                  <a:srgbClr val="FF0000"/>
                </a:solidFill>
                <a:latin typeface="楷体" panose="02010609060101010101" pitchFamily="49" charset="-122"/>
                <a:ea typeface="楷体" panose="02010609060101010101" pitchFamily="49" charset="-122"/>
              </a:rPr>
              <a:t>文件中</a:t>
            </a:r>
            <a:r>
              <a:rPr lang="en-US" altLang="zh-CN" sz="1200" smtClean="0">
                <a:solidFill>
                  <a:srgbClr val="FF0000"/>
                </a:solidFill>
                <a:latin typeface="楷体" panose="02010609060101010101" pitchFamily="49" charset="-122"/>
                <a:ea typeface="楷体" panose="02010609060101010101" pitchFamily="49" charset="-122"/>
              </a:rPr>
              <a:t>initialize</a:t>
            </a:r>
            <a:r>
              <a:rPr lang="zh-CN" altLang="en-US" sz="1200" smtClean="0">
                <a:solidFill>
                  <a:srgbClr val="FF0000"/>
                </a:solidFill>
                <a:latin typeface="楷体" panose="02010609060101010101" pitchFamily="49" charset="-122"/>
                <a:ea typeface="楷体" panose="02010609060101010101" pitchFamily="49" charset="-122"/>
              </a:rPr>
              <a:t>（）函数做模型选择，并行计算</a:t>
            </a:r>
            <a:endParaRPr lang="zh-CN" altLang="en-US" sz="120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4" name="文本框 3"/>
              <p:cNvSpPr txBox="1"/>
              <p:nvPr/>
            </p:nvSpPr>
            <p:spPr>
              <a:xfrm>
                <a:off x="2822294" y="1948112"/>
                <a:ext cx="6943334" cy="3201133"/>
              </a:xfrm>
              <a:prstGeom prst="rect">
                <a:avLst/>
              </a:prstGeom>
              <a:noFill/>
            </p:spPr>
            <p:txBody>
              <a:bodyPr wrap="square" rtlCol="0">
                <a:spAutoFit/>
              </a:bodyPr>
              <a:lstStyle/>
              <a:p>
                <a:pPr marL="342900" indent="-342900">
                  <a:buAutoNum type="arabicParenBoth"/>
                </a:pPr>
                <a:r>
                  <a:rPr lang="en-US" altLang="zh-CN" sz="1400" smtClean="0"/>
                  <a:t>meanX=</a:t>
                </a:r>
                <a14:m>
                  <m:oMath xmlns:m="http://schemas.openxmlformats.org/officeDocument/2006/math">
                    <m:f>
                      <m:fPr>
                        <m:ctrlPr>
                          <a:rPr lang="en-US" altLang="zh-CN" sz="1400" i="1" smtClean="0">
                            <a:latin typeface="Cambria Math" panose="02040503050406030204" pitchFamily="18" charset="0"/>
                          </a:rPr>
                        </m:ctrlPr>
                      </m:fPr>
                      <m:num>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=0</m:t>
                            </m:r>
                          </m:sub>
                          <m:sup>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−1</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num>
                      <m:den>
                        <m:r>
                          <a:rPr lang="en-US" altLang="zh-CN" sz="1400" b="0" i="1" smtClean="0">
                            <a:latin typeface="Cambria Math" panose="02040503050406030204" pitchFamily="18" charset="0"/>
                          </a:rPr>
                          <m:t>𝑁</m:t>
                        </m:r>
                      </m:den>
                    </m:f>
                  </m:oMath>
                </a14:m>
                <a:r>
                  <a:rPr lang="zh-CN" altLang="en-US" sz="1400" smtClean="0"/>
                  <a:t>                              </a:t>
                </a:r>
                <a:r>
                  <a:rPr lang="en-US" altLang="zh-CN" sz="1400" smtClean="0"/>
                  <a:t>meanY=</a:t>
                </a:r>
                <a14:m>
                  <m:oMath xmlns:m="http://schemas.openxmlformats.org/officeDocument/2006/math">
                    <m:f>
                      <m:fPr>
                        <m:ctrlPr>
                          <a:rPr lang="en-US" altLang="zh-CN" sz="1400" i="1">
                            <a:latin typeface="Cambria Math" panose="02040503050406030204" pitchFamily="18" charset="0"/>
                          </a:rPr>
                        </m:ctrlPr>
                      </m:fPr>
                      <m:num>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=0</m:t>
                            </m:r>
                          </m:sub>
                          <m:sup>
                            <m:r>
                              <a:rPr lang="en-US" altLang="zh-CN" sz="1400" i="1">
                                <a:latin typeface="Cambria Math" panose="02040503050406030204" pitchFamily="18" charset="0"/>
                              </a:rPr>
                              <m:t>𝑁</m:t>
                            </m:r>
                            <m:r>
                              <a:rPr lang="en-US" altLang="zh-CN" sz="1400" i="1">
                                <a:latin typeface="Cambria Math" panose="02040503050406030204" pitchFamily="18" charset="0"/>
                              </a:rPr>
                              <m:t>−1</m:t>
                            </m:r>
                          </m:sup>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i="1">
                                    <a:latin typeface="Cambria Math" panose="02040503050406030204" pitchFamily="18" charset="0"/>
                                  </a:rPr>
                                  <m:t>𝑖</m:t>
                                </m:r>
                              </m:sub>
                            </m:sSub>
                          </m:e>
                        </m:nary>
                      </m:num>
                      <m:den>
                        <m:r>
                          <a:rPr lang="en-US" altLang="zh-CN" sz="1400" i="1">
                            <a:latin typeface="Cambria Math" panose="02040503050406030204" pitchFamily="18" charset="0"/>
                          </a:rPr>
                          <m:t>𝑁</m:t>
                        </m:r>
                      </m:den>
                    </m:f>
                  </m:oMath>
                </a14:m>
                <a:endParaRPr lang="en-US" altLang="zh-CN" sz="1400" smtClean="0"/>
              </a:p>
              <a:p>
                <a:pPr marL="342900" indent="-342900">
                  <a:buAutoNum type="arabicParenBoth"/>
                </a:pPr>
                <a:endParaRPr lang="en-US" altLang="zh-CN" sz="1400"/>
              </a:p>
              <a:p>
                <a:pPr marL="342900" indent="-342900">
                  <a:buFontTx/>
                  <a:buAutoNum type="arabicParenBoth"/>
                </a:pPr>
                <a:r>
                  <a:rPr lang="en-US" altLang="zh-CN" sz="1400" smtClean="0"/>
                  <a:t>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a14:m>
                <a:r>
                  <a:rPr lang="en-US" altLang="zh-CN" sz="1400" smtClean="0"/>
                  <a:t>_normalize=</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a14:m>
                <a:r>
                  <a:rPr lang="en-US" altLang="zh-CN" sz="1400" smtClean="0"/>
                  <a:t>-meanX               </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b="0" i="1" smtClean="0">
                            <a:latin typeface="Cambria Math" panose="02040503050406030204" pitchFamily="18" charset="0"/>
                          </a:rPr>
                          <m:t>𝑖</m:t>
                        </m:r>
                      </m:sub>
                    </m:sSub>
                  </m:oMath>
                </a14:m>
                <a:r>
                  <a:rPr lang="en-US" altLang="zh-CN" sz="1400"/>
                  <a:t>_normalize=</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i="1">
                            <a:latin typeface="Cambria Math" panose="02040503050406030204" pitchFamily="18" charset="0"/>
                          </a:rPr>
                          <m:t>𝑖</m:t>
                        </m:r>
                      </m:sub>
                    </m:sSub>
                  </m:oMath>
                </a14:m>
                <a:r>
                  <a:rPr lang="en-US" altLang="zh-CN" sz="1400"/>
                  <a:t>-</a:t>
                </a:r>
                <a:r>
                  <a:rPr lang="en-US" altLang="zh-CN" sz="1400" smtClean="0"/>
                  <a:t>meanY</a:t>
                </a:r>
              </a:p>
              <a:p>
                <a:pPr marL="342900" indent="-342900">
                  <a:buFontTx/>
                  <a:buAutoNum type="arabicParenBoth"/>
                </a:pPr>
                <a:endParaRPr lang="en-US" altLang="zh-CN" sz="1400"/>
              </a:p>
              <a:p>
                <a:pPr marL="342900" indent="-342900">
                  <a:buFontTx/>
                  <a:buAutoNum type="arabicParenBoth"/>
                </a:pPr>
                <a:r>
                  <a:rPr lang="en-US" altLang="zh-CN" sz="1400" smtClean="0"/>
                  <a:t>  meanDevX = </a:t>
                </a:r>
                <a14:m>
                  <m:oMath xmlns:m="http://schemas.openxmlformats.org/officeDocument/2006/math">
                    <m:f>
                      <m:fPr>
                        <m:ctrlPr>
                          <a:rPr lang="en-US" altLang="zh-CN" sz="1400" i="1">
                            <a:latin typeface="Cambria Math" panose="02040503050406030204" pitchFamily="18" charset="0"/>
                          </a:rPr>
                        </m:ctrlPr>
                      </m:fPr>
                      <m:num>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=0</m:t>
                            </m:r>
                          </m:sub>
                          <m:sup>
                            <m:r>
                              <a:rPr lang="en-US" altLang="zh-CN" sz="1400" i="1">
                                <a:latin typeface="Cambria Math" panose="02040503050406030204" pitchFamily="18" charset="0"/>
                              </a:rPr>
                              <m:t>𝑁</m:t>
                            </m:r>
                            <m:r>
                              <a:rPr lang="en-US" altLang="zh-CN" sz="1400" i="1">
                                <a:latin typeface="Cambria Math" panose="02040503050406030204" pitchFamily="18" charset="0"/>
                              </a:rPr>
                              <m:t>−1</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𝑛𝑜𝑟𝑚𝑎𝑙𝑖𝑧𝑒</m:t>
                            </m:r>
                          </m:e>
                        </m:nary>
                      </m:num>
                      <m:den>
                        <m:r>
                          <a:rPr lang="en-US" altLang="zh-CN" sz="1400" i="1">
                            <a:latin typeface="Cambria Math" panose="02040503050406030204" pitchFamily="18" charset="0"/>
                          </a:rPr>
                          <m:t>𝑁</m:t>
                        </m:r>
                      </m:den>
                    </m:f>
                  </m:oMath>
                </a14:m>
                <a:r>
                  <a:rPr lang="en-US" altLang="zh-CN" sz="1400" smtClean="0"/>
                  <a:t>      meanDevY=</a:t>
                </a:r>
                <a14:m>
                  <m:oMath xmlns:m="http://schemas.openxmlformats.org/officeDocument/2006/math">
                    <m:f>
                      <m:fPr>
                        <m:ctrlPr>
                          <a:rPr lang="en-US" altLang="zh-CN" sz="1400" i="1">
                            <a:latin typeface="Cambria Math" panose="02040503050406030204" pitchFamily="18" charset="0"/>
                          </a:rPr>
                        </m:ctrlPr>
                      </m:fPr>
                      <m:num>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=0</m:t>
                            </m:r>
                          </m:sub>
                          <m:sup>
                            <m:r>
                              <a:rPr lang="en-US" altLang="zh-CN" sz="1400" i="1">
                                <a:latin typeface="Cambria Math" panose="02040503050406030204" pitchFamily="18" charset="0"/>
                              </a:rPr>
                              <m:t>𝑁</m:t>
                            </m:r>
                            <m:r>
                              <a:rPr lang="en-US" altLang="zh-CN" sz="1400" i="1">
                                <a:latin typeface="Cambria Math" panose="02040503050406030204" pitchFamily="18" charset="0"/>
                              </a:rPr>
                              <m:t>−1</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𝑛𝑜𝑟𝑚𝑎𝑙𝑖𝑧𝑒</m:t>
                            </m:r>
                          </m:e>
                        </m:nary>
                      </m:num>
                      <m:den>
                        <m:r>
                          <a:rPr lang="en-US" altLang="zh-CN" sz="1400" i="1">
                            <a:latin typeface="Cambria Math" panose="02040503050406030204" pitchFamily="18" charset="0"/>
                          </a:rPr>
                          <m:t>𝑁</m:t>
                        </m:r>
                      </m:den>
                    </m:f>
                  </m:oMath>
                </a14:m>
                <a:endParaRPr lang="en-US" altLang="zh-CN" sz="1400" smtClean="0"/>
              </a:p>
              <a:p>
                <a:pPr marL="342900" indent="-342900">
                  <a:buFontTx/>
                  <a:buAutoNum type="arabicParenBoth"/>
                </a:pPr>
                <a:endParaRPr lang="en-US" altLang="zh-CN" sz="1400"/>
              </a:p>
              <a:p>
                <a:pPr marL="342900" indent="-342900">
                  <a:buFontTx/>
                  <a:buAutoNum type="arabicParenBoth"/>
                </a:pPr>
                <a:r>
                  <a:rPr lang="en-US" altLang="zh-CN" sz="1400" smtClean="0"/>
                  <a:t>sX =</a:t>
                </a:r>
                <a14:m>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𝑚𝑒𝑎𝑛𝐷𝑒𝑣𝑋</m:t>
                        </m:r>
                      </m:den>
                    </m:f>
                  </m:oMath>
                </a14:m>
                <a:r>
                  <a:rPr lang="zh-CN" altLang="en-US" sz="1400" smtClean="0"/>
                  <a:t>                                  </a:t>
                </a:r>
                <a:r>
                  <a:rPr lang="en-US" altLang="zh-CN" sz="1400" smtClean="0"/>
                  <a:t>sY </a:t>
                </a:r>
                <a:r>
                  <a:rPr lang="en-US" altLang="zh-CN" sz="1400"/>
                  <a:t>=</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𝑚𝑒𝑎𝑛𝐷𝑒𝑣</m:t>
                        </m:r>
                        <m:r>
                          <a:rPr lang="en-US" altLang="zh-CN" sz="1400" b="0" i="1" smtClean="0">
                            <a:latin typeface="Cambria Math" panose="02040503050406030204" pitchFamily="18" charset="0"/>
                          </a:rPr>
                          <m:t>𝑌</m:t>
                        </m:r>
                      </m:den>
                    </m:f>
                  </m:oMath>
                </a14:m>
                <a:endParaRPr lang="en-US" altLang="zh-CN" sz="1400" smtClean="0"/>
              </a:p>
              <a:p>
                <a:pPr marL="342900" indent="-342900">
                  <a:buFontTx/>
                  <a:buAutoNum type="arabicParenBoth"/>
                </a:pPr>
                <a:endParaRPr lang="en-US" altLang="zh-CN" sz="1400"/>
              </a:p>
              <a:p>
                <a:pPr marL="342900" indent="-342900">
                  <a:buFontTx/>
                  <a:buAutoNum type="arabicParenBoth"/>
                </a:pPr>
                <a:r>
                  <a:rPr lang="en-US" altLang="zh-CN" sz="1400"/>
                  <a:t>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en-US" altLang="zh-CN" sz="1400"/>
                  <a:t>_</a:t>
                </a:r>
                <a:r>
                  <a:rPr lang="en-US" altLang="zh-CN" sz="1400" smtClean="0"/>
                  <a:t>normalize :=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en-US" altLang="zh-CN" sz="1400"/>
                  <a:t>_normalize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zh-CN" altLang="en-US" sz="1400" smtClean="0"/>
                  <a:t> </a:t>
                </a:r>
                <a:r>
                  <a:rPr lang="en-US" altLang="zh-CN" sz="1400" smtClean="0"/>
                  <a:t>sX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𝑖</m:t>
                        </m:r>
                      </m:sub>
                    </m:sSub>
                  </m:oMath>
                </a14:m>
                <a:r>
                  <a:rPr lang="en-US" altLang="zh-CN" sz="1400"/>
                  <a:t>_</a:t>
                </a:r>
                <a:r>
                  <a:rPr lang="en-US" altLang="zh-CN" sz="1400" smtClean="0"/>
                  <a:t>normalize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𝑖</m:t>
                        </m:r>
                      </m:sub>
                    </m:sSub>
                  </m:oMath>
                </a14:m>
                <a:r>
                  <a:rPr lang="en-US" altLang="zh-CN" sz="1400"/>
                  <a:t>_normalize</a:t>
                </a:r>
                <a:r>
                  <a:rPr lang="en-US" altLang="zh-CN" sz="140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zh-CN" altLang="en-US" sz="1400"/>
                  <a:t> </a:t>
                </a:r>
                <a:r>
                  <a:rPr lang="en-US" altLang="zh-CN" sz="1400" smtClean="0"/>
                  <a:t>Sy</a:t>
                </a:r>
              </a:p>
              <a:p>
                <a:pPr marL="342900" indent="-342900">
                  <a:buFontTx/>
                  <a:buAutoNum type="arabicParenBoth"/>
                </a:pPr>
                <a:endParaRPr lang="en-US" altLang="zh-CN" sz="1400"/>
              </a:p>
              <a:p>
                <a:pPr marL="342900" indent="-342900">
                  <a:buFontTx/>
                  <a:buAutoNum type="arabicParenBoth"/>
                </a:pPr>
                <a:r>
                  <a:rPr lang="en-US" altLang="zh-CN" sz="1400" smtClean="0"/>
                  <a:t>T=</a:t>
                </a:r>
                <a14:m>
                  <m:oMath xmlns:m="http://schemas.openxmlformats.org/officeDocument/2006/math">
                    <m:d>
                      <m:dPr>
                        <m:begChr m:val="["/>
                        <m:endChr m:val="]"/>
                        <m:ctrlPr>
                          <a:rPr lang="en-US" altLang="zh-CN" sz="1400" i="1" smtClean="0">
                            <a:latin typeface="Cambria Math" panose="02040503050406030204" pitchFamily="18" charset="0"/>
                          </a:rPr>
                        </m:ctrlPr>
                      </m:dPr>
                      <m:e>
                        <m:m>
                          <m:mPr>
                            <m:mcs>
                              <m:mc>
                                <m:mcPr>
                                  <m:count m:val="3"/>
                                  <m:mcJc m:val="center"/>
                                </m:mcPr>
                              </m:mc>
                            </m:mcs>
                            <m:ctrlPr>
                              <a:rPr lang="en-US" altLang="zh-CN" sz="1400" i="1" smtClean="0">
                                <a:latin typeface="Cambria Math" panose="02040503050406030204" pitchFamily="18" charset="0"/>
                              </a:rPr>
                            </m:ctrlPr>
                          </m:mPr>
                          <m:mr>
                            <m:e>
                              <m:r>
                                <m:rPr>
                                  <m:brk m:alnAt="7"/>
                                </m:rP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𝑋</m:t>
                              </m:r>
                            </m:e>
                            <m:e>
                              <m:r>
                                <a:rPr lang="en-US" altLang="zh-CN" sz="1400" b="0" i="1" smtClean="0">
                                  <a:latin typeface="Cambria Math" panose="02040503050406030204" pitchFamily="18" charset="0"/>
                                </a:rPr>
                                <m:t>0</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𝑚𝑒𝑎𝑛𝑋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𝑠𝑋</m:t>
                              </m:r>
                            </m:e>
                          </m:mr>
                          <m:mr>
                            <m:e>
                              <m:r>
                                <a:rPr lang="en-US" altLang="zh-CN" sz="1400" b="0" i="1" smtClean="0">
                                  <a:latin typeface="Cambria Math" panose="02040503050406030204" pitchFamily="18" charset="0"/>
                                </a:rPr>
                                <m:t>0</m:t>
                              </m:r>
                            </m:e>
                            <m:e>
                              <m:r>
                                <a:rPr lang="en-US" altLang="zh-CN" sz="1400" b="0" i="1" smtClean="0">
                                  <a:latin typeface="Cambria Math" panose="02040503050406030204" pitchFamily="18" charset="0"/>
                                </a:rPr>
                                <m:t>𝑠𝑌</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𝑚𝑒𝑎𝑛𝑌</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𝑠𝑌</m:t>
                              </m:r>
                            </m:e>
                          </m:mr>
                          <m:mr>
                            <m:e>
                              <m:r>
                                <a:rPr lang="en-US" altLang="zh-CN" sz="1400" b="0" i="1" smtClean="0">
                                  <a:latin typeface="Cambria Math" panose="02040503050406030204" pitchFamily="18" charset="0"/>
                                </a:rPr>
                                <m:t>0</m:t>
                              </m:r>
                            </m:e>
                            <m:e>
                              <m:r>
                                <a:rPr lang="en-US" altLang="zh-CN" sz="1400" b="0" i="1" smtClean="0">
                                  <a:latin typeface="Cambria Math" panose="02040503050406030204" pitchFamily="18" charset="0"/>
                                </a:rPr>
                                <m:t>0</m:t>
                              </m:r>
                            </m:e>
                            <m:e>
                              <m:r>
                                <a:rPr lang="en-US" altLang="zh-CN" sz="1400" b="0" i="1" smtClean="0">
                                  <a:latin typeface="Cambria Math" panose="02040503050406030204" pitchFamily="18" charset="0"/>
                                </a:rPr>
                                <m:t>1</m:t>
                              </m:r>
                            </m:e>
                          </m:mr>
                        </m:m>
                      </m:e>
                    </m:d>
                  </m:oMath>
                </a14:m>
                <a:endParaRPr lang="zh-CN" altLang="en-US" sz="1400"/>
              </a:p>
            </p:txBody>
          </p:sp>
        </mc:Choice>
        <mc:Fallback xmlns="">
          <p:sp>
            <p:nvSpPr>
              <p:cNvPr id="4" name="文本框 3"/>
              <p:cNvSpPr txBox="1">
                <a:spLocks noRot="1" noChangeAspect="1" noMove="1" noResize="1" noEditPoints="1" noAdjustHandles="1" noChangeArrowheads="1" noChangeShapeType="1" noTextEdit="1"/>
              </p:cNvSpPr>
              <p:nvPr/>
            </p:nvSpPr>
            <p:spPr>
              <a:xfrm>
                <a:off x="2822294" y="1948112"/>
                <a:ext cx="6943334" cy="3201133"/>
              </a:xfrm>
              <a:prstGeom prst="rect">
                <a:avLst/>
              </a:prstGeom>
              <a:blipFill rotWithShape="0">
                <a:blip r:embed="rId2"/>
                <a:stretch>
                  <a:fillRect l="-263" t="-5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883254" y="5303520"/>
                <a:ext cx="6052457" cy="369332"/>
              </a:xfrm>
              <a:prstGeom prst="rect">
                <a:avLst/>
              </a:prstGeom>
              <a:noFill/>
            </p:spPr>
            <p:txBody>
              <a:bodyPr wrap="square" rtlCol="0">
                <a:spAutoFit/>
              </a:bodyPr>
              <a:lstStyle/>
              <a:p>
                <a:r>
                  <a:rPr lang="zh-CN" altLang="en-US"/>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𝑛𝑜𝑟𝑚𝑙𝑖𝑧𝑒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𝑇𝑥</m:t>
                    </m:r>
                  </m:oMath>
                </a14:m>
                <a:r>
                  <a:rPr lang="en-US" altLang="zh-CN" smtClean="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−1</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𝑛𝑜𝑟𝑚𝑙𝑖𝑧𝑒</m:t>
                        </m:r>
                      </m:sub>
                    </m:sSub>
                  </m:oMath>
                </a14:m>
                <a:endParaRPr lang="en-US" altLang="zh-CN" b="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2883254" y="5303520"/>
                <a:ext cx="6052457" cy="369332"/>
              </a:xfrm>
              <a:prstGeom prst="rect">
                <a:avLst/>
              </a:prstGeom>
              <a:blipFill rotWithShape="0">
                <a:blip r:embed="rId3"/>
                <a:stretch>
                  <a:fillRect l="-906" t="-11475"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1174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9096" y="155454"/>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点法计算</a:t>
            </a:r>
            <a:r>
              <a:rPr lang="en-US" altLang="zh-CN" sz="3200" smtClean="0">
                <a:latin typeface="华文楷体" panose="02010600040101010101" pitchFamily="2" charset="-122"/>
                <a:ea typeface="华文楷体" panose="02010600040101010101" pitchFamily="2" charset="-122"/>
              </a:rPr>
              <a:t>H</a:t>
            </a:r>
            <a:endParaRPr lang="zh-CN" altLang="en-US" sz="3200">
              <a:latin typeface="华文楷体" panose="02010600040101010101" pitchFamily="2" charset="-122"/>
              <a:ea typeface="华文楷体" panose="02010600040101010101" pitchFamily="2" charset="-122"/>
            </a:endParaRPr>
          </a:p>
        </p:txBody>
      </p:sp>
      <p:sp>
        <p:nvSpPr>
          <p:cNvPr id="79" name="文本框 78"/>
          <p:cNvSpPr txBox="1"/>
          <p:nvPr/>
        </p:nvSpPr>
        <p:spPr>
          <a:xfrm>
            <a:off x="5761860" y="284816"/>
            <a:ext cx="5776997" cy="276999"/>
          </a:xfrm>
          <a:prstGeom prst="rect">
            <a:avLst/>
          </a:prstGeom>
          <a:noFill/>
        </p:spPr>
        <p:txBody>
          <a:bodyPr wrap="square" rtlCol="0">
            <a:spAutoFit/>
          </a:bodyPr>
          <a:lstStyle/>
          <a:p>
            <a:r>
              <a:rPr lang="en-US" altLang="zh-CN" sz="1200" smtClean="0">
                <a:solidFill>
                  <a:srgbClr val="FF0000"/>
                </a:solidFill>
                <a:latin typeface="楷体" panose="02010609060101010101" pitchFamily="49" charset="-122"/>
                <a:ea typeface="楷体" panose="02010609060101010101" pitchFamily="49" charset="-122"/>
              </a:rPr>
              <a:t>Initializer.cc</a:t>
            </a:r>
            <a:r>
              <a:rPr lang="zh-CN" altLang="en-US" sz="1200" smtClean="0">
                <a:solidFill>
                  <a:srgbClr val="FF0000"/>
                </a:solidFill>
                <a:latin typeface="楷体" panose="02010609060101010101" pitchFamily="49" charset="-122"/>
                <a:ea typeface="楷体" panose="02010609060101010101" pitchFamily="49" charset="-122"/>
              </a:rPr>
              <a:t>文件中</a:t>
            </a:r>
            <a:r>
              <a:rPr lang="en-US" altLang="zh-CN" sz="1200">
                <a:solidFill>
                  <a:srgbClr val="FF0000"/>
                </a:solidFill>
                <a:latin typeface="楷体" panose="02010609060101010101" pitchFamily="49" charset="-122"/>
                <a:ea typeface="楷体" panose="02010609060101010101" pitchFamily="49" charset="-122"/>
              </a:rPr>
              <a:t>Initializer::</a:t>
            </a:r>
            <a:r>
              <a:rPr lang="en-US" altLang="zh-CN" sz="1200" smtClean="0">
                <a:solidFill>
                  <a:srgbClr val="FF0000"/>
                </a:solidFill>
                <a:latin typeface="楷体" panose="02010609060101010101" pitchFamily="49" charset="-122"/>
                <a:ea typeface="楷体" panose="02010609060101010101" pitchFamily="49" charset="-122"/>
              </a:rPr>
              <a:t>ComputeH21</a:t>
            </a:r>
            <a:endParaRPr lang="zh-CN" altLang="en-US" sz="120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365759" y="1553158"/>
                <a:ext cx="5965372" cy="3614259"/>
              </a:xfrm>
              <a:prstGeom prst="rect">
                <a:avLst/>
              </a:prstGeom>
              <a:noFill/>
            </p:spPr>
            <p:txBody>
              <a:bodyPr wrap="square" rtlCol="0">
                <a:spAutoFit/>
              </a:bodyPr>
              <a:lstStyle/>
              <a:p>
                <a14:m>
                  <m:oMath xmlns:m="http://schemas.openxmlformats.org/officeDocument/2006/math">
                    <m:r>
                      <a:rPr lang="zh-CN" altLang="en-US" sz="1400" i="1" smtClean="0">
                        <a:latin typeface="Cambria Math" panose="02040503050406030204" pitchFamily="18" charset="0"/>
                      </a:rPr>
                      <m:t>𝛼</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r>
                      <a:rPr lang="en-US" altLang="zh-CN" sz="1400" b="0" i="1" smtClean="0">
                        <a:latin typeface="Cambria Math" panose="02040503050406030204" pitchFamily="18" charset="0"/>
                      </a:rPr>
                      <m:t>𝐻</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m:t>
                        </m:r>
                      </m:sub>
                    </m:sSub>
                    <m:r>
                      <a:rPr lang="zh-CN" altLang="en-US" sz="1400" i="1" smtClean="0">
                        <a:latin typeface="Cambria Math" panose="02040503050406030204" pitchFamily="18" charset="0"/>
                      </a:rPr>
                      <m:t>取</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𝑢</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   1)</m:t>
                    </m:r>
                    <m:r>
                      <a:rPr lang="zh-CN" altLang="en-US" sz="1400" i="1">
                        <a:latin typeface="Cambria Math" panose="02040503050406030204" pitchFamily="18" charset="0"/>
                      </a:rPr>
                      <m:t>列向量</m:t>
                    </m:r>
                  </m:oMath>
                </a14:m>
                <a:r>
                  <a:rPr lang="en-US" altLang="zh-CN" sz="1400" smtClean="0">
                    <a:latin typeface="楷体" panose="02010609060101010101" pitchFamily="49" charset="-122"/>
                    <a:ea typeface="楷体" panose="02010609060101010101" pitchFamily="49" charset="-122"/>
                  </a:rPr>
                  <a:t>,</a:t>
                </a:r>
                <a:r>
                  <a:rPr lang="zh-CN" altLang="en-US" sz="1400" smtClean="0">
                    <a:latin typeface="楷体" panose="02010609060101010101" pitchFamily="49" charset="-122"/>
                    <a:ea typeface="楷体" panose="02010609060101010101" pitchFamily="49" charset="-122"/>
                  </a:rPr>
                  <a:t>则</a:t>
                </a:r>
                <a14:m>
                  <m:oMath xmlns:m="http://schemas.openxmlformats.org/officeDocument/2006/math">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𝑥</m:t>
                        </m:r>
                      </m:e>
                      <m:sub>
                        <m:r>
                          <a:rPr lang="en-US" altLang="zh-CN" sz="1400" b="0" i="1" smtClean="0">
                            <a:latin typeface="Cambria Math" panose="02040503050406030204" pitchFamily="18" charset="0"/>
                            <a:ea typeface="楷体" panose="02010609060101010101" pitchFamily="49" charset="-122"/>
                          </a:rPr>
                          <m:t>2</m:t>
                        </m:r>
                      </m:sub>
                    </m:sSub>
                    <m:r>
                      <a:rPr lang="en-US" altLang="zh-CN" sz="140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𝐻</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e>
                    </m:d>
                    <m:r>
                      <a:rPr lang="en-US" altLang="zh-CN" sz="1400" b="0" i="1" smtClean="0">
                        <a:latin typeface="Cambria Math" panose="02040503050406030204" pitchFamily="18" charset="0"/>
                        <a:ea typeface="Cambria Math" panose="02040503050406030204" pitchFamily="18" charset="0"/>
                      </a:rPr>
                      <m:t>=0</m:t>
                    </m:r>
                  </m:oMath>
                </a14:m>
                <a:r>
                  <a:rPr lang="en-US" altLang="zh-CN" sz="1400" smtClean="0">
                    <a:latin typeface="楷体" panose="02010609060101010101" pitchFamily="49" charset="-122"/>
                    <a:ea typeface="楷体" panose="02010609060101010101" pitchFamily="49" charset="-122"/>
                  </a:rPr>
                  <a:t>,</a:t>
                </a:r>
                <a:r>
                  <a:rPr lang="zh-CN" altLang="en-US" sz="1400" smtClean="0">
                    <a:latin typeface="楷体" panose="02010609060101010101" pitchFamily="49" charset="-122"/>
                    <a:ea typeface="楷体" panose="02010609060101010101" pitchFamily="49" charset="-122"/>
                  </a:rPr>
                  <a:t>即</a:t>
                </a:r>
                <a:endParaRPr lang="en-US" altLang="zh-CN" sz="1400" smtClean="0">
                  <a:latin typeface="楷体" panose="02010609060101010101" pitchFamily="49" charset="-122"/>
                  <a:ea typeface="楷体" panose="02010609060101010101" pitchFamily="49" charset="-122"/>
                </a:endParaRPr>
              </a:p>
              <a:p>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sz="1400" i="1" smtClean="0">
                                <a:latin typeface="Cambria Math" panose="02040503050406030204" pitchFamily="18" charset="0"/>
                                <a:ea typeface="楷体" panose="02010609060101010101" pitchFamily="49" charset="-122"/>
                              </a:rPr>
                            </m:ctrlPr>
                          </m:mPr>
                          <m:mr>
                            <m:e>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𝑢</m:t>
                                  </m:r>
                                </m:e>
                                <m:sub>
                                  <m:r>
                                    <a:rPr lang="en-US" altLang="zh-CN" sz="1400" b="0" i="1" smtClean="0">
                                      <a:latin typeface="Cambria Math" panose="02040503050406030204" pitchFamily="18" charset="0"/>
                                      <a:ea typeface="楷体" panose="02010609060101010101" pitchFamily="49" charset="-122"/>
                                    </a:rPr>
                                    <m:t>2</m:t>
                                  </m:r>
                                </m:sub>
                              </m:sSub>
                            </m:e>
                          </m:mr>
                          <m:mr>
                            <m:e>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𝑣</m:t>
                                  </m:r>
                                </m:e>
                                <m:sub>
                                  <m:r>
                                    <a:rPr lang="en-US" altLang="zh-CN" sz="1400" b="0" i="1" smtClean="0">
                                      <a:latin typeface="Cambria Math" panose="02040503050406030204" pitchFamily="18" charset="0"/>
                                      <a:ea typeface="楷体" panose="02010609060101010101" pitchFamily="49" charset="-122"/>
                                    </a:rPr>
                                    <m:t>2</m:t>
                                  </m:r>
                                </m:sub>
                              </m:sSub>
                            </m:e>
                          </m:mr>
                          <m:mr>
                            <m:e>
                              <m:r>
                                <a:rPr lang="en-US" altLang="zh-CN" sz="1400" b="0" i="1" smtClean="0">
                                  <a:latin typeface="Cambria Math" panose="02040503050406030204" pitchFamily="18" charset="0"/>
                                  <a:ea typeface="楷体" panose="02010609060101010101" pitchFamily="49" charset="-122"/>
                                </a:rPr>
                                <m:t>1</m:t>
                              </m:r>
                            </m:e>
                          </m:mr>
                        </m:m>
                      </m:e>
                    </m:d>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𝐻</m:t>
                    </m:r>
                    <m:d>
                      <m:dPr>
                        <m:begChr m:val="["/>
                        <m:endChr m:val="]"/>
                        <m:ctrlPr>
                          <a:rPr lang="en-US" altLang="zh-CN" sz="1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400" b="0" i="1" smtClean="0">
                                <a:latin typeface="Cambria Math" panose="02040503050406030204" pitchFamily="18" charset="0"/>
                                <a:ea typeface="Cambria Math" panose="02040503050406030204" pitchFamily="18" charset="0"/>
                              </a:rPr>
                            </m:ctrlPr>
                          </m:mPr>
                          <m:m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𝑢</m:t>
                                  </m:r>
                                </m:e>
                                <m:sub>
                                  <m:r>
                                    <a:rPr lang="en-US" altLang="zh-CN" sz="1400" b="0" i="1" smtClean="0">
                                      <a:latin typeface="Cambria Math" panose="02040503050406030204" pitchFamily="18" charset="0"/>
                                      <a:ea typeface="Cambria Math" panose="02040503050406030204" pitchFamily="18" charset="0"/>
                                    </a:rPr>
                                    <m:t>1</m:t>
                                  </m:r>
                                </m:sub>
                              </m:sSub>
                            </m:e>
                          </m:mr>
                          <m:m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𝑣</m:t>
                                  </m:r>
                                </m:e>
                                <m:sub>
                                  <m:r>
                                    <a:rPr lang="en-US" altLang="zh-CN" sz="1400" b="0" i="1" smtClean="0">
                                      <a:latin typeface="Cambria Math" panose="02040503050406030204" pitchFamily="18" charset="0"/>
                                      <a:ea typeface="Cambria Math" panose="02040503050406030204" pitchFamily="18" charset="0"/>
                                    </a:rPr>
                                    <m:t>1</m:t>
                                  </m:r>
                                </m:sub>
                              </m:sSub>
                            </m:e>
                          </m:mr>
                          <m:mr>
                            <m:e>
                              <m:r>
                                <a:rPr lang="en-US" altLang="zh-CN" sz="1400" b="0" i="1" smtClean="0">
                                  <a:latin typeface="Cambria Math" panose="02040503050406030204" pitchFamily="18" charset="0"/>
                                  <a:ea typeface="Cambria Math" panose="02040503050406030204" pitchFamily="18" charset="0"/>
                                </a:rPr>
                                <m:t>1</m:t>
                              </m:r>
                            </m:e>
                          </m:mr>
                        </m:m>
                      </m:e>
                    </m:d>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1400" i="1">
                            <a:latin typeface="Cambria Math" panose="02040503050406030204" pitchFamily="18" charset="0"/>
                            <a:ea typeface="楷体" panose="02010609060101010101" pitchFamily="49" charset="-122"/>
                          </a:rPr>
                        </m:ctrlPr>
                      </m:dPr>
                      <m:e>
                        <m:m>
                          <m:mPr>
                            <m:mcs>
                              <m:mc>
                                <m:mcPr>
                                  <m:count m:val="3"/>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0</m:t>
                              </m:r>
                            </m:e>
                            <m:e>
                              <m:r>
                                <a:rPr lang="en-US" altLang="zh-CN" sz="1400" b="0" i="1" smtClean="0">
                                  <a:latin typeface="Cambria Math" panose="02040503050406030204" pitchFamily="18" charset="0"/>
                                  <a:ea typeface="楷体" panose="02010609060101010101" pitchFamily="49" charset="-122"/>
                                </a:rPr>
                                <m:t>−1</m:t>
                              </m:r>
                            </m:e>
                            <m:e>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𝑣</m:t>
                                  </m:r>
                                </m:e>
                                <m:sub>
                                  <m:r>
                                    <a:rPr lang="en-US" altLang="zh-CN" sz="1400" b="0" i="1" smtClean="0">
                                      <a:latin typeface="Cambria Math" panose="02040503050406030204" pitchFamily="18" charset="0"/>
                                      <a:ea typeface="楷体" panose="02010609060101010101" pitchFamily="49" charset="-122"/>
                                    </a:rPr>
                                    <m:t>2</m:t>
                                  </m:r>
                                </m:sub>
                              </m:sSub>
                            </m:e>
                          </m:mr>
                          <m:mr>
                            <m:e>
                              <m:r>
                                <a:rPr lang="en-US" altLang="zh-CN" sz="1400" b="0" i="1" smtClean="0">
                                  <a:latin typeface="Cambria Math" panose="02040503050406030204" pitchFamily="18" charset="0"/>
                                  <a:ea typeface="楷体" panose="02010609060101010101" pitchFamily="49" charset="-122"/>
                                </a:rPr>
                                <m:t>1</m:t>
                              </m:r>
                            </m:e>
                            <m:e>
                              <m:r>
                                <a:rPr lang="en-US" altLang="zh-CN" sz="1400" b="0" i="1" smtClean="0">
                                  <a:latin typeface="Cambria Math" panose="02040503050406030204" pitchFamily="18" charset="0"/>
                                  <a:ea typeface="楷体" panose="02010609060101010101" pitchFamily="49" charset="-122"/>
                                </a:rPr>
                                <m:t>0</m:t>
                              </m:r>
                            </m:e>
                            <m:e>
                              <m:r>
                                <a:rPr lang="en-US" altLang="zh-CN" sz="1400" b="0" i="1" smtClean="0">
                                  <a:latin typeface="Cambria Math" panose="02040503050406030204" pitchFamily="18" charset="0"/>
                                  <a:ea typeface="楷体" panose="02010609060101010101" pitchFamily="49" charset="-122"/>
                                </a:rPr>
                                <m:t>−</m:t>
                              </m:r>
                              <m:sSub>
                                <m:sSubPr>
                                  <m:ctrlPr>
                                    <a:rPr lang="en-US" altLang="zh-CN" sz="1400" b="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𝑢</m:t>
                                  </m:r>
                                </m:e>
                                <m:sub>
                                  <m:r>
                                    <a:rPr lang="en-US" altLang="zh-CN" sz="1400" b="0" i="1" smtClean="0">
                                      <a:latin typeface="Cambria Math" panose="02040503050406030204" pitchFamily="18" charset="0"/>
                                      <a:ea typeface="楷体" panose="02010609060101010101" pitchFamily="49" charset="-122"/>
                                    </a:rPr>
                                    <m:t>2</m:t>
                                  </m:r>
                                </m:sub>
                              </m:sSub>
                            </m:e>
                          </m:mr>
                          <m:mr>
                            <m:e>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m:t>
                                  </m:r>
                                  <m:r>
                                    <a:rPr lang="en-US" altLang="zh-CN" sz="1400" b="0" i="1" smtClean="0">
                                      <a:latin typeface="Cambria Math" panose="02040503050406030204" pitchFamily="18" charset="0"/>
                                      <a:ea typeface="楷体" panose="02010609060101010101" pitchFamily="49" charset="-122"/>
                                    </a:rPr>
                                    <m:t>𝑣</m:t>
                                  </m:r>
                                </m:e>
                                <m:sub>
                                  <m:r>
                                    <a:rPr lang="en-US" altLang="zh-CN" sz="1400" b="0" i="1" smtClean="0">
                                      <a:latin typeface="Cambria Math" panose="02040503050406030204" pitchFamily="18" charset="0"/>
                                      <a:ea typeface="楷体" panose="02010609060101010101" pitchFamily="49" charset="-122"/>
                                    </a:rPr>
                                    <m:t>2</m:t>
                                  </m:r>
                                </m:sub>
                              </m:sSub>
                            </m:e>
                            <m:e>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𝑢</m:t>
                                  </m:r>
                                </m:e>
                                <m:sub>
                                  <m:r>
                                    <a:rPr lang="en-US" altLang="zh-CN" sz="1400" b="0" i="1" smtClean="0">
                                      <a:latin typeface="Cambria Math" panose="02040503050406030204" pitchFamily="18" charset="0"/>
                                      <a:ea typeface="楷体" panose="02010609060101010101" pitchFamily="49" charset="-122"/>
                                    </a:rPr>
                                    <m:t>2</m:t>
                                  </m:r>
                                </m:sub>
                              </m:sSub>
                            </m:e>
                            <m:e>
                              <m:r>
                                <a:rPr lang="en-US" altLang="zh-CN" sz="1400" b="0" i="1" smtClean="0">
                                  <a:latin typeface="Cambria Math" panose="02040503050406030204" pitchFamily="18" charset="0"/>
                                  <a:ea typeface="楷体" panose="02010609060101010101" pitchFamily="49" charset="-122"/>
                                </a:rPr>
                                <m:t>0</m:t>
                              </m:r>
                            </m:e>
                          </m:mr>
                        </m:m>
                      </m:e>
                    </m:d>
                    <m:r>
                      <a:rPr lang="en-US" altLang="zh-CN" sz="1400" i="1">
                        <a:latin typeface="Cambria Math" panose="02040503050406030204" pitchFamily="18" charset="0"/>
                        <a:ea typeface="Cambria Math" panose="02040503050406030204" pitchFamily="18" charset="0"/>
                      </a:rPr>
                      <m:t>×</m:t>
                    </m:r>
                    <m:d>
                      <m:dPr>
                        <m:begChr m:val="["/>
                        <m:endChr m:val="]"/>
                        <m:ctrlPr>
                          <a:rPr lang="en-US" altLang="zh-CN" sz="140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1400" i="1" smtClean="0">
                                <a:latin typeface="Cambria Math" panose="02040503050406030204" pitchFamily="18" charset="0"/>
                                <a:ea typeface="Cambria Math" panose="02040503050406030204" pitchFamily="18" charset="0"/>
                              </a:rPr>
                            </m:ctrlPr>
                          </m:mPr>
                          <m:mr>
                            <m:e>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1</m:t>
                                  </m:r>
                                </m:sub>
                              </m:sSub>
                            </m:e>
                            <m:e>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2</m:t>
                                  </m:r>
                                </m:sub>
                              </m:sSub>
                            </m:e>
                            <m:e>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3</m:t>
                                  </m:r>
                                </m:sub>
                              </m:sSub>
                            </m:e>
                          </m:mr>
                          <m:m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4</m:t>
                                  </m:r>
                                </m:sub>
                              </m:sSub>
                            </m:e>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5</m:t>
                                  </m:r>
                                </m:sub>
                              </m:sSub>
                            </m:e>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6</m:t>
                                  </m:r>
                                </m:sub>
                              </m:sSub>
                            </m:e>
                          </m:mr>
                          <m:m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7</m:t>
                                  </m:r>
                                </m:sub>
                              </m:sSub>
                            </m:e>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8</m:t>
                                  </m:r>
                                </m:sub>
                              </m:sSub>
                            </m:e>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9</m:t>
                                  </m:r>
                                </m:sub>
                              </m:sSub>
                            </m:e>
                          </m:mr>
                        </m:m>
                      </m:e>
                    </m:d>
                    <m:d>
                      <m:dPr>
                        <m:begChr m:val="["/>
                        <m:endChr m:val="]"/>
                        <m:ctrlPr>
                          <a:rPr lang="en-US" altLang="zh-CN" sz="14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400" i="1">
                                <a:latin typeface="Cambria Math" panose="02040503050406030204" pitchFamily="18" charset="0"/>
                                <a:ea typeface="Cambria Math" panose="02040503050406030204" pitchFamily="18" charset="0"/>
                              </a:rPr>
                            </m:ctrlPr>
                          </m:mPr>
                          <m:m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𝑢</m:t>
                                  </m:r>
                                </m:e>
                                <m:sub>
                                  <m:r>
                                    <a:rPr lang="en-US" altLang="zh-CN" sz="1400" i="1">
                                      <a:latin typeface="Cambria Math" panose="02040503050406030204" pitchFamily="18" charset="0"/>
                                      <a:ea typeface="Cambria Math" panose="02040503050406030204" pitchFamily="18" charset="0"/>
                                    </a:rPr>
                                    <m:t>1</m:t>
                                  </m:r>
                                </m:sub>
                              </m:sSub>
                            </m:e>
                          </m:mr>
                          <m:m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𝑣</m:t>
                                  </m:r>
                                </m:e>
                                <m:sub>
                                  <m:r>
                                    <a:rPr lang="en-US" altLang="zh-CN" sz="1400" i="1">
                                      <a:latin typeface="Cambria Math" panose="02040503050406030204" pitchFamily="18" charset="0"/>
                                      <a:ea typeface="Cambria Math" panose="02040503050406030204" pitchFamily="18" charset="0"/>
                                    </a:rPr>
                                    <m:t>1</m:t>
                                  </m:r>
                                </m:sub>
                              </m:sSub>
                            </m:e>
                          </m:mr>
                          <m:mr>
                            <m:e>
                              <m:r>
                                <a:rPr lang="en-US" altLang="zh-CN" sz="1400" i="1">
                                  <a:latin typeface="Cambria Math" panose="02040503050406030204" pitchFamily="18" charset="0"/>
                                  <a:ea typeface="Cambria Math" panose="02040503050406030204" pitchFamily="18" charset="0"/>
                                </a:rPr>
                                <m:t>1</m:t>
                              </m:r>
                            </m:e>
                          </m:mr>
                        </m:m>
                      </m:e>
                    </m:d>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
                      </m:e>
                    </m:d>
                  </m:oMath>
                </a14:m>
                <a:endParaRPr lang="en-US" altLang="zh-CN" sz="1400" smtClean="0">
                  <a:latin typeface="楷体" panose="02010609060101010101" pitchFamily="49" charset="-122"/>
                  <a:ea typeface="楷体" panose="02010609060101010101" pitchFamily="49" charset="-122"/>
                </a:endParaRPr>
              </a:p>
              <a:p>
                <a:endParaRPr lang="en-US" altLang="zh-CN" sz="1600" smtClean="0">
                  <a:latin typeface="楷体" panose="02010609060101010101" pitchFamily="49" charset="-122"/>
                  <a:ea typeface="楷体" panose="02010609060101010101" pitchFamily="49" charset="-122"/>
                </a:endParaRPr>
              </a:p>
              <a:p>
                <a:r>
                  <a:rPr lang="zh-CN" altLang="en-US" sz="1400" smtClean="0">
                    <a:latin typeface="楷体" panose="02010609060101010101" pitchFamily="49" charset="-122"/>
                    <a:ea typeface="楷体" panose="02010609060101010101" pitchFamily="49" charset="-122"/>
                  </a:rPr>
                  <a:t>上式展开并将</a:t>
                </a:r>
                <a:r>
                  <a:rPr lang="en-US" altLang="zh-CN" sz="1400" smtClean="0">
                    <a:latin typeface="楷体" panose="02010609060101010101" pitchFamily="49" charset="-122"/>
                    <a:ea typeface="楷体" panose="02010609060101010101" pitchFamily="49" charset="-122"/>
                  </a:rPr>
                  <a:t>H</a:t>
                </a:r>
                <a:r>
                  <a:rPr lang="zh-CN" altLang="en-US" sz="1400" smtClean="0">
                    <a:latin typeface="楷体" panose="02010609060101010101" pitchFamily="49" charset="-122"/>
                    <a:ea typeface="楷体" panose="02010609060101010101" pitchFamily="49" charset="-122"/>
                  </a:rPr>
                  <a:t>中的元素排成一个</a:t>
                </a:r>
                <a:r>
                  <a:rPr lang="en-US" altLang="zh-CN" sz="1400" smtClean="0">
                    <a:latin typeface="楷体" panose="02010609060101010101" pitchFamily="49" charset="-122"/>
                    <a:ea typeface="楷体" panose="02010609060101010101" pitchFamily="49" charset="-122"/>
                  </a:rPr>
                  <a:t>9</a:t>
                </a:r>
                <a:r>
                  <a:rPr lang="zh-CN" altLang="en-US" sz="1400" smtClean="0">
                    <a:latin typeface="楷体" panose="02010609060101010101" pitchFamily="49" charset="-122"/>
                    <a:ea typeface="楷体" panose="02010609060101010101" pitchFamily="49" charset="-122"/>
                  </a:rPr>
                  <a:t>*</a:t>
                </a:r>
                <a:r>
                  <a:rPr lang="en-US" altLang="zh-CN" sz="1400" smtClean="0">
                    <a:latin typeface="楷体" panose="02010609060101010101" pitchFamily="49" charset="-122"/>
                    <a:ea typeface="楷体" panose="02010609060101010101" pitchFamily="49" charset="-122"/>
                  </a:rPr>
                  <a:t>1</a:t>
                </a:r>
                <a:r>
                  <a:rPr lang="zh-CN" altLang="en-US" sz="1400" smtClean="0">
                    <a:latin typeface="楷体" panose="02010609060101010101" pitchFamily="49" charset="-122"/>
                    <a:ea typeface="楷体" panose="02010609060101010101" pitchFamily="49" charset="-122"/>
                  </a:rPr>
                  <a:t>的列向量，可以转变方程的形式</a:t>
                </a:r>
                <a:endParaRPr lang="en-US" altLang="zh-CN" sz="1400" smtClean="0">
                  <a:latin typeface="楷体" panose="02010609060101010101" pitchFamily="49" charset="-122"/>
                  <a:ea typeface="楷体" panose="02010609060101010101" pitchFamily="49" charset="-122"/>
                </a:endParaRPr>
              </a:p>
              <a:p>
                <a:endParaRPr lang="en-US" altLang="zh-CN" sz="1600">
                  <a:latin typeface="楷体" panose="02010609060101010101" pitchFamily="49" charset="-122"/>
                  <a:ea typeface="楷体" panose="02010609060101010101" pitchFamily="49" charset="-122"/>
                </a:endParaRPr>
              </a:p>
              <a:p>
                <a14:m>
                  <m:oMath xmlns:m="http://schemas.openxmlformats.org/officeDocument/2006/math">
                    <m:sSub>
                      <m:sSubPr>
                        <m:ctrlPr>
                          <a:rPr lang="en-US" altLang="zh-CN" sz="1200" i="1" smtClean="0">
                            <a:latin typeface="Cambria Math" panose="02040503050406030204" pitchFamily="18" charset="0"/>
                            <a:ea typeface="楷体" panose="02010609060101010101" pitchFamily="49" charset="-122"/>
                          </a:rPr>
                        </m:ctrlPr>
                      </m:sSubPr>
                      <m:e>
                        <m:d>
                          <m:dPr>
                            <m:begChr m:val="["/>
                            <m:endChr m:val="]"/>
                            <m:ctrlPr>
                              <a:rPr lang="en-US" altLang="zh-CN" sz="120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sz="1200" i="1">
                                    <a:latin typeface="Cambria Math" panose="02040503050406030204" pitchFamily="18" charset="0"/>
                                    <a:ea typeface="楷体" panose="02010609060101010101" pitchFamily="49" charset="-122"/>
                                  </a:rPr>
                                </m:ctrlPr>
                              </m:mPr>
                              <m:mr>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r>
                                                <m:rPr>
                                                  <m:brk m:alnAt="7"/>
                                                </m:rPr>
                                                <a:rPr lang="en-US" altLang="zh-CN" sz="1200" i="1">
                                                  <a:latin typeface="Cambria Math" panose="02040503050406030204" pitchFamily="18" charset="0"/>
                                                  <a:ea typeface="楷体" panose="02010609060101010101" pitchFamily="49" charset="-122"/>
                                                </a:rPr>
                                                <m:t>0</m:t>
                                              </m:r>
                                            </m:e>
                                            <m:e>
                                              <m:r>
                                                <a:rPr lang="en-US" altLang="zh-CN" sz="1200" i="1">
                                                  <a:latin typeface="Cambria Math" panose="02040503050406030204" pitchFamily="18" charset="0"/>
                                                  <a:ea typeface="楷体" panose="02010609060101010101" pitchFamily="49" charset="-122"/>
                                                </a:rPr>
                                                <m:t>0</m:t>
                                              </m:r>
                                            </m:e>
                                            <m:e>
                                              <m:r>
                                                <a:rPr lang="en-US" altLang="zh-CN" sz="1200" i="1">
                                                  <a:latin typeface="Cambria Math" panose="02040503050406030204" pitchFamily="18" charset="0"/>
                                                  <a:ea typeface="楷体" panose="02010609060101010101" pitchFamily="49" charset="-122"/>
                                                </a:rPr>
                                                <m:t>0</m:t>
                                              </m:r>
                                            </m:e>
                                          </m:mr>
                                        </m:m>
                                      </m:e>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r>
                                                <m:rPr>
                                                  <m:brk m:alnAt="7"/>
                                                </m:rPr>
                                                <a:rPr lang="en-US" altLang="zh-CN" sz="1200" i="1">
                                                  <a:latin typeface="Cambria Math" panose="02040503050406030204" pitchFamily="18" charset="0"/>
                                                  <a:ea typeface="楷体" panose="02010609060101010101" pitchFamily="49" charset="-122"/>
                                                </a:rPr>
                                                <m:t>−</m:t>
                                              </m:r>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𝑢</m:t>
                                                  </m:r>
                                                </m:e>
                                                <m:sub>
                                                  <m:r>
                                                    <a:rPr lang="en-US" altLang="zh-CN" sz="1200" i="1">
                                                      <a:latin typeface="Cambria Math" panose="02040503050406030204" pitchFamily="18" charset="0"/>
                                                      <a:ea typeface="楷体" panose="02010609060101010101" pitchFamily="49" charset="-122"/>
                                                    </a:rPr>
                                                    <m:t>1</m:t>
                                                  </m:r>
                                                </m:sub>
                                              </m:sSub>
                                            </m:e>
                                            <m:e>
                                              <m:r>
                                                <a:rPr lang="en-US" altLang="zh-CN" sz="1200" i="1">
                                                  <a:latin typeface="Cambria Math" panose="02040503050406030204" pitchFamily="18" charset="0"/>
                                                  <a:ea typeface="楷体" panose="02010609060101010101" pitchFamily="49" charset="-122"/>
                                                </a:rPr>
                                                <m:t>−</m:t>
                                              </m:r>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𝑣</m:t>
                                                  </m:r>
                                                </m:e>
                                                <m:sub>
                                                  <m:r>
                                                    <a:rPr lang="en-US" altLang="zh-CN" sz="1200" i="1">
                                                      <a:latin typeface="Cambria Math" panose="02040503050406030204" pitchFamily="18" charset="0"/>
                                                      <a:ea typeface="楷体" panose="02010609060101010101" pitchFamily="49" charset="-122"/>
                                                    </a:rPr>
                                                    <m:t>1</m:t>
                                                  </m:r>
                                                </m:sub>
                                              </m:sSub>
                                            </m:e>
                                            <m:e>
                                              <m:r>
                                                <a:rPr lang="en-US" altLang="zh-CN" sz="1200" i="1">
                                                  <a:latin typeface="Cambria Math" panose="02040503050406030204" pitchFamily="18" charset="0"/>
                                                  <a:ea typeface="楷体" panose="02010609060101010101" pitchFamily="49" charset="-122"/>
                                                </a:rPr>
                                                <m:t>−1</m:t>
                                              </m:r>
                                            </m:e>
                                          </m:mr>
                                        </m:m>
                                      </m:e>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𝑢</m:t>
                                                  </m:r>
                                                </m:e>
                                                <m:sub>
                                                  <m:r>
                                                    <a:rPr lang="en-US" altLang="zh-CN" sz="1200" i="1">
                                                      <a:latin typeface="Cambria Math" panose="02040503050406030204" pitchFamily="18" charset="0"/>
                                                      <a:ea typeface="楷体" panose="02010609060101010101" pitchFamily="49" charset="-122"/>
                                                    </a:rPr>
                                                    <m:t>1</m:t>
                                                  </m:r>
                                                </m:sub>
                                              </m:sSub>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𝑣</m:t>
                                                  </m:r>
                                                </m:e>
                                                <m:sub>
                                                  <m:r>
                                                    <a:rPr lang="en-US" altLang="zh-CN" sz="1200" i="1">
                                                      <a:latin typeface="Cambria Math" panose="02040503050406030204" pitchFamily="18" charset="0"/>
                                                      <a:ea typeface="楷体" panose="02010609060101010101" pitchFamily="49" charset="-122"/>
                                                    </a:rPr>
                                                    <m:t>2</m:t>
                                                  </m:r>
                                                </m:sub>
                                              </m:sSub>
                                            </m:e>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𝑣</m:t>
                                                  </m:r>
                                                </m:e>
                                                <m:sub>
                                                  <m:r>
                                                    <a:rPr lang="en-US" altLang="zh-CN" sz="1200" i="1">
                                                      <a:latin typeface="Cambria Math" panose="02040503050406030204" pitchFamily="18" charset="0"/>
                                                      <a:ea typeface="楷体" panose="02010609060101010101" pitchFamily="49" charset="-122"/>
                                                    </a:rPr>
                                                    <m:t>1</m:t>
                                                  </m:r>
                                                </m:sub>
                                              </m:sSub>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𝑣</m:t>
                                                  </m:r>
                                                </m:e>
                                                <m:sub>
                                                  <m:r>
                                                    <a:rPr lang="en-US" altLang="zh-CN" sz="1200" i="1">
                                                      <a:latin typeface="Cambria Math" panose="02040503050406030204" pitchFamily="18" charset="0"/>
                                                      <a:ea typeface="楷体" panose="02010609060101010101" pitchFamily="49" charset="-122"/>
                                                    </a:rPr>
                                                    <m:t>2</m:t>
                                                  </m:r>
                                                </m:sub>
                                              </m:sSub>
                                            </m:e>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𝑣</m:t>
                                                  </m:r>
                                                </m:e>
                                                <m:sub>
                                                  <m:r>
                                                    <a:rPr lang="en-US" altLang="zh-CN" sz="1200" i="1">
                                                      <a:latin typeface="Cambria Math" panose="02040503050406030204" pitchFamily="18" charset="0"/>
                                                      <a:ea typeface="楷体" panose="02010609060101010101" pitchFamily="49" charset="-122"/>
                                                    </a:rPr>
                                                    <m:t>2</m:t>
                                                  </m:r>
                                                </m:sub>
                                              </m:sSub>
                                            </m:e>
                                          </m:mr>
                                        </m:m>
                                      </m:e>
                                    </m:mr>
                                  </m:m>
                                </m:e>
                              </m:mr>
                              <m:mr>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𝑢</m:t>
                                                  </m:r>
                                                </m:e>
                                                <m:sub>
                                                  <m:r>
                                                    <a:rPr lang="en-US" altLang="zh-CN" sz="1200" i="1">
                                                      <a:latin typeface="Cambria Math" panose="02040503050406030204" pitchFamily="18" charset="0"/>
                                                      <a:ea typeface="楷体" panose="02010609060101010101" pitchFamily="49" charset="-122"/>
                                                    </a:rPr>
                                                    <m:t>1</m:t>
                                                  </m:r>
                                                </m:sub>
                                              </m:sSub>
                                            </m:e>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𝑣</m:t>
                                                  </m:r>
                                                </m:e>
                                                <m:sub>
                                                  <m:r>
                                                    <a:rPr lang="en-US" altLang="zh-CN" sz="1200" i="1">
                                                      <a:latin typeface="Cambria Math" panose="02040503050406030204" pitchFamily="18" charset="0"/>
                                                      <a:ea typeface="楷体" panose="02010609060101010101" pitchFamily="49" charset="-122"/>
                                                    </a:rPr>
                                                    <m:t>1</m:t>
                                                  </m:r>
                                                </m:sub>
                                              </m:sSub>
                                            </m:e>
                                            <m:e>
                                              <m:r>
                                                <a:rPr lang="en-US" altLang="zh-CN" sz="1200" i="1">
                                                  <a:latin typeface="Cambria Math" panose="02040503050406030204" pitchFamily="18" charset="0"/>
                                                  <a:ea typeface="楷体" panose="02010609060101010101" pitchFamily="49" charset="-122"/>
                                                </a:rPr>
                                                <m:t>1</m:t>
                                              </m:r>
                                            </m:e>
                                          </m:mr>
                                        </m:m>
                                      </m:e>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r>
                                                <m:rPr>
                                                  <m:brk m:alnAt="7"/>
                                                </m:rPr>
                                                <a:rPr lang="en-US" altLang="zh-CN" sz="1200" i="1">
                                                  <a:latin typeface="Cambria Math" panose="02040503050406030204" pitchFamily="18" charset="0"/>
                                                  <a:ea typeface="楷体" panose="02010609060101010101" pitchFamily="49" charset="-122"/>
                                                </a:rPr>
                                                <m:t>0</m:t>
                                              </m:r>
                                            </m:e>
                                            <m:e>
                                              <m:r>
                                                <a:rPr lang="en-US" altLang="zh-CN" sz="1200" i="1">
                                                  <a:latin typeface="Cambria Math" panose="02040503050406030204" pitchFamily="18" charset="0"/>
                                                  <a:ea typeface="楷体" panose="02010609060101010101" pitchFamily="49" charset="-122"/>
                                                </a:rPr>
                                                <m:t>0</m:t>
                                              </m:r>
                                            </m:e>
                                            <m:e>
                                              <m:r>
                                                <a:rPr lang="en-US" altLang="zh-CN" sz="1200" i="1">
                                                  <a:latin typeface="Cambria Math" panose="02040503050406030204" pitchFamily="18" charset="0"/>
                                                  <a:ea typeface="楷体" panose="02010609060101010101" pitchFamily="49" charset="-122"/>
                                                </a:rPr>
                                                <m:t>0</m:t>
                                              </m:r>
                                            </m:e>
                                          </m:mr>
                                        </m:m>
                                      </m:e>
                                      <m:e>
                                        <m:m>
                                          <m:mPr>
                                            <m:mcs>
                                              <m:mc>
                                                <m:mcPr>
                                                  <m:count m:val="3"/>
                                                  <m:mcJc m:val="center"/>
                                                </m:mcPr>
                                              </m:mc>
                                            </m:mcs>
                                            <m:ctrlPr>
                                              <a:rPr lang="en-US" altLang="zh-CN" sz="1200" i="1">
                                                <a:latin typeface="Cambria Math" panose="02040503050406030204" pitchFamily="18" charset="0"/>
                                                <a:ea typeface="楷体" panose="02010609060101010101" pitchFamily="49" charset="-122"/>
                                              </a:rPr>
                                            </m:ctrlPr>
                                          </m:mPr>
                                          <m:mr>
                                            <m:e>
                                              <m:r>
                                                <m:rPr>
                                                  <m:brk m:alnAt="7"/>
                                                </m:rPr>
                                                <a:rPr lang="en-US" altLang="zh-CN" sz="1200" i="1">
                                                  <a:latin typeface="Cambria Math" panose="02040503050406030204" pitchFamily="18" charset="0"/>
                                                  <a:ea typeface="楷体" panose="02010609060101010101" pitchFamily="49" charset="-122"/>
                                                </a:rPr>
                                                <m:t>−</m:t>
                                              </m:r>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𝑢</m:t>
                                                  </m:r>
                                                </m:e>
                                                <m:sub>
                                                  <m:r>
                                                    <a:rPr lang="en-US" altLang="zh-CN" sz="1200" i="1">
                                                      <a:latin typeface="Cambria Math" panose="02040503050406030204" pitchFamily="18" charset="0"/>
                                                      <a:ea typeface="楷体" panose="02010609060101010101" pitchFamily="49" charset="-122"/>
                                                    </a:rPr>
                                                    <m:t>1</m:t>
                                                  </m:r>
                                                </m:sub>
                                              </m:sSub>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𝑢</m:t>
                                                  </m:r>
                                                </m:e>
                                                <m:sub>
                                                  <m:r>
                                                    <a:rPr lang="en-US" altLang="zh-CN" sz="1200" i="1">
                                                      <a:latin typeface="Cambria Math" panose="02040503050406030204" pitchFamily="18" charset="0"/>
                                                      <a:ea typeface="楷体" panose="02010609060101010101" pitchFamily="49" charset="-122"/>
                                                    </a:rPr>
                                                    <m:t>2</m:t>
                                                  </m:r>
                                                </m:sub>
                                              </m:sSub>
                                            </m:e>
                                            <m:e>
                                              <m:r>
                                                <a:rPr lang="en-US" altLang="zh-CN" sz="1200" i="1">
                                                  <a:latin typeface="Cambria Math" panose="02040503050406030204" pitchFamily="18" charset="0"/>
                                                  <a:ea typeface="楷体" panose="02010609060101010101" pitchFamily="49" charset="-122"/>
                                                </a:rPr>
                                                <m:t>−</m:t>
                                              </m:r>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𝑣</m:t>
                                                  </m:r>
                                                </m:e>
                                                <m:sub>
                                                  <m:r>
                                                    <a:rPr lang="en-US" altLang="zh-CN" sz="1200" i="1">
                                                      <a:latin typeface="Cambria Math" panose="02040503050406030204" pitchFamily="18" charset="0"/>
                                                      <a:ea typeface="楷体" panose="02010609060101010101" pitchFamily="49" charset="-122"/>
                                                    </a:rPr>
                                                    <m:t>1</m:t>
                                                  </m:r>
                                                </m:sub>
                                              </m:sSub>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𝑢</m:t>
                                                  </m:r>
                                                </m:e>
                                                <m:sub>
                                                  <m:r>
                                                    <a:rPr lang="en-US" altLang="zh-CN" sz="1200" i="1">
                                                      <a:latin typeface="Cambria Math" panose="02040503050406030204" pitchFamily="18" charset="0"/>
                                                      <a:ea typeface="楷体" panose="02010609060101010101" pitchFamily="49" charset="-122"/>
                                                    </a:rPr>
                                                    <m:t>2</m:t>
                                                  </m:r>
                                                </m:sub>
                                              </m:sSub>
                                            </m:e>
                                            <m:e>
                                              <m:r>
                                                <a:rPr lang="en-US" altLang="zh-CN" sz="1200" i="1">
                                                  <a:latin typeface="Cambria Math" panose="02040503050406030204" pitchFamily="18" charset="0"/>
                                                  <a:ea typeface="楷体" panose="02010609060101010101" pitchFamily="49" charset="-122"/>
                                                </a:rPr>
                                                <m:t>−</m:t>
                                              </m:r>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𝑢</m:t>
                                                  </m:r>
                                                </m:e>
                                                <m:sub>
                                                  <m:r>
                                                    <a:rPr lang="en-US" altLang="zh-CN" sz="1200" i="1">
                                                      <a:latin typeface="Cambria Math" panose="02040503050406030204" pitchFamily="18" charset="0"/>
                                                      <a:ea typeface="楷体" panose="02010609060101010101" pitchFamily="49" charset="-122"/>
                                                    </a:rPr>
                                                    <m:t>2</m:t>
                                                  </m:r>
                                                </m:sub>
                                              </m:sSub>
                                            </m:e>
                                          </m:mr>
                                        </m:m>
                                      </m:e>
                                    </m:mr>
                                  </m:m>
                                </m:e>
                              </m:mr>
                              <m:mr>
                                <m:e>
                                  <m:r>
                                    <a:rPr lang="en-US" altLang="zh-CN" sz="1200" i="1">
                                      <a:latin typeface="Cambria Math" panose="02040503050406030204" pitchFamily="18" charset="0"/>
                                      <a:ea typeface="楷体" panose="02010609060101010101" pitchFamily="49" charset="-122"/>
                                    </a:rPr>
                                    <m:t>⋮</m:t>
                                  </m:r>
                                </m:e>
                              </m:mr>
                            </m:m>
                          </m:e>
                        </m:d>
                      </m:e>
                      <m:sub>
                        <m:r>
                          <a:rPr lang="en-US" altLang="zh-CN" sz="1200" b="0" i="1" smtClean="0">
                            <a:latin typeface="Cambria Math" panose="02040503050406030204" pitchFamily="18" charset="0"/>
                            <a:ea typeface="楷体" panose="02010609060101010101" pitchFamily="49" charset="-122"/>
                          </a:rPr>
                          <m:t>16</m:t>
                        </m:r>
                        <m:r>
                          <a:rPr lang="en-US" altLang="zh-CN" sz="1200" b="0" i="1" smtClean="0">
                            <a:latin typeface="Cambria Math" panose="02040503050406030204" pitchFamily="18" charset="0"/>
                            <a:ea typeface="Cambria Math" panose="02040503050406030204" pitchFamily="18" charset="0"/>
                          </a:rPr>
                          <m:t>×9</m:t>
                        </m:r>
                      </m:sub>
                    </m:sSub>
                    <m:sSub>
                      <m:sSubPr>
                        <m:ctrlPr>
                          <a:rPr lang="en-US" altLang="zh-CN" sz="1200" i="1" smtClean="0">
                            <a:latin typeface="Cambria Math" panose="02040503050406030204" pitchFamily="18" charset="0"/>
                            <a:ea typeface="楷体" panose="02010609060101010101" pitchFamily="49" charset="-122"/>
                          </a:rPr>
                        </m:ctrlPr>
                      </m:sSubPr>
                      <m:e>
                        <m:d>
                          <m:dPr>
                            <m:begChr m:val="["/>
                            <m:endChr m:val="]"/>
                            <m:ctrlPr>
                              <a:rPr lang="en-US" altLang="zh-CN" sz="1200" i="1">
                                <a:latin typeface="Cambria Math" panose="02040503050406030204" pitchFamily="18" charset="0"/>
                                <a:ea typeface="楷体" panose="02010609060101010101" pitchFamily="49" charset="-122"/>
                              </a:rPr>
                            </m:ctrlPr>
                          </m:dPr>
                          <m:e>
                            <m:m>
                              <m:mPr>
                                <m:mcs>
                                  <m:mc>
                                    <m:mcPr>
                                      <m:count m:val="1"/>
                                      <m:mcJc m:val="center"/>
                                    </m:mcPr>
                                  </m:mc>
                                </m:mcs>
                                <m:ctrlPr>
                                  <a:rPr lang="en-US" altLang="zh-CN" sz="1200" i="1">
                                    <a:latin typeface="Cambria Math" panose="02040503050406030204" pitchFamily="18" charset="0"/>
                                    <a:ea typeface="楷体" panose="02010609060101010101" pitchFamily="49" charset="-122"/>
                                  </a:rPr>
                                </m:ctrlPr>
                              </m:mPr>
                              <m:mr>
                                <m:e>
                                  <m:m>
                                    <m:mPr>
                                      <m:mcs>
                                        <m:mc>
                                          <m:mcPr>
                                            <m:count m:val="1"/>
                                            <m:mcJc m:val="center"/>
                                          </m:mcPr>
                                        </m:mc>
                                      </m:mcs>
                                      <m:ctrlPr>
                                        <a:rPr lang="en-US" altLang="zh-CN" sz="1200" i="1">
                                          <a:latin typeface="Cambria Math" panose="02040503050406030204" pitchFamily="18" charset="0"/>
                                          <a:ea typeface="楷体" panose="02010609060101010101" pitchFamily="49" charset="-122"/>
                                        </a:rPr>
                                      </m:ctrlPr>
                                    </m:mPr>
                                    <m:mr>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h</m:t>
                                            </m:r>
                                          </m:e>
                                          <m:sub>
                                            <m:r>
                                              <a:rPr lang="en-US" altLang="zh-CN" sz="1200" i="1">
                                                <a:latin typeface="Cambria Math" panose="02040503050406030204" pitchFamily="18" charset="0"/>
                                                <a:ea typeface="楷体" panose="02010609060101010101" pitchFamily="49" charset="-122"/>
                                              </a:rPr>
                                              <m:t>1</m:t>
                                            </m:r>
                                          </m:sub>
                                        </m:sSub>
                                      </m:e>
                                    </m:mr>
                                    <m:mr>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h</m:t>
                                            </m:r>
                                          </m:e>
                                          <m:sub>
                                            <m:r>
                                              <a:rPr lang="en-US" altLang="zh-CN" sz="1200" i="1">
                                                <a:latin typeface="Cambria Math" panose="02040503050406030204" pitchFamily="18" charset="0"/>
                                                <a:ea typeface="楷体" panose="02010609060101010101" pitchFamily="49" charset="-122"/>
                                              </a:rPr>
                                              <m:t>2</m:t>
                                            </m:r>
                                          </m:sub>
                                        </m:sSub>
                                      </m:e>
                                    </m:mr>
                                    <m:mr>
                                      <m:e>
                                        <m:sSub>
                                          <m:sSubPr>
                                            <m:ctrlPr>
                                              <a:rPr lang="en-US" altLang="zh-CN" sz="1200" i="1">
                                                <a:latin typeface="Cambria Math" panose="02040503050406030204" pitchFamily="18" charset="0"/>
                                                <a:ea typeface="楷体" panose="02010609060101010101" pitchFamily="49" charset="-122"/>
                                              </a:rPr>
                                            </m:ctrlPr>
                                          </m:sSubPr>
                                          <m:e>
                                            <m:r>
                                              <a:rPr lang="en-US" altLang="zh-CN" sz="1200" i="1">
                                                <a:latin typeface="Cambria Math" panose="02040503050406030204" pitchFamily="18" charset="0"/>
                                                <a:ea typeface="楷体" panose="02010609060101010101" pitchFamily="49" charset="-122"/>
                                              </a:rPr>
                                              <m:t>h</m:t>
                                            </m:r>
                                          </m:e>
                                          <m:sub>
                                            <m:r>
                                              <a:rPr lang="en-US" altLang="zh-CN" sz="1200" i="1">
                                                <a:latin typeface="Cambria Math" panose="02040503050406030204" pitchFamily="18" charset="0"/>
                                                <a:ea typeface="楷体" panose="02010609060101010101" pitchFamily="49" charset="-122"/>
                                              </a:rPr>
                                              <m:t>3</m:t>
                                            </m:r>
                                          </m:sub>
                                        </m:sSub>
                                      </m:e>
                                    </m:mr>
                                  </m:m>
                                </m:e>
                              </m:mr>
                              <m:mr>
                                <m:e>
                                  <m:r>
                                    <a:rPr lang="en-US" altLang="zh-CN" sz="1200" i="1">
                                      <a:latin typeface="Cambria Math" panose="02040503050406030204" pitchFamily="18" charset="0"/>
                                      <a:ea typeface="楷体" panose="02010609060101010101" pitchFamily="49" charset="-122"/>
                                    </a:rPr>
                                    <m:t>⋮</m:t>
                                  </m:r>
                                </m:e>
                              </m:mr>
                              <m:mr>
                                <m:e>
                                  <m:m>
                                    <m:mPr>
                                      <m:mcs>
                                        <m:mc>
                                          <m:mcPr>
                                            <m:count m:val="1"/>
                                            <m:mcJc m:val="center"/>
                                          </m:mcPr>
                                        </m:mc>
                                      </m:mcs>
                                      <m:ctrlPr>
                                        <a:rPr lang="en-US" altLang="zh-CN" sz="1200" i="1">
                                          <a:latin typeface="Cambria Math" panose="02040503050406030204" pitchFamily="18" charset="0"/>
                                          <a:ea typeface="楷体" panose="02010609060101010101" pitchFamily="49" charset="-122"/>
                                        </a:rPr>
                                      </m:ctrlPr>
                                    </m:mPr>
                                    <m:mr>
                                      <m:e>
                                        <m:r>
                                          <m:rPr>
                                            <m:brk m:alnAt="7"/>
                                          </m:rPr>
                                          <a:rPr lang="en-US" altLang="zh-CN" sz="1200" i="1">
                                            <a:latin typeface="Cambria Math" panose="02040503050406030204" pitchFamily="18" charset="0"/>
                                            <a:ea typeface="楷体" panose="02010609060101010101" pitchFamily="49" charset="-122"/>
                                          </a:rPr>
                                          <m:t>⋮</m:t>
                                        </m:r>
                                      </m:e>
                                    </m:mr>
                                    <m:mr>
                                      <m:e>
                                        <m:r>
                                          <a:rPr lang="en-US" altLang="zh-CN" sz="1200" i="1">
                                            <a:latin typeface="Cambria Math" panose="02040503050406030204" pitchFamily="18" charset="0"/>
                                            <a:ea typeface="楷体" panose="02010609060101010101" pitchFamily="49" charset="-122"/>
                                          </a:rPr>
                                          <m:t>⋮</m:t>
                                        </m:r>
                                      </m:e>
                                    </m:mr>
                                    <m:mr>
                                      <m:e>
                                        <m:r>
                                          <a:rPr lang="en-US" altLang="zh-CN" sz="1200" i="1">
                                            <a:latin typeface="Cambria Math" panose="02040503050406030204" pitchFamily="18" charset="0"/>
                                            <a:ea typeface="楷体" panose="02010609060101010101" pitchFamily="49" charset="-122"/>
                                          </a:rPr>
                                          <m:t>⋮</m:t>
                                        </m:r>
                                      </m:e>
                                    </m:mr>
                                  </m:m>
                                </m:e>
                              </m:mr>
                            </m:m>
                          </m:e>
                        </m:d>
                      </m:e>
                      <m:sub>
                        <m:r>
                          <a:rPr lang="en-US" altLang="zh-CN" sz="1200" b="0" i="1" smtClean="0">
                            <a:latin typeface="Cambria Math" panose="02040503050406030204" pitchFamily="18" charset="0"/>
                            <a:ea typeface="楷体" panose="02010609060101010101" pitchFamily="49" charset="-122"/>
                          </a:rPr>
                          <m:t>9</m:t>
                        </m:r>
                        <m:r>
                          <a:rPr lang="en-US" altLang="zh-CN" sz="1200" b="0" i="1" smtClean="0">
                            <a:latin typeface="Cambria Math" panose="02040503050406030204" pitchFamily="18" charset="0"/>
                            <a:ea typeface="Cambria Math" panose="02040503050406030204" pitchFamily="18" charset="0"/>
                          </a:rPr>
                          <m:t>×1</m:t>
                        </m:r>
                      </m:sub>
                    </m:sSub>
                  </m:oMath>
                </a14:m>
                <a:r>
                  <a:rPr lang="en-US" altLang="zh-CN" sz="1200" smtClean="0">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1200" i="1">
                            <a:latin typeface="Cambria Math" panose="02040503050406030204" pitchFamily="18" charset="0"/>
                            <a:ea typeface="楷体" panose="02010609060101010101" pitchFamily="49" charset="-122"/>
                          </a:rPr>
                        </m:ctrlPr>
                      </m:dPr>
                      <m:e>
                        <m:m>
                          <m:mPr>
                            <m:mcs>
                              <m:mc>
                                <m:mcPr>
                                  <m:count m:val="1"/>
                                  <m:mcJc m:val="center"/>
                                </m:mcPr>
                              </m:mc>
                            </m:mcs>
                            <m:ctrlPr>
                              <a:rPr lang="en-US" altLang="zh-CN" sz="1200" i="1">
                                <a:latin typeface="Cambria Math" panose="02040503050406030204" pitchFamily="18" charset="0"/>
                                <a:ea typeface="楷体" panose="02010609060101010101" pitchFamily="49" charset="-122"/>
                              </a:rPr>
                            </m:ctrlPr>
                          </m:mPr>
                          <m:mr>
                            <m:e>
                              <m:m>
                                <m:mPr>
                                  <m:mcs>
                                    <m:mc>
                                      <m:mcPr>
                                        <m:count m:val="1"/>
                                        <m:mcJc m:val="center"/>
                                      </m:mcPr>
                                    </m:mc>
                                  </m:mcs>
                                  <m:ctrlPr>
                                    <a:rPr lang="en-US" altLang="zh-CN" sz="1200" i="1">
                                      <a:latin typeface="Cambria Math" panose="02040503050406030204" pitchFamily="18" charset="0"/>
                                      <a:ea typeface="楷体" panose="02010609060101010101" pitchFamily="49" charset="-122"/>
                                    </a:rPr>
                                  </m:ctrlPr>
                                </m:mPr>
                                <m:mr>
                                  <m:e>
                                    <m:r>
                                      <a:rPr lang="en-US" altLang="zh-CN" sz="1200" i="1">
                                        <a:latin typeface="Cambria Math" panose="02040503050406030204" pitchFamily="18" charset="0"/>
                                        <a:ea typeface="楷体" panose="02010609060101010101" pitchFamily="49" charset="-122"/>
                                      </a:rPr>
                                      <m:t>0</m:t>
                                    </m:r>
                                  </m:e>
                                </m:mr>
                                <m:mr>
                                  <m:e>
                                    <m:r>
                                      <a:rPr lang="en-US" altLang="zh-CN" sz="1200" i="1">
                                        <a:latin typeface="Cambria Math" panose="02040503050406030204" pitchFamily="18" charset="0"/>
                                        <a:ea typeface="楷体" panose="02010609060101010101" pitchFamily="49" charset="-122"/>
                                      </a:rPr>
                                      <m:t>0</m:t>
                                    </m:r>
                                  </m:e>
                                </m:mr>
                                <m:mr>
                                  <m:e>
                                    <m:r>
                                      <a:rPr lang="en-US" altLang="zh-CN" sz="1200" i="1">
                                        <a:latin typeface="Cambria Math" panose="02040503050406030204" pitchFamily="18" charset="0"/>
                                        <a:ea typeface="楷体" panose="02010609060101010101" pitchFamily="49" charset="-122"/>
                                      </a:rPr>
                                      <m:t>0</m:t>
                                    </m:r>
                                  </m:e>
                                </m:mr>
                              </m:m>
                            </m:e>
                          </m:mr>
                          <m:mr>
                            <m:e>
                              <m:r>
                                <a:rPr lang="en-US" altLang="zh-CN" sz="1200" i="1">
                                  <a:latin typeface="Cambria Math" panose="02040503050406030204" pitchFamily="18" charset="0"/>
                                  <a:ea typeface="楷体" panose="02010609060101010101" pitchFamily="49" charset="-122"/>
                                </a:rPr>
                                <m:t>⋮</m:t>
                              </m:r>
                            </m:e>
                          </m:mr>
                          <m:mr>
                            <m:e>
                              <m:m>
                                <m:mPr>
                                  <m:mcs>
                                    <m:mc>
                                      <m:mcPr>
                                        <m:count m:val="1"/>
                                        <m:mcJc m:val="center"/>
                                      </m:mcPr>
                                    </m:mc>
                                  </m:mcs>
                                  <m:ctrlPr>
                                    <a:rPr lang="en-US" altLang="zh-CN" sz="1200" i="1">
                                      <a:latin typeface="Cambria Math" panose="02040503050406030204" pitchFamily="18" charset="0"/>
                                      <a:ea typeface="楷体" panose="02010609060101010101" pitchFamily="49" charset="-122"/>
                                    </a:rPr>
                                  </m:ctrlPr>
                                </m:mPr>
                                <m:mr>
                                  <m:e>
                                    <m:r>
                                      <m:rPr>
                                        <m:brk m:alnAt="7"/>
                                      </m:rPr>
                                      <a:rPr lang="en-US" altLang="zh-CN" sz="1200" i="1">
                                        <a:latin typeface="Cambria Math" panose="02040503050406030204" pitchFamily="18" charset="0"/>
                                        <a:ea typeface="楷体" panose="02010609060101010101" pitchFamily="49" charset="-122"/>
                                      </a:rPr>
                                      <m:t>⋮</m:t>
                                    </m:r>
                                  </m:e>
                                </m:mr>
                                <m:mr>
                                  <m:e>
                                    <m:r>
                                      <a:rPr lang="en-US" altLang="zh-CN" sz="1200" i="1">
                                        <a:latin typeface="Cambria Math" panose="02040503050406030204" pitchFamily="18" charset="0"/>
                                        <a:ea typeface="楷体" panose="02010609060101010101" pitchFamily="49" charset="-122"/>
                                      </a:rPr>
                                      <m:t>⋮</m:t>
                                    </m:r>
                                  </m:e>
                                </m:mr>
                                <m:mr>
                                  <m:e>
                                    <m:r>
                                      <a:rPr lang="en-US" altLang="zh-CN" sz="1200" i="1">
                                        <a:latin typeface="Cambria Math" panose="02040503050406030204" pitchFamily="18" charset="0"/>
                                        <a:ea typeface="楷体" panose="02010609060101010101" pitchFamily="49" charset="-122"/>
                                      </a:rPr>
                                      <m:t>⋮</m:t>
                                    </m:r>
                                  </m:e>
                                </m:mr>
                              </m:m>
                            </m:e>
                          </m:mr>
                        </m:m>
                      </m:e>
                    </m:d>
                  </m:oMath>
                </a14:m>
                <a:endParaRPr lang="en-US" altLang="zh-CN" sz="1200" smtClean="0">
                  <a:latin typeface="楷体" panose="02010609060101010101" pitchFamily="49" charset="-122"/>
                  <a:ea typeface="楷体" panose="02010609060101010101" pitchFamily="49" charset="-122"/>
                </a:endParaRPr>
              </a:p>
              <a:p>
                <a:r>
                  <a:rPr lang="zh-CN" altLang="en-US" sz="1400" smtClean="0">
                    <a:latin typeface="楷体" panose="02010609060101010101" pitchFamily="49" charset="-122"/>
                    <a:ea typeface="楷体" panose="02010609060101010101" pitchFamily="49" charset="-122"/>
                  </a:rPr>
                  <a:t>即</a:t>
                </a:r>
                <a:r>
                  <a:rPr lang="en-US" altLang="zh-CN" sz="1400" smtClean="0">
                    <a:latin typeface="楷体" panose="02010609060101010101" pitchFamily="49" charset="-122"/>
                    <a:ea typeface="楷体" panose="02010609060101010101" pitchFamily="49" charset="-122"/>
                  </a:rPr>
                  <a:t>Ah=0,</a:t>
                </a:r>
                <a:r>
                  <a:rPr lang="zh-CN" altLang="en-US" sz="1400" smtClean="0">
                    <a:latin typeface="楷体" panose="02010609060101010101" pitchFamily="49" charset="-122"/>
                    <a:ea typeface="楷体" panose="02010609060101010101" pitchFamily="49" charset="-122"/>
                  </a:rPr>
                  <a:t>对</a:t>
                </a:r>
                <a:r>
                  <a:rPr lang="en-US" altLang="zh-CN" sz="1400" smtClean="0">
                    <a:latin typeface="楷体" panose="02010609060101010101" pitchFamily="49" charset="-122"/>
                    <a:ea typeface="楷体" panose="02010609060101010101" pitchFamily="49" charset="-122"/>
                  </a:rPr>
                  <a:t>A</a:t>
                </a:r>
                <a:r>
                  <a:rPr lang="zh-CN" altLang="en-US" sz="1400" smtClean="0">
                    <a:latin typeface="楷体" panose="02010609060101010101" pitchFamily="49" charset="-122"/>
                    <a:ea typeface="楷体" panose="02010609060101010101" pitchFamily="49" charset="-122"/>
                  </a:rPr>
                  <a:t>进行</a:t>
                </a:r>
                <a:r>
                  <a:rPr lang="en-US" altLang="zh-CN" sz="1400" smtClean="0">
                    <a:latin typeface="楷体" panose="02010609060101010101" pitchFamily="49" charset="-122"/>
                    <a:ea typeface="楷体" panose="02010609060101010101" pitchFamily="49" charset="-122"/>
                  </a:rPr>
                  <a:t>SVD</a:t>
                </a:r>
                <a:r>
                  <a:rPr lang="zh-CN" altLang="en-US" sz="1400" smtClean="0">
                    <a:latin typeface="楷体" panose="02010609060101010101" pitchFamily="49" charset="-122"/>
                    <a:ea typeface="楷体" panose="02010609060101010101" pitchFamily="49" charset="-122"/>
                  </a:rPr>
                  <a:t>分解，最小特征值对应的特征向量就是</a:t>
                </a:r>
                <a:r>
                  <a:rPr lang="en-US" altLang="zh-CN" sz="1400" smtClean="0">
                    <a:latin typeface="楷体" panose="02010609060101010101" pitchFamily="49" charset="-122"/>
                    <a:ea typeface="楷体" panose="02010609060101010101" pitchFamily="49" charset="-122"/>
                  </a:rPr>
                  <a:t>h</a:t>
                </a:r>
              </a:p>
              <a:p>
                <a:r>
                  <a:rPr lang="zh-CN" altLang="en-US" sz="1400" smtClean="0">
                    <a:latin typeface="楷体" panose="02010609060101010101" pitchFamily="49" charset="-122"/>
                    <a:ea typeface="楷体" panose="02010609060101010101" pitchFamily="49" charset="-122"/>
                  </a:rPr>
                  <a:t>这里算出来的</a:t>
                </a:r>
                <a:r>
                  <a:rPr lang="en-US" altLang="zh-CN" sz="1400" smtClean="0">
                    <a:latin typeface="楷体" panose="02010609060101010101" pitchFamily="49" charset="-122"/>
                    <a:ea typeface="楷体" panose="02010609060101010101" pitchFamily="49" charset="-122"/>
                  </a:rPr>
                  <a:t>H</a:t>
                </a:r>
                <a:r>
                  <a:rPr lang="zh-CN" altLang="en-US" sz="1400" smtClean="0">
                    <a:latin typeface="楷体" panose="02010609060101010101" pitchFamily="49" charset="-122"/>
                    <a:ea typeface="楷体" panose="02010609060101010101" pitchFamily="49" charset="-122"/>
                  </a:rPr>
                  <a:t>是根据归一化坐标算出来。</a:t>
                </a:r>
                <a:endParaRPr lang="en-US" altLang="zh-CN" sz="1400">
                  <a:latin typeface="楷体" panose="02010609060101010101" pitchFamily="49" charset="-122"/>
                  <a:ea typeface="楷体" panose="02010609060101010101" pitchFamily="49" charset="-122"/>
                </a:endParaRPr>
              </a:p>
              <a:p>
                <a:endParaRPr lang="en-US" altLang="zh-CN" sz="1600" smtClean="0">
                  <a:latin typeface="楷体" panose="02010609060101010101" pitchFamily="49" charset="-122"/>
                  <a:ea typeface="楷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65759" y="1553158"/>
                <a:ext cx="5965372" cy="3614259"/>
              </a:xfrm>
              <a:prstGeom prst="rect">
                <a:avLst/>
              </a:prstGeom>
              <a:blipFill rotWithShape="0">
                <a:blip r:embed="rId2"/>
                <a:stretch>
                  <a:fillRect l="-306" t="-675"/>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5991495" y="1325004"/>
            <a:ext cx="5760009" cy="4543016"/>
          </a:xfrm>
          <a:prstGeom prst="rect">
            <a:avLst/>
          </a:prstGeom>
        </p:spPr>
      </p:pic>
    </p:spTree>
    <p:extLst>
      <p:ext uri="{BB962C8B-B14F-4D97-AF65-F5344CB8AC3E}">
        <p14:creationId xmlns:p14="http://schemas.microsoft.com/office/powerpoint/2010/main" val="306523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9096" y="155454"/>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点计算</a:t>
            </a:r>
            <a:r>
              <a:rPr lang="en-US" altLang="zh-CN" sz="3200" smtClean="0">
                <a:latin typeface="华文楷体" panose="02010600040101010101" pitchFamily="2" charset="-122"/>
                <a:ea typeface="华文楷体" panose="02010600040101010101" pitchFamily="2" charset="-122"/>
              </a:rPr>
              <a:t>F</a:t>
            </a:r>
            <a:endParaRPr lang="zh-CN" altLang="en-US" sz="3200">
              <a:latin typeface="华文楷体" panose="02010600040101010101" pitchFamily="2" charset="-122"/>
              <a:ea typeface="华文楷体" panose="02010600040101010101" pitchFamily="2" charset="-122"/>
            </a:endParaRPr>
          </a:p>
        </p:txBody>
      </p:sp>
      <p:sp>
        <p:nvSpPr>
          <p:cNvPr id="79" name="文本框 78"/>
          <p:cNvSpPr txBox="1"/>
          <p:nvPr/>
        </p:nvSpPr>
        <p:spPr>
          <a:xfrm>
            <a:off x="5761860" y="284816"/>
            <a:ext cx="5776997" cy="276999"/>
          </a:xfrm>
          <a:prstGeom prst="rect">
            <a:avLst/>
          </a:prstGeom>
          <a:noFill/>
        </p:spPr>
        <p:txBody>
          <a:bodyPr wrap="square" rtlCol="0">
            <a:spAutoFit/>
          </a:bodyPr>
          <a:lstStyle/>
          <a:p>
            <a:r>
              <a:rPr lang="en-US" altLang="zh-CN" sz="1200" smtClean="0">
                <a:solidFill>
                  <a:srgbClr val="FF0000"/>
                </a:solidFill>
                <a:latin typeface="楷体" panose="02010609060101010101" pitchFamily="49" charset="-122"/>
                <a:ea typeface="楷体" panose="02010609060101010101" pitchFamily="49" charset="-122"/>
              </a:rPr>
              <a:t>Initializer.cc</a:t>
            </a:r>
            <a:r>
              <a:rPr lang="zh-CN" altLang="en-US" sz="1200" smtClean="0">
                <a:solidFill>
                  <a:srgbClr val="FF0000"/>
                </a:solidFill>
                <a:latin typeface="楷体" panose="02010609060101010101" pitchFamily="49" charset="-122"/>
                <a:ea typeface="楷体" panose="02010609060101010101" pitchFamily="49" charset="-122"/>
              </a:rPr>
              <a:t>文件中</a:t>
            </a:r>
            <a:r>
              <a:rPr lang="en-US" altLang="zh-CN" sz="1200">
                <a:solidFill>
                  <a:srgbClr val="FF0000"/>
                </a:solidFill>
                <a:latin typeface="楷体" panose="02010609060101010101" pitchFamily="49" charset="-122"/>
                <a:ea typeface="楷体" panose="02010609060101010101" pitchFamily="49" charset="-122"/>
              </a:rPr>
              <a:t>Initializer::</a:t>
            </a:r>
            <a:r>
              <a:rPr lang="en-US" altLang="zh-CN" sz="1200" smtClean="0">
                <a:solidFill>
                  <a:srgbClr val="FF0000"/>
                </a:solidFill>
                <a:latin typeface="楷体" panose="02010609060101010101" pitchFamily="49" charset="-122"/>
                <a:ea typeface="楷体" panose="02010609060101010101" pitchFamily="49" charset="-122"/>
              </a:rPr>
              <a:t>ComputeF21</a:t>
            </a:r>
            <a:endParaRPr lang="zh-CN" altLang="en-US" sz="1200">
              <a:solidFill>
                <a:srgbClr val="FF0000"/>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5886992" y="1805707"/>
            <a:ext cx="5956834" cy="4144464"/>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235132" y="1178504"/>
                <a:ext cx="7654834" cy="43969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m:oMathPara>
                </a14:m>
                <a:endParaRPr lang="en-US" altLang="zh-CN" smtClean="0"/>
              </a:p>
              <a:p>
                <a:r>
                  <a:rPr lang="zh-CN" altLang="en-US" smtClean="0">
                    <a:latin typeface="楷体" panose="02010609060101010101" pitchFamily="49" charset="-122"/>
                    <a:ea typeface="楷体" panose="02010609060101010101" pitchFamily="49" charset="-122"/>
                  </a:rPr>
                  <a:t>展开变换参数形式：</a:t>
                </a:r>
                <a:endParaRPr lang="en-US" altLang="zh-CN" smtClean="0">
                  <a:latin typeface="楷体" panose="02010609060101010101" pitchFamily="49" charset="-122"/>
                  <a:ea typeface="楷体" panose="02010609060101010101" pitchFamily="49" charset="-122"/>
                </a:endParaRPr>
              </a:p>
              <a:p>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sz="1400" i="1" smtClean="0">
                                <a:latin typeface="Cambria Math" panose="02040503050406030204" pitchFamily="18" charset="0"/>
                                <a:ea typeface="楷体" panose="02010609060101010101" pitchFamily="49" charset="-122"/>
                              </a:rPr>
                            </m:ctrlPr>
                          </m:mPr>
                          <m:mr>
                            <m:e>
                              <m:m>
                                <m:mPr>
                                  <m:mcs>
                                    <m:mc>
                                      <m:mcPr>
                                        <m:count m:val="3"/>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𝑢</m:t>
                                    </m:r>
                                    <m:r>
                                      <a:rPr lang="en-US" altLang="zh-CN" sz="1400" b="0" i="1" smtClean="0">
                                        <a:latin typeface="Cambria Math" panose="02040503050406030204" pitchFamily="18" charset="0"/>
                                        <a:ea typeface="楷体" panose="02010609060101010101" pitchFamily="49" charset="-122"/>
                                      </a:rPr>
                                      <m:t>2</m:t>
                                    </m:r>
                                    <m:r>
                                      <a:rPr lang="en-US" altLang="zh-CN" sz="1400" b="0" i="1" smtClean="0">
                                        <a:latin typeface="Cambria Math" panose="02040503050406030204" pitchFamily="18" charset="0"/>
                                        <a:ea typeface="楷体" panose="02010609060101010101" pitchFamily="49" charset="-122"/>
                                      </a:rPr>
                                      <m:t>𝑢</m:t>
                                    </m:r>
                                    <m:r>
                                      <a:rPr lang="en-US" altLang="zh-CN" sz="1400" b="0" i="1" smtClean="0">
                                        <a:latin typeface="Cambria Math" panose="02040503050406030204" pitchFamily="18" charset="0"/>
                                        <a:ea typeface="楷体" panose="02010609060101010101" pitchFamily="49" charset="-122"/>
                                      </a:rPr>
                                      <m:t>1</m:t>
                                    </m:r>
                                  </m:e>
                                  <m:e>
                                    <m:r>
                                      <a:rPr lang="en-US" altLang="zh-CN" sz="1400" b="0" i="1" smtClean="0">
                                        <a:latin typeface="Cambria Math" panose="02040503050406030204" pitchFamily="18" charset="0"/>
                                        <a:ea typeface="楷体" panose="02010609060101010101" pitchFamily="49" charset="-122"/>
                                      </a:rPr>
                                      <m:t>𝑢</m:t>
                                    </m:r>
                                    <m:r>
                                      <a:rPr lang="en-US" altLang="zh-CN" sz="1400" b="0" i="1" smtClean="0">
                                        <a:latin typeface="Cambria Math" panose="02040503050406030204" pitchFamily="18" charset="0"/>
                                        <a:ea typeface="楷体" panose="02010609060101010101" pitchFamily="49" charset="-122"/>
                                      </a:rPr>
                                      <m:t>2</m:t>
                                    </m:r>
                                    <m:r>
                                      <a:rPr lang="en-US" altLang="zh-CN" sz="1400" b="0" i="1" smtClean="0">
                                        <a:latin typeface="Cambria Math" panose="02040503050406030204" pitchFamily="18" charset="0"/>
                                        <a:ea typeface="楷体" panose="02010609060101010101" pitchFamily="49" charset="-122"/>
                                      </a:rPr>
                                      <m:t>𝑣</m:t>
                                    </m:r>
                                    <m:r>
                                      <a:rPr lang="en-US" altLang="zh-CN" sz="1400" b="0" i="1" smtClean="0">
                                        <a:latin typeface="Cambria Math" panose="02040503050406030204" pitchFamily="18" charset="0"/>
                                        <a:ea typeface="楷体" panose="02010609060101010101" pitchFamily="49" charset="-122"/>
                                      </a:rPr>
                                      <m:t>1</m:t>
                                    </m:r>
                                  </m:e>
                                  <m:e>
                                    <m:r>
                                      <a:rPr lang="en-US" altLang="zh-CN" sz="1400" b="0" i="1" smtClean="0">
                                        <a:latin typeface="Cambria Math" panose="02040503050406030204" pitchFamily="18" charset="0"/>
                                        <a:ea typeface="楷体" panose="02010609060101010101" pitchFamily="49" charset="-122"/>
                                      </a:rPr>
                                      <m:t>𝑢</m:t>
                                    </m:r>
                                    <m:r>
                                      <a:rPr lang="en-US" altLang="zh-CN" sz="1400" b="0" i="1" smtClean="0">
                                        <a:latin typeface="Cambria Math" panose="02040503050406030204" pitchFamily="18" charset="0"/>
                                        <a:ea typeface="楷体" panose="02010609060101010101" pitchFamily="49" charset="-122"/>
                                      </a:rPr>
                                      <m:t>2</m:t>
                                    </m:r>
                                  </m:e>
                                </m:mr>
                              </m:m>
                            </m:e>
                            <m:e>
                              <m:m>
                                <m:mPr>
                                  <m:mcs>
                                    <m:mc>
                                      <m:mcPr>
                                        <m:count m:val="3"/>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𝑣</m:t>
                                    </m:r>
                                    <m:r>
                                      <a:rPr lang="en-US" altLang="zh-CN" sz="1400" b="0" i="1" smtClean="0">
                                        <a:latin typeface="Cambria Math" panose="02040503050406030204" pitchFamily="18" charset="0"/>
                                        <a:ea typeface="楷体" panose="02010609060101010101" pitchFamily="49" charset="-122"/>
                                      </a:rPr>
                                      <m:t>2</m:t>
                                    </m:r>
                                    <m:r>
                                      <a:rPr lang="en-US" altLang="zh-CN" sz="1400" b="0" i="1" smtClean="0">
                                        <a:latin typeface="Cambria Math" panose="02040503050406030204" pitchFamily="18" charset="0"/>
                                        <a:ea typeface="楷体" panose="02010609060101010101" pitchFamily="49" charset="-122"/>
                                      </a:rPr>
                                      <m:t>𝑢</m:t>
                                    </m:r>
                                    <m:r>
                                      <a:rPr lang="en-US" altLang="zh-CN" sz="1400" b="0" i="1" smtClean="0">
                                        <a:latin typeface="Cambria Math" panose="02040503050406030204" pitchFamily="18" charset="0"/>
                                        <a:ea typeface="楷体" panose="02010609060101010101" pitchFamily="49" charset="-122"/>
                                      </a:rPr>
                                      <m:t>1</m:t>
                                    </m:r>
                                  </m:e>
                                  <m:e>
                                    <m:r>
                                      <a:rPr lang="en-US" altLang="zh-CN" sz="1400" b="0" i="1" smtClean="0">
                                        <a:latin typeface="Cambria Math" panose="02040503050406030204" pitchFamily="18" charset="0"/>
                                        <a:ea typeface="楷体" panose="02010609060101010101" pitchFamily="49" charset="-122"/>
                                      </a:rPr>
                                      <m:t>𝑣</m:t>
                                    </m:r>
                                    <m:r>
                                      <a:rPr lang="en-US" altLang="zh-CN" sz="1400" b="0" i="1" smtClean="0">
                                        <a:latin typeface="Cambria Math" panose="02040503050406030204" pitchFamily="18" charset="0"/>
                                        <a:ea typeface="楷体" panose="02010609060101010101" pitchFamily="49" charset="-122"/>
                                      </a:rPr>
                                      <m:t>2</m:t>
                                    </m:r>
                                    <m:r>
                                      <a:rPr lang="en-US" altLang="zh-CN" sz="1400" b="0" i="1" smtClean="0">
                                        <a:latin typeface="Cambria Math" panose="02040503050406030204" pitchFamily="18" charset="0"/>
                                        <a:ea typeface="楷体" panose="02010609060101010101" pitchFamily="49" charset="-122"/>
                                      </a:rPr>
                                      <m:t>𝑣</m:t>
                                    </m:r>
                                    <m:r>
                                      <a:rPr lang="en-US" altLang="zh-CN" sz="1400" b="0" i="1" smtClean="0">
                                        <a:latin typeface="Cambria Math" panose="02040503050406030204" pitchFamily="18" charset="0"/>
                                        <a:ea typeface="楷体" panose="02010609060101010101" pitchFamily="49" charset="-122"/>
                                      </a:rPr>
                                      <m:t>1</m:t>
                                    </m:r>
                                  </m:e>
                                  <m:e>
                                    <m:r>
                                      <a:rPr lang="en-US" altLang="zh-CN" sz="1400" b="0" i="1" smtClean="0">
                                        <a:latin typeface="Cambria Math" panose="02040503050406030204" pitchFamily="18" charset="0"/>
                                        <a:ea typeface="楷体" panose="02010609060101010101" pitchFamily="49" charset="-122"/>
                                      </a:rPr>
                                      <m:t>𝑣</m:t>
                                    </m:r>
                                    <m:r>
                                      <a:rPr lang="en-US" altLang="zh-CN" sz="1400" b="0" i="1" smtClean="0">
                                        <a:latin typeface="Cambria Math" panose="02040503050406030204" pitchFamily="18" charset="0"/>
                                        <a:ea typeface="楷体" panose="02010609060101010101" pitchFamily="49" charset="-122"/>
                                      </a:rPr>
                                      <m:t>2</m:t>
                                    </m:r>
                                  </m:e>
                                </m:mr>
                              </m:m>
                            </m:e>
                            <m:e>
                              <m:m>
                                <m:mPr>
                                  <m:mcs>
                                    <m:mc>
                                      <m:mcPr>
                                        <m:count m:val="3"/>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𝑢</m:t>
                                    </m:r>
                                    <m:r>
                                      <a:rPr lang="en-US" altLang="zh-CN" sz="1400" b="0" i="1" smtClean="0">
                                        <a:latin typeface="Cambria Math" panose="02040503050406030204" pitchFamily="18" charset="0"/>
                                        <a:ea typeface="楷体" panose="02010609060101010101" pitchFamily="49" charset="-122"/>
                                      </a:rPr>
                                      <m:t>1</m:t>
                                    </m:r>
                                  </m:e>
                                  <m:e>
                                    <m:r>
                                      <a:rPr lang="en-US" altLang="zh-CN" sz="1400" b="0" i="1" smtClean="0">
                                        <a:latin typeface="Cambria Math" panose="02040503050406030204" pitchFamily="18" charset="0"/>
                                        <a:ea typeface="楷体" panose="02010609060101010101" pitchFamily="49" charset="-122"/>
                                      </a:rPr>
                                      <m:t>𝑣</m:t>
                                    </m:r>
                                    <m:r>
                                      <a:rPr lang="en-US" altLang="zh-CN" sz="1400" b="0" i="1" smtClean="0">
                                        <a:latin typeface="Cambria Math" panose="02040503050406030204" pitchFamily="18" charset="0"/>
                                        <a:ea typeface="楷体" panose="02010609060101010101" pitchFamily="49" charset="-122"/>
                                      </a:rPr>
                                      <m:t>1</m:t>
                                    </m:r>
                                  </m:e>
                                  <m:e>
                                    <m:r>
                                      <a:rPr lang="en-US" altLang="zh-CN" sz="1400" b="0" i="1" smtClean="0">
                                        <a:latin typeface="Cambria Math" panose="02040503050406030204" pitchFamily="18" charset="0"/>
                                        <a:ea typeface="楷体" panose="02010609060101010101" pitchFamily="49" charset="-122"/>
                                      </a:rPr>
                                      <m:t>1</m:t>
                                    </m:r>
                                  </m:e>
                                </m:mr>
                              </m:m>
                            </m:e>
                          </m:mr>
                        </m:m>
                      </m:e>
                    </m:d>
                    <m:d>
                      <m:dPr>
                        <m:begChr m:val="["/>
                        <m:endChr m:val="]"/>
                        <m:ctrlPr>
                          <a:rPr lang="en-US" altLang="zh-CN" sz="140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sz="1400" i="1" smtClean="0">
                                <a:latin typeface="Cambria Math" panose="02040503050406030204" pitchFamily="18" charset="0"/>
                                <a:ea typeface="楷体" panose="02010609060101010101" pitchFamily="49" charset="-122"/>
                              </a:rPr>
                            </m:ctrlPr>
                          </m:mPr>
                          <m:mr>
                            <m:e>
                              <m:m>
                                <m:mPr>
                                  <m:mcs>
                                    <m:mc>
                                      <m:mcPr>
                                        <m:count m:val="1"/>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1</m:t>
                                    </m:r>
                                  </m:e>
                                </m:mr>
                                <m:mr>
                                  <m:e>
                                    <m: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2</m:t>
                                    </m:r>
                                  </m:e>
                                </m:mr>
                                <m:mr>
                                  <m:e>
                                    <m: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3</m:t>
                                    </m:r>
                                  </m:e>
                                </m:mr>
                              </m:m>
                            </m:e>
                          </m:mr>
                          <m:mr>
                            <m:e>
                              <m:m>
                                <m:mPr>
                                  <m:mcs>
                                    <m:mc>
                                      <m:mcPr>
                                        <m:count m:val="1"/>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4</m:t>
                                    </m:r>
                                  </m:e>
                                </m:mr>
                                <m:mr>
                                  <m:e>
                                    <m: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5</m:t>
                                    </m:r>
                                  </m:e>
                                </m:mr>
                                <m:mr>
                                  <m:e>
                                    <m: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6</m:t>
                                    </m:r>
                                  </m:e>
                                </m:mr>
                              </m:m>
                            </m:e>
                          </m:mr>
                          <m:mr>
                            <m:e>
                              <m:m>
                                <m:mPr>
                                  <m:mcs>
                                    <m:mc>
                                      <m:mcPr>
                                        <m:count m:val="1"/>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7</m:t>
                                    </m:r>
                                  </m:e>
                                </m:mr>
                                <m:mr>
                                  <m:e>
                                    <m: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8</m:t>
                                    </m:r>
                                  </m:e>
                                </m:mr>
                                <m:mr>
                                  <m:e>
                                    <m:r>
                                      <a:rPr lang="en-US" altLang="zh-CN" sz="1400" b="0" i="1" smtClean="0">
                                        <a:latin typeface="Cambria Math" panose="02040503050406030204" pitchFamily="18" charset="0"/>
                                        <a:ea typeface="楷体" panose="02010609060101010101" pitchFamily="49" charset="-122"/>
                                      </a:rPr>
                                      <m:t>𝑓</m:t>
                                    </m:r>
                                    <m:r>
                                      <a:rPr lang="en-US" altLang="zh-CN" sz="1400" b="0" i="1" smtClean="0">
                                        <a:latin typeface="Cambria Math" panose="02040503050406030204" pitchFamily="18" charset="0"/>
                                        <a:ea typeface="楷体" panose="02010609060101010101" pitchFamily="49" charset="-122"/>
                                      </a:rPr>
                                      <m:t>9</m:t>
                                    </m:r>
                                  </m:e>
                                </m:mr>
                              </m:m>
                            </m:e>
                          </m:mr>
                        </m:m>
                      </m:e>
                    </m:d>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1400" i="1">
                            <a:latin typeface="Cambria Math" panose="02040503050406030204" pitchFamily="18" charset="0"/>
                            <a:ea typeface="楷体" panose="02010609060101010101" pitchFamily="49" charset="-122"/>
                          </a:rPr>
                        </m:ctrlPr>
                      </m:dPr>
                      <m:e>
                        <m:m>
                          <m:mPr>
                            <m:mcs>
                              <m:mc>
                                <m:mcPr>
                                  <m:count m:val="1"/>
                                  <m:mcJc m:val="center"/>
                                </m:mcPr>
                              </m:mc>
                            </m:mcs>
                            <m:ctrlPr>
                              <a:rPr lang="en-US" altLang="zh-CN" sz="1400" i="1" smtClean="0">
                                <a:latin typeface="Cambria Math" panose="02040503050406030204" pitchFamily="18" charset="0"/>
                                <a:ea typeface="楷体" panose="02010609060101010101" pitchFamily="49" charset="-122"/>
                              </a:rPr>
                            </m:ctrlPr>
                          </m:mPr>
                          <m:mr>
                            <m:e>
                              <m:m>
                                <m:mPr>
                                  <m:mcs>
                                    <m:mc>
                                      <m:mcPr>
                                        <m:count m:val="1"/>
                                        <m:mcJc m:val="center"/>
                                      </m:mcPr>
                                    </m:mc>
                                  </m:mcs>
                                  <m:ctrlPr>
                                    <a:rPr lang="en-US" altLang="zh-CN" sz="1400" i="1">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
                            </m:e>
                          </m:mr>
                          <m:mr>
                            <m:e>
                              <m:m>
                                <m:mPr>
                                  <m:mcs>
                                    <m:mc>
                                      <m:mcPr>
                                        <m:count m:val="1"/>
                                        <m:mcJc m:val="center"/>
                                      </m:mcPr>
                                    </m:mc>
                                  </m:mcs>
                                  <m:ctrlPr>
                                    <a:rPr lang="en-US" altLang="zh-CN" sz="1400" i="1">
                                      <a:latin typeface="Cambria Math" panose="02040503050406030204" pitchFamily="18" charset="0"/>
                                      <a:ea typeface="楷体" panose="02010609060101010101" pitchFamily="49" charset="-122"/>
                                    </a:rPr>
                                  </m:ctrlPr>
                                </m:mPr>
                                <m:mr>
                                  <m:e>
                                    <m: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
                            </m:e>
                          </m:mr>
                          <m:mr>
                            <m:e>
                              <m:m>
                                <m:mPr>
                                  <m:mcs>
                                    <m:mc>
                                      <m:mcPr>
                                        <m:count m:val="1"/>
                                        <m:mcJc m:val="center"/>
                                      </m:mcPr>
                                    </m:mc>
                                  </m:mcs>
                                  <m:ctrlPr>
                                    <a:rPr lang="en-US" altLang="zh-CN" sz="1400" i="1">
                                      <a:latin typeface="Cambria Math" panose="02040503050406030204" pitchFamily="18" charset="0"/>
                                      <a:ea typeface="楷体" panose="02010609060101010101" pitchFamily="49" charset="-122"/>
                                    </a:rPr>
                                  </m:ctrlPr>
                                </m:mPr>
                                <m:mr>
                                  <m:e>
                                    <m: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r>
                                  <m:e>
                                    <m:r>
                                      <a:rPr lang="en-US" altLang="zh-CN" sz="1400" b="0" i="1" smtClean="0">
                                        <a:latin typeface="Cambria Math" panose="02040503050406030204" pitchFamily="18" charset="0"/>
                                        <a:ea typeface="楷体" panose="02010609060101010101" pitchFamily="49" charset="-122"/>
                                      </a:rPr>
                                      <m:t>0</m:t>
                                    </m:r>
                                  </m:e>
                                </m:mr>
                              </m:m>
                            </m:e>
                          </m:mr>
                        </m:m>
                      </m:e>
                    </m:d>
                  </m:oMath>
                </a14:m>
                <a:endParaRPr lang="en-US" altLang="zh-CN" sz="1400" smtClean="0">
                  <a:latin typeface="楷体" panose="02010609060101010101" pitchFamily="49" charset="-122"/>
                  <a:ea typeface="楷体" panose="02010609060101010101" pitchFamily="49" charset="-122"/>
                </a:endParaRPr>
              </a:p>
              <a:p>
                <a:r>
                  <a:rPr lang="zh-CN" altLang="en-US" sz="1400" smtClean="0">
                    <a:latin typeface="楷体" panose="02010609060101010101" pitchFamily="49" charset="-122"/>
                    <a:ea typeface="楷体" panose="02010609060101010101" pitchFamily="49" charset="-122"/>
                  </a:rPr>
                  <a:t>程序中使用了</a:t>
                </a:r>
                <a:r>
                  <a:rPr lang="en-US" altLang="zh-CN" sz="1400" smtClean="0">
                    <a:latin typeface="楷体" panose="02010609060101010101" pitchFamily="49" charset="-122"/>
                    <a:ea typeface="楷体" panose="02010609060101010101" pitchFamily="49" charset="-122"/>
                  </a:rPr>
                  <a:t>8</a:t>
                </a:r>
                <a:r>
                  <a:rPr lang="zh-CN" altLang="en-US" sz="1400" smtClean="0">
                    <a:latin typeface="楷体" panose="02010609060101010101" pitchFamily="49" charset="-122"/>
                    <a:ea typeface="楷体" panose="02010609060101010101" pitchFamily="49" charset="-122"/>
                  </a:rPr>
                  <a:t>个点，故系数矩阵是</a:t>
                </a:r>
                <a:r>
                  <a:rPr lang="en-US" altLang="zh-CN" sz="1400" smtClean="0">
                    <a:latin typeface="楷体" panose="02010609060101010101" pitchFamily="49" charset="-122"/>
                    <a:ea typeface="楷体" panose="02010609060101010101" pitchFamily="49" charset="-122"/>
                  </a:rPr>
                  <a:t>8</a:t>
                </a:r>
                <a:r>
                  <a:rPr lang="zh-CN" altLang="en-US" sz="1400" smtClean="0">
                    <a:latin typeface="楷体" panose="02010609060101010101" pitchFamily="49" charset="-122"/>
                    <a:ea typeface="楷体" panose="02010609060101010101" pitchFamily="49" charset="-122"/>
                  </a:rPr>
                  <a:t>*</a:t>
                </a:r>
                <a:r>
                  <a:rPr lang="en-US" altLang="zh-CN" sz="1400" smtClean="0">
                    <a:latin typeface="楷体" panose="02010609060101010101" pitchFamily="49" charset="-122"/>
                    <a:ea typeface="楷体" panose="02010609060101010101" pitchFamily="49" charset="-122"/>
                  </a:rPr>
                  <a:t>9</a:t>
                </a:r>
                <a:r>
                  <a:rPr lang="zh-CN" altLang="en-US" sz="1400" smtClean="0">
                    <a:latin typeface="楷体" panose="02010609060101010101" pitchFamily="49" charset="-122"/>
                    <a:ea typeface="楷体" panose="02010609060101010101" pitchFamily="49" charset="-122"/>
                  </a:rPr>
                  <a:t>的矩阵</a:t>
                </a:r>
                <a:endParaRPr lang="en-US" altLang="zh-CN">
                  <a:latin typeface="楷体" panose="02010609060101010101" pitchFamily="49" charset="-122"/>
                  <a:ea typeface="楷体" panose="02010609060101010101" pitchFamily="49" charset="-122"/>
                </a:endParaRPr>
              </a:p>
              <a:p>
                <a:r>
                  <a:rPr lang="zh-CN" altLang="en-US" sz="1400" smtClean="0">
                    <a:latin typeface="楷体" panose="02010609060101010101" pitchFamily="49" charset="-122"/>
                    <a:ea typeface="楷体" panose="02010609060101010101" pitchFamily="49" charset="-122"/>
                  </a:rPr>
                  <a:t>然后对</a:t>
                </a:r>
                <a:r>
                  <a:rPr lang="en-US" altLang="zh-CN" sz="1400" smtClean="0">
                    <a:latin typeface="楷体" panose="02010609060101010101" pitchFamily="49" charset="-122"/>
                    <a:ea typeface="楷体" panose="02010609060101010101" pitchFamily="49" charset="-122"/>
                  </a:rPr>
                  <a:t>A</a:t>
                </a:r>
                <a:r>
                  <a:rPr lang="zh-CN" altLang="en-US" sz="1400" smtClean="0">
                    <a:latin typeface="楷体" panose="02010609060101010101" pitchFamily="49" charset="-122"/>
                    <a:ea typeface="楷体" panose="02010609060101010101" pitchFamily="49" charset="-122"/>
                  </a:rPr>
                  <a:t>系数矩阵进行</a:t>
                </a:r>
                <a:r>
                  <a:rPr lang="en-US" altLang="zh-CN" sz="1400" smtClean="0">
                    <a:latin typeface="楷体" panose="02010609060101010101" pitchFamily="49" charset="-122"/>
                    <a:ea typeface="楷体" panose="02010609060101010101" pitchFamily="49" charset="-122"/>
                  </a:rPr>
                  <a:t>SVD</a:t>
                </a:r>
                <a:r>
                  <a:rPr lang="zh-CN" altLang="en-US" sz="1400" smtClean="0">
                    <a:latin typeface="楷体" panose="02010609060101010101" pitchFamily="49" charset="-122"/>
                    <a:ea typeface="楷体" panose="02010609060101010101" pitchFamily="49" charset="-122"/>
                  </a:rPr>
                  <a:t>分解德奥</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rPr>
                        </m:ctrlPr>
                      </m:sSupPr>
                      <m:e>
                        <m:r>
                          <a:rPr lang="en-US" altLang="zh-CN" sz="1400" b="0" i="1" smtClean="0">
                            <a:latin typeface="Cambria Math" panose="02040503050406030204" pitchFamily="18" charset="0"/>
                            <a:ea typeface="楷体" panose="02010609060101010101" pitchFamily="49" charset="-122"/>
                          </a:rPr>
                          <m:t>𝐴</m:t>
                        </m:r>
                      </m:e>
                      <m:sup>
                        <m:r>
                          <a:rPr lang="en-US" altLang="zh-CN" sz="1400" b="0" i="1" smtClean="0">
                            <a:latin typeface="Cambria Math" panose="02040503050406030204" pitchFamily="18" charset="0"/>
                            <a:ea typeface="楷体" panose="02010609060101010101" pitchFamily="49" charset="-122"/>
                          </a:rPr>
                          <m:t>𝑇</m:t>
                        </m:r>
                      </m:sup>
                    </m:sSup>
                    <m:r>
                      <m:rPr>
                        <m:sty m:val="p"/>
                      </m:rPr>
                      <a:rPr lang="en-US" altLang="zh-CN" sz="1400" b="0" i="0" smtClean="0">
                        <a:latin typeface="Cambria Math" panose="02040503050406030204" pitchFamily="18" charset="0"/>
                        <a:ea typeface="楷体" panose="02010609060101010101" pitchFamily="49" charset="-122"/>
                      </a:rPr>
                      <m:t>A</m:t>
                    </m:r>
                  </m:oMath>
                </a14:m>
                <a:r>
                  <a:rPr lang="zh-CN" altLang="en-US" sz="1400" smtClean="0">
                    <a:latin typeface="楷体" panose="02010609060101010101" pitchFamily="49" charset="-122"/>
                    <a:ea typeface="楷体" panose="02010609060101010101" pitchFamily="49" charset="-122"/>
                  </a:rPr>
                  <a:t>的最小特征值对应的特征向量即</a:t>
                </a:r>
                <a:endParaRPr lang="en-US" altLang="zh-CN" sz="1400" smtClean="0">
                  <a:latin typeface="楷体" panose="02010609060101010101" pitchFamily="49" charset="-122"/>
                  <a:ea typeface="楷体" panose="02010609060101010101" pitchFamily="49" charset="-122"/>
                </a:endParaRPr>
              </a:p>
              <a:p>
                <a:r>
                  <a:rPr lang="zh-CN" altLang="en-US" sz="1400" smtClean="0">
                    <a:latin typeface="楷体" panose="02010609060101010101" pitchFamily="49" charset="-122"/>
                    <a:ea typeface="楷体" panose="02010609060101010101" pitchFamily="49" charset="-122"/>
                  </a:rPr>
                  <a:t>为</a:t>
                </a:r>
                <a:r>
                  <a:rPr lang="en-US" altLang="zh-CN" sz="1400" smtClean="0">
                    <a:latin typeface="楷体" panose="02010609060101010101" pitchFamily="49" charset="-122"/>
                    <a:ea typeface="楷体" panose="02010609060101010101" pitchFamily="49" charset="-122"/>
                  </a:rPr>
                  <a:t>Fn</a:t>
                </a:r>
                <a:r>
                  <a:rPr lang="zh-CN" altLang="en-US" sz="1400" smtClean="0">
                    <a:latin typeface="楷体" panose="02010609060101010101" pitchFamily="49" charset="-122"/>
                    <a:ea typeface="楷体" panose="02010609060101010101" pitchFamily="49" charset="-122"/>
                  </a:rPr>
                  <a:t>。</a:t>
                </a:r>
                <a:endParaRPr lang="en-US" altLang="zh-CN" sz="1400" smtClean="0">
                  <a:latin typeface="楷体" panose="02010609060101010101" pitchFamily="49" charset="-122"/>
                  <a:ea typeface="楷体" panose="02010609060101010101" pitchFamily="49" charset="-122"/>
                </a:endParaRPr>
              </a:p>
              <a:p>
                <a:endParaRPr lang="en-US" altLang="zh-CN" sz="1400">
                  <a:latin typeface="楷体" panose="02010609060101010101" pitchFamily="49" charset="-122"/>
                  <a:ea typeface="楷体" panose="02010609060101010101" pitchFamily="49" charset="-122"/>
                </a:endParaRPr>
              </a:p>
              <a:p>
                <a:r>
                  <a:rPr lang="zh-CN" altLang="en-US" sz="1400" smtClean="0">
                    <a:solidFill>
                      <a:srgbClr val="FF0000"/>
                    </a:solidFill>
                    <a:latin typeface="楷体" panose="02010609060101010101" pitchFamily="49" charset="-122"/>
                    <a:ea typeface="楷体" panose="02010609060101010101" pitchFamily="49" charset="-122"/>
                  </a:rPr>
                  <a:t>代码中进行了两次</a:t>
                </a:r>
                <a:r>
                  <a:rPr lang="en-US" altLang="zh-CN" sz="1400" smtClean="0">
                    <a:solidFill>
                      <a:srgbClr val="FF0000"/>
                    </a:solidFill>
                    <a:latin typeface="楷体" panose="02010609060101010101" pitchFamily="49" charset="-122"/>
                    <a:ea typeface="楷体" panose="02010609060101010101" pitchFamily="49" charset="-122"/>
                  </a:rPr>
                  <a:t>SVD</a:t>
                </a:r>
                <a:r>
                  <a:rPr lang="zh-CN" altLang="en-US" sz="1400" smtClean="0">
                    <a:solidFill>
                      <a:srgbClr val="FF0000"/>
                    </a:solidFill>
                    <a:latin typeface="楷体" panose="02010609060101010101" pitchFamily="49" charset="-122"/>
                    <a:ea typeface="楷体" panose="02010609060101010101" pitchFamily="49" charset="-122"/>
                  </a:rPr>
                  <a:t>分解，不知道为什么</a:t>
                </a:r>
                <a:endParaRPr lang="en-US" altLang="zh-CN" sz="1400" smtClean="0">
                  <a:solidFill>
                    <a:srgbClr val="FF0000"/>
                  </a:solidFill>
                  <a:latin typeface="楷体" panose="02010609060101010101" pitchFamily="49" charset="-122"/>
                  <a:ea typeface="楷体" panose="02010609060101010101" pitchFamily="49" charset="-122"/>
                </a:endParaRPr>
              </a:p>
              <a:p>
                <a:endParaRPr lang="en-US" altLang="zh-CN" sz="1400">
                  <a:solidFill>
                    <a:srgbClr val="FF0000"/>
                  </a:solidFill>
                  <a:latin typeface="楷体" panose="02010609060101010101" pitchFamily="49" charset="-122"/>
                  <a:ea typeface="楷体" panose="02010609060101010101" pitchFamily="49" charset="-122"/>
                </a:endParaRPr>
              </a:p>
              <a:p>
                <a:r>
                  <a:rPr lang="zh-CN" altLang="en-US" sz="1400" smtClean="0">
                    <a:solidFill>
                      <a:srgbClr val="FF0000"/>
                    </a:solidFill>
                    <a:latin typeface="楷体" panose="02010609060101010101" pitchFamily="49" charset="-122"/>
                    <a:ea typeface="楷体" panose="02010609060101010101" pitchFamily="49" charset="-122"/>
                  </a:rPr>
                  <a:t>真正的</a:t>
                </a:r>
                <a:r>
                  <a:rPr lang="en-US" altLang="zh-CN" sz="1400" smtClean="0">
                    <a:solidFill>
                      <a:srgbClr val="FF0000"/>
                    </a:solidFill>
                    <a:latin typeface="楷体" panose="02010609060101010101" pitchFamily="49" charset="-122"/>
                    <a:ea typeface="楷体" panose="02010609060101010101" pitchFamily="49" charset="-122"/>
                  </a:rPr>
                  <a:t>F=</a:t>
                </a:r>
                <a14:m>
                  <m:oMath xmlns:m="http://schemas.openxmlformats.org/officeDocument/2006/math">
                    <m:sSubSup>
                      <m:sSubSupPr>
                        <m:ctrlPr>
                          <a:rPr lang="en-US" altLang="zh-CN" sz="1400" i="1" smtClean="0">
                            <a:solidFill>
                              <a:srgbClr val="FF0000"/>
                            </a:solidFill>
                            <a:latin typeface="Cambria Math" panose="02040503050406030204" pitchFamily="18" charset="0"/>
                            <a:ea typeface="楷体" panose="02010609060101010101" pitchFamily="49" charset="-122"/>
                          </a:rPr>
                        </m:ctrlPr>
                      </m:sSubSupPr>
                      <m:e>
                        <m:r>
                          <a:rPr lang="en-US" altLang="zh-CN" sz="1400" b="0" i="1" smtClean="0">
                            <a:solidFill>
                              <a:srgbClr val="FF0000"/>
                            </a:solidFill>
                            <a:latin typeface="Cambria Math" panose="02040503050406030204" pitchFamily="18" charset="0"/>
                            <a:ea typeface="楷体" panose="02010609060101010101" pitchFamily="49" charset="-122"/>
                          </a:rPr>
                          <m:t>𝑇</m:t>
                        </m:r>
                      </m:e>
                      <m:sub>
                        <m:r>
                          <a:rPr lang="en-US" altLang="zh-CN" sz="1400" b="0" i="1" smtClean="0">
                            <a:solidFill>
                              <a:srgbClr val="FF0000"/>
                            </a:solidFill>
                            <a:latin typeface="Cambria Math" panose="02040503050406030204" pitchFamily="18" charset="0"/>
                            <a:ea typeface="楷体" panose="02010609060101010101" pitchFamily="49" charset="-122"/>
                          </a:rPr>
                          <m:t>2</m:t>
                        </m:r>
                      </m:sub>
                      <m:sup>
                        <m:r>
                          <a:rPr lang="en-US" altLang="zh-CN" sz="1400" b="0" i="1" smtClean="0">
                            <a:solidFill>
                              <a:srgbClr val="FF0000"/>
                            </a:solidFill>
                            <a:latin typeface="Cambria Math" panose="02040503050406030204" pitchFamily="18" charset="0"/>
                            <a:ea typeface="楷体" panose="02010609060101010101" pitchFamily="49" charset="-122"/>
                          </a:rPr>
                          <m:t>𝑇</m:t>
                        </m:r>
                      </m:sup>
                    </m:sSubSup>
                    <m:sSub>
                      <m:sSubPr>
                        <m:ctrlPr>
                          <a:rPr lang="en-US" altLang="zh-CN" sz="1400" i="1" smtClean="0">
                            <a:solidFill>
                              <a:srgbClr val="FF0000"/>
                            </a:solidFill>
                            <a:latin typeface="Cambria Math" panose="02040503050406030204" pitchFamily="18" charset="0"/>
                            <a:ea typeface="楷体" panose="02010609060101010101" pitchFamily="49" charset="-122"/>
                          </a:rPr>
                        </m:ctrlPr>
                      </m:sSubPr>
                      <m:e>
                        <m:r>
                          <a:rPr lang="en-US" altLang="zh-CN" sz="1400" b="0" i="1" smtClean="0">
                            <a:solidFill>
                              <a:srgbClr val="FF0000"/>
                            </a:solidFill>
                            <a:latin typeface="Cambria Math" panose="02040503050406030204" pitchFamily="18" charset="0"/>
                            <a:ea typeface="楷体" panose="02010609060101010101" pitchFamily="49" charset="-122"/>
                          </a:rPr>
                          <m:t>𝐹</m:t>
                        </m:r>
                      </m:e>
                      <m:sub>
                        <m:r>
                          <m:rPr>
                            <m:sty m:val="p"/>
                          </m:rPr>
                          <a:rPr lang="en-US" altLang="zh-CN" sz="1400" i="1">
                            <a:solidFill>
                              <a:srgbClr val="FF0000"/>
                            </a:solidFill>
                            <a:latin typeface="Cambria Math" panose="02040503050406030204" pitchFamily="18" charset="0"/>
                            <a:ea typeface="楷体" panose="02010609060101010101" pitchFamily="49" charset="-122"/>
                          </a:rPr>
                          <m:t>n</m:t>
                        </m:r>
                      </m:sub>
                    </m:sSub>
                    <m:sSub>
                      <m:sSubPr>
                        <m:ctrlPr>
                          <a:rPr lang="en-US" altLang="zh-CN" sz="1400" i="1" smtClean="0">
                            <a:solidFill>
                              <a:srgbClr val="FF0000"/>
                            </a:solidFill>
                            <a:latin typeface="Cambria Math" panose="02040503050406030204" pitchFamily="18" charset="0"/>
                            <a:ea typeface="楷体" panose="02010609060101010101" pitchFamily="49" charset="-122"/>
                          </a:rPr>
                        </m:ctrlPr>
                      </m:sSubPr>
                      <m:e>
                        <m:r>
                          <a:rPr lang="en-US" altLang="zh-CN" sz="1400" b="0" i="1" smtClean="0">
                            <a:solidFill>
                              <a:srgbClr val="FF0000"/>
                            </a:solidFill>
                            <a:latin typeface="Cambria Math" panose="02040503050406030204" pitchFamily="18" charset="0"/>
                            <a:ea typeface="楷体" panose="02010609060101010101" pitchFamily="49" charset="-122"/>
                          </a:rPr>
                          <m:t>𝑇</m:t>
                        </m:r>
                      </m:e>
                      <m:sub>
                        <m:r>
                          <a:rPr lang="en-US" altLang="zh-CN" sz="1400" b="0" i="1" smtClean="0">
                            <a:solidFill>
                              <a:srgbClr val="FF0000"/>
                            </a:solidFill>
                            <a:latin typeface="Cambria Math" panose="02040503050406030204" pitchFamily="18" charset="0"/>
                            <a:ea typeface="楷体" panose="02010609060101010101" pitchFamily="49" charset="-122"/>
                          </a:rPr>
                          <m:t>1</m:t>
                        </m:r>
                      </m:sub>
                    </m:sSub>
                  </m:oMath>
                </a14:m>
                <a:endParaRPr lang="en-US" altLang="zh-CN" sz="1400">
                  <a:solidFill>
                    <a:srgbClr val="FF0000"/>
                  </a:solidFill>
                  <a:latin typeface="楷体" panose="02010609060101010101" pitchFamily="49" charset="-122"/>
                  <a:ea typeface="楷体" panose="02010609060101010101" pitchFamily="49" charset="-122"/>
                </a:endParaRPr>
              </a:p>
              <a:p>
                <a:endParaRPr lang="en-US" altLang="zh-CN" sz="1400" smtClean="0">
                  <a:solidFill>
                    <a:srgbClr val="FF0000"/>
                  </a:solidFill>
                  <a:latin typeface="楷体" panose="02010609060101010101" pitchFamily="49" charset="-122"/>
                  <a:ea typeface="楷体" panose="02010609060101010101" pitchFamily="49"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35132" y="1178504"/>
                <a:ext cx="7654834" cy="4396973"/>
              </a:xfrm>
              <a:prstGeom prst="rect">
                <a:avLst/>
              </a:prstGeom>
              <a:blipFill rotWithShape="0">
                <a:blip r:embed="rId3"/>
                <a:stretch>
                  <a:fillRect l="-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585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8845126"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单目初始化  </a:t>
            </a:r>
            <a:r>
              <a:rPr lang="en-US" altLang="zh-CN" sz="3200" smtClean="0">
                <a:latin typeface="华文楷体" panose="02010600040101010101" pitchFamily="2" charset="-122"/>
                <a:ea typeface="华文楷体" panose="02010600040101010101" pitchFamily="2" charset="-122"/>
              </a:rPr>
              <a:t>ReconstructH</a:t>
            </a:r>
            <a:r>
              <a:rPr lang="zh-CN" altLang="en-US" sz="3200" smtClean="0">
                <a:latin typeface="华文楷体" panose="02010600040101010101" pitchFamily="2" charset="-122"/>
                <a:ea typeface="华文楷体" panose="02010600040101010101" pitchFamily="2" charset="-122"/>
              </a:rPr>
              <a:t>（）</a:t>
            </a:r>
            <a:endParaRPr lang="zh-CN" altLang="en-US" sz="3200">
              <a:latin typeface="华文楷体" panose="02010600040101010101" pitchFamily="2" charset="-122"/>
              <a:ea typeface="华文楷体" panose="02010600040101010101" pitchFamily="2" charset="-122"/>
            </a:endParaRPr>
          </a:p>
        </p:txBody>
      </p:sp>
      <p:sp>
        <p:nvSpPr>
          <p:cNvPr id="3" name="文本框 2"/>
          <p:cNvSpPr txBox="1"/>
          <p:nvPr/>
        </p:nvSpPr>
        <p:spPr>
          <a:xfrm>
            <a:off x="731519" y="782131"/>
            <a:ext cx="10546081" cy="523220"/>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单应性矩阵分解推导，参考</a:t>
            </a:r>
            <a:r>
              <a:rPr lang="en-US" altLang="zh-CN" sz="1400">
                <a:latin typeface="Times New Roman" panose="02020603050405020304" pitchFamily="18" charset="0"/>
                <a:ea typeface="楷体" panose="02010609060101010101" pitchFamily="49" charset="-122"/>
                <a:cs typeface="Times New Roman" panose="02020603050405020304" pitchFamily="18" charset="0"/>
                <a:hlinkClick r:id="rId3"/>
              </a:rPr>
              <a:t>http://</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hlinkClick r:id="rId3"/>
              </a:rPr>
              <a:t>blog.csdn.net/kokerf/article/details/72885435</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8" name="对象 17"/>
          <p:cNvGraphicFramePr>
            <a:graphicFrameLocks noChangeAspect="1"/>
          </p:cNvGraphicFramePr>
          <p:nvPr>
            <p:extLst/>
          </p:nvPr>
        </p:nvGraphicFramePr>
        <p:xfrm>
          <a:off x="6146800" y="3352800"/>
          <a:ext cx="914400" cy="207963"/>
        </p:xfrm>
        <a:graphic>
          <a:graphicData uri="http://schemas.openxmlformats.org/presentationml/2006/ole">
            <mc:AlternateContent xmlns:mc="http://schemas.openxmlformats.org/markup-compatibility/2006">
              <mc:Choice xmlns:v="urn:schemas-microsoft-com:vml" Requires="v">
                <p:oleObj spid="_x0000_s4888" name="Equation" r:id="rId4" imgW="914400" imgH="207360" progId="Equation.DSMT4">
                  <p:embed/>
                </p:oleObj>
              </mc:Choice>
              <mc:Fallback>
                <p:oleObj name="Equation" r:id="rId4" imgW="914400" imgH="207360" progId="Equation.DSMT4">
                  <p:embed/>
                  <p:pic>
                    <p:nvPicPr>
                      <p:cNvPr id="0" name=""/>
                      <p:cNvPicPr/>
                      <p:nvPr/>
                    </p:nvPicPr>
                    <p:blipFill>
                      <a:blip r:embed="rId5"/>
                      <a:stretch>
                        <a:fillRect/>
                      </a:stretch>
                    </p:blipFill>
                    <p:spPr>
                      <a:xfrm>
                        <a:off x="6146800" y="3352800"/>
                        <a:ext cx="914400" cy="207963"/>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6146800" y="3352800"/>
          <a:ext cx="914400" cy="207963"/>
        </p:xfrm>
        <a:graphic>
          <a:graphicData uri="http://schemas.openxmlformats.org/presentationml/2006/ole">
            <mc:AlternateContent xmlns:mc="http://schemas.openxmlformats.org/markup-compatibility/2006">
              <mc:Choice xmlns:v="urn:schemas-microsoft-com:vml" Requires="v">
                <p:oleObj spid="_x0000_s4889" name="Equation" r:id="rId6" imgW="914400" imgH="207360" progId="Equation.DSMT4">
                  <p:embed/>
                </p:oleObj>
              </mc:Choice>
              <mc:Fallback>
                <p:oleObj name="Equation" r:id="rId6" imgW="914400" imgH="207360" progId="Equation.DSMT4">
                  <p:embed/>
                  <p:pic>
                    <p:nvPicPr>
                      <p:cNvPr id="0" name=""/>
                      <p:cNvPicPr/>
                      <p:nvPr/>
                    </p:nvPicPr>
                    <p:blipFill>
                      <a:blip r:embed="rId7"/>
                      <a:stretch>
                        <a:fillRect/>
                      </a:stretch>
                    </p:blipFill>
                    <p:spPr>
                      <a:xfrm>
                        <a:off x="6146800" y="3352800"/>
                        <a:ext cx="914400" cy="20796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矩形 15"/>
              <p:cNvSpPr/>
              <p:nvPr/>
            </p:nvSpPr>
            <p:spPr>
              <a:xfrm>
                <a:off x="731518" y="1174368"/>
                <a:ext cx="10546081" cy="5242910"/>
              </a:xfrm>
              <a:prstGeom prst="rect">
                <a:avLst/>
              </a:prstGeom>
            </p:spPr>
            <p:txBody>
              <a:bodyPr wrap="square">
                <a:spAutoFit/>
              </a:bodyPr>
              <a:lstStyle/>
              <a:p>
                <a:r>
                  <a:rPr lang="zh-CN" altLang="en-US" sz="1400" smtClean="0">
                    <a:latin typeface="华文楷体" panose="02010600040101010101" pitchFamily="2" charset="-122"/>
                    <a:ea typeface="华文楷体" panose="02010600040101010101" pitchFamily="2" charset="-122"/>
                  </a:rPr>
                  <a:t>首先，设空间上的点</a:t>
                </a:r>
                <a14:m>
                  <m:oMath xmlns:m="http://schemas.openxmlformats.org/officeDocument/2006/math">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zh-CN" altLang="en-US" sz="1400" i="1">
                            <a:latin typeface="Cambria Math" panose="02040503050406030204" pitchFamily="18" charset="0"/>
                          </a:rPr>
                          <m:t>（</m:t>
                        </m:r>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𝑌</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𝑍</m:t>
                        </m:r>
                        <m:r>
                          <a:rPr lang="zh-CN" altLang="en-US" sz="1400" i="1">
                            <a:latin typeface="Cambria Math" panose="02040503050406030204" pitchFamily="18" charset="0"/>
                          </a:rPr>
                          <m:t>）</m:t>
                        </m:r>
                      </m:e>
                      <m:sup>
                        <m:r>
                          <a:rPr lang="en-US" altLang="zh-CN" sz="1400" b="0" i="1" smtClean="0">
                            <a:latin typeface="Cambria Math" panose="02040503050406030204" pitchFamily="18" charset="0"/>
                          </a:rPr>
                          <m:t>𝑇</m:t>
                        </m:r>
                      </m:sup>
                    </m:sSup>
                  </m:oMath>
                </a14:m>
                <a:r>
                  <a:rPr lang="zh-CN" altLang="en-US" sz="1400" smtClean="0">
                    <a:latin typeface="华文楷体" panose="02010600040101010101" pitchFamily="2" charset="-122"/>
                    <a:ea typeface="华文楷体" panose="02010600040101010101" pitchFamily="2" charset="-122"/>
                  </a:rPr>
                  <a:t>和</a:t>
                </a:r>
                <a:r>
                  <a:rPr lang="zh-CN" altLang="en-US" sz="1400">
                    <a:latin typeface="华文楷体" panose="02010600040101010101" pitchFamily="2" charset="-122"/>
                    <a:ea typeface="华文楷体" panose="02010600040101010101" pitchFamily="2" charset="-122"/>
                  </a:rPr>
                  <a:t>点在图像平面的</a:t>
                </a:r>
                <a:r>
                  <a:rPr lang="zh-CN" altLang="en-US" sz="1400" smtClean="0">
                    <a:latin typeface="华文楷体" panose="02010600040101010101" pitchFamily="2" charset="-122"/>
                    <a:ea typeface="华文楷体" panose="02010600040101010101" pitchFamily="2" charset="-122"/>
                  </a:rPr>
                  <a:t>坐标</a:t>
                </a:r>
                <a14:m>
                  <m:oMath xmlns:m="http://schemas.openxmlformats.org/officeDocument/2006/math">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  1)</m:t>
                        </m:r>
                      </m:e>
                      <m:sup>
                        <m:r>
                          <a:rPr lang="en-US" altLang="zh-CN" sz="1400" b="0" i="1" smtClean="0">
                            <a:latin typeface="Cambria Math" panose="02040503050406030204" pitchFamily="18" charset="0"/>
                          </a:rPr>
                          <m:t>𝑇</m:t>
                        </m:r>
                      </m:sup>
                    </m:sSup>
                  </m:oMath>
                </a14:m>
                <a:r>
                  <a:rPr lang="zh-CN" altLang="en-US" sz="1400" smtClean="0">
                    <a:latin typeface="华文楷体" panose="02010600040101010101" pitchFamily="2" charset="-122"/>
                    <a:ea typeface="华文楷体" panose="02010600040101010101" pitchFamily="2" charset="-122"/>
                  </a:rPr>
                  <a:t>，</a:t>
                </a:r>
                <a:r>
                  <a:rPr lang="zh-CN" altLang="en-US" sz="1400">
                    <a:latin typeface="华文楷体" panose="02010600040101010101" pitchFamily="2" charset="-122"/>
                    <a:ea typeface="华文楷体" panose="02010600040101010101" pitchFamily="2" charset="-122"/>
                  </a:rPr>
                  <a:t>它们有如下关系： </a:t>
                </a:r>
                <a:endParaRPr lang="en-US" altLang="zh-CN" sz="1400" smtClean="0">
                  <a:latin typeface="华文楷体" panose="02010600040101010101" pitchFamily="2" charset="-122"/>
                  <a:ea typeface="华文楷体" panose="02010600040101010101" pitchFamily="2" charset="-122"/>
                </a:endParaRPr>
              </a:p>
              <a:p>
                <a:pPr algn="ctr"/>
                <a:endParaRPr lang="en-US" altLang="zh-CN" sz="1400" i="1" smtClean="0">
                  <a:latin typeface="Cambria Math" panose="02040503050406030204" pitchFamily="18" charset="0"/>
                </a:endParaRPr>
              </a:p>
              <a:p>
                <a:pPr algn="ctr"/>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𝑋</m:t>
                        </m:r>
                      </m:num>
                      <m:den>
                        <m:r>
                          <a:rPr lang="en-US" altLang="zh-CN" sz="2000" b="0" i="1" smtClean="0">
                            <a:latin typeface="Cambria Math" panose="02040503050406030204" pitchFamily="18" charset="0"/>
                          </a:rPr>
                          <m:t>𝑥</m:t>
                        </m:r>
                      </m:den>
                    </m:f>
                  </m:oMath>
                </a14:m>
                <a:r>
                  <a:rPr lang="en-US" altLang="zh-CN" sz="2000" smtClean="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𝑌</m:t>
                        </m:r>
                      </m:num>
                      <m:den>
                        <m:r>
                          <a:rPr lang="en-US" altLang="zh-CN" sz="2000" b="0" i="1" smtClean="0">
                            <a:latin typeface="Cambria Math" panose="02040503050406030204" pitchFamily="18" charset="0"/>
                          </a:rPr>
                          <m:t>𝑦</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oMath>
                </a14:m>
                <a:r>
                  <a:rPr lang="en-US" altLang="zh-CN" sz="2000" smtClean="0">
                    <a:latin typeface="华文楷体" panose="02010600040101010101" pitchFamily="2" charset="-122"/>
                    <a:ea typeface="华文楷体" panose="02010600040101010101" pitchFamily="2" charset="-122"/>
                  </a:rPr>
                  <a:t>                     </a:t>
                </a:r>
                <a:r>
                  <a:rPr lang="en-US" altLang="zh-CN" sz="1600" smtClean="0">
                    <a:latin typeface="华文楷体" panose="02010600040101010101" pitchFamily="2" charset="-122"/>
                    <a:ea typeface="华文楷体" panose="02010600040101010101" pitchFamily="2" charset="-122"/>
                  </a:rPr>
                  <a:t> (</a:t>
                </a:r>
                <a:r>
                  <a:rPr lang="zh-CN" altLang="en-US" sz="1600" smtClean="0">
                    <a:latin typeface="华文楷体" panose="02010600040101010101" pitchFamily="2" charset="-122"/>
                    <a:ea typeface="华文楷体" panose="02010600040101010101" pitchFamily="2" charset="-122"/>
                  </a:rPr>
                  <a:t>式</a:t>
                </a:r>
                <a:r>
                  <a:rPr lang="en-US" altLang="zh-CN" sz="1600" smtClean="0">
                    <a:latin typeface="华文楷体" panose="02010600040101010101" pitchFamily="2" charset="-122"/>
                    <a:ea typeface="华文楷体" panose="02010600040101010101" pitchFamily="2" charset="-122"/>
                  </a:rPr>
                  <a:t>1)</a:t>
                </a:r>
              </a:p>
              <a:p>
                <a:r>
                  <a:rPr lang="zh-CN" altLang="en-US" sz="1400">
                    <a:latin typeface="华文楷体" panose="02010600040101010101" pitchFamily="2" charset="-122"/>
                    <a:ea typeface="华文楷体" panose="02010600040101010101" pitchFamily="2" charset="-122"/>
                  </a:rPr>
                  <a:t>令第一个相机坐标系为世界坐标，投影模型为</a:t>
                </a:r>
                <a:r>
                  <a:rPr lang="en-US" altLang="zh-CN" sz="1400" smtClean="0">
                    <a:latin typeface="华文楷体" panose="02010600040101010101" pitchFamily="2" charset="-122"/>
                    <a:ea typeface="华文楷体" panose="02010600040101010101" pitchFamily="2" charset="-122"/>
                  </a:rPr>
                  <a:t>P1=</a:t>
                </a:r>
                <a14:m>
                  <m:oMath xmlns:m="http://schemas.openxmlformats.org/officeDocument/2006/math">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𝐾</m:t>
                        </m:r>
                      </m:e>
                      <m:sub>
                        <m:r>
                          <a:rPr lang="en-US" altLang="zh-CN" sz="1400" b="0" i="1" smtClean="0">
                            <a:latin typeface="Cambria Math" panose="02040503050406030204" pitchFamily="18" charset="0"/>
                            <a:ea typeface="华文楷体" panose="02010600040101010101" pitchFamily="2" charset="-122"/>
                          </a:rPr>
                          <m:t>1</m:t>
                        </m:r>
                      </m:sub>
                    </m:sSub>
                  </m:oMath>
                </a14:m>
                <a:r>
                  <a:rPr lang="en-US" altLang="zh-CN" sz="1400" smtClean="0">
                    <a:latin typeface="华文楷体" panose="02010600040101010101" pitchFamily="2" charset="-122"/>
                    <a:ea typeface="华文楷体" panose="02010600040101010101" pitchFamily="2" charset="-122"/>
                  </a:rPr>
                  <a:t>[I|0</a:t>
                </a:r>
                <a:r>
                  <a:rPr lang="en-US" altLang="zh-CN" sz="1400">
                    <a:latin typeface="华文楷体" panose="02010600040101010101" pitchFamily="2" charset="-122"/>
                    <a:ea typeface="华文楷体" panose="02010600040101010101" pitchFamily="2" charset="-122"/>
                  </a:rPr>
                  <a:t>]</a:t>
                </a:r>
                <a:r>
                  <a:rPr lang="zh-CN" altLang="en-US" sz="1400">
                    <a:latin typeface="华文楷体" panose="02010600040101010101" pitchFamily="2" charset="-122"/>
                    <a:ea typeface="华文楷体" panose="02010600040101010101" pitchFamily="2" charset="-122"/>
                  </a:rPr>
                  <a:t>，</a:t>
                </a:r>
                <a:r>
                  <a:rPr lang="en-US" altLang="zh-CN" sz="1400" smtClean="0">
                    <a:latin typeface="华文楷体" panose="02010600040101010101" pitchFamily="2" charset="-122"/>
                    <a:ea typeface="华文楷体" panose="02010600040101010101" pitchFamily="2" charset="-122"/>
                  </a:rPr>
                  <a:t>P2=</a:t>
                </a:r>
                <a14:m>
                  <m:oMath xmlns:m="http://schemas.openxmlformats.org/officeDocument/2006/math">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𝐾</m:t>
                        </m:r>
                      </m:e>
                      <m:sub>
                        <m:r>
                          <a:rPr lang="en-US" altLang="zh-CN" sz="1400" b="0" i="1" smtClean="0">
                            <a:latin typeface="Cambria Math" panose="02040503050406030204" pitchFamily="18" charset="0"/>
                            <a:ea typeface="华文楷体" panose="02010600040101010101" pitchFamily="2" charset="-122"/>
                          </a:rPr>
                          <m:t>2</m:t>
                        </m:r>
                      </m:sub>
                    </m:sSub>
                  </m:oMath>
                </a14:m>
                <a:r>
                  <a:rPr lang="en-US" altLang="zh-CN" sz="1400" smtClean="0">
                    <a:latin typeface="华文楷体" panose="02010600040101010101" pitchFamily="2" charset="-122"/>
                    <a:ea typeface="华文楷体" panose="02010600040101010101" pitchFamily="2" charset="-122"/>
                  </a:rPr>
                  <a:t>[R|t</a:t>
                </a:r>
                <a:r>
                  <a:rPr lang="en-US" altLang="zh-CN" sz="1400">
                    <a:latin typeface="华文楷体" panose="02010600040101010101" pitchFamily="2" charset="-122"/>
                    <a:ea typeface="华文楷体" panose="02010600040101010101" pitchFamily="2" charset="-122"/>
                  </a:rPr>
                  <a:t>]</a:t>
                </a:r>
                <a:r>
                  <a:rPr lang="zh-CN" altLang="en-US" sz="1400">
                    <a:latin typeface="华文楷体" panose="02010600040101010101" pitchFamily="2" charset="-122"/>
                    <a:ea typeface="华文楷体" panose="02010600040101010101" pitchFamily="2" charset="-122"/>
                  </a:rPr>
                  <a:t>。设</a:t>
                </a:r>
                <a:r>
                  <a:rPr lang="en-US" altLang="zh-CN" sz="1400">
                    <a:latin typeface="华文楷体" panose="02010600040101010101" pitchFamily="2" charset="-122"/>
                    <a:ea typeface="华文楷体" panose="02010600040101010101" pitchFamily="2" charset="-122"/>
                  </a:rPr>
                  <a:t>3D</a:t>
                </a:r>
                <a:r>
                  <a:rPr lang="zh-CN" altLang="en-US" sz="1400">
                    <a:latin typeface="华文楷体" panose="02010600040101010101" pitchFamily="2" charset="-122"/>
                    <a:ea typeface="华文楷体" panose="02010600040101010101" pitchFamily="2" charset="-122"/>
                  </a:rPr>
                  <a:t>点所在的世界平面的方程为</a:t>
                </a:r>
                <a:r>
                  <a:rPr lang="en-US" altLang="zh-CN" sz="1400">
                    <a:latin typeface="华文楷体" panose="02010600040101010101" pitchFamily="2" charset="-122"/>
                    <a:ea typeface="华文楷体" panose="02010600040101010101" pitchFamily="2" charset="-122"/>
                  </a:rPr>
                  <a:t>aX+bY+cZ=d</a:t>
                </a:r>
                <a:r>
                  <a:rPr lang="zh-CN" altLang="en-US" sz="1400">
                    <a:latin typeface="华文楷体" panose="02010600040101010101" pitchFamily="2" charset="-122"/>
                    <a:ea typeface="华文楷体" panose="02010600040101010101" pitchFamily="2" charset="-122"/>
                  </a:rPr>
                  <a:t>，平面单位法向量</a:t>
                </a:r>
                <a:r>
                  <a:rPr lang="en-US" altLang="zh-CN" sz="1400" smtClean="0">
                    <a:latin typeface="华文楷体" panose="02010600040101010101" pitchFamily="2" charset="-122"/>
                    <a:ea typeface="华文楷体" panose="02010600040101010101" pitchFamily="2" charset="-122"/>
                  </a:rPr>
                  <a:t>n=</a:t>
                </a:r>
                <a14:m>
                  <m:oMath xmlns:m="http://schemas.openxmlformats.org/officeDocument/2006/math">
                    <m:sSup>
                      <m:sSupPr>
                        <m:ctrlPr>
                          <a:rPr lang="en-US" altLang="zh-CN" sz="1400" i="1" smtClean="0">
                            <a:latin typeface="Cambria Math" panose="02040503050406030204" pitchFamily="18" charset="0"/>
                            <a:ea typeface="华文楷体" panose="02010600040101010101" pitchFamily="2" charset="-122"/>
                          </a:rPr>
                        </m:ctrlPr>
                      </m:sSupPr>
                      <m:e>
                        <m:r>
                          <a:rPr lang="en-US" altLang="zh-CN" sz="1400" b="0" i="1" smtClean="0">
                            <a:latin typeface="Cambria Math" panose="02040503050406030204" pitchFamily="18" charset="0"/>
                            <a:ea typeface="华文楷体" panose="02010600040101010101" pitchFamily="2" charset="-122"/>
                          </a:rPr>
                          <m:t>(</m:t>
                        </m:r>
                        <m:r>
                          <a:rPr lang="en-US" altLang="zh-CN" sz="1400" b="0" i="1" smtClean="0">
                            <a:latin typeface="Cambria Math" panose="02040503050406030204" pitchFamily="18" charset="0"/>
                            <a:ea typeface="华文楷体" panose="02010600040101010101" pitchFamily="2" charset="-122"/>
                          </a:rPr>
                          <m:t>𝑎</m:t>
                        </m:r>
                        <m:r>
                          <a:rPr lang="en-US" altLang="zh-CN" sz="1400" b="0" i="1" smtClean="0">
                            <a:latin typeface="Cambria Math" panose="02040503050406030204" pitchFamily="18" charset="0"/>
                            <a:ea typeface="华文楷体" panose="02010600040101010101" pitchFamily="2" charset="-122"/>
                          </a:rPr>
                          <m:t>  </m:t>
                        </m:r>
                        <m:r>
                          <a:rPr lang="en-US" altLang="zh-CN" sz="1400" b="0" i="1" smtClean="0">
                            <a:latin typeface="Cambria Math" panose="02040503050406030204" pitchFamily="18" charset="0"/>
                            <a:ea typeface="华文楷体" panose="02010600040101010101" pitchFamily="2" charset="-122"/>
                          </a:rPr>
                          <m:t>𝑏</m:t>
                        </m:r>
                        <m:r>
                          <a:rPr lang="en-US" altLang="zh-CN" sz="1400" b="0" i="1" smtClean="0">
                            <a:latin typeface="Cambria Math" panose="02040503050406030204" pitchFamily="18" charset="0"/>
                            <a:ea typeface="华文楷体" panose="02010600040101010101" pitchFamily="2" charset="-122"/>
                          </a:rPr>
                          <m:t>  </m:t>
                        </m:r>
                        <m:r>
                          <a:rPr lang="en-US" altLang="zh-CN" sz="1400" b="0" i="1" smtClean="0">
                            <a:latin typeface="Cambria Math" panose="02040503050406030204" pitchFamily="18" charset="0"/>
                            <a:ea typeface="华文楷体" panose="02010600040101010101" pitchFamily="2" charset="-122"/>
                          </a:rPr>
                          <m:t>𝑐</m:t>
                        </m:r>
                        <m:r>
                          <a:rPr lang="en-US" altLang="zh-CN" sz="1400" b="0" i="1" smtClean="0">
                            <a:latin typeface="Cambria Math" panose="02040503050406030204" pitchFamily="18" charset="0"/>
                            <a:ea typeface="华文楷体" panose="02010600040101010101" pitchFamily="2" charset="-122"/>
                          </a:rPr>
                          <m:t>)</m:t>
                        </m:r>
                      </m:e>
                      <m:sup>
                        <m:r>
                          <a:rPr lang="en-US" altLang="zh-CN" sz="1400" b="0" i="1" smtClean="0">
                            <a:latin typeface="Cambria Math" panose="02040503050406030204" pitchFamily="18" charset="0"/>
                            <a:ea typeface="华文楷体" panose="02010600040101010101" pitchFamily="2" charset="-122"/>
                          </a:rPr>
                          <m:t>𝑇</m:t>
                        </m:r>
                      </m:sup>
                    </m:sSup>
                  </m:oMath>
                </a14:m>
                <a:r>
                  <a:rPr lang="zh-CN" altLang="en-US" sz="1400" smtClean="0">
                    <a:latin typeface="华文楷体" panose="02010600040101010101" pitchFamily="2" charset="-122"/>
                    <a:ea typeface="华文楷体" panose="02010600040101010101" pitchFamily="2" charset="-122"/>
                  </a:rPr>
                  <a:t>，</a:t>
                </a:r>
                <a:r>
                  <a:rPr lang="zh-CN" altLang="en-US" sz="1400">
                    <a:latin typeface="华文楷体" panose="02010600040101010101" pitchFamily="2" charset="-122"/>
                    <a:ea typeface="华文楷体" panose="02010600040101010101" pitchFamily="2" charset="-122"/>
                  </a:rPr>
                  <a:t>对在平面上的点</a:t>
                </a:r>
                <a:r>
                  <a:rPr lang="en-US" altLang="zh-CN" sz="1400">
                    <a:latin typeface="华文楷体" panose="02010600040101010101" pitchFamily="2" charset="-122"/>
                    <a:ea typeface="华文楷体" panose="02010600040101010101" pitchFamily="2" charset="-122"/>
                  </a:rPr>
                  <a:t>X</a:t>
                </a:r>
                <a:r>
                  <a:rPr lang="zh-CN" altLang="en-US" sz="1400">
                    <a:latin typeface="华文楷体" panose="02010600040101010101" pitchFamily="2" charset="-122"/>
                    <a:ea typeface="华文楷体" panose="02010600040101010101" pitchFamily="2" charset="-122"/>
                  </a:rPr>
                  <a:t>，平面方程可表示为 </a:t>
                </a:r>
                <a:r>
                  <a:rPr lang="en-US" altLang="zh-CN" sz="1400" smtClean="0">
                    <a:latin typeface="华文楷体" panose="02010600040101010101" pitchFamily="2" charset="-122"/>
                    <a:ea typeface="华文楷体" panose="02010600040101010101" pitchFamily="2" charset="-122"/>
                  </a:rPr>
                  <a:t>:</a:t>
                </a:r>
              </a:p>
              <a:p>
                <a:endParaRPr lang="en-US" altLang="zh-CN" sz="1400" smtClean="0">
                  <a:latin typeface="华文楷体" panose="02010600040101010101" pitchFamily="2" charset="-122"/>
                  <a:ea typeface="华文楷体" panose="02010600040101010101" pitchFamily="2" charset="-122"/>
                </a:endParaRPr>
              </a:p>
              <a:p>
                <a:pPr algn="ctr"/>
                <a:r>
                  <a:rPr lang="en-US" altLang="zh-CN" sz="1600" smtClean="0">
                    <a:ea typeface="华文楷体" panose="02010600040101010101" pitchFamily="2" charset="-122"/>
                  </a:rPr>
                  <a:t>   </a:t>
                </a:r>
                <a14:m>
                  <m:oMath xmlns:m="http://schemas.openxmlformats.org/officeDocument/2006/math">
                    <m:f>
                      <m:fPr>
                        <m:ctrlPr>
                          <a:rPr lang="en-US" altLang="zh-CN" sz="1600" i="1" smtClean="0">
                            <a:latin typeface="Cambria Math" panose="02040503050406030204" pitchFamily="18" charset="0"/>
                            <a:ea typeface="华文楷体" panose="02010600040101010101" pitchFamily="2" charset="-122"/>
                          </a:rPr>
                        </m:ctrlPr>
                      </m:fPr>
                      <m:num>
                        <m:r>
                          <a:rPr lang="en-US" altLang="zh-CN" sz="1600" b="0" i="1" smtClean="0">
                            <a:latin typeface="Cambria Math" panose="02040503050406030204" pitchFamily="18" charset="0"/>
                            <a:ea typeface="华文楷体" panose="02010600040101010101" pitchFamily="2" charset="-122"/>
                          </a:rPr>
                          <m:t>1</m:t>
                        </m:r>
                      </m:num>
                      <m:den>
                        <m:r>
                          <a:rPr lang="en-US" altLang="zh-CN" sz="1600" b="0" i="1" smtClean="0">
                            <a:latin typeface="Cambria Math" panose="02040503050406030204" pitchFamily="18" charset="0"/>
                            <a:ea typeface="华文楷体" panose="02010600040101010101" pitchFamily="2" charset="-122"/>
                          </a:rPr>
                          <m:t>𝑑</m:t>
                        </m:r>
                      </m:den>
                    </m:f>
                    <m:sSup>
                      <m:sSupPr>
                        <m:ctrlPr>
                          <a:rPr lang="en-US" altLang="zh-CN" sz="1600" i="1" smtClean="0">
                            <a:latin typeface="Cambria Math" panose="02040503050406030204" pitchFamily="18" charset="0"/>
                            <a:ea typeface="华文楷体" panose="02010600040101010101" pitchFamily="2" charset="-122"/>
                          </a:rPr>
                        </m:ctrlPr>
                      </m:sSupPr>
                      <m:e>
                        <m:r>
                          <a:rPr lang="en-US" altLang="zh-CN" sz="1600" b="0" i="1" smtClean="0">
                            <a:latin typeface="Cambria Math" panose="02040503050406030204" pitchFamily="18" charset="0"/>
                            <a:ea typeface="华文楷体" panose="02010600040101010101" pitchFamily="2" charset="-122"/>
                          </a:rPr>
                          <m:t>𝑛</m:t>
                        </m:r>
                      </m:e>
                      <m:sup>
                        <m:r>
                          <a:rPr lang="en-US" altLang="zh-CN" sz="1600" b="0" i="1" smtClean="0">
                            <a:latin typeface="Cambria Math" panose="02040503050406030204" pitchFamily="18" charset="0"/>
                            <a:ea typeface="华文楷体" panose="02010600040101010101" pitchFamily="2" charset="-122"/>
                          </a:rPr>
                          <m:t>𝑇</m:t>
                        </m:r>
                      </m:sup>
                    </m:sSup>
                  </m:oMath>
                </a14:m>
                <a:r>
                  <a:rPr lang="en-US" altLang="zh-CN" sz="1600" smtClean="0">
                    <a:latin typeface="华文楷体" panose="02010600040101010101" pitchFamily="2" charset="-122"/>
                    <a:ea typeface="华文楷体" panose="02010600040101010101" pitchFamily="2" charset="-122"/>
                  </a:rPr>
                  <a:t>X=1                              </a:t>
                </a:r>
                <a:r>
                  <a:rPr lang="zh-CN" altLang="en-US" sz="1600" smtClean="0">
                    <a:latin typeface="华文楷体" panose="02010600040101010101" pitchFamily="2" charset="-122"/>
                    <a:ea typeface="华文楷体" panose="02010600040101010101" pitchFamily="2" charset="-122"/>
                  </a:rPr>
                  <a:t>（式</a:t>
                </a:r>
                <a:r>
                  <a:rPr lang="en-US" altLang="zh-CN" sz="1600" smtClean="0">
                    <a:latin typeface="华文楷体" panose="02010600040101010101" pitchFamily="2" charset="-122"/>
                    <a:ea typeface="华文楷体" panose="02010600040101010101" pitchFamily="2" charset="-122"/>
                  </a:rPr>
                  <a:t>2</a:t>
                </a:r>
                <a:r>
                  <a:rPr lang="zh-CN" altLang="en-US" sz="1600" smtClean="0">
                    <a:latin typeface="华文楷体" panose="02010600040101010101" pitchFamily="2" charset="-122"/>
                    <a:ea typeface="华文楷体" panose="02010600040101010101" pitchFamily="2" charset="-122"/>
                  </a:rPr>
                  <a:t>）</a:t>
                </a:r>
                <a:endParaRPr lang="en-US" altLang="zh-CN" sz="1600" smtClean="0">
                  <a:latin typeface="华文楷体" panose="02010600040101010101" pitchFamily="2" charset="-122"/>
                  <a:ea typeface="华文楷体" panose="02010600040101010101" pitchFamily="2" charset="-122"/>
                </a:endParaRPr>
              </a:p>
              <a:p>
                <a:r>
                  <a:rPr lang="zh-CN" altLang="en-US" sz="1400">
                    <a:latin typeface="华文楷体" panose="02010600040101010101" pitchFamily="2" charset="-122"/>
                    <a:ea typeface="华文楷体" panose="02010600040101010101" pitchFamily="2" charset="-122"/>
                  </a:rPr>
                  <a:t>对于两个相机坐标系的点有如下关系 </a:t>
                </a:r>
                <a:r>
                  <a:rPr lang="en-US" altLang="zh-CN" sz="1600" smtClean="0"/>
                  <a:t>:</a:t>
                </a:r>
              </a:p>
              <a:p>
                <a:pPr algn="ctr"/>
                <a:r>
                  <a:rPr lang="en-US" altLang="zh-CN" sz="1600" smtClean="0">
                    <a:ea typeface="华文楷体" panose="02010600040101010101" pitchFamily="2" charset="-122"/>
                  </a:rPr>
                  <a:t>    </a:t>
                </a:r>
                <a14:m>
                  <m:oMath xmlns:m="http://schemas.openxmlformats.org/officeDocument/2006/math">
                    <m:sSub>
                      <m:sSubPr>
                        <m:ctrlPr>
                          <a:rPr lang="en-US" altLang="zh-CN" sz="1600" i="1" smtClean="0">
                            <a:latin typeface="Cambria Math" panose="02040503050406030204" pitchFamily="18" charset="0"/>
                            <a:ea typeface="华文楷体" panose="02010600040101010101" pitchFamily="2" charset="-122"/>
                          </a:rPr>
                        </m:ctrlPr>
                      </m:sSubPr>
                      <m:e>
                        <m:r>
                          <a:rPr lang="en-US" altLang="zh-CN" sz="1600" b="0" i="1" smtClean="0">
                            <a:latin typeface="Cambria Math" panose="02040503050406030204" pitchFamily="18" charset="0"/>
                            <a:ea typeface="华文楷体" panose="02010600040101010101" pitchFamily="2" charset="-122"/>
                          </a:rPr>
                          <m:t>𝑋</m:t>
                        </m:r>
                      </m:e>
                      <m:sub>
                        <m:r>
                          <a:rPr lang="en-US" altLang="zh-CN" sz="1600" b="0" i="1" smtClean="0">
                            <a:latin typeface="Cambria Math" panose="02040503050406030204" pitchFamily="18" charset="0"/>
                            <a:ea typeface="华文楷体" panose="02010600040101010101" pitchFamily="2" charset="-122"/>
                          </a:rPr>
                          <m:t>2</m:t>
                        </m:r>
                      </m:sub>
                    </m:sSub>
                  </m:oMath>
                </a14:m>
                <a:r>
                  <a:rPr lang="en-US" altLang="zh-CN" sz="1600" smtClean="0">
                    <a:latin typeface="华文楷体" panose="02010600040101010101" pitchFamily="2" charset="-122"/>
                    <a:ea typeface="华文楷体" panose="02010600040101010101" pitchFamily="2" charset="-122"/>
                  </a:rPr>
                  <a:t>=R</a:t>
                </a:r>
                <a14:m>
                  <m:oMath xmlns:m="http://schemas.openxmlformats.org/officeDocument/2006/math">
                    <m:sSub>
                      <m:sSubPr>
                        <m:ctrlPr>
                          <a:rPr lang="en-US" altLang="zh-CN" sz="1600" i="1" smtClean="0">
                            <a:latin typeface="Cambria Math" panose="02040503050406030204" pitchFamily="18" charset="0"/>
                            <a:ea typeface="华文楷体" panose="02010600040101010101" pitchFamily="2" charset="-122"/>
                          </a:rPr>
                        </m:ctrlPr>
                      </m:sSubPr>
                      <m:e>
                        <m:r>
                          <a:rPr lang="en-US" altLang="zh-CN" sz="1600" b="0" i="1" smtClean="0">
                            <a:latin typeface="Cambria Math" panose="02040503050406030204" pitchFamily="18" charset="0"/>
                            <a:ea typeface="华文楷体" panose="02010600040101010101" pitchFamily="2" charset="-122"/>
                          </a:rPr>
                          <m:t>𝑋</m:t>
                        </m:r>
                      </m:e>
                      <m:sub>
                        <m:r>
                          <a:rPr lang="en-US" altLang="zh-CN" sz="1600" b="0" i="1" smtClean="0">
                            <a:latin typeface="Cambria Math" panose="02040503050406030204" pitchFamily="18" charset="0"/>
                            <a:ea typeface="华文楷体" panose="02010600040101010101" pitchFamily="2" charset="-122"/>
                          </a:rPr>
                          <m:t>1</m:t>
                        </m:r>
                      </m:sub>
                    </m:sSub>
                  </m:oMath>
                </a14:m>
                <a:r>
                  <a:rPr lang="en-US" altLang="zh-CN" sz="1600" smtClean="0">
                    <a:latin typeface="华文楷体" panose="02010600040101010101" pitchFamily="2" charset="-122"/>
                    <a:ea typeface="华文楷体" panose="02010600040101010101" pitchFamily="2" charset="-122"/>
                  </a:rPr>
                  <a:t>+t                           </a:t>
                </a:r>
                <a:r>
                  <a:rPr lang="zh-CN" altLang="en-US" sz="1600" smtClean="0">
                    <a:latin typeface="华文楷体" panose="02010600040101010101" pitchFamily="2" charset="-122"/>
                    <a:ea typeface="华文楷体" panose="02010600040101010101" pitchFamily="2" charset="-122"/>
                  </a:rPr>
                  <a:t>（式</a:t>
                </a:r>
                <a:r>
                  <a:rPr lang="en-US" altLang="zh-CN" sz="1600" smtClean="0">
                    <a:latin typeface="华文楷体" panose="02010600040101010101" pitchFamily="2" charset="-122"/>
                    <a:ea typeface="华文楷体" panose="02010600040101010101" pitchFamily="2" charset="-122"/>
                  </a:rPr>
                  <a:t>3</a:t>
                </a:r>
                <a:r>
                  <a:rPr lang="zh-CN" altLang="en-US" sz="1600" smtClean="0">
                    <a:latin typeface="华文楷体" panose="02010600040101010101" pitchFamily="2" charset="-122"/>
                    <a:ea typeface="华文楷体" panose="02010600040101010101" pitchFamily="2" charset="-122"/>
                  </a:rPr>
                  <a:t>）</a:t>
                </a:r>
                <a:endParaRPr lang="zh-CN" altLang="en-US" sz="1600">
                  <a:latin typeface="华文楷体" panose="02010600040101010101" pitchFamily="2" charset="-122"/>
                  <a:ea typeface="华文楷体" panose="02010600040101010101" pitchFamily="2" charset="-122"/>
                </a:endParaRPr>
              </a:p>
              <a:p>
                <a14:m>
                  <m:oMath xmlns:m="http://schemas.openxmlformats.org/officeDocument/2006/math">
                    <m:sSub>
                      <m:sSubPr>
                        <m:ctrlPr>
                          <a:rPr lang="en-US" altLang="zh-CN" sz="1400" b="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𝑋</m:t>
                        </m:r>
                      </m:e>
                      <m:sub>
                        <m:r>
                          <a:rPr lang="en-US" altLang="zh-CN" sz="1400" b="0" i="1" smtClean="0">
                            <a:latin typeface="Cambria Math" panose="02040503050406030204" pitchFamily="18" charset="0"/>
                            <a:ea typeface="华文楷体" panose="02010600040101010101" pitchFamily="2" charset="-122"/>
                          </a:rPr>
                          <m:t>1</m:t>
                        </m:r>
                      </m:sub>
                    </m:sSub>
                  </m:oMath>
                </a14:m>
                <a:r>
                  <a:rPr lang="zh-CN" altLang="en-US" sz="1400" smtClean="0">
                    <a:latin typeface="华文楷体" panose="02010600040101010101" pitchFamily="2" charset="-122"/>
                    <a:ea typeface="华文楷体" panose="02010600040101010101" pitchFamily="2" charset="-122"/>
                  </a:rPr>
                  <a:t>满足平面方程（</a:t>
                </a:r>
                <a:r>
                  <a:rPr lang="en-US" altLang="zh-CN" sz="1400" smtClean="0">
                    <a:latin typeface="华文楷体" panose="02010600040101010101" pitchFamily="2" charset="-122"/>
                    <a:ea typeface="华文楷体" panose="02010600040101010101" pitchFamily="2" charset="-122"/>
                  </a:rPr>
                  <a:t>2</a:t>
                </a:r>
                <a:r>
                  <a:rPr lang="zh-CN" altLang="en-US" sz="1400" smtClean="0">
                    <a:latin typeface="华文楷体" panose="02010600040101010101" pitchFamily="2" charset="-122"/>
                    <a:ea typeface="华文楷体" panose="02010600040101010101" pitchFamily="2" charset="-122"/>
                  </a:rPr>
                  <a:t>）</a:t>
                </a:r>
                <a:r>
                  <a:rPr lang="en-US" altLang="zh-CN" sz="1400" smtClean="0">
                    <a:latin typeface="华文楷体" panose="02010600040101010101" pitchFamily="2" charset="-122"/>
                    <a:ea typeface="华文楷体" panose="02010600040101010101" pitchFamily="2" charset="-122"/>
                  </a:rPr>
                  <a:t>,</a:t>
                </a:r>
                <a:r>
                  <a:rPr lang="zh-CN" altLang="en-US" sz="1400" smtClean="0">
                    <a:latin typeface="华文楷体" panose="02010600040101010101" pitchFamily="2" charset="-122"/>
                    <a:ea typeface="华文楷体" panose="02010600040101010101" pitchFamily="2" charset="-122"/>
                  </a:rPr>
                  <a:t>即</a:t>
                </a:r>
                <a14:m>
                  <m:oMath xmlns:m="http://schemas.openxmlformats.org/officeDocument/2006/math">
                    <m:f>
                      <m:fPr>
                        <m:ctrlPr>
                          <a:rPr lang="en-US" altLang="zh-CN" sz="1400" i="1">
                            <a:latin typeface="Cambria Math" panose="02040503050406030204" pitchFamily="18" charset="0"/>
                            <a:ea typeface="华文楷体" panose="02010600040101010101" pitchFamily="2" charset="-122"/>
                          </a:rPr>
                        </m:ctrlPr>
                      </m:fPr>
                      <m:num>
                        <m:r>
                          <a:rPr lang="en-US" altLang="zh-CN" sz="1400" i="1">
                            <a:latin typeface="Cambria Math" panose="02040503050406030204" pitchFamily="18" charset="0"/>
                            <a:ea typeface="华文楷体" panose="02010600040101010101" pitchFamily="2" charset="-122"/>
                          </a:rPr>
                          <m:t>1</m:t>
                        </m:r>
                      </m:num>
                      <m:den>
                        <m:r>
                          <a:rPr lang="en-US" altLang="zh-CN" sz="1400" i="1">
                            <a:latin typeface="Cambria Math" panose="02040503050406030204" pitchFamily="18" charset="0"/>
                            <a:ea typeface="华文楷体" panose="02010600040101010101" pitchFamily="2" charset="-122"/>
                          </a:rPr>
                          <m:t>𝑑</m:t>
                        </m:r>
                      </m:den>
                    </m:f>
                    <m:sSup>
                      <m:sSupPr>
                        <m:ctrlPr>
                          <a:rPr lang="en-US" altLang="zh-CN" sz="1400" i="1">
                            <a:latin typeface="Cambria Math" panose="02040503050406030204" pitchFamily="18" charset="0"/>
                            <a:ea typeface="华文楷体" panose="02010600040101010101" pitchFamily="2" charset="-122"/>
                          </a:rPr>
                        </m:ctrlPr>
                      </m:sSupPr>
                      <m:e>
                        <m:r>
                          <a:rPr lang="en-US" altLang="zh-CN" sz="1400" i="1">
                            <a:latin typeface="Cambria Math" panose="02040503050406030204" pitchFamily="18" charset="0"/>
                            <a:ea typeface="华文楷体" panose="02010600040101010101" pitchFamily="2" charset="-122"/>
                          </a:rPr>
                          <m:t>𝑛</m:t>
                        </m:r>
                      </m:e>
                      <m:sup>
                        <m:r>
                          <a:rPr lang="en-US" altLang="zh-CN" sz="1400" i="1">
                            <a:latin typeface="Cambria Math" panose="02040503050406030204" pitchFamily="18" charset="0"/>
                            <a:ea typeface="华文楷体" panose="02010600040101010101" pitchFamily="2" charset="-122"/>
                          </a:rPr>
                          <m:t>𝑇</m:t>
                        </m:r>
                      </m:sup>
                    </m:sSup>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𝑋</m:t>
                        </m:r>
                      </m:e>
                      <m:sub>
                        <m:r>
                          <a:rPr lang="en-US" altLang="zh-CN" sz="1400" b="0" i="1" smtClean="0">
                            <a:latin typeface="Cambria Math" panose="02040503050406030204" pitchFamily="18" charset="0"/>
                            <a:ea typeface="华文楷体" panose="02010600040101010101" pitchFamily="2" charset="-122"/>
                          </a:rPr>
                          <m:t>1</m:t>
                        </m:r>
                      </m:sub>
                    </m:sSub>
                  </m:oMath>
                </a14:m>
                <a:r>
                  <a:rPr lang="en-US" altLang="zh-CN" sz="1400" smtClean="0">
                    <a:latin typeface="华文楷体" panose="02010600040101010101" pitchFamily="2" charset="-122"/>
                    <a:ea typeface="华文楷体" panose="02010600040101010101" pitchFamily="2" charset="-122"/>
                  </a:rPr>
                  <a:t>=1</a:t>
                </a:r>
                <a:r>
                  <a:rPr lang="zh-CN" altLang="en-US" sz="1400" smtClean="0">
                    <a:latin typeface="华文楷体" panose="02010600040101010101" pitchFamily="2" charset="-122"/>
                    <a:ea typeface="华文楷体" panose="02010600040101010101" pitchFamily="2" charset="-122"/>
                  </a:rPr>
                  <a:t>，</a:t>
                </a:r>
                <a:r>
                  <a:rPr lang="zh-CN" altLang="en-US" sz="1400">
                    <a:latin typeface="华文楷体" panose="02010600040101010101" pitchFamily="2" charset="-122"/>
                    <a:ea typeface="华文楷体" panose="02010600040101010101" pitchFamily="2" charset="-122"/>
                  </a:rPr>
                  <a:t>将</a:t>
                </a:r>
                <a:r>
                  <a:rPr lang="zh-CN" altLang="en-US" sz="1400" smtClean="0">
                    <a:latin typeface="华文楷体" panose="02010600040101010101" pitchFamily="2" charset="-122"/>
                    <a:ea typeface="华文楷体" panose="02010600040101010101" pitchFamily="2" charset="-122"/>
                  </a:rPr>
                  <a:t>其与式（</a:t>
                </a:r>
                <a:r>
                  <a:rPr lang="en-US" altLang="zh-CN" sz="1400" smtClean="0">
                    <a:latin typeface="华文楷体" panose="02010600040101010101" pitchFamily="2" charset="-122"/>
                    <a:ea typeface="华文楷体" panose="02010600040101010101" pitchFamily="2" charset="-122"/>
                  </a:rPr>
                  <a:t>3</a:t>
                </a:r>
                <a:r>
                  <a:rPr lang="zh-CN" altLang="en-US" sz="1400" smtClean="0">
                    <a:latin typeface="华文楷体" panose="02010600040101010101" pitchFamily="2" charset="-122"/>
                    <a:ea typeface="华文楷体" panose="02010600040101010101" pitchFamily="2" charset="-122"/>
                  </a:rPr>
                  <a:t>）的</a:t>
                </a:r>
                <a:r>
                  <a:rPr lang="en-US" altLang="zh-CN" sz="1400" smtClean="0">
                    <a:latin typeface="华文楷体" panose="02010600040101010101" pitchFamily="2" charset="-122"/>
                    <a:ea typeface="华文楷体" panose="02010600040101010101" pitchFamily="2" charset="-122"/>
                  </a:rPr>
                  <a:t>t</a:t>
                </a:r>
                <a:r>
                  <a:rPr lang="zh-CN" altLang="en-US" sz="1400" smtClean="0">
                    <a:latin typeface="华文楷体" panose="02010600040101010101" pitchFamily="2" charset="-122"/>
                    <a:ea typeface="华文楷体" panose="02010600040101010101" pitchFamily="2" charset="-122"/>
                  </a:rPr>
                  <a:t>相乘后可以得到</a:t>
                </a:r>
                <a:endParaRPr lang="en-US" altLang="zh-CN" sz="1400" smtClean="0">
                  <a:latin typeface="华文楷体" panose="02010600040101010101" pitchFamily="2" charset="-122"/>
                  <a:ea typeface="华文楷体" panose="02010600040101010101" pitchFamily="2" charset="-122"/>
                </a:endParaRPr>
              </a:p>
              <a:p>
                <a:pPr algn="ctr"/>
                <a14:m>
                  <m:oMath xmlns:m="http://schemas.openxmlformats.org/officeDocument/2006/math">
                    <m:sSub>
                      <m:sSubPr>
                        <m:ctrlPr>
                          <a:rPr lang="en-US" altLang="zh-CN" sz="1600" i="1">
                            <a:latin typeface="Cambria Math" panose="02040503050406030204" pitchFamily="18" charset="0"/>
                            <a:ea typeface="华文楷体" panose="02010600040101010101" pitchFamily="2" charset="-122"/>
                          </a:rPr>
                        </m:ctrlPr>
                      </m:sSubPr>
                      <m:e>
                        <m:r>
                          <a:rPr lang="en-US" altLang="zh-CN" sz="1600" i="1">
                            <a:latin typeface="Cambria Math" panose="02040503050406030204" pitchFamily="18" charset="0"/>
                            <a:ea typeface="华文楷体" panose="02010600040101010101" pitchFamily="2" charset="-122"/>
                          </a:rPr>
                          <m:t>𝑋</m:t>
                        </m:r>
                      </m:e>
                      <m:sub>
                        <m:r>
                          <a:rPr lang="en-US" altLang="zh-CN" sz="1600" i="1">
                            <a:latin typeface="Cambria Math" panose="02040503050406030204" pitchFamily="18" charset="0"/>
                            <a:ea typeface="华文楷体" panose="02010600040101010101" pitchFamily="2" charset="-122"/>
                          </a:rPr>
                          <m:t>2</m:t>
                        </m:r>
                      </m:sub>
                    </m:sSub>
                  </m:oMath>
                </a14:m>
                <a:r>
                  <a:rPr lang="en-US" altLang="zh-CN" sz="1600" smtClean="0">
                    <a:latin typeface="华文楷体" panose="02010600040101010101" pitchFamily="2" charset="-122"/>
                    <a:ea typeface="华文楷体" panose="02010600040101010101" pitchFamily="2" charset="-122"/>
                  </a:rPr>
                  <a:t>=(R+</a:t>
                </a:r>
                <a14:m>
                  <m:oMath xmlns:m="http://schemas.openxmlformats.org/officeDocument/2006/math">
                    <m:f>
                      <m:fPr>
                        <m:ctrlPr>
                          <a:rPr lang="en-US" altLang="zh-CN" sz="1600" i="1" smtClean="0">
                            <a:latin typeface="Cambria Math" panose="02040503050406030204" pitchFamily="18" charset="0"/>
                            <a:ea typeface="华文楷体" panose="02010600040101010101" pitchFamily="2" charset="-122"/>
                          </a:rPr>
                        </m:ctrlPr>
                      </m:fPr>
                      <m:num>
                        <m:r>
                          <a:rPr lang="en-US" altLang="zh-CN" sz="1600" b="0" i="1" smtClean="0">
                            <a:latin typeface="Cambria Math" panose="02040503050406030204" pitchFamily="18" charset="0"/>
                            <a:ea typeface="华文楷体" panose="02010600040101010101" pitchFamily="2" charset="-122"/>
                          </a:rPr>
                          <m:t>1</m:t>
                        </m:r>
                      </m:num>
                      <m:den>
                        <m:r>
                          <m:rPr>
                            <m:sty m:val="p"/>
                          </m:rPr>
                          <a:rPr lang="en-US" altLang="zh-CN" sz="1600" i="1">
                            <a:latin typeface="Cambria Math" panose="02040503050406030204" pitchFamily="18" charset="0"/>
                            <a:ea typeface="华文楷体" panose="02010600040101010101" pitchFamily="2" charset="-122"/>
                          </a:rPr>
                          <m:t>d</m:t>
                        </m:r>
                      </m:den>
                    </m:f>
                  </m:oMath>
                </a14:m>
                <a:r>
                  <a:rPr lang="en-US" altLang="zh-CN" sz="1600" smtClean="0">
                    <a:latin typeface="华文楷体" panose="02010600040101010101" pitchFamily="2" charset="-122"/>
                    <a:ea typeface="华文楷体" panose="02010600040101010101" pitchFamily="2" charset="-122"/>
                  </a:rPr>
                  <a:t>t</a:t>
                </a:r>
                <a14:m>
                  <m:oMath xmlns:m="http://schemas.openxmlformats.org/officeDocument/2006/math">
                    <m:sSup>
                      <m:sSupPr>
                        <m:ctrlPr>
                          <a:rPr lang="en-US" altLang="zh-CN" sz="1600" i="1" smtClean="0">
                            <a:latin typeface="Cambria Math" panose="02040503050406030204" pitchFamily="18" charset="0"/>
                            <a:ea typeface="华文楷体" panose="02010600040101010101" pitchFamily="2" charset="-122"/>
                          </a:rPr>
                        </m:ctrlPr>
                      </m:sSupPr>
                      <m:e>
                        <m:r>
                          <a:rPr lang="en-US" altLang="zh-CN" sz="1600" b="0" i="1" smtClean="0">
                            <a:latin typeface="Cambria Math" panose="02040503050406030204" pitchFamily="18" charset="0"/>
                            <a:ea typeface="华文楷体" panose="02010600040101010101" pitchFamily="2" charset="-122"/>
                          </a:rPr>
                          <m:t>𝑛</m:t>
                        </m:r>
                      </m:e>
                      <m:sup>
                        <m:r>
                          <a:rPr lang="en-US" altLang="zh-CN" sz="1600" b="0" i="1" smtClean="0">
                            <a:latin typeface="Cambria Math" panose="02040503050406030204" pitchFamily="18" charset="0"/>
                            <a:ea typeface="华文楷体" panose="02010600040101010101" pitchFamily="2" charset="-122"/>
                          </a:rPr>
                          <m:t>𝑇</m:t>
                        </m:r>
                      </m:sup>
                    </m:sSup>
                    <m:r>
                      <a:rPr lang="en-US" altLang="zh-CN" sz="1600" b="0" i="1" smtClean="0">
                        <a:latin typeface="Cambria Math" panose="02040503050406030204" pitchFamily="18" charset="0"/>
                        <a:ea typeface="华文楷体" panose="02010600040101010101" pitchFamily="2" charset="-122"/>
                      </a:rPr>
                      <m:t>)</m:t>
                    </m:r>
                    <m:sSub>
                      <m:sSubPr>
                        <m:ctrlPr>
                          <a:rPr lang="en-US" altLang="zh-CN" sz="1600" b="0" i="1" smtClean="0">
                            <a:latin typeface="Cambria Math" panose="02040503050406030204" pitchFamily="18" charset="0"/>
                            <a:ea typeface="华文楷体" panose="02010600040101010101" pitchFamily="2" charset="-122"/>
                          </a:rPr>
                        </m:ctrlPr>
                      </m:sSubPr>
                      <m:e>
                        <m:r>
                          <a:rPr lang="en-US" altLang="zh-CN" sz="1600" b="0" i="1" smtClean="0">
                            <a:latin typeface="Cambria Math" panose="02040503050406030204" pitchFamily="18" charset="0"/>
                            <a:ea typeface="华文楷体" panose="02010600040101010101" pitchFamily="2" charset="-122"/>
                          </a:rPr>
                          <m:t>𝑋</m:t>
                        </m:r>
                      </m:e>
                      <m:sub>
                        <m:r>
                          <a:rPr lang="en-US" altLang="zh-CN" sz="1600" b="0" i="1" smtClean="0">
                            <a:latin typeface="Cambria Math" panose="02040503050406030204" pitchFamily="18" charset="0"/>
                            <a:ea typeface="华文楷体" panose="02010600040101010101" pitchFamily="2" charset="-122"/>
                          </a:rPr>
                          <m:t>1</m:t>
                        </m:r>
                      </m:sub>
                    </m:sSub>
                  </m:oMath>
                </a14:m>
                <a:r>
                  <a:rPr lang="en-US" altLang="zh-CN" sz="1600" smtClean="0">
                    <a:latin typeface="华文楷体" panose="02010600040101010101" pitchFamily="2" charset="-122"/>
                    <a:ea typeface="华文楷体" panose="02010600040101010101" pitchFamily="2" charset="-122"/>
                  </a:rPr>
                  <a:t> </a:t>
                </a:r>
                <a:r>
                  <a:rPr lang="zh-CN" altLang="en-US" sz="1600">
                    <a:latin typeface="华文楷体" panose="02010600040101010101" pitchFamily="2" charset="-122"/>
                    <a:ea typeface="华文楷体" panose="02010600040101010101" pitchFamily="2" charset="-122"/>
                  </a:rPr>
                  <a:t>（</a:t>
                </a:r>
                <a:r>
                  <a:rPr lang="zh-CN" altLang="en-US" sz="1600" smtClean="0">
                    <a:latin typeface="华文楷体" panose="02010600040101010101" pitchFamily="2" charset="-122"/>
                    <a:ea typeface="华文楷体" panose="02010600040101010101" pitchFamily="2" charset="-122"/>
                  </a:rPr>
                  <a:t>式</a:t>
                </a:r>
                <a:r>
                  <a:rPr lang="en-US" altLang="zh-CN" sz="1600" smtClean="0">
                    <a:latin typeface="华文楷体" panose="02010600040101010101" pitchFamily="2" charset="-122"/>
                    <a:ea typeface="华文楷体" panose="02010600040101010101" pitchFamily="2" charset="-122"/>
                  </a:rPr>
                  <a:t>4</a:t>
                </a:r>
                <a:r>
                  <a:rPr lang="zh-CN" altLang="en-US" sz="1600" smtClean="0">
                    <a:latin typeface="华文楷体" panose="02010600040101010101" pitchFamily="2" charset="-122"/>
                    <a:ea typeface="华文楷体" panose="02010600040101010101" pitchFamily="2" charset="-122"/>
                  </a:rPr>
                  <a:t>）</a:t>
                </a:r>
                <a:endParaRPr lang="en-US" altLang="zh-CN" sz="1600" smtClean="0">
                  <a:latin typeface="华文楷体" panose="02010600040101010101" pitchFamily="2" charset="-122"/>
                  <a:ea typeface="华文楷体" panose="02010600040101010101" pitchFamily="2" charset="-122"/>
                </a:endParaRPr>
              </a:p>
              <a:p>
                <a:r>
                  <a:rPr lang="zh-CN" altLang="en-US" sz="1400" smtClean="0">
                    <a:latin typeface="华文楷体" panose="02010600040101010101" pitchFamily="2" charset="-122"/>
                    <a:ea typeface="华文楷体" panose="02010600040101010101" pitchFamily="2" charset="-122"/>
                  </a:rPr>
                  <a:t>根据</a:t>
                </a:r>
                <a:r>
                  <a:rPr lang="zh-CN" altLang="en-US" sz="1400">
                    <a:latin typeface="华文楷体" panose="02010600040101010101" pitchFamily="2" charset="-122"/>
                    <a:ea typeface="华文楷体" panose="02010600040101010101" pitchFamily="2" charset="-122"/>
                  </a:rPr>
                  <a:t>单应性变换，对图像</a:t>
                </a:r>
                <a:r>
                  <a:rPr lang="zh-CN" altLang="en-US" sz="1400" smtClean="0">
                    <a:latin typeface="华文楷体" panose="02010600040101010101" pitchFamily="2" charset="-122"/>
                    <a:ea typeface="华文楷体" panose="02010600040101010101" pitchFamily="2" charset="-122"/>
                  </a:rPr>
                  <a:t>齐次坐标</a:t>
                </a:r>
                <a14:m>
                  <m:oMath xmlns:m="http://schemas.openxmlformats.org/officeDocument/2006/math">
                    <m:r>
                      <a:rPr lang="en-US" altLang="zh-CN" sz="1400" b="0" i="1" smtClean="0">
                        <a:latin typeface="Cambria Math" panose="02040503050406030204" pitchFamily="18" charset="0"/>
                        <a:ea typeface="华文楷体" panose="02010600040101010101" pitchFamily="2" charset="-122"/>
                      </a:rPr>
                      <m:t>𝑥</m:t>
                    </m:r>
                    <m:r>
                      <a:rPr lang="en-US" altLang="zh-CN" sz="1400" b="0" i="1" smtClean="0">
                        <a:latin typeface="Cambria Math" panose="02040503050406030204" pitchFamily="18" charset="0"/>
                        <a:ea typeface="华文楷体" panose="02010600040101010101" pitchFamily="2" charset="-122"/>
                      </a:rPr>
                      <m:t>=</m:t>
                    </m:r>
                    <m:sSup>
                      <m:sSupPr>
                        <m:ctrlPr>
                          <a:rPr lang="en-US" altLang="zh-CN" sz="1400" b="0" i="1" smtClean="0">
                            <a:latin typeface="Cambria Math" panose="02040503050406030204" pitchFamily="18" charset="0"/>
                            <a:ea typeface="华文楷体" panose="02010600040101010101" pitchFamily="2" charset="-122"/>
                          </a:rPr>
                        </m:ctrlPr>
                      </m:sSupPr>
                      <m:e>
                        <m:r>
                          <a:rPr lang="en-US" altLang="zh-CN" sz="1400" b="0" i="1" smtClean="0">
                            <a:latin typeface="Cambria Math" panose="02040503050406030204" pitchFamily="18" charset="0"/>
                            <a:ea typeface="华文楷体" panose="02010600040101010101" pitchFamily="2" charset="-122"/>
                          </a:rPr>
                          <m:t>(</m:t>
                        </m:r>
                        <m:r>
                          <a:rPr lang="en-US" altLang="zh-CN" sz="1400" b="0" i="1" smtClean="0">
                            <a:latin typeface="Cambria Math" panose="02040503050406030204" pitchFamily="18" charset="0"/>
                            <a:ea typeface="华文楷体" panose="02010600040101010101" pitchFamily="2" charset="-122"/>
                          </a:rPr>
                          <m:t>𝑥</m:t>
                        </m:r>
                        <m:r>
                          <a:rPr lang="en-US" altLang="zh-CN" sz="1400" b="0" i="1" smtClean="0">
                            <a:latin typeface="Cambria Math" panose="02040503050406030204" pitchFamily="18" charset="0"/>
                            <a:ea typeface="华文楷体" panose="02010600040101010101" pitchFamily="2" charset="-122"/>
                          </a:rPr>
                          <m:t>  </m:t>
                        </m:r>
                        <m:r>
                          <a:rPr lang="en-US" altLang="zh-CN" sz="1400" b="0" i="1" smtClean="0">
                            <a:latin typeface="Cambria Math" panose="02040503050406030204" pitchFamily="18" charset="0"/>
                            <a:ea typeface="华文楷体" panose="02010600040101010101" pitchFamily="2" charset="-122"/>
                          </a:rPr>
                          <m:t>𝑦</m:t>
                        </m:r>
                        <m:r>
                          <a:rPr lang="en-US" altLang="zh-CN" sz="1400" b="0" i="1" smtClean="0">
                            <a:latin typeface="Cambria Math" panose="02040503050406030204" pitchFamily="18" charset="0"/>
                            <a:ea typeface="华文楷体" panose="02010600040101010101" pitchFamily="2" charset="-122"/>
                          </a:rPr>
                          <m:t>  1)</m:t>
                        </m:r>
                      </m:e>
                      <m:sup>
                        <m:r>
                          <a:rPr lang="en-US" altLang="zh-CN" sz="1400" b="0" i="1" smtClean="0">
                            <a:latin typeface="Cambria Math" panose="02040503050406030204" pitchFamily="18" charset="0"/>
                            <a:ea typeface="华文楷体" panose="02010600040101010101" pitchFamily="2" charset="-122"/>
                          </a:rPr>
                          <m:t>𝑇</m:t>
                        </m:r>
                      </m:sup>
                    </m:sSup>
                  </m:oMath>
                </a14:m>
                <a:r>
                  <a:rPr lang="zh-CN" altLang="en-US" sz="1400" smtClean="0">
                    <a:latin typeface="华文楷体" panose="02010600040101010101" pitchFamily="2" charset="-122"/>
                    <a:ea typeface="华文楷体" panose="02010600040101010101" pitchFamily="2" charset="-122"/>
                  </a:rPr>
                  <a:t>和</a:t>
                </a:r>
                <a:r>
                  <a:rPr lang="zh-CN" altLang="en-US" sz="1400">
                    <a:latin typeface="华文楷体" panose="02010600040101010101" pitchFamily="2" charset="-122"/>
                    <a:ea typeface="华文楷体" panose="02010600040101010101" pitchFamily="2" charset="-122"/>
                  </a:rPr>
                  <a:t>齐次单应矩阵</a:t>
                </a:r>
                <a:r>
                  <a:rPr lang="en-US" altLang="zh-CN" sz="1400">
                    <a:latin typeface="华文楷体" panose="02010600040101010101" pitchFamily="2" charset="-122"/>
                    <a:ea typeface="华文楷体" panose="02010600040101010101" pitchFamily="2" charset="-122"/>
                  </a:rPr>
                  <a:t>H</a:t>
                </a:r>
                <a:r>
                  <a:rPr lang="zh-CN" altLang="en-US" sz="1400">
                    <a:latin typeface="华文楷体" panose="02010600040101010101" pitchFamily="2" charset="-122"/>
                    <a:ea typeface="华文楷体" panose="02010600040101010101" pitchFamily="2" charset="-122"/>
                  </a:rPr>
                  <a:t>，两个图像坐标</a:t>
                </a:r>
                <a:r>
                  <a:rPr lang="zh-CN" altLang="en-US" sz="1400" smtClean="0">
                    <a:latin typeface="华文楷体" panose="02010600040101010101" pitchFamily="2" charset="-122"/>
                    <a:ea typeface="华文楷体" panose="02010600040101010101" pitchFamily="2" charset="-122"/>
                  </a:rPr>
                  <a:t>满足</a:t>
                </a:r>
                <a14:m>
                  <m:oMath xmlns:m="http://schemas.openxmlformats.org/officeDocument/2006/math">
                    <m:sSub>
                      <m:sSubPr>
                        <m:ctrlPr>
                          <a:rPr lang="en-US" altLang="zh-CN" sz="1400" i="1" smtClean="0">
                            <a:latin typeface="Cambria Math" panose="02040503050406030204" pitchFamily="18" charset="0"/>
                            <a:ea typeface="华文楷体" panose="02010600040101010101" pitchFamily="2" charset="-122"/>
                          </a:rPr>
                        </m:ctrlPr>
                      </m:sSubPr>
                      <m:e>
                        <m:r>
                          <a:rPr lang="zh-CN" altLang="en-US" sz="1400" i="1" smtClean="0">
                            <a:latin typeface="Cambria Math" panose="02040503050406030204" pitchFamily="18" charset="0"/>
                            <a:ea typeface="华文楷体" panose="02010600040101010101" pitchFamily="2" charset="-122"/>
                          </a:rPr>
                          <m:t>𝛼</m:t>
                        </m:r>
                      </m:e>
                      <m:sub>
                        <m:r>
                          <a:rPr lang="en-US" altLang="zh-CN" sz="1400" b="0" i="1" smtClean="0">
                            <a:latin typeface="Cambria Math" panose="02040503050406030204" pitchFamily="18" charset="0"/>
                            <a:ea typeface="华文楷体" panose="02010600040101010101" pitchFamily="2" charset="-122"/>
                          </a:rPr>
                          <m:t>h</m:t>
                        </m:r>
                      </m:sub>
                    </m:sSub>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𝑥</m:t>
                        </m:r>
                      </m:e>
                      <m:sub>
                        <m:r>
                          <a:rPr lang="en-US" altLang="zh-CN" sz="1400" b="0" i="1" smtClean="0">
                            <a:latin typeface="Cambria Math" panose="02040503050406030204" pitchFamily="18" charset="0"/>
                            <a:ea typeface="华文楷体" panose="02010600040101010101" pitchFamily="2" charset="-122"/>
                          </a:rPr>
                          <m:t>2</m:t>
                        </m:r>
                      </m:sub>
                    </m:sSub>
                    <m:r>
                      <a:rPr lang="en-US" altLang="zh-CN" sz="1400" b="0" i="1" smtClean="0">
                        <a:latin typeface="Cambria Math" panose="02040503050406030204" pitchFamily="18" charset="0"/>
                        <a:ea typeface="华文楷体" panose="02010600040101010101" pitchFamily="2" charset="-122"/>
                      </a:rPr>
                      <m:t>=</m:t>
                    </m:r>
                    <m:r>
                      <a:rPr lang="en-US" altLang="zh-CN" sz="1400" b="0" i="1" smtClean="0">
                        <a:latin typeface="Cambria Math" panose="02040503050406030204" pitchFamily="18" charset="0"/>
                        <a:ea typeface="华文楷体" panose="02010600040101010101" pitchFamily="2" charset="-122"/>
                      </a:rPr>
                      <m:t>𝐻</m:t>
                    </m:r>
                    <m:sSub>
                      <m:sSubPr>
                        <m:ctrlPr>
                          <a:rPr lang="en-US" altLang="zh-CN" sz="1400" b="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𝑥</m:t>
                        </m:r>
                      </m:e>
                      <m:sub>
                        <m:r>
                          <a:rPr lang="en-US" altLang="zh-CN" sz="1400" b="0" i="1" smtClean="0">
                            <a:latin typeface="Cambria Math" panose="02040503050406030204" pitchFamily="18" charset="0"/>
                            <a:ea typeface="华文楷体" panose="02010600040101010101" pitchFamily="2" charset="-122"/>
                          </a:rPr>
                          <m:t>1</m:t>
                        </m:r>
                      </m:sub>
                    </m:sSub>
                  </m:oMath>
                </a14:m>
                <a:r>
                  <a:rPr lang="zh-CN" altLang="en-US" sz="1400" smtClean="0">
                    <a:latin typeface="华文楷体" panose="02010600040101010101" pitchFamily="2" charset="-122"/>
                    <a:ea typeface="华文楷体" panose="02010600040101010101" pitchFamily="2" charset="-122"/>
                  </a:rPr>
                  <a:t>，</a:t>
                </a:r>
                <a:r>
                  <a:rPr lang="zh-CN" altLang="en-US" sz="1400">
                    <a:latin typeface="华文楷体" panose="02010600040101010101" pitchFamily="2" charset="-122"/>
                    <a:ea typeface="华文楷体" panose="02010600040101010101" pitchFamily="2" charset="-122"/>
                  </a:rPr>
                  <a:t>根据投影</a:t>
                </a:r>
                <a:r>
                  <a:rPr lang="zh-CN" altLang="en-US" sz="1400" smtClean="0">
                    <a:latin typeface="华文楷体" panose="02010600040101010101" pitchFamily="2" charset="-122"/>
                    <a:ea typeface="华文楷体" panose="02010600040101010101" pitchFamily="2" charset="-122"/>
                  </a:rPr>
                  <a:t>模型</a:t>
                </a:r>
                <a14:m>
                  <m:oMath xmlns:m="http://schemas.openxmlformats.org/officeDocument/2006/math">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𝑥</m:t>
                        </m:r>
                      </m:e>
                      <m:sub>
                        <m:r>
                          <a:rPr lang="en-US" altLang="zh-CN" sz="1400" b="0" i="1" smtClean="0">
                            <a:latin typeface="Cambria Math" panose="02040503050406030204" pitchFamily="18" charset="0"/>
                            <a:ea typeface="华文楷体" panose="02010600040101010101" pitchFamily="2" charset="-122"/>
                          </a:rPr>
                          <m:t>1</m:t>
                        </m:r>
                      </m:sub>
                    </m:sSub>
                    <m:r>
                      <a:rPr lang="en-US" altLang="zh-CN" sz="1400" b="0" i="1" smtClean="0">
                        <a:latin typeface="Cambria Math" panose="02040503050406030204" pitchFamily="18" charset="0"/>
                        <a:ea typeface="华文楷体" panose="02010600040101010101" pitchFamily="2" charset="-122"/>
                      </a:rPr>
                      <m:t>=</m:t>
                    </m:r>
                    <m:sSub>
                      <m:sSubPr>
                        <m:ctrlPr>
                          <a:rPr lang="en-US" altLang="zh-CN" sz="1400" b="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𝐾</m:t>
                        </m:r>
                      </m:e>
                      <m:sub>
                        <m:r>
                          <a:rPr lang="en-US" altLang="zh-CN" sz="1400" b="0" i="1" smtClean="0">
                            <a:latin typeface="Cambria Math" panose="02040503050406030204" pitchFamily="18" charset="0"/>
                            <a:ea typeface="华文楷体" panose="02010600040101010101" pitchFamily="2" charset="-122"/>
                          </a:rPr>
                          <m:t>1</m:t>
                        </m:r>
                      </m:sub>
                    </m:sSub>
                    <m:sSub>
                      <m:sSubPr>
                        <m:ctrlPr>
                          <a:rPr lang="en-US" altLang="zh-CN" sz="1400" b="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𝑋</m:t>
                        </m:r>
                      </m:e>
                      <m:sub>
                        <m:r>
                          <a:rPr lang="en-US" altLang="zh-CN" sz="1400" b="0" i="1" smtClean="0">
                            <a:latin typeface="Cambria Math" panose="02040503050406030204" pitchFamily="18" charset="0"/>
                            <a:ea typeface="华文楷体" panose="02010600040101010101" pitchFamily="2" charset="-122"/>
                          </a:rPr>
                          <m:t>1</m:t>
                        </m:r>
                      </m:sub>
                    </m:sSub>
                  </m:oMath>
                </a14:m>
                <a:r>
                  <a:rPr lang="zh-CN" altLang="en-US" sz="1400" smtClean="0">
                    <a:latin typeface="华文楷体" panose="02010600040101010101" pitchFamily="2" charset="-122"/>
                    <a:ea typeface="华文楷体" panose="02010600040101010101" pitchFamily="2" charset="-122"/>
                  </a:rPr>
                  <a:t>，</a:t>
                </a:r>
                <a14:m>
                  <m:oMath xmlns:m="http://schemas.openxmlformats.org/officeDocument/2006/math">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𝑥</m:t>
                        </m:r>
                      </m:e>
                      <m:sub>
                        <m:r>
                          <a:rPr lang="en-US" altLang="zh-CN" sz="1400" b="0" i="1" smtClean="0">
                            <a:latin typeface="Cambria Math" panose="02040503050406030204" pitchFamily="18" charset="0"/>
                            <a:ea typeface="华文楷体" panose="02010600040101010101" pitchFamily="2" charset="-122"/>
                          </a:rPr>
                          <m:t>2</m:t>
                        </m:r>
                      </m:sub>
                    </m:sSub>
                    <m:r>
                      <a:rPr lang="en-US" altLang="zh-CN" sz="1400" b="0" i="1" smtClean="0">
                        <a:latin typeface="Cambria Math" panose="02040503050406030204" pitchFamily="18" charset="0"/>
                        <a:ea typeface="华文楷体" panose="02010600040101010101" pitchFamily="2" charset="-122"/>
                      </a:rPr>
                      <m:t>=</m:t>
                    </m:r>
                    <m:sSub>
                      <m:sSubPr>
                        <m:ctrlPr>
                          <a:rPr lang="en-US" altLang="zh-CN" sz="1400" b="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𝐾</m:t>
                        </m:r>
                      </m:e>
                      <m:sub>
                        <m:r>
                          <a:rPr lang="en-US" altLang="zh-CN" sz="1400" b="0" i="1" smtClean="0">
                            <a:latin typeface="Cambria Math" panose="02040503050406030204" pitchFamily="18" charset="0"/>
                            <a:ea typeface="华文楷体" panose="02010600040101010101" pitchFamily="2" charset="-122"/>
                          </a:rPr>
                          <m:t>2</m:t>
                        </m:r>
                      </m:sub>
                    </m:sSub>
                    <m:sSub>
                      <m:sSubPr>
                        <m:ctrlPr>
                          <a:rPr lang="en-US" altLang="zh-CN" sz="1400" b="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𝑋</m:t>
                        </m:r>
                      </m:e>
                      <m:sub>
                        <m:r>
                          <a:rPr lang="en-US" altLang="zh-CN" sz="1400" b="0" i="1" smtClean="0">
                            <a:latin typeface="Cambria Math" panose="02040503050406030204" pitchFamily="18" charset="0"/>
                            <a:ea typeface="华文楷体" panose="02010600040101010101" pitchFamily="2" charset="-122"/>
                          </a:rPr>
                          <m:t>2</m:t>
                        </m:r>
                      </m:sub>
                    </m:sSub>
                  </m:oMath>
                </a14:m>
                <a:r>
                  <a:rPr lang="zh-CN" altLang="en-US" sz="1400" smtClean="0">
                    <a:latin typeface="华文楷体" panose="02010600040101010101" pitchFamily="2" charset="-122"/>
                    <a:ea typeface="华文楷体" panose="02010600040101010101" pitchFamily="2" charset="-122"/>
                  </a:rPr>
                  <a:t>，得到式（</a:t>
                </a:r>
                <a:r>
                  <a:rPr lang="en-US" altLang="zh-CN" sz="1400" smtClean="0">
                    <a:latin typeface="华文楷体" panose="02010600040101010101" pitchFamily="2" charset="-122"/>
                    <a:ea typeface="华文楷体" panose="02010600040101010101" pitchFamily="2" charset="-122"/>
                  </a:rPr>
                  <a:t>5</a:t>
                </a:r>
                <a:r>
                  <a:rPr lang="zh-CN" altLang="en-US" sz="1400" smtClean="0">
                    <a:latin typeface="华文楷体" panose="02010600040101010101" pitchFamily="2" charset="-122"/>
                    <a:ea typeface="华文楷体" panose="02010600040101010101" pitchFamily="2" charset="-122"/>
                  </a:rPr>
                  <a:t>）</a:t>
                </a:r>
                <a:endParaRPr lang="en-US" altLang="zh-CN" sz="1400" smtClean="0">
                  <a:latin typeface="华文楷体" panose="02010600040101010101" pitchFamily="2" charset="-122"/>
                  <a:ea typeface="华文楷体" panose="02010600040101010101" pitchFamily="2" charset="-122"/>
                </a:endParaRPr>
              </a:p>
              <a:p>
                <a:pPr algn="ctr"/>
                <a14:m>
                  <m:oMath xmlns:m="http://schemas.openxmlformats.org/officeDocument/2006/math">
                    <m:sSub>
                      <m:sSubPr>
                        <m:ctrlPr>
                          <a:rPr lang="en-US" altLang="zh-CN" sz="1600" i="1" smtClean="0">
                            <a:latin typeface="Cambria Math" panose="02040503050406030204" pitchFamily="18" charset="0"/>
                            <a:ea typeface="华文楷体" panose="02010600040101010101" pitchFamily="2" charset="-122"/>
                          </a:rPr>
                        </m:ctrlPr>
                      </m:sSubPr>
                      <m:e>
                        <m:r>
                          <a:rPr lang="en-US" altLang="zh-CN" sz="1600" b="0" i="1" smtClean="0">
                            <a:latin typeface="Cambria Math" panose="02040503050406030204" pitchFamily="18" charset="0"/>
                            <a:ea typeface="华文楷体" panose="02010600040101010101" pitchFamily="2" charset="-122"/>
                          </a:rPr>
                          <m:t>𝑋</m:t>
                        </m:r>
                      </m:e>
                      <m:sub>
                        <m:r>
                          <a:rPr lang="en-US" altLang="zh-CN" sz="1600" b="0" i="1" smtClean="0">
                            <a:latin typeface="Cambria Math" panose="02040503050406030204" pitchFamily="18" charset="0"/>
                            <a:ea typeface="华文楷体" panose="02010600040101010101" pitchFamily="2" charset="-122"/>
                          </a:rPr>
                          <m:t>2</m:t>
                        </m:r>
                      </m:sub>
                    </m:sSub>
                    <m:r>
                      <a:rPr lang="en-US" altLang="zh-CN" sz="1600" b="0" i="1" smtClean="0">
                        <a:latin typeface="Cambria Math" panose="02040503050406030204" pitchFamily="18" charset="0"/>
                        <a:ea typeface="华文楷体" panose="02010600040101010101" pitchFamily="2" charset="-122"/>
                      </a:rPr>
                      <m:t>=</m:t>
                    </m:r>
                    <m:sSubSup>
                      <m:sSubSupPr>
                        <m:ctrlPr>
                          <a:rPr lang="en-US" altLang="zh-CN" sz="1600" b="0" i="1" smtClean="0">
                            <a:latin typeface="Cambria Math" panose="02040503050406030204" pitchFamily="18" charset="0"/>
                            <a:ea typeface="华文楷体" panose="02010600040101010101" pitchFamily="2" charset="-122"/>
                          </a:rPr>
                        </m:ctrlPr>
                      </m:sSubSupPr>
                      <m:e>
                        <m:r>
                          <a:rPr lang="en-US" altLang="zh-CN" sz="1600" b="0" i="1" smtClean="0">
                            <a:latin typeface="Cambria Math" panose="02040503050406030204" pitchFamily="18" charset="0"/>
                            <a:ea typeface="华文楷体" panose="02010600040101010101" pitchFamily="2" charset="-122"/>
                          </a:rPr>
                          <m:t>𝐾</m:t>
                        </m:r>
                      </m:e>
                      <m:sub>
                        <m:r>
                          <a:rPr lang="en-US" altLang="zh-CN" sz="1600" b="0" i="1" smtClean="0">
                            <a:latin typeface="Cambria Math" panose="02040503050406030204" pitchFamily="18" charset="0"/>
                            <a:ea typeface="华文楷体" panose="02010600040101010101" pitchFamily="2" charset="-122"/>
                          </a:rPr>
                          <m:t>2</m:t>
                        </m:r>
                      </m:sub>
                      <m:sup>
                        <m:r>
                          <a:rPr lang="en-US" altLang="zh-CN" sz="1600" b="0" i="1" smtClean="0">
                            <a:latin typeface="Cambria Math" panose="02040503050406030204" pitchFamily="18" charset="0"/>
                            <a:ea typeface="华文楷体" panose="02010600040101010101" pitchFamily="2" charset="-122"/>
                          </a:rPr>
                          <m:t>−1</m:t>
                        </m:r>
                      </m:sup>
                    </m:sSubSup>
                    <m:r>
                      <a:rPr lang="en-US" altLang="zh-CN" sz="1600" b="0" i="1" smtClean="0">
                        <a:latin typeface="Cambria Math" panose="02040503050406030204" pitchFamily="18" charset="0"/>
                        <a:ea typeface="华文楷体" panose="02010600040101010101" pitchFamily="2" charset="-122"/>
                      </a:rPr>
                      <m:t>𝐻</m:t>
                    </m:r>
                    <m:sSub>
                      <m:sSubPr>
                        <m:ctrlPr>
                          <a:rPr lang="en-US" altLang="zh-CN" sz="1600" b="0" i="1" smtClean="0">
                            <a:latin typeface="Cambria Math" panose="02040503050406030204" pitchFamily="18" charset="0"/>
                            <a:ea typeface="华文楷体" panose="02010600040101010101" pitchFamily="2" charset="-122"/>
                          </a:rPr>
                        </m:ctrlPr>
                      </m:sSubPr>
                      <m:e>
                        <m:r>
                          <a:rPr lang="en-US" altLang="zh-CN" sz="1600" b="0" i="1" smtClean="0">
                            <a:latin typeface="Cambria Math" panose="02040503050406030204" pitchFamily="18" charset="0"/>
                            <a:ea typeface="华文楷体" panose="02010600040101010101" pitchFamily="2" charset="-122"/>
                          </a:rPr>
                          <m:t>𝐾</m:t>
                        </m:r>
                      </m:e>
                      <m:sub>
                        <m:r>
                          <a:rPr lang="en-US" altLang="zh-CN" sz="1600" b="0" i="1" smtClean="0">
                            <a:latin typeface="Cambria Math" panose="02040503050406030204" pitchFamily="18" charset="0"/>
                            <a:ea typeface="华文楷体" panose="02010600040101010101" pitchFamily="2" charset="-122"/>
                          </a:rPr>
                          <m:t>1</m:t>
                        </m:r>
                      </m:sub>
                    </m:sSub>
                    <m:sSub>
                      <m:sSubPr>
                        <m:ctrlPr>
                          <a:rPr lang="en-US" altLang="zh-CN" sz="1600" b="0" i="1" smtClean="0">
                            <a:latin typeface="Cambria Math" panose="02040503050406030204" pitchFamily="18" charset="0"/>
                            <a:ea typeface="华文楷体" panose="02010600040101010101" pitchFamily="2" charset="-122"/>
                          </a:rPr>
                        </m:ctrlPr>
                      </m:sSubPr>
                      <m:e>
                        <m:r>
                          <a:rPr lang="en-US" altLang="zh-CN" sz="1600" b="0" i="1" smtClean="0">
                            <a:latin typeface="Cambria Math" panose="02040503050406030204" pitchFamily="18" charset="0"/>
                            <a:ea typeface="华文楷体" panose="02010600040101010101" pitchFamily="2" charset="-122"/>
                          </a:rPr>
                          <m:t>𝑋</m:t>
                        </m:r>
                      </m:e>
                      <m:sub>
                        <m:r>
                          <a:rPr lang="en-US" altLang="zh-CN" sz="1600" b="0" i="1" smtClean="0">
                            <a:latin typeface="Cambria Math" panose="02040503050406030204" pitchFamily="18" charset="0"/>
                            <a:ea typeface="华文楷体" panose="02010600040101010101" pitchFamily="2" charset="-122"/>
                          </a:rPr>
                          <m:t>1</m:t>
                        </m:r>
                      </m:sub>
                    </m:sSub>
                  </m:oMath>
                </a14:m>
                <a:r>
                  <a:rPr lang="en-US" altLang="zh-CN" sz="1600" smtClean="0">
                    <a:latin typeface="华文楷体" panose="02010600040101010101" pitchFamily="2" charset="-122"/>
                    <a:ea typeface="华文楷体" panose="02010600040101010101" pitchFamily="2" charset="-122"/>
                  </a:rPr>
                  <a:t>   </a:t>
                </a:r>
                <a:r>
                  <a:rPr lang="zh-CN" altLang="en-US" sz="1600" smtClean="0">
                    <a:latin typeface="华文楷体" panose="02010600040101010101" pitchFamily="2" charset="-122"/>
                    <a:ea typeface="华文楷体" panose="02010600040101010101" pitchFamily="2" charset="-122"/>
                  </a:rPr>
                  <a:t>（式</a:t>
                </a:r>
                <a:r>
                  <a:rPr lang="en-US" altLang="zh-CN" sz="1600" smtClean="0">
                    <a:latin typeface="华文楷体" panose="02010600040101010101" pitchFamily="2" charset="-122"/>
                    <a:ea typeface="华文楷体" panose="02010600040101010101" pitchFamily="2" charset="-122"/>
                  </a:rPr>
                  <a:t>5</a:t>
                </a:r>
                <a:r>
                  <a:rPr lang="zh-CN" altLang="en-US" sz="1600" smtClean="0">
                    <a:latin typeface="华文楷体" panose="02010600040101010101" pitchFamily="2" charset="-122"/>
                    <a:ea typeface="华文楷体" panose="02010600040101010101" pitchFamily="2" charset="-122"/>
                  </a:rPr>
                  <a:t>）</a:t>
                </a:r>
                <a:endParaRPr lang="en-US" altLang="zh-CN" sz="1600">
                  <a:latin typeface="华文楷体" panose="02010600040101010101" pitchFamily="2" charset="-122"/>
                  <a:ea typeface="华文楷体" panose="02010600040101010101" pitchFamily="2" charset="-122"/>
                </a:endParaRPr>
              </a:p>
              <a:p>
                <a:r>
                  <a:rPr lang="zh-CN" altLang="en-US" sz="1400" smtClean="0">
                    <a:latin typeface="华文楷体" panose="02010600040101010101" pitchFamily="2" charset="-122"/>
                    <a:ea typeface="华文楷体" panose="02010600040101010101" pitchFamily="2" charset="-122"/>
                  </a:rPr>
                  <a:t>对比（</a:t>
                </a:r>
                <a:r>
                  <a:rPr lang="en-US" altLang="zh-CN" sz="1400" smtClean="0">
                    <a:latin typeface="华文楷体" panose="02010600040101010101" pitchFamily="2" charset="-122"/>
                    <a:ea typeface="华文楷体" panose="02010600040101010101" pitchFamily="2" charset="-122"/>
                  </a:rPr>
                  <a:t>4</a:t>
                </a:r>
                <a:r>
                  <a:rPr lang="zh-CN" altLang="en-US" sz="1400" smtClean="0">
                    <a:latin typeface="华文楷体" panose="02010600040101010101" pitchFamily="2" charset="-122"/>
                    <a:ea typeface="华文楷体" panose="02010600040101010101" pitchFamily="2" charset="-122"/>
                  </a:rPr>
                  <a:t>）和（</a:t>
                </a:r>
                <a:r>
                  <a:rPr lang="en-US" altLang="zh-CN" sz="1400" smtClean="0">
                    <a:latin typeface="华文楷体" panose="02010600040101010101" pitchFamily="2" charset="-122"/>
                    <a:ea typeface="华文楷体" panose="02010600040101010101" pitchFamily="2" charset="-122"/>
                  </a:rPr>
                  <a:t>5</a:t>
                </a:r>
                <a:r>
                  <a:rPr lang="zh-CN" altLang="en-US" sz="1400" smtClean="0">
                    <a:latin typeface="华文楷体" panose="02010600040101010101" pitchFamily="2" charset="-122"/>
                    <a:ea typeface="华文楷体" panose="02010600040101010101" pitchFamily="2" charset="-122"/>
                  </a:rPr>
                  <a:t>）得到：</a:t>
                </a:r>
                <a:endParaRPr lang="en-US" altLang="zh-CN" sz="1400" smtClean="0">
                  <a:latin typeface="华文楷体" panose="02010600040101010101" pitchFamily="2" charset="-122"/>
                  <a:ea typeface="华文楷体" panose="02010600040101010101" pitchFamily="2" charset="-122"/>
                </a:endParaRPr>
              </a:p>
              <a:p>
                <a:pPr algn="ctr"/>
                <a14:m>
                  <m:oMath xmlns:m="http://schemas.openxmlformats.org/officeDocument/2006/math">
                    <m:r>
                      <a:rPr lang="en-US" altLang="zh-CN" sz="1600" b="0" i="1" smtClean="0">
                        <a:latin typeface="Cambria Math" panose="02040503050406030204" pitchFamily="18" charset="0"/>
                        <a:ea typeface="华文楷体" panose="02010600040101010101" pitchFamily="2" charset="-122"/>
                      </a:rPr>
                      <m:t>𝐴</m:t>
                    </m:r>
                    <m:r>
                      <a:rPr lang="en-US" altLang="zh-CN" sz="1600" b="0" i="1" smtClean="0">
                        <a:latin typeface="Cambria Math" panose="02040503050406030204" pitchFamily="18" charset="0"/>
                        <a:ea typeface="华文楷体" panose="02010600040101010101" pitchFamily="2" charset="-122"/>
                      </a:rPr>
                      <m:t>=</m:t>
                    </m:r>
                    <m:r>
                      <a:rPr lang="en-US" altLang="zh-CN" sz="1600" b="0" i="1" smtClean="0">
                        <a:latin typeface="Cambria Math" panose="02040503050406030204" pitchFamily="18" charset="0"/>
                        <a:ea typeface="华文楷体" panose="02010600040101010101" pitchFamily="2" charset="-122"/>
                      </a:rPr>
                      <m:t>𝑑𝑅</m:t>
                    </m:r>
                    <m:r>
                      <a:rPr lang="en-US" altLang="zh-CN" sz="1600" b="0" i="1" smtClean="0">
                        <a:latin typeface="Cambria Math" panose="02040503050406030204" pitchFamily="18" charset="0"/>
                        <a:ea typeface="华文楷体" panose="02010600040101010101" pitchFamily="2" charset="-122"/>
                      </a:rPr>
                      <m:t>+</m:t>
                    </m:r>
                    <m:r>
                      <a:rPr lang="en-US" altLang="zh-CN" sz="1600" b="0" i="1" smtClean="0">
                        <a:latin typeface="Cambria Math" panose="02040503050406030204" pitchFamily="18" charset="0"/>
                        <a:ea typeface="华文楷体" panose="02010600040101010101" pitchFamily="2" charset="-122"/>
                      </a:rPr>
                      <m:t>𝑡</m:t>
                    </m:r>
                    <m:sSup>
                      <m:sSupPr>
                        <m:ctrlPr>
                          <a:rPr lang="en-US" altLang="zh-CN" sz="1600" b="0" i="1" smtClean="0">
                            <a:latin typeface="Cambria Math" panose="02040503050406030204" pitchFamily="18" charset="0"/>
                            <a:ea typeface="华文楷体" panose="02010600040101010101" pitchFamily="2" charset="-122"/>
                          </a:rPr>
                        </m:ctrlPr>
                      </m:sSupPr>
                      <m:e>
                        <m:r>
                          <a:rPr lang="en-US" altLang="zh-CN" sz="1600" b="0" i="1" smtClean="0">
                            <a:latin typeface="Cambria Math" panose="02040503050406030204" pitchFamily="18" charset="0"/>
                            <a:ea typeface="华文楷体" panose="02010600040101010101" pitchFamily="2" charset="-122"/>
                          </a:rPr>
                          <m:t>𝑛</m:t>
                        </m:r>
                      </m:e>
                      <m:sup>
                        <m:r>
                          <a:rPr lang="en-US" altLang="zh-CN" sz="1600" b="0" i="1" smtClean="0">
                            <a:latin typeface="Cambria Math" panose="02040503050406030204" pitchFamily="18" charset="0"/>
                            <a:ea typeface="华文楷体" panose="02010600040101010101" pitchFamily="2" charset="-122"/>
                          </a:rPr>
                          <m:t>𝑇</m:t>
                        </m:r>
                      </m:sup>
                    </m:sSup>
                    <m:r>
                      <a:rPr lang="en-US" altLang="zh-CN" sz="1600" b="0" i="1" smtClean="0">
                        <a:latin typeface="Cambria Math" panose="02040503050406030204" pitchFamily="18" charset="0"/>
                        <a:ea typeface="华文楷体" panose="02010600040101010101" pitchFamily="2" charset="-122"/>
                      </a:rPr>
                      <m:t>=</m:t>
                    </m:r>
                    <m:r>
                      <a:rPr lang="en-US" altLang="zh-CN" sz="1600" b="0" i="1" smtClean="0">
                        <a:latin typeface="Cambria Math" panose="02040503050406030204" pitchFamily="18" charset="0"/>
                        <a:ea typeface="华文楷体" panose="02010600040101010101" pitchFamily="2" charset="-122"/>
                      </a:rPr>
                      <m:t>𝑑</m:t>
                    </m:r>
                    <m:sSubSup>
                      <m:sSubSupPr>
                        <m:ctrlPr>
                          <a:rPr lang="en-US" altLang="zh-CN" sz="1600" i="1">
                            <a:latin typeface="Cambria Math" panose="02040503050406030204" pitchFamily="18" charset="0"/>
                            <a:ea typeface="华文楷体" panose="02010600040101010101" pitchFamily="2" charset="-122"/>
                          </a:rPr>
                        </m:ctrlPr>
                      </m:sSubSupPr>
                      <m:e>
                        <m:r>
                          <a:rPr lang="en-US" altLang="zh-CN" sz="1600" i="1">
                            <a:latin typeface="Cambria Math" panose="02040503050406030204" pitchFamily="18" charset="0"/>
                            <a:ea typeface="华文楷体" panose="02010600040101010101" pitchFamily="2" charset="-122"/>
                          </a:rPr>
                          <m:t>𝐾</m:t>
                        </m:r>
                      </m:e>
                      <m:sub>
                        <m:r>
                          <a:rPr lang="en-US" altLang="zh-CN" sz="1600" i="1">
                            <a:latin typeface="Cambria Math" panose="02040503050406030204" pitchFamily="18" charset="0"/>
                            <a:ea typeface="华文楷体" panose="02010600040101010101" pitchFamily="2" charset="-122"/>
                          </a:rPr>
                          <m:t>2</m:t>
                        </m:r>
                      </m:sub>
                      <m:sup>
                        <m:r>
                          <a:rPr lang="en-US" altLang="zh-CN" sz="1600" i="1">
                            <a:latin typeface="Cambria Math" panose="02040503050406030204" pitchFamily="18" charset="0"/>
                            <a:ea typeface="华文楷体" panose="02010600040101010101" pitchFamily="2" charset="-122"/>
                          </a:rPr>
                          <m:t>−1</m:t>
                        </m:r>
                      </m:sup>
                    </m:sSubSup>
                    <m:r>
                      <a:rPr lang="en-US" altLang="zh-CN" sz="1600" i="1">
                        <a:latin typeface="Cambria Math" panose="02040503050406030204" pitchFamily="18" charset="0"/>
                        <a:ea typeface="华文楷体" panose="02010600040101010101" pitchFamily="2" charset="-122"/>
                      </a:rPr>
                      <m:t>𝐻</m:t>
                    </m:r>
                    <m:sSub>
                      <m:sSubPr>
                        <m:ctrlPr>
                          <a:rPr lang="en-US" altLang="zh-CN" sz="1600" i="1">
                            <a:latin typeface="Cambria Math" panose="02040503050406030204" pitchFamily="18" charset="0"/>
                            <a:ea typeface="华文楷体" panose="02010600040101010101" pitchFamily="2" charset="-122"/>
                          </a:rPr>
                        </m:ctrlPr>
                      </m:sSubPr>
                      <m:e>
                        <m:r>
                          <a:rPr lang="en-US" altLang="zh-CN" sz="1600" i="1">
                            <a:latin typeface="Cambria Math" panose="02040503050406030204" pitchFamily="18" charset="0"/>
                            <a:ea typeface="华文楷体" panose="02010600040101010101" pitchFamily="2" charset="-122"/>
                          </a:rPr>
                          <m:t>𝐾</m:t>
                        </m:r>
                      </m:e>
                      <m:sub>
                        <m:r>
                          <a:rPr lang="en-US" altLang="zh-CN" sz="1600" i="1">
                            <a:latin typeface="Cambria Math" panose="02040503050406030204" pitchFamily="18" charset="0"/>
                            <a:ea typeface="华文楷体" panose="02010600040101010101" pitchFamily="2" charset="-122"/>
                          </a:rPr>
                          <m:t>1</m:t>
                        </m:r>
                      </m:sub>
                    </m:sSub>
                  </m:oMath>
                </a14:m>
                <a:r>
                  <a:rPr lang="en-US" altLang="zh-CN" sz="1600" smtClean="0">
                    <a:latin typeface="华文楷体" panose="02010600040101010101" pitchFamily="2" charset="-122"/>
                    <a:ea typeface="华文楷体" panose="02010600040101010101" pitchFamily="2" charset="-122"/>
                  </a:rPr>
                  <a:t>   (</a:t>
                </a:r>
                <a:r>
                  <a:rPr lang="zh-CN" altLang="en-US" sz="1600" smtClean="0">
                    <a:latin typeface="华文楷体" panose="02010600040101010101" pitchFamily="2" charset="-122"/>
                    <a:ea typeface="华文楷体" panose="02010600040101010101" pitchFamily="2" charset="-122"/>
                  </a:rPr>
                  <a:t>式</a:t>
                </a:r>
                <a:r>
                  <a:rPr lang="en-US" altLang="zh-CN" sz="1600" smtClean="0">
                    <a:latin typeface="华文楷体" panose="02010600040101010101" pitchFamily="2" charset="-122"/>
                    <a:ea typeface="华文楷体" panose="02010600040101010101" pitchFamily="2" charset="-122"/>
                  </a:rPr>
                  <a:t>6)</a:t>
                </a:r>
              </a:p>
              <a:p>
                <a:r>
                  <a:rPr lang="zh-CN" altLang="en-US" sz="1400" smtClean="0">
                    <a:latin typeface="华文楷体" panose="02010600040101010101" pitchFamily="2" charset="-122"/>
                    <a:ea typeface="华文楷体" panose="02010600040101010101" pitchFamily="2" charset="-122"/>
                  </a:rPr>
                  <a:t>对</a:t>
                </a:r>
                <a:r>
                  <a:rPr lang="en-US" altLang="zh-CN" sz="1400" smtClean="0">
                    <a:latin typeface="华文楷体" panose="02010600040101010101" pitchFamily="2" charset="-122"/>
                    <a:ea typeface="华文楷体" panose="02010600040101010101" pitchFamily="2" charset="-122"/>
                  </a:rPr>
                  <a:t>A</a:t>
                </a:r>
                <a:r>
                  <a:rPr lang="zh-CN" altLang="en-US" sz="1400" smtClean="0">
                    <a:latin typeface="华文楷体" panose="02010600040101010101" pitchFamily="2" charset="-122"/>
                    <a:ea typeface="华文楷体" panose="02010600040101010101" pitchFamily="2" charset="-122"/>
                  </a:rPr>
                  <a:t>进行奇异值分解得到</a:t>
                </a:r>
                <a14:m>
                  <m:oMath xmlns:m="http://schemas.openxmlformats.org/officeDocument/2006/math">
                    <m:r>
                      <a:rPr lang="en-US" altLang="zh-CN" sz="1400" b="0" i="1" smtClean="0">
                        <a:latin typeface="Cambria Math" panose="02040503050406030204" pitchFamily="18" charset="0"/>
                        <a:ea typeface="华文楷体" panose="02010600040101010101" pitchFamily="2" charset="-122"/>
                      </a:rPr>
                      <m:t>𝐴</m:t>
                    </m:r>
                    <m:r>
                      <a:rPr lang="en-US" altLang="zh-CN" sz="1400" b="0" i="1" smtClean="0">
                        <a:latin typeface="Cambria Math" panose="02040503050406030204" pitchFamily="18" charset="0"/>
                        <a:ea typeface="华文楷体" panose="02010600040101010101" pitchFamily="2" charset="-122"/>
                      </a:rPr>
                      <m:t>=</m:t>
                    </m:r>
                    <m:r>
                      <a:rPr lang="en-US" altLang="zh-CN" sz="1400" b="0" i="1" smtClean="0">
                        <a:latin typeface="Cambria Math" panose="02040503050406030204" pitchFamily="18" charset="0"/>
                        <a:ea typeface="华文楷体" panose="02010600040101010101" pitchFamily="2" charset="-122"/>
                      </a:rPr>
                      <m:t>𝑈</m:t>
                    </m:r>
                    <m:nary>
                      <m:naryPr>
                        <m:chr m:val="⋀"/>
                        <m:subHide m:val="on"/>
                        <m:supHide m:val="on"/>
                        <m:ctrlPr>
                          <a:rPr lang="en-US" altLang="zh-CN" sz="1400" b="0" i="1" smtClean="0">
                            <a:latin typeface="Cambria Math" panose="02040503050406030204" pitchFamily="18" charset="0"/>
                            <a:ea typeface="华文楷体" panose="02010600040101010101" pitchFamily="2" charset="-122"/>
                          </a:rPr>
                        </m:ctrlPr>
                      </m:naryPr>
                      <m:sub/>
                      <m:sup/>
                      <m:e>
                        <m:sSup>
                          <m:sSupPr>
                            <m:ctrlPr>
                              <a:rPr lang="en-US" altLang="zh-CN" sz="1400" b="0" i="1" smtClean="0">
                                <a:latin typeface="Cambria Math" panose="02040503050406030204" pitchFamily="18" charset="0"/>
                                <a:ea typeface="华文楷体" panose="02010600040101010101" pitchFamily="2" charset="-122"/>
                              </a:rPr>
                            </m:ctrlPr>
                          </m:sSupPr>
                          <m:e>
                            <m:r>
                              <a:rPr lang="en-US" altLang="zh-CN" sz="1400" b="0" i="1" smtClean="0">
                                <a:latin typeface="Cambria Math" panose="02040503050406030204" pitchFamily="18" charset="0"/>
                                <a:ea typeface="华文楷体" panose="02010600040101010101" pitchFamily="2" charset="-122"/>
                              </a:rPr>
                              <m:t>𝑉</m:t>
                            </m:r>
                          </m:e>
                          <m:sup>
                            <m:r>
                              <a:rPr lang="en-US" altLang="zh-CN" sz="1400" b="0" i="1" smtClean="0">
                                <a:latin typeface="Cambria Math" panose="02040503050406030204" pitchFamily="18" charset="0"/>
                                <a:ea typeface="华文楷体" panose="02010600040101010101" pitchFamily="2" charset="-122"/>
                              </a:rPr>
                              <m:t>𝑇</m:t>
                            </m:r>
                          </m:sup>
                        </m:sSup>
                      </m:e>
                    </m:nary>
                    <m:r>
                      <a:rPr lang="zh-CN" altLang="en-US" sz="1400" i="1">
                        <a:latin typeface="Cambria Math" panose="02040503050406030204" pitchFamily="18" charset="0"/>
                        <a:ea typeface="华文楷体" panose="02010600040101010101" pitchFamily="2" charset="-122"/>
                      </a:rPr>
                      <m:t>，</m:t>
                    </m:r>
                    <m:d>
                      <m:dPr>
                        <m:ctrlPr>
                          <a:rPr lang="en-US" altLang="zh-CN" sz="1400" b="0" i="1" smtClean="0">
                            <a:latin typeface="Cambria Math" panose="02040503050406030204" pitchFamily="18" charset="0"/>
                            <a:ea typeface="华文楷体" panose="02010600040101010101" pitchFamily="2" charset="-122"/>
                          </a:rPr>
                        </m:ctrlPr>
                      </m:dPr>
                      <m:e>
                        <m:r>
                          <a:rPr lang="en-US" altLang="zh-CN" sz="1400" b="0" i="1" smtClean="0">
                            <a:latin typeface="Cambria Math" panose="02040503050406030204" pitchFamily="18" charset="0"/>
                            <a:ea typeface="华文楷体" panose="02010600040101010101" pitchFamily="2" charset="-122"/>
                          </a:rPr>
                          <m:t>𝑈</m:t>
                        </m:r>
                        <m:sSup>
                          <m:sSupPr>
                            <m:ctrlPr>
                              <a:rPr lang="en-US" altLang="zh-CN" sz="1400" b="0" i="1" smtClean="0">
                                <a:latin typeface="Cambria Math" panose="02040503050406030204" pitchFamily="18" charset="0"/>
                                <a:ea typeface="华文楷体" panose="02010600040101010101" pitchFamily="2" charset="-122"/>
                              </a:rPr>
                            </m:ctrlPr>
                          </m:sSupPr>
                          <m:e>
                            <m:r>
                              <a:rPr lang="en-US" altLang="zh-CN" sz="1400" b="0" i="1" smtClean="0">
                                <a:latin typeface="Cambria Math" panose="02040503050406030204" pitchFamily="18" charset="0"/>
                                <a:ea typeface="华文楷体" panose="02010600040101010101" pitchFamily="2" charset="-122"/>
                              </a:rPr>
                              <m:t>𝑈</m:t>
                            </m:r>
                          </m:e>
                          <m:sup>
                            <m:r>
                              <a:rPr lang="en-US" altLang="zh-CN" sz="1400" b="0" i="1" smtClean="0">
                                <a:latin typeface="Cambria Math" panose="02040503050406030204" pitchFamily="18" charset="0"/>
                                <a:ea typeface="华文楷体" panose="02010600040101010101" pitchFamily="2" charset="-122"/>
                              </a:rPr>
                              <m:t>𝑇</m:t>
                            </m:r>
                          </m:sup>
                        </m:sSup>
                        <m:r>
                          <a:rPr lang="en-US" altLang="zh-CN" sz="1400" b="0" i="1" smtClean="0">
                            <a:latin typeface="Cambria Math" panose="02040503050406030204" pitchFamily="18" charset="0"/>
                            <a:ea typeface="华文楷体" panose="02010600040101010101" pitchFamily="2" charset="-122"/>
                          </a:rPr>
                          <m:t>=</m:t>
                        </m:r>
                        <m:r>
                          <a:rPr lang="en-US" altLang="zh-CN" sz="1400" b="0" i="1" smtClean="0">
                            <a:latin typeface="Cambria Math" panose="02040503050406030204" pitchFamily="18" charset="0"/>
                            <a:ea typeface="华文楷体" panose="02010600040101010101" pitchFamily="2" charset="-122"/>
                          </a:rPr>
                          <m:t>𝑉</m:t>
                        </m:r>
                        <m:sSup>
                          <m:sSupPr>
                            <m:ctrlPr>
                              <a:rPr lang="en-US" altLang="zh-CN" sz="1400" b="0" i="1" smtClean="0">
                                <a:latin typeface="Cambria Math" panose="02040503050406030204" pitchFamily="18" charset="0"/>
                                <a:ea typeface="华文楷体" panose="02010600040101010101" pitchFamily="2" charset="-122"/>
                              </a:rPr>
                            </m:ctrlPr>
                          </m:sSupPr>
                          <m:e>
                            <m:r>
                              <a:rPr lang="en-US" altLang="zh-CN" sz="1400" b="0" i="1" smtClean="0">
                                <a:latin typeface="Cambria Math" panose="02040503050406030204" pitchFamily="18" charset="0"/>
                                <a:ea typeface="华文楷体" panose="02010600040101010101" pitchFamily="2" charset="-122"/>
                              </a:rPr>
                              <m:t>𝑉</m:t>
                            </m:r>
                          </m:e>
                          <m:sup>
                            <m:r>
                              <a:rPr lang="en-US" altLang="zh-CN" sz="1400" b="0" i="1" smtClean="0">
                                <a:latin typeface="Cambria Math" panose="02040503050406030204" pitchFamily="18" charset="0"/>
                                <a:ea typeface="华文楷体" panose="02010600040101010101" pitchFamily="2" charset="-122"/>
                              </a:rPr>
                              <m:t>𝑇</m:t>
                            </m:r>
                          </m:sup>
                        </m:sSup>
                        <m:r>
                          <a:rPr lang="en-US" altLang="zh-CN" sz="1400" b="0" i="1" smtClean="0">
                            <a:latin typeface="Cambria Math" panose="02040503050406030204" pitchFamily="18" charset="0"/>
                            <a:ea typeface="华文楷体" panose="02010600040101010101" pitchFamily="2" charset="-122"/>
                          </a:rPr>
                          <m:t>=</m:t>
                        </m:r>
                        <m:r>
                          <a:rPr lang="en-US" altLang="zh-CN" sz="1400" b="0" i="1" smtClean="0">
                            <a:latin typeface="Cambria Math" panose="02040503050406030204" pitchFamily="18" charset="0"/>
                            <a:ea typeface="华文楷体" panose="02010600040101010101" pitchFamily="2" charset="-122"/>
                          </a:rPr>
                          <m:t>𝐼</m:t>
                        </m:r>
                      </m:e>
                    </m:d>
                    <m:r>
                      <a:rPr lang="en-US" altLang="zh-CN" sz="1400" b="0" i="1" smtClean="0">
                        <a:latin typeface="Cambria Math" panose="02040503050406030204" pitchFamily="18" charset="0"/>
                        <a:ea typeface="华文楷体" panose="02010600040101010101" pitchFamily="2" charset="-122"/>
                      </a:rPr>
                      <m:t>,</m:t>
                    </m:r>
                    <m:nary>
                      <m:naryPr>
                        <m:chr m:val="⋀"/>
                        <m:subHide m:val="on"/>
                        <m:supHide m:val="on"/>
                        <m:ctrlPr>
                          <a:rPr lang="en-US" altLang="zh-CN" sz="1400" b="0" i="1" smtClean="0">
                            <a:latin typeface="Cambria Math" panose="02040503050406030204" pitchFamily="18" charset="0"/>
                            <a:ea typeface="华文楷体" panose="02010600040101010101" pitchFamily="2" charset="-122"/>
                          </a:rPr>
                        </m:ctrlPr>
                      </m:naryPr>
                      <m:sub/>
                      <m:sup/>
                      <m:e>
                        <m:r>
                          <a:rPr lang="en-US" altLang="zh-CN" sz="1400" b="0" i="1" smtClean="0">
                            <a:latin typeface="Cambria Math" panose="02040503050406030204" pitchFamily="18" charset="0"/>
                            <a:ea typeface="华文楷体" panose="02010600040101010101" pitchFamily="2" charset="-122"/>
                          </a:rPr>
                          <m:t>=</m:t>
                        </m:r>
                      </m:e>
                    </m:nary>
                  </m:oMath>
                </a14:m>
                <a:r>
                  <a:rPr lang="en-US" altLang="zh-CN" sz="1400" smtClean="0">
                    <a:latin typeface="华文楷体" panose="02010600040101010101" pitchFamily="2" charset="-122"/>
                    <a:ea typeface="华文楷体" panose="02010600040101010101" pitchFamily="2" charset="-122"/>
                  </a:rPr>
                  <a:t>diag</a:t>
                </a:r>
                <a:r>
                  <a:rPr lang="zh-CN" altLang="en-US" sz="1400" smtClean="0">
                    <a:latin typeface="华文楷体" panose="02010600040101010101" pitchFamily="2" charset="-122"/>
                    <a:ea typeface="华文楷体" panose="02010600040101010101" pitchFamily="2" charset="-122"/>
                  </a:rPr>
                  <a:t>（</a:t>
                </a:r>
                <a14:m>
                  <m:oMath xmlns:m="http://schemas.openxmlformats.org/officeDocument/2006/math">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𝑑</m:t>
                        </m:r>
                      </m:e>
                      <m:sub>
                        <m:r>
                          <a:rPr lang="en-US" altLang="zh-CN" sz="1400" b="0" i="1" smtClean="0">
                            <a:latin typeface="Cambria Math" panose="02040503050406030204" pitchFamily="18" charset="0"/>
                            <a:ea typeface="华文楷体" panose="02010600040101010101" pitchFamily="2" charset="-122"/>
                          </a:rPr>
                          <m:t>1</m:t>
                        </m:r>
                      </m:sub>
                    </m:sSub>
                  </m:oMath>
                </a14:m>
                <a:r>
                  <a:rPr lang="zh-CN" altLang="en-US" sz="1400" smtClean="0">
                    <a:latin typeface="华文楷体" panose="02010600040101010101" pitchFamily="2" charset="-122"/>
                    <a:ea typeface="华文楷体" panose="02010600040101010101" pitchFamily="2" charset="-122"/>
                  </a:rPr>
                  <a:t>  </a:t>
                </a:r>
                <a14:m>
                  <m:oMath xmlns:m="http://schemas.openxmlformats.org/officeDocument/2006/math">
                    <m:sSub>
                      <m:sSubPr>
                        <m:ctrlPr>
                          <a:rPr lang="en-US" altLang="zh-CN" sz="1400" i="1">
                            <a:latin typeface="Cambria Math" panose="02040503050406030204" pitchFamily="18" charset="0"/>
                            <a:ea typeface="华文楷体" panose="02010600040101010101" pitchFamily="2" charset="-122"/>
                          </a:rPr>
                        </m:ctrlPr>
                      </m:sSubPr>
                      <m:e>
                        <m:r>
                          <a:rPr lang="en-US" altLang="zh-CN" sz="1400" i="1">
                            <a:latin typeface="Cambria Math" panose="02040503050406030204" pitchFamily="18" charset="0"/>
                            <a:ea typeface="华文楷体" panose="02010600040101010101" pitchFamily="2" charset="-122"/>
                          </a:rPr>
                          <m:t>𝑑</m:t>
                        </m:r>
                      </m:e>
                      <m:sub>
                        <m:r>
                          <a:rPr lang="en-US" altLang="zh-CN" sz="1400" b="0" i="1" smtClean="0">
                            <a:latin typeface="Cambria Math" panose="02040503050406030204" pitchFamily="18" charset="0"/>
                            <a:ea typeface="华文楷体" panose="02010600040101010101" pitchFamily="2" charset="-122"/>
                          </a:rPr>
                          <m:t>2</m:t>
                        </m:r>
                      </m:sub>
                    </m:sSub>
                  </m:oMath>
                </a14:m>
                <a:r>
                  <a:rPr lang="zh-CN" altLang="en-US" sz="1400" smtClean="0">
                    <a:latin typeface="华文楷体" panose="02010600040101010101" pitchFamily="2" charset="-122"/>
                    <a:ea typeface="华文楷体" panose="02010600040101010101" pitchFamily="2" charset="-122"/>
                  </a:rPr>
                  <a:t>  </a:t>
                </a:r>
                <a14:m>
                  <m:oMath xmlns:m="http://schemas.openxmlformats.org/officeDocument/2006/math">
                    <m:sSub>
                      <m:sSubPr>
                        <m:ctrlPr>
                          <a:rPr lang="en-US" altLang="zh-CN" sz="1400" i="1" smtClean="0">
                            <a:latin typeface="Cambria Math" panose="02040503050406030204" pitchFamily="18" charset="0"/>
                            <a:ea typeface="华文楷体" panose="02010600040101010101" pitchFamily="2" charset="-122"/>
                          </a:rPr>
                        </m:ctrlPr>
                      </m:sSubPr>
                      <m:e>
                        <m:r>
                          <a:rPr lang="en-US" altLang="zh-CN" sz="1400" b="0" i="1" smtClean="0">
                            <a:latin typeface="Cambria Math" panose="02040503050406030204" pitchFamily="18" charset="0"/>
                            <a:ea typeface="华文楷体" panose="02010600040101010101" pitchFamily="2" charset="-122"/>
                          </a:rPr>
                          <m:t>𝑑</m:t>
                        </m:r>
                      </m:e>
                      <m:sub>
                        <m:r>
                          <a:rPr lang="en-US" altLang="zh-CN" sz="1400" b="0" i="1" smtClean="0">
                            <a:latin typeface="Cambria Math" panose="02040503050406030204" pitchFamily="18" charset="0"/>
                            <a:ea typeface="华文楷体" panose="02010600040101010101" pitchFamily="2" charset="-122"/>
                          </a:rPr>
                          <m:t>3</m:t>
                        </m:r>
                      </m:sub>
                    </m:sSub>
                  </m:oMath>
                </a14:m>
                <a:r>
                  <a:rPr lang="zh-CN" altLang="en-US" sz="1400" smtClean="0">
                    <a:latin typeface="华文楷体" panose="02010600040101010101" pitchFamily="2" charset="-122"/>
                    <a:ea typeface="华文楷体" panose="02010600040101010101" pitchFamily="2" charset="-122"/>
                  </a:rPr>
                  <a:t>）</a:t>
                </a:r>
                <a:r>
                  <a:rPr lang="en-US" altLang="zh-CN" sz="1400" smtClean="0">
                    <a:latin typeface="华文楷体" panose="02010600040101010101" pitchFamily="2" charset="-122"/>
                    <a:ea typeface="华文楷体" panose="02010600040101010101" pitchFamily="2" charset="-122"/>
                  </a:rPr>
                  <a:t>,</a:t>
                </a:r>
                <a:r>
                  <a:rPr lang="zh-CN" altLang="en-US" sz="1400" smtClean="0">
                    <a:latin typeface="华文楷体" panose="02010600040101010101" pitchFamily="2" charset="-122"/>
                    <a:ea typeface="华文楷体" panose="02010600040101010101" pitchFamily="2" charset="-122"/>
                  </a:rPr>
                  <a:t>其中</a:t>
                </a:r>
                <a14:m>
                  <m:oMath xmlns:m="http://schemas.openxmlformats.org/officeDocument/2006/math">
                    <m:sSub>
                      <m:sSubPr>
                        <m:ctrlPr>
                          <a:rPr lang="en-US" altLang="zh-CN" sz="1400" i="1">
                            <a:latin typeface="Cambria Math" panose="02040503050406030204" pitchFamily="18" charset="0"/>
                            <a:ea typeface="华文楷体" panose="02010600040101010101" pitchFamily="2" charset="-122"/>
                          </a:rPr>
                        </m:ctrlPr>
                      </m:sSubPr>
                      <m:e>
                        <m:r>
                          <a:rPr lang="en-US" altLang="zh-CN" sz="1400" i="1">
                            <a:latin typeface="Cambria Math" panose="02040503050406030204" pitchFamily="18" charset="0"/>
                            <a:ea typeface="华文楷体" panose="02010600040101010101" pitchFamily="2" charset="-122"/>
                          </a:rPr>
                          <m:t>𝑑</m:t>
                        </m:r>
                      </m:e>
                      <m:sub>
                        <m:r>
                          <a:rPr lang="en-US" altLang="zh-CN" sz="1400" i="1">
                            <a:latin typeface="Cambria Math" panose="02040503050406030204" pitchFamily="18" charset="0"/>
                            <a:ea typeface="华文楷体" panose="02010600040101010101" pitchFamily="2" charset="-122"/>
                          </a:rPr>
                          <m:t>1</m:t>
                        </m:r>
                      </m:sub>
                    </m:sSub>
                  </m:oMath>
                </a14:m>
                <a:r>
                  <a:rPr lang="zh-CN" altLang="en-US" sz="1400">
                    <a:latin typeface="华文楷体" panose="02010600040101010101" pitchFamily="2" charset="-122"/>
                    <a:ea typeface="华文楷体" panose="02010600040101010101" pitchFamily="2" charset="-122"/>
                  </a:rPr>
                  <a:t> </a:t>
                </a:r>
                <a14:m>
                  <m:oMath xmlns:m="http://schemas.openxmlformats.org/officeDocument/2006/math">
                    <m:r>
                      <a:rPr lang="en-US" altLang="zh-CN" sz="1400" b="0" i="0" smtClean="0">
                        <a:latin typeface="Cambria Math" panose="02040503050406030204" pitchFamily="18" charset="0"/>
                        <a:ea typeface="华文楷体" panose="02010600040101010101" pitchFamily="2" charset="-122"/>
                      </a:rPr>
                      <m:t>≥</m:t>
                    </m:r>
                    <m:sSub>
                      <m:sSubPr>
                        <m:ctrlPr>
                          <a:rPr lang="en-US" altLang="zh-CN" sz="1400" i="1">
                            <a:latin typeface="Cambria Math" panose="02040503050406030204" pitchFamily="18" charset="0"/>
                            <a:ea typeface="华文楷体" panose="02010600040101010101" pitchFamily="2" charset="-122"/>
                          </a:rPr>
                        </m:ctrlPr>
                      </m:sSubPr>
                      <m:e>
                        <m:r>
                          <a:rPr lang="en-US" altLang="zh-CN" sz="1400" i="1">
                            <a:latin typeface="Cambria Math" panose="02040503050406030204" pitchFamily="18" charset="0"/>
                            <a:ea typeface="华文楷体" panose="02010600040101010101" pitchFamily="2" charset="-122"/>
                          </a:rPr>
                          <m:t>𝑑</m:t>
                        </m:r>
                      </m:e>
                      <m:sub>
                        <m:r>
                          <a:rPr lang="en-US" altLang="zh-CN" sz="1400" i="1">
                            <a:latin typeface="Cambria Math" panose="02040503050406030204" pitchFamily="18" charset="0"/>
                            <a:ea typeface="华文楷体" panose="02010600040101010101" pitchFamily="2" charset="-122"/>
                          </a:rPr>
                          <m:t>2</m:t>
                        </m:r>
                      </m:sub>
                    </m:sSub>
                    <m:r>
                      <a:rPr lang="en-US" altLang="zh-CN" sz="1400" b="0" i="0" smtClean="0">
                        <a:latin typeface="Cambria Math" panose="02040503050406030204" pitchFamily="18" charset="0"/>
                        <a:ea typeface="华文楷体" panose="02010600040101010101" pitchFamily="2" charset="-122"/>
                      </a:rPr>
                      <m:t>≥</m:t>
                    </m:r>
                  </m:oMath>
                </a14:m>
                <a:r>
                  <a:rPr lang="zh-CN" altLang="en-US" sz="1400" smtClean="0">
                    <a:latin typeface="华文楷体" panose="02010600040101010101" pitchFamily="2" charset="-122"/>
                    <a:ea typeface="华文楷体" panose="02010600040101010101" pitchFamily="2" charset="-122"/>
                  </a:rPr>
                  <a:t> </a:t>
                </a:r>
                <a14:m>
                  <m:oMath xmlns:m="http://schemas.openxmlformats.org/officeDocument/2006/math">
                    <m:sSub>
                      <m:sSubPr>
                        <m:ctrlPr>
                          <a:rPr lang="en-US" altLang="zh-CN" sz="1400" i="1">
                            <a:latin typeface="Cambria Math" panose="02040503050406030204" pitchFamily="18" charset="0"/>
                            <a:ea typeface="华文楷体" panose="02010600040101010101" pitchFamily="2" charset="-122"/>
                          </a:rPr>
                        </m:ctrlPr>
                      </m:sSubPr>
                      <m:e>
                        <m:r>
                          <a:rPr lang="en-US" altLang="zh-CN" sz="1400" i="1">
                            <a:latin typeface="Cambria Math" panose="02040503050406030204" pitchFamily="18" charset="0"/>
                            <a:ea typeface="华文楷体" panose="02010600040101010101" pitchFamily="2" charset="-122"/>
                          </a:rPr>
                          <m:t>𝑑</m:t>
                        </m:r>
                      </m:e>
                      <m:sub>
                        <m:r>
                          <a:rPr lang="en-US" altLang="zh-CN" sz="1400" i="1">
                            <a:latin typeface="Cambria Math" panose="02040503050406030204" pitchFamily="18" charset="0"/>
                            <a:ea typeface="华文楷体" panose="02010600040101010101" pitchFamily="2" charset="-122"/>
                          </a:rPr>
                          <m:t>3</m:t>
                        </m:r>
                      </m:sub>
                    </m:sSub>
                    <m:r>
                      <a:rPr lang="zh-CN" altLang="en-US" sz="1400" i="1" smtClean="0">
                        <a:latin typeface="Cambria Math" panose="02040503050406030204" pitchFamily="18" charset="0"/>
                        <a:ea typeface="华文楷体" panose="02010600040101010101" pitchFamily="2" charset="-122"/>
                      </a:rPr>
                      <m:t>。</m:t>
                    </m:r>
                  </m:oMath>
                </a14:m>
                <a:endParaRPr lang="en-US" altLang="zh-CN" sz="1400" smtClean="0">
                  <a:latin typeface="华文楷体" panose="02010600040101010101" pitchFamily="2" charset="-122"/>
                  <a:ea typeface="华文楷体" panose="02010600040101010101" pitchFamily="2" charset="-122"/>
                </a:endParaRPr>
              </a:p>
              <a:p>
                <a:pPr algn="ctr"/>
                <a:r>
                  <a:rPr lang="zh-CN" altLang="en-US" sz="1600" smtClean="0">
                    <a:latin typeface="华文楷体" panose="02010600040101010101" pitchFamily="2" charset="-122"/>
                    <a:ea typeface="华文楷体" panose="02010600040101010101" pitchFamily="2" charset="-122"/>
                  </a:rPr>
                  <a:t>则有</a:t>
                </a:r>
                <a14:m>
                  <m:oMath xmlns:m="http://schemas.openxmlformats.org/officeDocument/2006/math">
                    <m:nary>
                      <m:naryPr>
                        <m:chr m:val="⋀"/>
                        <m:subHide m:val="on"/>
                        <m:supHide m:val="on"/>
                        <m:ctrlPr>
                          <a:rPr lang="en-US" altLang="zh-CN" sz="1600" i="1" smtClean="0">
                            <a:latin typeface="Cambria Math" panose="02040503050406030204" pitchFamily="18" charset="0"/>
                            <a:ea typeface="华文楷体" panose="02010600040101010101" pitchFamily="2" charset="-122"/>
                          </a:rPr>
                        </m:ctrlPr>
                      </m:naryPr>
                      <m:sub/>
                      <m:sup/>
                      <m:e>
                        <m:r>
                          <a:rPr lang="en-US" altLang="zh-CN" sz="1600" b="0" i="1" smtClean="0">
                            <a:latin typeface="Cambria Math" panose="02040503050406030204" pitchFamily="18" charset="0"/>
                            <a:ea typeface="华文楷体" panose="02010600040101010101" pitchFamily="2" charset="-122"/>
                          </a:rPr>
                          <m:t>=</m:t>
                        </m:r>
                      </m:e>
                    </m:nary>
                    <m:sSup>
                      <m:sSupPr>
                        <m:ctrlPr>
                          <a:rPr lang="en-US" altLang="zh-CN" sz="1600" i="1" smtClean="0">
                            <a:latin typeface="Cambria Math" panose="02040503050406030204" pitchFamily="18" charset="0"/>
                            <a:ea typeface="华文楷体" panose="02010600040101010101" pitchFamily="2" charset="-122"/>
                          </a:rPr>
                        </m:ctrlPr>
                      </m:sSupPr>
                      <m:e>
                        <m:r>
                          <a:rPr lang="en-US" altLang="zh-CN" sz="1600" b="0" i="1" smtClean="0">
                            <a:latin typeface="Cambria Math" panose="02040503050406030204" pitchFamily="18" charset="0"/>
                            <a:ea typeface="华文楷体" panose="02010600040101010101" pitchFamily="2" charset="-122"/>
                          </a:rPr>
                          <m:t>𝑈</m:t>
                        </m:r>
                      </m:e>
                      <m:sup>
                        <m:r>
                          <a:rPr lang="en-US" altLang="zh-CN" sz="1600" b="0" i="1" smtClean="0">
                            <a:latin typeface="Cambria Math" panose="02040503050406030204" pitchFamily="18" charset="0"/>
                            <a:ea typeface="华文楷体" panose="02010600040101010101" pitchFamily="2" charset="-122"/>
                          </a:rPr>
                          <m:t>𝑇</m:t>
                        </m:r>
                      </m:sup>
                    </m:sSup>
                    <m:r>
                      <a:rPr lang="en-US" altLang="zh-CN" sz="1600" b="0" i="1" smtClean="0">
                        <a:latin typeface="Cambria Math" panose="02040503050406030204" pitchFamily="18" charset="0"/>
                        <a:ea typeface="华文楷体" panose="02010600040101010101" pitchFamily="2" charset="-122"/>
                      </a:rPr>
                      <m:t>𝐴𝑉</m:t>
                    </m:r>
                    <m:r>
                      <a:rPr lang="en-US" altLang="zh-CN" sz="1600" b="0" i="1" smtClean="0">
                        <a:latin typeface="Cambria Math" panose="02040503050406030204" pitchFamily="18" charset="0"/>
                        <a:ea typeface="华文楷体" panose="02010600040101010101" pitchFamily="2" charset="-122"/>
                      </a:rPr>
                      <m:t>=</m:t>
                    </m:r>
                    <m:r>
                      <a:rPr lang="en-US" altLang="zh-CN" sz="1600" b="0" i="1" smtClean="0">
                        <a:latin typeface="Cambria Math" panose="02040503050406030204" pitchFamily="18" charset="0"/>
                        <a:ea typeface="华文楷体" panose="02010600040101010101" pitchFamily="2" charset="-122"/>
                      </a:rPr>
                      <m:t>𝑑</m:t>
                    </m:r>
                    <m:sSup>
                      <m:sSupPr>
                        <m:ctrlPr>
                          <a:rPr lang="en-US" altLang="zh-CN" sz="1600" b="0" i="1" smtClean="0">
                            <a:latin typeface="Cambria Math" panose="02040503050406030204" pitchFamily="18" charset="0"/>
                            <a:ea typeface="华文楷体" panose="02010600040101010101" pitchFamily="2" charset="-122"/>
                          </a:rPr>
                        </m:ctrlPr>
                      </m:sSupPr>
                      <m:e>
                        <m:r>
                          <a:rPr lang="en-US" altLang="zh-CN" sz="1600" b="0" i="1" smtClean="0">
                            <a:latin typeface="Cambria Math" panose="02040503050406030204" pitchFamily="18" charset="0"/>
                            <a:ea typeface="华文楷体" panose="02010600040101010101" pitchFamily="2" charset="-122"/>
                          </a:rPr>
                          <m:t>𝑈</m:t>
                        </m:r>
                      </m:e>
                      <m:sup>
                        <m:r>
                          <a:rPr lang="en-US" altLang="zh-CN" sz="1600" b="0" i="1" smtClean="0">
                            <a:latin typeface="Cambria Math" panose="02040503050406030204" pitchFamily="18" charset="0"/>
                            <a:ea typeface="华文楷体" panose="02010600040101010101" pitchFamily="2" charset="-122"/>
                          </a:rPr>
                          <m:t>𝑇</m:t>
                        </m:r>
                      </m:sup>
                    </m:sSup>
                    <m:r>
                      <m:rPr>
                        <m:sty m:val="p"/>
                      </m:rPr>
                      <a:rPr lang="en-US" altLang="zh-CN" sz="1600" b="0" i="0" smtClean="0">
                        <a:latin typeface="Cambria Math" panose="02040503050406030204" pitchFamily="18" charset="0"/>
                        <a:ea typeface="华文楷体" panose="02010600040101010101" pitchFamily="2" charset="-122"/>
                      </a:rPr>
                      <m:t>RV</m:t>
                    </m:r>
                    <m:r>
                      <a:rPr lang="en-US" altLang="zh-CN" sz="1600" b="0" i="0" smtClean="0">
                        <a:latin typeface="Cambria Math" panose="02040503050406030204" pitchFamily="18" charset="0"/>
                        <a:ea typeface="华文楷体" panose="02010600040101010101" pitchFamily="2" charset="-122"/>
                      </a:rPr>
                      <m:t>+</m:t>
                    </m:r>
                    <m:sSup>
                      <m:sSupPr>
                        <m:ctrlPr>
                          <a:rPr lang="en-US" altLang="zh-CN" sz="1600" b="0" i="1" smtClean="0">
                            <a:latin typeface="Cambria Math" panose="02040503050406030204" pitchFamily="18" charset="0"/>
                            <a:ea typeface="华文楷体" panose="02010600040101010101" pitchFamily="2" charset="-122"/>
                          </a:rPr>
                        </m:ctrlPr>
                      </m:sSupPr>
                      <m:e>
                        <m:r>
                          <a:rPr lang="en-US" altLang="zh-CN" sz="1600" b="0" i="1" smtClean="0">
                            <a:latin typeface="Cambria Math" panose="02040503050406030204" pitchFamily="18" charset="0"/>
                            <a:ea typeface="华文楷体" panose="02010600040101010101" pitchFamily="2" charset="-122"/>
                          </a:rPr>
                          <m:t>𝑈</m:t>
                        </m:r>
                      </m:e>
                      <m:sup>
                        <m:r>
                          <a:rPr lang="en-US" altLang="zh-CN" sz="1600" b="0" i="1" smtClean="0">
                            <a:latin typeface="Cambria Math" panose="02040503050406030204" pitchFamily="18" charset="0"/>
                            <a:ea typeface="华文楷体" panose="02010600040101010101" pitchFamily="2" charset="-122"/>
                          </a:rPr>
                          <m:t>𝑇</m:t>
                        </m:r>
                      </m:sup>
                    </m:sSup>
                    <m:r>
                      <a:rPr lang="en-US" altLang="zh-CN" sz="1600" b="0" i="1" smtClean="0">
                        <a:latin typeface="Cambria Math" panose="02040503050406030204" pitchFamily="18" charset="0"/>
                        <a:ea typeface="华文楷体" panose="02010600040101010101" pitchFamily="2" charset="-122"/>
                      </a:rPr>
                      <m:t>𝑡</m:t>
                    </m:r>
                    <m:r>
                      <a:rPr lang="en-US" altLang="zh-CN" sz="1600" b="0" i="1" smtClean="0">
                        <a:latin typeface="Cambria Math" panose="02040503050406030204" pitchFamily="18" charset="0"/>
                        <a:ea typeface="华文楷体" panose="02010600040101010101" pitchFamily="2" charset="-122"/>
                      </a:rPr>
                      <m:t>(</m:t>
                    </m:r>
                    <m:sSup>
                      <m:sSupPr>
                        <m:ctrlPr>
                          <a:rPr lang="en-US" altLang="zh-CN" sz="1600" b="0" i="1" smtClean="0">
                            <a:latin typeface="Cambria Math" panose="02040503050406030204" pitchFamily="18" charset="0"/>
                            <a:ea typeface="华文楷体" panose="02010600040101010101" pitchFamily="2" charset="-122"/>
                          </a:rPr>
                        </m:ctrlPr>
                      </m:sSupPr>
                      <m:e>
                        <m:r>
                          <a:rPr lang="en-US" altLang="zh-CN" sz="1600" b="0" i="1" smtClean="0">
                            <a:latin typeface="Cambria Math" panose="02040503050406030204" pitchFamily="18" charset="0"/>
                            <a:ea typeface="华文楷体" panose="02010600040101010101" pitchFamily="2" charset="-122"/>
                          </a:rPr>
                          <m:t>𝑉</m:t>
                        </m:r>
                      </m:e>
                      <m:sup>
                        <m:r>
                          <a:rPr lang="en-US" altLang="zh-CN" sz="1600" b="0" i="1" smtClean="0">
                            <a:latin typeface="Cambria Math" panose="02040503050406030204" pitchFamily="18" charset="0"/>
                            <a:ea typeface="华文楷体" panose="02010600040101010101" pitchFamily="2" charset="-122"/>
                          </a:rPr>
                          <m:t>𝑇</m:t>
                        </m:r>
                      </m:sup>
                    </m:sSup>
                    <m:r>
                      <a:rPr lang="en-US" altLang="zh-CN" sz="1600" b="0" i="1" smtClean="0">
                        <a:latin typeface="Cambria Math" panose="02040503050406030204" pitchFamily="18" charset="0"/>
                        <a:ea typeface="华文楷体" panose="02010600040101010101" pitchFamily="2" charset="-122"/>
                      </a:rPr>
                      <m:t>𝑛</m:t>
                    </m:r>
                    <m:r>
                      <a:rPr lang="en-US" altLang="zh-CN" sz="1600" b="0" i="1" smtClean="0">
                        <a:latin typeface="Cambria Math" panose="02040503050406030204" pitchFamily="18" charset="0"/>
                        <a:ea typeface="华文楷体" panose="02010600040101010101" pitchFamily="2" charset="-122"/>
                      </a:rPr>
                      <m:t>)</m:t>
                    </m:r>
                  </m:oMath>
                </a14:m>
                <a:endParaRPr lang="en-US" altLang="zh-CN" sz="1600" smtClean="0">
                  <a:latin typeface="华文楷体" panose="02010600040101010101" pitchFamily="2" charset="-122"/>
                  <a:ea typeface="华文楷体" panose="02010600040101010101" pitchFamily="2" charset="-122"/>
                </a:endParaRPr>
              </a:p>
              <a:p>
                <a:r>
                  <a:rPr lang="zh-CN" altLang="en-US" sz="1400" smtClean="0">
                    <a:latin typeface="华文楷体" panose="02010600040101010101" pitchFamily="2" charset="-122"/>
                    <a:ea typeface="华文楷体" panose="02010600040101010101" pitchFamily="2" charset="-122"/>
                  </a:rPr>
                  <a:t>令</a:t>
                </a:r>
                <a14:m>
                  <m:oMath xmlns:m="http://schemas.openxmlformats.org/officeDocument/2006/math">
                    <m:r>
                      <a:rPr lang="en-US" altLang="zh-CN" sz="1400" b="0" i="1" smtClean="0">
                        <a:latin typeface="Cambria Math" panose="02040503050406030204" pitchFamily="18" charset="0"/>
                        <a:ea typeface="华文楷体" panose="02010600040101010101" pitchFamily="2" charset="-122"/>
                      </a:rPr>
                      <m:t>𝑠</m:t>
                    </m:r>
                    <m:r>
                      <a:rPr lang="en-US" altLang="zh-CN" sz="1400" b="0" i="1" smtClean="0">
                        <a:latin typeface="Cambria Math" panose="02040503050406030204" pitchFamily="18" charset="0"/>
                        <a:ea typeface="华文楷体" panose="02010600040101010101" pitchFamily="2" charset="-122"/>
                      </a:rPr>
                      <m:t>=</m:t>
                    </m:r>
                    <m:func>
                      <m:funcPr>
                        <m:ctrlPr>
                          <a:rPr lang="en-US" altLang="zh-CN" sz="1400" b="0" i="1" smtClean="0">
                            <a:latin typeface="Cambria Math" panose="02040503050406030204" pitchFamily="18" charset="0"/>
                            <a:ea typeface="华文楷体" panose="02010600040101010101" pitchFamily="2" charset="-122"/>
                          </a:rPr>
                        </m:ctrlPr>
                      </m:funcPr>
                      <m:fName>
                        <m:r>
                          <m:rPr>
                            <m:sty m:val="p"/>
                          </m:rPr>
                          <a:rPr lang="en-US" altLang="zh-CN" sz="1400" b="0" i="0" smtClean="0">
                            <a:latin typeface="Cambria Math" panose="02040503050406030204" pitchFamily="18" charset="0"/>
                            <a:ea typeface="华文楷体" panose="02010600040101010101" pitchFamily="2" charset="-122"/>
                          </a:rPr>
                          <m:t>det</m:t>
                        </m:r>
                      </m:fName>
                      <m:e>
                        <m:d>
                          <m:dPr>
                            <m:ctrlPr>
                              <a:rPr lang="en-US" altLang="zh-CN" sz="1400" b="0" i="1" smtClean="0">
                                <a:latin typeface="Cambria Math" panose="02040503050406030204" pitchFamily="18" charset="0"/>
                                <a:ea typeface="华文楷体" panose="02010600040101010101" pitchFamily="2" charset="-122"/>
                              </a:rPr>
                            </m:ctrlPr>
                          </m:dPr>
                          <m:e>
                            <m:r>
                              <a:rPr lang="en-US" altLang="zh-CN" sz="1400" b="0" i="1" smtClean="0">
                                <a:latin typeface="Cambria Math" panose="02040503050406030204" pitchFamily="18" charset="0"/>
                                <a:ea typeface="华文楷体" panose="02010600040101010101" pitchFamily="2" charset="-122"/>
                              </a:rPr>
                              <m:t>𝑈</m:t>
                            </m:r>
                          </m:e>
                        </m:d>
                      </m:e>
                    </m:func>
                    <m:r>
                      <m:rPr>
                        <m:sty m:val="p"/>
                      </m:rPr>
                      <a:rPr lang="en-US" altLang="zh-CN" sz="1400" b="0" i="0" smtClean="0">
                        <a:latin typeface="Cambria Math" panose="02040503050406030204" pitchFamily="18" charset="0"/>
                        <a:ea typeface="华文楷体" panose="02010600040101010101" pitchFamily="2" charset="-122"/>
                      </a:rPr>
                      <m:t>det</m:t>
                    </m:r>
                    <m:r>
                      <a:rPr lang="en-US" altLang="zh-CN" sz="1400" b="0" i="1" smtClean="0">
                        <a:latin typeface="Cambria Math" panose="02040503050406030204" pitchFamily="18" charset="0"/>
                        <a:ea typeface="华文楷体" panose="02010600040101010101" pitchFamily="2" charset="-122"/>
                      </a:rPr>
                      <m:t>⁡(</m:t>
                    </m:r>
                    <m:r>
                      <a:rPr lang="en-US" altLang="zh-CN" sz="1400" b="0" i="1" smtClean="0">
                        <a:latin typeface="Cambria Math" panose="02040503050406030204" pitchFamily="18" charset="0"/>
                        <a:ea typeface="华文楷体" panose="02010600040101010101" pitchFamily="2" charset="-122"/>
                      </a:rPr>
                      <m:t>𝑉</m:t>
                    </m:r>
                    <m:r>
                      <a:rPr lang="en-US" altLang="zh-CN" sz="1400" b="0" i="1" smtClean="0">
                        <a:latin typeface="Cambria Math" panose="02040503050406030204" pitchFamily="18" charset="0"/>
                        <a:ea typeface="华文楷体" panose="02010600040101010101" pitchFamily="2" charset="-122"/>
                      </a:rPr>
                      <m:t>)</m:t>
                    </m:r>
                  </m:oMath>
                </a14:m>
                <a:r>
                  <a:rPr lang="en-US" altLang="zh-CN" sz="1400" smtClean="0">
                    <a:latin typeface="华文楷体" panose="02010600040101010101" pitchFamily="2" charset="-122"/>
                    <a:ea typeface="华文楷体" panose="02010600040101010101" pitchFamily="2" charset="-122"/>
                  </a:rPr>
                  <a:t>,</a:t>
                </a:r>
                <a:r>
                  <a:rPr lang="zh-CN" altLang="en-US" sz="1400" smtClean="0">
                    <a:latin typeface="华文楷体" panose="02010600040101010101" pitchFamily="2" charset="-122"/>
                    <a:ea typeface="华文楷体" panose="02010600040101010101" pitchFamily="2" charset="-122"/>
                  </a:rPr>
                  <a:t>则</a:t>
                </a:r>
                <a14:m>
                  <m:oMath xmlns:m="http://schemas.openxmlformats.org/officeDocument/2006/math">
                    <m:sSup>
                      <m:sSupPr>
                        <m:ctrlPr>
                          <a:rPr lang="en-US" altLang="zh-CN" sz="1400" i="1" smtClean="0">
                            <a:latin typeface="Cambria Math" panose="02040503050406030204" pitchFamily="18" charset="0"/>
                            <a:ea typeface="华文楷体" panose="02010600040101010101" pitchFamily="2" charset="-122"/>
                          </a:rPr>
                        </m:ctrlPr>
                      </m:sSupPr>
                      <m:e>
                        <m:r>
                          <m:rPr>
                            <m:sty m:val="p"/>
                          </m:rPr>
                          <a:rPr lang="en-US" altLang="zh-CN" sz="1400" i="1">
                            <a:latin typeface="Cambria Math" panose="02040503050406030204" pitchFamily="18" charset="0"/>
                            <a:ea typeface="华文楷体" panose="02010600040101010101" pitchFamily="2" charset="-122"/>
                          </a:rPr>
                          <m:t>s</m:t>
                        </m:r>
                      </m:e>
                      <m:sup>
                        <m:r>
                          <a:rPr lang="en-US" altLang="zh-CN" sz="1400" b="0" i="1" smtClean="0">
                            <a:latin typeface="Cambria Math" panose="02040503050406030204" pitchFamily="18" charset="0"/>
                            <a:ea typeface="华文楷体" panose="02010600040101010101" pitchFamily="2" charset="-122"/>
                          </a:rPr>
                          <m:t>2</m:t>
                        </m:r>
                      </m:sup>
                    </m:sSup>
                  </m:oMath>
                </a14:m>
                <a:r>
                  <a:rPr lang="en-US" altLang="zh-CN" sz="1400" smtClean="0">
                    <a:latin typeface="华文楷体" panose="02010600040101010101" pitchFamily="2" charset="-122"/>
                    <a:ea typeface="华文楷体" panose="02010600040101010101" pitchFamily="2" charset="-122"/>
                  </a:rPr>
                  <a:t>=1</a:t>
                </a:r>
                <a:r>
                  <a:rPr lang="zh-CN" altLang="en-US" sz="1400" smtClean="0">
                    <a:latin typeface="华文楷体" panose="02010600040101010101" pitchFamily="2" charset="-122"/>
                    <a:ea typeface="华文楷体" panose="02010600040101010101" pitchFamily="2" charset="-122"/>
                  </a:rPr>
                  <a:t>。</a:t>
                </a:r>
                <a:endParaRPr lang="en-US" altLang="zh-CN" sz="1400" smtClean="0">
                  <a:latin typeface="华文楷体" panose="02010600040101010101" pitchFamily="2" charset="-122"/>
                  <a:ea typeface="华文楷体" panose="02010600040101010101" pitchFamily="2" charset="-122"/>
                </a:endParaRPr>
              </a:p>
              <a:p>
                <a:endParaRPr lang="en-US" altLang="zh-CN" sz="1600" smtClean="0">
                  <a:latin typeface="华文楷体" panose="02010600040101010101" pitchFamily="2" charset="-122"/>
                  <a:ea typeface="华文楷体" panose="02010600040101010101" pitchFamily="2" charset="-122"/>
                </a:endParaRPr>
              </a:p>
            </p:txBody>
          </p:sp>
        </mc:Choice>
        <mc:Fallback xmlns="">
          <p:sp>
            <p:nvSpPr>
              <p:cNvPr id="16" name="矩形 15"/>
              <p:cNvSpPr>
                <a:spLocks noRot="1" noChangeAspect="1" noMove="1" noResize="1" noEditPoints="1" noAdjustHandles="1" noChangeArrowheads="1" noChangeShapeType="1" noTextEdit="1"/>
              </p:cNvSpPr>
              <p:nvPr/>
            </p:nvSpPr>
            <p:spPr>
              <a:xfrm>
                <a:off x="731518" y="1174368"/>
                <a:ext cx="10546081" cy="5242910"/>
              </a:xfrm>
              <a:prstGeom prst="rect">
                <a:avLst/>
              </a:prstGeom>
              <a:blipFill rotWithShape="0">
                <a:blip r:embed="rId8"/>
                <a:stretch>
                  <a:fillRect l="-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4381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8577944" cy="1077218"/>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单目初始化 </a:t>
            </a:r>
            <a:r>
              <a:rPr lang="en-US" altLang="zh-CN" sz="3200">
                <a:latin typeface="华文楷体" panose="02010600040101010101" pitchFamily="2" charset="-122"/>
                <a:ea typeface="华文楷体" panose="02010600040101010101" pitchFamily="2" charset="-122"/>
              </a:rPr>
              <a:t>ReconstructH</a:t>
            </a:r>
            <a:r>
              <a:rPr lang="zh-CN" altLang="en-US" sz="3200">
                <a:latin typeface="华文楷体" panose="02010600040101010101" pitchFamily="2" charset="-122"/>
                <a:ea typeface="华文楷体" panose="02010600040101010101" pitchFamily="2" charset="-122"/>
              </a:rPr>
              <a:t>（）</a:t>
            </a:r>
          </a:p>
          <a:p>
            <a:endParaRPr lang="zh-CN" altLang="en-US" sz="320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3" name="文本框 2"/>
              <p:cNvSpPr txBox="1"/>
              <p:nvPr/>
            </p:nvSpPr>
            <p:spPr>
              <a:xfrm>
                <a:off x="740946" y="782131"/>
                <a:ext cx="10546081" cy="5745163"/>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单应性矩阵分解推导，参考</a:t>
                </a:r>
                <a:r>
                  <a:rPr lang="en-US" altLang="zh-CN" sz="1400">
                    <a:latin typeface="Times New Roman" panose="02020603050405020304" pitchFamily="18" charset="0"/>
                    <a:ea typeface="楷体" panose="02010609060101010101" pitchFamily="49" charset="-122"/>
                    <a:cs typeface="Times New Roman" panose="02020603050405020304" pitchFamily="18" charset="0"/>
                    <a:hlinkClick r:id="rId2"/>
                  </a:rPr>
                  <a:t>http://</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hlinkClick r:id="rId2"/>
                  </a:rPr>
                  <a:t>blog.csdn.net/kokerf/article/details/72885435</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令：</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𝑠</m:t>
                      </m:r>
                      <m:sSup>
                        <m:sSup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𝑈</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r>
                        <m:rPr>
                          <m:sty m:val="p"/>
                        </m:rPr>
                        <a:rPr lang="en-US" altLang="zh-CN" sz="1400" b="0" i="0" smtClean="0">
                          <a:latin typeface="Cambria Math" panose="02040503050406030204" pitchFamily="18" charset="0"/>
                          <a:ea typeface="楷体" panose="02010609060101010101" pitchFamily="49" charset="-122"/>
                          <a:cs typeface="Times New Roman" panose="02020603050405020304" pitchFamily="18" charset="0"/>
                        </a:rPr>
                        <m:t>RV</m:t>
                      </m:r>
                    </m:oMath>
                  </m:oMathPara>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𝑈</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𝑅𝑉</m:t>
                    </m:r>
                  </m:oMath>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𝑛</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𝑉</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𝑛</m:t>
                      </m:r>
                    </m:oMath>
                  </m:oMathPara>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𝑠𝑑</m:t>
                      </m:r>
                    </m:oMath>
                  </m:oMathPara>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𝑠</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func>
                        <m:func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sz="1400" b="0" i="0" smtClean="0">
                              <a:latin typeface="Cambria Math" panose="02040503050406030204" pitchFamily="18" charset="0"/>
                              <a:ea typeface="楷体" panose="02010609060101010101" pitchFamily="49" charset="-122"/>
                              <a:cs typeface="Times New Roman" panose="02020603050405020304" pitchFamily="18" charset="0"/>
                            </a:rPr>
                            <m:t>det</m:t>
                          </m:r>
                        </m:fName>
                        <m:e>
                          <m:d>
                            <m:d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𝑈</m:t>
                              </m:r>
                            </m:e>
                          </m:d>
                        </m:e>
                      </m:func>
                      <m:r>
                        <m:rPr>
                          <m:sty m:val="p"/>
                        </m:rPr>
                        <a:rPr lang="en-US" altLang="zh-CN" sz="1400" b="0" i="0" smtClean="0">
                          <a:latin typeface="Cambria Math" panose="02040503050406030204" pitchFamily="18" charset="0"/>
                          <a:ea typeface="楷体" panose="02010609060101010101" pitchFamily="49" charset="-122"/>
                          <a:cs typeface="Times New Roman" panose="02020603050405020304" pitchFamily="18" charset="0"/>
                        </a:rPr>
                        <m:t>det</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𝑉</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得到：</a:t>
                </a:r>
                <a14:m>
                  <m:oMath xmlns:m="http://schemas.openxmlformats.org/officeDocument/2006/math">
                    <m:nary>
                      <m:naryPr>
                        <m:chr m:val="⋀"/>
                        <m:subHide m:val="on"/>
                        <m:supHide m:val="on"/>
                        <m:ctrlPr>
                          <a:rPr lang="zh-CN" altLang="en-US" sz="1400" i="1" smtClean="0">
                            <a:latin typeface="Cambria Math" panose="02040503050406030204" pitchFamily="18" charset="0"/>
                            <a:ea typeface="楷体" panose="02010609060101010101" pitchFamily="49" charset="-122"/>
                            <a:cs typeface="Times New Roman" panose="02020603050405020304" pitchFamily="18" charset="0"/>
                          </a:rPr>
                        </m:ctrlPr>
                      </m:naryPr>
                      <m:sub/>
                      <m:sup/>
                      <m:e>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1400" i="1">
                                    <a:solidFill>
                                      <a:prstClr val="white"/>
                                    </a:solidFill>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140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1</m:t>
                                      </m:r>
                                    </m:sub>
                                  </m:sSub>
                                </m:e>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0</m:t>
                                  </m:r>
                                </m:e>
                                <m:e>
                                  <m:sSub>
                                    <m:sSubPr>
                                      <m:ctrlPr>
                                        <a:rPr lang="en-US" altLang="zh-CN" sz="140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2</m:t>
                                      </m:r>
                                    </m:sub>
                                  </m:sSub>
                                </m:e>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0</m:t>
                                  </m:r>
                                </m:e>
                                <m:e>
                                  <m:sSub>
                                    <m:sSubPr>
                                      <m:ctrlPr>
                                        <a:rPr lang="en-US" altLang="zh-CN" sz="140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b="0" i="1" smtClean="0">
                                          <a:solidFill>
                                            <a:prstClr val="white"/>
                                          </a:solidFill>
                                          <a:latin typeface="Cambria Math" panose="02040503050406030204" pitchFamily="18" charset="0"/>
                                          <a:ea typeface="楷体" panose="02010609060101010101" pitchFamily="49" charset="-122"/>
                                          <a:cs typeface="Times New Roman" panose="02020603050405020304" pitchFamily="18" charset="0"/>
                                        </a:rPr>
                                        <m:t>3</m:t>
                                      </m:r>
                                    </m:sub>
                                  </m:sSub>
                                </m:e>
                              </m:mr>
                            </m:m>
                          </m:e>
                        </m:d>
                      </m:e>
                    </m:nary>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𝑛</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        (7)</a:t>
                </a: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取基底</a:t>
                </a:r>
                <a14:m>
                  <m:oMath xmlns:m="http://schemas.openxmlformats.org/officeDocument/2006/math">
                    <m:sSub>
                      <m:sSub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(1  0  0)</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a:ea typeface="楷体" panose="02010609060101010101" pitchFamily="49" charset="-122"/>
                    <a:cs typeface="Times New Roman" panose="02020603050405020304" pitchFamily="18" charset="0"/>
                  </a:rPr>
                  <a:t> </a:t>
                </a:r>
                <a14:m>
                  <m:oMath xmlns:m="http://schemas.openxmlformats.org/officeDocument/2006/math">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r>
                          <a:rPr lang="en-US" altLang="zh-CN" sz="1400" i="1">
                            <a:latin typeface="Cambria Math" panose="02040503050406030204" pitchFamily="18" charset="0"/>
                            <a:ea typeface="楷体" panose="02010609060101010101" pitchFamily="49" charset="-122"/>
                            <a:cs typeface="Times New Roman" panose="02020603050405020304" pitchFamily="18" charset="0"/>
                          </a:rPr>
                          <m:t>  </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sz="1400" i="1">
                            <a:latin typeface="Cambria Math" panose="02040503050406030204" pitchFamily="18" charset="0"/>
                            <a:ea typeface="楷体" panose="02010609060101010101" pitchFamily="49" charset="-122"/>
                            <a:cs typeface="Times New Roman" panose="02020603050405020304" pitchFamily="18" charset="0"/>
                          </a:rPr>
                          <m:t>  0)</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smtClean="0">
                    <a:ea typeface="楷体" panose="02010609060101010101" pitchFamily="49" charset="-122"/>
                    <a:cs typeface="Times New Roman" panose="02020603050405020304" pitchFamily="18" charset="0"/>
                  </a:rPr>
                  <a:t> </a:t>
                </a:r>
                <a14:m>
                  <m:oMath xmlns:m="http://schemas.openxmlformats.org/officeDocument/2006/math">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b>
                    </m:sSub>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(0 </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 </m:t>
                        </m:r>
                        <m:r>
                          <a:rPr lang="en-US" altLang="zh-CN" sz="1400" i="1">
                            <a:latin typeface="Cambria Math" panose="02040503050406030204" pitchFamily="18" charset="0"/>
                            <a:ea typeface="楷体" panose="02010609060101010101" pitchFamily="49" charset="-122"/>
                            <a:cs typeface="Times New Roman" panose="02020603050405020304" pitchFamily="18" charset="0"/>
                          </a:rPr>
                          <m:t>0</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  1</m:t>
                        </m:r>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则</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𝑛</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  </m:t>
                    </m:r>
                    <m:sSub>
                      <m:sSub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  </m:t>
                    </m:r>
                    <m:sSub>
                      <m:sSub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b>
                    </m:s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1</m:t>
                        </m:r>
                      </m:sub>
                    </m:sSub>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1400" i="1">
                        <a:latin typeface="Cambria Math" panose="02040503050406030204" pitchFamily="18" charset="0"/>
                        <a:ea typeface="楷体" panose="02010609060101010101" pitchFamily="49" charset="-122"/>
                        <a:cs typeface="Times New Roman" panose="02020603050405020304" pitchFamily="18" charset="0"/>
                      </a:rPr>
                      <m:t>  </m:t>
                    </m:r>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2</m:t>
                        </m:r>
                      </m:sub>
                    </m:sSub>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sz="1400" i="1">
                        <a:latin typeface="Cambria Math" panose="02040503050406030204" pitchFamily="18" charset="0"/>
                        <a:ea typeface="楷体" panose="02010609060101010101" pitchFamily="49" charset="-122"/>
                        <a:cs typeface="Times New Roman" panose="02020603050405020304" pitchFamily="18" charset="0"/>
                      </a:rPr>
                      <m:t>  </m:t>
                    </m:r>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3</m:t>
                        </m:r>
                      </m:sub>
                    </m:sSub>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b>
                    </m:sSub>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r>
                      <a:rPr lang="zh-CN" altLang="en-US" sz="1400" i="1" smtClean="0">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根据式（</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）得到：</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endParaRPr lang="en-US" altLang="zh-CN" sz="1400" i="1" smtClean="0">
                  <a:latin typeface="Cambria Math" panose="02040503050406030204" pitchFamily="18" charset="0"/>
                  <a:ea typeface="楷体" panose="02010609060101010101" pitchFamily="49" charset="-122"/>
                  <a:cs typeface="Times New Roman" panose="02020603050405020304" pitchFamily="18" charset="0"/>
                </a:endParaRPr>
              </a:p>
              <a:p>
                <a:pPr algn="ctr"/>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sub>
                              </m:sSub>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sub>
                              </m:sSub>
                            </m:e>
                            <m:e>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b>
                              </m:sSub>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b>
                              </m:sSub>
                            </m:e>
                            <m:e>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b>
                              </m:sSub>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b>
                              </m:sSub>
                            </m:e>
                          </m:mr>
                        </m:m>
                      </m:e>
                    </m:d>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m>
                      <m:mPr>
                        <m:mcs>
                          <m:mc>
                            <m:mcPr>
                              <m:count m:val="3"/>
                              <m:mcJc m:val="center"/>
                            </m:mcPr>
                          </m:mc>
                        </m:mcs>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mPr>
                      <m:mr>
                        <m:e>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sub>
                          </m:sSub>
                        </m:e>
                        <m:e>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b>
                          </m:sSub>
                        </m:e>
                        <m:e>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b>
                          </m:sSub>
                        </m:e>
                      </m:mr>
                    </m:m>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即：</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14:m>
                  <m:oMath xmlns:m="http://schemas.openxmlformats.org/officeDocument/2006/math">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1</m:t>
                        </m:r>
                      </m:sub>
                    </m:sSub>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1</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1</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1</m:t>
                        </m:r>
                      </m:sub>
                    </m:sSub>
                  </m:oMath>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14:m>
                  <m:oMath xmlns:m="http://schemas.openxmlformats.org/officeDocument/2006/math">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2</m:t>
                        </m:r>
                      </m:sub>
                    </m:sSub>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2</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2</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2</m:t>
                        </m:r>
                      </m:sub>
                    </m:sSub>
                  </m:oMath>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lgn="ctr"/>
                <a14:m>
                  <m:oMath xmlns:m="http://schemas.openxmlformats.org/officeDocument/2006/math">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3</m:t>
                        </m:r>
                      </m:sub>
                    </m:sSub>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3</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𝑒</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3</m:t>
                        </m:r>
                      </m:sub>
                    </m:sSub>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m:t>
                        </m:r>
                      </m:sup>
                    </m:sSup>
                    <m:sSub>
                      <m:sSub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i="1">
                            <a:latin typeface="Cambria Math" panose="02040503050406030204" pitchFamily="18" charset="0"/>
                            <a:ea typeface="楷体" panose="02010609060101010101" pitchFamily="49" charset="-122"/>
                            <a:cs typeface="Times New Roman" panose="02020603050405020304" pitchFamily="18" charset="0"/>
                          </a:rPr>
                          <m:t>3</m:t>
                        </m:r>
                      </m:sub>
                    </m:sSub>
                  </m:oMath>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a:latin typeface="Times New Roman" panose="02020603050405020304" pitchFamily="18" charset="0"/>
                    <a:ea typeface="楷体" panose="02010609060101010101" pitchFamily="49" charset="-122"/>
                    <a:cs typeface="Times New Roman" panose="02020603050405020304" pitchFamily="18" charset="0"/>
                  </a:rPr>
                  <a:t>消</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去</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m:rPr>
                            <m:sty m:val="p"/>
                          </m:rPr>
                          <a:rPr lang="en-US" altLang="zh-CN" sz="1400" i="1">
                            <a:latin typeface="Cambria Math" panose="02040503050406030204" pitchFamily="18" charset="0"/>
                            <a:ea typeface="楷体" panose="02010609060101010101" pitchFamily="49" charset="-122"/>
                            <a:cs typeface="Times New Roman" panose="02020603050405020304" pitchFamily="18" charset="0"/>
                          </a:rPr>
                          <m:t>t</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zh-CN" altLang="en-US" sz="1400" i="1">
                        <a:latin typeface="Cambria Math" panose="02040503050406030204" pitchFamily="18" charset="0"/>
                        <a:ea typeface="楷体" panose="02010609060101010101" pitchFamily="49" charset="-122"/>
                        <a:cs typeface="Times New Roman" panose="02020603050405020304" pitchFamily="18" charset="0"/>
                      </a:rPr>
                      <m:t>得到</m:t>
                    </m:r>
                  </m:oMath>
                </a14:m>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a:fld id="{D6E55BC7-991F-4FF0-881A-DB9F60056479}" type="mathplaceholde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a:t>在此处键入公式。</a:t>
                      </a:fld>
                    </m:oMath>
                  </m:oMathPara>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是单位法向量，</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是旋转矩阵，则</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m:rPr>
                            <m:sty m:val="p"/>
                          </m:rPr>
                          <a:rPr lang="en-US" altLang="zh-CN" sz="1400" i="1">
                            <a:latin typeface="Cambria Math" panose="02040503050406030204" pitchFamily="18" charset="0"/>
                            <a:ea typeface="楷体" panose="02010609060101010101" pitchFamily="49" charset="-122"/>
                            <a:cs typeface="Times New Roman" panose="02020603050405020304" pitchFamily="18" charset="0"/>
                          </a:rPr>
                          <m:t>n</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up>
                    </m:sSup>
                  </m:oMath>
                </a14:m>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也是单位向量，则有</a:t>
                </a:r>
                <a14:m>
                  <m:oMath xmlns:m="http://schemas.openxmlformats.org/officeDocument/2006/math">
                    <m:nary>
                      <m:naryPr>
                        <m:chr m:val="∑"/>
                        <m:ctrlPr>
                          <a:rPr lang="zh-CN" altLang="en-US" sz="1400" i="1" smtClean="0">
                            <a:latin typeface="Cambria Math" panose="02040503050406030204" pitchFamily="18" charset="0"/>
                            <a:ea typeface="楷体" panose="02010609060101010101" pitchFamily="49" charset="-122"/>
                            <a:cs typeface="Times New Roman" panose="02020603050405020304" pitchFamily="18" charset="0"/>
                          </a:rPr>
                        </m:ctrlPr>
                      </m:naryPr>
                      <m:sub>
                        <m:r>
                          <m:rPr>
                            <m:sty m:val="p"/>
                            <m:brk m:alnAt="23"/>
                          </m:rPr>
                          <a:rPr lang="en-US" altLang="zh-CN" sz="1400" i="1">
                            <a:latin typeface="Cambria Math" panose="02040503050406030204" pitchFamily="18" charset="0"/>
                            <a:ea typeface="楷体" panose="02010609060101010101" pitchFamily="49" charset="-122"/>
                            <a:cs typeface="Times New Roman" panose="02020603050405020304" pitchFamily="18" charset="0"/>
                          </a:rPr>
                          <m:t>i</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3</m:t>
                        </m:r>
                      </m:sup>
                      <m:e>
                        <m:sSubSup>
                          <m:sSub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𝑖</m:t>
                            </m:r>
                          </m:sub>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2</m:t>
                            </m:r>
                          </m:sup>
                        </m:sSubSup>
                      </m:e>
                    </m:nary>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a:latin typeface="Times New Roman" panose="02020603050405020304" pitchFamily="18" charset="0"/>
                    <a:ea typeface="楷体" panose="02010609060101010101" pitchFamily="49" charset="-122"/>
                    <a:cs typeface="Times New Roman" panose="02020603050405020304" pitchFamily="18" charset="0"/>
                    <a:hlinkClick r:id="rId3"/>
                  </a:rPr>
                  <a:t>ORB-SLAM2</a:t>
                </a:r>
                <a:r>
                  <a:rPr lang="zh-CN" altLang="en-US" sz="1400">
                    <a:latin typeface="Times New Roman" panose="02020603050405020304" pitchFamily="18" charset="0"/>
                    <a:ea typeface="楷体" panose="02010609060101010101" pitchFamily="49" charset="-122"/>
                    <a:cs typeface="Times New Roman" panose="02020603050405020304" pitchFamily="18" charset="0"/>
                  </a:rPr>
                  <a:t>的代码，是在求出所有的</a:t>
                </a:r>
                <a:r>
                  <a:rPr lang="en-US" altLang="zh-CN" sz="140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a:latin typeface="Times New Roman" panose="02020603050405020304" pitchFamily="18" charset="0"/>
                    <a:ea typeface="楷体" panose="02010609060101010101" pitchFamily="49" charset="-122"/>
                    <a:cs typeface="Times New Roman" panose="02020603050405020304" pitchFamily="18" charset="0"/>
                  </a:rPr>
                  <a:t>个解之后，对每一个解进行分析，检测点是不是都在两个相机的前方，并且统计重投影误差较小的点的个数，找出</a:t>
                </a:r>
                <a:r>
                  <a:rPr lang="en-US" altLang="zh-CN" sz="140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a:latin typeface="Times New Roman" panose="02020603050405020304" pitchFamily="18" charset="0"/>
                    <a:ea typeface="楷体" panose="02010609060101010101" pitchFamily="49" charset="-122"/>
                    <a:cs typeface="Times New Roman" panose="02020603050405020304" pitchFamily="18" charset="0"/>
                  </a:rPr>
                  <a:t>个解中统计得到点数最多的的那个解作为最终</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的解。次优匹配数需要小于最有匹配数的</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0.75</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倍。</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740946" y="782131"/>
                <a:ext cx="10546081" cy="5745163"/>
              </a:xfrm>
              <a:prstGeom prst="rect">
                <a:avLst/>
              </a:prstGeom>
              <a:blipFill rotWithShape="0">
                <a:blip r:embed="rId4"/>
                <a:stretch>
                  <a:fillRect l="-173" t="-212" r="-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0509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8577944" cy="1077218"/>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单目初始化 </a:t>
            </a:r>
            <a:r>
              <a:rPr lang="en-US" altLang="zh-CN" sz="3200" smtClean="0">
                <a:latin typeface="华文楷体" panose="02010600040101010101" pitchFamily="2" charset="-122"/>
                <a:ea typeface="华文楷体" panose="02010600040101010101" pitchFamily="2" charset="-122"/>
              </a:rPr>
              <a:t>ReconstructF</a:t>
            </a:r>
            <a:r>
              <a:rPr lang="zh-CN" altLang="en-US" sz="3200" smtClean="0">
                <a:latin typeface="华文楷体" panose="02010600040101010101" pitchFamily="2" charset="-122"/>
                <a:ea typeface="华文楷体" panose="02010600040101010101" pitchFamily="2" charset="-122"/>
              </a:rPr>
              <a:t>（）</a:t>
            </a:r>
            <a:endParaRPr lang="zh-CN" altLang="en-US" sz="3200">
              <a:latin typeface="华文楷体" panose="02010600040101010101" pitchFamily="2" charset="-122"/>
              <a:ea typeface="华文楷体" panose="02010600040101010101" pitchFamily="2" charset="-122"/>
            </a:endParaRPr>
          </a:p>
          <a:p>
            <a:endParaRPr lang="zh-CN" altLang="en-US" sz="320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3" name="文本框 2"/>
              <p:cNvSpPr txBox="1"/>
              <p:nvPr/>
            </p:nvSpPr>
            <p:spPr>
              <a:xfrm>
                <a:off x="279392" y="1451323"/>
                <a:ext cx="5746939" cy="5832751"/>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参考：</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a:latin typeface="Times New Roman" panose="02020603050405020304" pitchFamily="18" charset="0"/>
                    <a:ea typeface="楷体" panose="02010609060101010101" pitchFamily="49" charset="-122"/>
                    <a:cs typeface="Times New Roman" panose="02020603050405020304" pitchFamily="18" charset="0"/>
                  </a:rPr>
                  <a:t>计算机视觉中的多视</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几何</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重要结论（</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）：一个</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a:t>
                </a:r>
                <a14:m>
                  <m:oMath xmlns:m="http://schemas.openxmlformats.org/officeDocument/2006/math">
                    <m:r>
                      <a:rPr lang="en-US" altLang="zh-CN" sz="14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矩阵是本质矩阵的充要条件是它的奇异值中有两个相等，而第三个是</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本质矩阵分解：</a:t>
                </a:r>
                <a14:m>
                  <m:oMath xmlns:m="http://schemas.openxmlformats.org/officeDocument/2006/math">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𝐸</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𝐾</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r>
                      <m:rPr>
                        <m:sty m:val="p"/>
                      </m:rPr>
                      <a:rPr lang="en-US" altLang="zh-CN" sz="1400" b="0" i="0" smtClean="0">
                        <a:latin typeface="Cambria Math" panose="02040503050406030204" pitchFamily="18" charset="0"/>
                        <a:ea typeface="楷体" panose="02010609060101010101" pitchFamily="49" charset="-122"/>
                        <a:cs typeface="Times New Roman" panose="02020603050405020304" pitchFamily="18" charset="0"/>
                      </a:rPr>
                      <m:t>FK</m:t>
                    </m:r>
                  </m:oMath>
                </a14:m>
                <a:r>
                  <a:rPr lang="en-US" altLang="zh-CN" sz="1400" b="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e>
                      <m:sub>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𝑅</m:t>
                    </m:r>
                  </m:oMath>
                </a14:m>
                <a:r>
                  <a:rPr lang="en-US" altLang="zh-CN" sz="1400" b="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𝑆𝑅</m:t>
                    </m:r>
                  </m:oMath>
                </a14:m>
                <a:r>
                  <a:rPr lang="en-US" altLang="zh-CN" sz="1400" b="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400" b="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sz="1400" b="0" smtClean="0">
                    <a:latin typeface="Times New Roman" panose="02020603050405020304" pitchFamily="18" charset="0"/>
                    <a:ea typeface="楷体" panose="02010609060101010101" pitchFamily="49" charset="-122"/>
                    <a:cs typeface="Times New Roman" panose="02020603050405020304" pitchFamily="18" charset="0"/>
                  </a:rPr>
                  <a:t>是一个反对称矩阵。</a:t>
                </a:r>
                <a:endParaRPr lang="en-US" altLang="zh-CN" sz="1400" b="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令</a:t>
                </a:r>
                <a14:m>
                  <m:oMath xmlns:m="http://schemas.openxmlformats.org/officeDocument/2006/math">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𝑊</m:t>
                    </m:r>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e>
                          </m:mr>
                        </m:m>
                      </m:e>
                    </m:d>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,Z=</a:t>
                </a:r>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−1</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0</m:t>
                              </m:r>
                            </m:e>
                          </m:mr>
                        </m:m>
                      </m:e>
                    </m:d>
                  </m:oMath>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a:latin typeface="Times New Roman" panose="02020603050405020304" pitchFamily="18" charset="0"/>
                    <a:ea typeface="楷体" panose="02010609060101010101" pitchFamily="49" charset="-122"/>
                    <a:cs typeface="Times New Roman" panose="02020603050405020304" pitchFamily="18" charset="0"/>
                  </a:rPr>
                  <a:t>重要结论（</a:t>
                </a:r>
                <a:r>
                  <a:rPr lang="en-US" altLang="zh-CN" sz="140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a:latin typeface="Times New Roman" panose="02020603050405020304" pitchFamily="18" charset="0"/>
                    <a:ea typeface="楷体" panose="02010609060101010101" pitchFamily="49" charset="-122"/>
                    <a:cs typeface="Times New Roman" panose="02020603050405020304" pitchFamily="18" charset="0"/>
                  </a:rPr>
                  <a:t>）：一个反对称矩阵</a:t>
                </a:r>
                <a:r>
                  <a:rPr lang="en-US" altLang="zh-CN" sz="1400">
                    <a:latin typeface="Times New Roman" panose="02020603050405020304" pitchFamily="18" charset="0"/>
                    <a:ea typeface="楷体" panose="02010609060101010101" pitchFamily="49" charset="-122"/>
                    <a:cs typeface="Times New Roman" panose="02020603050405020304" pitchFamily="18" charset="0"/>
                  </a:rPr>
                  <a:t>S</a:t>
                </a:r>
                <a:r>
                  <a:rPr lang="zh-CN" altLang="en-US" sz="1400">
                    <a:latin typeface="Times New Roman" panose="02020603050405020304" pitchFamily="18" charset="0"/>
                    <a:ea typeface="楷体" panose="02010609060101010101" pitchFamily="49" charset="-122"/>
                    <a:cs typeface="Times New Roman" panose="02020603050405020304" pitchFamily="18" charset="0"/>
                  </a:rPr>
                  <a:t>可以写为</a:t>
                </a:r>
                <a:r>
                  <a:rPr lang="en-US" altLang="zh-CN" sz="1400">
                    <a:latin typeface="Times New Roman" panose="02020603050405020304" pitchFamily="18" charset="0"/>
                    <a:ea typeface="楷体" panose="02010609060101010101" pitchFamily="49" charset="-122"/>
                    <a:cs typeface="Times New Roman" panose="02020603050405020304" pitchFamily="18" charset="0"/>
                  </a:rPr>
                  <a:t>S=kUZ</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𝑈</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𝑇</m:t>
                        </m:r>
                      </m:sup>
                    </m:sSup>
                    <m:r>
                      <a:rPr lang="zh-CN" altLang="en-US" sz="1400" i="1">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140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400">
                    <a:latin typeface="Times New Roman" panose="02020603050405020304" pitchFamily="18" charset="0"/>
                    <a:ea typeface="楷体" panose="02010609060101010101" pitchFamily="49" charset="-122"/>
                    <a:cs typeface="Times New Roman" panose="02020603050405020304" pitchFamily="18" charset="0"/>
                  </a:rPr>
                  <a:t>U</a:t>
                </a:r>
                <a:r>
                  <a:rPr lang="zh-CN" altLang="en-US" sz="1400">
                    <a:latin typeface="Times New Roman" panose="02020603050405020304" pitchFamily="18" charset="0"/>
                    <a:ea typeface="楷体" panose="02010609060101010101" pitchFamily="49" charset="-122"/>
                    <a:cs typeface="Times New Roman" panose="02020603050405020304" pitchFamily="18" charset="0"/>
                  </a:rPr>
                  <a:t>是正交矩阵。</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在相差一个符号的意义下，</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Z=diag(1,1,0)W,</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故在相差一个常数的意义下，</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S=Udiag(1,1,0)W</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𝑈</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400">
                    <a:latin typeface="Times New Roman" panose="02020603050405020304" pitchFamily="18" charset="0"/>
                    <a:ea typeface="楷体" panose="02010609060101010101" pitchFamily="49" charset="-122"/>
                    <a:cs typeface="Times New Roman" panose="02020603050405020304" pitchFamily="18" charset="0"/>
                  </a:rPr>
                  <a:t>E=SR=Udiag(1,1,0</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)(W</a:t>
                </a:r>
                <a14:m>
                  <m:oMath xmlns:m="http://schemas.openxmlformats.org/officeDocument/2006/math">
                    <m:sSup>
                      <m:sSupPr>
                        <m:ctrlPr>
                          <a:rPr lang="en-US" altLang="zh-CN" sz="1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latin typeface="Cambria Math" panose="02040503050406030204" pitchFamily="18" charset="0"/>
                            <a:ea typeface="楷体" panose="02010609060101010101" pitchFamily="49" charset="-122"/>
                            <a:cs typeface="Times New Roman" panose="02020603050405020304" pitchFamily="18" charset="0"/>
                          </a:rPr>
                          <m:t>𝑈</m:t>
                        </m:r>
                      </m:e>
                      <m:sup>
                        <m:r>
                          <a:rPr lang="en-US" altLang="zh-CN" sz="1400" i="1">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Udiag(1,1,0)</a:t>
                </a:r>
                <a14:m>
                  <m:oMath xmlns:m="http://schemas.openxmlformats.org/officeDocument/2006/math">
                    <m:sSup>
                      <m:sSupPr>
                        <m:ctrlPr>
                          <a:rPr lang="en-US" altLang="zh-CN" sz="1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𝑉</m:t>
                        </m:r>
                      </m:e>
                      <m:sup>
                        <m:r>
                          <a:rPr lang="en-US" altLang="zh-CN" sz="1400" b="0" i="1" smtClean="0">
                            <a:latin typeface="Cambria Math" panose="02040503050406030204" pitchFamily="18" charset="0"/>
                            <a:ea typeface="楷体" panose="02010609060101010101" pitchFamily="49" charset="-122"/>
                            <a:cs typeface="Times New Roman" panose="02020603050405020304" pitchFamily="18" charset="0"/>
                          </a:rPr>
                          <m:t>𝑇</m:t>
                        </m:r>
                      </m:sup>
                    </m:sSup>
                  </m:oMath>
                </a14:m>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结论：已知本质矩阵</a:t>
                </a:r>
                <a:r>
                  <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Udiag(1,1,0)</a:t>
                </a:r>
                <a14:m>
                  <m:oMath xmlns:m="http://schemas.openxmlformats.org/officeDocument/2006/math">
                    <m:sSup>
                      <m:sSup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𝑉</m:t>
                        </m:r>
                      </m:e>
                      <m:sup>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和第一个摄像机</a:t>
                </a:r>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P=[I|0],</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那么第二个摄像机矩阵</a:t>
                </a:r>
                <a14:m>
                  <m:oMath xmlns:m="http://schemas.openxmlformats.org/officeDocument/2006/math">
                    <m:sSup>
                      <m:sSupPr>
                        <m:ctrlPr>
                          <a:rPr lang="en-US" altLang="zh-CN" sz="140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𝑃</m:t>
                        </m:r>
                      </m:e>
                      <m:sup>
                        <m:r>
                          <a:rPr lang="en-US" altLang="zh-CN" sz="1400"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m:t>
                        </m:r>
                      </m:sup>
                    </m:sSup>
                  </m:oMath>
                </a14:m>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有下列四种可能选择：</a:t>
                </a:r>
                <a:endPar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14:m>
                  <m:oMath xmlns:m="http://schemas.openxmlformats.org/officeDocument/2006/math">
                    <m:sSup>
                      <m:sSup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𝑃</m:t>
                        </m:r>
                      </m:e>
                      <m:sup>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m:t>
                        </m:r>
                      </m:sup>
                    </m:sSup>
                  </m:oMath>
                </a14:m>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=[UW</a:t>
                </a:r>
                <a14:m>
                  <m:oMath xmlns:m="http://schemas.openxmlformats.org/officeDocument/2006/math">
                    <m:sSup>
                      <m:sSup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𝑉</m:t>
                        </m:r>
                      </m:e>
                      <m:sup>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140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sz="1400"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3</m:t>
                        </m:r>
                      </m:sub>
                    </m:sSub>
                  </m:oMath>
                </a14:m>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[UW</a:t>
                </a:r>
                <a14:m>
                  <m:oMath xmlns:m="http://schemas.openxmlformats.org/officeDocument/2006/math">
                    <m:sSup>
                      <m:sSup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𝑉</m:t>
                        </m:r>
                      </m:e>
                      <m:sup>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3</m:t>
                        </m:r>
                      </m:sub>
                    </m:sSub>
                  </m:oMath>
                </a14:m>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[U</a:t>
                </a:r>
                <a14:m>
                  <m:oMath xmlns:m="http://schemas.openxmlformats.org/officeDocument/2006/math">
                    <m:sSup>
                      <m:sSup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𝑊</m:t>
                        </m:r>
                      </m:e>
                      <m:sup>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𝑇</m:t>
                        </m:r>
                      </m:sup>
                    </m:sSup>
                    <m:sSup>
                      <m:sSup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𝑉</m:t>
                        </m:r>
                      </m:e>
                      <m:sup>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3</m:t>
                        </m:r>
                      </m:sub>
                    </m:sSub>
                  </m:oMath>
                </a14:m>
                <a:r>
                  <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14:m>
                  <m:oMath xmlns:m="http://schemas.openxmlformats.org/officeDocument/2006/math">
                    <m:sSup>
                      <m:sSupPr>
                        <m:ctrlPr>
                          <a:rPr lang="en-US" altLang="zh-CN" sz="140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𝑊</m:t>
                        </m:r>
                      </m:e>
                      <m:sup>
                        <m:r>
                          <a:rPr lang="en-US" altLang="zh-CN" sz="1400"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𝑇</m:t>
                        </m:r>
                      </m:sup>
                    </m:sSup>
                    <m:sSup>
                      <m:sSup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𝑉</m:t>
                        </m:r>
                      </m:e>
                      <m:sup>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𝑇</m:t>
                        </m:r>
                      </m:sup>
                    </m:sSup>
                  </m:oMath>
                </a14:m>
                <a:r>
                  <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sz="1400" i="1">
                            <a:solidFill>
                              <a:srgbClr val="FF0000"/>
                            </a:solidFill>
                            <a:latin typeface="Cambria Math" panose="02040503050406030204" pitchFamily="18" charset="0"/>
                            <a:ea typeface="楷体" panose="02010609060101010101" pitchFamily="49" charset="-122"/>
                            <a:cs typeface="Times New Roman" panose="02020603050405020304" pitchFamily="18" charset="0"/>
                          </a:rPr>
                          <m:t>3</m:t>
                        </m:r>
                      </m:sub>
                    </m:sSub>
                  </m:oMath>
                </a14:m>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a:p>
                <a:endPar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计算出</a:t>
                </a:r>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之后，会进行三角测量，检测符合匹配的</a:t>
                </a:r>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种模型中哪种模型符合匹配的点数最多，如果没有哪一个</a:t>
                </a:r>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1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组合是明显优于另外三种的，那么就认为匹配不成功。</a:t>
                </a:r>
                <a:endParaRPr lang="en-US" altLang="zh-CN" sz="14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79392" y="1451323"/>
                <a:ext cx="5746939" cy="5832751"/>
              </a:xfrm>
              <a:prstGeom prst="rect">
                <a:avLst/>
              </a:prstGeom>
              <a:blipFill rotWithShape="0">
                <a:blip r:embed="rId2"/>
                <a:stretch>
                  <a:fillRect l="-318" t="-313" r="-1379"/>
                </a:stretch>
              </a:blipFill>
            </p:spPr>
            <p:txBody>
              <a:bodyPr/>
              <a:lstStyle/>
              <a:p>
                <a:r>
                  <a:rPr lang="zh-CN" altLang="en-US">
                    <a:noFill/>
                  </a:rPr>
                  <a:t> </a:t>
                </a:r>
              </a:p>
            </p:txBody>
          </p:sp>
        </mc:Fallback>
      </mc:AlternateContent>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454545"/>
                </a:solidFill>
                <a:effectLst/>
                <a:latin typeface="Arial" panose="020B0604020202020204" pitchFamily="34" charset="0"/>
                <a:ea typeface="PingFang SC"/>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5922188" y="928045"/>
            <a:ext cx="4110978" cy="2982822"/>
          </a:xfrm>
          <a:prstGeom prst="rect">
            <a:avLst/>
          </a:prstGeom>
        </p:spPr>
      </p:pic>
      <p:pic>
        <p:nvPicPr>
          <p:cNvPr id="5" name="图片 4"/>
          <p:cNvPicPr>
            <a:picLocks noChangeAspect="1"/>
          </p:cNvPicPr>
          <p:nvPr/>
        </p:nvPicPr>
        <p:blipFill>
          <a:blip r:embed="rId4"/>
          <a:stretch>
            <a:fillRect/>
          </a:stretch>
        </p:blipFill>
        <p:spPr>
          <a:xfrm>
            <a:off x="5922188" y="4040595"/>
            <a:ext cx="5548750" cy="2695303"/>
          </a:xfrm>
          <a:prstGeom prst="rect">
            <a:avLst/>
          </a:prstGeom>
        </p:spPr>
      </p:pic>
    </p:spTree>
    <p:extLst>
      <p:ext uri="{BB962C8B-B14F-4D97-AF65-F5344CB8AC3E}">
        <p14:creationId xmlns:p14="http://schemas.microsoft.com/office/powerpoint/2010/main" val="3158684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4" y="130629"/>
            <a:ext cx="11269529" cy="1077218"/>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更新连接关系</a:t>
            </a:r>
            <a:r>
              <a:rPr lang="en-US" altLang="zh-CN" sz="2800">
                <a:latin typeface="华文楷体" panose="02010600040101010101" pitchFamily="2" charset="-122"/>
                <a:ea typeface="华文楷体" panose="02010600040101010101" pitchFamily="2" charset="-122"/>
              </a:rPr>
              <a:t>KeyFrame::UpdateConnections</a:t>
            </a:r>
            <a:r>
              <a:rPr lang="en-US" altLang="zh-CN" sz="2800" smtClean="0">
                <a:latin typeface="华文楷体" panose="02010600040101010101" pitchFamily="2" charset="-122"/>
                <a:ea typeface="华文楷体" panose="02010600040101010101" pitchFamily="2" charset="-122"/>
              </a:rPr>
              <a:t>( )</a:t>
            </a:r>
            <a:endParaRPr lang="zh-CN" altLang="en-US" sz="2800">
              <a:latin typeface="华文楷体" panose="02010600040101010101" pitchFamily="2" charset="-122"/>
              <a:ea typeface="华文楷体" panose="02010600040101010101" pitchFamily="2" charset="-122"/>
            </a:endParaRPr>
          </a:p>
          <a:p>
            <a:endParaRPr lang="zh-CN" altLang="en-US" sz="3200">
              <a:latin typeface="华文楷体" panose="02010600040101010101" pitchFamily="2" charset="-122"/>
              <a:ea typeface="华文楷体" panose="02010600040101010101" pitchFamily="2" charset="-122"/>
            </a:endParaRPr>
          </a:p>
        </p:txBody>
      </p:sp>
      <p:sp>
        <p:nvSpPr>
          <p:cNvPr id="6" name="矩形 5"/>
          <p:cNvSpPr/>
          <p:nvPr/>
        </p:nvSpPr>
        <p:spPr>
          <a:xfrm>
            <a:off x="386499" y="1712357"/>
            <a:ext cx="2783421" cy="3765334"/>
          </a:xfrm>
          <a:prstGeom prst="rect">
            <a:avLst/>
          </a:prstGeom>
          <a:solidFill>
            <a:schemeClr val="bg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7901" y="1207847"/>
            <a:ext cx="1640264" cy="369332"/>
          </a:xfrm>
          <a:prstGeom prst="rect">
            <a:avLst/>
          </a:prstGeom>
          <a:noFill/>
        </p:spPr>
        <p:txBody>
          <a:bodyPr wrap="square" rtlCol="0">
            <a:spAutoFit/>
          </a:bodyPr>
          <a:lstStyle/>
          <a:p>
            <a:r>
              <a:rPr lang="en-US" altLang="zh-CN" smtClean="0"/>
              <a:t>KeyFrame1</a:t>
            </a:r>
            <a:endParaRPr lang="zh-CN" altLang="en-US"/>
          </a:p>
        </p:txBody>
      </p:sp>
      <p:sp>
        <p:nvSpPr>
          <p:cNvPr id="3" name="椭圆 2"/>
          <p:cNvSpPr/>
          <p:nvPr/>
        </p:nvSpPr>
        <p:spPr>
          <a:xfrm>
            <a:off x="4100946" y="2742936"/>
            <a:ext cx="3602181" cy="2734755"/>
          </a:xfrm>
          <a:prstGeom prst="ellipse">
            <a:avLst/>
          </a:prstGeom>
          <a:solidFill>
            <a:schemeClr val="bg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715001561"/>
              </p:ext>
            </p:extLst>
          </p:nvPr>
        </p:nvGraphicFramePr>
        <p:xfrm>
          <a:off x="1108045" y="2710740"/>
          <a:ext cx="1216296" cy="1227232"/>
        </p:xfrm>
        <a:graphic>
          <a:graphicData uri="http://schemas.openxmlformats.org/drawingml/2006/table">
            <a:tbl>
              <a:tblPr firstRow="1" bandRow="1">
                <a:tableStyleId>{5C22544A-7EE6-4342-B048-85BDC9FD1C3A}</a:tableStyleId>
              </a:tblPr>
              <a:tblGrid>
                <a:gridCol w="1216296"/>
              </a:tblGrid>
              <a:tr h="288553">
                <a:tc>
                  <a:txBody>
                    <a:bodyPr/>
                    <a:lstStyle/>
                    <a:p>
                      <a:r>
                        <a:rPr lang="en-US" altLang="zh-CN" sz="1400" smtClean="0">
                          <a:solidFill>
                            <a:schemeClr val="tx2">
                              <a:lumMod val="10000"/>
                            </a:schemeClr>
                          </a:solidFill>
                        </a:rPr>
                        <a:t>*MapPoint</a:t>
                      </a:r>
                      <a:endParaRPr lang="zh-CN" altLang="en-US" sz="1400">
                        <a:solidFill>
                          <a:schemeClr val="tx2">
                            <a:lumMod val="10000"/>
                          </a:schemeClr>
                        </a:solidFill>
                      </a:endParaRPr>
                    </a:p>
                  </a:txBody>
                  <a:tcPr>
                    <a:solidFill>
                      <a:schemeClr val="tx1">
                        <a:lumMod val="65000"/>
                      </a:schemeClr>
                    </a:solidFill>
                  </a:tcPr>
                </a:tc>
              </a:tr>
              <a:tr h="288553">
                <a:tc>
                  <a:txBody>
                    <a:bodyPr/>
                    <a:lstStyle/>
                    <a:p>
                      <a:r>
                        <a:rPr lang="zh-CN" altLang="en-US" sz="1400" smtClean="0"/>
                        <a:t>*</a:t>
                      </a:r>
                      <a:r>
                        <a:rPr lang="en-US" altLang="zh-CN" sz="1400" smtClean="0"/>
                        <a:t>MapPoint</a:t>
                      </a:r>
                      <a:endParaRPr lang="zh-CN" altLang="en-US" sz="1400"/>
                    </a:p>
                  </a:txBody>
                  <a:tcPr>
                    <a:solidFill>
                      <a:schemeClr val="tx1">
                        <a:lumMod val="65000"/>
                      </a:schemeClr>
                    </a:solidFill>
                  </a:tcPr>
                </a:tc>
              </a:tr>
              <a:tr h="288553">
                <a:tc>
                  <a:txBody>
                    <a:bodyPr/>
                    <a:lstStyle/>
                    <a:p>
                      <a:r>
                        <a:rPr lang="zh-CN" altLang="en-US" sz="1400" smtClean="0"/>
                        <a:t>*</a:t>
                      </a:r>
                      <a:r>
                        <a:rPr lang="en-US" altLang="zh-CN" sz="1400" smtClean="0"/>
                        <a:t>MapPoint</a:t>
                      </a:r>
                      <a:endParaRPr lang="zh-CN" altLang="en-US" sz="1400"/>
                    </a:p>
                  </a:txBody>
                  <a:tcPr>
                    <a:solidFill>
                      <a:schemeClr val="tx1">
                        <a:lumMod val="65000"/>
                      </a:schemeClr>
                    </a:solidFill>
                  </a:tcPr>
                </a:tc>
              </a:tr>
              <a:tr h="312832">
                <a:tc>
                  <a:txBody>
                    <a:bodyPr/>
                    <a:lstStyle/>
                    <a:p>
                      <a:r>
                        <a:rPr lang="en-US" altLang="zh-CN" sz="1400" smtClean="0"/>
                        <a:t>*MapPoint</a:t>
                      </a:r>
                      <a:endParaRPr lang="zh-CN" altLang="en-US" sz="1400"/>
                    </a:p>
                  </a:txBody>
                  <a:tcPr>
                    <a:solidFill>
                      <a:schemeClr val="tx1">
                        <a:lumMod val="65000"/>
                      </a:schemeClr>
                    </a:solidFill>
                  </a:tcPr>
                </a:tc>
              </a:tr>
            </a:tbl>
          </a:graphicData>
        </a:graphic>
      </p:graphicFrame>
      <p:sp>
        <p:nvSpPr>
          <p:cNvPr id="5" name="文本框 4"/>
          <p:cNvSpPr txBox="1"/>
          <p:nvPr/>
        </p:nvSpPr>
        <p:spPr>
          <a:xfrm>
            <a:off x="1015999" y="2123443"/>
            <a:ext cx="1791855" cy="369332"/>
          </a:xfrm>
          <a:prstGeom prst="rect">
            <a:avLst/>
          </a:prstGeom>
          <a:noFill/>
        </p:spPr>
        <p:txBody>
          <a:bodyPr wrap="square" rtlCol="0">
            <a:spAutoFit/>
          </a:bodyPr>
          <a:lstStyle/>
          <a:p>
            <a:r>
              <a:rPr lang="en-US" altLang="zh-CN" smtClean="0"/>
              <a:t>mvpMapPoints</a:t>
            </a:r>
            <a:endParaRPr lang="zh-CN" altLang="en-US"/>
          </a:p>
        </p:txBody>
      </p:sp>
      <p:sp>
        <p:nvSpPr>
          <p:cNvPr id="11" name="椭圆 10"/>
          <p:cNvSpPr/>
          <p:nvPr/>
        </p:nvSpPr>
        <p:spPr>
          <a:xfrm>
            <a:off x="6059055" y="4383578"/>
            <a:ext cx="101600" cy="92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384800" y="3223490"/>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426363" y="48306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049818" y="5291645"/>
            <a:ext cx="110837"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95899" y="4876337"/>
            <a:ext cx="101600"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2386357" y="2742936"/>
            <a:ext cx="2908454" cy="563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246811" y="3082834"/>
            <a:ext cx="3803007" cy="1300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229394" y="3474720"/>
            <a:ext cx="3820424" cy="181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634153" y="1712356"/>
            <a:ext cx="2783421" cy="3765336"/>
          </a:xfrm>
          <a:prstGeom prst="rect">
            <a:avLst/>
          </a:prstGeom>
          <a:solidFill>
            <a:schemeClr val="bg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129935" y="2142656"/>
            <a:ext cx="1791855" cy="369332"/>
          </a:xfrm>
          <a:prstGeom prst="rect">
            <a:avLst/>
          </a:prstGeom>
          <a:noFill/>
        </p:spPr>
        <p:txBody>
          <a:bodyPr wrap="square" rtlCol="0">
            <a:spAutoFit/>
          </a:bodyPr>
          <a:lstStyle/>
          <a:p>
            <a:r>
              <a:rPr lang="en-US" altLang="zh-CN" smtClean="0"/>
              <a:t>mvpMapPoints</a:t>
            </a:r>
            <a:endParaRPr lang="zh-CN" altLang="en-US"/>
          </a:p>
        </p:txBody>
      </p:sp>
      <p:cxnSp>
        <p:nvCxnSpPr>
          <p:cNvPr id="22" name="直接箭头连接符 21"/>
          <p:cNvCxnSpPr/>
          <p:nvPr/>
        </p:nvCxnSpPr>
        <p:spPr>
          <a:xfrm flipH="1">
            <a:off x="5529943" y="2774429"/>
            <a:ext cx="3821083" cy="449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5467927" y="3109399"/>
            <a:ext cx="3911808" cy="17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189365" y="3733206"/>
            <a:ext cx="3199607" cy="1558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426363" y="2511988"/>
            <a:ext cx="0" cy="649223"/>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684964937"/>
              </p:ext>
            </p:extLst>
          </p:nvPr>
        </p:nvGraphicFramePr>
        <p:xfrm>
          <a:off x="4554583" y="1338312"/>
          <a:ext cx="2141316" cy="980724"/>
        </p:xfrm>
        <a:graphic>
          <a:graphicData uri="http://schemas.openxmlformats.org/drawingml/2006/table">
            <a:tbl>
              <a:tblPr firstRow="1" bandRow="1">
                <a:tableStyleId>{5C22544A-7EE6-4342-B048-85BDC9FD1C3A}</a:tableStyleId>
              </a:tblPr>
              <a:tblGrid>
                <a:gridCol w="1083102"/>
                <a:gridCol w="1058214"/>
              </a:tblGrid>
              <a:tr h="307482">
                <a:tc>
                  <a:txBody>
                    <a:bodyPr/>
                    <a:lstStyle/>
                    <a:p>
                      <a:r>
                        <a:rPr lang="en-US" altLang="zh-CN" sz="1050" smtClean="0"/>
                        <a:t>KeyFrame*</a:t>
                      </a:r>
                      <a:endParaRPr lang="zh-CN" altLang="en-US" sz="1050"/>
                    </a:p>
                  </a:txBody>
                  <a:tcPr>
                    <a:solidFill>
                      <a:schemeClr val="bg2">
                        <a:lumMod val="75000"/>
                        <a:lumOff val="25000"/>
                      </a:schemeClr>
                    </a:solidFill>
                  </a:tcPr>
                </a:tc>
                <a:tc>
                  <a:txBody>
                    <a:bodyPr/>
                    <a:lstStyle/>
                    <a:p>
                      <a:r>
                        <a:rPr lang="en-US" altLang="zh-CN" sz="1200" smtClean="0">
                          <a:latin typeface="楷体" panose="02010609060101010101" pitchFamily="49" charset="-122"/>
                          <a:ea typeface="楷体" panose="02010609060101010101" pitchFamily="49" charset="-122"/>
                        </a:rPr>
                        <a:t>i1</a:t>
                      </a:r>
                      <a:r>
                        <a:rPr lang="zh-CN" altLang="en-US" sz="1200" smtClean="0">
                          <a:latin typeface="楷体" panose="02010609060101010101" pitchFamily="49" charset="-122"/>
                          <a:ea typeface="楷体" panose="02010609060101010101" pitchFamily="49" charset="-122"/>
                        </a:rPr>
                        <a:t>（索引号）</a:t>
                      </a:r>
                      <a:endParaRPr lang="zh-CN" altLang="en-US" sz="1200">
                        <a:latin typeface="楷体" panose="02010609060101010101" pitchFamily="49" charset="-122"/>
                        <a:ea typeface="楷体" panose="02010609060101010101" pitchFamily="49" charset="-122"/>
                      </a:endParaRPr>
                    </a:p>
                  </a:txBody>
                  <a:tcPr>
                    <a:solidFill>
                      <a:schemeClr val="bg2">
                        <a:lumMod val="75000"/>
                        <a:lumOff val="25000"/>
                      </a:schemeClr>
                    </a:solidFill>
                  </a:tcPr>
                </a:tc>
              </a:tr>
              <a:tr h="307482">
                <a:tc>
                  <a:txBody>
                    <a:bodyPr/>
                    <a:lstStyle/>
                    <a:p>
                      <a:r>
                        <a:rPr lang="en-US" altLang="zh-CN" sz="1100" smtClean="0">
                          <a:solidFill>
                            <a:schemeClr val="tx1"/>
                          </a:solidFill>
                        </a:rPr>
                        <a:t>KeyFrame*</a:t>
                      </a:r>
                      <a:endParaRPr lang="zh-CN" altLang="en-US" sz="1100">
                        <a:solidFill>
                          <a:schemeClr val="tx1"/>
                        </a:solidFill>
                      </a:endParaRPr>
                    </a:p>
                  </a:txBody>
                  <a:tcPr>
                    <a:solidFill>
                      <a:schemeClr val="bg2">
                        <a:lumMod val="75000"/>
                        <a:lumOff val="25000"/>
                      </a:schemeClr>
                    </a:solidFill>
                  </a:tcPr>
                </a:tc>
                <a:tc>
                  <a:txBody>
                    <a:bodyPr/>
                    <a:lstStyle/>
                    <a:p>
                      <a:r>
                        <a:rPr lang="en-US" altLang="zh-CN" sz="1400" smtClean="0">
                          <a:solidFill>
                            <a:schemeClr val="tx1"/>
                          </a:solidFill>
                        </a:rPr>
                        <a:t>j2</a:t>
                      </a:r>
                      <a:endParaRPr lang="zh-CN" altLang="en-US" sz="1400">
                        <a:solidFill>
                          <a:schemeClr val="tx1"/>
                        </a:solidFill>
                      </a:endParaRPr>
                    </a:p>
                  </a:txBody>
                  <a:tcPr>
                    <a:solidFill>
                      <a:schemeClr val="bg2">
                        <a:lumMod val="75000"/>
                        <a:lumOff val="25000"/>
                      </a:schemeClr>
                    </a:solidFill>
                  </a:tcPr>
                </a:tc>
              </a:tr>
              <a:tr h="307482">
                <a:tc>
                  <a:txBody>
                    <a:bodyPr/>
                    <a:lstStyle/>
                    <a:p>
                      <a:r>
                        <a:rPr lang="en-US" altLang="zh-CN" sz="1100" smtClean="0">
                          <a:solidFill>
                            <a:schemeClr val="tx1"/>
                          </a:solidFill>
                        </a:rPr>
                        <a:t>KeyFrame*</a:t>
                      </a:r>
                      <a:endParaRPr lang="zh-CN" altLang="en-US" sz="1100">
                        <a:solidFill>
                          <a:schemeClr val="tx1"/>
                        </a:solidFill>
                      </a:endParaRPr>
                    </a:p>
                  </a:txBody>
                  <a:tcPr>
                    <a:solidFill>
                      <a:schemeClr val="bg2">
                        <a:lumMod val="75000"/>
                        <a:lumOff val="25000"/>
                      </a:schemeClr>
                    </a:solidFill>
                  </a:tcPr>
                </a:tc>
                <a:tc>
                  <a:txBody>
                    <a:bodyPr/>
                    <a:lstStyle/>
                    <a:p>
                      <a:endParaRPr lang="zh-CN" altLang="en-US"/>
                    </a:p>
                  </a:txBody>
                  <a:tcPr>
                    <a:solidFill>
                      <a:schemeClr val="bg2">
                        <a:lumMod val="75000"/>
                        <a:lumOff val="25000"/>
                      </a:schemeClr>
                    </a:solidFill>
                  </a:tcPr>
                </a:tc>
              </a:tr>
            </a:tbl>
          </a:graphicData>
        </a:graphic>
      </p:graphicFrame>
      <p:sp>
        <p:nvSpPr>
          <p:cNvPr id="31" name="矩形 30"/>
          <p:cNvSpPr/>
          <p:nvPr/>
        </p:nvSpPr>
        <p:spPr>
          <a:xfrm>
            <a:off x="4639014" y="936183"/>
            <a:ext cx="1657826" cy="369332"/>
          </a:xfrm>
          <a:prstGeom prst="rect">
            <a:avLst/>
          </a:prstGeom>
        </p:spPr>
        <p:txBody>
          <a:bodyPr wrap="none">
            <a:spAutoFit/>
          </a:bodyPr>
          <a:lstStyle/>
          <a:p>
            <a:r>
              <a:rPr lang="zh-CN" altLang="en-US"/>
              <a:t>mObservations</a:t>
            </a:r>
          </a:p>
        </p:txBody>
      </p:sp>
      <p:cxnSp>
        <p:nvCxnSpPr>
          <p:cNvPr id="33" name="直接箭头连接符 32"/>
          <p:cNvCxnSpPr/>
          <p:nvPr/>
        </p:nvCxnSpPr>
        <p:spPr>
          <a:xfrm flipH="1">
            <a:off x="3248297" y="1497874"/>
            <a:ext cx="1201783" cy="313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375954" y="1924594"/>
            <a:ext cx="3123612" cy="348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129935" y="1204978"/>
            <a:ext cx="1640264" cy="369332"/>
          </a:xfrm>
          <a:prstGeom prst="rect">
            <a:avLst/>
          </a:prstGeom>
          <a:noFill/>
        </p:spPr>
        <p:txBody>
          <a:bodyPr wrap="square" rtlCol="0">
            <a:spAutoFit/>
          </a:bodyPr>
          <a:lstStyle/>
          <a:p>
            <a:r>
              <a:rPr lang="en-US" altLang="zh-CN" smtClean="0"/>
              <a:t>KeyFrame2</a:t>
            </a:r>
            <a:endParaRPr lang="zh-CN" altLang="en-US"/>
          </a:p>
        </p:txBody>
      </p:sp>
      <p:sp>
        <p:nvSpPr>
          <p:cNvPr id="37" name="文本框 36"/>
          <p:cNvSpPr txBox="1"/>
          <p:nvPr/>
        </p:nvSpPr>
        <p:spPr>
          <a:xfrm>
            <a:off x="1015998" y="5869577"/>
            <a:ext cx="10331271" cy="1261884"/>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如上图，</a:t>
            </a:r>
            <a:r>
              <a:rPr lang="en-US" altLang="zh-CN" sz="1200" smtClean="0">
                <a:latin typeface="楷体" panose="02010609060101010101" pitchFamily="49" charset="-122"/>
                <a:ea typeface="楷体" panose="02010609060101010101" pitchFamily="49" charset="-122"/>
              </a:rPr>
              <a:t>KeyFrame</a:t>
            </a:r>
            <a:r>
              <a:rPr lang="zh-CN" altLang="en-US" sz="1200" smtClean="0">
                <a:latin typeface="楷体" panose="02010609060101010101" pitchFamily="49" charset="-122"/>
                <a:ea typeface="楷体" panose="02010609060101010101" pitchFamily="49" charset="-122"/>
              </a:rPr>
              <a:t>中有</a:t>
            </a:r>
            <a:r>
              <a:rPr lang="en-US" altLang="zh-CN" sz="1200" smtClean="0">
                <a:latin typeface="楷体" panose="02010609060101010101" pitchFamily="49" charset="-122"/>
                <a:ea typeface="楷体" panose="02010609060101010101" pitchFamily="49" charset="-122"/>
              </a:rPr>
              <a:t>vector</a:t>
            </a:r>
            <a:r>
              <a:rPr lang="zh-CN" altLang="en-US" sz="1200" smtClean="0">
                <a:latin typeface="楷体" panose="02010609060101010101" pitchFamily="49" charset="-122"/>
                <a:ea typeface="楷体" panose="02010609060101010101" pitchFamily="49" charset="-122"/>
              </a:rPr>
              <a:t>型容器</a:t>
            </a:r>
            <a:r>
              <a:rPr lang="en-US" altLang="zh-CN" sz="1200" smtClean="0">
                <a:latin typeface="楷体" panose="02010609060101010101" pitchFamily="49" charset="-122"/>
                <a:ea typeface="楷体" panose="02010609060101010101" pitchFamily="49" charset="-122"/>
              </a:rPr>
              <a:t>mvpMapPoint</a:t>
            </a:r>
            <a:r>
              <a:rPr lang="zh-CN" altLang="en-US" sz="1200" smtClean="0">
                <a:latin typeface="楷体" panose="02010609060101010101" pitchFamily="49" charset="-122"/>
                <a:ea typeface="楷体" panose="02010609060101010101" pitchFamily="49" charset="-122"/>
              </a:rPr>
              <a:t>指向该帧能够观测到的所有地图点，同时每个地图点在生成的时候也会在</a:t>
            </a:r>
            <a:r>
              <a:rPr lang="en-US" altLang="zh-CN" sz="1200" smtClean="0">
                <a:latin typeface="楷体" panose="02010609060101010101" pitchFamily="49" charset="-122"/>
                <a:ea typeface="楷体" panose="02010609060101010101" pitchFamily="49" charset="-122"/>
              </a:rPr>
              <a:t>map</a:t>
            </a:r>
            <a:r>
              <a:rPr lang="zh-CN" altLang="en-US" sz="1200" smtClean="0">
                <a:latin typeface="楷体" panose="02010609060101010101" pitchFamily="49" charset="-122"/>
                <a:ea typeface="楷体" panose="02010609060101010101" pitchFamily="49" charset="-122"/>
              </a:rPr>
              <a:t>型容器</a:t>
            </a:r>
            <a:r>
              <a:rPr lang="en-US" altLang="zh-CN" sz="1200" smtClean="0">
                <a:latin typeface="楷体" panose="02010609060101010101" pitchFamily="49" charset="-122"/>
                <a:ea typeface="楷体" panose="02010609060101010101" pitchFamily="49" charset="-122"/>
              </a:rPr>
              <a:t>MapPoint::</a:t>
            </a:r>
            <a:r>
              <a:rPr lang="zh-CN" altLang="en-US" sz="1200" smtClean="0">
                <a:latin typeface="楷体" panose="02010609060101010101" pitchFamily="49" charset="-122"/>
                <a:ea typeface="楷体" panose="02010609060101010101" pitchFamily="49" charset="-122"/>
              </a:rPr>
              <a:t>mObservations中记录该地图点都被哪些帧观测到，以及该地图点在对应帧中的编号（索引号）。程序中使用一个双重循环来更新</a:t>
            </a:r>
            <a:r>
              <a:rPr lang="en-US" altLang="zh-CN" sz="1200" smtClean="0">
                <a:latin typeface="楷体" panose="02010609060101010101" pitchFamily="49" charset="-122"/>
                <a:ea typeface="楷体" panose="02010609060101010101" pitchFamily="49" charset="-122"/>
              </a:rPr>
              <a:t>KeyFrame1</a:t>
            </a:r>
            <a:r>
              <a:rPr lang="zh-CN" altLang="en-US" sz="1200" smtClean="0">
                <a:latin typeface="楷体" panose="02010609060101010101" pitchFamily="49" charset="-122"/>
                <a:ea typeface="楷体" panose="02010609060101010101" pitchFamily="49" charset="-122"/>
              </a:rPr>
              <a:t>与其他帧的共视地图点的数量，如果与某帧的公式点数</a:t>
            </a:r>
            <a:r>
              <a:rPr lang="en-US" altLang="zh-CN" sz="1200" smtClean="0">
                <a:latin typeface="楷体" panose="02010609060101010101" pitchFamily="49" charset="-122"/>
                <a:ea typeface="楷体" panose="02010609060101010101" pitchFamily="49" charset="-122"/>
              </a:rPr>
              <a:t>&gt;15,</a:t>
            </a:r>
            <a:r>
              <a:rPr lang="zh-CN" altLang="en-US" sz="1200" smtClean="0">
                <a:latin typeface="楷体" panose="02010609060101010101" pitchFamily="49" charset="-122"/>
                <a:ea typeface="楷体" panose="02010609060101010101" pitchFamily="49" charset="-122"/>
              </a:rPr>
              <a:t>就在两帧之间建立连接。</a:t>
            </a:r>
            <a:r>
              <a:rPr lang="zh-CN" altLang="en-US" sz="1200" smtClean="0">
                <a:solidFill>
                  <a:srgbClr val="FF0000"/>
                </a:solidFill>
                <a:latin typeface="楷体" panose="02010609060101010101" pitchFamily="49" charset="-122"/>
                <a:ea typeface="楷体" panose="02010609060101010101" pitchFamily="49" charset="-122"/>
              </a:rPr>
              <a:t>最后按照与当前帧共视点的多少进行排序，</a:t>
            </a:r>
            <a:r>
              <a:rPr lang="en-US" altLang="zh-CN" sz="1200" smtClean="0">
                <a:solidFill>
                  <a:srgbClr val="FF0000"/>
                </a:solidFill>
                <a:latin typeface="楷体" panose="02010609060101010101" pitchFamily="49" charset="-122"/>
                <a:ea typeface="楷体" panose="02010609060101010101" pitchFamily="49" charset="-122"/>
              </a:rPr>
              <a:t>mvpOrderedConnectedKeyFrames</a:t>
            </a:r>
            <a:r>
              <a:rPr lang="zh-CN" altLang="en-US" sz="1200" smtClean="0">
                <a:solidFill>
                  <a:srgbClr val="FF0000"/>
                </a:solidFill>
                <a:latin typeface="楷体" panose="02010609060101010101" pitchFamily="49" charset="-122"/>
                <a:ea typeface="楷体" panose="02010609060101010101" pitchFamily="49" charset="-122"/>
              </a:rPr>
              <a:t>，</a:t>
            </a:r>
            <a:r>
              <a:rPr lang="en-US" altLang="zh-CN" sz="1200" smtClean="0">
                <a:solidFill>
                  <a:srgbClr val="FF0000"/>
                </a:solidFill>
                <a:latin typeface="楷体" panose="02010609060101010101" pitchFamily="49" charset="-122"/>
                <a:ea typeface="楷体" panose="02010609060101010101" pitchFamily="49" charset="-122"/>
              </a:rPr>
              <a:t>mvOrderedWeights</a:t>
            </a:r>
            <a:r>
              <a:rPr lang="zh-CN" altLang="en-US" sz="1200" smtClean="0">
                <a:solidFill>
                  <a:srgbClr val="FF0000"/>
                </a:solidFill>
                <a:latin typeface="楷体" panose="02010609060101010101" pitchFamily="49" charset="-122"/>
                <a:ea typeface="楷体" panose="02010609060101010101" pitchFamily="49" charset="-122"/>
              </a:rPr>
              <a:t>，最后将与该帧共视点最多的帧作为</a:t>
            </a:r>
            <a:r>
              <a:rPr lang="en-US" altLang="zh-CN" sz="1200" smtClean="0">
                <a:solidFill>
                  <a:srgbClr val="FF0000"/>
                </a:solidFill>
                <a:latin typeface="楷体" panose="02010609060101010101" pitchFamily="49" charset="-122"/>
                <a:ea typeface="楷体" panose="02010609060101010101" pitchFamily="49" charset="-122"/>
              </a:rPr>
              <a:t>mpParent</a:t>
            </a:r>
            <a:r>
              <a:rPr lang="zh-CN" altLang="en-US" sz="1200" smtClean="0">
                <a:solidFill>
                  <a:srgbClr val="FF0000"/>
                </a:solidFill>
                <a:latin typeface="楷体" panose="02010609060101010101" pitchFamily="49" charset="-122"/>
                <a:ea typeface="楷体" panose="02010609060101010101" pitchFamily="49" charset="-122"/>
              </a:rPr>
              <a:t>，将该帧加入父帧的子帧容器中</a:t>
            </a:r>
            <a:endParaRPr lang="en-US" altLang="zh-CN" sz="1200">
              <a:solidFill>
                <a:srgbClr val="FF0000"/>
              </a:solidFill>
              <a:latin typeface="楷体" panose="02010609060101010101" pitchFamily="49" charset="-122"/>
              <a:ea typeface="楷体" panose="02010609060101010101" pitchFamily="49" charset="-122"/>
            </a:endParaRPr>
          </a:p>
          <a:p>
            <a:endParaRPr lang="en-US" altLang="zh-CN" sz="1400"/>
          </a:p>
          <a:p>
            <a:endParaRPr lang="zh-CN" altLang="en-US" sz="1400"/>
          </a:p>
        </p:txBody>
      </p:sp>
      <p:sp>
        <p:nvSpPr>
          <p:cNvPr id="38" name="文本框 37"/>
          <p:cNvSpPr txBox="1"/>
          <p:nvPr/>
        </p:nvSpPr>
        <p:spPr>
          <a:xfrm>
            <a:off x="5177772" y="3334332"/>
            <a:ext cx="907198"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地图点</a:t>
            </a:r>
            <a:endParaRPr lang="zh-CN" altLang="en-US" sz="1200">
              <a:latin typeface="楷体" panose="02010609060101010101" pitchFamily="49" charset="-122"/>
              <a:ea typeface="楷体" panose="02010609060101010101" pitchFamily="49" charset="-122"/>
            </a:endParaRPr>
          </a:p>
        </p:txBody>
      </p:sp>
      <p:sp>
        <p:nvSpPr>
          <p:cNvPr id="39" name="矩形 38"/>
          <p:cNvSpPr/>
          <p:nvPr/>
        </p:nvSpPr>
        <p:spPr>
          <a:xfrm>
            <a:off x="386499" y="3900844"/>
            <a:ext cx="4651915" cy="954107"/>
          </a:xfrm>
          <a:prstGeom prst="rect">
            <a:avLst/>
          </a:prstGeom>
        </p:spPr>
        <p:txBody>
          <a:bodyPr wrap="none">
            <a:spAutoFit/>
          </a:bodyPr>
          <a:lstStyle/>
          <a:p>
            <a:r>
              <a:rPr lang="en-US" altLang="zh-CN" sz="1400"/>
              <a:t>std::map&lt;KeyFrame*,int</a:t>
            </a:r>
            <a:r>
              <a:rPr lang="en-US" altLang="zh-CN" sz="1400" smtClean="0"/>
              <a:t>&gt; mConnectedKeyFrameWeights</a:t>
            </a:r>
          </a:p>
          <a:p>
            <a:r>
              <a:rPr lang="en-US" altLang="zh-CN" sz="1400"/>
              <a:t>mvpOrderedConnectedKeyFrames</a:t>
            </a:r>
          </a:p>
          <a:p>
            <a:r>
              <a:rPr lang="en-US" altLang="zh-CN" sz="1400"/>
              <a:t>mvOrderedWeights</a:t>
            </a:r>
          </a:p>
          <a:p>
            <a:r>
              <a:rPr lang="en-US" altLang="zh-CN" sz="1400" smtClean="0"/>
              <a:t>KFcounter</a:t>
            </a:r>
            <a:endParaRPr lang="zh-CN" altLang="en-US" sz="1400"/>
          </a:p>
        </p:txBody>
      </p:sp>
      <p:graphicFrame>
        <p:nvGraphicFramePr>
          <p:cNvPr id="40" name="表格 39"/>
          <p:cNvGraphicFramePr>
            <a:graphicFrameLocks noGrp="1"/>
          </p:cNvGraphicFramePr>
          <p:nvPr>
            <p:extLst>
              <p:ext uri="{D42A27DB-BD31-4B8C-83A1-F6EECF244321}">
                <p14:modId xmlns:p14="http://schemas.microsoft.com/office/powerpoint/2010/main" val="3802360924"/>
              </p:ext>
            </p:extLst>
          </p:nvPr>
        </p:nvGraphicFramePr>
        <p:xfrm>
          <a:off x="9445577" y="2590207"/>
          <a:ext cx="1216296" cy="1227232"/>
        </p:xfrm>
        <a:graphic>
          <a:graphicData uri="http://schemas.openxmlformats.org/drawingml/2006/table">
            <a:tbl>
              <a:tblPr firstRow="1" bandRow="1">
                <a:tableStyleId>{5C22544A-7EE6-4342-B048-85BDC9FD1C3A}</a:tableStyleId>
              </a:tblPr>
              <a:tblGrid>
                <a:gridCol w="1216296"/>
              </a:tblGrid>
              <a:tr h="288553">
                <a:tc>
                  <a:txBody>
                    <a:bodyPr/>
                    <a:lstStyle/>
                    <a:p>
                      <a:r>
                        <a:rPr lang="en-US" altLang="zh-CN" sz="1400" smtClean="0">
                          <a:solidFill>
                            <a:schemeClr val="tx2">
                              <a:lumMod val="10000"/>
                            </a:schemeClr>
                          </a:solidFill>
                        </a:rPr>
                        <a:t>*MapPoint</a:t>
                      </a:r>
                      <a:endParaRPr lang="zh-CN" altLang="en-US" sz="1400">
                        <a:solidFill>
                          <a:schemeClr val="tx2">
                            <a:lumMod val="10000"/>
                          </a:schemeClr>
                        </a:solidFill>
                      </a:endParaRPr>
                    </a:p>
                  </a:txBody>
                  <a:tcPr>
                    <a:solidFill>
                      <a:schemeClr val="tx1">
                        <a:lumMod val="65000"/>
                      </a:schemeClr>
                    </a:solidFill>
                  </a:tcPr>
                </a:tc>
              </a:tr>
              <a:tr h="288553">
                <a:tc>
                  <a:txBody>
                    <a:bodyPr/>
                    <a:lstStyle/>
                    <a:p>
                      <a:r>
                        <a:rPr lang="zh-CN" altLang="en-US" sz="1400" smtClean="0"/>
                        <a:t>*</a:t>
                      </a:r>
                      <a:r>
                        <a:rPr lang="en-US" altLang="zh-CN" sz="1400" smtClean="0"/>
                        <a:t>MapPoint</a:t>
                      </a:r>
                      <a:endParaRPr lang="zh-CN" altLang="en-US" sz="1400"/>
                    </a:p>
                  </a:txBody>
                  <a:tcPr>
                    <a:solidFill>
                      <a:schemeClr val="tx1">
                        <a:lumMod val="65000"/>
                      </a:schemeClr>
                    </a:solidFill>
                  </a:tcPr>
                </a:tc>
              </a:tr>
              <a:tr h="288553">
                <a:tc>
                  <a:txBody>
                    <a:bodyPr/>
                    <a:lstStyle/>
                    <a:p>
                      <a:r>
                        <a:rPr lang="zh-CN" altLang="en-US" sz="1400" smtClean="0"/>
                        <a:t>*</a:t>
                      </a:r>
                      <a:r>
                        <a:rPr lang="en-US" altLang="zh-CN" sz="1400" smtClean="0"/>
                        <a:t>MapPoint</a:t>
                      </a:r>
                      <a:endParaRPr lang="zh-CN" altLang="en-US" sz="1400"/>
                    </a:p>
                  </a:txBody>
                  <a:tcPr>
                    <a:solidFill>
                      <a:schemeClr val="tx1">
                        <a:lumMod val="65000"/>
                      </a:schemeClr>
                    </a:solidFill>
                  </a:tcPr>
                </a:tc>
              </a:tr>
              <a:tr h="312832">
                <a:tc>
                  <a:txBody>
                    <a:bodyPr/>
                    <a:lstStyle/>
                    <a:p>
                      <a:r>
                        <a:rPr lang="en-US" altLang="zh-CN" sz="1400" smtClean="0"/>
                        <a:t>*MapPoint</a:t>
                      </a:r>
                      <a:endParaRPr lang="zh-CN" altLang="en-US" sz="1400"/>
                    </a:p>
                  </a:txBody>
                  <a:tcPr>
                    <a:solidFill>
                      <a:schemeClr val="tx1">
                        <a:lumMod val="65000"/>
                      </a:schemeClr>
                    </a:solidFill>
                  </a:tcPr>
                </a:tc>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2794186517"/>
              </p:ext>
            </p:extLst>
          </p:nvPr>
        </p:nvGraphicFramePr>
        <p:xfrm>
          <a:off x="444137" y="4828022"/>
          <a:ext cx="1785257" cy="889284"/>
        </p:xfrm>
        <a:graphic>
          <a:graphicData uri="http://schemas.openxmlformats.org/drawingml/2006/table">
            <a:tbl>
              <a:tblPr firstRow="1" bandRow="1">
                <a:tableStyleId>{5C22544A-7EE6-4342-B048-85BDC9FD1C3A}</a:tableStyleId>
              </a:tblPr>
              <a:tblGrid>
                <a:gridCol w="903003"/>
                <a:gridCol w="882254"/>
              </a:tblGrid>
              <a:tr h="243840">
                <a:tc>
                  <a:txBody>
                    <a:bodyPr/>
                    <a:lstStyle/>
                    <a:p>
                      <a:r>
                        <a:rPr lang="en-US" altLang="zh-CN" sz="1050" smtClean="0"/>
                        <a:t>KeyFrame*</a:t>
                      </a:r>
                      <a:endParaRPr lang="zh-CN" altLang="en-US" sz="1050"/>
                    </a:p>
                  </a:txBody>
                  <a:tcPr>
                    <a:solidFill>
                      <a:schemeClr val="bg2">
                        <a:lumMod val="75000"/>
                        <a:lumOff val="25000"/>
                      </a:schemeClr>
                    </a:solidFill>
                  </a:tcPr>
                </a:tc>
                <a:tc>
                  <a:txBody>
                    <a:bodyPr/>
                    <a:lstStyle/>
                    <a:p>
                      <a:r>
                        <a:rPr lang="en-US" altLang="zh-CN" sz="1200" smtClean="0"/>
                        <a:t>n1</a:t>
                      </a:r>
                      <a:r>
                        <a:rPr lang="zh-CN" altLang="en-US" sz="1200" smtClean="0"/>
                        <a:t>（数量）</a:t>
                      </a:r>
                      <a:endParaRPr lang="zh-CN" altLang="en-US" sz="1200"/>
                    </a:p>
                  </a:txBody>
                  <a:tcPr>
                    <a:solidFill>
                      <a:schemeClr val="bg2">
                        <a:lumMod val="75000"/>
                        <a:lumOff val="25000"/>
                      </a:schemeClr>
                    </a:solidFill>
                  </a:tcPr>
                </a:tc>
              </a:tr>
              <a:tr h="307482">
                <a:tc>
                  <a:txBody>
                    <a:bodyPr/>
                    <a:lstStyle/>
                    <a:p>
                      <a:r>
                        <a:rPr lang="en-US" altLang="zh-CN" sz="1100" smtClean="0">
                          <a:solidFill>
                            <a:schemeClr val="tx1"/>
                          </a:solidFill>
                        </a:rPr>
                        <a:t>KeyFrame*</a:t>
                      </a:r>
                      <a:endParaRPr lang="zh-CN" altLang="en-US" sz="1100">
                        <a:solidFill>
                          <a:schemeClr val="tx1"/>
                        </a:solidFill>
                      </a:endParaRPr>
                    </a:p>
                  </a:txBody>
                  <a:tcPr>
                    <a:solidFill>
                      <a:schemeClr val="bg2">
                        <a:lumMod val="75000"/>
                        <a:lumOff val="25000"/>
                      </a:schemeClr>
                    </a:solidFill>
                  </a:tcPr>
                </a:tc>
                <a:tc>
                  <a:txBody>
                    <a:bodyPr/>
                    <a:lstStyle/>
                    <a:p>
                      <a:r>
                        <a:rPr lang="en-US" altLang="zh-CN" sz="1200" smtClean="0">
                          <a:solidFill>
                            <a:schemeClr val="tx1"/>
                          </a:solidFill>
                        </a:rPr>
                        <a:t>n2</a:t>
                      </a:r>
                      <a:endParaRPr lang="zh-CN" altLang="en-US" sz="1200">
                        <a:solidFill>
                          <a:schemeClr val="tx1"/>
                        </a:solidFill>
                      </a:endParaRPr>
                    </a:p>
                  </a:txBody>
                  <a:tcPr>
                    <a:solidFill>
                      <a:schemeClr val="bg2">
                        <a:lumMod val="75000"/>
                        <a:lumOff val="25000"/>
                      </a:schemeClr>
                    </a:solidFill>
                  </a:tcPr>
                </a:tc>
              </a:tr>
              <a:tr h="307482">
                <a:tc>
                  <a:txBody>
                    <a:bodyPr/>
                    <a:lstStyle/>
                    <a:p>
                      <a:r>
                        <a:rPr lang="en-US" altLang="zh-CN" sz="1100" smtClean="0">
                          <a:solidFill>
                            <a:schemeClr val="tx1"/>
                          </a:solidFill>
                        </a:rPr>
                        <a:t>KeyFrame*</a:t>
                      </a:r>
                      <a:endParaRPr lang="zh-CN" altLang="en-US" sz="1100">
                        <a:solidFill>
                          <a:schemeClr val="tx1"/>
                        </a:solidFill>
                      </a:endParaRPr>
                    </a:p>
                  </a:txBody>
                  <a:tcPr>
                    <a:solidFill>
                      <a:schemeClr val="bg2">
                        <a:lumMod val="75000"/>
                        <a:lumOff val="25000"/>
                      </a:schemeClr>
                    </a:solidFill>
                  </a:tcPr>
                </a:tc>
                <a:tc>
                  <a:txBody>
                    <a:bodyPr/>
                    <a:lstStyle/>
                    <a:p>
                      <a:r>
                        <a:rPr lang="en-US" altLang="zh-CN" sz="1200" smtClean="0">
                          <a:solidFill>
                            <a:schemeClr val="tx1"/>
                          </a:solidFill>
                        </a:rPr>
                        <a:t>n3</a:t>
                      </a:r>
                      <a:endParaRPr lang="zh-CN" altLang="en-US" sz="1200">
                        <a:solidFill>
                          <a:schemeClr val="tx1"/>
                        </a:solidFill>
                      </a:endParaRPr>
                    </a:p>
                  </a:txBody>
                  <a:tcPr>
                    <a:solidFill>
                      <a:schemeClr val="bg2">
                        <a:lumMod val="75000"/>
                        <a:lumOff val="25000"/>
                      </a:schemeClr>
                    </a:solidFill>
                  </a:tcPr>
                </a:tc>
              </a:tr>
            </a:tbl>
          </a:graphicData>
        </a:graphic>
      </p:graphicFrame>
      <p:cxnSp>
        <p:nvCxnSpPr>
          <p:cNvPr id="52" name="肘形连接符 51"/>
          <p:cNvCxnSpPr/>
          <p:nvPr/>
        </p:nvCxnSpPr>
        <p:spPr>
          <a:xfrm rot="16200000" flipH="1">
            <a:off x="5281589" y="1089441"/>
            <a:ext cx="107669" cy="8638850"/>
          </a:xfrm>
          <a:prstGeom prst="bentConnector3">
            <a:avLst>
              <a:gd name="adj1" fmla="val 3123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58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0" y="740229"/>
            <a:ext cx="12192000" cy="348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6" y="130629"/>
            <a:ext cx="3788228"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1</a:t>
            </a:r>
            <a:r>
              <a:rPr lang="zh-CN" altLang="en-US" sz="3200" smtClean="0">
                <a:latin typeface="华文楷体" panose="02010600040101010101" pitchFamily="2" charset="-122"/>
                <a:ea typeface="华文楷体" panose="02010600040101010101" pitchFamily="2" charset="-122"/>
              </a:rPr>
              <a:t>、系统整体框架</a:t>
            </a:r>
            <a:endParaRPr lang="zh-CN" altLang="en-US" sz="320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353513" y="1663337"/>
            <a:ext cx="5333184" cy="4238207"/>
          </a:xfrm>
          <a:prstGeom prst="rect">
            <a:avLst/>
          </a:prstGeom>
        </p:spPr>
      </p:pic>
      <p:sp>
        <p:nvSpPr>
          <p:cNvPr id="3" name="文本框 2"/>
          <p:cNvSpPr txBox="1"/>
          <p:nvPr/>
        </p:nvSpPr>
        <p:spPr>
          <a:xfrm>
            <a:off x="6008914" y="1060549"/>
            <a:ext cx="5634446" cy="7571303"/>
          </a:xfrm>
          <a:prstGeom prst="rect">
            <a:avLst/>
          </a:prstGeom>
          <a:noFill/>
        </p:spPr>
        <p:txBody>
          <a:bodyPr wrap="square" rtlCol="0">
            <a:spAutoFit/>
          </a:bodyPr>
          <a:lstStyle/>
          <a:p>
            <a:r>
              <a:rPr lang="zh-CN" altLang="en-US">
                <a:latin typeface="华文楷体" panose="02010600040101010101" pitchFamily="2" charset="-122"/>
                <a:ea typeface="华文楷体" panose="02010600040101010101" pitchFamily="2" charset="-122"/>
              </a:rPr>
              <a:t>整个系统主要包含</a:t>
            </a: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个线程，</a:t>
            </a:r>
            <a:r>
              <a:rPr lang="en-US" altLang="zh-CN">
                <a:latin typeface="华文楷体" panose="02010600040101010101" pitchFamily="2" charset="-122"/>
                <a:ea typeface="华文楷体" panose="02010600040101010101" pitchFamily="2" charset="-122"/>
              </a:rPr>
              <a:t>tracking</a:t>
            </a: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local mapping</a:t>
            </a:r>
            <a:r>
              <a:rPr lang="zh-CN" altLang="en-US">
                <a:latin typeface="华文楷体" panose="02010600040101010101" pitchFamily="2" charset="-122"/>
                <a:ea typeface="华文楷体" panose="02010600040101010101" pitchFamily="2" charset="-122"/>
              </a:rPr>
              <a:t>、 </a:t>
            </a:r>
            <a:r>
              <a:rPr lang="en-US" altLang="zh-CN">
                <a:latin typeface="华文楷体" panose="02010600040101010101" pitchFamily="2" charset="-122"/>
                <a:ea typeface="华文楷体" panose="02010600040101010101" pitchFamily="2" charset="-122"/>
              </a:rPr>
              <a:t>loop closing</a:t>
            </a:r>
            <a:r>
              <a:rPr lang="zh-CN" altLang="en-US">
                <a:latin typeface="华文楷体" panose="02010600040101010101" pitchFamily="2" charset="-122"/>
                <a:ea typeface="华文楷体" panose="02010600040101010101" pitchFamily="2" charset="-122"/>
              </a:rPr>
              <a:t>。各个线程的模块划分见左图。</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en-US" altLang="zh-CN">
                <a:latin typeface="华文楷体" panose="02010600040101010101" pitchFamily="2" charset="-122"/>
                <a:ea typeface="华文楷体" panose="02010600040101010101" pitchFamily="2" charset="-122"/>
              </a:rPr>
              <a:t>Orb slam</a:t>
            </a:r>
            <a:r>
              <a:rPr lang="zh-CN" altLang="en-US">
                <a:latin typeface="华文楷体" panose="02010600040101010101" pitchFamily="2" charset="-122"/>
                <a:ea typeface="华文楷体" panose="02010600040101010101" pitchFamily="2" charset="-122"/>
              </a:rPr>
              <a:t>系统的主要特点：</a:t>
            </a:r>
            <a:endParaRPr lang="en-US" altLang="zh-CN">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a:latin typeface="华文楷体" panose="02010600040101010101" pitchFamily="2" charset="-122"/>
                <a:ea typeface="华文楷体" panose="02010600040101010101" pitchFamily="2" charset="-122"/>
              </a:rPr>
              <a:t>tracking , mapping </a:t>
            </a:r>
            <a:r>
              <a:rPr lang="zh-CN" altLang="en-US">
                <a:latin typeface="华文楷体" panose="02010600040101010101" pitchFamily="2" charset="-122"/>
                <a:ea typeface="华文楷体" panose="02010600040101010101" pitchFamily="2" charset="-122"/>
              </a:rPr>
              <a:t>和</a:t>
            </a:r>
            <a:r>
              <a:rPr lang="en-US" altLang="zh-CN">
                <a:latin typeface="华文楷体" panose="02010600040101010101" pitchFamily="2" charset="-122"/>
                <a:ea typeface="华文楷体" panose="02010600040101010101" pitchFamily="2" charset="-122"/>
              </a:rPr>
              <a:t>place recognition</a:t>
            </a:r>
            <a:r>
              <a:rPr lang="zh-CN" altLang="en-US">
                <a:latin typeface="华文楷体" panose="02010600040101010101" pitchFamily="2" charset="-122"/>
                <a:ea typeface="华文楷体" panose="02010600040101010101" pitchFamily="2" charset="-122"/>
              </a:rPr>
              <a:t>统一使用</a:t>
            </a:r>
            <a:r>
              <a:rPr lang="en-US" altLang="zh-CN">
                <a:latin typeface="华文楷体" panose="02010600040101010101" pitchFamily="2" charset="-122"/>
                <a:ea typeface="华文楷体" panose="02010600040101010101" pitchFamily="2" charset="-122"/>
              </a:rPr>
              <a:t>ORB</a:t>
            </a:r>
            <a:r>
              <a:rPr lang="zh-CN" altLang="en-US">
                <a:latin typeface="华文楷体" panose="02010600040101010101" pitchFamily="2" charset="-122"/>
                <a:ea typeface="华文楷体" panose="02010600040101010101" pitchFamily="2" charset="-122"/>
              </a:rPr>
              <a:t>特征</a:t>
            </a:r>
            <a:endParaRPr lang="en-US" altLang="zh-CN">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a:latin typeface="华文楷体" panose="02010600040101010101" pitchFamily="2" charset="-122"/>
                <a:ea typeface="华文楷体" panose="02010600040101010101" pitchFamily="2" charset="-122"/>
              </a:rPr>
              <a:t>通过使用</a:t>
            </a:r>
            <a:r>
              <a:rPr lang="en-US" altLang="zh-CN">
                <a:latin typeface="华文楷体" panose="02010600040101010101" pitchFamily="2" charset="-122"/>
                <a:ea typeface="华文楷体" panose="02010600040101010101" pitchFamily="2" charset="-122"/>
              </a:rPr>
              <a:t>covisiblity graph</a:t>
            </a:r>
            <a:r>
              <a:rPr lang="zh-CN" altLang="en-US">
                <a:latin typeface="华文楷体" panose="02010600040101010101" pitchFamily="2" charset="-122"/>
                <a:ea typeface="华文楷体" panose="02010600040101010101" pitchFamily="2" charset="-122"/>
              </a:rPr>
              <a:t>（共视图），使</a:t>
            </a:r>
            <a:r>
              <a:rPr lang="en-US" altLang="zh-CN">
                <a:latin typeface="华文楷体" panose="02010600040101010101" pitchFamily="2" charset="-122"/>
                <a:ea typeface="华文楷体" panose="02010600040101010101" pitchFamily="2" charset="-122"/>
              </a:rPr>
              <a:t>tracking </a:t>
            </a:r>
            <a:r>
              <a:rPr lang="zh-CN" altLang="en-US">
                <a:latin typeface="华文楷体" panose="02010600040101010101" pitchFamily="2" charset="-122"/>
                <a:ea typeface="华文楷体" panose="02010600040101010101" pitchFamily="2" charset="-122"/>
              </a:rPr>
              <a:t>和</a:t>
            </a:r>
            <a:r>
              <a:rPr lang="en-US" altLang="zh-CN">
                <a:latin typeface="华文楷体" panose="02010600040101010101" pitchFamily="2" charset="-122"/>
                <a:ea typeface="华文楷体" panose="02010600040101010101" pitchFamily="2" charset="-122"/>
              </a:rPr>
              <a:t>mapping</a:t>
            </a:r>
            <a:r>
              <a:rPr lang="zh-CN" altLang="en-US">
                <a:latin typeface="华文楷体" panose="02010600040101010101" pitchFamily="2" charset="-122"/>
                <a:ea typeface="华文楷体" panose="02010600040101010101" pitchFamily="2" charset="-122"/>
              </a:rPr>
              <a:t>线程的操作能够聚焦在局部共视区域内，保证了系统在大环境下的实时</a:t>
            </a:r>
            <a:r>
              <a:rPr lang="zh-CN" altLang="en-US" smtClean="0">
                <a:latin typeface="华文楷体" panose="02010600040101010101" pitchFamily="2" charset="-122"/>
                <a:ea typeface="华文楷体" panose="02010600040101010101" pitchFamily="2" charset="-122"/>
              </a:rPr>
              <a:t>性</a:t>
            </a:r>
            <a:endParaRPr lang="en-US" altLang="zh-CN"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a:latin typeface="华文楷体" panose="02010600040101010101" pitchFamily="2" charset="-122"/>
                <a:ea typeface="华文楷体" panose="02010600040101010101" pitchFamily="2" charset="-122"/>
              </a:rPr>
              <a:t>使用针对</a:t>
            </a:r>
            <a:r>
              <a:rPr lang="en-US" altLang="zh-CN">
                <a:latin typeface="华文楷体" panose="02010600040101010101" pitchFamily="2" charset="-122"/>
                <a:ea typeface="华文楷体" panose="02010600040101010101" pitchFamily="2" charset="-122"/>
              </a:rPr>
              <a:t>Essential Graph</a:t>
            </a:r>
            <a:r>
              <a:rPr lang="zh-CN" altLang="en-US">
                <a:latin typeface="华文楷体" panose="02010600040101010101" pitchFamily="2" charset="-122"/>
                <a:ea typeface="华文楷体" panose="02010600040101010101" pitchFamily="2" charset="-122"/>
              </a:rPr>
              <a:t>（共视图的生成树）进行位姿图优化，保证了闭环检测的实时</a:t>
            </a:r>
            <a:r>
              <a:rPr lang="zh-CN" altLang="en-US" smtClean="0">
                <a:latin typeface="华文楷体" panose="02010600040101010101" pitchFamily="2" charset="-122"/>
                <a:ea typeface="华文楷体" panose="02010600040101010101" pitchFamily="2" charset="-122"/>
              </a:rPr>
              <a:t>性</a:t>
            </a:r>
            <a:endParaRPr lang="en-US" altLang="zh-CN"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a:latin typeface="华文楷体" panose="02010600040101010101" pitchFamily="2" charset="-122"/>
                <a:ea typeface="华文楷体" panose="02010600040101010101" pitchFamily="2" charset="-122"/>
              </a:rPr>
              <a:t>在大视角变化下对相机的实时重定位</a:t>
            </a:r>
            <a:r>
              <a:rPr lang="zh-CN" altLang="en-US" smtClean="0">
                <a:latin typeface="华文楷体" panose="02010600040101010101" pitchFamily="2" charset="-122"/>
                <a:ea typeface="华文楷体" panose="02010600040101010101" pitchFamily="2" charset="-122"/>
              </a:rPr>
              <a:t>能力</a:t>
            </a:r>
            <a:endParaRPr lang="en-US" altLang="zh-CN"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a:latin typeface="华文楷体" panose="02010600040101010101" pitchFamily="2" charset="-122"/>
                <a:ea typeface="华文楷体" panose="02010600040101010101" pitchFamily="2" charset="-122"/>
              </a:rPr>
              <a:t>自动化的初始化</a:t>
            </a:r>
            <a:r>
              <a:rPr lang="zh-CN" altLang="en-US" smtClean="0">
                <a:latin typeface="华文楷体" panose="02010600040101010101" pitchFamily="2" charset="-122"/>
                <a:ea typeface="华文楷体" panose="02010600040101010101" pitchFamily="2" charset="-122"/>
              </a:rPr>
              <a:t>机制</a:t>
            </a:r>
            <a:endParaRPr lang="en-US" altLang="zh-CN"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a:latin typeface="华文楷体" panose="02010600040101010101" pitchFamily="2" charset="-122"/>
                <a:ea typeface="华文楷体" panose="02010600040101010101" pitchFamily="2" charset="-122"/>
              </a:rPr>
              <a:t>地图点和关键帧的添加和删除策略，保证地图长时间运行能力</a:t>
            </a:r>
            <a:r>
              <a:rPr lang="en-US" altLang="zh-CN" smtClean="0"/>
              <a:t/>
            </a:r>
            <a:br>
              <a:rPr lang="en-US" altLang="zh-CN" smtClean="0"/>
            </a:br>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endParaRPr lang="zh-CN" altLang="en-US"/>
          </a:p>
        </p:txBody>
      </p:sp>
    </p:spTree>
    <p:extLst>
      <p:ext uri="{BB962C8B-B14F-4D97-AF65-F5344CB8AC3E}">
        <p14:creationId xmlns:p14="http://schemas.microsoft.com/office/powerpoint/2010/main" val="42253402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10772504"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全局</a:t>
            </a:r>
            <a:r>
              <a:rPr lang="en-US" altLang="zh-CN" sz="3200">
                <a:latin typeface="华文楷体" panose="02010600040101010101" pitchFamily="2" charset="-122"/>
                <a:ea typeface="华文楷体" panose="02010600040101010101" pitchFamily="2" charset="-122"/>
              </a:rPr>
              <a:t>BA  </a:t>
            </a:r>
            <a:r>
              <a:rPr lang="en-US" altLang="zh-CN" sz="3200" smtClean="0">
                <a:latin typeface="华文楷体" panose="02010600040101010101" pitchFamily="2" charset="-122"/>
                <a:ea typeface="华文楷体" panose="02010600040101010101" pitchFamily="2" charset="-122"/>
              </a:rPr>
              <a:t>GlobalBundleAdjustemnt</a:t>
            </a:r>
            <a:r>
              <a:rPr lang="zh-CN" altLang="en-US" sz="3200" smtClean="0">
                <a:latin typeface="华文楷体" panose="02010600040101010101" pitchFamily="2" charset="-122"/>
                <a:ea typeface="华文楷体" panose="02010600040101010101" pitchFamily="2" charset="-122"/>
              </a:rPr>
              <a:t>（）</a:t>
            </a:r>
            <a:endParaRPr lang="zh-CN" altLang="en-US" sz="3200">
              <a:latin typeface="华文楷体" panose="02010600040101010101" pitchFamily="2" charset="-122"/>
              <a:ea typeface="华文楷体" panose="02010600040101010101" pitchFamily="2" charset="-122"/>
            </a:endParaRPr>
          </a:p>
        </p:txBody>
      </p:sp>
      <p:sp>
        <p:nvSpPr>
          <p:cNvPr id="3" name="文本框 2"/>
          <p:cNvSpPr txBox="1"/>
          <p:nvPr/>
        </p:nvSpPr>
        <p:spPr>
          <a:xfrm>
            <a:off x="1262202" y="1208139"/>
            <a:ext cx="9127123" cy="4401205"/>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G2O</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，待优化变量作为节点，误差做为边。</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a:latin typeface="楷体" panose="02010609060101010101" pitchFamily="49" charset="-122"/>
                <a:ea typeface="楷体" panose="02010609060101010101" pitchFamily="49" charset="-122"/>
              </a:rPr>
              <a:t>3D-2D </a:t>
            </a:r>
            <a:r>
              <a:rPr lang="zh-CN" altLang="en-US" sz="1400">
                <a:latin typeface="楷体" panose="02010609060101010101" pitchFamily="49" charset="-122"/>
                <a:ea typeface="楷体" panose="02010609060101010101" pitchFamily="49" charset="-122"/>
              </a:rPr>
              <a:t>最小化重投影误差 </a:t>
            </a:r>
            <a:r>
              <a:rPr lang="en-US" altLang="zh-CN" sz="1400">
                <a:latin typeface="楷体" panose="02010609060101010101" pitchFamily="49" charset="-122"/>
                <a:ea typeface="楷体" panose="02010609060101010101" pitchFamily="49" charset="-122"/>
              </a:rPr>
              <a:t>e = (u,v) - project(Tcw*Pw</a:t>
            </a:r>
            <a:r>
              <a:rPr lang="en-US" altLang="zh-CN" sz="1400" smtClean="0">
                <a:latin typeface="楷体" panose="02010609060101010101" pitchFamily="49" charset="-122"/>
                <a:ea typeface="楷体" panose="02010609060101010101" pitchFamily="49" charset="-122"/>
              </a:rPr>
              <a:t>)</a:t>
            </a:r>
          </a:p>
          <a:p>
            <a:r>
              <a:rPr lang="en-US" altLang="zh-CN" sz="1400">
                <a:latin typeface="楷体" panose="02010609060101010101" pitchFamily="49" charset="-122"/>
                <a:ea typeface="楷体" panose="02010609060101010101" pitchFamily="49" charset="-122"/>
              </a:rPr>
              <a:t/>
            </a:r>
            <a:br>
              <a:rPr lang="en-US" altLang="zh-CN"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Vertex: g2o::VertexSE3Expmap()</a:t>
            </a:r>
            <a:r>
              <a:rPr lang="zh-CN" altLang="en-US" sz="1400">
                <a:latin typeface="楷体" panose="02010609060101010101" pitchFamily="49" charset="-122"/>
                <a:ea typeface="楷体" panose="02010609060101010101" pitchFamily="49" charset="-122"/>
              </a:rPr>
              <a:t>，即当前帧的</a:t>
            </a:r>
            <a:r>
              <a:rPr lang="en-US" altLang="zh-CN" sz="1400" smtClean="0">
                <a:latin typeface="楷体" panose="02010609060101010101" pitchFamily="49" charset="-122"/>
                <a:ea typeface="楷体" panose="02010609060101010101" pitchFamily="49" charset="-122"/>
              </a:rPr>
              <a:t>Tcw</a:t>
            </a:r>
          </a:p>
          <a:p>
            <a:r>
              <a:rPr lang="en-US" altLang="zh-CN" sz="1400">
                <a:latin typeface="楷体" panose="02010609060101010101" pitchFamily="49" charset="-122"/>
                <a:ea typeface="楷体" panose="02010609060101010101" pitchFamily="49" charset="-122"/>
              </a:rPr>
              <a:t/>
            </a:r>
            <a:br>
              <a:rPr lang="en-US" altLang="zh-CN"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g2o::VertexSBAPointXYZ()</a:t>
            </a:r>
            <a:r>
              <a:rPr lang="zh-CN" altLang="en-US" sz="1400">
                <a:latin typeface="楷体" panose="02010609060101010101" pitchFamily="49" charset="-122"/>
                <a:ea typeface="楷体" panose="02010609060101010101" pitchFamily="49" charset="-122"/>
              </a:rPr>
              <a:t>，</a:t>
            </a:r>
            <a:r>
              <a:rPr lang="en-US" altLang="zh-CN" sz="1400">
                <a:latin typeface="楷体" panose="02010609060101010101" pitchFamily="49" charset="-122"/>
                <a:ea typeface="楷体" panose="02010609060101010101" pitchFamily="49" charset="-122"/>
              </a:rPr>
              <a:t>MapPoint</a:t>
            </a:r>
            <a:r>
              <a:rPr lang="zh-CN" altLang="en-US" sz="1400">
                <a:latin typeface="楷体" panose="02010609060101010101" pitchFamily="49" charset="-122"/>
                <a:ea typeface="楷体" panose="02010609060101010101" pitchFamily="49" charset="-122"/>
              </a:rPr>
              <a:t>的</a:t>
            </a:r>
            <a:r>
              <a:rPr lang="en-US" altLang="zh-CN" sz="1400" smtClean="0">
                <a:latin typeface="楷体" panose="02010609060101010101" pitchFamily="49" charset="-122"/>
                <a:ea typeface="楷体" panose="02010609060101010101" pitchFamily="49" charset="-122"/>
              </a:rPr>
              <a:t>mWorldPos</a:t>
            </a:r>
          </a:p>
          <a:p>
            <a:r>
              <a:rPr lang="en-US" altLang="zh-CN" sz="1400">
                <a:latin typeface="楷体" panose="02010609060101010101" pitchFamily="49" charset="-122"/>
                <a:ea typeface="楷体" panose="02010609060101010101" pitchFamily="49" charset="-122"/>
              </a:rPr>
              <a:t/>
            </a:r>
            <a:br>
              <a:rPr lang="en-US" altLang="zh-CN"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Edge: g2o::EdgeSE3ProjectXYZ()</a:t>
            </a:r>
            <a:r>
              <a:rPr lang="zh-CN" altLang="en-US" sz="1400">
                <a:latin typeface="楷体" panose="02010609060101010101" pitchFamily="49" charset="-122"/>
                <a:ea typeface="楷体" panose="02010609060101010101" pitchFamily="49" charset="-122"/>
              </a:rPr>
              <a:t>，</a:t>
            </a:r>
            <a:r>
              <a:rPr lang="en-US" altLang="zh-CN" sz="1400" smtClean="0">
                <a:latin typeface="楷体" panose="02010609060101010101" pitchFamily="49" charset="-122"/>
                <a:ea typeface="楷体" panose="02010609060101010101" pitchFamily="49" charset="-122"/>
              </a:rPr>
              <a:t>BaseBinaryEdge</a:t>
            </a:r>
          </a:p>
          <a:p>
            <a:r>
              <a:rPr lang="en-US" altLang="zh-CN" sz="1400">
                <a:latin typeface="楷体" panose="02010609060101010101" pitchFamily="49" charset="-122"/>
                <a:ea typeface="楷体" panose="02010609060101010101" pitchFamily="49" charset="-122"/>
              </a:rPr>
              <a:t/>
            </a:r>
            <a:br>
              <a:rPr lang="en-US" altLang="zh-CN"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Vertex</a:t>
            </a:r>
            <a:r>
              <a:rPr lang="zh-CN" altLang="en-US" sz="1400">
                <a:latin typeface="楷体" panose="02010609060101010101" pitchFamily="49" charset="-122"/>
                <a:ea typeface="楷体" panose="02010609060101010101" pitchFamily="49" charset="-122"/>
              </a:rPr>
              <a:t>：待优化当前帧的</a:t>
            </a:r>
            <a:r>
              <a:rPr lang="en-US" altLang="zh-CN" sz="1400">
                <a:latin typeface="楷体" panose="02010609060101010101" pitchFamily="49" charset="-122"/>
                <a:ea typeface="楷体" panose="02010609060101010101" pitchFamily="49" charset="-122"/>
              </a:rPr>
              <a:t>Tcw</a:t>
            </a:r>
            <a:br>
              <a:rPr lang="en-US" altLang="zh-CN"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Vertex</a:t>
            </a:r>
            <a:r>
              <a:rPr lang="zh-CN" altLang="en-US" sz="1400">
                <a:latin typeface="楷体" panose="02010609060101010101" pitchFamily="49" charset="-122"/>
                <a:ea typeface="楷体" panose="02010609060101010101" pitchFamily="49" charset="-122"/>
              </a:rPr>
              <a:t>：待优化</a:t>
            </a:r>
            <a:r>
              <a:rPr lang="en-US" altLang="zh-CN" sz="1400">
                <a:latin typeface="楷体" panose="02010609060101010101" pitchFamily="49" charset="-122"/>
                <a:ea typeface="楷体" panose="02010609060101010101" pitchFamily="49" charset="-122"/>
              </a:rPr>
              <a:t>MapPoint</a:t>
            </a:r>
            <a:r>
              <a:rPr lang="zh-CN" altLang="en-US" sz="1400">
                <a:latin typeface="楷体" panose="02010609060101010101" pitchFamily="49" charset="-122"/>
                <a:ea typeface="楷体" panose="02010609060101010101" pitchFamily="49" charset="-122"/>
              </a:rPr>
              <a:t>的</a:t>
            </a:r>
            <a:r>
              <a:rPr lang="en-US" altLang="zh-CN" sz="1400">
                <a:latin typeface="楷体" panose="02010609060101010101" pitchFamily="49" charset="-122"/>
                <a:ea typeface="楷体" panose="02010609060101010101" pitchFamily="49" charset="-122"/>
              </a:rPr>
              <a:t>mWorldPos</a:t>
            </a:r>
            <a:br>
              <a:rPr lang="en-US" altLang="zh-CN"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measurement</a:t>
            </a:r>
            <a:r>
              <a:rPr lang="zh-CN" altLang="en-US" sz="1400">
                <a:latin typeface="楷体" panose="02010609060101010101" pitchFamily="49" charset="-122"/>
                <a:ea typeface="楷体" panose="02010609060101010101" pitchFamily="49" charset="-122"/>
              </a:rPr>
              <a:t>：</a:t>
            </a:r>
            <a:r>
              <a:rPr lang="en-US" altLang="zh-CN" sz="1400">
                <a:latin typeface="楷体" panose="02010609060101010101" pitchFamily="49" charset="-122"/>
                <a:ea typeface="楷体" panose="02010609060101010101" pitchFamily="49" charset="-122"/>
              </a:rPr>
              <a:t>MapPoint</a:t>
            </a:r>
            <a:r>
              <a:rPr lang="zh-CN" altLang="en-US" sz="1400">
                <a:latin typeface="楷体" panose="02010609060101010101" pitchFamily="49" charset="-122"/>
                <a:ea typeface="楷体" panose="02010609060101010101" pitchFamily="49" charset="-122"/>
              </a:rPr>
              <a:t>在当前帧中的二维位置</a:t>
            </a:r>
            <a:r>
              <a:rPr lang="en-US" altLang="zh-CN" sz="1400">
                <a:latin typeface="楷体" panose="02010609060101010101" pitchFamily="49" charset="-122"/>
                <a:ea typeface="楷体" panose="02010609060101010101" pitchFamily="49" charset="-122"/>
              </a:rPr>
              <a:t>(u,v)</a:t>
            </a:r>
            <a:br>
              <a:rPr lang="en-US" altLang="zh-CN"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InfoMatrix: invSigma2(</a:t>
            </a:r>
            <a:r>
              <a:rPr lang="zh-CN" altLang="en-US" sz="1400">
                <a:latin typeface="楷体" panose="02010609060101010101" pitchFamily="49" charset="-122"/>
                <a:ea typeface="楷体" panose="02010609060101010101" pitchFamily="49" charset="-122"/>
              </a:rPr>
              <a:t>与特征点所在的尺度有关</a:t>
            </a:r>
            <a:r>
              <a:rPr lang="en-US" altLang="zh-CN" sz="1400">
                <a:latin typeface="楷体" panose="02010609060101010101" pitchFamily="49" charset="-122"/>
                <a:ea typeface="楷体" panose="02010609060101010101" pitchFamily="49" charset="-122"/>
              </a:rPr>
              <a:t>)</a:t>
            </a:r>
            <a:br>
              <a:rPr lang="en-US" altLang="zh-CN" sz="1400">
                <a:latin typeface="楷体" panose="02010609060101010101" pitchFamily="49" charset="-122"/>
                <a:ea typeface="楷体" panose="02010609060101010101" pitchFamily="49" charset="-122"/>
              </a:rPr>
            </a:br>
            <a:endParaRPr lang="en-US" altLang="zh-CN" sz="1400">
              <a:latin typeface="楷体" panose="02010609060101010101" pitchFamily="49" charset="-122"/>
              <a:ea typeface="楷体" panose="02010609060101010101" pitchFamily="49" charset="-122"/>
            </a:endParaRPr>
          </a:p>
          <a:p>
            <a:r>
              <a:rPr lang="en-US" altLang="zh-CN" sz="1400" smtClean="0">
                <a:latin typeface="楷体" panose="02010609060101010101" pitchFamily="49" charset="-122"/>
                <a:ea typeface="楷体" panose="02010609060101010101" pitchFamily="49" charset="-122"/>
              </a:rPr>
              <a:t>Map</a:t>
            </a:r>
            <a:r>
              <a:rPr lang="zh-CN" altLang="en-US" sz="1400">
                <a:latin typeface="楷体" panose="02010609060101010101" pitchFamily="49" charset="-122"/>
                <a:ea typeface="楷体" panose="02010609060101010101" pitchFamily="49" charset="-122"/>
              </a:rPr>
              <a:t>中所有的</a:t>
            </a:r>
            <a:r>
              <a:rPr lang="en-US" altLang="zh-CN" sz="1400">
                <a:latin typeface="楷体" panose="02010609060101010101" pitchFamily="49" charset="-122"/>
                <a:ea typeface="楷体" panose="02010609060101010101" pitchFamily="49" charset="-122"/>
              </a:rPr>
              <a:t>MapPoints</a:t>
            </a:r>
            <a:r>
              <a:rPr lang="zh-CN" altLang="en-US" sz="1400">
                <a:latin typeface="楷体" panose="02010609060101010101" pitchFamily="49" charset="-122"/>
                <a:ea typeface="楷体" panose="02010609060101010101" pitchFamily="49" charset="-122"/>
              </a:rPr>
              <a:t>和关键帧做</a:t>
            </a:r>
            <a:r>
              <a:rPr lang="en-US" altLang="zh-CN" sz="1400">
                <a:latin typeface="楷体" panose="02010609060101010101" pitchFamily="49" charset="-122"/>
                <a:ea typeface="楷体" panose="02010609060101010101" pitchFamily="49" charset="-122"/>
              </a:rPr>
              <a:t>bundle adjustment</a:t>
            </a:r>
            <a:r>
              <a:rPr lang="zh-CN" altLang="en-US" sz="1400">
                <a:latin typeface="楷体" panose="02010609060101010101" pitchFamily="49" charset="-122"/>
                <a:ea typeface="楷体" panose="02010609060101010101" pitchFamily="49" charset="-122"/>
              </a:rPr>
              <a:t>优化</a:t>
            </a:r>
            <a:br>
              <a:rPr lang="zh-CN" altLang="en-US"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Global BA</a:t>
            </a:r>
            <a:r>
              <a:rPr lang="zh-CN" altLang="en-US" sz="1400">
                <a:latin typeface="楷体" panose="02010609060101010101" pitchFamily="49" charset="-122"/>
                <a:ea typeface="楷体" panose="02010609060101010101" pitchFamily="49" charset="-122"/>
              </a:rPr>
              <a:t>优化在</a:t>
            </a:r>
            <a:r>
              <a:rPr lang="en-US" altLang="zh-CN" sz="1400">
                <a:latin typeface="楷体" panose="02010609060101010101" pitchFamily="49" charset="-122"/>
                <a:ea typeface="楷体" panose="02010609060101010101" pitchFamily="49" charset="-122"/>
              </a:rPr>
              <a:t>ORB-SLAM2</a:t>
            </a:r>
            <a:r>
              <a:rPr lang="zh-CN" altLang="en-US" sz="1400">
                <a:latin typeface="楷体" panose="02010609060101010101" pitchFamily="49" charset="-122"/>
                <a:ea typeface="楷体" panose="02010609060101010101" pitchFamily="49" charset="-122"/>
              </a:rPr>
              <a:t>中有两个地方使用：</a:t>
            </a:r>
            <a:br>
              <a:rPr lang="zh-CN" altLang="en-US"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a.</a:t>
            </a:r>
            <a:r>
              <a:rPr lang="zh-CN" altLang="en-US" sz="1400">
                <a:latin typeface="楷体" panose="02010609060101010101" pitchFamily="49" charset="-122"/>
                <a:ea typeface="楷体" panose="02010609060101010101" pitchFamily="49" charset="-122"/>
              </a:rPr>
              <a:t>单目初始化：</a:t>
            </a:r>
            <a:r>
              <a:rPr lang="en-US" altLang="zh-CN" sz="1400">
                <a:latin typeface="楷体" panose="02010609060101010101" pitchFamily="49" charset="-122"/>
                <a:ea typeface="楷体" panose="02010609060101010101" pitchFamily="49" charset="-122"/>
              </a:rPr>
              <a:t>CreateInitialMapMonocular</a:t>
            </a:r>
            <a:r>
              <a:rPr lang="zh-CN" altLang="en-US" sz="1400">
                <a:latin typeface="楷体" panose="02010609060101010101" pitchFamily="49" charset="-122"/>
                <a:ea typeface="楷体" panose="02010609060101010101" pitchFamily="49" charset="-122"/>
              </a:rPr>
              <a:t>函数</a:t>
            </a:r>
            <a:br>
              <a:rPr lang="zh-CN" altLang="en-US" sz="1400">
                <a:latin typeface="楷体" panose="02010609060101010101" pitchFamily="49" charset="-122"/>
                <a:ea typeface="楷体" panose="02010609060101010101" pitchFamily="49" charset="-122"/>
              </a:rPr>
            </a:br>
            <a:r>
              <a:rPr lang="en-US" altLang="zh-CN" sz="1400">
                <a:latin typeface="楷体" panose="02010609060101010101" pitchFamily="49" charset="-122"/>
                <a:ea typeface="楷体" panose="02010609060101010101" pitchFamily="49" charset="-122"/>
              </a:rPr>
              <a:t>b.</a:t>
            </a:r>
            <a:r>
              <a:rPr lang="zh-CN" altLang="en-US" sz="1400">
                <a:latin typeface="楷体" panose="02010609060101010101" pitchFamily="49" charset="-122"/>
                <a:ea typeface="楷体" panose="02010609060101010101" pitchFamily="49" charset="-122"/>
              </a:rPr>
              <a:t>闭环优化：</a:t>
            </a:r>
            <a:r>
              <a:rPr lang="en-US" altLang="zh-CN" sz="1400">
                <a:latin typeface="楷体" panose="02010609060101010101" pitchFamily="49" charset="-122"/>
                <a:ea typeface="楷体" panose="02010609060101010101" pitchFamily="49" charset="-122"/>
              </a:rPr>
              <a:t>RunGlobalBundleAdjustment</a:t>
            </a:r>
            <a:r>
              <a:rPr lang="zh-CN" altLang="en-US" sz="1400">
                <a:latin typeface="楷体" panose="02010609060101010101" pitchFamily="49" charset="-122"/>
                <a:ea typeface="楷体" panose="02010609060101010101" pitchFamily="49" charset="-122"/>
              </a:rPr>
              <a:t>函数 </a:t>
            </a:r>
            <a:r>
              <a:rPr lang="zh-CN" altLang="en-US" sz="1400"/>
              <a:t/>
            </a:r>
            <a:br>
              <a:rPr lang="zh-CN" altLang="en-US" sz="1400"/>
            </a:b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454545"/>
                </a:solidFill>
                <a:effectLst/>
                <a:latin typeface="Arial" panose="020B0604020202020204" pitchFamily="34" charset="0"/>
                <a:ea typeface="PingFang SC"/>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9178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10772504"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Traking</a:t>
            </a:r>
            <a:r>
              <a:rPr lang="zh-CN" altLang="en-US" sz="3200" smtClean="0">
                <a:latin typeface="华文楷体" panose="02010600040101010101" pitchFamily="2" charset="-122"/>
                <a:ea typeface="华文楷体" panose="02010600040101010101" pitchFamily="2" charset="-122"/>
              </a:rPr>
              <a:t>线程</a:t>
            </a:r>
            <a:endParaRPr lang="zh-CN" altLang="en-US" sz="3200">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454545"/>
                </a:solidFill>
                <a:effectLst/>
                <a:latin typeface="Arial" panose="020B0604020202020204" pitchFamily="34" charset="0"/>
                <a:ea typeface="PingFang SC"/>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574766" y="856908"/>
            <a:ext cx="8255726" cy="523220"/>
          </a:xfrm>
          <a:prstGeom prst="rect">
            <a:avLst/>
          </a:prstGeom>
          <a:noFill/>
        </p:spPr>
        <p:txBody>
          <a:bodyPr wrap="square" rtlCol="0">
            <a:spAutoFit/>
          </a:bodyPr>
          <a:lstStyle/>
          <a:p>
            <a:r>
              <a:rPr lang="en-US" altLang="zh-CN" sz="1400" smtClean="0">
                <a:latin typeface="楷体" panose="02010609060101010101" pitchFamily="49" charset="-122"/>
                <a:ea typeface="楷体" panose="02010609060101010101" pitchFamily="49" charset="-122"/>
              </a:rPr>
              <a:t>Tracking</a:t>
            </a:r>
            <a:r>
              <a:rPr lang="zh-CN" altLang="en-US" sz="1400" smtClean="0">
                <a:latin typeface="楷体" panose="02010609060101010101" pitchFamily="49" charset="-122"/>
                <a:ea typeface="楷体" panose="02010609060101010101" pitchFamily="49" charset="-122"/>
              </a:rPr>
              <a:t>有</a:t>
            </a:r>
            <a:r>
              <a:rPr lang="en-US" altLang="zh-CN" sz="1400" smtClean="0">
                <a:latin typeface="楷体" panose="02010609060101010101" pitchFamily="49" charset="-122"/>
                <a:ea typeface="楷体" panose="02010609060101010101" pitchFamily="49" charset="-122"/>
              </a:rPr>
              <a:t>3</a:t>
            </a:r>
            <a:r>
              <a:rPr lang="zh-CN" altLang="en-US" sz="1400" smtClean="0">
                <a:latin typeface="楷体" panose="02010609060101010101" pitchFamily="49" charset="-122"/>
                <a:ea typeface="楷体" panose="02010609060101010101" pitchFamily="49" charset="-122"/>
              </a:rPr>
              <a:t>中模式，</a:t>
            </a:r>
            <a:r>
              <a:rPr lang="zh-CN" altLang="en-US" sz="1400" smtClean="0">
                <a:solidFill>
                  <a:srgbClr val="FF0000"/>
                </a:solidFill>
                <a:latin typeface="楷体" panose="02010609060101010101" pitchFamily="49" charset="-122"/>
                <a:ea typeface="楷体" panose="02010609060101010101" pitchFamily="49" charset="-122"/>
              </a:rPr>
              <a:t>匀速模式</a:t>
            </a:r>
            <a:r>
              <a:rPr lang="zh-CN" altLang="en-US" sz="1400" smtClean="0">
                <a:latin typeface="楷体" panose="02010609060101010101" pitchFamily="49" charset="-122"/>
                <a:ea typeface="楷体" panose="02010609060101010101" pitchFamily="49" charset="-122"/>
              </a:rPr>
              <a:t>、参考帧模式、重定位模式。</a:t>
            </a:r>
            <a:endParaRPr lang="en-US" altLang="zh-CN" sz="1400" smtClean="0">
              <a:latin typeface="楷体" panose="02010609060101010101" pitchFamily="49" charset="-122"/>
              <a:ea typeface="楷体" panose="02010609060101010101" pitchFamily="49" charset="-122"/>
            </a:endParaRPr>
          </a:p>
          <a:p>
            <a:endParaRPr lang="zh-CN" altLang="en-US" sz="1400">
              <a:latin typeface="楷体" panose="02010609060101010101" pitchFamily="49" charset="-122"/>
              <a:ea typeface="楷体" panose="02010609060101010101" pitchFamily="49" charset="-122"/>
            </a:endParaRPr>
          </a:p>
        </p:txBody>
      </p:sp>
      <p:sp>
        <p:nvSpPr>
          <p:cNvPr id="8" name="等腰三角形 7"/>
          <p:cNvSpPr/>
          <p:nvPr/>
        </p:nvSpPr>
        <p:spPr>
          <a:xfrm>
            <a:off x="644434" y="3483431"/>
            <a:ext cx="574766" cy="531223"/>
          </a:xfrm>
          <a:prstGeom prst="triangl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2651759" y="3483431"/>
            <a:ext cx="574766" cy="531223"/>
          </a:xfrm>
          <a:prstGeom prst="triangl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4624250" y="3483430"/>
            <a:ext cx="574766" cy="531223"/>
          </a:xfrm>
          <a:prstGeom prst="triangl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弧形箭头 8"/>
          <p:cNvSpPr/>
          <p:nvPr/>
        </p:nvSpPr>
        <p:spPr>
          <a:xfrm>
            <a:off x="3043645" y="4140928"/>
            <a:ext cx="1959428" cy="33092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下弧形箭头 12"/>
          <p:cNvSpPr/>
          <p:nvPr/>
        </p:nvSpPr>
        <p:spPr>
          <a:xfrm>
            <a:off x="931817" y="4136574"/>
            <a:ext cx="1959428" cy="33092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等腰三角形 14"/>
          <p:cNvSpPr/>
          <p:nvPr/>
        </p:nvSpPr>
        <p:spPr>
          <a:xfrm>
            <a:off x="644434" y="1455284"/>
            <a:ext cx="574766" cy="531223"/>
          </a:xfrm>
          <a:prstGeom prst="triangl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flipH="1" flipV="1">
            <a:off x="1288868" y="1881051"/>
            <a:ext cx="1650274" cy="148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1637211" y="4136574"/>
                <a:ext cx="4767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1</m:t>
                      </m:r>
                    </m:oMath>
                  </m:oMathPara>
                </a14:m>
                <a:endParaRPr lang="zh-CN" altLang="en-US" sz="1400"/>
              </a:p>
            </p:txBody>
          </p:sp>
        </mc:Choice>
        <mc:Fallback xmlns="">
          <p:sp>
            <p:nvSpPr>
              <p:cNvPr id="20" name="文本框 19"/>
              <p:cNvSpPr txBox="1">
                <a:spLocks noRot="1" noChangeAspect="1" noMove="1" noResize="1" noEditPoints="1" noAdjustHandles="1" noChangeArrowheads="1" noChangeShapeType="1" noTextEdit="1"/>
              </p:cNvSpPr>
              <p:nvPr/>
            </p:nvSpPr>
            <p:spPr>
              <a:xfrm>
                <a:off x="1637211" y="4136574"/>
                <a:ext cx="476794" cy="3077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3722913" y="4136574"/>
                <a:ext cx="4767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1</m:t>
                      </m:r>
                    </m:oMath>
                  </m:oMathPara>
                </a14:m>
                <a:endParaRPr lang="zh-CN" altLang="en-US" sz="1400"/>
              </a:p>
            </p:txBody>
          </p:sp>
        </mc:Choice>
        <mc:Fallback xmlns="">
          <p:sp>
            <p:nvSpPr>
              <p:cNvPr id="21" name="文本框 20"/>
              <p:cNvSpPr txBox="1">
                <a:spLocks noRot="1" noChangeAspect="1" noMove="1" noResize="1" noEditPoints="1" noAdjustHandles="1" noChangeArrowheads="1" noChangeShapeType="1" noTextEdit="1"/>
              </p:cNvSpPr>
              <p:nvPr/>
            </p:nvSpPr>
            <p:spPr>
              <a:xfrm>
                <a:off x="3722913" y="4136574"/>
                <a:ext cx="476794" cy="3077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22514" y="1556208"/>
                <a:ext cx="76635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𝑟𝑒𝑓𝐾𝑒𝑦</m:t>
                      </m:r>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𝑤</m:t>
                      </m:r>
                    </m:oMath>
                  </m:oMathPara>
                </a14:m>
                <a:endParaRPr lang="zh-CN" altLang="en-US" sz="1400"/>
              </a:p>
            </p:txBody>
          </p:sp>
        </mc:Choice>
        <mc:Fallback xmlns="">
          <p:sp>
            <p:nvSpPr>
              <p:cNvPr id="23" name="文本框 22"/>
              <p:cNvSpPr txBox="1">
                <a:spLocks noRot="1" noChangeAspect="1" noMove="1" noResize="1" noEditPoints="1" noAdjustHandles="1" noChangeArrowheads="1" noChangeShapeType="1" noTextEdit="1"/>
              </p:cNvSpPr>
              <p:nvPr/>
            </p:nvSpPr>
            <p:spPr>
              <a:xfrm>
                <a:off x="522514" y="1556208"/>
                <a:ext cx="766354" cy="307777"/>
              </a:xfrm>
              <a:prstGeom prst="rect">
                <a:avLst/>
              </a:prstGeom>
              <a:blipFill rotWithShape="0">
                <a:blip r:embed="rId3"/>
                <a:stretch>
                  <a:fillRect r="-43200"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1911531" y="2292868"/>
                <a:ext cx="76635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𝑙𝑎𝑠𝑡</m:t>
                      </m:r>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𝑟𝑒𝑓𝐾𝑒𝑦</m:t>
                      </m:r>
                    </m:oMath>
                  </m:oMathPara>
                </a14:m>
                <a:endParaRPr lang="zh-CN" altLang="en-US" sz="1400"/>
              </a:p>
            </p:txBody>
          </p:sp>
        </mc:Choice>
        <mc:Fallback xmlns="">
          <p:sp>
            <p:nvSpPr>
              <p:cNvPr id="24" name="文本框 23"/>
              <p:cNvSpPr txBox="1">
                <a:spLocks noRot="1" noChangeAspect="1" noMove="1" noResize="1" noEditPoints="1" noAdjustHandles="1" noChangeArrowheads="1" noChangeShapeType="1" noTextEdit="1"/>
              </p:cNvSpPr>
              <p:nvPr/>
            </p:nvSpPr>
            <p:spPr>
              <a:xfrm>
                <a:off x="1911531" y="2292868"/>
                <a:ext cx="766354" cy="307777"/>
              </a:xfrm>
              <a:prstGeom prst="rect">
                <a:avLst/>
              </a:prstGeom>
              <a:blipFill rotWithShape="0">
                <a:blip r:embed="rId4"/>
                <a:stretch>
                  <a:fillRect r="-71200"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2555965" y="3628145"/>
                <a:ext cx="76635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𝑙𝑎𝑠𝑡</m:t>
                      </m:r>
                    </m:oMath>
                  </m:oMathPara>
                </a14:m>
                <a:endParaRPr lang="zh-CN" altLang="en-US" sz="1400"/>
              </a:p>
            </p:txBody>
          </p:sp>
        </mc:Choice>
        <mc:Fallback xmlns="">
          <p:sp>
            <p:nvSpPr>
              <p:cNvPr id="25" name="文本框 24"/>
              <p:cNvSpPr txBox="1">
                <a:spLocks noRot="1" noChangeAspect="1" noMove="1" noResize="1" noEditPoints="1" noAdjustHandles="1" noChangeArrowheads="1" noChangeShapeType="1" noTextEdit="1"/>
              </p:cNvSpPr>
              <p:nvPr/>
            </p:nvSpPr>
            <p:spPr>
              <a:xfrm>
                <a:off x="2555965" y="3628145"/>
                <a:ext cx="766354"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611186" y="3628144"/>
                <a:ext cx="2251169" cy="954107"/>
              </a:xfrm>
              <a:prstGeom prst="rect">
                <a:avLst/>
              </a:prstGeom>
              <a:noFill/>
            </p:spPr>
            <p:txBody>
              <a:bodyPr wrap="square" rtlCol="0">
                <a:spAutoFit/>
              </a:bodyPr>
              <a:lstStyle/>
              <a:p>
                <a14:m>
                  <m:oMath xmlns:m="http://schemas.openxmlformats.org/officeDocument/2006/math">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𝑐𝑢𝑟</m:t>
                    </m:r>
                    <m:r>
                      <a:rPr lang="en-US" altLang="zh-CN" sz="1400" i="1">
                        <a:latin typeface="Cambria Math" panose="02040503050406030204" pitchFamily="18" charset="0"/>
                      </a:rPr>
                      <m:t>=</m:t>
                    </m:r>
                    <m:r>
                      <a:rPr lang="zh-CN" altLang="en-US" sz="1400" i="1">
                        <a:latin typeface="Cambria Math" panose="02040503050406030204" pitchFamily="18" charset="0"/>
                      </a:rPr>
                      <m:t>∆</m:t>
                    </m:r>
                    <m:r>
                      <a:rPr lang="en-US" altLang="zh-CN" sz="1400" i="1">
                        <a:latin typeface="Cambria Math" panose="02040503050406030204" pitchFamily="18" charset="0"/>
                      </a:rPr>
                      <m:t>𝑇</m:t>
                    </m:r>
                    <m:r>
                      <a:rPr lang="en-US" altLang="zh-CN" sz="1400" b="0" i="1" smtClean="0">
                        <a:latin typeface="Cambria Math" panose="02040503050406030204" pitchFamily="18" charset="0"/>
                      </a:rPr>
                      <m:t>1</m:t>
                    </m:r>
                  </m:oMath>
                </a14:m>
                <a:r>
                  <a:rPr lang="zh-CN" altLang="en-US" sz="1400" smtClean="0"/>
                  <a:t>*</a:t>
                </a:r>
                <a14:m>
                  <m:oMath xmlns:m="http://schemas.openxmlformats.org/officeDocument/2006/math">
                    <m:r>
                      <a:rPr lang="en-US" altLang="zh-CN" sz="1400" i="1">
                        <a:latin typeface="Cambria Math" panose="02040503050406030204" pitchFamily="18" charset="0"/>
                      </a:rPr>
                      <m:t>2</m:t>
                    </m:r>
                    <m:r>
                      <a:rPr lang="en-US" altLang="zh-CN" sz="1400" i="1">
                        <a:latin typeface="Cambria Math" panose="02040503050406030204" pitchFamily="18" charset="0"/>
                      </a:rPr>
                      <m:t>𝑇</m:t>
                    </m:r>
                    <m:r>
                      <a:rPr lang="en-US" altLang="zh-CN" sz="1400" i="1">
                        <a:latin typeface="Cambria Math" panose="02040503050406030204" pitchFamily="18" charset="0"/>
                      </a:rPr>
                      <m:t>_</m:t>
                    </m:r>
                    <m:r>
                      <a:rPr lang="en-US" altLang="zh-CN" sz="1400" i="1">
                        <a:latin typeface="Cambria Math" panose="02040503050406030204" pitchFamily="18" charset="0"/>
                      </a:rPr>
                      <m:t>𝑙𝑎𝑠𝑡</m:t>
                    </m:r>
                  </m:oMath>
                </a14:m>
                <a:endParaRPr lang="zh-CN" altLang="en-US" sz="1400"/>
              </a:p>
              <a:p>
                <a:endParaRPr lang="zh-CN" altLang="en-US" sz="1400"/>
              </a:p>
              <a:p>
                <a:endParaRPr lang="zh-CN" altLang="en-US" sz="1400"/>
              </a:p>
              <a:p>
                <a:endParaRPr lang="zh-CN" altLang="en-US" sz="1400"/>
              </a:p>
            </p:txBody>
          </p:sp>
        </mc:Choice>
        <mc:Fallback xmlns="">
          <p:sp>
            <p:nvSpPr>
              <p:cNvPr id="26" name="文本框 25"/>
              <p:cNvSpPr txBox="1">
                <a:spLocks noRot="1" noChangeAspect="1" noMove="1" noResize="1" noEditPoints="1" noAdjustHandles="1" noChangeArrowheads="1" noChangeShapeType="1" noTextEdit="1"/>
              </p:cNvSpPr>
              <p:nvPr/>
            </p:nvSpPr>
            <p:spPr>
              <a:xfrm>
                <a:off x="4611186" y="3628144"/>
                <a:ext cx="2251169" cy="954107"/>
              </a:xfrm>
              <a:prstGeom prst="rect">
                <a:avLst/>
              </a:prstGeom>
              <a:blipFill rotWithShape="0">
                <a:blip r:embed="rId6"/>
                <a:stretch>
                  <a:fillRect t="-1274"/>
                </a:stretch>
              </a:blipFill>
            </p:spPr>
            <p:txBody>
              <a:bodyPr/>
              <a:lstStyle/>
              <a:p>
                <a:r>
                  <a:rPr lang="zh-CN" altLang="en-US">
                    <a:noFill/>
                  </a:rPr>
                  <a:t> </a:t>
                </a:r>
              </a:p>
            </p:txBody>
          </p:sp>
        </mc:Fallback>
      </mc:AlternateContent>
      <p:cxnSp>
        <p:nvCxnSpPr>
          <p:cNvPr id="30" name="曲线连接符 29"/>
          <p:cNvCxnSpPr>
            <a:stCxn id="12" idx="0"/>
          </p:cNvCxnSpPr>
          <p:nvPr/>
        </p:nvCxnSpPr>
        <p:spPr>
          <a:xfrm rot="16200000" flipV="1">
            <a:off x="2420982" y="992778"/>
            <a:ext cx="1837510" cy="3143793"/>
          </a:xfrm>
          <a:prstGeom prst="curvedConnector2">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p:cNvSpPr txBox="1"/>
              <p:nvPr/>
            </p:nvSpPr>
            <p:spPr>
              <a:xfrm>
                <a:off x="4145279" y="2171545"/>
                <a:ext cx="76635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_</m:t>
                      </m:r>
                      <m:r>
                        <m:rPr>
                          <m:sty m:val="p"/>
                        </m:rPr>
                        <a:rPr lang="en-US" altLang="zh-CN" sz="1400" i="1">
                          <a:latin typeface="Cambria Math" panose="02040503050406030204" pitchFamily="18" charset="0"/>
                        </a:rPr>
                        <m:t>cur</m:t>
                      </m:r>
                      <m:r>
                        <a:rPr lang="en-US" altLang="zh-CN" sz="1400" b="0" i="1" smtClean="0">
                          <a:latin typeface="Cambria Math" panose="02040503050406030204" pitchFamily="18" charset="0"/>
                        </a:rPr>
                        <m:t>_</m:t>
                      </m:r>
                      <m:r>
                        <a:rPr lang="en-US" altLang="zh-CN" sz="1400" b="0" i="1" smtClean="0">
                          <a:latin typeface="Cambria Math" panose="02040503050406030204" pitchFamily="18" charset="0"/>
                        </a:rPr>
                        <m:t>𝑟𝑒𝑓𝐾𝑒𝑦</m:t>
                      </m:r>
                    </m:oMath>
                  </m:oMathPara>
                </a14:m>
                <a:endParaRPr lang="zh-CN" altLang="en-US" sz="1400"/>
              </a:p>
            </p:txBody>
          </p:sp>
        </mc:Choice>
        <mc:Fallback xmlns="">
          <p:sp>
            <p:nvSpPr>
              <p:cNvPr id="31" name="文本框 30"/>
              <p:cNvSpPr txBox="1">
                <a:spLocks noRot="1" noChangeAspect="1" noMove="1" noResize="1" noEditPoints="1" noAdjustHandles="1" noChangeArrowheads="1" noChangeShapeType="1" noTextEdit="1"/>
              </p:cNvSpPr>
              <p:nvPr/>
            </p:nvSpPr>
            <p:spPr>
              <a:xfrm>
                <a:off x="4145279" y="2171545"/>
                <a:ext cx="766354" cy="307777"/>
              </a:xfrm>
              <a:prstGeom prst="rect">
                <a:avLst/>
              </a:prstGeom>
              <a:blipFill rotWithShape="0">
                <a:blip r:embed="rId7"/>
                <a:stretch>
                  <a:fillRect r="-61905" b="-7843"/>
                </a:stretch>
              </a:blipFill>
            </p:spPr>
            <p:txBody>
              <a:bodyPr/>
              <a:lstStyle/>
              <a:p>
                <a:r>
                  <a:rPr lang="zh-CN" altLang="en-US">
                    <a:noFill/>
                  </a:rPr>
                  <a:t> </a:t>
                </a:r>
              </a:p>
            </p:txBody>
          </p:sp>
        </mc:Fallback>
      </mc:AlternateContent>
      <p:sp>
        <p:nvSpPr>
          <p:cNvPr id="33" name="矩形 32"/>
          <p:cNvSpPr/>
          <p:nvPr/>
        </p:nvSpPr>
        <p:spPr>
          <a:xfrm>
            <a:off x="7724508" y="884036"/>
            <a:ext cx="1680748" cy="78025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由参考关键帧位姿即</a:t>
            </a:r>
            <a:r>
              <a:rPr lang="en-US" altLang="zh-CN" sz="1050" smtClean="0">
                <a:latin typeface="华文楷体" panose="02010600040101010101" pitchFamily="2" charset="-122"/>
                <a:ea typeface="华文楷体" panose="02010600040101010101" pitchFamily="2" charset="-122"/>
              </a:rPr>
              <a:t>lastfaram</a:t>
            </a:r>
            <a:r>
              <a:rPr lang="zh-CN" altLang="en-US" sz="1050" smtClean="0">
                <a:latin typeface="华文楷体" panose="02010600040101010101" pitchFamily="2" charset="-122"/>
                <a:ea typeface="华文楷体" panose="02010600040101010101" pitchFamily="2" charset="-122"/>
              </a:rPr>
              <a:t>与</a:t>
            </a:r>
            <a:r>
              <a:rPr lang="zh-CN" altLang="en-US" sz="1050">
                <a:latin typeface="华文楷体" panose="02010600040101010101" pitchFamily="2" charset="-122"/>
                <a:ea typeface="华文楷体" panose="02010600040101010101" pitchFamily="2" charset="-122"/>
              </a:rPr>
              <a:t>参考关键</a:t>
            </a:r>
            <a:r>
              <a:rPr lang="zh-CN" altLang="en-US" sz="1050" smtClean="0">
                <a:latin typeface="华文楷体" panose="02010600040101010101" pitchFamily="2" charset="-122"/>
                <a:ea typeface="华文楷体" panose="02010600040101010101" pitchFamily="2" charset="-122"/>
              </a:rPr>
              <a:t>帧</a:t>
            </a:r>
            <a:r>
              <a:rPr lang="zh-CN" altLang="en-US" sz="1050">
                <a:latin typeface="华文楷体" panose="02010600040101010101" pitchFamily="2" charset="-122"/>
                <a:ea typeface="华文楷体" panose="02010600040101010101" pitchFamily="2" charset="-122"/>
              </a:rPr>
              <a:t>相对</a:t>
            </a:r>
            <a:r>
              <a:rPr lang="zh-CN" altLang="en-US" sz="1050" smtClean="0">
                <a:latin typeface="华文楷体" panose="02010600040101010101" pitchFamily="2" charset="-122"/>
                <a:ea typeface="华文楷体" panose="02010600040101010101" pitchFamily="2" charset="-122"/>
              </a:rPr>
              <a:t>获取</a:t>
            </a:r>
            <a:r>
              <a:rPr lang="en-US" altLang="zh-CN" sz="1050" smtClean="0">
                <a:latin typeface="华文楷体" panose="02010600040101010101" pitchFamily="2" charset="-122"/>
                <a:ea typeface="华文楷体" panose="02010600040101010101" pitchFamily="2" charset="-122"/>
              </a:rPr>
              <a:t>lastframe</a:t>
            </a:r>
            <a:r>
              <a:rPr lang="zh-CN" altLang="en-US" sz="1050" smtClean="0">
                <a:latin typeface="华文楷体" panose="02010600040101010101" pitchFamily="2" charset="-122"/>
                <a:ea typeface="华文楷体" panose="02010600040101010101" pitchFamily="2" charset="-122"/>
              </a:rPr>
              <a:t>的位姿</a:t>
            </a:r>
            <a:endParaRPr lang="zh-CN" altLang="en-US" sz="105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34" name="矩形 33"/>
              <p:cNvSpPr/>
              <p:nvPr/>
            </p:nvSpPr>
            <p:spPr>
              <a:xfrm>
                <a:off x="7724508" y="2014156"/>
                <a:ext cx="1680749" cy="3627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匀速模型有</a:t>
                </a:r>
                <a:r>
                  <a:rPr lang="en-US" altLang="zh-CN" sz="1050" smtClean="0">
                    <a:latin typeface="华文楷体" panose="02010600040101010101" pitchFamily="2" charset="-122"/>
                    <a:ea typeface="华文楷体" panose="02010600040101010101" pitchFamily="2" charset="-122"/>
                  </a:rPr>
                  <a:t>T_last</a:t>
                </a:r>
                <a:r>
                  <a:rPr lang="zh-CN" altLang="en-US" sz="1050" smtClean="0">
                    <a:latin typeface="华文楷体" panose="02010600040101010101" pitchFamily="2" charset="-122"/>
                    <a:ea typeface="华文楷体" panose="02010600040101010101" pitchFamily="2" charset="-122"/>
                  </a:rPr>
                  <a:t>计算出</a:t>
                </a:r>
                <a:r>
                  <a:rPr lang="en-US" altLang="zh-CN" sz="1050" smtClean="0">
                    <a:latin typeface="华文楷体" panose="02010600040101010101" pitchFamily="2" charset="-122"/>
                    <a:ea typeface="华文楷体" panose="02010600040101010101" pitchFamily="2" charset="-122"/>
                  </a:rPr>
                  <a:t>T_cur</a:t>
                </a:r>
                <a:r>
                  <a:rPr lang="en-US" altLang="zh-CN" sz="1050"/>
                  <a:t> </a:t>
                </a:r>
                <a14:m>
                  <m:oMath xmlns:m="http://schemas.openxmlformats.org/officeDocument/2006/math">
                    <m:r>
                      <a:rPr lang="en-US" altLang="zh-CN" sz="1050" i="1">
                        <a:latin typeface="Cambria Math" panose="02040503050406030204" pitchFamily="18" charset="0"/>
                      </a:rPr>
                      <m:t>=</m:t>
                    </m:r>
                    <m:r>
                      <a:rPr lang="zh-CN" altLang="en-US" sz="1050" i="1">
                        <a:latin typeface="Cambria Math" panose="02040503050406030204" pitchFamily="18" charset="0"/>
                      </a:rPr>
                      <m:t>∆</m:t>
                    </m:r>
                    <m:r>
                      <a:rPr lang="en-US" altLang="zh-CN" sz="1050" i="1">
                        <a:latin typeface="Cambria Math" panose="02040503050406030204" pitchFamily="18" charset="0"/>
                      </a:rPr>
                      <m:t>𝑇</m:t>
                    </m:r>
                    <m:r>
                      <a:rPr lang="en-US" altLang="zh-CN" sz="1050" i="1">
                        <a:latin typeface="Cambria Math" panose="02040503050406030204" pitchFamily="18" charset="0"/>
                      </a:rPr>
                      <m:t>1</m:t>
                    </m:r>
                  </m:oMath>
                </a14:m>
                <a:r>
                  <a:rPr lang="zh-CN" altLang="en-US" sz="1050"/>
                  <a:t>*</a:t>
                </a:r>
                <a14:m>
                  <m:oMath xmlns:m="http://schemas.openxmlformats.org/officeDocument/2006/math">
                    <m:r>
                      <a:rPr lang="en-US" altLang="zh-CN" sz="1050" i="1">
                        <a:latin typeface="Cambria Math" panose="02040503050406030204" pitchFamily="18" charset="0"/>
                      </a:rPr>
                      <m:t>2</m:t>
                    </m:r>
                    <m:r>
                      <a:rPr lang="en-US" altLang="zh-CN" sz="1050" i="1">
                        <a:latin typeface="Cambria Math" panose="02040503050406030204" pitchFamily="18" charset="0"/>
                      </a:rPr>
                      <m:t>𝑇</m:t>
                    </m:r>
                    <m:r>
                      <a:rPr lang="en-US" altLang="zh-CN" sz="1050" i="1">
                        <a:latin typeface="Cambria Math" panose="02040503050406030204" pitchFamily="18" charset="0"/>
                      </a:rPr>
                      <m:t>_</m:t>
                    </m:r>
                    <m:r>
                      <a:rPr lang="en-US" altLang="zh-CN" sz="1050" i="1">
                        <a:latin typeface="Cambria Math" panose="02040503050406030204" pitchFamily="18" charset="0"/>
                      </a:rPr>
                      <m:t>𝑙𝑎𝑠𝑡</m:t>
                    </m:r>
                  </m:oMath>
                </a14:m>
                <a:endParaRPr lang="zh-CN" altLang="en-US" sz="1050">
                  <a:latin typeface="华文楷体" panose="02010600040101010101" pitchFamily="2" charset="-122"/>
                  <a:ea typeface="华文楷体" panose="02010600040101010101" pitchFamily="2" charset="-122"/>
                </a:endParaRPr>
              </a:p>
            </p:txBody>
          </p:sp>
        </mc:Choice>
        <mc:Fallback xmlns="">
          <p:sp>
            <p:nvSpPr>
              <p:cNvPr id="34" name="矩形 33"/>
              <p:cNvSpPr>
                <a:spLocks noRot="1" noChangeAspect="1" noMove="1" noResize="1" noEditPoints="1" noAdjustHandles="1" noChangeArrowheads="1" noChangeShapeType="1" noTextEdit="1"/>
              </p:cNvSpPr>
              <p:nvPr/>
            </p:nvSpPr>
            <p:spPr>
              <a:xfrm>
                <a:off x="7724508" y="2014156"/>
                <a:ext cx="1680749" cy="362710"/>
              </a:xfrm>
              <a:prstGeom prst="rect">
                <a:avLst/>
              </a:prstGeom>
              <a:blipFill rotWithShape="0">
                <a:blip r:embed="rId8"/>
                <a:stretch>
                  <a:fillRect t="-3175" b="-12698"/>
                </a:stretch>
              </a:blipFill>
              <a:ln>
                <a:solidFill>
                  <a:schemeClr val="tx2">
                    <a:lumMod val="50000"/>
                  </a:schemeClr>
                </a:solidFill>
              </a:ln>
            </p:spPr>
            <p:txBody>
              <a:bodyPr/>
              <a:lstStyle/>
              <a:p>
                <a:r>
                  <a:rPr lang="zh-CN" altLang="en-US">
                    <a:noFill/>
                  </a:rPr>
                  <a:t> </a:t>
                </a:r>
              </a:p>
            </p:txBody>
          </p:sp>
        </mc:Fallback>
      </mc:AlternateContent>
      <p:cxnSp>
        <p:nvCxnSpPr>
          <p:cNvPr id="37" name="直接箭头连接符 36"/>
          <p:cNvCxnSpPr>
            <a:stCxn id="33" idx="2"/>
            <a:endCxn id="34" idx="0"/>
          </p:cNvCxnSpPr>
          <p:nvPr/>
        </p:nvCxnSpPr>
        <p:spPr>
          <a:xfrm>
            <a:off x="8564882" y="1664288"/>
            <a:ext cx="1" cy="349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724505" y="2607130"/>
            <a:ext cx="1680749" cy="78217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rgbClr val="FF0000"/>
                </a:solidFill>
                <a:latin typeface="华文楷体" panose="02010600040101010101" pitchFamily="2" charset="-122"/>
                <a:ea typeface="华文楷体" panose="02010600040101010101" pitchFamily="2" charset="-122"/>
              </a:rPr>
              <a:t>SearchByProjection</a:t>
            </a:r>
            <a:r>
              <a:rPr lang="zh-CN" altLang="en-US" sz="1050" smtClean="0">
                <a:solidFill>
                  <a:srgbClr val="FF0000"/>
                </a:solidFill>
                <a:latin typeface="华文楷体" panose="02010600040101010101" pitchFamily="2" charset="-122"/>
                <a:ea typeface="华文楷体" panose="02010600040101010101" pitchFamily="2" charset="-122"/>
              </a:rPr>
              <a:t>（）</a:t>
            </a:r>
            <a:r>
              <a:rPr lang="zh-CN" altLang="en-US" sz="1050" smtClean="0">
                <a:latin typeface="华文楷体" panose="02010600040101010101" pitchFamily="2" charset="-122"/>
                <a:ea typeface="华文楷体" panose="02010600040101010101" pitchFamily="2" charset="-122"/>
              </a:rPr>
              <a:t>将上一帧的</a:t>
            </a:r>
            <a:r>
              <a:rPr lang="en-US" altLang="zh-CN" sz="1050" smtClean="0">
                <a:latin typeface="华文楷体" panose="02010600040101010101" pitchFamily="2" charset="-122"/>
                <a:ea typeface="华文楷体" panose="02010600040101010101" pitchFamily="2" charset="-122"/>
              </a:rPr>
              <a:t>mappoint</a:t>
            </a:r>
            <a:r>
              <a:rPr lang="zh-CN" altLang="en-US" sz="1050" smtClean="0">
                <a:latin typeface="华文楷体" panose="02010600040101010101" pitchFamily="2" charset="-122"/>
                <a:ea typeface="华文楷体" panose="02010600040101010101" pitchFamily="2" charset="-122"/>
              </a:rPr>
              <a:t>重投影到</a:t>
            </a:r>
            <a:r>
              <a:rPr lang="en-US" altLang="zh-CN" sz="1050" smtClean="0">
                <a:latin typeface="华文楷体" panose="02010600040101010101" pitchFamily="2" charset="-122"/>
                <a:ea typeface="华文楷体" panose="02010600040101010101" pitchFamily="2" charset="-122"/>
              </a:rPr>
              <a:t>current frame</a:t>
            </a:r>
            <a:r>
              <a:rPr lang="zh-CN" altLang="en-US" sz="1050" smtClean="0">
                <a:latin typeface="华文楷体" panose="02010600040101010101" pitchFamily="2" charset="-122"/>
                <a:ea typeface="华文楷体" panose="02010600040101010101" pitchFamily="2" charset="-122"/>
              </a:rPr>
              <a:t>上然后搜索匹配特征点，返回匹配数量</a:t>
            </a:r>
            <a:endParaRPr lang="zh-CN" altLang="en-US" sz="1050">
              <a:latin typeface="华文楷体" panose="02010600040101010101" pitchFamily="2" charset="-122"/>
              <a:ea typeface="华文楷体" panose="02010600040101010101" pitchFamily="2" charset="-122"/>
            </a:endParaRPr>
          </a:p>
        </p:txBody>
      </p:sp>
      <p:cxnSp>
        <p:nvCxnSpPr>
          <p:cNvPr id="41" name="直接箭头连接符 40"/>
          <p:cNvCxnSpPr>
            <a:stCxn id="34" idx="2"/>
            <a:endCxn id="39" idx="0"/>
          </p:cNvCxnSpPr>
          <p:nvPr/>
        </p:nvCxnSpPr>
        <p:spPr>
          <a:xfrm flipH="1">
            <a:off x="8564880" y="2376866"/>
            <a:ext cx="3" cy="230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流程图: 决策 41"/>
          <p:cNvSpPr/>
          <p:nvPr/>
        </p:nvSpPr>
        <p:spPr>
          <a:xfrm>
            <a:off x="7249883" y="3661602"/>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华文楷体" panose="02010600040101010101" pitchFamily="2" charset="-122"/>
                <a:ea typeface="华文楷体" panose="02010600040101010101" pitchFamily="2" charset="-122"/>
              </a:rPr>
              <a:t>匹配点数目</a:t>
            </a:r>
            <a:r>
              <a:rPr lang="en-US" altLang="zh-CN" sz="1000">
                <a:latin typeface="华文楷体" panose="02010600040101010101" pitchFamily="2" charset="-122"/>
                <a:ea typeface="华文楷体" panose="02010600040101010101" pitchFamily="2" charset="-122"/>
              </a:rPr>
              <a:t>&lt;</a:t>
            </a:r>
            <a:r>
              <a:rPr lang="en-US" altLang="zh-CN" sz="1000" smtClean="0">
                <a:latin typeface="华文楷体" panose="02010600040101010101" pitchFamily="2" charset="-122"/>
                <a:ea typeface="华文楷体" panose="02010600040101010101" pitchFamily="2" charset="-122"/>
              </a:rPr>
              <a:t>20</a:t>
            </a:r>
            <a:r>
              <a:rPr lang="zh-CN" altLang="en-US" sz="1000" smtClean="0">
                <a:latin typeface="华文楷体" panose="02010600040101010101" pitchFamily="2" charset="-122"/>
                <a:ea typeface="华文楷体" panose="02010600040101010101" pitchFamily="2" charset="-122"/>
              </a:rPr>
              <a:t>？</a:t>
            </a:r>
            <a:endParaRPr lang="zh-CN" altLang="en-US" sz="1000"/>
          </a:p>
        </p:txBody>
      </p:sp>
      <p:cxnSp>
        <p:nvCxnSpPr>
          <p:cNvPr id="44" name="直接箭头连接符 43"/>
          <p:cNvCxnSpPr>
            <a:stCxn id="39" idx="2"/>
            <a:endCxn id="42" idx="0"/>
          </p:cNvCxnSpPr>
          <p:nvPr/>
        </p:nvCxnSpPr>
        <p:spPr>
          <a:xfrm flipH="1">
            <a:off x="8564878" y="3389308"/>
            <a:ext cx="2" cy="272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7724505" y="4480264"/>
            <a:ext cx="1680749" cy="59058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扩大</a:t>
            </a:r>
            <a:r>
              <a:rPr lang="en-US" altLang="zh-CN" sz="1050">
                <a:solidFill>
                  <a:srgbClr val="FF0000"/>
                </a:solidFill>
                <a:latin typeface="华文楷体" panose="02010600040101010101" pitchFamily="2" charset="-122"/>
                <a:ea typeface="华文楷体" panose="02010600040101010101" pitchFamily="2" charset="-122"/>
              </a:rPr>
              <a:t>SearchByProjection</a:t>
            </a:r>
            <a:r>
              <a:rPr lang="zh-CN" altLang="en-US" sz="1050">
                <a:solidFill>
                  <a:srgbClr val="FF0000"/>
                </a:solidFill>
                <a:latin typeface="华文楷体" panose="02010600040101010101" pitchFamily="2" charset="-122"/>
                <a:ea typeface="华文楷体" panose="02010600040101010101" pitchFamily="2" charset="-122"/>
              </a:rPr>
              <a:t>（）</a:t>
            </a:r>
            <a:r>
              <a:rPr lang="zh-CN" altLang="en-US" sz="1050" smtClean="0">
                <a:latin typeface="华文楷体" panose="02010600040101010101" pitchFamily="2" charset="-122"/>
                <a:ea typeface="华文楷体" panose="02010600040101010101" pitchFamily="2" charset="-122"/>
              </a:rPr>
              <a:t>搜索窗口区域重新重投影搜索</a:t>
            </a:r>
            <a:endParaRPr lang="zh-CN" altLang="en-US" sz="1050">
              <a:latin typeface="华文楷体" panose="02010600040101010101" pitchFamily="2" charset="-122"/>
              <a:ea typeface="华文楷体" panose="02010600040101010101" pitchFamily="2" charset="-122"/>
            </a:endParaRPr>
          </a:p>
        </p:txBody>
      </p:sp>
      <p:cxnSp>
        <p:nvCxnSpPr>
          <p:cNvPr id="50" name="直接箭头连接符 49"/>
          <p:cNvCxnSpPr>
            <a:endCxn id="48" idx="0"/>
          </p:cNvCxnSpPr>
          <p:nvPr/>
        </p:nvCxnSpPr>
        <p:spPr>
          <a:xfrm flipH="1">
            <a:off x="8564880" y="4167722"/>
            <a:ext cx="1" cy="31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流程图: 决策 51"/>
          <p:cNvSpPr/>
          <p:nvPr/>
        </p:nvSpPr>
        <p:spPr>
          <a:xfrm>
            <a:off x="7249883" y="5359548"/>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latin typeface="华文楷体" panose="02010600040101010101" pitchFamily="2" charset="-122"/>
                <a:ea typeface="华文楷体" panose="02010600040101010101" pitchFamily="2" charset="-122"/>
              </a:rPr>
              <a:t>匹配点数目</a:t>
            </a:r>
            <a:r>
              <a:rPr lang="en-US" altLang="zh-CN" sz="1000">
                <a:latin typeface="华文楷体" panose="02010600040101010101" pitchFamily="2" charset="-122"/>
                <a:ea typeface="华文楷体" panose="02010600040101010101" pitchFamily="2" charset="-122"/>
              </a:rPr>
              <a:t>&lt;</a:t>
            </a:r>
            <a:r>
              <a:rPr lang="en-US" altLang="zh-CN" sz="1000" smtClean="0">
                <a:latin typeface="华文楷体" panose="02010600040101010101" pitchFamily="2" charset="-122"/>
                <a:ea typeface="华文楷体" panose="02010600040101010101" pitchFamily="2" charset="-122"/>
              </a:rPr>
              <a:t>20</a:t>
            </a:r>
            <a:r>
              <a:rPr lang="zh-CN" altLang="en-US" sz="1000" smtClean="0">
                <a:latin typeface="华文楷体" panose="02010600040101010101" pitchFamily="2" charset="-122"/>
                <a:ea typeface="华文楷体" panose="02010600040101010101" pitchFamily="2" charset="-122"/>
              </a:rPr>
              <a:t>？</a:t>
            </a:r>
            <a:endParaRPr lang="zh-CN" altLang="en-US" sz="1000"/>
          </a:p>
        </p:txBody>
      </p:sp>
      <p:sp>
        <p:nvSpPr>
          <p:cNvPr id="53" name="矩形 52"/>
          <p:cNvSpPr/>
          <p:nvPr/>
        </p:nvSpPr>
        <p:spPr>
          <a:xfrm>
            <a:off x="7680105" y="6196886"/>
            <a:ext cx="1769543" cy="59058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a:solidFill>
                  <a:srgbClr val="FF0000"/>
                </a:solidFill>
                <a:latin typeface="华文楷体" panose="02010600040101010101" pitchFamily="2" charset="-122"/>
                <a:ea typeface="华文楷体" panose="02010600040101010101" pitchFamily="2" charset="-122"/>
              </a:rPr>
              <a:t>Optimizer::</a:t>
            </a:r>
            <a:r>
              <a:rPr lang="en-US" altLang="zh-CN" sz="1050" smtClean="0">
                <a:solidFill>
                  <a:srgbClr val="FF0000"/>
                </a:solidFill>
                <a:latin typeface="华文楷体" panose="02010600040101010101" pitchFamily="2" charset="-122"/>
                <a:ea typeface="华文楷体" panose="02010600040101010101" pitchFamily="2" charset="-122"/>
              </a:rPr>
              <a:t>PoseOptimization</a:t>
            </a:r>
            <a:r>
              <a:rPr lang="zh-CN" altLang="en-US" sz="1050" smtClean="0">
                <a:latin typeface="华文楷体" panose="02010600040101010101" pitchFamily="2" charset="-122"/>
                <a:ea typeface="华文楷体" panose="02010600040101010101" pitchFamily="2" charset="-122"/>
              </a:rPr>
              <a:t>（）位姿优化</a:t>
            </a:r>
            <a:endParaRPr lang="zh-CN" altLang="en-US" sz="1050">
              <a:latin typeface="华文楷体" panose="02010600040101010101" pitchFamily="2" charset="-122"/>
              <a:ea typeface="华文楷体" panose="02010600040101010101" pitchFamily="2" charset="-122"/>
            </a:endParaRPr>
          </a:p>
        </p:txBody>
      </p:sp>
      <p:cxnSp>
        <p:nvCxnSpPr>
          <p:cNvPr id="57" name="肘形连接符 56"/>
          <p:cNvCxnSpPr>
            <a:stCxn id="42" idx="3"/>
            <a:endCxn id="53" idx="3"/>
          </p:cNvCxnSpPr>
          <p:nvPr/>
        </p:nvCxnSpPr>
        <p:spPr>
          <a:xfrm flipH="1">
            <a:off x="9449648" y="3935922"/>
            <a:ext cx="430224" cy="2556257"/>
          </a:xfrm>
          <a:prstGeom prst="bentConnector3">
            <a:avLst>
              <a:gd name="adj1" fmla="val -531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8" idx="2"/>
            <a:endCxn id="52" idx="0"/>
          </p:cNvCxnSpPr>
          <p:nvPr/>
        </p:nvCxnSpPr>
        <p:spPr>
          <a:xfrm flipH="1">
            <a:off x="8564878" y="5070850"/>
            <a:ext cx="2" cy="28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2" idx="2"/>
            <a:endCxn id="53" idx="0"/>
          </p:cNvCxnSpPr>
          <p:nvPr/>
        </p:nvCxnSpPr>
        <p:spPr>
          <a:xfrm flipH="1">
            <a:off x="8564877" y="5908188"/>
            <a:ext cx="1" cy="28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8617129" y="4162228"/>
            <a:ext cx="313508"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是</a:t>
            </a:r>
            <a:endParaRPr lang="zh-CN" altLang="en-US" sz="1200">
              <a:latin typeface="楷体" panose="02010609060101010101" pitchFamily="49" charset="-122"/>
              <a:ea typeface="楷体" panose="02010609060101010101" pitchFamily="49" charset="-122"/>
            </a:endParaRPr>
          </a:p>
        </p:txBody>
      </p:sp>
      <p:sp>
        <p:nvSpPr>
          <p:cNvPr id="63" name="文本框 62"/>
          <p:cNvSpPr txBox="1"/>
          <p:nvPr/>
        </p:nvSpPr>
        <p:spPr>
          <a:xfrm>
            <a:off x="10088873" y="4765541"/>
            <a:ext cx="313508"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否</a:t>
            </a:r>
            <a:endParaRPr lang="zh-CN" altLang="en-US" sz="1200">
              <a:latin typeface="楷体" panose="02010609060101010101" pitchFamily="49" charset="-122"/>
              <a:ea typeface="楷体" panose="02010609060101010101" pitchFamily="49" charset="-122"/>
            </a:endParaRPr>
          </a:p>
        </p:txBody>
      </p:sp>
      <p:sp>
        <p:nvSpPr>
          <p:cNvPr id="66" name="文本框 65"/>
          <p:cNvSpPr txBox="1"/>
          <p:nvPr/>
        </p:nvSpPr>
        <p:spPr>
          <a:xfrm>
            <a:off x="8591001" y="5883605"/>
            <a:ext cx="313508"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否</a:t>
            </a:r>
            <a:endParaRPr lang="zh-CN" altLang="en-US" sz="1200">
              <a:latin typeface="楷体" panose="02010609060101010101" pitchFamily="49" charset="-122"/>
              <a:ea typeface="楷体" panose="02010609060101010101" pitchFamily="49" charset="-122"/>
            </a:endParaRPr>
          </a:p>
        </p:txBody>
      </p:sp>
      <p:cxnSp>
        <p:nvCxnSpPr>
          <p:cNvPr id="68" name="直接箭头连接符 67"/>
          <p:cNvCxnSpPr>
            <a:stCxn id="52" idx="1"/>
          </p:cNvCxnSpPr>
          <p:nvPr/>
        </p:nvCxnSpPr>
        <p:spPr>
          <a:xfrm flipH="1">
            <a:off x="6313714" y="5633868"/>
            <a:ext cx="936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5721530" y="5359548"/>
            <a:ext cx="1010195" cy="523220"/>
          </a:xfrm>
          <a:prstGeom prst="rect">
            <a:avLst/>
          </a:prstGeom>
          <a:noFill/>
        </p:spPr>
        <p:txBody>
          <a:bodyPr wrap="square" rtlCol="0">
            <a:spAutoFit/>
          </a:bodyPr>
          <a:lstStyle/>
          <a:p>
            <a:r>
              <a:rPr lang="en-US" altLang="zh-CN" sz="1400" smtClean="0">
                <a:latin typeface="楷体" panose="02010609060101010101" pitchFamily="49" charset="-122"/>
                <a:ea typeface="楷体" panose="02010609060101010101" pitchFamily="49" charset="-122"/>
              </a:rPr>
              <a:t>Return false</a:t>
            </a:r>
            <a:endParaRPr lang="zh-CN" altLang="en-US" sz="1400">
              <a:latin typeface="楷体" panose="02010609060101010101" pitchFamily="49" charset="-122"/>
              <a:ea typeface="楷体" panose="02010609060101010101" pitchFamily="49" charset="-122"/>
            </a:endParaRPr>
          </a:p>
        </p:txBody>
      </p:sp>
      <p:sp>
        <p:nvSpPr>
          <p:cNvPr id="70" name="文本框 69"/>
          <p:cNvSpPr txBox="1"/>
          <p:nvPr/>
        </p:nvSpPr>
        <p:spPr>
          <a:xfrm>
            <a:off x="6640283" y="5359548"/>
            <a:ext cx="313508"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是</a:t>
            </a:r>
            <a:endParaRPr lang="zh-CN" altLang="en-US" sz="1200">
              <a:latin typeface="楷体" panose="02010609060101010101" pitchFamily="49" charset="-122"/>
              <a:ea typeface="楷体" panose="02010609060101010101" pitchFamily="49" charset="-122"/>
            </a:endParaRPr>
          </a:p>
        </p:txBody>
      </p:sp>
      <p:sp>
        <p:nvSpPr>
          <p:cNvPr id="49" name="矩形 48"/>
          <p:cNvSpPr/>
          <p:nvPr/>
        </p:nvSpPr>
        <p:spPr>
          <a:xfrm>
            <a:off x="5003073" y="6175942"/>
            <a:ext cx="1950718" cy="63038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rgbClr val="FF0000"/>
                </a:solidFill>
                <a:latin typeface="华文楷体" panose="02010600040101010101" pitchFamily="2" charset="-122"/>
                <a:ea typeface="华文楷体" panose="02010600040101010101" pitchFamily="2" charset="-122"/>
              </a:rPr>
              <a:t>TrackLocalMap</a:t>
            </a:r>
            <a:r>
              <a:rPr lang="zh-CN" altLang="en-US" sz="1050" smtClean="0">
                <a:solidFill>
                  <a:srgbClr val="FF0000"/>
                </a:solidFill>
                <a:latin typeface="华文楷体" panose="02010600040101010101" pitchFamily="2" charset="-122"/>
                <a:ea typeface="华文楷体" panose="02010600040101010101" pitchFamily="2" charset="-122"/>
              </a:rPr>
              <a:t>（）</a:t>
            </a:r>
            <a:endParaRPr lang="en-US" altLang="zh-CN" sz="1050">
              <a:solidFill>
                <a:srgbClr val="FF0000"/>
              </a:solidFill>
              <a:latin typeface="华文楷体" panose="02010600040101010101" pitchFamily="2" charset="-122"/>
              <a:ea typeface="华文楷体" panose="02010600040101010101" pitchFamily="2" charset="-122"/>
            </a:endParaRPr>
          </a:p>
          <a:p>
            <a:r>
              <a:rPr lang="zh-CN" altLang="en-US" sz="1050" smtClean="0">
                <a:solidFill>
                  <a:schemeClr val="tx1"/>
                </a:solidFill>
                <a:latin typeface="华文楷体" panose="02010600040101010101" pitchFamily="2" charset="-122"/>
                <a:ea typeface="华文楷体" panose="02010600040101010101" pitchFamily="2" charset="-122"/>
              </a:rPr>
              <a:t>局部地图跟踪，即将局部地图中的点投影到当前帧，寻找更多的匹配点，提升位姿精度</a:t>
            </a:r>
            <a:endParaRPr lang="zh-CN" altLang="en-US" sz="1050">
              <a:solidFill>
                <a:schemeClr val="tx1"/>
              </a:solidFill>
              <a:latin typeface="华文楷体" panose="02010600040101010101" pitchFamily="2" charset="-122"/>
              <a:ea typeface="华文楷体" panose="02010600040101010101" pitchFamily="2" charset="-122"/>
            </a:endParaRPr>
          </a:p>
        </p:txBody>
      </p:sp>
      <p:cxnSp>
        <p:nvCxnSpPr>
          <p:cNvPr id="28" name="直接箭头连接符 27"/>
          <p:cNvCxnSpPr>
            <a:stCxn id="53" idx="1"/>
            <a:endCxn id="49" idx="3"/>
          </p:cNvCxnSpPr>
          <p:nvPr/>
        </p:nvCxnSpPr>
        <p:spPr>
          <a:xfrm flipH="1" flipV="1">
            <a:off x="6953791" y="6491134"/>
            <a:ext cx="726314" cy="1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416628" y="6175942"/>
            <a:ext cx="1950718" cy="63038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a:solidFill>
                  <a:srgbClr val="FF0000"/>
                </a:solidFill>
                <a:latin typeface="华文楷体" panose="02010600040101010101" pitchFamily="2" charset="-122"/>
                <a:ea typeface="华文楷体" panose="02010600040101010101" pitchFamily="2" charset="-122"/>
              </a:rPr>
              <a:t>NeedNewKeyFrame()</a:t>
            </a:r>
          </a:p>
          <a:p>
            <a:r>
              <a:rPr lang="zh-CN" altLang="en-US" sz="1050" smtClean="0">
                <a:solidFill>
                  <a:schemeClr val="tx1"/>
                </a:solidFill>
                <a:latin typeface="华文楷体" panose="02010600040101010101" pitchFamily="2" charset="-122"/>
                <a:ea typeface="华文楷体" panose="02010600040101010101" pitchFamily="2" charset="-122"/>
              </a:rPr>
              <a:t>决定是否需要插入关键帧</a:t>
            </a:r>
            <a:endParaRPr lang="zh-CN" altLang="en-US" sz="1050">
              <a:solidFill>
                <a:schemeClr val="tx1"/>
              </a:solidFill>
              <a:latin typeface="华文楷体" panose="02010600040101010101" pitchFamily="2" charset="-122"/>
              <a:ea typeface="华文楷体" panose="02010600040101010101" pitchFamily="2" charset="-122"/>
            </a:endParaRPr>
          </a:p>
        </p:txBody>
      </p:sp>
      <p:cxnSp>
        <p:nvCxnSpPr>
          <p:cNvPr id="5" name="直接箭头连接符 4"/>
          <p:cNvCxnSpPr>
            <a:stCxn id="49" idx="1"/>
            <a:endCxn id="43" idx="3"/>
          </p:cNvCxnSpPr>
          <p:nvPr/>
        </p:nvCxnSpPr>
        <p:spPr>
          <a:xfrm flipH="1">
            <a:off x="4367346" y="6491134"/>
            <a:ext cx="635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968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10772504"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Traking</a:t>
            </a:r>
            <a:r>
              <a:rPr lang="zh-CN" altLang="en-US" sz="3200" smtClean="0">
                <a:latin typeface="华文楷体" panose="02010600040101010101" pitchFamily="2" charset="-122"/>
                <a:ea typeface="华文楷体" panose="02010600040101010101" pitchFamily="2" charset="-122"/>
              </a:rPr>
              <a:t>线程</a:t>
            </a:r>
            <a:endParaRPr lang="zh-CN" altLang="en-US" sz="3200">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454545"/>
                </a:solidFill>
                <a:effectLst/>
                <a:latin typeface="Arial" panose="020B0604020202020204" pitchFamily="34" charset="0"/>
                <a:ea typeface="PingFang SC"/>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574766" y="856908"/>
            <a:ext cx="8255726" cy="307777"/>
          </a:xfrm>
          <a:prstGeom prst="rect">
            <a:avLst/>
          </a:prstGeom>
          <a:noFill/>
        </p:spPr>
        <p:txBody>
          <a:bodyPr wrap="square" rtlCol="0">
            <a:spAutoFit/>
          </a:bodyPr>
          <a:lstStyle/>
          <a:p>
            <a:r>
              <a:rPr lang="zh-CN" altLang="en-US" sz="1400" smtClean="0">
                <a:latin typeface="华文楷体" panose="02010600040101010101" pitchFamily="2" charset="-122"/>
                <a:ea typeface="华文楷体" panose="02010600040101010101" pitchFamily="2" charset="-122"/>
              </a:rPr>
              <a:t>该函数有两个，这里说的是和上一帧重投影的函数，还有一个是和关键帧间进行重投影的函数</a:t>
            </a:r>
            <a:endParaRPr lang="zh-CN" altLang="en-US" sz="1400">
              <a:latin typeface="楷体" panose="02010609060101010101" pitchFamily="49" charset="-122"/>
              <a:ea typeface="楷体" panose="02010609060101010101" pitchFamily="49" charset="-122"/>
            </a:endParaRPr>
          </a:p>
        </p:txBody>
      </p:sp>
      <p:sp>
        <p:nvSpPr>
          <p:cNvPr id="33" name="矩形 32"/>
          <p:cNvSpPr/>
          <p:nvPr/>
        </p:nvSpPr>
        <p:spPr>
          <a:xfrm>
            <a:off x="7573682" y="2024679"/>
            <a:ext cx="1680748" cy="78025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将</a:t>
            </a:r>
            <a:r>
              <a:rPr lang="en-US" altLang="zh-CN" sz="1050" smtClean="0">
                <a:latin typeface="华文楷体" panose="02010600040101010101" pitchFamily="2" charset="-122"/>
                <a:ea typeface="华文楷体" panose="02010600040101010101" pitchFamily="2" charset="-122"/>
              </a:rPr>
              <a:t>lastFrame</a:t>
            </a:r>
            <a:r>
              <a:rPr lang="zh-CN" altLang="en-US" sz="1050" smtClean="0">
                <a:latin typeface="华文楷体" panose="02010600040101010101" pitchFamily="2" charset="-122"/>
                <a:ea typeface="华文楷体" panose="02010600040101010101" pitchFamily="2" charset="-122"/>
              </a:rPr>
              <a:t>上能够观测到的特征点投影到由匀速模型估计出的</a:t>
            </a:r>
            <a:r>
              <a:rPr lang="en-US" altLang="zh-CN" sz="1050" smtClean="0">
                <a:latin typeface="华文楷体" panose="02010600040101010101" pitchFamily="2" charset="-122"/>
                <a:ea typeface="华文楷体" panose="02010600040101010101" pitchFamily="2" charset="-122"/>
              </a:rPr>
              <a:t>current Frame</a:t>
            </a:r>
            <a:r>
              <a:rPr lang="zh-CN" altLang="en-US" sz="1050" smtClean="0">
                <a:latin typeface="华文楷体" panose="02010600040101010101" pitchFamily="2" charset="-122"/>
                <a:ea typeface="华文楷体" panose="02010600040101010101" pitchFamily="2" charset="-122"/>
              </a:rPr>
              <a:t>中，计算出</a:t>
            </a:r>
            <a:r>
              <a:rPr lang="en-US" altLang="zh-CN" sz="1050" smtClean="0">
                <a:latin typeface="华文楷体" panose="02010600040101010101" pitchFamily="2" charset="-122"/>
                <a:ea typeface="华文楷体" panose="02010600040101010101" pitchFamily="2" charset="-122"/>
              </a:rPr>
              <a:t>(u,v)</a:t>
            </a:r>
            <a:endParaRPr lang="zh-CN" altLang="en-US" sz="1050">
              <a:latin typeface="华文楷体" panose="02010600040101010101" pitchFamily="2" charset="-122"/>
              <a:ea typeface="华文楷体" panose="02010600040101010101" pitchFamily="2" charset="-122"/>
            </a:endParaRPr>
          </a:p>
        </p:txBody>
      </p:sp>
      <p:sp>
        <p:nvSpPr>
          <p:cNvPr id="34" name="矩形 33"/>
          <p:cNvSpPr/>
          <p:nvPr/>
        </p:nvSpPr>
        <p:spPr>
          <a:xfrm>
            <a:off x="7573682" y="3154798"/>
            <a:ext cx="1680749" cy="501461"/>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判断投影是否超出图像边界。计算投影点所属当前帧哪个</a:t>
            </a:r>
            <a:r>
              <a:rPr lang="en-US" altLang="zh-CN" sz="1050" smtClean="0">
                <a:latin typeface="华文楷体" panose="02010600040101010101" pitchFamily="2" charset="-122"/>
                <a:ea typeface="华文楷体" panose="02010600040101010101" pitchFamily="2" charset="-122"/>
              </a:rPr>
              <a:t>GRID</a:t>
            </a:r>
            <a:endParaRPr lang="zh-CN" altLang="en-US" sz="1050">
              <a:latin typeface="华文楷体" panose="02010600040101010101" pitchFamily="2" charset="-122"/>
              <a:ea typeface="华文楷体" panose="02010600040101010101" pitchFamily="2" charset="-122"/>
            </a:endParaRPr>
          </a:p>
        </p:txBody>
      </p:sp>
      <p:cxnSp>
        <p:nvCxnSpPr>
          <p:cNvPr id="37" name="直接箭头连接符 36"/>
          <p:cNvCxnSpPr>
            <a:stCxn id="33" idx="2"/>
            <a:endCxn id="34" idx="0"/>
          </p:cNvCxnSpPr>
          <p:nvPr/>
        </p:nvCxnSpPr>
        <p:spPr>
          <a:xfrm>
            <a:off x="8414056" y="2804931"/>
            <a:ext cx="1" cy="349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573679" y="3936252"/>
            <a:ext cx="1680749" cy="78217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solidFill>
                  <a:srgbClr val="FF0000"/>
                </a:solidFill>
                <a:latin typeface="华文楷体" panose="02010600040101010101" pitchFamily="2" charset="-122"/>
                <a:ea typeface="华文楷体" panose="02010600040101010101" pitchFamily="2" charset="-122"/>
              </a:rPr>
              <a:t>在该</a:t>
            </a:r>
            <a:r>
              <a:rPr lang="en-US" altLang="zh-CN" sz="1050" smtClean="0">
                <a:solidFill>
                  <a:srgbClr val="FF0000"/>
                </a:solidFill>
                <a:latin typeface="华文楷体" panose="02010600040101010101" pitchFamily="2" charset="-122"/>
                <a:ea typeface="华文楷体" panose="02010600040101010101" pitchFamily="2" charset="-122"/>
              </a:rPr>
              <a:t>Grid</a:t>
            </a:r>
            <a:r>
              <a:rPr lang="zh-CN" altLang="en-US" sz="1050" smtClean="0">
                <a:solidFill>
                  <a:srgbClr val="FF0000"/>
                </a:solidFill>
                <a:latin typeface="华文楷体" panose="02010600040101010101" pitchFamily="2" charset="-122"/>
                <a:ea typeface="华文楷体" panose="02010600040101010101" pitchFamily="2" charset="-122"/>
              </a:rPr>
              <a:t>中以投影点</a:t>
            </a:r>
            <a:r>
              <a:rPr lang="en-US" altLang="zh-CN" sz="1050">
                <a:latin typeface="华文楷体" panose="02010600040101010101" pitchFamily="2" charset="-122"/>
                <a:ea typeface="华文楷体" panose="02010600040101010101" pitchFamily="2" charset="-122"/>
              </a:rPr>
              <a:t>(u,v)</a:t>
            </a:r>
            <a:endParaRPr lang="zh-CN" altLang="en-US" sz="1050">
              <a:latin typeface="华文楷体" panose="02010600040101010101" pitchFamily="2" charset="-122"/>
              <a:ea typeface="华文楷体" panose="02010600040101010101" pitchFamily="2" charset="-122"/>
            </a:endParaRPr>
          </a:p>
          <a:p>
            <a:r>
              <a:rPr lang="zh-CN" altLang="en-US" sz="1050" smtClean="0">
                <a:solidFill>
                  <a:srgbClr val="FF0000"/>
                </a:solidFill>
                <a:latin typeface="华文楷体" panose="02010600040101010101" pitchFamily="2" charset="-122"/>
                <a:ea typeface="华文楷体" panose="02010600040101010101" pitchFamily="2" charset="-122"/>
              </a:rPr>
              <a:t>为中心，大小为</a:t>
            </a:r>
            <a:r>
              <a:rPr lang="en-US" altLang="zh-CN" sz="1050" smtClean="0">
                <a:solidFill>
                  <a:srgbClr val="FF0000"/>
                </a:solidFill>
                <a:latin typeface="华文楷体" panose="02010600040101010101" pitchFamily="2" charset="-122"/>
                <a:ea typeface="华文楷体" panose="02010600040101010101" pitchFamily="2" charset="-122"/>
              </a:rPr>
              <a:t>th=7</a:t>
            </a:r>
            <a:r>
              <a:rPr lang="zh-CN" altLang="en-US" sz="1050" smtClean="0">
                <a:solidFill>
                  <a:srgbClr val="FF0000"/>
                </a:solidFill>
                <a:latin typeface="华文楷体" panose="02010600040101010101" pitchFamily="2" charset="-122"/>
                <a:ea typeface="华文楷体" panose="02010600040101010101" pitchFamily="2" charset="-122"/>
              </a:rPr>
              <a:t>的区域内搜索出所有特征点</a:t>
            </a:r>
            <a:endParaRPr lang="zh-CN" altLang="en-US" sz="1050">
              <a:latin typeface="华文楷体" panose="02010600040101010101" pitchFamily="2" charset="-122"/>
              <a:ea typeface="华文楷体" panose="02010600040101010101" pitchFamily="2" charset="-122"/>
            </a:endParaRPr>
          </a:p>
        </p:txBody>
      </p:sp>
      <p:cxnSp>
        <p:nvCxnSpPr>
          <p:cNvPr id="41" name="直接箭头连接符 40"/>
          <p:cNvCxnSpPr>
            <a:stCxn id="34" idx="2"/>
            <a:endCxn id="39" idx="0"/>
          </p:cNvCxnSpPr>
          <p:nvPr/>
        </p:nvCxnSpPr>
        <p:spPr>
          <a:xfrm flipH="1">
            <a:off x="8414054" y="3656259"/>
            <a:ext cx="3" cy="279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856947" y="2583402"/>
            <a:ext cx="4831672" cy="2850075"/>
          </a:xfrm>
          <a:prstGeom prst="rect">
            <a:avLst/>
          </a:prstGeom>
        </p:spPr>
      </p:pic>
      <p:sp>
        <p:nvSpPr>
          <p:cNvPr id="47" name="矩形 46"/>
          <p:cNvSpPr/>
          <p:nvPr/>
        </p:nvSpPr>
        <p:spPr>
          <a:xfrm>
            <a:off x="7573678" y="5182161"/>
            <a:ext cx="1680749" cy="83214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smtClean="0">
                <a:latin typeface="华文楷体" panose="02010600040101010101" pitchFamily="2" charset="-122"/>
                <a:ea typeface="华文楷体" panose="02010600040101010101" pitchFamily="2" charset="-122"/>
              </a:rPr>
              <a:t>计算这些特征点描述子与其投影点在</a:t>
            </a:r>
            <a:r>
              <a:rPr lang="en-US" altLang="zh-CN" sz="1050" smtClean="0">
                <a:latin typeface="华文楷体" panose="02010600040101010101" pitchFamily="2" charset="-122"/>
                <a:ea typeface="华文楷体" panose="02010600040101010101" pitchFamily="2" charset="-122"/>
              </a:rPr>
              <a:t>lastFrame</a:t>
            </a:r>
            <a:r>
              <a:rPr lang="zh-CN" altLang="en-US" sz="1050" smtClean="0">
                <a:latin typeface="华文楷体" panose="02010600040101010101" pitchFamily="2" charset="-122"/>
                <a:ea typeface="华文楷体" panose="02010600040101010101" pitchFamily="2" charset="-122"/>
              </a:rPr>
              <a:t>中的描述子的距离，取汉明最近的点作为匹配点</a:t>
            </a:r>
            <a:endParaRPr lang="zh-CN" altLang="en-US" sz="1050">
              <a:latin typeface="华文楷体" panose="02010600040101010101" pitchFamily="2" charset="-122"/>
              <a:ea typeface="华文楷体" panose="02010600040101010101" pitchFamily="2" charset="-122"/>
            </a:endParaRPr>
          </a:p>
        </p:txBody>
      </p:sp>
      <p:cxnSp>
        <p:nvCxnSpPr>
          <p:cNvPr id="22" name="肘形连接符 21"/>
          <p:cNvCxnSpPr>
            <a:stCxn id="39" idx="2"/>
            <a:endCxn id="47" idx="0"/>
          </p:cNvCxnSpPr>
          <p:nvPr/>
        </p:nvCxnSpPr>
        <p:spPr>
          <a:xfrm rot="5400000">
            <a:off x="8182189" y="4950295"/>
            <a:ext cx="46373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090964" y="280755"/>
            <a:ext cx="8255726" cy="307777"/>
          </a:xfrm>
          <a:prstGeom prst="rect">
            <a:avLst/>
          </a:prstGeom>
          <a:noFill/>
        </p:spPr>
        <p:txBody>
          <a:bodyPr wrap="square" rtlCol="0">
            <a:spAutoFit/>
          </a:bodyPr>
          <a:lstStyle/>
          <a:p>
            <a:r>
              <a:rPr lang="en-US" altLang="zh-CN" sz="1400">
                <a:latin typeface="华文楷体" panose="02010600040101010101" pitchFamily="2" charset="-122"/>
                <a:ea typeface="华文楷体" panose="02010600040101010101" pitchFamily="2" charset="-122"/>
              </a:rPr>
              <a:t>ORBmatcher::SearchByProjection</a:t>
            </a:r>
            <a:r>
              <a:rPr lang="zh-CN" altLang="en-US" sz="1400">
                <a:latin typeface="华文楷体" panose="02010600040101010101" pitchFamily="2" charset="-122"/>
                <a:ea typeface="华文楷体" panose="02010600040101010101" pitchFamily="2" charset="-122"/>
              </a:rPr>
              <a:t>（）</a:t>
            </a:r>
            <a:endParaRPr lang="en-US" altLang="zh-CN" sz="140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7291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Traking</a:t>
            </a:r>
            <a:r>
              <a:rPr lang="zh-CN" altLang="en-US" sz="3200" smtClean="0">
                <a:solidFill>
                  <a:prstClr val="white"/>
                </a:solidFill>
                <a:latin typeface="华文楷体" panose="02010600040101010101" pitchFamily="2" charset="-122"/>
                <a:ea typeface="华文楷体" panose="02010600040101010101" pitchFamily="2" charset="-122"/>
              </a:rPr>
              <a:t>线程 </a:t>
            </a:r>
            <a:r>
              <a:rPr lang="en-US" altLang="zh-CN" sz="3200" smtClean="0">
                <a:solidFill>
                  <a:prstClr val="white"/>
                </a:solidFill>
                <a:latin typeface="华文楷体" panose="02010600040101010101" pitchFamily="2" charset="-122"/>
                <a:ea typeface="华文楷体" panose="02010600040101010101" pitchFamily="2" charset="-122"/>
              </a:rPr>
              <a:t>Track</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文本框 3"/>
          <p:cNvSpPr txBox="1"/>
          <p:nvPr/>
        </p:nvSpPr>
        <p:spPr>
          <a:xfrm>
            <a:off x="4090964" y="280755"/>
            <a:ext cx="8255726" cy="307777"/>
          </a:xfrm>
          <a:prstGeom prst="rect">
            <a:avLst/>
          </a:prstGeom>
          <a:noFill/>
        </p:spPr>
        <p:txBody>
          <a:bodyPr wrap="square" rtlCol="0">
            <a:spAutoFit/>
          </a:bodyPr>
          <a:lstStyle/>
          <a:p>
            <a:r>
              <a:rPr lang="en-US" altLang="zh-CN" sz="1400">
                <a:solidFill>
                  <a:prstClr val="white"/>
                </a:solidFill>
                <a:latin typeface="华文楷体" panose="02010600040101010101" pitchFamily="2" charset="-122"/>
                <a:ea typeface="华文楷体" panose="02010600040101010101" pitchFamily="2" charset="-122"/>
              </a:rPr>
              <a:t>Optimizer::PoseOptimization(Frame *pFrame)</a:t>
            </a:r>
            <a:endParaRPr lang="zh-CN" altLang="en-US" sz="1400">
              <a:solidFill>
                <a:prstClr val="white"/>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640754" y="3045378"/>
            <a:ext cx="5778900" cy="3322051"/>
          </a:xfrm>
          <a:prstGeom prst="rect">
            <a:avLst/>
          </a:prstGeom>
        </p:spPr>
      </p:pic>
      <p:sp>
        <p:nvSpPr>
          <p:cNvPr id="6" name="矩形 5"/>
          <p:cNvSpPr/>
          <p:nvPr/>
        </p:nvSpPr>
        <p:spPr>
          <a:xfrm>
            <a:off x="640754" y="1385320"/>
            <a:ext cx="6096000" cy="1754326"/>
          </a:xfrm>
          <a:prstGeom prst="rect">
            <a:avLst/>
          </a:prstGeom>
        </p:spPr>
        <p:txBody>
          <a:bodyPr>
            <a:spAutoFit/>
          </a:bodyPr>
          <a:lstStyle/>
          <a:p>
            <a:r>
              <a:rPr lang="en-US" altLang="zh-CN" sz="1400">
                <a:latin typeface="Times New Roman" panose="02020603050405020304" pitchFamily="18" charset="0"/>
                <a:ea typeface="楷体" panose="02010609060101010101" pitchFamily="49" charset="-122"/>
                <a:cs typeface="Times New Roman" panose="02020603050405020304" pitchFamily="18" charset="0"/>
              </a:rPr>
              <a:t>3D-2D </a:t>
            </a:r>
            <a:r>
              <a:rPr lang="zh-CN" altLang="en-US" sz="1400">
                <a:latin typeface="Times New Roman" panose="02020603050405020304" pitchFamily="18" charset="0"/>
                <a:ea typeface="楷体" panose="02010609060101010101" pitchFamily="49" charset="-122"/>
                <a:cs typeface="Times New Roman" panose="02020603050405020304" pitchFamily="18" charset="0"/>
              </a:rPr>
              <a:t>最小化重投影误差 </a:t>
            </a:r>
            <a:r>
              <a:rPr lang="en-US" altLang="zh-CN" sz="1400">
                <a:latin typeface="Times New Roman" panose="02020603050405020304" pitchFamily="18" charset="0"/>
                <a:ea typeface="楷体" panose="02010609060101010101" pitchFamily="49" charset="-122"/>
                <a:cs typeface="Times New Roman" panose="02020603050405020304" pitchFamily="18" charset="0"/>
              </a:rPr>
              <a:t>e = (u,v) - project(Tcw*Pw)</a:t>
            </a:r>
            <a:br>
              <a:rPr lang="en-US" altLang="zh-CN" sz="1400">
                <a:latin typeface="Times New Roman" panose="02020603050405020304" pitchFamily="18" charset="0"/>
                <a:ea typeface="楷体" panose="02010609060101010101" pitchFamily="49" charset="-122"/>
                <a:cs typeface="Times New Roman" panose="02020603050405020304" pitchFamily="18" charset="0"/>
              </a:rPr>
            </a:b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只</a:t>
            </a:r>
            <a:r>
              <a:rPr lang="zh-CN" altLang="en-US" sz="1400">
                <a:latin typeface="Times New Roman" panose="02020603050405020304" pitchFamily="18" charset="0"/>
                <a:ea typeface="楷体" panose="02010609060101010101" pitchFamily="49" charset="-122"/>
                <a:cs typeface="Times New Roman" panose="02020603050405020304" pitchFamily="18" charset="0"/>
              </a:rPr>
              <a:t>优化</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Frame</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Tcw</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，不优化</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MapPoints</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的坐标</a:t>
            </a:r>
            <a:b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Vertex: g2o::VertexSE3Expmap()</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，即当前帧</a:t>
            </a:r>
            <a:r>
              <a:rPr lang="zh-CN" altLang="en-US" sz="1400">
                <a:latin typeface="Times New Roman" panose="02020603050405020304" pitchFamily="18" charset="0"/>
                <a:ea typeface="楷体" panose="02010609060101010101" pitchFamily="49" charset="-122"/>
                <a:cs typeface="Times New Roman" panose="02020603050405020304" pitchFamily="18" charset="0"/>
              </a:rPr>
              <a:t>的</a:t>
            </a:r>
            <a:r>
              <a:rPr lang="en-US" altLang="zh-CN" sz="1400">
                <a:latin typeface="Times New Roman" panose="02020603050405020304" pitchFamily="18" charset="0"/>
                <a:ea typeface="楷体" panose="02010609060101010101" pitchFamily="49" charset="-122"/>
                <a:cs typeface="Times New Roman" panose="02020603050405020304" pitchFamily="18" charset="0"/>
              </a:rPr>
              <a:t>Tcw</a:t>
            </a:r>
            <a:br>
              <a:rPr lang="en-US" altLang="zh-CN" sz="1400">
                <a:latin typeface="Times New Roman" panose="02020603050405020304" pitchFamily="18" charset="0"/>
                <a:ea typeface="楷体" panose="02010609060101010101" pitchFamily="49" charset="-122"/>
                <a:cs typeface="Times New Roman" panose="02020603050405020304" pitchFamily="18" charset="0"/>
              </a:rPr>
            </a:br>
            <a:r>
              <a:rPr lang="en-US" altLang="zh-CN" sz="1400">
                <a:latin typeface="Times New Roman" panose="02020603050405020304" pitchFamily="18" charset="0"/>
                <a:ea typeface="楷体" panose="02010609060101010101" pitchFamily="49" charset="-122"/>
                <a:cs typeface="Times New Roman" panose="02020603050405020304" pitchFamily="18" charset="0"/>
              </a:rPr>
              <a:t>Edge: g2o::</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EdgeSE3ProjectXYZOnlyPose</a:t>
            </a:r>
            <a:r>
              <a:rPr lang="en-US" altLang="zh-CN" sz="140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BaseUnaryEdge</a:t>
            </a:r>
            <a:r>
              <a:rPr lang="en-US" altLang="zh-CN" sz="1400">
                <a:latin typeface="Times New Roman" panose="02020603050405020304" pitchFamily="18" charset="0"/>
                <a:ea typeface="楷体" panose="02010609060101010101" pitchFamily="49" charset="-122"/>
                <a:cs typeface="Times New Roman" panose="02020603050405020304" pitchFamily="18" charset="0"/>
              </a:rPr>
              <a:t/>
            </a:r>
            <a:br>
              <a:rPr lang="en-US" altLang="zh-CN" sz="1400">
                <a:latin typeface="Times New Roman" panose="02020603050405020304" pitchFamily="18" charset="0"/>
                <a:ea typeface="楷体" panose="02010609060101010101" pitchFamily="49" charset="-122"/>
                <a:cs typeface="Times New Roman" panose="02020603050405020304" pitchFamily="18" charset="0"/>
              </a:rPr>
            </a:br>
            <a:r>
              <a:rPr lang="en-US" altLang="zh-CN" sz="1400">
                <a:latin typeface="Times New Roman" panose="02020603050405020304" pitchFamily="18" charset="0"/>
                <a:ea typeface="楷体" panose="02010609060101010101" pitchFamily="49" charset="-122"/>
                <a:cs typeface="Times New Roman" panose="02020603050405020304" pitchFamily="18" charset="0"/>
              </a:rPr>
              <a:t>measurement</a:t>
            </a:r>
            <a:r>
              <a:rPr lang="zh-CN" altLang="en-US" sz="140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a:latin typeface="Times New Roman" panose="02020603050405020304" pitchFamily="18" charset="0"/>
                <a:ea typeface="楷体" panose="02010609060101010101" pitchFamily="49" charset="-122"/>
                <a:cs typeface="Times New Roman" panose="02020603050405020304" pitchFamily="18" charset="0"/>
              </a:rPr>
              <a:t>MapPoint</a:t>
            </a:r>
            <a:r>
              <a:rPr lang="zh-CN" altLang="en-US" sz="1400">
                <a:latin typeface="Times New Roman" panose="02020603050405020304" pitchFamily="18" charset="0"/>
                <a:ea typeface="楷体" panose="02010609060101010101" pitchFamily="49" charset="-122"/>
                <a:cs typeface="Times New Roman" panose="02020603050405020304" pitchFamily="18" charset="0"/>
              </a:rPr>
              <a:t>在当前帧中的二维位置</a:t>
            </a:r>
            <a:r>
              <a:rPr lang="en-US" altLang="zh-CN" sz="1400">
                <a:latin typeface="Times New Roman" panose="02020603050405020304" pitchFamily="18" charset="0"/>
                <a:ea typeface="楷体" panose="02010609060101010101" pitchFamily="49" charset="-122"/>
                <a:cs typeface="Times New Roman" panose="02020603050405020304" pitchFamily="18" charset="0"/>
              </a:rPr>
              <a:t>(u,v)</a:t>
            </a:r>
            <a:r>
              <a:rPr lang="en-US" altLang="zh-CN" sz="1200">
                <a:latin typeface="SimSun" panose="02010600030101010101" pitchFamily="2" charset="-122"/>
                <a:ea typeface="SimSun" panose="02010600030101010101" pitchFamily="2" charset="-122"/>
              </a:rPr>
              <a:t/>
            </a:r>
            <a:br>
              <a:rPr lang="en-US" altLang="zh-CN" sz="1200">
                <a:latin typeface="SimSun" panose="02010600030101010101" pitchFamily="2" charset="-122"/>
                <a:ea typeface="SimSun" panose="02010600030101010101" pitchFamily="2" charset="-122"/>
              </a:rPr>
            </a:br>
            <a:r>
              <a:rPr lang="zh-CN" altLang="en-US" sz="1200"/>
              <a:t/>
            </a:r>
            <a:br>
              <a:rPr lang="zh-CN" altLang="en-US" sz="1200"/>
            </a:br>
            <a:endParaRPr lang="zh-CN" altLang="en-US" sz="1200"/>
          </a:p>
        </p:txBody>
      </p:sp>
      <mc:AlternateContent xmlns:mc="http://schemas.openxmlformats.org/markup-compatibility/2006" xmlns:a14="http://schemas.microsoft.com/office/drawing/2010/main">
        <mc:Choice Requires="a14">
          <p:sp>
            <p:nvSpPr>
              <p:cNvPr id="11" name="文本框 10"/>
              <p:cNvSpPr txBox="1"/>
              <p:nvPr/>
            </p:nvSpPr>
            <p:spPr>
              <a:xfrm>
                <a:off x="6947555" y="3045378"/>
                <a:ext cx="4942787" cy="3247236"/>
              </a:xfrm>
              <a:prstGeom prst="rect">
                <a:avLst/>
              </a:prstGeom>
              <a:noFill/>
            </p:spPr>
            <p:txBody>
              <a:bodyPr wrap="square" rtlCol="0">
                <a:spAutoFit/>
              </a:bodyPr>
              <a:lstStyle/>
              <a:p>
                <a14:m>
                  <m:oMath xmlns:m="http://schemas.openxmlformats.org/officeDocument/2006/math">
                    <m:f>
                      <m:fPr>
                        <m:ctrlPr>
                          <a:rPr lang="en-US" altLang="zh-CN" sz="1400" i="1" smtClean="0">
                            <a:latin typeface="Cambria Math" panose="02040503050406030204" pitchFamily="18" charset="0"/>
                          </a:rPr>
                        </m:ctrlPr>
                      </m:fPr>
                      <m:num>
                        <m:r>
                          <a:rPr lang="en-US" altLang="zh-CN" sz="1400" i="1" smtClean="0">
                            <a:latin typeface="Cambria Math" panose="02040503050406030204" pitchFamily="18" charset="0"/>
                          </a:rPr>
                          <m:t>𝜕</m:t>
                        </m:r>
                        <m:r>
                          <m:rPr>
                            <m:sty m:val="p"/>
                          </m:rPr>
                          <a:rPr lang="en-US" altLang="zh-CN" sz="1400" i="1">
                            <a:latin typeface="Cambria Math" panose="02040503050406030204" pitchFamily="18" charset="0"/>
                          </a:rPr>
                          <m:t>e</m:t>
                        </m:r>
                      </m:num>
                      <m:den>
                        <m:r>
                          <a:rPr lang="en-US" altLang="zh-CN" sz="1400" i="1" smtClean="0">
                            <a:latin typeface="Cambria Math" panose="02040503050406030204" pitchFamily="18" charset="0"/>
                          </a:rPr>
                          <m:t>𝜕</m:t>
                        </m:r>
                        <m:r>
                          <a:rPr lang="zh-CN" altLang="en-US" sz="1400" i="1" smtClean="0">
                            <a:latin typeface="Cambria Math" panose="02040503050406030204" pitchFamily="18" charset="0"/>
                          </a:rPr>
                          <m:t>𝛿𝜀</m:t>
                        </m:r>
                      </m:den>
                    </m:f>
                  </m:oMath>
                </a14:m>
                <a:r>
                  <a:rPr lang="en-US" altLang="zh-CN" sz="1400" smtClean="0"/>
                  <a:t>=</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r>
                          <m:rPr>
                            <m:sty m:val="p"/>
                          </m:rPr>
                          <a:rPr lang="en-US" altLang="zh-CN" sz="1400" i="1">
                            <a:latin typeface="Cambria Math" panose="02040503050406030204" pitchFamily="18" charset="0"/>
                          </a:rPr>
                          <m:t>e</m:t>
                        </m:r>
                      </m:num>
                      <m:den>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𝑐</m:t>
                            </m:r>
                          </m:sub>
                        </m:sSub>
                      </m:den>
                    </m:f>
                    <m:f>
                      <m:fPr>
                        <m:ctrlPr>
                          <a:rPr lang="en-US" altLang="zh-CN" sz="1400" i="1" smtClean="0">
                            <a:latin typeface="Cambria Math" panose="02040503050406030204" pitchFamily="18" charset="0"/>
                          </a:rPr>
                        </m:ctrlPr>
                      </m:fPr>
                      <m:num>
                        <m:r>
                          <a:rPr lang="en-US" altLang="zh-CN" sz="140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𝑐</m:t>
                            </m:r>
                          </m:sub>
                        </m:sSub>
                      </m:num>
                      <m:den>
                        <m:r>
                          <a:rPr lang="en-US" altLang="zh-CN" sz="1400" i="1" smtClean="0">
                            <a:latin typeface="Cambria Math" panose="02040503050406030204" pitchFamily="18" charset="0"/>
                          </a:rPr>
                          <m:t>𝜕</m:t>
                        </m:r>
                        <m:r>
                          <a:rPr lang="zh-CN" altLang="en-US" sz="1400" i="1">
                            <a:latin typeface="Cambria Math" panose="02040503050406030204" pitchFamily="18" charset="0"/>
                          </a:rPr>
                          <m:t>𝛿𝜀</m:t>
                        </m:r>
                      </m:den>
                    </m:f>
                  </m:oMath>
                </a14:m>
                <a:r>
                  <a:rPr lang="zh-CN" altLang="en-US" sz="1400" smtClean="0"/>
                  <a:t>，</a:t>
                </a:r>
                <a:r>
                  <a:rPr lang="zh-CN" altLang="en-US" sz="1400" smtClean="0">
                    <a:latin typeface="楷体" panose="02010609060101010101" pitchFamily="49" charset="-122"/>
                    <a:ea typeface="楷体" panose="02010609060101010101" pitchFamily="49" charset="-122"/>
                  </a:rPr>
                  <a:t>其中</a:t>
                </a:r>
                <a:r>
                  <a:rPr lang="en-US" altLang="zh-CN" sz="1400" smtClean="0">
                    <a:latin typeface="楷体" panose="02010609060101010101" pitchFamily="49" charset="-122"/>
                    <a:ea typeface="楷体" panose="02010609060101010101" pitchFamily="49" charset="-122"/>
                  </a:rPr>
                  <a:t>exp(</a:t>
                </a:r>
                <a14:m>
                  <m:oMath xmlns:m="http://schemas.openxmlformats.org/officeDocument/2006/math">
                    <m:sSup>
                      <m:sSupPr>
                        <m:ctrlPr>
                          <a:rPr lang="en-US" altLang="zh-CN" sz="1400" i="1" smtClean="0">
                            <a:latin typeface="Cambria Math" panose="02040503050406030204" pitchFamily="18" charset="0"/>
                          </a:rPr>
                        </m:ctrlPr>
                      </m:sSupPr>
                      <m:e>
                        <m:r>
                          <a:rPr lang="zh-CN" altLang="en-US" sz="1400" i="1">
                            <a:latin typeface="Cambria Math" panose="02040503050406030204" pitchFamily="18" charset="0"/>
                          </a:rPr>
                          <m:t>𝛿𝜀</m:t>
                        </m:r>
                      </m:e>
                      <m:sup>
                        <m:r>
                          <a:rPr lang="en-US" altLang="zh-CN" sz="1400" b="0" i="1" smtClean="0">
                            <a:latin typeface="Cambria Math" panose="02040503050406030204" pitchFamily="18" charset="0"/>
                          </a:rPr>
                          <m:t>^</m:t>
                        </m:r>
                      </m:sup>
                    </m:sSup>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𝑇</m:t>
                    </m:r>
                  </m:oMath>
                </a14:m>
                <a:endParaRPr lang="en-US" altLang="zh-CN" sz="1400" smtClean="0">
                  <a:latin typeface="楷体" panose="02010609060101010101" pitchFamily="49" charset="-122"/>
                  <a:ea typeface="楷体" panose="02010609060101010101" pitchFamily="49" charset="-122"/>
                </a:endParaRPr>
              </a:p>
              <a:p>
                <a:endParaRPr lang="en-US" altLang="zh-CN" sz="1400">
                  <a:latin typeface="楷体" panose="02010609060101010101" pitchFamily="49" charset="-122"/>
                  <a:ea typeface="楷体" panose="02010609060101010101" pitchFamily="49" charset="-122"/>
                </a:endParaRPr>
              </a:p>
              <a:p>
                <a:endParaRPr lang="en-US" altLang="zh-CN" sz="1400" i="1" smtClean="0">
                  <a:latin typeface="Cambria Math" panose="02040503050406030204" pitchFamily="18" charset="0"/>
                  <a:ea typeface="楷体" panose="02010609060101010101" pitchFamily="49" charset="-122"/>
                </a:endParaRPr>
              </a:p>
              <a:p>
                <a14:m>
                  <m:oMath xmlns:m="http://schemas.openxmlformats.org/officeDocument/2006/math">
                    <m:f>
                      <m:fPr>
                        <m:ctrlPr>
                          <a:rPr lang="en-US" altLang="zh-CN" sz="1400" i="1" smtClean="0">
                            <a:latin typeface="Cambria Math" panose="02040503050406030204" pitchFamily="18" charset="0"/>
                            <a:ea typeface="楷体" panose="02010609060101010101" pitchFamily="49" charset="-122"/>
                          </a:rPr>
                        </m:ctrlPr>
                      </m:fPr>
                      <m:num>
                        <m:r>
                          <a:rPr lang="en-US" altLang="zh-CN" sz="1400" i="1" smtClean="0">
                            <a:latin typeface="Cambria Math" panose="02040503050406030204" pitchFamily="18" charset="0"/>
                            <a:ea typeface="楷体" panose="02010609060101010101" pitchFamily="49" charset="-122"/>
                          </a:rPr>
                          <m:t>𝜕</m:t>
                        </m:r>
                        <m:r>
                          <a:rPr lang="en-US" altLang="zh-CN" sz="1400" b="0" i="1" smtClean="0">
                            <a:latin typeface="Cambria Math" panose="02040503050406030204" pitchFamily="18" charset="0"/>
                            <a:ea typeface="楷体" panose="02010609060101010101" pitchFamily="49" charset="-122"/>
                          </a:rPr>
                          <m:t>𝑒</m:t>
                        </m:r>
                      </m:num>
                      <m:den>
                        <m:r>
                          <a:rPr lang="en-US" altLang="zh-CN" sz="1400" i="1" smtClean="0">
                            <a:latin typeface="Cambria Math" panose="02040503050406030204" pitchFamily="18" charset="0"/>
                            <a:ea typeface="楷体" panose="02010609060101010101" pitchFamily="49" charset="-122"/>
                          </a:rPr>
                          <m:t>𝜕</m:t>
                        </m:r>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𝑃</m:t>
                            </m:r>
                          </m:e>
                          <m:sub>
                            <m:r>
                              <a:rPr lang="en-US" altLang="zh-CN" sz="1400" b="0" i="1" smtClean="0">
                                <a:latin typeface="Cambria Math" panose="02040503050406030204" pitchFamily="18" charset="0"/>
                                <a:ea typeface="楷体" panose="02010609060101010101" pitchFamily="49" charset="-122"/>
                              </a:rPr>
                              <m:t>𝑐</m:t>
                            </m:r>
                          </m:sub>
                        </m:sSub>
                      </m:den>
                    </m:f>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sz="1400" i="1" smtClean="0">
                                <a:latin typeface="Cambria Math" panose="02040503050406030204" pitchFamily="18" charset="0"/>
                                <a:ea typeface="楷体" panose="02010609060101010101" pitchFamily="49" charset="-122"/>
                              </a:rPr>
                            </m:ctrlPr>
                          </m:mPr>
                          <m:mr>
                            <m:e>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𝑥</m:t>
                                      </m:r>
                                    </m:sub>
                                  </m:sSub>
                                </m:num>
                                <m:den>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𝑍</m:t>
                                      </m:r>
                                    </m:e>
                                    <m:sub>
                                      <m:r>
                                        <a:rPr lang="en-US" altLang="zh-CN" sz="1400" b="0" i="1" smtClean="0">
                                          <a:latin typeface="Cambria Math" panose="02040503050406030204" pitchFamily="18" charset="0"/>
                                          <a:ea typeface="楷体" panose="02010609060101010101" pitchFamily="49" charset="-122"/>
                                        </a:rPr>
                                        <m:t>𝑐</m:t>
                                      </m:r>
                                    </m:sub>
                                  </m:sSub>
                                </m:den>
                              </m:f>
                            </m:e>
                            <m:e>
                              <m:r>
                                <a:rPr lang="en-US" altLang="zh-CN" sz="1400" b="0" i="1" smtClean="0">
                                  <a:latin typeface="Cambria Math" panose="02040503050406030204" pitchFamily="18" charset="0"/>
                                  <a:ea typeface="楷体" panose="02010609060101010101" pitchFamily="49" charset="-122"/>
                                </a:rPr>
                                <m:t>0</m:t>
                              </m:r>
                            </m:e>
                            <m:e>
                              <m:r>
                                <a:rPr lang="en-US" altLang="zh-CN" sz="1400" b="0" i="1" smtClean="0">
                                  <a:latin typeface="Cambria Math" panose="02040503050406030204" pitchFamily="18" charset="0"/>
                                  <a:ea typeface="楷体" panose="02010609060101010101" pitchFamily="49" charset="-122"/>
                                </a:rPr>
                                <m:t>−</m:t>
                              </m:r>
                              <m:f>
                                <m:fPr>
                                  <m:ctrlPr>
                                    <a:rPr lang="en-US" altLang="zh-CN" sz="1400" b="0" i="1" smtClean="0">
                                      <a:latin typeface="Cambria Math" panose="02040503050406030204" pitchFamily="18" charset="0"/>
                                      <a:ea typeface="楷体" panose="02010609060101010101" pitchFamily="49" charset="-122"/>
                                    </a:rPr>
                                  </m:ctrlPr>
                                </m:fPr>
                                <m:num>
                                  <m:sSub>
                                    <m:sSubPr>
                                      <m:ctrlPr>
                                        <a:rPr lang="en-US" altLang="zh-CN" sz="1400" b="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𝑥</m:t>
                                      </m:r>
                                    </m:sub>
                                  </m:sSub>
                                  <m:sSub>
                                    <m:sSubPr>
                                      <m:ctrlPr>
                                        <a:rPr lang="en-US" altLang="zh-CN" sz="1400" b="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𝑋</m:t>
                                      </m:r>
                                    </m:e>
                                    <m:sub>
                                      <m:r>
                                        <a:rPr lang="en-US" altLang="zh-CN" sz="1400" b="0" i="1" smtClean="0">
                                          <a:latin typeface="Cambria Math" panose="02040503050406030204" pitchFamily="18" charset="0"/>
                                          <a:ea typeface="楷体" panose="02010609060101010101" pitchFamily="49" charset="-122"/>
                                        </a:rPr>
                                        <m:t>𝑐</m:t>
                                      </m:r>
                                    </m:sub>
                                  </m:sSub>
                                </m:num>
                                <m:den>
                                  <m:sSubSup>
                                    <m:sSubSupPr>
                                      <m:ctrlPr>
                                        <a:rPr lang="en-US" altLang="zh-CN" sz="1400" b="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𝑍</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2</m:t>
                                      </m:r>
                                    </m:sup>
                                  </m:sSubSup>
                                </m:den>
                              </m:f>
                            </m:e>
                          </m:mr>
                          <m:mr>
                            <m:e>
                              <m:r>
                                <a:rPr lang="en-US" altLang="zh-CN" sz="1400" b="0" i="1" smtClean="0">
                                  <a:latin typeface="Cambria Math" panose="02040503050406030204" pitchFamily="18" charset="0"/>
                                  <a:ea typeface="楷体" panose="02010609060101010101" pitchFamily="49" charset="-122"/>
                                </a:rPr>
                                <m:t>0</m:t>
                              </m:r>
                            </m:e>
                            <m:e>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𝑦</m:t>
                                      </m:r>
                                    </m:sub>
                                  </m:sSub>
                                </m:num>
                                <m:den>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𝑍</m:t>
                                      </m:r>
                                    </m:e>
                                    <m:sub>
                                      <m:r>
                                        <a:rPr lang="en-US" altLang="zh-CN" sz="1400" b="0" i="1" smtClean="0">
                                          <a:latin typeface="Cambria Math" panose="02040503050406030204" pitchFamily="18" charset="0"/>
                                          <a:ea typeface="楷体" panose="02010609060101010101" pitchFamily="49" charset="-122"/>
                                        </a:rPr>
                                        <m:t>𝑐</m:t>
                                      </m:r>
                                    </m:sub>
                                  </m:sSub>
                                </m:den>
                              </m:f>
                            </m:e>
                            <m:e>
                              <m:r>
                                <a:rPr lang="en-US" altLang="zh-CN" sz="1400" b="0" i="1" smtClean="0">
                                  <a:latin typeface="Cambria Math" panose="02040503050406030204" pitchFamily="18" charset="0"/>
                                  <a:ea typeface="楷体" panose="02010609060101010101" pitchFamily="49" charset="-122"/>
                                </a:rPr>
                                <m:t>−</m:t>
                              </m:r>
                              <m:f>
                                <m:fPr>
                                  <m:ctrlPr>
                                    <a:rPr lang="en-US" altLang="zh-CN" sz="1400" b="0" i="1" smtClean="0">
                                      <a:latin typeface="Cambria Math" panose="02040503050406030204" pitchFamily="18" charset="0"/>
                                      <a:ea typeface="楷体" panose="02010609060101010101" pitchFamily="49" charset="-122"/>
                                    </a:rPr>
                                  </m:ctrlPr>
                                </m:fPr>
                                <m:num>
                                  <m:sSub>
                                    <m:sSubPr>
                                      <m:ctrlPr>
                                        <a:rPr lang="en-US" altLang="zh-CN" sz="1400" b="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𝑦</m:t>
                                      </m:r>
                                    </m:sub>
                                  </m:sSub>
                                  <m:sSub>
                                    <m:sSubPr>
                                      <m:ctrlPr>
                                        <a:rPr lang="en-US" altLang="zh-CN" sz="1400" b="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𝑌</m:t>
                                      </m:r>
                                    </m:e>
                                    <m:sub>
                                      <m:r>
                                        <a:rPr lang="en-US" altLang="zh-CN" sz="1400" b="0" i="1" smtClean="0">
                                          <a:latin typeface="Cambria Math" panose="02040503050406030204" pitchFamily="18" charset="0"/>
                                          <a:ea typeface="楷体" panose="02010609060101010101" pitchFamily="49" charset="-122"/>
                                        </a:rPr>
                                        <m:t>𝑐</m:t>
                                      </m:r>
                                    </m:sub>
                                  </m:sSub>
                                </m:num>
                                <m:den>
                                  <m:sSubSup>
                                    <m:sSubSupPr>
                                      <m:ctrlPr>
                                        <a:rPr lang="en-US" altLang="zh-CN" sz="1400" b="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𝑍</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2</m:t>
                                      </m:r>
                                    </m:sup>
                                  </m:sSubSup>
                                </m:den>
                              </m:f>
                            </m:e>
                          </m:mr>
                        </m:m>
                      </m:e>
                    </m:d>
                  </m:oMath>
                </a14:m>
                <a:endParaRPr lang="en-US" altLang="zh-CN" sz="1400" smtClean="0">
                  <a:latin typeface="楷体" panose="02010609060101010101" pitchFamily="49" charset="-122"/>
                  <a:ea typeface="楷体" panose="02010609060101010101" pitchFamily="49" charset="-122"/>
                </a:endParaRPr>
              </a:p>
              <a:p>
                <a:endParaRPr lang="en-US" altLang="zh-CN" sz="1400">
                  <a:latin typeface="楷体" panose="02010609060101010101" pitchFamily="49" charset="-122"/>
                  <a:ea typeface="楷体" panose="02010609060101010101" pitchFamily="49" charset="-122"/>
                </a:endParaRPr>
              </a:p>
              <a:p>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𝑃</m:t>
                            </m:r>
                          </m:e>
                          <m:sub>
                            <m:r>
                              <a:rPr lang="en-US" altLang="zh-CN" sz="1400" i="1">
                                <a:latin typeface="Cambria Math" panose="02040503050406030204" pitchFamily="18" charset="0"/>
                              </a:rPr>
                              <m:t>𝑐</m:t>
                            </m:r>
                          </m:sub>
                        </m:sSub>
                      </m:num>
                      <m:den>
                        <m:r>
                          <a:rPr lang="en-US" altLang="zh-CN" sz="1400" i="1">
                            <a:latin typeface="Cambria Math" panose="02040503050406030204" pitchFamily="18" charset="0"/>
                          </a:rPr>
                          <m:t>𝜕</m:t>
                        </m:r>
                        <m:r>
                          <a:rPr lang="zh-CN" altLang="en-US" sz="1400" i="1">
                            <a:latin typeface="Cambria Math" panose="02040503050406030204" pitchFamily="18" charset="0"/>
                          </a:rPr>
                          <m:t>𝛿𝜀</m:t>
                        </m:r>
                      </m:den>
                    </m:f>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rPr>
                        </m:ctrlPr>
                      </m:dPr>
                      <m:e>
                        <m:m>
                          <m:mPr>
                            <m:mcs>
                              <m:mc>
                                <m:mcPr>
                                  <m:count m:val="2"/>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m:t>
                              </m:r>
                              <m:sSubSup>
                                <m:sSubSupPr>
                                  <m:ctrlPr>
                                    <a:rPr lang="en-US" altLang="zh-CN" sz="1400" b="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𝑃</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m:t>
                                  </m:r>
                                </m:sup>
                              </m:sSubSup>
                            </m:e>
                            <m:e>
                              <m:r>
                                <a:rPr lang="en-US" altLang="zh-CN" sz="1400" b="0" i="1" smtClean="0">
                                  <a:latin typeface="Cambria Math" panose="02040503050406030204" pitchFamily="18" charset="0"/>
                                  <a:ea typeface="楷体" panose="02010609060101010101" pitchFamily="49" charset="-122"/>
                                </a:rPr>
                                <m:t>𝐼</m:t>
                              </m:r>
                            </m:e>
                          </m:mr>
                          <m:mr>
                            <m:e>
                              <m:sSup>
                                <m:sSupPr>
                                  <m:ctrlPr>
                                    <a:rPr lang="en-US" altLang="zh-CN" sz="1400" i="1" smtClean="0">
                                      <a:latin typeface="Cambria Math" panose="02040503050406030204" pitchFamily="18" charset="0"/>
                                      <a:ea typeface="楷体" panose="02010609060101010101" pitchFamily="49" charset="-122"/>
                                    </a:rPr>
                                  </m:ctrlPr>
                                </m:sSupPr>
                                <m:e>
                                  <m:r>
                                    <a:rPr lang="en-US" altLang="zh-CN" sz="1400" b="0" i="1" smtClean="0">
                                      <a:latin typeface="Cambria Math" panose="02040503050406030204" pitchFamily="18" charset="0"/>
                                      <a:ea typeface="楷体" panose="02010609060101010101" pitchFamily="49" charset="-122"/>
                                    </a:rPr>
                                    <m:t>0</m:t>
                                  </m:r>
                                </m:e>
                                <m:sup>
                                  <m:r>
                                    <a:rPr lang="en-US" altLang="zh-CN" sz="1400" b="0" i="1" smtClean="0">
                                      <a:latin typeface="Cambria Math" panose="02040503050406030204" pitchFamily="18" charset="0"/>
                                      <a:ea typeface="楷体" panose="02010609060101010101" pitchFamily="49" charset="-122"/>
                                    </a:rPr>
                                    <m:t>𝑇</m:t>
                                  </m:r>
                                </m:sup>
                              </m:sSup>
                            </m:e>
                            <m:e>
                              <m:r>
                                <a:rPr lang="en-US" altLang="zh-CN" sz="1400" b="0" i="1" smtClean="0">
                                  <a:latin typeface="Cambria Math" panose="02040503050406030204" pitchFamily="18" charset="0"/>
                                  <a:ea typeface="楷体" panose="02010609060101010101" pitchFamily="49" charset="-122"/>
                                </a:rPr>
                                <m:t>0</m:t>
                              </m:r>
                            </m:e>
                          </m:mr>
                        </m:m>
                      </m:e>
                    </m:d>
                  </m:oMath>
                </a14:m>
                <a:endParaRPr lang="en-US" altLang="zh-CN" sz="1400" smtClean="0">
                  <a:latin typeface="楷体" panose="02010609060101010101" pitchFamily="49" charset="-122"/>
                  <a:ea typeface="楷体" panose="02010609060101010101" pitchFamily="49" charset="-122"/>
                </a:endParaRPr>
              </a:p>
              <a:p>
                <a:endParaRPr lang="en-US" altLang="zh-CN" sz="1400">
                  <a:latin typeface="楷体" panose="02010609060101010101" pitchFamily="49" charset="-122"/>
                  <a:ea typeface="楷体" panose="02010609060101010101" pitchFamily="49" charset="-122"/>
                </a:endParaRPr>
              </a:p>
              <a:p>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r>
                          <m:rPr>
                            <m:sty m:val="p"/>
                          </m:rPr>
                          <a:rPr lang="en-US" altLang="zh-CN" sz="1400" i="1">
                            <a:latin typeface="Cambria Math" panose="02040503050406030204" pitchFamily="18" charset="0"/>
                          </a:rPr>
                          <m:t>e</m:t>
                        </m:r>
                      </m:num>
                      <m:den>
                        <m:r>
                          <a:rPr lang="en-US" altLang="zh-CN" sz="1400" i="1">
                            <a:latin typeface="Cambria Math" panose="02040503050406030204" pitchFamily="18" charset="0"/>
                          </a:rPr>
                          <m:t>𝜕</m:t>
                        </m:r>
                        <m:r>
                          <a:rPr lang="zh-CN" altLang="en-US" sz="1400" i="1">
                            <a:latin typeface="Cambria Math" panose="02040503050406030204" pitchFamily="18" charset="0"/>
                          </a:rPr>
                          <m:t>𝛿𝜀</m:t>
                        </m:r>
                      </m:den>
                    </m:f>
                  </m:oMath>
                </a14:m>
                <a:r>
                  <a:rPr lang="en-US" altLang="zh-CN" sz="1400" smtClean="0">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140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sz="1400" i="1" smtClean="0">
                                <a:latin typeface="Cambria Math" panose="02040503050406030204" pitchFamily="18" charset="0"/>
                                <a:ea typeface="楷体" panose="02010609060101010101" pitchFamily="49" charset="-122"/>
                              </a:rPr>
                            </m:ctrlPr>
                          </m:mPr>
                          <m:mr>
                            <m:e>
                              <m:m>
                                <m:mPr>
                                  <m:mcs>
                                    <m:mc>
                                      <m:mcPr>
                                        <m:count m:val="2"/>
                                        <m:mcJc m:val="center"/>
                                      </m:mcPr>
                                    </m:mc>
                                  </m:mcs>
                                  <m:ctrlPr>
                                    <a:rPr lang="en-US" altLang="zh-CN" sz="1400" i="1" smtClean="0">
                                      <a:latin typeface="Cambria Math" panose="02040503050406030204" pitchFamily="18" charset="0"/>
                                      <a:ea typeface="楷体" panose="02010609060101010101" pitchFamily="49" charset="-122"/>
                                    </a:rPr>
                                  </m:ctrlPr>
                                </m:mPr>
                                <m:mr>
                                  <m:e>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𝑥</m:t>
                                            </m:r>
                                          </m:sub>
                                        </m:sSub>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𝑋</m:t>
                                            </m:r>
                                          </m:e>
                                          <m:sub>
                                            <m:r>
                                              <a:rPr lang="en-US" altLang="zh-CN" sz="1400" b="0" i="1" smtClean="0">
                                                <a:latin typeface="Cambria Math" panose="02040503050406030204" pitchFamily="18" charset="0"/>
                                                <a:ea typeface="楷体" panose="02010609060101010101" pitchFamily="49" charset="-122"/>
                                              </a:rPr>
                                              <m:t>𝑐</m:t>
                                            </m:r>
                                          </m:sub>
                                        </m:sSub>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𝑌</m:t>
                                            </m:r>
                                          </m:e>
                                          <m:sub>
                                            <m:r>
                                              <a:rPr lang="en-US" altLang="zh-CN" sz="1400" b="0" i="1" smtClean="0">
                                                <a:latin typeface="Cambria Math" panose="02040503050406030204" pitchFamily="18" charset="0"/>
                                                <a:ea typeface="楷体" panose="02010609060101010101" pitchFamily="49" charset="-122"/>
                                              </a:rPr>
                                              <m:t>𝐶</m:t>
                                            </m:r>
                                          </m:sub>
                                        </m:sSub>
                                      </m:num>
                                      <m:den>
                                        <m:sSubSup>
                                          <m:sSubSupPr>
                                            <m:ctrlPr>
                                              <a:rPr lang="en-US" altLang="zh-CN" sz="140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𝑍</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2</m:t>
                                            </m:r>
                                          </m:sup>
                                        </m:sSubSup>
                                      </m:den>
                                    </m:f>
                                  </m:e>
                                  <m:e>
                                    <m:r>
                                      <a:rPr lang="en-US" altLang="zh-CN" sz="1400" b="0" i="1" smtClean="0">
                                        <a:latin typeface="Cambria Math" panose="02040503050406030204" pitchFamily="18" charset="0"/>
                                        <a:ea typeface="楷体" panose="02010609060101010101" pitchFamily="49" charset="-122"/>
                                      </a:rPr>
                                      <m:t>−</m:t>
                                    </m:r>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𝑥</m:t>
                                        </m:r>
                                      </m:sub>
                                    </m:sSub>
                                    <m:r>
                                      <a:rPr lang="en-US" altLang="zh-CN" sz="1400" b="0" i="1" smtClean="0">
                                        <a:latin typeface="Cambria Math" panose="02040503050406030204" pitchFamily="18" charset="0"/>
                                        <a:ea typeface="楷体" panose="02010609060101010101" pitchFamily="49" charset="-122"/>
                                      </a:rPr>
                                      <m:t>(1+</m:t>
                                    </m:r>
                                    <m:f>
                                      <m:fPr>
                                        <m:ctrlPr>
                                          <a:rPr lang="en-US" altLang="zh-CN" sz="1400" b="0" i="1" smtClean="0">
                                            <a:latin typeface="Cambria Math" panose="02040503050406030204" pitchFamily="18" charset="0"/>
                                            <a:ea typeface="楷体" panose="02010609060101010101" pitchFamily="49" charset="-122"/>
                                          </a:rPr>
                                        </m:ctrlPr>
                                      </m:fPr>
                                      <m:num>
                                        <m:sSubSup>
                                          <m:sSubSupPr>
                                            <m:ctrlPr>
                                              <a:rPr lang="en-US" altLang="zh-CN" sz="1400" b="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𝑋</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2</m:t>
                                            </m:r>
                                          </m:sup>
                                        </m:sSubSup>
                                      </m:num>
                                      <m:den>
                                        <m:sSubSup>
                                          <m:sSubSupPr>
                                            <m:ctrlPr>
                                              <a:rPr lang="en-US" altLang="zh-CN" sz="1400" b="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𝑍</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2</m:t>
                                            </m:r>
                                          </m:sup>
                                        </m:sSubSup>
                                      </m:den>
                                    </m:f>
                                    <m:r>
                                      <a:rPr lang="en-US" altLang="zh-CN" sz="1400" b="0" i="1" smtClean="0">
                                        <a:latin typeface="Cambria Math" panose="02040503050406030204" pitchFamily="18" charset="0"/>
                                        <a:ea typeface="楷体" panose="02010609060101010101" pitchFamily="49" charset="-122"/>
                                      </a:rPr>
                                      <m:t>)</m:t>
                                    </m:r>
                                  </m:e>
                                </m:mr>
                              </m:m>
                            </m:e>
                            <m:e>
                              <m:m>
                                <m:mPr>
                                  <m:mcs>
                                    <m:mc>
                                      <m:mcPr>
                                        <m:count m:val="2"/>
                                        <m:mcJc m:val="center"/>
                                      </m:mcPr>
                                    </m:mc>
                                  </m:mcs>
                                  <m:ctrlPr>
                                    <a:rPr lang="en-US" altLang="zh-CN" sz="1400" i="1" smtClean="0">
                                      <a:latin typeface="Cambria Math" panose="02040503050406030204" pitchFamily="18" charset="0"/>
                                      <a:ea typeface="楷体" panose="02010609060101010101" pitchFamily="49" charset="-122"/>
                                    </a:rPr>
                                  </m:ctrlPr>
                                </m:mPr>
                                <m:mr>
                                  <m:e>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𝑥</m:t>
                                            </m:r>
                                          </m:sub>
                                        </m:sSub>
                                        <m:r>
                                          <a:rPr lang="en-US" altLang="zh-CN" sz="1400" b="0" i="1" smtClean="0">
                                            <a:latin typeface="Cambria Math" panose="02040503050406030204" pitchFamily="18" charset="0"/>
                                            <a:ea typeface="楷体" panose="02010609060101010101" pitchFamily="49" charset="-122"/>
                                          </a:rPr>
                                          <m:t>𝑌</m:t>
                                        </m:r>
                                      </m:num>
                                      <m:den>
                                        <m:r>
                                          <a:rPr lang="en-US" altLang="zh-CN" sz="1400" b="0" i="1" smtClean="0">
                                            <a:latin typeface="Cambria Math" panose="02040503050406030204" pitchFamily="18" charset="0"/>
                                            <a:ea typeface="楷体" panose="02010609060101010101" pitchFamily="49" charset="-122"/>
                                          </a:rPr>
                                          <m:t>𝑍</m:t>
                                        </m:r>
                                      </m:den>
                                    </m:f>
                                  </m:e>
                                  <m:e>
                                    <m:r>
                                      <a:rPr lang="en-US" altLang="zh-CN" sz="1400" b="0" i="1" smtClean="0">
                                        <a:latin typeface="Cambria Math" panose="02040503050406030204" pitchFamily="18" charset="0"/>
                                        <a:ea typeface="楷体" panose="02010609060101010101" pitchFamily="49" charset="-122"/>
                                      </a:rPr>
                                      <m:t>−</m:t>
                                    </m:r>
                                    <m:f>
                                      <m:fPr>
                                        <m:ctrlPr>
                                          <a:rPr lang="en-US" altLang="zh-CN" sz="1400" i="1">
                                            <a:latin typeface="Cambria Math" panose="02040503050406030204" pitchFamily="18" charset="0"/>
                                            <a:ea typeface="楷体" panose="02010609060101010101" pitchFamily="49" charset="-122"/>
                                          </a:rPr>
                                        </m:ctrlPr>
                                      </m:fPr>
                                      <m:num>
                                        <m:sSub>
                                          <m:sSubPr>
                                            <m:ctrlPr>
                                              <a:rPr lang="en-US" altLang="zh-CN" sz="1400" i="1">
                                                <a:latin typeface="Cambria Math" panose="02040503050406030204" pitchFamily="18" charset="0"/>
                                                <a:ea typeface="楷体" panose="02010609060101010101" pitchFamily="49" charset="-122"/>
                                              </a:rPr>
                                            </m:ctrlPr>
                                          </m:sSubPr>
                                          <m:e>
                                            <m:r>
                                              <a:rPr lang="en-US" altLang="zh-CN" sz="1400" i="1">
                                                <a:latin typeface="Cambria Math" panose="02040503050406030204" pitchFamily="18" charset="0"/>
                                                <a:ea typeface="楷体" panose="02010609060101010101" pitchFamily="49" charset="-122"/>
                                              </a:rPr>
                                              <m:t>𝑓</m:t>
                                            </m:r>
                                          </m:e>
                                          <m:sub>
                                            <m:r>
                                              <a:rPr lang="en-US" altLang="zh-CN" sz="1400" i="1">
                                                <a:latin typeface="Cambria Math" panose="02040503050406030204" pitchFamily="18" charset="0"/>
                                                <a:ea typeface="楷体" panose="02010609060101010101" pitchFamily="49" charset="-122"/>
                                              </a:rPr>
                                              <m:t>𝑥</m:t>
                                            </m:r>
                                          </m:sub>
                                        </m:sSub>
                                      </m:num>
                                      <m:den>
                                        <m:r>
                                          <a:rPr lang="en-US" altLang="zh-CN" sz="1400" i="1">
                                            <a:latin typeface="Cambria Math" panose="02040503050406030204" pitchFamily="18" charset="0"/>
                                            <a:ea typeface="楷体" panose="02010609060101010101" pitchFamily="49" charset="-122"/>
                                          </a:rPr>
                                          <m:t>𝑍</m:t>
                                        </m:r>
                                      </m:den>
                                    </m:f>
                                  </m:e>
                                </m:mr>
                              </m:m>
                            </m:e>
                            <m:e>
                              <m:m>
                                <m:mPr>
                                  <m:mcs>
                                    <m:mc>
                                      <m:mcPr>
                                        <m:count m:val="2"/>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0</m:t>
                                    </m:r>
                                  </m:e>
                                  <m:e>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𝑥</m:t>
                                            </m:r>
                                          </m:sub>
                                        </m:sSub>
                                        <m:r>
                                          <a:rPr lang="en-US" altLang="zh-CN" sz="1400" b="0" i="1" smtClean="0">
                                            <a:latin typeface="Cambria Math" panose="02040503050406030204" pitchFamily="18" charset="0"/>
                                            <a:ea typeface="楷体" panose="02010609060101010101" pitchFamily="49" charset="-122"/>
                                          </a:rPr>
                                          <m:t>𝑋</m:t>
                                        </m:r>
                                      </m:num>
                                      <m:den>
                                        <m:sSup>
                                          <m:sSupPr>
                                            <m:ctrlPr>
                                              <a:rPr lang="en-US" altLang="zh-CN" sz="1400" i="1" smtClean="0">
                                                <a:latin typeface="Cambria Math" panose="02040503050406030204" pitchFamily="18" charset="0"/>
                                                <a:ea typeface="楷体" panose="02010609060101010101" pitchFamily="49" charset="-122"/>
                                              </a:rPr>
                                            </m:ctrlPr>
                                          </m:sSupPr>
                                          <m:e>
                                            <m:r>
                                              <a:rPr lang="en-US" altLang="zh-CN" sz="1400" b="0" i="1" smtClean="0">
                                                <a:latin typeface="Cambria Math" panose="02040503050406030204" pitchFamily="18" charset="0"/>
                                                <a:ea typeface="楷体" panose="02010609060101010101" pitchFamily="49" charset="-122"/>
                                              </a:rPr>
                                              <m:t>𝑍</m:t>
                                            </m:r>
                                          </m:e>
                                          <m:sup>
                                            <m:r>
                                              <a:rPr lang="en-US" altLang="zh-CN" sz="1400" b="0" i="1" smtClean="0">
                                                <a:latin typeface="Cambria Math" panose="02040503050406030204" pitchFamily="18" charset="0"/>
                                                <a:ea typeface="楷体" panose="02010609060101010101" pitchFamily="49" charset="-122"/>
                                              </a:rPr>
                                              <m:t>2</m:t>
                                            </m:r>
                                          </m:sup>
                                        </m:sSup>
                                      </m:den>
                                    </m:f>
                                  </m:e>
                                </m:mr>
                              </m:m>
                            </m:e>
                          </m:mr>
                          <m:mr>
                            <m:e>
                              <m:m>
                                <m:mPr>
                                  <m:mcs>
                                    <m:mc>
                                      <m:mcPr>
                                        <m:count m:val="2"/>
                                        <m:mcJc m:val="center"/>
                                      </m:mcPr>
                                    </m:mc>
                                  </m:mcs>
                                  <m:ctrlPr>
                                    <a:rPr lang="en-US" altLang="zh-CN" sz="1400" i="1" smtClean="0">
                                      <a:latin typeface="Cambria Math" panose="02040503050406030204" pitchFamily="18" charset="0"/>
                                      <a:ea typeface="楷体" panose="02010609060101010101" pitchFamily="49" charset="-122"/>
                                    </a:rPr>
                                  </m:ctrlPr>
                                </m:mPr>
                                <m:mr>
                                  <m:e>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𝑦</m:t>
                                        </m:r>
                                      </m:sub>
                                    </m:sSub>
                                    <m:r>
                                      <m:rPr>
                                        <m:brk m:alnAt="7"/>
                                      </m:rPr>
                                      <a:rPr lang="en-US" altLang="zh-CN" sz="1400" b="0" i="1" smtClean="0">
                                        <a:latin typeface="Cambria Math" panose="02040503050406030204" pitchFamily="18" charset="0"/>
                                        <a:ea typeface="楷体" panose="02010609060101010101" pitchFamily="49" charset="-122"/>
                                      </a:rPr>
                                      <m:t>(</m:t>
                                    </m:r>
                                    <m:r>
                                      <a:rPr lang="en-US" altLang="zh-CN" sz="1400" b="0" i="1" smtClean="0">
                                        <a:latin typeface="Cambria Math" panose="02040503050406030204" pitchFamily="18" charset="0"/>
                                        <a:ea typeface="楷体" panose="02010609060101010101" pitchFamily="49" charset="-122"/>
                                      </a:rPr>
                                      <m:t>1+</m:t>
                                    </m:r>
                                    <m:f>
                                      <m:fPr>
                                        <m:ctrlPr>
                                          <a:rPr lang="en-US" altLang="zh-CN" sz="1400" b="0" i="1" smtClean="0">
                                            <a:latin typeface="Cambria Math" panose="02040503050406030204" pitchFamily="18" charset="0"/>
                                            <a:ea typeface="楷体" panose="02010609060101010101" pitchFamily="49" charset="-122"/>
                                          </a:rPr>
                                        </m:ctrlPr>
                                      </m:fPr>
                                      <m:num>
                                        <m:sSubSup>
                                          <m:sSubSupPr>
                                            <m:ctrlPr>
                                              <a:rPr lang="en-US" altLang="zh-CN" sz="1400" b="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𝑌</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2</m:t>
                                            </m:r>
                                          </m:sup>
                                        </m:sSubSup>
                                      </m:num>
                                      <m:den>
                                        <m:sSubSup>
                                          <m:sSubSupPr>
                                            <m:ctrlPr>
                                              <a:rPr lang="en-US" altLang="zh-CN" sz="1400" b="0" i="1" smtClean="0">
                                                <a:latin typeface="Cambria Math" panose="02040503050406030204" pitchFamily="18" charset="0"/>
                                                <a:ea typeface="楷体" panose="02010609060101010101" pitchFamily="49" charset="-122"/>
                                              </a:rPr>
                                            </m:ctrlPr>
                                          </m:sSubSupPr>
                                          <m:e>
                                            <m:r>
                                              <a:rPr lang="en-US" altLang="zh-CN" sz="1400" b="0" i="1" smtClean="0">
                                                <a:latin typeface="Cambria Math" panose="02040503050406030204" pitchFamily="18" charset="0"/>
                                                <a:ea typeface="楷体" panose="02010609060101010101" pitchFamily="49" charset="-122"/>
                                              </a:rPr>
                                              <m:t>𝑍</m:t>
                                            </m:r>
                                          </m:e>
                                          <m:sub>
                                            <m:r>
                                              <a:rPr lang="en-US" altLang="zh-CN" sz="1400" b="0" i="1" smtClean="0">
                                                <a:latin typeface="Cambria Math" panose="02040503050406030204" pitchFamily="18" charset="0"/>
                                                <a:ea typeface="楷体" panose="02010609060101010101" pitchFamily="49" charset="-122"/>
                                              </a:rPr>
                                              <m:t>𝑐</m:t>
                                            </m:r>
                                          </m:sub>
                                          <m:sup>
                                            <m:r>
                                              <a:rPr lang="en-US" altLang="zh-CN" sz="1400" b="0" i="1" smtClean="0">
                                                <a:latin typeface="Cambria Math" panose="02040503050406030204" pitchFamily="18" charset="0"/>
                                                <a:ea typeface="楷体" panose="02010609060101010101" pitchFamily="49" charset="-122"/>
                                              </a:rPr>
                                              <m:t>2</m:t>
                                            </m:r>
                                          </m:sup>
                                        </m:sSubSup>
                                      </m:den>
                                    </m:f>
                                    <m:r>
                                      <m:rPr>
                                        <m:brk m:alnAt="7"/>
                                      </m:rPr>
                                      <a:rPr lang="en-US" altLang="zh-CN" sz="1400" b="0" i="1" smtClean="0">
                                        <a:latin typeface="Cambria Math" panose="02040503050406030204" pitchFamily="18" charset="0"/>
                                        <a:ea typeface="楷体" panose="02010609060101010101" pitchFamily="49" charset="-122"/>
                                      </a:rPr>
                                      <m:t>)</m:t>
                                    </m:r>
                                  </m:e>
                                  <m:e>
                                    <m:r>
                                      <a:rPr lang="en-US" altLang="zh-CN" sz="1400" b="0" i="1" smtClean="0">
                                        <a:latin typeface="Cambria Math" panose="02040503050406030204" pitchFamily="18" charset="0"/>
                                        <a:ea typeface="楷体" panose="02010609060101010101" pitchFamily="49" charset="-122"/>
                                      </a:rPr>
                                      <m:t>−</m:t>
                                    </m:r>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𝑦</m:t>
                                            </m:r>
                                          </m:sub>
                                        </m:sSub>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𝑋</m:t>
                                            </m:r>
                                          </m:e>
                                          <m:sub>
                                            <m:r>
                                              <a:rPr lang="en-US" altLang="zh-CN" sz="1400" b="0" i="1" smtClean="0">
                                                <a:latin typeface="Cambria Math" panose="02040503050406030204" pitchFamily="18" charset="0"/>
                                                <a:ea typeface="楷体" panose="02010609060101010101" pitchFamily="49" charset="-122"/>
                                              </a:rPr>
                                              <m:t>𝑐</m:t>
                                            </m:r>
                                          </m:sub>
                                        </m:sSub>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𝑌</m:t>
                                            </m:r>
                                          </m:e>
                                          <m:sub>
                                            <m:r>
                                              <a:rPr lang="en-US" altLang="zh-CN" sz="1400" b="0" i="1" smtClean="0">
                                                <a:latin typeface="Cambria Math" panose="02040503050406030204" pitchFamily="18" charset="0"/>
                                                <a:ea typeface="楷体" panose="02010609060101010101" pitchFamily="49" charset="-122"/>
                                              </a:rPr>
                                              <m:t>𝑐</m:t>
                                            </m:r>
                                          </m:sub>
                                        </m:sSub>
                                      </m:num>
                                      <m:den>
                                        <m:sSubSup>
                                          <m:sSubSupPr>
                                            <m:ctrlPr>
                                              <a:rPr lang="en-US" altLang="zh-CN" sz="1400" i="1">
                                                <a:latin typeface="Cambria Math" panose="02040503050406030204" pitchFamily="18" charset="0"/>
                                                <a:ea typeface="楷体" panose="02010609060101010101" pitchFamily="49" charset="-122"/>
                                              </a:rPr>
                                            </m:ctrlPr>
                                          </m:sSubSupPr>
                                          <m:e>
                                            <m:r>
                                              <a:rPr lang="en-US" altLang="zh-CN" sz="1400" i="1">
                                                <a:latin typeface="Cambria Math" panose="02040503050406030204" pitchFamily="18" charset="0"/>
                                                <a:ea typeface="楷体" panose="02010609060101010101" pitchFamily="49" charset="-122"/>
                                              </a:rPr>
                                              <m:t>𝑍</m:t>
                                            </m:r>
                                          </m:e>
                                          <m:sub>
                                            <m:r>
                                              <a:rPr lang="en-US" altLang="zh-CN" sz="1400" i="1">
                                                <a:latin typeface="Cambria Math" panose="02040503050406030204" pitchFamily="18" charset="0"/>
                                                <a:ea typeface="楷体" panose="02010609060101010101" pitchFamily="49" charset="-122"/>
                                              </a:rPr>
                                              <m:t>𝑐</m:t>
                                            </m:r>
                                          </m:sub>
                                          <m:sup>
                                            <m:r>
                                              <a:rPr lang="en-US" altLang="zh-CN" sz="1400" i="1">
                                                <a:latin typeface="Cambria Math" panose="02040503050406030204" pitchFamily="18" charset="0"/>
                                                <a:ea typeface="楷体" panose="02010609060101010101" pitchFamily="49" charset="-122"/>
                                              </a:rPr>
                                              <m:t>2</m:t>
                                            </m:r>
                                          </m:sup>
                                        </m:sSubSup>
                                      </m:den>
                                    </m:f>
                                  </m:e>
                                </m:mr>
                              </m:m>
                            </m:e>
                            <m:e>
                              <m:m>
                                <m:mPr>
                                  <m:mcs>
                                    <m:mc>
                                      <m:mcPr>
                                        <m:count m:val="2"/>
                                        <m:mcJc m:val="center"/>
                                      </m:mcPr>
                                    </m:mc>
                                  </m:mcs>
                                  <m:ctrlPr>
                                    <a:rPr lang="en-US" altLang="zh-CN" sz="1400" i="1" smtClean="0">
                                      <a:latin typeface="Cambria Math" panose="02040503050406030204" pitchFamily="18" charset="0"/>
                                      <a:ea typeface="楷体" panose="02010609060101010101" pitchFamily="49" charset="-122"/>
                                    </a:rPr>
                                  </m:ctrlPr>
                                </m:mPr>
                                <m:mr>
                                  <m:e>
                                    <m:r>
                                      <m:rPr>
                                        <m:brk m:alnAt="7"/>
                                      </m:rPr>
                                      <a:rPr lang="en-US" altLang="zh-CN" sz="1400" b="0" i="1" smtClean="0">
                                        <a:latin typeface="Cambria Math" panose="02040503050406030204" pitchFamily="18" charset="0"/>
                                        <a:ea typeface="楷体" panose="02010609060101010101" pitchFamily="49" charset="-122"/>
                                      </a:rPr>
                                      <m:t>−</m:t>
                                    </m:r>
                                    <m:f>
                                      <m:fPr>
                                        <m:ctrlPr>
                                          <a:rPr lang="en-US" altLang="zh-CN" sz="1400" b="0" i="1" smtClean="0">
                                            <a:latin typeface="Cambria Math" panose="02040503050406030204" pitchFamily="18" charset="0"/>
                                            <a:ea typeface="楷体" panose="02010609060101010101" pitchFamily="49" charset="-122"/>
                                          </a:rPr>
                                        </m:ctrlPr>
                                      </m:fPr>
                                      <m:num>
                                        <m:sSub>
                                          <m:sSubPr>
                                            <m:ctrlPr>
                                              <a:rPr lang="en-US" altLang="zh-CN" sz="1400" b="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𝑦</m:t>
                                            </m:r>
                                          </m:sub>
                                        </m:sSub>
                                        <m:r>
                                          <a:rPr lang="en-US" altLang="zh-CN" sz="1400" b="0" i="1" smtClean="0">
                                            <a:latin typeface="Cambria Math" panose="02040503050406030204" pitchFamily="18" charset="0"/>
                                            <a:ea typeface="楷体" panose="02010609060101010101" pitchFamily="49" charset="-122"/>
                                          </a:rPr>
                                          <m:t>𝑥</m:t>
                                        </m:r>
                                      </m:num>
                                      <m:den>
                                        <m:r>
                                          <a:rPr lang="en-US" altLang="zh-CN" sz="1400" b="0" i="1" smtClean="0">
                                            <a:latin typeface="Cambria Math" panose="02040503050406030204" pitchFamily="18" charset="0"/>
                                            <a:ea typeface="楷体" panose="02010609060101010101" pitchFamily="49" charset="-122"/>
                                          </a:rPr>
                                          <m:t>𝑍</m:t>
                                        </m:r>
                                      </m:den>
                                    </m:f>
                                  </m:e>
                                  <m:e>
                                    <m:r>
                                      <a:rPr lang="en-US" altLang="zh-CN" sz="1400" b="0" i="1" smtClean="0">
                                        <a:latin typeface="Cambria Math" panose="02040503050406030204" pitchFamily="18" charset="0"/>
                                        <a:ea typeface="楷体" panose="02010609060101010101" pitchFamily="49" charset="-122"/>
                                      </a:rPr>
                                      <m:t>0</m:t>
                                    </m:r>
                                  </m:e>
                                </m:mr>
                              </m:m>
                            </m:e>
                            <m:e>
                              <m:r>
                                <a:rPr lang="en-US" altLang="zh-CN" sz="1400" b="0" i="1" smtClean="0">
                                  <a:latin typeface="Cambria Math" panose="02040503050406030204" pitchFamily="18" charset="0"/>
                                  <a:ea typeface="楷体" panose="02010609060101010101" pitchFamily="49" charset="-122"/>
                                </a:rPr>
                                <m:t>−</m:t>
                              </m:r>
                              <m:m>
                                <m:mPr>
                                  <m:mcs>
                                    <m:mc>
                                      <m:mcPr>
                                        <m:count m:val="2"/>
                                        <m:mcJc m:val="center"/>
                                      </m:mcPr>
                                    </m:mc>
                                  </m:mcs>
                                  <m:ctrlPr>
                                    <a:rPr lang="en-US" altLang="zh-CN" sz="1400" i="1" smtClean="0">
                                      <a:latin typeface="Cambria Math" panose="02040503050406030204" pitchFamily="18" charset="0"/>
                                      <a:ea typeface="楷体" panose="02010609060101010101" pitchFamily="49" charset="-122"/>
                                    </a:rPr>
                                  </m:ctrlPr>
                                </m:mPr>
                                <m:mr>
                                  <m:e>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𝑦</m:t>
                                            </m:r>
                                          </m:sub>
                                        </m:sSub>
                                      </m:num>
                                      <m:den>
                                        <m:r>
                                          <a:rPr lang="en-US" altLang="zh-CN" sz="1400" b="0" i="1" smtClean="0">
                                            <a:latin typeface="Cambria Math" panose="02040503050406030204" pitchFamily="18" charset="0"/>
                                            <a:ea typeface="楷体" panose="02010609060101010101" pitchFamily="49" charset="-122"/>
                                          </a:rPr>
                                          <m:t>𝑍</m:t>
                                        </m:r>
                                      </m:den>
                                    </m:f>
                                  </m:e>
                                  <m:e>
                                    <m:f>
                                      <m:fPr>
                                        <m:ctrlPr>
                                          <a:rPr lang="en-US" altLang="zh-CN" sz="1400" i="1" smtClean="0">
                                            <a:latin typeface="Cambria Math" panose="02040503050406030204" pitchFamily="18" charset="0"/>
                                            <a:ea typeface="楷体" panose="02010609060101010101" pitchFamily="49" charset="-122"/>
                                          </a:rPr>
                                        </m:ctrlPr>
                                      </m:fPr>
                                      <m:num>
                                        <m:sSub>
                                          <m:sSubPr>
                                            <m:ctrlPr>
                                              <a:rPr lang="en-US" altLang="zh-CN" sz="1400" i="1" smtClean="0">
                                                <a:latin typeface="Cambria Math" panose="02040503050406030204" pitchFamily="18" charset="0"/>
                                                <a:ea typeface="楷体" panose="02010609060101010101" pitchFamily="49" charset="-122"/>
                                              </a:rPr>
                                            </m:ctrlPr>
                                          </m:sSubPr>
                                          <m:e>
                                            <m:r>
                                              <a:rPr lang="en-US" altLang="zh-CN" sz="1400" b="0" i="1" smtClean="0">
                                                <a:latin typeface="Cambria Math" panose="02040503050406030204" pitchFamily="18" charset="0"/>
                                                <a:ea typeface="楷体" panose="02010609060101010101" pitchFamily="49" charset="-122"/>
                                              </a:rPr>
                                              <m:t>𝑓</m:t>
                                            </m:r>
                                          </m:e>
                                          <m:sub>
                                            <m:r>
                                              <a:rPr lang="en-US" altLang="zh-CN" sz="1400" b="0" i="1" smtClean="0">
                                                <a:latin typeface="Cambria Math" panose="02040503050406030204" pitchFamily="18" charset="0"/>
                                                <a:ea typeface="楷体" panose="02010609060101010101" pitchFamily="49" charset="-122"/>
                                              </a:rPr>
                                              <m:t>𝑦</m:t>
                                            </m:r>
                                          </m:sub>
                                        </m:sSub>
                                        <m:r>
                                          <a:rPr lang="en-US" altLang="zh-CN" sz="1400" b="0" i="1" smtClean="0">
                                            <a:latin typeface="Cambria Math" panose="02040503050406030204" pitchFamily="18" charset="0"/>
                                            <a:ea typeface="楷体" panose="02010609060101010101" pitchFamily="49" charset="-122"/>
                                          </a:rPr>
                                          <m:t>𝑦</m:t>
                                        </m:r>
                                      </m:num>
                                      <m:den>
                                        <m:sSup>
                                          <m:sSupPr>
                                            <m:ctrlPr>
                                              <a:rPr lang="en-US" altLang="zh-CN" sz="1400" i="1" smtClean="0">
                                                <a:latin typeface="Cambria Math" panose="02040503050406030204" pitchFamily="18" charset="0"/>
                                                <a:ea typeface="楷体" panose="02010609060101010101" pitchFamily="49" charset="-122"/>
                                              </a:rPr>
                                            </m:ctrlPr>
                                          </m:sSupPr>
                                          <m:e>
                                            <m:r>
                                              <a:rPr lang="en-US" altLang="zh-CN" sz="1400" b="0" i="1" smtClean="0">
                                                <a:latin typeface="Cambria Math" panose="02040503050406030204" pitchFamily="18" charset="0"/>
                                                <a:ea typeface="楷体" panose="02010609060101010101" pitchFamily="49" charset="-122"/>
                                              </a:rPr>
                                              <m:t>𝑍</m:t>
                                            </m:r>
                                          </m:e>
                                          <m:sup>
                                            <m:r>
                                              <a:rPr lang="en-US" altLang="zh-CN" sz="1400" b="0" i="1" smtClean="0">
                                                <a:latin typeface="Cambria Math" panose="02040503050406030204" pitchFamily="18" charset="0"/>
                                                <a:ea typeface="楷体" panose="02010609060101010101" pitchFamily="49" charset="-122"/>
                                              </a:rPr>
                                              <m:t>2</m:t>
                                            </m:r>
                                          </m:sup>
                                        </m:sSup>
                                      </m:den>
                                    </m:f>
                                  </m:e>
                                </m:mr>
                              </m:m>
                            </m:e>
                          </m:mr>
                        </m:m>
                      </m:e>
                    </m:d>
                  </m:oMath>
                </a14:m>
                <a:endParaRPr lang="zh-CN" altLang="en-US" sz="1400">
                  <a:latin typeface="楷体" panose="02010609060101010101" pitchFamily="49" charset="-122"/>
                  <a:ea typeface="楷体" panose="02010609060101010101" pitchFamily="49"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947555" y="3045378"/>
                <a:ext cx="4942787" cy="3247236"/>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8198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Traking</a:t>
            </a:r>
            <a:r>
              <a:rPr lang="zh-CN" altLang="en-US" sz="3200" smtClean="0">
                <a:solidFill>
                  <a:prstClr val="white"/>
                </a:solidFill>
                <a:latin typeface="华文楷体" panose="02010600040101010101" pitchFamily="2" charset="-122"/>
                <a:ea typeface="华文楷体" panose="02010600040101010101" pitchFamily="2" charset="-122"/>
              </a:rPr>
              <a:t>线程 </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局部地图跟踪</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文本框 3"/>
          <p:cNvSpPr txBox="1"/>
          <p:nvPr/>
        </p:nvSpPr>
        <p:spPr>
          <a:xfrm>
            <a:off x="6004605" y="290900"/>
            <a:ext cx="8255726" cy="307777"/>
          </a:xfrm>
          <a:prstGeom prst="rect">
            <a:avLst/>
          </a:prstGeom>
          <a:noFill/>
        </p:spPr>
        <p:txBody>
          <a:bodyPr wrap="square" rtlCol="0">
            <a:spAutoFit/>
          </a:bodyPr>
          <a:lstStyle/>
          <a:p>
            <a:r>
              <a:rPr lang="en-US" altLang="zh-CN" sz="1400">
                <a:solidFill>
                  <a:prstClr val="white"/>
                </a:solidFill>
                <a:latin typeface="华文楷体" panose="02010600040101010101" pitchFamily="2" charset="-122"/>
                <a:ea typeface="华文楷体" panose="02010600040101010101" pitchFamily="2" charset="-122"/>
              </a:rPr>
              <a:t>TrackLocalMap</a:t>
            </a:r>
            <a:r>
              <a:rPr lang="en-US" altLang="zh-CN" sz="1400" smtClean="0">
                <a:solidFill>
                  <a:prstClr val="white"/>
                </a:solidFill>
                <a:latin typeface="华文楷体" panose="02010600040101010101" pitchFamily="2" charset="-122"/>
                <a:ea typeface="华文楷体" panose="02010600040101010101" pitchFamily="2" charset="-122"/>
              </a:rPr>
              <a:t>( )</a:t>
            </a:r>
            <a:endParaRPr lang="zh-CN" altLang="en-US" sz="1400">
              <a:solidFill>
                <a:prstClr val="white"/>
              </a:solidFill>
              <a:latin typeface="楷体" panose="02010609060101010101" pitchFamily="49" charset="-122"/>
              <a:ea typeface="楷体" panose="02010609060101010101" pitchFamily="49" charset="-122"/>
            </a:endParaRPr>
          </a:p>
        </p:txBody>
      </p:sp>
      <p:sp>
        <p:nvSpPr>
          <p:cNvPr id="3" name="文本框 2"/>
          <p:cNvSpPr txBox="1"/>
          <p:nvPr/>
        </p:nvSpPr>
        <p:spPr>
          <a:xfrm>
            <a:off x="193026" y="882717"/>
            <a:ext cx="4477732" cy="1384995"/>
          </a:xfrm>
          <a:prstGeom prst="rect">
            <a:avLst/>
          </a:prstGeom>
          <a:noFill/>
        </p:spPr>
        <p:txBody>
          <a:bodyPr wrap="square" rtlCol="0">
            <a:spAutoFit/>
          </a:bodyPr>
          <a:lstStyle/>
          <a:p>
            <a:r>
              <a:rPr lang="zh-CN" altLang="en-US" sz="1400" smtClean="0">
                <a:latin typeface="楷体" panose="02010609060101010101" pitchFamily="49" charset="-122"/>
                <a:ea typeface="楷体" panose="02010609060101010101" pitchFamily="49" charset="-122"/>
              </a:rPr>
              <a:t>局部地图：</a:t>
            </a:r>
            <a:endParaRPr lang="en-US" altLang="zh-CN" sz="1400" smtClean="0">
              <a:latin typeface="楷体" panose="02010609060101010101" pitchFamily="49" charset="-122"/>
              <a:ea typeface="楷体" panose="02010609060101010101" pitchFamily="49" charset="-122"/>
            </a:endParaRPr>
          </a:p>
          <a:p>
            <a:r>
              <a:rPr lang="en-US" altLang="zh-CN" sz="1400" smtClean="0">
                <a:latin typeface="楷体" panose="02010609060101010101" pitchFamily="49" charset="-122"/>
                <a:ea typeface="楷体" panose="02010609060101010101" pitchFamily="49" charset="-122"/>
              </a:rPr>
              <a:t>1</a:t>
            </a:r>
            <a:r>
              <a:rPr lang="zh-CN" altLang="en-US" sz="1400" smtClean="0">
                <a:latin typeface="楷体" panose="02010609060101010101" pitchFamily="49" charset="-122"/>
                <a:ea typeface="楷体" panose="02010609060101010101" pitchFamily="49" charset="-122"/>
              </a:rPr>
              <a:t>、与当前帧存在共视地图点的关键帧</a:t>
            </a:r>
            <a:r>
              <a:rPr lang="en-US" altLang="zh-CN" sz="1400" smtClean="0">
                <a:latin typeface="楷体" panose="02010609060101010101" pitchFamily="49" charset="-122"/>
                <a:ea typeface="楷体" panose="02010609060101010101" pitchFamily="49" charset="-122"/>
              </a:rPr>
              <a:t>K1</a:t>
            </a:r>
          </a:p>
          <a:p>
            <a:r>
              <a:rPr lang="en-US" altLang="zh-CN" sz="1400" smtClean="0">
                <a:latin typeface="楷体" panose="02010609060101010101" pitchFamily="49" charset="-122"/>
                <a:ea typeface="楷体" panose="02010609060101010101" pitchFamily="49" charset="-122"/>
              </a:rPr>
              <a:t>2</a:t>
            </a:r>
            <a:r>
              <a:rPr lang="zh-CN" altLang="en-US" sz="1400" smtClean="0">
                <a:latin typeface="楷体" panose="02010609060101010101" pitchFamily="49" charset="-122"/>
                <a:ea typeface="楷体" panose="02010609060101010101" pitchFamily="49" charset="-122"/>
              </a:rPr>
              <a:t>、与</a:t>
            </a:r>
            <a:r>
              <a:rPr lang="en-US" altLang="zh-CN" sz="1400" smtClean="0">
                <a:latin typeface="楷体" panose="02010609060101010101" pitchFamily="49" charset="-122"/>
                <a:ea typeface="楷体" panose="02010609060101010101" pitchFamily="49" charset="-122"/>
              </a:rPr>
              <a:t>K1</a:t>
            </a:r>
            <a:r>
              <a:rPr lang="zh-CN" altLang="en-US" sz="1400" smtClean="0">
                <a:latin typeface="楷体" panose="02010609060101010101" pitchFamily="49" charset="-122"/>
                <a:ea typeface="楷体" panose="02010609060101010101" pitchFamily="49" charset="-122"/>
              </a:rPr>
              <a:t>在共视图中相邻的关键帧</a:t>
            </a:r>
            <a:r>
              <a:rPr lang="en-US" altLang="zh-CN" sz="1400" smtClean="0">
                <a:latin typeface="楷体" panose="02010609060101010101" pitchFamily="49" charset="-122"/>
                <a:ea typeface="楷体" panose="02010609060101010101" pitchFamily="49" charset="-122"/>
              </a:rPr>
              <a:t>K2</a:t>
            </a:r>
          </a:p>
          <a:p>
            <a:r>
              <a:rPr lang="en-US" altLang="zh-CN" sz="1400" smtClean="0">
                <a:latin typeface="楷体" panose="02010609060101010101" pitchFamily="49" charset="-122"/>
                <a:ea typeface="楷体" panose="02010609060101010101" pitchFamily="49" charset="-122"/>
              </a:rPr>
              <a:t>3</a:t>
            </a:r>
            <a:r>
              <a:rPr lang="zh-CN" altLang="en-US" sz="1400" smtClean="0">
                <a:latin typeface="楷体" panose="02010609060101010101" pitchFamily="49" charset="-122"/>
                <a:ea typeface="楷体" panose="02010609060101010101" pitchFamily="49" charset="-122"/>
              </a:rPr>
              <a:t>、</a:t>
            </a:r>
            <a:r>
              <a:rPr lang="en-US" altLang="zh-CN" sz="1400" smtClean="0">
                <a:latin typeface="楷体" panose="02010609060101010101" pitchFamily="49" charset="-122"/>
                <a:ea typeface="楷体" panose="02010609060101010101" pitchFamily="49" charset="-122"/>
              </a:rPr>
              <a:t>K1</a:t>
            </a:r>
            <a:r>
              <a:rPr lang="zh-CN" altLang="en-US" sz="1400" smtClean="0">
                <a:latin typeface="楷体" panose="02010609060101010101" pitchFamily="49" charset="-122"/>
                <a:ea typeface="楷体" panose="02010609060101010101" pitchFamily="49" charset="-122"/>
              </a:rPr>
              <a:t>中与当前帧有最多共视点的关键帧作为参考帧</a:t>
            </a:r>
            <a:endParaRPr lang="en-US" altLang="zh-CN" sz="1400" smtClean="0">
              <a:latin typeface="楷体" panose="02010609060101010101" pitchFamily="49" charset="-122"/>
              <a:ea typeface="楷体" panose="02010609060101010101" pitchFamily="49" charset="-122"/>
            </a:endParaRPr>
          </a:p>
          <a:p>
            <a:r>
              <a:rPr lang="en-US" altLang="zh-CN" sz="1400" smtClean="0">
                <a:latin typeface="楷体" panose="02010609060101010101" pitchFamily="49" charset="-122"/>
                <a:ea typeface="楷体" panose="02010609060101010101" pitchFamily="49" charset="-122"/>
              </a:rPr>
              <a:t>4</a:t>
            </a:r>
            <a:r>
              <a:rPr lang="zh-CN" altLang="en-US" sz="1400" smtClean="0">
                <a:latin typeface="楷体" panose="02010609060101010101" pitchFamily="49" charset="-122"/>
                <a:ea typeface="楷体" panose="02010609060101010101" pitchFamily="49" charset="-122"/>
              </a:rPr>
              <a:t>、所有能被</a:t>
            </a:r>
            <a:r>
              <a:rPr lang="en-US" altLang="zh-CN" sz="1400" smtClean="0">
                <a:latin typeface="楷体" panose="02010609060101010101" pitchFamily="49" charset="-122"/>
                <a:ea typeface="楷体" panose="02010609060101010101" pitchFamily="49" charset="-122"/>
              </a:rPr>
              <a:t>K1</a:t>
            </a:r>
            <a:r>
              <a:rPr lang="zh-CN" altLang="en-US" sz="1400" smtClean="0">
                <a:latin typeface="楷体" panose="02010609060101010101" pitchFamily="49" charset="-122"/>
                <a:ea typeface="楷体" panose="02010609060101010101" pitchFamily="49" charset="-122"/>
              </a:rPr>
              <a:t>和</a:t>
            </a:r>
            <a:r>
              <a:rPr lang="en-US" altLang="zh-CN" sz="1400" smtClean="0">
                <a:latin typeface="楷体" panose="02010609060101010101" pitchFamily="49" charset="-122"/>
                <a:ea typeface="楷体" panose="02010609060101010101" pitchFamily="49" charset="-122"/>
              </a:rPr>
              <a:t>K2</a:t>
            </a:r>
            <a:r>
              <a:rPr lang="zh-CN" altLang="en-US" sz="1400" smtClean="0">
                <a:latin typeface="楷体" panose="02010609060101010101" pitchFamily="49" charset="-122"/>
                <a:ea typeface="楷体" panose="02010609060101010101" pitchFamily="49" charset="-122"/>
              </a:rPr>
              <a:t>观测到的</a:t>
            </a:r>
            <a:r>
              <a:rPr lang="en-US" altLang="zh-CN" sz="1400" smtClean="0">
                <a:latin typeface="楷体" panose="02010609060101010101" pitchFamily="49" charset="-122"/>
                <a:ea typeface="楷体" panose="02010609060101010101" pitchFamily="49" charset="-122"/>
              </a:rPr>
              <a:t>MapPoint</a:t>
            </a:r>
            <a:r>
              <a:rPr lang="zh-CN" altLang="en-US" sz="1400" smtClean="0">
                <a:latin typeface="楷体" panose="02010609060101010101" pitchFamily="49" charset="-122"/>
                <a:ea typeface="楷体" panose="02010609060101010101" pitchFamily="49" charset="-122"/>
              </a:rPr>
              <a:t>都会被重投影到当前帧中寻找匹配。</a:t>
            </a:r>
            <a:endParaRPr lang="zh-CN" altLang="en-US" sz="1400">
              <a:latin typeface="楷体" panose="02010609060101010101" pitchFamily="49" charset="-122"/>
              <a:ea typeface="楷体" panose="02010609060101010101" pitchFamily="49" charset="-122"/>
            </a:endParaRPr>
          </a:p>
        </p:txBody>
      </p:sp>
      <p:sp>
        <p:nvSpPr>
          <p:cNvPr id="8" name="矩形 7"/>
          <p:cNvSpPr/>
          <p:nvPr/>
        </p:nvSpPr>
        <p:spPr>
          <a:xfrm>
            <a:off x="1047743" y="3007707"/>
            <a:ext cx="1680748" cy="44331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更新局部地图</a:t>
            </a:r>
            <a:endParaRPr lang="en-US" altLang="zh-CN" sz="1200" smtClean="0">
              <a:latin typeface="华文楷体" panose="02010600040101010101" pitchFamily="2" charset="-122"/>
              <a:ea typeface="华文楷体" panose="02010600040101010101" pitchFamily="2" charset="-122"/>
            </a:endParaRPr>
          </a:p>
          <a:p>
            <a:r>
              <a:rPr lang="en-US" altLang="zh-CN" sz="1200">
                <a:latin typeface="华文楷体" panose="02010600040101010101" pitchFamily="2" charset="-122"/>
                <a:ea typeface="华文楷体" panose="02010600040101010101" pitchFamily="2" charset="-122"/>
              </a:rPr>
              <a:t>UpdateLocalMap()</a:t>
            </a:r>
            <a:endParaRPr lang="zh-CN" altLang="en-US" sz="1200">
              <a:latin typeface="华文楷体" panose="02010600040101010101" pitchFamily="2" charset="-122"/>
              <a:ea typeface="华文楷体" panose="02010600040101010101" pitchFamily="2" charset="-122"/>
            </a:endParaRPr>
          </a:p>
        </p:txBody>
      </p:sp>
      <p:sp>
        <p:nvSpPr>
          <p:cNvPr id="5" name="左大括号 4"/>
          <p:cNvSpPr/>
          <p:nvPr/>
        </p:nvSpPr>
        <p:spPr>
          <a:xfrm>
            <a:off x="2728491" y="2761731"/>
            <a:ext cx="150920" cy="9499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3046698" y="2615172"/>
            <a:ext cx="1680748" cy="44331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更新局部关键帧</a:t>
            </a:r>
            <a:endParaRPr lang="en-US" altLang="zh-CN" sz="1200" smtClean="0">
              <a:latin typeface="华文楷体" panose="02010600040101010101" pitchFamily="2" charset="-122"/>
              <a:ea typeface="华文楷体" panose="02010600040101010101" pitchFamily="2" charset="-122"/>
            </a:endParaRPr>
          </a:p>
          <a:p>
            <a:r>
              <a:rPr lang="en-US" altLang="zh-CN" sz="1200">
                <a:latin typeface="华文楷体" panose="02010600040101010101" pitchFamily="2" charset="-122"/>
                <a:ea typeface="华文楷体" panose="02010600040101010101" pitchFamily="2" charset="-122"/>
              </a:rPr>
              <a:t>UpdateLocalKeyFrames()</a:t>
            </a:r>
            <a:endParaRPr lang="zh-CN" altLang="en-US" sz="1200">
              <a:latin typeface="华文楷体" panose="02010600040101010101" pitchFamily="2" charset="-122"/>
              <a:ea typeface="华文楷体" panose="02010600040101010101" pitchFamily="2" charset="-122"/>
            </a:endParaRPr>
          </a:p>
        </p:txBody>
      </p:sp>
      <p:sp>
        <p:nvSpPr>
          <p:cNvPr id="11" name="矩形 10"/>
          <p:cNvSpPr/>
          <p:nvPr/>
        </p:nvSpPr>
        <p:spPr>
          <a:xfrm>
            <a:off x="3046698" y="3451021"/>
            <a:ext cx="1680748" cy="92964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华文楷体" panose="02010600040101010101" pitchFamily="2" charset="-122"/>
                <a:ea typeface="华文楷体" panose="02010600040101010101" pitchFamily="2" charset="-122"/>
              </a:rPr>
              <a:t>UpdateLocalPoints</a:t>
            </a:r>
            <a:r>
              <a:rPr lang="en-US" altLang="zh-CN" sz="1200" smtClean="0">
                <a:latin typeface="华文楷体" panose="02010600040101010101" pitchFamily="2" charset="-122"/>
                <a:ea typeface="华文楷体" panose="02010600040101010101" pitchFamily="2" charset="-122"/>
              </a:rPr>
              <a:t>()</a:t>
            </a:r>
          </a:p>
          <a:p>
            <a:r>
              <a:rPr lang="zh-CN" altLang="en-US" sz="1200" smtClean="0">
                <a:latin typeface="华文楷体" panose="02010600040101010101" pitchFamily="2" charset="-122"/>
                <a:ea typeface="华文楷体" panose="02010600040101010101" pitchFamily="2" charset="-122"/>
              </a:rPr>
              <a:t>更新局部地图点，将</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能够观测到的地图点加入</a:t>
            </a:r>
            <a:r>
              <a:rPr lang="en-US" altLang="zh-CN" sz="1200" smtClean="0">
                <a:latin typeface="华文楷体" panose="02010600040101010101" pitchFamily="2" charset="-122"/>
                <a:ea typeface="华文楷体" panose="02010600040101010101" pitchFamily="2" charset="-122"/>
              </a:rPr>
              <a:t>mvpLocalMapPoints</a:t>
            </a:r>
            <a:r>
              <a:rPr lang="zh-CN" altLang="en-US" sz="1200" smtClean="0">
                <a:latin typeface="华文楷体" panose="02010600040101010101" pitchFamily="2" charset="-122"/>
                <a:ea typeface="华文楷体" panose="02010600040101010101" pitchFamily="2" charset="-122"/>
              </a:rPr>
              <a:t>中</a:t>
            </a:r>
            <a:endParaRPr lang="en-US" altLang="zh-CN" sz="1200">
              <a:latin typeface="华文楷体" panose="02010600040101010101" pitchFamily="2" charset="-122"/>
              <a:ea typeface="华文楷体" panose="02010600040101010101" pitchFamily="2" charset="-122"/>
            </a:endParaRPr>
          </a:p>
        </p:txBody>
      </p:sp>
      <p:sp>
        <p:nvSpPr>
          <p:cNvPr id="12" name="矩形 11"/>
          <p:cNvSpPr/>
          <p:nvPr/>
        </p:nvSpPr>
        <p:spPr>
          <a:xfrm>
            <a:off x="6130833" y="1091412"/>
            <a:ext cx="4167264" cy="914155"/>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查询当前帧特征点对应的地图能被哪些关键帧观测到，将关键帧和共视点数量存在</a:t>
            </a:r>
            <a:r>
              <a:rPr lang="en-US" altLang="zh-CN" sz="1200" smtClean="0">
                <a:latin typeface="华文楷体" panose="02010600040101010101" pitchFamily="2" charset="-122"/>
                <a:ea typeface="华文楷体" panose="02010600040101010101" pitchFamily="2" charset="-122"/>
              </a:rPr>
              <a:t>map&lt;KeyFrame</a:t>
            </a:r>
            <a:r>
              <a:rPr lang="en-US" altLang="zh-CN" sz="1200">
                <a:latin typeface="华文楷体" panose="02010600040101010101" pitchFamily="2" charset="-122"/>
                <a:ea typeface="华文楷体" panose="02010600040101010101" pitchFamily="2" charset="-122"/>
              </a:rPr>
              <a:t>*,int&gt; </a:t>
            </a:r>
            <a:r>
              <a:rPr lang="en-US" altLang="zh-CN" sz="1200" smtClean="0">
                <a:latin typeface="华文楷体" panose="02010600040101010101" pitchFamily="2" charset="-122"/>
                <a:ea typeface="华文楷体" panose="02010600040101010101" pitchFamily="2" charset="-122"/>
              </a:rPr>
              <a:t>keyframeCounter</a:t>
            </a:r>
            <a:r>
              <a:rPr lang="zh-CN" altLang="en-US" sz="1200" smtClean="0">
                <a:latin typeface="华文楷体" panose="02010600040101010101" pitchFamily="2" charset="-122"/>
                <a:ea typeface="华文楷体" panose="02010600040101010101" pitchFamily="2" charset="-122"/>
              </a:rPr>
              <a:t>，</a:t>
            </a:r>
            <a:endParaRPr lang="en-US" altLang="zh-CN" sz="1200" smtClean="0">
              <a:latin typeface="华文楷体" panose="02010600040101010101" pitchFamily="2" charset="-122"/>
              <a:ea typeface="华文楷体" panose="02010600040101010101" pitchFamily="2" charset="-122"/>
            </a:endParaRPr>
          </a:p>
          <a:p>
            <a:r>
              <a:rPr lang="zh-CN" altLang="en-US" sz="1200" smtClean="0">
                <a:latin typeface="华文楷体" panose="02010600040101010101" pitchFamily="2" charset="-122"/>
                <a:ea typeface="华文楷体" panose="02010600040101010101" pitchFamily="2" charset="-122"/>
              </a:rPr>
              <a:t>即</a:t>
            </a:r>
            <a:r>
              <a:rPr lang="en-US" altLang="zh-CN" sz="1200" smtClean="0">
                <a:latin typeface="华文楷体" panose="02010600040101010101" pitchFamily="2" charset="-122"/>
                <a:ea typeface="华文楷体" panose="02010600040101010101" pitchFamily="2" charset="-122"/>
              </a:rPr>
              <a:t>K1</a:t>
            </a:r>
            <a:endParaRPr lang="zh-CN" altLang="en-US" sz="1200">
              <a:latin typeface="华文楷体" panose="02010600040101010101" pitchFamily="2" charset="-122"/>
              <a:ea typeface="华文楷体" panose="02010600040101010101" pitchFamily="2" charset="-122"/>
            </a:endParaRPr>
          </a:p>
        </p:txBody>
      </p:sp>
      <p:sp>
        <p:nvSpPr>
          <p:cNvPr id="13" name="矩形 12"/>
          <p:cNvSpPr/>
          <p:nvPr/>
        </p:nvSpPr>
        <p:spPr>
          <a:xfrm>
            <a:off x="6130834" y="2261163"/>
            <a:ext cx="4167263" cy="914155"/>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将</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中与当前帧共视点最多的帧作为参考帧</a:t>
            </a:r>
            <a:r>
              <a:rPr lang="en-US" altLang="zh-CN" sz="1200">
                <a:latin typeface="华文楷体" panose="02010600040101010101" pitchFamily="2" charset="-122"/>
                <a:ea typeface="华文楷体" panose="02010600040101010101" pitchFamily="2" charset="-122"/>
              </a:rPr>
              <a:t>pKFmax</a:t>
            </a:r>
          </a:p>
          <a:p>
            <a:r>
              <a:rPr lang="zh-CN" altLang="en-US" sz="1200" smtClean="0">
                <a:latin typeface="华文楷体" panose="02010600040101010101" pitchFamily="2" charset="-122"/>
                <a:ea typeface="华文楷体" panose="02010600040101010101" pitchFamily="2" charset="-122"/>
              </a:rPr>
              <a:t>同时将</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保存在</a:t>
            </a:r>
            <a:r>
              <a:rPr lang="en-US" altLang="zh-CN" sz="1200" smtClean="0">
                <a:latin typeface="华文楷体" panose="02010600040101010101" pitchFamily="2" charset="-122"/>
                <a:ea typeface="华文楷体" panose="02010600040101010101" pitchFamily="2" charset="-122"/>
              </a:rPr>
              <a:t>mvpLocalKeyFrames</a:t>
            </a:r>
            <a:r>
              <a:rPr lang="zh-CN" altLang="en-US" sz="1200" smtClean="0">
                <a:latin typeface="华文楷体" panose="02010600040101010101" pitchFamily="2" charset="-122"/>
                <a:ea typeface="华文楷体" panose="02010600040101010101" pitchFamily="2" charset="-122"/>
              </a:rPr>
              <a:t>成员变量容器中</a:t>
            </a:r>
            <a:endParaRPr lang="zh-CN" altLang="en-US" sz="1200">
              <a:latin typeface="华文楷体" panose="02010600040101010101" pitchFamily="2" charset="-122"/>
              <a:ea typeface="华文楷体" panose="02010600040101010101" pitchFamily="2" charset="-122"/>
            </a:endParaRPr>
          </a:p>
        </p:txBody>
      </p:sp>
      <p:sp>
        <p:nvSpPr>
          <p:cNvPr id="14" name="流程图: 决策 13"/>
          <p:cNvSpPr/>
          <p:nvPr/>
        </p:nvSpPr>
        <p:spPr>
          <a:xfrm>
            <a:off x="6899470" y="3493536"/>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latin typeface="华文楷体" panose="02010600040101010101" pitchFamily="2" charset="-122"/>
                <a:ea typeface="华文楷体" panose="02010600040101010101" pitchFamily="2" charset="-122"/>
              </a:rPr>
              <a:t>K1</a:t>
            </a:r>
            <a:r>
              <a:rPr lang="zh-CN" altLang="en-US" sz="1000" smtClean="0">
                <a:latin typeface="华文楷体" panose="02010600040101010101" pitchFamily="2" charset="-122"/>
                <a:ea typeface="华文楷体" panose="02010600040101010101" pitchFamily="2" charset="-122"/>
              </a:rPr>
              <a:t>数量</a:t>
            </a:r>
            <a:r>
              <a:rPr lang="en-US" altLang="zh-CN" sz="1000" smtClean="0">
                <a:latin typeface="华文楷体" panose="02010600040101010101" pitchFamily="2" charset="-122"/>
                <a:ea typeface="华文楷体" panose="02010600040101010101" pitchFamily="2" charset="-122"/>
              </a:rPr>
              <a:t>&gt;80</a:t>
            </a:r>
            <a:r>
              <a:rPr lang="zh-CN" altLang="en-US" sz="1000" smtClean="0">
                <a:latin typeface="华文楷体" panose="02010600040101010101" pitchFamily="2" charset="-122"/>
                <a:ea typeface="华文楷体" panose="02010600040101010101" pitchFamily="2" charset="-122"/>
              </a:rPr>
              <a:t>？</a:t>
            </a:r>
            <a:endParaRPr lang="zh-CN" altLang="en-US" sz="1000"/>
          </a:p>
        </p:txBody>
      </p:sp>
      <p:cxnSp>
        <p:nvCxnSpPr>
          <p:cNvPr id="15" name="直接箭头连接符 14"/>
          <p:cNvCxnSpPr>
            <a:stCxn id="14" idx="3"/>
          </p:cNvCxnSpPr>
          <p:nvPr/>
        </p:nvCxnSpPr>
        <p:spPr>
          <a:xfrm>
            <a:off x="9529459" y="3767856"/>
            <a:ext cx="844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453998" y="3486943"/>
            <a:ext cx="678470" cy="307777"/>
          </a:xfrm>
          <a:prstGeom prst="rect">
            <a:avLst/>
          </a:prstGeom>
          <a:noFill/>
        </p:spPr>
        <p:txBody>
          <a:bodyPr wrap="square" rtlCol="0">
            <a:spAutoFit/>
          </a:bodyPr>
          <a:lstStyle/>
          <a:p>
            <a:r>
              <a:rPr lang="zh-CN" altLang="en-US" sz="1400" smtClean="0">
                <a:latin typeface="楷体" panose="02010609060101010101" pitchFamily="49" charset="-122"/>
                <a:ea typeface="楷体" panose="02010609060101010101" pitchFamily="49" charset="-122"/>
              </a:rPr>
              <a:t>是</a:t>
            </a:r>
            <a:endParaRPr lang="zh-CN" altLang="en-US" sz="1400">
              <a:latin typeface="楷体" panose="02010609060101010101" pitchFamily="49" charset="-122"/>
              <a:ea typeface="楷体" panose="02010609060101010101" pitchFamily="49" charset="-122"/>
            </a:endParaRPr>
          </a:p>
        </p:txBody>
      </p:sp>
      <p:sp>
        <p:nvSpPr>
          <p:cNvPr id="19" name="文本框 18"/>
          <p:cNvSpPr txBox="1"/>
          <p:nvPr/>
        </p:nvSpPr>
        <p:spPr>
          <a:xfrm>
            <a:off x="10298097" y="3540984"/>
            <a:ext cx="986134" cy="369332"/>
          </a:xfrm>
          <a:prstGeom prst="rect">
            <a:avLst/>
          </a:prstGeom>
          <a:noFill/>
        </p:spPr>
        <p:txBody>
          <a:bodyPr wrap="square" rtlCol="0">
            <a:spAutoFit/>
          </a:bodyPr>
          <a:lstStyle/>
          <a:p>
            <a:r>
              <a:rPr lang="en-US" altLang="zh-CN" smtClean="0"/>
              <a:t>return</a:t>
            </a:r>
            <a:endParaRPr lang="zh-CN" altLang="en-US"/>
          </a:p>
        </p:txBody>
      </p:sp>
      <p:sp>
        <p:nvSpPr>
          <p:cNvPr id="20" name="矩形 19"/>
          <p:cNvSpPr/>
          <p:nvPr/>
        </p:nvSpPr>
        <p:spPr>
          <a:xfrm>
            <a:off x="6130834" y="4380665"/>
            <a:ext cx="4167263" cy="914155"/>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将</a:t>
            </a:r>
            <a:r>
              <a:rPr lang="en-US" altLang="zh-CN" sz="1200" smtClean="0">
                <a:latin typeface="华文楷体" panose="02010600040101010101" pitchFamily="2" charset="-122"/>
                <a:ea typeface="华文楷体" panose="02010600040101010101" pitchFamily="2" charset="-122"/>
              </a:rPr>
              <a:t>K1_i</a:t>
            </a:r>
            <a:r>
              <a:rPr lang="zh-CN" altLang="en-US" sz="1200" smtClean="0">
                <a:latin typeface="华文楷体" panose="02010600040101010101" pitchFamily="2" charset="-122"/>
                <a:ea typeface="华文楷体" panose="02010600040101010101" pitchFamily="2" charset="-122"/>
              </a:rPr>
              <a:t>在共视图中连接权重最大的帧以及</a:t>
            </a:r>
            <a:r>
              <a:rPr lang="en-US" altLang="zh-CN" sz="1200" smtClean="0">
                <a:latin typeface="华文楷体" panose="02010600040101010101" pitchFamily="2" charset="-122"/>
                <a:ea typeface="华文楷体" panose="02010600040101010101" pitchFamily="2" charset="-122"/>
              </a:rPr>
              <a:t>K1_i</a:t>
            </a:r>
            <a:r>
              <a:rPr lang="zh-CN" altLang="en-US" sz="1200" smtClean="0">
                <a:latin typeface="华文楷体" panose="02010600040101010101" pitchFamily="2" charset="-122"/>
                <a:ea typeface="华文楷体" panose="02010600040101010101" pitchFamily="2" charset="-122"/>
              </a:rPr>
              <a:t>的子帧和父帧加入局部地图，这些帧即</a:t>
            </a:r>
            <a:r>
              <a:rPr lang="en-US" altLang="zh-CN" sz="1200" smtClean="0">
                <a:latin typeface="华文楷体" panose="02010600040101010101" pitchFamily="2" charset="-122"/>
                <a:ea typeface="华文楷体" panose="02010600040101010101" pitchFamily="2" charset="-122"/>
              </a:rPr>
              <a:t>K2</a:t>
            </a:r>
            <a:endParaRPr lang="zh-CN" altLang="en-US" sz="1200">
              <a:latin typeface="华文楷体" panose="02010600040101010101" pitchFamily="2" charset="-122"/>
              <a:ea typeface="华文楷体" panose="02010600040101010101" pitchFamily="2" charset="-122"/>
            </a:endParaRPr>
          </a:p>
        </p:txBody>
      </p:sp>
      <p:sp>
        <p:nvSpPr>
          <p:cNvPr id="23" name="文本框 22"/>
          <p:cNvSpPr txBox="1"/>
          <p:nvPr/>
        </p:nvSpPr>
        <p:spPr>
          <a:xfrm>
            <a:off x="8261989" y="5402476"/>
            <a:ext cx="1503448" cy="461665"/>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返回</a:t>
            </a:r>
            <a:r>
              <a:rPr lang="en-US" altLang="zh-CN" sz="1200" smtClean="0">
                <a:latin typeface="楷体" panose="02010609060101010101" pitchFamily="49" charset="-122"/>
                <a:ea typeface="楷体" panose="02010609060101010101" pitchFamily="49" charset="-122"/>
              </a:rPr>
              <a:t>K1</a:t>
            </a:r>
            <a:r>
              <a:rPr lang="zh-CN" altLang="en-US" sz="1200" smtClean="0">
                <a:latin typeface="楷体" panose="02010609060101010101" pitchFamily="49" charset="-122"/>
                <a:ea typeface="楷体" panose="02010609060101010101" pitchFamily="49" charset="-122"/>
              </a:rPr>
              <a:t>，</a:t>
            </a:r>
            <a:r>
              <a:rPr lang="en-US" altLang="zh-CN" sz="1200" smtClean="0">
                <a:latin typeface="楷体" panose="02010609060101010101" pitchFamily="49" charset="-122"/>
                <a:ea typeface="楷体" panose="02010609060101010101" pitchFamily="49" charset="-122"/>
              </a:rPr>
              <a:t>K2</a:t>
            </a:r>
            <a:r>
              <a:rPr lang="zh-CN" altLang="en-US" sz="1200" smtClean="0">
                <a:latin typeface="楷体" panose="02010609060101010101" pitchFamily="49" charset="-122"/>
                <a:ea typeface="楷体" panose="02010609060101010101" pitchFamily="49" charset="-122"/>
              </a:rPr>
              <a:t>及</a:t>
            </a:r>
            <a:r>
              <a:rPr lang="en-US" altLang="zh-CN" sz="1200">
                <a:latin typeface="楷体" panose="02010609060101010101" pitchFamily="49" charset="-122"/>
                <a:ea typeface="楷体" panose="02010609060101010101" pitchFamily="49" charset="-122"/>
              </a:rPr>
              <a:t>mpReferenceKF</a:t>
            </a:r>
            <a:endParaRPr lang="zh-CN" altLang="en-US" sz="1200">
              <a:latin typeface="楷体" panose="02010609060101010101" pitchFamily="49" charset="-122"/>
              <a:ea typeface="楷体" panose="02010609060101010101" pitchFamily="49" charset="-122"/>
            </a:endParaRPr>
          </a:p>
        </p:txBody>
      </p:sp>
      <p:cxnSp>
        <p:nvCxnSpPr>
          <p:cNvPr id="25" name="肘形连接符 24"/>
          <p:cNvCxnSpPr/>
          <p:nvPr/>
        </p:nvCxnSpPr>
        <p:spPr>
          <a:xfrm flipV="1">
            <a:off x="4774970" y="983275"/>
            <a:ext cx="3487019" cy="1745417"/>
          </a:xfrm>
          <a:prstGeom prst="bentConnector4">
            <a:avLst>
              <a:gd name="adj1" fmla="val 20123"/>
              <a:gd name="adj2" fmla="val 108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3" idx="0"/>
          </p:cNvCxnSpPr>
          <p:nvPr/>
        </p:nvCxnSpPr>
        <p:spPr>
          <a:xfrm>
            <a:off x="8214465" y="2005567"/>
            <a:ext cx="1" cy="25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flipH="1">
            <a:off x="8214465" y="3175318"/>
            <a:ext cx="1" cy="31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2"/>
            <a:endCxn id="20" idx="0"/>
          </p:cNvCxnSpPr>
          <p:nvPr/>
        </p:nvCxnSpPr>
        <p:spPr>
          <a:xfrm>
            <a:off x="8214465" y="4042176"/>
            <a:ext cx="1" cy="33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0" idx="2"/>
          </p:cNvCxnSpPr>
          <p:nvPr/>
        </p:nvCxnSpPr>
        <p:spPr>
          <a:xfrm rot="5400000" flipH="1">
            <a:off x="5298807" y="2379161"/>
            <a:ext cx="2391822" cy="3439496"/>
          </a:xfrm>
          <a:prstGeom prst="bentConnector4">
            <a:avLst>
              <a:gd name="adj1" fmla="val -9558"/>
              <a:gd name="adj2" fmla="val 802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9" idx="2"/>
            <a:endCxn id="11" idx="0"/>
          </p:cNvCxnSpPr>
          <p:nvPr/>
        </p:nvCxnSpPr>
        <p:spPr>
          <a:xfrm>
            <a:off x="3887072" y="3058486"/>
            <a:ext cx="0" cy="39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
          <a:stretch>
            <a:fillRect/>
          </a:stretch>
        </p:blipFill>
        <p:spPr>
          <a:xfrm>
            <a:off x="9594036" y="5445733"/>
            <a:ext cx="2394255" cy="1163063"/>
          </a:xfrm>
          <a:prstGeom prst="rect">
            <a:avLst/>
          </a:prstGeom>
        </p:spPr>
      </p:pic>
      <p:sp>
        <p:nvSpPr>
          <p:cNvPr id="41" name="矩形 40"/>
          <p:cNvSpPr/>
          <p:nvPr/>
        </p:nvSpPr>
        <p:spPr>
          <a:xfrm>
            <a:off x="1047743" y="4831701"/>
            <a:ext cx="1680748" cy="44331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华文楷体" panose="02010600040101010101" pitchFamily="2" charset="-122"/>
                <a:ea typeface="华文楷体" panose="02010600040101010101" pitchFamily="2" charset="-122"/>
              </a:rPr>
              <a:t>Tracking::SearchLocalPoints</a:t>
            </a:r>
            <a:r>
              <a:rPr lang="en-US" altLang="zh-CN" sz="1200" smtClean="0">
                <a:latin typeface="华文楷体" panose="02010600040101010101" pitchFamily="2" charset="-122"/>
                <a:ea typeface="华文楷体" panose="02010600040101010101" pitchFamily="2" charset="-122"/>
              </a:rPr>
              <a:t>()</a:t>
            </a:r>
            <a:r>
              <a:rPr lang="zh-CN" altLang="en-US" sz="1200" smtClean="0">
                <a:latin typeface="华文楷体" panose="02010600040101010101" pitchFamily="2" charset="-122"/>
                <a:ea typeface="华文楷体" panose="02010600040101010101" pitchFamily="2" charset="-122"/>
              </a:rPr>
              <a:t>函数查找匹配点</a:t>
            </a:r>
            <a:endParaRPr lang="zh-CN" altLang="en-US" sz="1200">
              <a:latin typeface="华文楷体" panose="02010600040101010101" pitchFamily="2" charset="-122"/>
              <a:ea typeface="华文楷体" panose="02010600040101010101" pitchFamily="2" charset="-122"/>
            </a:endParaRPr>
          </a:p>
        </p:txBody>
      </p:sp>
      <p:cxnSp>
        <p:nvCxnSpPr>
          <p:cNvPr id="43" name="直接箭头连接符 42"/>
          <p:cNvCxnSpPr>
            <a:stCxn id="8" idx="2"/>
            <a:endCxn id="41" idx="0"/>
          </p:cNvCxnSpPr>
          <p:nvPr/>
        </p:nvCxnSpPr>
        <p:spPr>
          <a:xfrm>
            <a:off x="1888117" y="3451021"/>
            <a:ext cx="0" cy="1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左大括号 45"/>
          <p:cNvSpPr/>
          <p:nvPr/>
        </p:nvSpPr>
        <p:spPr>
          <a:xfrm>
            <a:off x="2748614" y="4545367"/>
            <a:ext cx="167287" cy="108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4744867" y="4932879"/>
            <a:ext cx="3113653" cy="1754326"/>
          </a:xfrm>
          <a:prstGeom prst="rect">
            <a:avLst/>
          </a:prstGeom>
          <a:noFill/>
        </p:spPr>
        <p:txBody>
          <a:bodyPr wrap="square" rtlCol="0">
            <a:spAutoFit/>
          </a:bodyPr>
          <a:lstStyle/>
          <a:p>
            <a:r>
              <a:rPr lang="en-US" altLang="zh-CN" sz="1200"/>
              <a:t>Frame::</a:t>
            </a:r>
            <a:r>
              <a:rPr lang="en-US" altLang="zh-CN" sz="1200" smtClean="0"/>
              <a:t>isInFrustum</a:t>
            </a:r>
            <a:r>
              <a:rPr lang="zh-CN" altLang="en-US" sz="1200" smtClean="0"/>
              <a:t>（）</a:t>
            </a:r>
            <a:endParaRPr lang="en-US" altLang="zh-CN" sz="1200"/>
          </a:p>
          <a:p>
            <a:r>
              <a:rPr lang="en-US" altLang="zh-CN" sz="1200" smtClean="0"/>
              <a:t>1</a:t>
            </a:r>
            <a:r>
              <a:rPr lang="zh-CN" altLang="en-US" sz="1200" smtClean="0"/>
              <a:t>、</a:t>
            </a:r>
            <a:r>
              <a:rPr lang="en-US" altLang="zh-CN" sz="1200" smtClean="0"/>
              <a:t>x=K</a:t>
            </a:r>
            <a:r>
              <a:rPr lang="zh-CN" altLang="en-US" sz="1200" smtClean="0"/>
              <a:t>*</a:t>
            </a:r>
            <a:r>
              <a:rPr lang="en-US" altLang="zh-CN" sz="1200" smtClean="0"/>
              <a:t>T</a:t>
            </a:r>
            <a:r>
              <a:rPr lang="zh-CN" altLang="en-US" sz="1200" smtClean="0"/>
              <a:t>*</a:t>
            </a:r>
            <a:r>
              <a:rPr lang="en-US" altLang="zh-CN" sz="1200" smtClean="0"/>
              <a:t>P_w</a:t>
            </a:r>
            <a:r>
              <a:rPr lang="zh-CN" altLang="en-US" sz="1200" smtClean="0"/>
              <a:t>将地图点投影到</a:t>
            </a:r>
            <a:r>
              <a:rPr lang="en-US" altLang="zh-CN" sz="1200" smtClean="0"/>
              <a:t>current frame</a:t>
            </a:r>
            <a:r>
              <a:rPr lang="zh-CN" altLang="en-US" sz="1200" smtClean="0"/>
              <a:t>中</a:t>
            </a:r>
            <a:endParaRPr lang="en-US" altLang="zh-CN" sz="1200" smtClean="0"/>
          </a:p>
          <a:p>
            <a:r>
              <a:rPr lang="en-US" altLang="zh-CN" sz="1200" smtClean="0"/>
              <a:t>2</a:t>
            </a:r>
            <a:r>
              <a:rPr lang="zh-CN" altLang="en-US" sz="1200" smtClean="0"/>
              <a:t>、检测</a:t>
            </a:r>
            <a:r>
              <a:rPr lang="en-US" altLang="zh-CN" sz="1200" smtClean="0"/>
              <a:t>x</a:t>
            </a:r>
            <a:r>
              <a:rPr lang="zh-CN" altLang="en-US" sz="1200" smtClean="0"/>
              <a:t>像素标志是否在图像帧区域内</a:t>
            </a:r>
            <a:endParaRPr lang="en-US" altLang="zh-CN" sz="1200" smtClean="0"/>
          </a:p>
          <a:p>
            <a:r>
              <a:rPr lang="en-US" altLang="zh-CN" sz="1200" smtClean="0"/>
              <a:t>3</a:t>
            </a:r>
            <a:r>
              <a:rPr lang="zh-CN" altLang="en-US" sz="1200" smtClean="0"/>
              <a:t>、检测当前视角与该点平均视角是否大于</a:t>
            </a:r>
            <a:r>
              <a:rPr lang="en-US" altLang="zh-CN" sz="1200" smtClean="0"/>
              <a:t>60</a:t>
            </a:r>
            <a:r>
              <a:rPr lang="zh-CN" altLang="en-US" sz="1200" smtClean="0"/>
              <a:t>度，大于</a:t>
            </a:r>
            <a:r>
              <a:rPr lang="en-US" altLang="zh-CN" sz="1200" smtClean="0"/>
              <a:t>60</a:t>
            </a:r>
            <a:r>
              <a:rPr lang="zh-CN" altLang="en-US" sz="1200" smtClean="0"/>
              <a:t>度认为无效</a:t>
            </a:r>
            <a:endParaRPr lang="en-US" altLang="zh-CN" sz="1200" smtClean="0"/>
          </a:p>
          <a:p>
            <a:r>
              <a:rPr lang="en-US" altLang="zh-CN" sz="1200" smtClean="0"/>
              <a:t>4</a:t>
            </a:r>
            <a:r>
              <a:rPr lang="zh-CN" altLang="en-US" sz="1200" smtClean="0"/>
              <a:t>、判断距离是否属于距离允许区间</a:t>
            </a:r>
            <a:endParaRPr lang="en-US" altLang="zh-CN" sz="1200" smtClean="0"/>
          </a:p>
          <a:p>
            <a:r>
              <a:rPr lang="en-US" altLang="zh-CN" sz="1200" smtClean="0"/>
              <a:t>5</a:t>
            </a:r>
            <a:r>
              <a:rPr lang="zh-CN" altLang="en-US" sz="1200" smtClean="0"/>
              <a:t>、预测计算该点在当前帧金子塔中所属的层</a:t>
            </a:r>
            <a:endParaRPr lang="zh-CN" altLang="en-US" sz="1200"/>
          </a:p>
        </p:txBody>
      </p:sp>
      <p:sp>
        <p:nvSpPr>
          <p:cNvPr id="49" name="矩形 48"/>
          <p:cNvSpPr/>
          <p:nvPr/>
        </p:nvSpPr>
        <p:spPr>
          <a:xfrm>
            <a:off x="2990010" y="5436704"/>
            <a:ext cx="1680748" cy="59123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SearchByProjection( )</a:t>
            </a:r>
            <a:r>
              <a:rPr lang="zh-CN" altLang="en-US" sz="1200" smtClean="0">
                <a:latin typeface="华文楷体" panose="02010600040101010101" pitchFamily="2" charset="-122"/>
                <a:ea typeface="华文楷体" panose="02010600040101010101" pitchFamily="2" charset="-122"/>
              </a:rPr>
              <a:t>，在当前帧对应预测帧上搜索匹配点</a:t>
            </a:r>
            <a:endParaRPr lang="zh-CN" altLang="en-US" sz="1200">
              <a:latin typeface="华文楷体" panose="02010600040101010101" pitchFamily="2" charset="-122"/>
              <a:ea typeface="华文楷体" panose="02010600040101010101" pitchFamily="2" charset="-122"/>
            </a:endParaRPr>
          </a:p>
        </p:txBody>
      </p:sp>
      <p:sp>
        <p:nvSpPr>
          <p:cNvPr id="50" name="矩形 49"/>
          <p:cNvSpPr/>
          <p:nvPr/>
        </p:nvSpPr>
        <p:spPr>
          <a:xfrm>
            <a:off x="3040905" y="4450871"/>
            <a:ext cx="1680748" cy="59123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t>Frame::</a:t>
            </a:r>
            <a:r>
              <a:rPr lang="en-US" altLang="zh-CN" sz="1200" smtClean="0"/>
              <a:t>isInFrustum</a:t>
            </a:r>
            <a:r>
              <a:rPr lang="zh-CN" altLang="en-US" sz="1200" smtClean="0"/>
              <a:t>（）</a:t>
            </a:r>
            <a:endParaRPr lang="en-US" altLang="zh-CN" sz="1200" smtClean="0"/>
          </a:p>
          <a:p>
            <a:endParaRPr lang="zh-CN" altLang="en-US" sz="1200">
              <a:latin typeface="华文楷体" panose="02010600040101010101" pitchFamily="2" charset="-122"/>
              <a:ea typeface="华文楷体" panose="02010600040101010101" pitchFamily="2" charset="-122"/>
            </a:endParaRPr>
          </a:p>
        </p:txBody>
      </p:sp>
      <p:sp>
        <p:nvSpPr>
          <p:cNvPr id="51" name="文本框 50"/>
          <p:cNvSpPr txBox="1"/>
          <p:nvPr/>
        </p:nvSpPr>
        <p:spPr>
          <a:xfrm>
            <a:off x="2990010" y="6147131"/>
            <a:ext cx="1557728" cy="646331"/>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地图点会与当前帧未匹配的特征点进行</a:t>
            </a:r>
            <a:r>
              <a:rPr lang="en-US" altLang="zh-CN" sz="1200" smtClean="0">
                <a:latin typeface="楷体" panose="02010609060101010101" pitchFamily="49" charset="-122"/>
                <a:ea typeface="楷体" panose="02010609060101010101" pitchFamily="49" charset="-122"/>
              </a:rPr>
              <a:t>ORB</a:t>
            </a:r>
            <a:r>
              <a:rPr lang="zh-CN" altLang="en-US" sz="1200" smtClean="0">
                <a:latin typeface="楷体" panose="02010609060101010101" pitchFamily="49" charset="-122"/>
                <a:ea typeface="楷体" panose="02010609060101010101" pitchFamily="49" charset="-122"/>
              </a:rPr>
              <a:t>匹配</a:t>
            </a:r>
            <a:endParaRPr lang="zh-CN" altLang="en-US" sz="1200">
              <a:latin typeface="楷体" panose="02010609060101010101" pitchFamily="49" charset="-122"/>
              <a:ea typeface="楷体" panose="02010609060101010101" pitchFamily="49" charset="-122"/>
            </a:endParaRPr>
          </a:p>
        </p:txBody>
      </p:sp>
      <p:sp>
        <p:nvSpPr>
          <p:cNvPr id="52" name="矩形 51"/>
          <p:cNvSpPr/>
          <p:nvPr/>
        </p:nvSpPr>
        <p:spPr>
          <a:xfrm>
            <a:off x="1047743" y="6147131"/>
            <a:ext cx="1680748" cy="44331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PoseOptimization</a:t>
            </a:r>
            <a:r>
              <a:rPr lang="zh-CN" altLang="en-US" sz="1200" smtClean="0">
                <a:latin typeface="华文楷体" panose="02010600040101010101" pitchFamily="2" charset="-122"/>
                <a:ea typeface="华文楷体" panose="02010600040101010101" pitchFamily="2" charset="-122"/>
              </a:rPr>
              <a:t>（）位姿优化</a:t>
            </a:r>
            <a:endParaRPr lang="zh-CN" altLang="en-US" sz="1200">
              <a:latin typeface="华文楷体" panose="02010600040101010101" pitchFamily="2" charset="-122"/>
              <a:ea typeface="华文楷体" panose="02010600040101010101" pitchFamily="2" charset="-122"/>
            </a:endParaRPr>
          </a:p>
        </p:txBody>
      </p:sp>
      <p:cxnSp>
        <p:nvCxnSpPr>
          <p:cNvPr id="54" name="直接箭头连接符 53"/>
          <p:cNvCxnSpPr>
            <a:endCxn id="52" idx="0"/>
          </p:cNvCxnSpPr>
          <p:nvPr/>
        </p:nvCxnSpPr>
        <p:spPr>
          <a:xfrm>
            <a:off x="1888117" y="5294820"/>
            <a:ext cx="0" cy="85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2" idx="2"/>
          </p:cNvCxnSpPr>
          <p:nvPr/>
        </p:nvCxnSpPr>
        <p:spPr>
          <a:xfrm>
            <a:off x="1888117" y="6590445"/>
            <a:ext cx="0" cy="26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325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1077218"/>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Traking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en-US" altLang="zh-CN" sz="3200" i="1"/>
              <a:t>New Keyframe Decision</a:t>
            </a:r>
            <a:r>
              <a:rPr lang="en-US" altLang="zh-CN" sz="3200"/>
              <a:t> </a:t>
            </a:r>
            <a:br>
              <a:rPr lang="en-US" altLang="zh-CN" sz="3200"/>
            </a:b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6" name="矩形 5"/>
          <p:cNvSpPr/>
          <p:nvPr/>
        </p:nvSpPr>
        <p:spPr>
          <a:xfrm>
            <a:off x="2899948" y="2639417"/>
            <a:ext cx="6096000" cy="2031325"/>
          </a:xfrm>
          <a:prstGeom prst="rect">
            <a:avLst/>
          </a:prstGeom>
        </p:spPr>
        <p:txBody>
          <a:bodyPr>
            <a:spAutoFit/>
          </a:bodyPr>
          <a:lstStyle/>
          <a:p>
            <a:r>
              <a:rPr lang="zh-CN" altLang="en-US" sz="1400">
                <a:latin typeface="Times New Roman" panose="02020603050405020304" pitchFamily="18" charset="0"/>
                <a:ea typeface="楷体" panose="02010609060101010101" pitchFamily="49" charset="-122"/>
                <a:cs typeface="Times New Roman" panose="02020603050405020304" pitchFamily="18" charset="0"/>
              </a:rPr>
              <a:t>关键帧</a:t>
            </a:r>
            <a:r>
              <a:rPr lang="en-US" altLang="zh-CN" sz="140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a:latin typeface="Times New Roman" panose="02020603050405020304" pitchFamily="18" charset="0"/>
                <a:ea typeface="楷体" panose="02010609060101010101" pitchFamily="49" charset="-122"/>
                <a:cs typeface="Times New Roman" panose="02020603050405020304" pitchFamily="18" charset="0"/>
              </a:rPr>
              <a:t>条准则：</a:t>
            </a: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、距离最近一次重定位过去多于</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帧，并且地图中关键帧数量少于</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帧</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a:latin typeface="Times New Roman" panose="02020603050405020304" pitchFamily="18" charset="0"/>
                <a:ea typeface="楷体" panose="02010609060101010101" pitchFamily="49" charset="-122"/>
                <a:cs typeface="Times New Roman" panose="02020603050405020304" pitchFamily="18" charset="0"/>
              </a:rPr>
              <a:t>自上一</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次插入关键帧已经过去</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帧（</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1s</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时间）</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a:latin typeface="Times New Roman" panose="02020603050405020304" pitchFamily="18" charset="0"/>
                <a:ea typeface="楷体" panose="02010609060101010101" pitchFamily="49" charset="-122"/>
                <a:cs typeface="Times New Roman" panose="02020603050405020304" pitchFamily="18" charset="0"/>
              </a:rPr>
              <a:t>mapping</a:t>
            </a:r>
            <a:r>
              <a:rPr lang="zh-CN" altLang="en-US" sz="1400">
                <a:latin typeface="Times New Roman" panose="02020603050405020304" pitchFamily="18" charset="0"/>
                <a:ea typeface="楷体" panose="02010609060101010101" pitchFamily="49" charset="-122"/>
                <a:cs typeface="Times New Roman" panose="02020603050405020304" pitchFamily="18" charset="0"/>
              </a:rPr>
              <a:t>线程正处于空闲且距离上一个关键帧已经过去了</a:t>
            </a:r>
            <a:r>
              <a:rPr lang="en-US" altLang="zh-CN" sz="140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a:latin typeface="Times New Roman" panose="02020603050405020304" pitchFamily="18" charset="0"/>
                <a:ea typeface="楷体" panose="02010609060101010101" pitchFamily="49" charset="-122"/>
                <a:cs typeface="Times New Roman" panose="02020603050405020304" pitchFamily="18" charset="0"/>
              </a:rPr>
              <a:t>帧</a:t>
            </a: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a:latin typeface="Times New Roman" panose="02020603050405020304" pitchFamily="18" charset="0"/>
                <a:ea typeface="楷体" panose="02010609060101010101" pitchFamily="49" charset="-122"/>
                <a:cs typeface="Times New Roman" panose="02020603050405020304" pitchFamily="18" charset="0"/>
              </a:rPr>
              <a:t>当前帧跟踪至少</a:t>
            </a:r>
            <a:r>
              <a:rPr lang="en-US" altLang="zh-CN" sz="1400">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a:latin typeface="Times New Roman" panose="02020603050405020304" pitchFamily="18" charset="0"/>
                <a:ea typeface="楷体" panose="02010609060101010101" pitchFamily="49" charset="-122"/>
                <a:cs typeface="Times New Roman" panose="02020603050405020304" pitchFamily="18" charset="0"/>
              </a:rPr>
              <a:t>个特征点</a:t>
            </a: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a:latin typeface="Times New Roman" panose="02020603050405020304" pitchFamily="18" charset="0"/>
                <a:ea typeface="楷体" panose="02010609060101010101" pitchFamily="49" charset="-122"/>
                <a:cs typeface="Times New Roman" panose="02020603050405020304" pitchFamily="18" charset="0"/>
              </a:rPr>
              <a:t>当前帧比</a:t>
            </a:r>
            <a:r>
              <a:rPr lang="en-US" altLang="zh-CN" sz="1400">
                <a:latin typeface="Times New Roman" panose="02020603050405020304" pitchFamily="18" charset="0"/>
                <a:ea typeface="楷体" panose="02010609060101010101" pitchFamily="49" charset="-122"/>
                <a:cs typeface="Times New Roman" panose="02020603050405020304" pitchFamily="18" charset="0"/>
              </a:rPr>
              <a:t>Kref</a:t>
            </a:r>
            <a:r>
              <a:rPr lang="zh-CN" altLang="en-US" sz="1400">
                <a:latin typeface="Times New Roman" panose="02020603050405020304" pitchFamily="18" charset="0"/>
                <a:ea typeface="楷体" panose="02010609060101010101" pitchFamily="49" charset="-122"/>
                <a:cs typeface="Times New Roman" panose="02020603050405020304" pitchFamily="18" charset="0"/>
              </a:rPr>
              <a:t>的点少于</a:t>
            </a:r>
            <a:r>
              <a:rPr lang="en-US" altLang="zh-CN" sz="1400">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a:latin typeface="Times New Roman" panose="02020603050405020304" pitchFamily="18" charset="0"/>
                <a:ea typeface="楷体" panose="02010609060101010101" pitchFamily="49" charset="-122"/>
                <a:cs typeface="Times New Roman" panose="02020603050405020304" pitchFamily="18" charset="0"/>
              </a:rPr>
              <a:t>，及丢失了</a:t>
            </a:r>
            <a:r>
              <a:rPr lang="en-US" altLang="zh-CN" sz="140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a:latin typeface="Times New Roman" panose="02020603050405020304" pitchFamily="18" charset="0"/>
                <a:ea typeface="楷体" panose="02010609060101010101" pitchFamily="49" charset="-122"/>
                <a:cs typeface="Times New Roman" panose="02020603050405020304" pitchFamily="18" charset="0"/>
              </a:rPr>
              <a:t>的点</a:t>
            </a:r>
          </a:p>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上述几个条件之</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满足，并且</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LocalMapping</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线程空闲，则需要插入关键帧。如果</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LocalMapping</a:t>
            </a:r>
            <a:r>
              <a:rPr lang="zh-CN" altLang="en-US" sz="1400">
                <a:latin typeface="Times New Roman" panose="02020603050405020304" pitchFamily="18" charset="0"/>
                <a:ea typeface="楷体" panose="02010609060101010101" pitchFamily="49" charset="-122"/>
                <a:cs typeface="Times New Roman" panose="02020603050405020304" pitchFamily="18" charset="0"/>
              </a:rPr>
              <a:t>正</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处于被暂停状态，则需要中断</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BA</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，并且检测待插入的关键帧队列是否大于</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，如果不大于</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则需要插入关键帧</a:t>
            </a:r>
            <a:endParaRPr lang="zh-CN" altLang="en-US" sz="1200"/>
          </a:p>
        </p:txBody>
      </p:sp>
      <p:sp>
        <p:nvSpPr>
          <p:cNvPr id="9" name="矩形 8"/>
          <p:cNvSpPr/>
          <p:nvPr/>
        </p:nvSpPr>
        <p:spPr>
          <a:xfrm>
            <a:off x="629725" y="3281396"/>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华文楷体" panose="02010600040101010101" pitchFamily="2" charset="-122"/>
                <a:ea typeface="华文楷体" panose="02010600040101010101" pitchFamily="2" charset="-122"/>
              </a:rPr>
              <a:t>NeedNewKeyFrame</a:t>
            </a:r>
            <a:r>
              <a:rPr lang="en-US" altLang="zh-CN" sz="1200" smtClean="0">
                <a:latin typeface="华文楷体" panose="02010600040101010101" pitchFamily="2" charset="-122"/>
                <a:ea typeface="华文楷体" panose="02010600040101010101" pitchFamily="2" charset="-122"/>
              </a:rPr>
              <a:t>()</a:t>
            </a:r>
          </a:p>
          <a:p>
            <a:r>
              <a:rPr lang="zh-CN" altLang="en-US" sz="1200" smtClean="0">
                <a:latin typeface="华文楷体" panose="02010600040101010101" pitchFamily="2" charset="-122"/>
                <a:ea typeface="华文楷体" panose="02010600040101010101" pitchFamily="2" charset="-122"/>
              </a:rPr>
              <a:t>判断是否需要生成关键帧</a:t>
            </a:r>
            <a:endParaRPr lang="zh-CN" altLang="en-US" sz="1200">
              <a:latin typeface="华文楷体" panose="02010600040101010101" pitchFamily="2" charset="-122"/>
              <a:ea typeface="华文楷体" panose="02010600040101010101" pitchFamily="2" charset="-122"/>
            </a:endParaRPr>
          </a:p>
        </p:txBody>
      </p:sp>
      <p:sp>
        <p:nvSpPr>
          <p:cNvPr id="12" name="矩形 11"/>
          <p:cNvSpPr/>
          <p:nvPr/>
        </p:nvSpPr>
        <p:spPr>
          <a:xfrm>
            <a:off x="629725" y="4337087"/>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t>CreateNewKeyFrame</a:t>
            </a:r>
            <a:r>
              <a:rPr lang="en-US" altLang="zh-CN" sz="1200" smtClean="0"/>
              <a:t>()</a:t>
            </a:r>
            <a:r>
              <a:rPr lang="zh-CN" altLang="en-US" sz="1200" smtClean="0">
                <a:latin typeface="楷体" panose="02010609060101010101" pitchFamily="49" charset="-122"/>
                <a:ea typeface="楷体" panose="02010609060101010101" pitchFamily="49" charset="-122"/>
              </a:rPr>
              <a:t>生成关键帧</a:t>
            </a:r>
            <a:endParaRPr lang="zh-CN" altLang="en-US" sz="1200">
              <a:latin typeface="楷体" panose="02010609060101010101" pitchFamily="49" charset="-122"/>
              <a:ea typeface="楷体" panose="02010609060101010101" pitchFamily="49" charset="-122"/>
            </a:endParaRPr>
          </a:p>
        </p:txBody>
      </p:sp>
      <p:sp>
        <p:nvSpPr>
          <p:cNvPr id="13" name="矩形 12"/>
          <p:cNvSpPr/>
          <p:nvPr/>
        </p:nvSpPr>
        <p:spPr>
          <a:xfrm>
            <a:off x="629725" y="2241503"/>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更新速度</a:t>
            </a:r>
            <a:r>
              <a:rPr lang="en-US" altLang="zh-CN" sz="1200">
                <a:latin typeface="华文楷体" panose="02010600040101010101" pitchFamily="2" charset="-122"/>
                <a:ea typeface="华文楷体" panose="02010600040101010101" pitchFamily="2" charset="-122"/>
              </a:rPr>
              <a:t>mVelocity</a:t>
            </a:r>
            <a:endParaRPr lang="zh-CN" altLang="en-US" sz="1200">
              <a:latin typeface="华文楷体" panose="02010600040101010101" pitchFamily="2" charset="-122"/>
              <a:ea typeface="华文楷体" panose="02010600040101010101" pitchFamily="2" charset="-122"/>
            </a:endParaRPr>
          </a:p>
        </p:txBody>
      </p:sp>
      <p:cxnSp>
        <p:nvCxnSpPr>
          <p:cNvPr id="14" name="直接箭头连接符 13"/>
          <p:cNvCxnSpPr>
            <a:endCxn id="13" idx="0"/>
          </p:cNvCxnSpPr>
          <p:nvPr/>
        </p:nvCxnSpPr>
        <p:spPr>
          <a:xfrm>
            <a:off x="1470099" y="1445622"/>
            <a:ext cx="0" cy="79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470099" y="1465149"/>
            <a:ext cx="1036320" cy="461665"/>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上接局部地图跟踪</a:t>
            </a:r>
            <a:endParaRPr lang="zh-CN" altLang="en-US" sz="1200">
              <a:latin typeface="楷体" panose="02010609060101010101" pitchFamily="49" charset="-122"/>
              <a:ea typeface="楷体" panose="02010609060101010101" pitchFamily="49" charset="-122"/>
            </a:endParaRPr>
          </a:p>
        </p:txBody>
      </p:sp>
      <p:cxnSp>
        <p:nvCxnSpPr>
          <p:cNvPr id="18" name="直接箭头连接符 17"/>
          <p:cNvCxnSpPr>
            <a:stCxn id="13" idx="2"/>
            <a:endCxn id="9" idx="0"/>
          </p:cNvCxnSpPr>
          <p:nvPr/>
        </p:nvCxnSpPr>
        <p:spPr>
          <a:xfrm>
            <a:off x="1470099" y="2908813"/>
            <a:ext cx="0" cy="372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2" idx="0"/>
          </p:cNvCxnSpPr>
          <p:nvPr/>
        </p:nvCxnSpPr>
        <p:spPr>
          <a:xfrm>
            <a:off x="1470099" y="3948706"/>
            <a:ext cx="0" cy="388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a:stretch>
            <a:fillRect/>
          </a:stretch>
        </p:blipFill>
        <p:spPr>
          <a:xfrm>
            <a:off x="4219041" y="1469498"/>
            <a:ext cx="7339676" cy="1049518"/>
          </a:xfrm>
          <a:prstGeom prst="rect">
            <a:avLst/>
          </a:prstGeom>
        </p:spPr>
      </p:pic>
      <p:sp>
        <p:nvSpPr>
          <p:cNvPr id="22" name="矩形 21"/>
          <p:cNvSpPr/>
          <p:nvPr/>
        </p:nvSpPr>
        <p:spPr>
          <a:xfrm>
            <a:off x="609859" y="5247825"/>
            <a:ext cx="6096000" cy="523220"/>
          </a:xfrm>
          <a:prstGeom prst="rect">
            <a:avLst/>
          </a:prstGeom>
        </p:spPr>
        <p:txBody>
          <a:bodyPr>
            <a:spAutoFit/>
          </a:bodyPr>
          <a:lstStyle/>
          <a:p>
            <a:r>
              <a:rPr lang="zh-CN" altLang="en-US" sz="1400" smtClean="0">
                <a:latin typeface="楷体" panose="02010609060101010101" pitchFamily="49" charset="-122"/>
                <a:ea typeface="楷体" panose="02010609060101010101" pitchFamily="49" charset="-122"/>
              </a:rPr>
              <a:t>将当前帧生成关键帧，并设置为</a:t>
            </a:r>
            <a:r>
              <a:rPr lang="en-US" altLang="zh-CN" sz="1400" smtClean="0">
                <a:latin typeface="楷体" panose="02010609060101010101" pitchFamily="49" charset="-122"/>
                <a:ea typeface="楷体" panose="02010609060101010101" pitchFamily="49" charset="-122"/>
              </a:rPr>
              <a:t>tracking</a:t>
            </a:r>
            <a:r>
              <a:rPr lang="zh-CN" altLang="en-US" sz="1400" smtClean="0">
                <a:latin typeface="楷体" panose="02010609060101010101" pitchFamily="49" charset="-122"/>
                <a:ea typeface="楷体" panose="02010609060101010101" pitchFamily="49" charset="-122"/>
              </a:rPr>
              <a:t>线程的参考帧，然后调用</a:t>
            </a:r>
            <a:r>
              <a:rPr lang="en-US" altLang="zh-CN" sz="1400" smtClean="0">
                <a:latin typeface="楷体" panose="02010609060101010101" pitchFamily="49" charset="-122"/>
                <a:ea typeface="楷体" panose="02010609060101010101" pitchFamily="49" charset="-122"/>
              </a:rPr>
              <a:t>InsertKeyFrame</a:t>
            </a:r>
            <a:r>
              <a:rPr lang="zh-CN" altLang="en-US" sz="1400" smtClean="0">
                <a:latin typeface="楷体" panose="02010609060101010101" pitchFamily="49" charset="-122"/>
                <a:ea typeface="楷体" panose="02010609060101010101" pitchFamily="49" charset="-122"/>
              </a:rPr>
              <a:t>（）将关键帧插入</a:t>
            </a:r>
            <a:r>
              <a:rPr lang="en-US" altLang="zh-CN" sz="1400">
                <a:latin typeface="楷体" panose="02010609060101010101" pitchFamily="49" charset="-122"/>
                <a:ea typeface="楷体" panose="02010609060101010101" pitchFamily="49" charset="-122"/>
              </a:rPr>
              <a:t>mpLocalMapper-</a:t>
            </a:r>
            <a:r>
              <a:rPr lang="en-US" altLang="zh-CN" sz="1400" smtClean="0">
                <a:latin typeface="楷体" panose="02010609060101010101" pitchFamily="49" charset="-122"/>
                <a:ea typeface="楷体" panose="02010609060101010101" pitchFamily="49" charset="-122"/>
              </a:rPr>
              <a:t>&gt;mlNewKeyFrames</a:t>
            </a:r>
            <a:r>
              <a:rPr lang="zh-CN" altLang="en-US" sz="1400" smtClean="0">
                <a:latin typeface="楷体" panose="02010609060101010101" pitchFamily="49" charset="-122"/>
                <a:ea typeface="楷体" panose="02010609060101010101" pitchFamily="49" charset="-122"/>
              </a:rPr>
              <a:t>列表中</a:t>
            </a:r>
            <a:endParaRPr lang="zh-CN" altLang="en-US" sz="1400">
              <a:latin typeface="楷体" panose="02010609060101010101" pitchFamily="49" charset="-122"/>
              <a:ea typeface="楷体" panose="02010609060101010101" pitchFamily="49" charset="-122"/>
            </a:endParaRPr>
          </a:p>
        </p:txBody>
      </p:sp>
      <p:pic>
        <p:nvPicPr>
          <p:cNvPr id="23" name="图片 22"/>
          <p:cNvPicPr>
            <a:picLocks noChangeAspect="1"/>
          </p:cNvPicPr>
          <p:nvPr/>
        </p:nvPicPr>
        <p:blipFill>
          <a:blip r:embed="rId3"/>
          <a:stretch>
            <a:fillRect/>
          </a:stretch>
        </p:blipFill>
        <p:spPr>
          <a:xfrm>
            <a:off x="6624767" y="5213832"/>
            <a:ext cx="4933950" cy="1114425"/>
          </a:xfrm>
          <a:prstGeom prst="rect">
            <a:avLst/>
          </a:prstGeom>
        </p:spPr>
      </p:pic>
      <p:sp>
        <p:nvSpPr>
          <p:cNvPr id="24" name="左大括号 23"/>
          <p:cNvSpPr/>
          <p:nvPr/>
        </p:nvSpPr>
        <p:spPr>
          <a:xfrm>
            <a:off x="2612565" y="2778034"/>
            <a:ext cx="287383" cy="16546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25235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LocalMaping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整体流程</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9" name="矩形 8"/>
          <p:cNvSpPr/>
          <p:nvPr/>
        </p:nvSpPr>
        <p:spPr>
          <a:xfrm>
            <a:off x="1802670" y="2254607"/>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华文楷体" panose="02010600040101010101" pitchFamily="2" charset="-122"/>
                <a:ea typeface="华文楷体" panose="02010600040101010101" pitchFamily="2" charset="-122"/>
              </a:rPr>
              <a:t>ProcessNewKeyFrame</a:t>
            </a:r>
            <a:r>
              <a:rPr lang="en-US" altLang="zh-CN" sz="1200" smtClean="0">
                <a:latin typeface="华文楷体" panose="02010600040101010101" pitchFamily="2" charset="-122"/>
                <a:ea typeface="华文楷体" panose="02010600040101010101" pitchFamily="2" charset="-122"/>
              </a:rPr>
              <a:t>()</a:t>
            </a:r>
          </a:p>
          <a:p>
            <a:r>
              <a:rPr lang="zh-CN" altLang="en-US" sz="1200" smtClean="0">
                <a:latin typeface="华文楷体" panose="02010600040101010101" pitchFamily="2" charset="-122"/>
                <a:ea typeface="华文楷体" panose="02010600040101010101" pitchFamily="2" charset="-122"/>
              </a:rPr>
              <a:t>从队列中取出关键帧处理</a:t>
            </a:r>
            <a:endParaRPr lang="zh-CN" altLang="en-US" sz="1200">
              <a:latin typeface="华文楷体" panose="02010600040101010101" pitchFamily="2" charset="-122"/>
              <a:ea typeface="华文楷体" panose="02010600040101010101" pitchFamily="2" charset="-122"/>
            </a:endParaRPr>
          </a:p>
        </p:txBody>
      </p:sp>
      <p:sp>
        <p:nvSpPr>
          <p:cNvPr id="12" name="矩形 11"/>
          <p:cNvSpPr/>
          <p:nvPr/>
        </p:nvSpPr>
        <p:spPr>
          <a:xfrm>
            <a:off x="1802670" y="3164425"/>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t>MapPointCulling</a:t>
            </a:r>
            <a:r>
              <a:rPr lang="en-US" altLang="zh-CN" sz="1200" smtClean="0"/>
              <a:t>()</a:t>
            </a:r>
          </a:p>
          <a:p>
            <a:r>
              <a:rPr lang="zh-CN" altLang="en-US" sz="1200" smtClean="0">
                <a:latin typeface="楷体" panose="02010609060101010101" pitchFamily="49" charset="-122"/>
                <a:ea typeface="楷体" panose="02010609060101010101" pitchFamily="49" charset="-122"/>
              </a:rPr>
              <a:t>消除冗余</a:t>
            </a:r>
            <a:r>
              <a:rPr lang="en-US" altLang="zh-CN" sz="1200" smtClean="0">
                <a:latin typeface="楷体" panose="02010609060101010101" pitchFamily="49" charset="-122"/>
                <a:ea typeface="楷体" panose="02010609060101010101" pitchFamily="49" charset="-122"/>
              </a:rPr>
              <a:t>mapPoint</a:t>
            </a:r>
            <a:endParaRPr lang="zh-CN" altLang="en-US" sz="1200">
              <a:latin typeface="楷体" panose="02010609060101010101" pitchFamily="49" charset="-122"/>
              <a:ea typeface="楷体" panose="02010609060101010101" pitchFamily="49" charset="-122"/>
            </a:endParaRPr>
          </a:p>
        </p:txBody>
      </p:sp>
      <p:cxnSp>
        <p:nvCxnSpPr>
          <p:cNvPr id="14" name="直接箭头连接符 13"/>
          <p:cNvCxnSpPr/>
          <p:nvPr/>
        </p:nvCxnSpPr>
        <p:spPr>
          <a:xfrm>
            <a:off x="2643044" y="989907"/>
            <a:ext cx="2705" cy="424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643044" y="945744"/>
            <a:ext cx="1036320" cy="461665"/>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上接局部地图跟踪</a:t>
            </a:r>
            <a:endParaRPr lang="zh-CN" altLang="en-US" sz="1200">
              <a:latin typeface="楷体" panose="02010609060101010101" pitchFamily="49" charset="-122"/>
              <a:ea typeface="楷体" panose="02010609060101010101" pitchFamily="49" charset="-122"/>
            </a:endParaRPr>
          </a:p>
        </p:txBody>
      </p:sp>
      <p:cxnSp>
        <p:nvCxnSpPr>
          <p:cNvPr id="18" name="直接箭头连接符 17"/>
          <p:cNvCxnSpPr>
            <a:endCxn id="9" idx="0"/>
          </p:cNvCxnSpPr>
          <p:nvPr/>
        </p:nvCxnSpPr>
        <p:spPr>
          <a:xfrm flipH="1">
            <a:off x="2643044" y="1982359"/>
            <a:ext cx="2705" cy="27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2" idx="0"/>
          </p:cNvCxnSpPr>
          <p:nvPr/>
        </p:nvCxnSpPr>
        <p:spPr>
          <a:xfrm>
            <a:off x="2643044" y="2921917"/>
            <a:ext cx="0" cy="24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流程图: 决策 16"/>
          <p:cNvSpPr/>
          <p:nvPr/>
        </p:nvSpPr>
        <p:spPr>
          <a:xfrm>
            <a:off x="1328050" y="1433719"/>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latin typeface="华文楷体" panose="02010600040101010101" pitchFamily="2" charset="-122"/>
                <a:ea typeface="华文楷体" panose="02010600040101010101" pitchFamily="2" charset="-122"/>
              </a:rPr>
              <a:t>mlNewKeyFrames</a:t>
            </a:r>
            <a:r>
              <a:rPr lang="zh-CN" altLang="en-US" sz="1000" smtClean="0">
                <a:latin typeface="华文楷体" panose="02010600040101010101" pitchFamily="2" charset="-122"/>
                <a:ea typeface="华文楷体" panose="02010600040101010101" pitchFamily="2" charset="-122"/>
              </a:rPr>
              <a:t>为空？</a:t>
            </a:r>
            <a:endParaRPr lang="zh-CN" altLang="en-US" sz="1000"/>
          </a:p>
        </p:txBody>
      </p:sp>
      <p:sp>
        <p:nvSpPr>
          <p:cNvPr id="5" name="文本框 4"/>
          <p:cNvSpPr txBox="1"/>
          <p:nvPr/>
        </p:nvSpPr>
        <p:spPr>
          <a:xfrm>
            <a:off x="2643044" y="2012099"/>
            <a:ext cx="461554" cy="261610"/>
          </a:xfrm>
          <a:prstGeom prst="rect">
            <a:avLst/>
          </a:prstGeom>
          <a:noFill/>
        </p:spPr>
        <p:txBody>
          <a:bodyPr wrap="square" rtlCol="0">
            <a:spAutoFit/>
          </a:bodyPr>
          <a:lstStyle/>
          <a:p>
            <a:r>
              <a:rPr lang="zh-CN" altLang="en-US" sz="1100">
                <a:latin typeface="楷体" panose="02010609060101010101" pitchFamily="49" charset="-122"/>
                <a:ea typeface="楷体" panose="02010609060101010101" pitchFamily="49" charset="-122"/>
              </a:rPr>
              <a:t>否</a:t>
            </a:r>
          </a:p>
        </p:txBody>
      </p:sp>
      <p:sp>
        <p:nvSpPr>
          <p:cNvPr id="25" name="文本框 24"/>
          <p:cNvSpPr txBox="1"/>
          <p:nvPr/>
        </p:nvSpPr>
        <p:spPr>
          <a:xfrm>
            <a:off x="866496" y="1441122"/>
            <a:ext cx="461554" cy="261610"/>
          </a:xfrm>
          <a:prstGeom prst="rect">
            <a:avLst/>
          </a:prstGeom>
          <a:noFill/>
        </p:spPr>
        <p:txBody>
          <a:bodyPr wrap="square" rtlCol="0">
            <a:spAutoFit/>
          </a:bodyPr>
          <a:lstStyle/>
          <a:p>
            <a:r>
              <a:rPr lang="zh-CN" altLang="en-US" sz="1100" smtClean="0">
                <a:latin typeface="楷体" panose="02010609060101010101" pitchFamily="49" charset="-122"/>
                <a:ea typeface="楷体" panose="02010609060101010101" pitchFamily="49" charset="-122"/>
              </a:rPr>
              <a:t>是</a:t>
            </a:r>
            <a:endParaRPr lang="zh-CN" altLang="en-US" sz="1100">
              <a:latin typeface="楷体" panose="02010609060101010101" pitchFamily="49" charset="-122"/>
              <a:ea typeface="楷体" panose="02010609060101010101" pitchFamily="49" charset="-122"/>
            </a:endParaRPr>
          </a:p>
        </p:txBody>
      </p:sp>
      <p:sp>
        <p:nvSpPr>
          <p:cNvPr id="8" name="文本框 7"/>
          <p:cNvSpPr txBox="1"/>
          <p:nvPr/>
        </p:nvSpPr>
        <p:spPr>
          <a:xfrm>
            <a:off x="300439" y="2449762"/>
            <a:ext cx="1132114"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等待新关键帧</a:t>
            </a:r>
            <a:endParaRPr lang="zh-CN" altLang="en-US" sz="1200">
              <a:latin typeface="楷体" panose="02010609060101010101" pitchFamily="49" charset="-122"/>
              <a:ea typeface="楷体" panose="02010609060101010101" pitchFamily="49" charset="-122"/>
            </a:endParaRPr>
          </a:p>
        </p:txBody>
      </p:sp>
      <p:sp>
        <p:nvSpPr>
          <p:cNvPr id="26" name="矩形 25"/>
          <p:cNvSpPr/>
          <p:nvPr/>
        </p:nvSpPr>
        <p:spPr>
          <a:xfrm>
            <a:off x="1797636" y="4986334"/>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t>LocalBundleAdjustment</a:t>
            </a:r>
            <a:r>
              <a:rPr lang="zh-CN" altLang="en-US" sz="1200" smtClean="0">
                <a:latin typeface="楷体" panose="02010609060101010101" pitchFamily="49" charset="-122"/>
                <a:ea typeface="楷体" panose="02010609060101010101" pitchFamily="49" charset="-122"/>
              </a:rPr>
              <a:t>局部地图</a:t>
            </a:r>
            <a:r>
              <a:rPr lang="en-US" altLang="zh-CN" sz="1200" smtClean="0">
                <a:latin typeface="楷体" panose="02010609060101010101" pitchFamily="49" charset="-122"/>
                <a:ea typeface="楷体" panose="02010609060101010101" pitchFamily="49" charset="-122"/>
              </a:rPr>
              <a:t>BA</a:t>
            </a:r>
            <a:r>
              <a:rPr lang="zh-CN" altLang="en-US" sz="1200" smtClean="0">
                <a:latin typeface="楷体" panose="02010609060101010101" pitchFamily="49" charset="-122"/>
                <a:ea typeface="楷体" panose="02010609060101010101" pitchFamily="49" charset="-122"/>
              </a:rPr>
              <a:t>优化</a:t>
            </a:r>
            <a:endParaRPr lang="zh-CN" altLang="en-US" sz="1200">
              <a:latin typeface="楷体" panose="02010609060101010101" pitchFamily="49" charset="-122"/>
              <a:ea typeface="楷体" panose="02010609060101010101" pitchFamily="49" charset="-122"/>
            </a:endParaRPr>
          </a:p>
        </p:txBody>
      </p:sp>
      <p:sp>
        <p:nvSpPr>
          <p:cNvPr id="27" name="矩形 26"/>
          <p:cNvSpPr/>
          <p:nvPr/>
        </p:nvSpPr>
        <p:spPr>
          <a:xfrm>
            <a:off x="1797636" y="5898225"/>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楷体" panose="02010609060101010101" pitchFamily="49" charset="-122"/>
                <a:ea typeface="楷体" panose="02010609060101010101" pitchFamily="49" charset="-122"/>
              </a:rPr>
              <a:t>KeyFrameCulling</a:t>
            </a:r>
            <a:r>
              <a:rPr lang="en-US" altLang="zh-CN" sz="1200" smtClean="0">
                <a:latin typeface="楷体" panose="02010609060101010101" pitchFamily="49" charset="-122"/>
                <a:ea typeface="楷体" panose="02010609060101010101" pitchFamily="49" charset="-122"/>
              </a:rPr>
              <a:t>()</a:t>
            </a:r>
            <a:r>
              <a:rPr lang="zh-CN" altLang="en-US" sz="1200" smtClean="0">
                <a:latin typeface="楷体" panose="02010609060101010101" pitchFamily="49" charset="-122"/>
                <a:ea typeface="楷体" panose="02010609060101010101" pitchFamily="49" charset="-122"/>
              </a:rPr>
              <a:t>去出冗余关键帧</a:t>
            </a:r>
            <a:endParaRPr lang="zh-CN" altLang="en-US" sz="1200">
              <a:latin typeface="楷体" panose="02010609060101010101" pitchFamily="49" charset="-122"/>
              <a:ea typeface="楷体" panose="02010609060101010101" pitchFamily="49" charset="-122"/>
            </a:endParaRPr>
          </a:p>
        </p:txBody>
      </p:sp>
      <p:sp>
        <p:nvSpPr>
          <p:cNvPr id="28" name="矩形 27"/>
          <p:cNvSpPr/>
          <p:nvPr/>
        </p:nvSpPr>
        <p:spPr>
          <a:xfrm>
            <a:off x="26121" y="5689931"/>
            <a:ext cx="1406432" cy="109404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solidFill>
                  <a:srgbClr val="FF0000"/>
                </a:solidFill>
                <a:latin typeface="楷体" panose="02010609060101010101" pitchFamily="49" charset="-122"/>
                <a:ea typeface="楷体" panose="02010609060101010101" pitchFamily="49" charset="-122"/>
              </a:rPr>
              <a:t>将当前关键帧传给</a:t>
            </a:r>
            <a:r>
              <a:rPr lang="en-US" altLang="zh-CN" sz="1200" smtClean="0">
                <a:solidFill>
                  <a:srgbClr val="FF0000"/>
                </a:solidFill>
                <a:latin typeface="楷体" panose="02010609060101010101" pitchFamily="49" charset="-122"/>
                <a:ea typeface="楷体" panose="02010609060101010101" pitchFamily="49" charset="-122"/>
              </a:rPr>
              <a:t>loopCloser</a:t>
            </a:r>
            <a:r>
              <a:rPr lang="zh-CN" altLang="en-US" sz="1200" smtClean="0">
                <a:solidFill>
                  <a:srgbClr val="FF0000"/>
                </a:solidFill>
                <a:latin typeface="楷体" panose="02010609060101010101" pitchFamily="49" charset="-122"/>
                <a:ea typeface="楷体" panose="02010609060101010101" pitchFamily="49" charset="-122"/>
              </a:rPr>
              <a:t>线程</a:t>
            </a:r>
            <a:endParaRPr lang="en-US" altLang="zh-CN" sz="1200" smtClean="0">
              <a:solidFill>
                <a:srgbClr val="FF0000"/>
              </a:solidFill>
              <a:latin typeface="楷体" panose="02010609060101010101" pitchFamily="49" charset="-122"/>
              <a:ea typeface="楷体" panose="02010609060101010101" pitchFamily="49" charset="-122"/>
            </a:endParaRPr>
          </a:p>
          <a:p>
            <a:r>
              <a:rPr lang="en-US" altLang="zh-CN" sz="1200">
                <a:solidFill>
                  <a:srgbClr val="FF0000"/>
                </a:solidFill>
                <a:latin typeface="楷体" panose="02010609060101010101" pitchFamily="49" charset="-122"/>
                <a:ea typeface="楷体" panose="02010609060101010101" pitchFamily="49" charset="-122"/>
              </a:rPr>
              <a:t>mpLoopCloser-&gt;InsertKeyFrame(mpCurrentKeyFrame);</a:t>
            </a:r>
            <a:endParaRPr lang="zh-CN" altLang="en-US" sz="1200">
              <a:solidFill>
                <a:srgbClr val="FF0000"/>
              </a:solidFill>
              <a:latin typeface="楷体" panose="02010609060101010101" pitchFamily="49" charset="-122"/>
              <a:ea typeface="楷体" panose="02010609060101010101" pitchFamily="49" charset="-122"/>
            </a:endParaRPr>
          </a:p>
        </p:txBody>
      </p:sp>
      <p:cxnSp>
        <p:nvCxnSpPr>
          <p:cNvPr id="34" name="直接箭头连接符 33"/>
          <p:cNvCxnSpPr>
            <a:stCxn id="26" idx="2"/>
            <a:endCxn id="27" idx="0"/>
          </p:cNvCxnSpPr>
          <p:nvPr/>
        </p:nvCxnSpPr>
        <p:spPr>
          <a:xfrm>
            <a:off x="2638010" y="5653644"/>
            <a:ext cx="0" cy="24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17" idx="1"/>
            <a:endCxn id="8" idx="0"/>
          </p:cNvCxnSpPr>
          <p:nvPr/>
        </p:nvCxnSpPr>
        <p:spPr>
          <a:xfrm rot="10800000" flipV="1">
            <a:off x="866496" y="1708038"/>
            <a:ext cx="461554" cy="741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5029196" y="1407409"/>
            <a:ext cx="1824090" cy="44751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取出队列首位置关键帧</a:t>
            </a:r>
            <a:r>
              <a:rPr lang="en-US" altLang="zh-CN" sz="1200">
                <a:latin typeface="华文楷体" panose="02010600040101010101" pitchFamily="2" charset="-122"/>
                <a:ea typeface="华文楷体" panose="02010600040101010101" pitchFamily="2" charset="-122"/>
              </a:rPr>
              <a:t>mpCurrentKeyFrame</a:t>
            </a:r>
            <a:endParaRPr lang="zh-CN" altLang="en-US" sz="1200">
              <a:latin typeface="华文楷体" panose="02010600040101010101" pitchFamily="2" charset="-122"/>
              <a:ea typeface="华文楷体" panose="02010600040101010101" pitchFamily="2" charset="-122"/>
            </a:endParaRPr>
          </a:p>
        </p:txBody>
      </p:sp>
      <p:cxnSp>
        <p:nvCxnSpPr>
          <p:cNvPr id="48" name="肘形连接符 47"/>
          <p:cNvCxnSpPr>
            <a:endCxn id="46" idx="0"/>
          </p:cNvCxnSpPr>
          <p:nvPr/>
        </p:nvCxnSpPr>
        <p:spPr>
          <a:xfrm flipV="1">
            <a:off x="3483418" y="1407409"/>
            <a:ext cx="2457823" cy="1042352"/>
          </a:xfrm>
          <a:prstGeom prst="bentConnector4">
            <a:avLst>
              <a:gd name="adj1" fmla="val 31446"/>
              <a:gd name="adj2" fmla="val 12193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029196" y="2078899"/>
            <a:ext cx="1824090" cy="44751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用</a:t>
            </a:r>
            <a:r>
              <a:rPr lang="en-US" altLang="zh-CN" sz="1200" smtClean="0">
                <a:latin typeface="华文楷体" panose="02010600040101010101" pitchFamily="2" charset="-122"/>
                <a:ea typeface="华文楷体" panose="02010600040101010101" pitchFamily="2" charset="-122"/>
              </a:rPr>
              <a:t>Bow</a:t>
            </a:r>
            <a:r>
              <a:rPr lang="zh-CN" altLang="en-US" sz="1200" smtClean="0">
                <a:latin typeface="华文楷体" panose="02010600040101010101" pitchFamily="2" charset="-122"/>
                <a:ea typeface="华文楷体" panose="02010600040101010101" pitchFamily="2" charset="-122"/>
              </a:rPr>
              <a:t>描述当前关键帧</a:t>
            </a:r>
            <a:endParaRPr lang="en-US" altLang="zh-CN" sz="1200" smtClean="0">
              <a:latin typeface="华文楷体" panose="02010600040101010101" pitchFamily="2" charset="-122"/>
              <a:ea typeface="华文楷体" panose="02010600040101010101" pitchFamily="2" charset="-122"/>
            </a:endParaRPr>
          </a:p>
          <a:p>
            <a:r>
              <a:rPr lang="en-US" altLang="zh-CN" sz="1200" smtClean="0">
                <a:latin typeface="华文楷体" panose="02010600040101010101" pitchFamily="2" charset="-122"/>
                <a:ea typeface="华文楷体" panose="02010600040101010101" pitchFamily="2" charset="-122"/>
              </a:rPr>
              <a:t>mBowVec</a:t>
            </a:r>
            <a:r>
              <a:rPr lang="zh-CN" altLang="en-US" sz="1200" smtClean="0">
                <a:latin typeface="华文楷体" panose="02010600040101010101" pitchFamily="2" charset="-122"/>
                <a:ea typeface="华文楷体" panose="02010600040101010101" pitchFamily="2" charset="-122"/>
              </a:rPr>
              <a:t>，</a:t>
            </a:r>
            <a:r>
              <a:rPr lang="en-US" altLang="zh-CN" sz="1200">
                <a:latin typeface="华文楷体" panose="02010600040101010101" pitchFamily="2" charset="-122"/>
                <a:ea typeface="华文楷体" panose="02010600040101010101" pitchFamily="2" charset="-122"/>
              </a:rPr>
              <a:t>mFeatVec</a:t>
            </a:r>
            <a:endParaRPr lang="zh-CN" altLang="en-US" sz="1200">
              <a:latin typeface="华文楷体" panose="02010600040101010101" pitchFamily="2" charset="-122"/>
              <a:ea typeface="华文楷体" panose="02010600040101010101" pitchFamily="2" charset="-122"/>
            </a:endParaRPr>
          </a:p>
        </p:txBody>
      </p:sp>
      <p:sp>
        <p:nvSpPr>
          <p:cNvPr id="3" name="矩形 2"/>
          <p:cNvSpPr/>
          <p:nvPr/>
        </p:nvSpPr>
        <p:spPr>
          <a:xfrm>
            <a:off x="4323586" y="906437"/>
            <a:ext cx="1411220" cy="276999"/>
          </a:xfrm>
          <a:prstGeom prst="rect">
            <a:avLst/>
          </a:prstGeom>
        </p:spPr>
        <p:txBody>
          <a:bodyPr wrap="none">
            <a:spAutoFit/>
          </a:bodyPr>
          <a:lstStyle/>
          <a:p>
            <a:r>
              <a:rPr lang="en-US" altLang="zh-CN" sz="1200"/>
              <a:t>mlNewKeyFrames</a:t>
            </a:r>
            <a:endParaRPr lang="zh-CN" altLang="en-US" sz="1200"/>
          </a:p>
        </p:txBody>
      </p:sp>
      <p:sp>
        <p:nvSpPr>
          <p:cNvPr id="29" name="矩形 28"/>
          <p:cNvSpPr/>
          <p:nvPr/>
        </p:nvSpPr>
        <p:spPr>
          <a:xfrm>
            <a:off x="5029195" y="2750389"/>
            <a:ext cx="1824091" cy="558419"/>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华文楷体" panose="02010600040101010101" pitchFamily="2" charset="-122"/>
                <a:ea typeface="华文楷体" panose="02010600040101010101" pitchFamily="2" charset="-122"/>
              </a:rPr>
              <a:t>UpdateNormalAndDepth()</a:t>
            </a:r>
          </a:p>
          <a:p>
            <a:r>
              <a:rPr lang="zh-CN" altLang="en-US" sz="1200" smtClean="0">
                <a:latin typeface="华文楷体" panose="02010600040101010101" pitchFamily="2" charset="-122"/>
                <a:ea typeface="华文楷体" panose="02010600040101010101" pitchFamily="2" charset="-122"/>
              </a:rPr>
              <a:t>更新</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的平均视角方向向量</a:t>
            </a:r>
            <a:r>
              <a:rPr lang="en-US" altLang="zh-CN" sz="1200" smtClean="0">
                <a:latin typeface="华文楷体" panose="02010600040101010101" pitchFamily="2" charset="-122"/>
                <a:ea typeface="华文楷体" panose="02010600040101010101" pitchFamily="2" charset="-122"/>
              </a:rPr>
              <a:t>n</a:t>
            </a:r>
            <a:r>
              <a:rPr lang="zh-CN" altLang="en-US" sz="1200" smtClean="0">
                <a:latin typeface="华文楷体" panose="02010600040101010101" pitchFamily="2" charset="-122"/>
                <a:ea typeface="华文楷体" panose="02010600040101010101" pitchFamily="2" charset="-122"/>
              </a:rPr>
              <a:t>和深度范围</a:t>
            </a:r>
            <a:endParaRPr lang="zh-CN" altLang="en-US" sz="1200">
              <a:latin typeface="华文楷体" panose="02010600040101010101" pitchFamily="2" charset="-122"/>
              <a:ea typeface="华文楷体" panose="02010600040101010101" pitchFamily="2" charset="-122"/>
            </a:endParaRPr>
          </a:p>
        </p:txBody>
      </p:sp>
      <p:cxnSp>
        <p:nvCxnSpPr>
          <p:cNvPr id="6" name="直接箭头连接符 5"/>
          <p:cNvCxnSpPr>
            <a:stCxn id="46" idx="2"/>
            <a:endCxn id="50" idx="0"/>
          </p:cNvCxnSpPr>
          <p:nvPr/>
        </p:nvCxnSpPr>
        <p:spPr>
          <a:xfrm>
            <a:off x="5941241" y="1854926"/>
            <a:ext cx="0" cy="22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0" idx="2"/>
            <a:endCxn id="29" idx="0"/>
          </p:cNvCxnSpPr>
          <p:nvPr/>
        </p:nvCxnSpPr>
        <p:spPr>
          <a:xfrm>
            <a:off x="5941241" y="2526416"/>
            <a:ext cx="0" cy="22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911220" y="4045526"/>
            <a:ext cx="3655467" cy="830997"/>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计算</a:t>
            </a:r>
            <a:r>
              <a:rPr lang="en-US" altLang="zh-CN" sz="1200" smtClean="0">
                <a:latin typeface="楷体" panose="02010609060101010101" pitchFamily="49" charset="-122"/>
                <a:ea typeface="楷体" panose="02010609060101010101" pitchFamily="49" charset="-122"/>
              </a:rPr>
              <a:t>MapPoint</a:t>
            </a:r>
            <a:r>
              <a:rPr lang="zh-CN" altLang="en-US" sz="1200" smtClean="0">
                <a:latin typeface="楷体" panose="02010609060101010101" pitchFamily="49" charset="-122"/>
                <a:ea typeface="楷体" panose="02010609060101010101" pitchFamily="49" charset="-122"/>
              </a:rPr>
              <a:t>与每个能观测到该地图点的帧的相机中心连线的单位向量之和即为平均视角方向。每个</a:t>
            </a:r>
            <a:r>
              <a:rPr lang="en-US" altLang="zh-CN" sz="1200" smtClean="0">
                <a:latin typeface="楷体" panose="02010609060101010101" pitchFamily="49" charset="-122"/>
                <a:ea typeface="楷体" panose="02010609060101010101" pitchFamily="49" charset="-122"/>
              </a:rPr>
              <a:t>MapPoint</a:t>
            </a:r>
            <a:r>
              <a:rPr lang="zh-CN" altLang="en-US" sz="1200" smtClean="0">
                <a:latin typeface="楷体" panose="02010609060101010101" pitchFamily="49" charset="-122"/>
                <a:ea typeface="楷体" panose="02010609060101010101" pitchFamily="49" charset="-122"/>
              </a:rPr>
              <a:t>有多个对应的描述子，每个能观测到该</a:t>
            </a:r>
            <a:r>
              <a:rPr lang="en-US" altLang="zh-CN" sz="1200" smtClean="0">
                <a:latin typeface="楷体" panose="02010609060101010101" pitchFamily="49" charset="-122"/>
                <a:ea typeface="楷体" panose="02010609060101010101" pitchFamily="49" charset="-122"/>
              </a:rPr>
              <a:t>MapPoint</a:t>
            </a:r>
            <a:r>
              <a:rPr lang="zh-CN" altLang="en-US" sz="1200" smtClean="0">
                <a:latin typeface="楷体" panose="02010609060101010101" pitchFamily="49" charset="-122"/>
                <a:ea typeface="楷体" panose="02010609060101010101" pitchFamily="49" charset="-122"/>
              </a:rPr>
              <a:t>的关键帧中都会有一个。</a:t>
            </a:r>
            <a:endParaRPr lang="zh-CN" altLang="en-US" sz="1200">
              <a:latin typeface="楷体" panose="02010609060101010101" pitchFamily="49" charset="-122"/>
              <a:ea typeface="楷体" panose="02010609060101010101" pitchFamily="49" charset="-122"/>
            </a:endParaRPr>
          </a:p>
        </p:txBody>
      </p:sp>
      <p:sp>
        <p:nvSpPr>
          <p:cNvPr id="33" name="矩形 32"/>
          <p:cNvSpPr/>
          <p:nvPr/>
        </p:nvSpPr>
        <p:spPr>
          <a:xfrm>
            <a:off x="5029196" y="3553235"/>
            <a:ext cx="1824090" cy="118494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华文楷体" panose="02010600040101010101" pitchFamily="2" charset="-122"/>
                <a:ea typeface="华文楷体" panose="02010600040101010101" pitchFamily="2" charset="-122"/>
              </a:rPr>
              <a:t>ComputeDistinctiveDescriptors()</a:t>
            </a:r>
          </a:p>
          <a:p>
            <a:r>
              <a:rPr lang="zh-CN" altLang="en-US" sz="1200" smtClean="0">
                <a:latin typeface="华文楷体" panose="02010600040101010101" pitchFamily="2" charset="-122"/>
                <a:ea typeface="华文楷体" panose="02010600040101010101" pitchFamily="2" charset="-122"/>
              </a:rPr>
              <a:t>计算与所有描述子距离的中位数最近的描述子作为</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的描述子</a:t>
            </a:r>
            <a:endParaRPr lang="zh-CN" altLang="en-US" sz="1200">
              <a:latin typeface="华文楷体" panose="02010600040101010101" pitchFamily="2" charset="-122"/>
              <a:ea typeface="华文楷体" panose="02010600040101010101" pitchFamily="2" charset="-122"/>
            </a:endParaRPr>
          </a:p>
        </p:txBody>
      </p:sp>
      <p:cxnSp>
        <p:nvCxnSpPr>
          <p:cNvPr id="22" name="直接箭头连接符 21"/>
          <p:cNvCxnSpPr>
            <a:stCxn id="29" idx="2"/>
            <a:endCxn id="33" idx="0"/>
          </p:cNvCxnSpPr>
          <p:nvPr/>
        </p:nvCxnSpPr>
        <p:spPr>
          <a:xfrm>
            <a:off x="5941241" y="3308808"/>
            <a:ext cx="0" cy="244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29193" y="4976525"/>
            <a:ext cx="1824091" cy="558419"/>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rgbClr val="FF0000"/>
                </a:solidFill>
                <a:latin typeface="华文楷体" panose="02010600040101010101" pitchFamily="2" charset="-122"/>
                <a:ea typeface="华文楷体" panose="02010600040101010101" pitchFamily="2" charset="-122"/>
              </a:rPr>
              <a:t>UpdateConnections</a:t>
            </a:r>
            <a:r>
              <a:rPr lang="en-US" altLang="zh-CN" sz="1200" smtClean="0">
                <a:solidFill>
                  <a:srgbClr val="FF0000"/>
                </a:solidFill>
                <a:latin typeface="华文楷体" panose="02010600040101010101" pitchFamily="2" charset="-122"/>
                <a:ea typeface="华文楷体" panose="02010600040101010101" pitchFamily="2" charset="-122"/>
              </a:rPr>
              <a:t>()</a:t>
            </a:r>
          </a:p>
          <a:p>
            <a:r>
              <a:rPr lang="zh-CN" altLang="en-US" sz="1200" smtClean="0">
                <a:latin typeface="华文楷体" panose="02010600040101010101" pitchFamily="2" charset="-122"/>
                <a:ea typeface="华文楷体" panose="02010600040101010101" pitchFamily="2" charset="-122"/>
              </a:rPr>
              <a:t>更新</a:t>
            </a:r>
            <a:r>
              <a:rPr lang="en-US" altLang="zh-CN" sz="1200" smtClean="0">
                <a:latin typeface="华文楷体" panose="02010600040101010101" pitchFamily="2" charset="-122"/>
                <a:ea typeface="华文楷体" panose="02010600040101010101" pitchFamily="2" charset="-122"/>
              </a:rPr>
              <a:t>covisible graph</a:t>
            </a:r>
            <a:endParaRPr lang="zh-CN" altLang="en-US" sz="1200">
              <a:latin typeface="华文楷体" panose="02010600040101010101" pitchFamily="2" charset="-122"/>
              <a:ea typeface="华文楷体" panose="02010600040101010101" pitchFamily="2" charset="-122"/>
            </a:endParaRPr>
          </a:p>
        </p:txBody>
      </p:sp>
      <p:cxnSp>
        <p:nvCxnSpPr>
          <p:cNvPr id="42" name="直接箭头连接符 41"/>
          <p:cNvCxnSpPr>
            <a:stCxn id="33" idx="2"/>
            <a:endCxn id="45" idx="0"/>
          </p:cNvCxnSpPr>
          <p:nvPr/>
        </p:nvCxnSpPr>
        <p:spPr>
          <a:xfrm flipH="1">
            <a:off x="5941239" y="4738181"/>
            <a:ext cx="2" cy="23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5029192" y="5772344"/>
            <a:ext cx="1824091" cy="558419"/>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AddKeyFrame( )</a:t>
            </a:r>
            <a:r>
              <a:rPr lang="zh-CN" altLang="en-US" sz="1200" smtClean="0">
                <a:latin typeface="华文楷体" panose="02010600040101010101" pitchFamily="2" charset="-122"/>
                <a:ea typeface="华文楷体" panose="02010600040101010101" pitchFamily="2" charset="-122"/>
              </a:rPr>
              <a:t>将该关键帧插入</a:t>
            </a:r>
            <a:r>
              <a:rPr lang="en-US" altLang="zh-CN" sz="1200" smtClean="0">
                <a:latin typeface="华文楷体" panose="02010600040101010101" pitchFamily="2" charset="-122"/>
                <a:ea typeface="华文楷体" panose="02010600040101010101" pitchFamily="2" charset="-122"/>
              </a:rPr>
              <a:t>Map</a:t>
            </a:r>
            <a:r>
              <a:rPr lang="zh-CN" altLang="en-US" sz="1200" smtClean="0">
                <a:latin typeface="华文楷体" panose="02010600040101010101" pitchFamily="2" charset="-122"/>
                <a:ea typeface="华文楷体" panose="02010600040101010101" pitchFamily="2" charset="-122"/>
              </a:rPr>
              <a:t>中</a:t>
            </a:r>
            <a:endParaRPr lang="zh-CN" altLang="en-US" sz="1200">
              <a:latin typeface="华文楷体" panose="02010600040101010101" pitchFamily="2" charset="-122"/>
              <a:ea typeface="华文楷体" panose="02010600040101010101" pitchFamily="2" charset="-122"/>
            </a:endParaRPr>
          </a:p>
        </p:txBody>
      </p:sp>
      <p:cxnSp>
        <p:nvCxnSpPr>
          <p:cNvPr id="51" name="直接箭头连接符 50"/>
          <p:cNvCxnSpPr>
            <a:stCxn id="45" idx="2"/>
            <a:endCxn id="49" idx="0"/>
          </p:cNvCxnSpPr>
          <p:nvPr/>
        </p:nvCxnSpPr>
        <p:spPr>
          <a:xfrm flipH="1">
            <a:off x="5941238" y="5534944"/>
            <a:ext cx="1" cy="23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9" idx="2"/>
            <a:endCxn id="9" idx="3"/>
          </p:cNvCxnSpPr>
          <p:nvPr/>
        </p:nvCxnSpPr>
        <p:spPr>
          <a:xfrm rot="5400000" flipH="1">
            <a:off x="2841077" y="3230603"/>
            <a:ext cx="3742501" cy="2457820"/>
          </a:xfrm>
          <a:prstGeom prst="bentConnector4">
            <a:avLst>
              <a:gd name="adj1" fmla="val -6108"/>
              <a:gd name="adj2" fmla="val 68554"/>
            </a:avLst>
          </a:prstGeom>
          <a:ln>
            <a:tailEnd type="triangle"/>
          </a:ln>
        </p:spPr>
        <p:style>
          <a:lnRef idx="1">
            <a:schemeClr val="accent1"/>
          </a:lnRef>
          <a:fillRef idx="0">
            <a:schemeClr val="accent1"/>
          </a:fillRef>
          <a:effectRef idx="0">
            <a:schemeClr val="accent1"/>
          </a:effectRef>
          <a:fontRef idx="minor">
            <a:schemeClr val="tx1"/>
          </a:fontRef>
        </p:style>
      </p:cxnSp>
      <p:pic>
        <p:nvPicPr>
          <p:cNvPr id="72" name="图片 71"/>
          <p:cNvPicPr>
            <a:picLocks noChangeAspect="1"/>
          </p:cNvPicPr>
          <p:nvPr/>
        </p:nvPicPr>
        <p:blipFill>
          <a:blip r:embed="rId2"/>
          <a:stretch>
            <a:fillRect/>
          </a:stretch>
        </p:blipFill>
        <p:spPr>
          <a:xfrm>
            <a:off x="7382759" y="1739484"/>
            <a:ext cx="4489354" cy="2253692"/>
          </a:xfrm>
          <a:prstGeom prst="rect">
            <a:avLst/>
          </a:prstGeom>
        </p:spPr>
      </p:pic>
      <p:pic>
        <p:nvPicPr>
          <p:cNvPr id="73" name="图片 72"/>
          <p:cNvPicPr>
            <a:picLocks noChangeAspect="1"/>
          </p:cNvPicPr>
          <p:nvPr/>
        </p:nvPicPr>
        <p:blipFill>
          <a:blip r:embed="rId3"/>
          <a:stretch>
            <a:fillRect/>
          </a:stretch>
        </p:blipFill>
        <p:spPr>
          <a:xfrm>
            <a:off x="2344598" y="2685812"/>
            <a:ext cx="1524000" cy="219075"/>
          </a:xfrm>
          <a:prstGeom prst="rect">
            <a:avLst/>
          </a:prstGeom>
        </p:spPr>
      </p:pic>
      <p:pic>
        <p:nvPicPr>
          <p:cNvPr id="74" name="图片 73"/>
          <p:cNvPicPr>
            <a:picLocks noChangeAspect="1"/>
          </p:cNvPicPr>
          <p:nvPr/>
        </p:nvPicPr>
        <p:blipFill>
          <a:blip r:embed="rId4"/>
          <a:stretch>
            <a:fillRect/>
          </a:stretch>
        </p:blipFill>
        <p:spPr>
          <a:xfrm>
            <a:off x="1873696" y="3683288"/>
            <a:ext cx="2000250" cy="180975"/>
          </a:xfrm>
          <a:prstGeom prst="rect">
            <a:avLst/>
          </a:prstGeom>
        </p:spPr>
      </p:pic>
      <p:sp>
        <p:nvSpPr>
          <p:cNvPr id="84" name="矩形 83"/>
          <p:cNvSpPr/>
          <p:nvPr/>
        </p:nvSpPr>
        <p:spPr>
          <a:xfrm>
            <a:off x="1797636" y="4074443"/>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latin typeface="Times New Roman" panose="02020603050405020304" pitchFamily="18" charset="0"/>
                <a:ea typeface="楷体" panose="02010609060101010101" pitchFamily="49" charset="-122"/>
                <a:cs typeface="Times New Roman" panose="02020603050405020304" pitchFamily="18" charset="0"/>
              </a:rPr>
              <a:t>CreateNewMapPoints</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生成新的</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MapPoint</a:t>
            </a: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5" name="直接箭头连接符 94"/>
          <p:cNvCxnSpPr>
            <a:stCxn id="12" idx="2"/>
            <a:endCxn id="84" idx="0"/>
          </p:cNvCxnSpPr>
          <p:nvPr/>
        </p:nvCxnSpPr>
        <p:spPr>
          <a:xfrm flipH="1">
            <a:off x="2638010" y="3831735"/>
            <a:ext cx="5034" cy="24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4" idx="2"/>
            <a:endCxn id="26" idx="0"/>
          </p:cNvCxnSpPr>
          <p:nvPr/>
        </p:nvCxnSpPr>
        <p:spPr>
          <a:xfrm>
            <a:off x="2638010" y="4741753"/>
            <a:ext cx="0" cy="24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图片 74"/>
          <p:cNvPicPr>
            <a:picLocks noChangeAspect="1"/>
          </p:cNvPicPr>
          <p:nvPr/>
        </p:nvPicPr>
        <p:blipFill>
          <a:blip r:embed="rId5"/>
          <a:stretch>
            <a:fillRect/>
          </a:stretch>
        </p:blipFill>
        <p:spPr>
          <a:xfrm>
            <a:off x="1954073" y="4572490"/>
            <a:ext cx="1914525" cy="200025"/>
          </a:xfrm>
          <a:prstGeom prst="rect">
            <a:avLst/>
          </a:prstGeom>
        </p:spPr>
      </p:pic>
      <p:pic>
        <p:nvPicPr>
          <p:cNvPr id="98" name="图片 97"/>
          <p:cNvPicPr>
            <a:picLocks noChangeAspect="1"/>
          </p:cNvPicPr>
          <p:nvPr/>
        </p:nvPicPr>
        <p:blipFill>
          <a:blip r:embed="rId6"/>
          <a:stretch>
            <a:fillRect/>
          </a:stretch>
        </p:blipFill>
        <p:spPr>
          <a:xfrm>
            <a:off x="2020748" y="5508956"/>
            <a:ext cx="1847850" cy="180975"/>
          </a:xfrm>
          <a:prstGeom prst="rect">
            <a:avLst/>
          </a:prstGeom>
        </p:spPr>
      </p:pic>
      <p:cxnSp>
        <p:nvCxnSpPr>
          <p:cNvPr id="100" name="直接箭头连接符 99"/>
          <p:cNvCxnSpPr>
            <a:stCxn id="27" idx="1"/>
            <a:endCxn id="28" idx="3"/>
          </p:cNvCxnSpPr>
          <p:nvPr/>
        </p:nvCxnSpPr>
        <p:spPr>
          <a:xfrm flipH="1">
            <a:off x="1432553" y="6231880"/>
            <a:ext cx="365083"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 name="图片 101"/>
          <p:cNvPicPr>
            <a:picLocks noChangeAspect="1"/>
          </p:cNvPicPr>
          <p:nvPr/>
        </p:nvPicPr>
        <p:blipFill>
          <a:blip r:embed="rId7"/>
          <a:stretch>
            <a:fillRect/>
          </a:stretch>
        </p:blipFill>
        <p:spPr>
          <a:xfrm>
            <a:off x="2039607" y="6434214"/>
            <a:ext cx="1838325" cy="190500"/>
          </a:xfrm>
          <a:prstGeom prst="rect">
            <a:avLst/>
          </a:prstGeom>
        </p:spPr>
      </p:pic>
    </p:spTree>
    <p:extLst>
      <p:ext uri="{BB962C8B-B14F-4D97-AF65-F5344CB8AC3E}">
        <p14:creationId xmlns:p14="http://schemas.microsoft.com/office/powerpoint/2010/main" val="1870992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LocalMaping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冗余地图点消除</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01536" y="257573"/>
            <a:ext cx="3667671" cy="369332"/>
          </a:xfrm>
          <a:prstGeom prst="rect">
            <a:avLst/>
          </a:prstGeom>
        </p:spPr>
        <p:txBody>
          <a:bodyPr wrap="none">
            <a:spAutoFit/>
          </a:bodyPr>
          <a:lstStyle/>
          <a:p>
            <a:r>
              <a:rPr lang="en-US" altLang="zh-CN"/>
              <a:t>LocalMapping::MapPointCulling</a:t>
            </a:r>
            <a:r>
              <a:rPr lang="en-US" altLang="zh-CN" smtClean="0"/>
              <a:t>( )</a:t>
            </a:r>
            <a:endParaRPr lang="en-US" altLang="zh-CN"/>
          </a:p>
        </p:txBody>
      </p:sp>
      <p:pic>
        <p:nvPicPr>
          <p:cNvPr id="11" name="图片 10"/>
          <p:cNvPicPr>
            <a:picLocks noChangeAspect="1"/>
          </p:cNvPicPr>
          <p:nvPr/>
        </p:nvPicPr>
        <p:blipFill>
          <a:blip r:embed="rId2"/>
          <a:stretch>
            <a:fillRect/>
          </a:stretch>
        </p:blipFill>
        <p:spPr>
          <a:xfrm>
            <a:off x="5090855" y="1291052"/>
            <a:ext cx="6671586" cy="5069801"/>
          </a:xfrm>
          <a:prstGeom prst="rect">
            <a:avLst/>
          </a:prstGeom>
        </p:spPr>
      </p:pic>
      <p:sp>
        <p:nvSpPr>
          <p:cNvPr id="16" name="文本框 15"/>
          <p:cNvSpPr txBox="1"/>
          <p:nvPr/>
        </p:nvSpPr>
        <p:spPr>
          <a:xfrm>
            <a:off x="867266" y="1508289"/>
            <a:ext cx="3233394" cy="2031325"/>
          </a:xfrm>
          <a:prstGeom prst="rect">
            <a:avLst/>
          </a:prstGeom>
          <a:noFill/>
        </p:spPr>
        <p:txBody>
          <a:bodyPr wrap="square" rtlCol="0">
            <a:spAutoFit/>
          </a:bodyPr>
          <a:lstStyle/>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、一个地图点必须被多于</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25%</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的其预测能够被观测到的关键帧中被找到</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、如果从该地图点被创建的关键帧到当前关键帧已经过去</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个关键帧以上，并且能够观测到该</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MapPoint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的关键帧数量少于</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帧，则该特征点需要被删除</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、从该</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28034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LocalMaping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生成新的</a:t>
            </a:r>
            <a:r>
              <a:rPr lang="en-US" altLang="zh-CN" sz="3200" smtClean="0">
                <a:solidFill>
                  <a:prstClr val="white"/>
                </a:solidFill>
                <a:latin typeface="华文楷体" panose="02010600040101010101" pitchFamily="2" charset="-122"/>
                <a:ea typeface="华文楷体" panose="02010600040101010101" pitchFamily="2" charset="-122"/>
              </a:rPr>
              <a:t>MapPoint</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01536" y="290900"/>
            <a:ext cx="4081182" cy="369332"/>
          </a:xfrm>
          <a:prstGeom prst="rect">
            <a:avLst/>
          </a:prstGeom>
        </p:spPr>
        <p:txBody>
          <a:bodyPr wrap="none">
            <a:spAutoFit/>
          </a:bodyPr>
          <a:lstStyle/>
          <a:p>
            <a:r>
              <a:rPr lang="en-US" altLang="zh-CN"/>
              <a:t>LocalMapping::CreateNewMapPoints()</a:t>
            </a:r>
          </a:p>
        </p:txBody>
      </p:sp>
      <p:pic>
        <p:nvPicPr>
          <p:cNvPr id="3" name="图片 2"/>
          <p:cNvPicPr>
            <a:picLocks noChangeAspect="1"/>
          </p:cNvPicPr>
          <p:nvPr/>
        </p:nvPicPr>
        <p:blipFill>
          <a:blip r:embed="rId2"/>
          <a:stretch>
            <a:fillRect/>
          </a:stretch>
        </p:blipFill>
        <p:spPr>
          <a:xfrm>
            <a:off x="701160" y="4224472"/>
            <a:ext cx="4743151" cy="2316593"/>
          </a:xfrm>
          <a:prstGeom prst="rect">
            <a:avLst/>
          </a:prstGeom>
        </p:spPr>
      </p:pic>
      <p:pic>
        <p:nvPicPr>
          <p:cNvPr id="6" name="图片 5"/>
          <p:cNvPicPr>
            <a:picLocks noChangeAspect="1"/>
          </p:cNvPicPr>
          <p:nvPr/>
        </p:nvPicPr>
        <p:blipFill>
          <a:blip r:embed="rId3"/>
          <a:stretch>
            <a:fillRect/>
          </a:stretch>
        </p:blipFill>
        <p:spPr>
          <a:xfrm>
            <a:off x="705813" y="847325"/>
            <a:ext cx="4738498" cy="3252809"/>
          </a:xfrm>
          <a:prstGeom prst="rect">
            <a:avLst/>
          </a:prstGeom>
        </p:spPr>
      </p:pic>
      <p:sp>
        <p:nvSpPr>
          <p:cNvPr id="11" name="矩形 10"/>
          <p:cNvSpPr/>
          <p:nvPr/>
        </p:nvSpPr>
        <p:spPr>
          <a:xfrm>
            <a:off x="7049948" y="1152967"/>
            <a:ext cx="1824090" cy="51889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取出当前关键帧在共视图中相邻的权重前</a:t>
            </a:r>
            <a:r>
              <a:rPr lang="en-US" altLang="zh-CN" sz="1200" smtClean="0">
                <a:latin typeface="华文楷体" panose="02010600040101010101" pitchFamily="2" charset="-122"/>
                <a:ea typeface="华文楷体" panose="02010600040101010101" pitchFamily="2" charset="-122"/>
              </a:rPr>
              <a:t>20</a:t>
            </a:r>
            <a:r>
              <a:rPr lang="zh-CN" altLang="en-US" sz="1200" smtClean="0">
                <a:latin typeface="华文楷体" panose="02010600040101010101" pitchFamily="2" charset="-122"/>
                <a:ea typeface="华文楷体" panose="02010600040101010101" pitchFamily="2" charset="-122"/>
              </a:rPr>
              <a:t>帧关键帧</a:t>
            </a:r>
            <a:endParaRPr lang="zh-CN" altLang="en-US" sz="1200">
              <a:latin typeface="华文楷体" panose="02010600040101010101" pitchFamily="2" charset="-122"/>
              <a:ea typeface="华文楷体" panose="02010600040101010101" pitchFamily="2" charset="-122"/>
            </a:endParaRPr>
          </a:p>
        </p:txBody>
      </p:sp>
      <p:sp>
        <p:nvSpPr>
          <p:cNvPr id="12" name="矩形 11"/>
          <p:cNvSpPr/>
          <p:nvPr/>
        </p:nvSpPr>
        <p:spPr>
          <a:xfrm>
            <a:off x="6130834" y="1972619"/>
            <a:ext cx="3662318" cy="87199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a:latin typeface="华文楷体" panose="02010600040101010101" pitchFamily="2" charset="-122"/>
                <a:ea typeface="华文楷体" panose="02010600040101010101" pitchFamily="2" charset="-122"/>
              </a:rPr>
              <a:t>首先与连接权重最大的关键帧生成新的</a:t>
            </a:r>
            <a:r>
              <a:rPr lang="en-US" altLang="zh-CN" sz="1200">
                <a:latin typeface="华文楷体" panose="02010600040101010101" pitchFamily="2" charset="-122"/>
                <a:ea typeface="华文楷体" panose="02010600040101010101" pitchFamily="2" charset="-122"/>
              </a:rPr>
              <a:t>MapPoint</a:t>
            </a:r>
            <a:r>
              <a:rPr lang="zh-CN" altLang="en-US" sz="1200">
                <a:latin typeface="华文楷体" panose="02010600040101010101" pitchFamily="2" charset="-122"/>
                <a:ea typeface="华文楷体" panose="02010600040101010101" pitchFamily="2" charset="-122"/>
              </a:rPr>
              <a:t>，此后需要检查待处理关键帧队列中是否有新的关键帧需要处理</a:t>
            </a:r>
            <a:r>
              <a:rPr lang="zh-CN" altLang="en-US" sz="1200" smtClean="0">
                <a:latin typeface="华文楷体" panose="02010600040101010101" pitchFamily="2" charset="-122"/>
                <a:ea typeface="华文楷体" panose="02010600040101010101" pitchFamily="2" charset="-122"/>
              </a:rPr>
              <a:t>，如果</a:t>
            </a:r>
            <a:r>
              <a:rPr lang="zh-CN" altLang="en-US" sz="1200">
                <a:latin typeface="华文楷体" panose="02010600040101010101" pitchFamily="2" charset="-122"/>
                <a:ea typeface="华文楷体" panose="02010600040101010101" pitchFamily="2" charset="-122"/>
              </a:rPr>
              <a:t>有新的关键帧待处理，那么就停止生成新的</a:t>
            </a:r>
            <a:r>
              <a:rPr lang="en-US" altLang="zh-CN" sz="1200">
                <a:latin typeface="华文楷体" panose="02010600040101010101" pitchFamily="2" charset="-122"/>
                <a:ea typeface="华文楷体" panose="02010600040101010101" pitchFamily="2" charset="-122"/>
              </a:rPr>
              <a:t>MapPoint</a:t>
            </a:r>
            <a:r>
              <a:rPr lang="zh-CN" altLang="en-US" sz="1200">
                <a:latin typeface="华文楷体" panose="02010600040101010101" pitchFamily="2" charset="-122"/>
                <a:ea typeface="华文楷体" panose="02010600040101010101" pitchFamily="2" charset="-122"/>
              </a:rPr>
              <a:t>。这样可以尽可能快的处理新的关键帧</a:t>
            </a:r>
          </a:p>
        </p:txBody>
      </p:sp>
      <p:sp>
        <p:nvSpPr>
          <p:cNvPr id="14" name="矩形 13"/>
          <p:cNvSpPr/>
          <p:nvPr/>
        </p:nvSpPr>
        <p:spPr>
          <a:xfrm>
            <a:off x="7049948" y="3145373"/>
            <a:ext cx="1824090" cy="51889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楷体" panose="02010609060101010101" pitchFamily="49" charset="-122"/>
                <a:ea typeface="楷体" panose="02010609060101010101" pitchFamily="49" charset="-122"/>
              </a:rPr>
              <a:t>校验基线长度与关键帧中深度中位数的比值是否</a:t>
            </a:r>
            <a:r>
              <a:rPr lang="en-US" altLang="zh-CN" sz="1200" smtClean="0">
                <a:latin typeface="楷体" panose="02010609060101010101" pitchFamily="49" charset="-122"/>
                <a:ea typeface="楷体" panose="02010609060101010101" pitchFamily="49" charset="-122"/>
              </a:rPr>
              <a:t>&lt;0.01</a:t>
            </a:r>
            <a:r>
              <a:rPr lang="zh-CN" altLang="en-US" sz="1200" smtClean="0">
                <a:latin typeface="楷体" panose="02010609060101010101" pitchFamily="49" charset="-122"/>
                <a:ea typeface="楷体" panose="02010609060101010101" pitchFamily="49" charset="-122"/>
              </a:rPr>
              <a:t>，若小于则无效</a:t>
            </a:r>
            <a:endParaRPr lang="zh-CN" altLang="en-US" sz="1200">
              <a:latin typeface="楷体" panose="02010609060101010101" pitchFamily="49" charset="-122"/>
              <a:ea typeface="楷体" panose="02010609060101010101" pitchFamily="49" charset="-122"/>
            </a:endParaRPr>
          </a:p>
        </p:txBody>
      </p:sp>
      <p:sp>
        <p:nvSpPr>
          <p:cNvPr id="15" name="矩形 14"/>
          <p:cNvSpPr/>
          <p:nvPr/>
        </p:nvSpPr>
        <p:spPr>
          <a:xfrm>
            <a:off x="7049948" y="3965025"/>
            <a:ext cx="1824090" cy="51889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楷体" panose="02010609060101010101" pitchFamily="49" charset="-122"/>
                <a:ea typeface="楷体" panose="02010609060101010101" pitchFamily="49" charset="-122"/>
              </a:rPr>
              <a:t>计算基础矩阵并在计算匹配点与基线的距离是否在阈值范围内</a:t>
            </a:r>
            <a:endParaRPr lang="zh-CN" altLang="en-US" sz="1200">
              <a:latin typeface="楷体" panose="02010609060101010101" pitchFamily="49" charset="-122"/>
              <a:ea typeface="楷体" panose="02010609060101010101" pitchFamily="49" charset="-122"/>
            </a:endParaRPr>
          </a:p>
        </p:txBody>
      </p:sp>
      <p:sp>
        <p:nvSpPr>
          <p:cNvPr id="17" name="矩形 16"/>
          <p:cNvSpPr/>
          <p:nvPr/>
        </p:nvSpPr>
        <p:spPr>
          <a:xfrm>
            <a:off x="7049948" y="4784677"/>
            <a:ext cx="1824090" cy="51889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楷体" panose="02010609060101010101" pitchFamily="49" charset="-122"/>
                <a:ea typeface="楷体" panose="02010609060101010101" pitchFamily="49" charset="-122"/>
              </a:rPr>
              <a:t>对成功匹配的点用线性三角形法进行坐标计算</a:t>
            </a:r>
            <a:endParaRPr lang="zh-CN" altLang="en-US" sz="1200">
              <a:latin typeface="楷体" panose="02010609060101010101" pitchFamily="49" charset="-122"/>
              <a:ea typeface="楷体" panose="02010609060101010101" pitchFamily="49" charset="-122"/>
            </a:endParaRPr>
          </a:p>
        </p:txBody>
      </p:sp>
      <p:sp>
        <p:nvSpPr>
          <p:cNvPr id="18" name="矩形 17"/>
          <p:cNvSpPr/>
          <p:nvPr/>
        </p:nvSpPr>
        <p:spPr>
          <a:xfrm>
            <a:off x="7049948" y="5604329"/>
            <a:ext cx="1824090" cy="68945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楷体" panose="02010609060101010101" pitchFamily="49" charset="-122"/>
                <a:ea typeface="楷体" panose="02010609060101010101" pitchFamily="49" charset="-122"/>
              </a:rPr>
              <a:t>对计算出的坐标点的相机坐标中的</a:t>
            </a:r>
            <a:r>
              <a:rPr lang="en-US" altLang="zh-CN" sz="1200" smtClean="0">
                <a:latin typeface="楷体" panose="02010609060101010101" pitchFamily="49" charset="-122"/>
                <a:ea typeface="楷体" panose="02010609060101010101" pitchFamily="49" charset="-122"/>
              </a:rPr>
              <a:t>z</a:t>
            </a:r>
            <a:r>
              <a:rPr lang="zh-CN" altLang="en-US" sz="1200" smtClean="0">
                <a:latin typeface="楷体" panose="02010609060101010101" pitchFamily="49" charset="-122"/>
                <a:ea typeface="楷体" panose="02010609060101010101" pitchFamily="49" charset="-122"/>
              </a:rPr>
              <a:t>进行判断，即确认是否在两相机前方</a:t>
            </a:r>
            <a:endParaRPr lang="zh-CN" altLang="en-US" sz="1200">
              <a:latin typeface="楷体" panose="02010609060101010101" pitchFamily="49" charset="-122"/>
              <a:ea typeface="楷体" panose="02010609060101010101" pitchFamily="49" charset="-122"/>
            </a:endParaRPr>
          </a:p>
        </p:txBody>
      </p:sp>
      <p:sp>
        <p:nvSpPr>
          <p:cNvPr id="19" name="矩形 18"/>
          <p:cNvSpPr/>
          <p:nvPr/>
        </p:nvSpPr>
        <p:spPr>
          <a:xfrm>
            <a:off x="9255117" y="5604329"/>
            <a:ext cx="1824090" cy="67829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楷体" panose="02010609060101010101" pitchFamily="49" charset="-122"/>
                <a:ea typeface="楷体" panose="02010609060101010101" pitchFamily="49" charset="-122"/>
              </a:rPr>
              <a:t>生成</a:t>
            </a:r>
            <a:r>
              <a:rPr lang="en-US" altLang="zh-CN" sz="1200" smtClean="0">
                <a:latin typeface="楷体" panose="02010609060101010101" pitchFamily="49" charset="-122"/>
                <a:ea typeface="楷体" panose="02010609060101010101" pitchFamily="49" charset="-122"/>
              </a:rPr>
              <a:t>MapPoint</a:t>
            </a:r>
            <a:r>
              <a:rPr lang="zh-CN" altLang="en-US" sz="1200" smtClean="0">
                <a:latin typeface="楷体" panose="02010609060101010101" pitchFamily="49" charset="-122"/>
                <a:ea typeface="楷体" panose="02010609060101010101" pitchFamily="49" charset="-122"/>
              </a:rPr>
              <a:t>，并建立</a:t>
            </a:r>
            <a:r>
              <a:rPr lang="en-US" altLang="zh-CN" sz="1200" smtClean="0">
                <a:latin typeface="楷体" panose="02010609060101010101" pitchFamily="49" charset="-122"/>
                <a:ea typeface="楷体" panose="02010609060101010101" pitchFamily="49" charset="-122"/>
              </a:rPr>
              <a:t>MapPoint</a:t>
            </a:r>
            <a:r>
              <a:rPr lang="zh-CN" altLang="en-US" sz="1200" smtClean="0">
                <a:latin typeface="楷体" panose="02010609060101010101" pitchFamily="49" charset="-122"/>
                <a:ea typeface="楷体" panose="02010609060101010101" pitchFamily="49" charset="-122"/>
              </a:rPr>
              <a:t>与</a:t>
            </a:r>
            <a:r>
              <a:rPr lang="en-US" altLang="zh-CN" sz="1200" smtClean="0">
                <a:latin typeface="楷体" panose="02010609060101010101" pitchFamily="49" charset="-122"/>
                <a:ea typeface="楷体" panose="02010609060101010101" pitchFamily="49" charset="-122"/>
              </a:rPr>
              <a:t>KeyFrame</a:t>
            </a:r>
            <a:r>
              <a:rPr lang="zh-CN" altLang="en-US" sz="1200" smtClean="0">
                <a:latin typeface="楷体" panose="02010609060101010101" pitchFamily="49" charset="-122"/>
                <a:ea typeface="楷体" panose="02010609060101010101" pitchFamily="49" charset="-122"/>
              </a:rPr>
              <a:t>的观测关系</a:t>
            </a:r>
            <a:endParaRPr lang="zh-CN" altLang="en-US" sz="1200">
              <a:latin typeface="楷体" panose="02010609060101010101" pitchFamily="49" charset="-122"/>
              <a:ea typeface="楷体" panose="02010609060101010101" pitchFamily="49" charset="-122"/>
            </a:endParaRPr>
          </a:p>
        </p:txBody>
      </p:sp>
      <p:sp>
        <p:nvSpPr>
          <p:cNvPr id="20" name="矩形 19"/>
          <p:cNvSpPr/>
          <p:nvPr/>
        </p:nvSpPr>
        <p:spPr>
          <a:xfrm>
            <a:off x="9255117" y="4592468"/>
            <a:ext cx="1824090" cy="67829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楷体" panose="02010609060101010101" pitchFamily="49" charset="-122"/>
                <a:ea typeface="楷体" panose="02010609060101010101" pitchFamily="49" charset="-122"/>
              </a:rPr>
              <a:t>更新</a:t>
            </a:r>
            <a:r>
              <a:rPr lang="en-US" altLang="zh-CN" sz="1200" smtClean="0">
                <a:latin typeface="楷体" panose="02010609060101010101" pitchFamily="49" charset="-122"/>
                <a:ea typeface="楷体" panose="02010609060101010101" pitchFamily="49" charset="-122"/>
              </a:rPr>
              <a:t>MapPoint</a:t>
            </a:r>
            <a:r>
              <a:rPr lang="zh-CN" altLang="en-US" sz="1200" smtClean="0">
                <a:latin typeface="楷体" panose="02010609060101010101" pitchFamily="49" charset="-122"/>
                <a:ea typeface="楷体" panose="02010609060101010101" pitchFamily="49" charset="-122"/>
              </a:rPr>
              <a:t>的描述子，视角和深度信息，加入</a:t>
            </a:r>
            <a:r>
              <a:rPr lang="en-US" altLang="zh-CN" sz="1200" smtClean="0">
                <a:latin typeface="楷体" panose="02010609060101010101" pitchFamily="49" charset="-122"/>
                <a:ea typeface="楷体" panose="02010609060101010101" pitchFamily="49" charset="-122"/>
              </a:rPr>
              <a:t>Map</a:t>
            </a:r>
            <a:r>
              <a:rPr lang="zh-CN" altLang="en-US" sz="1200" smtClean="0">
                <a:latin typeface="楷体" panose="02010609060101010101" pitchFamily="49" charset="-122"/>
                <a:ea typeface="楷体" panose="02010609060101010101" pitchFamily="49" charset="-122"/>
              </a:rPr>
              <a:t>中</a:t>
            </a:r>
            <a:endParaRPr lang="zh-CN" altLang="en-US" sz="1200">
              <a:latin typeface="楷体" panose="02010609060101010101" pitchFamily="49" charset="-122"/>
              <a:ea typeface="楷体" panose="02010609060101010101" pitchFamily="49" charset="-122"/>
            </a:endParaRPr>
          </a:p>
        </p:txBody>
      </p:sp>
      <p:cxnSp>
        <p:nvCxnSpPr>
          <p:cNvPr id="23" name="直接箭头连接符 22"/>
          <p:cNvCxnSpPr>
            <a:stCxn id="11" idx="2"/>
            <a:endCxn id="12" idx="0"/>
          </p:cNvCxnSpPr>
          <p:nvPr/>
        </p:nvCxnSpPr>
        <p:spPr>
          <a:xfrm>
            <a:off x="7961993" y="1671861"/>
            <a:ext cx="0" cy="30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2"/>
            <a:endCxn id="14" idx="0"/>
          </p:cNvCxnSpPr>
          <p:nvPr/>
        </p:nvCxnSpPr>
        <p:spPr>
          <a:xfrm>
            <a:off x="7961993" y="2844615"/>
            <a:ext cx="0" cy="30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2"/>
            <a:endCxn id="15" idx="0"/>
          </p:cNvCxnSpPr>
          <p:nvPr/>
        </p:nvCxnSpPr>
        <p:spPr>
          <a:xfrm>
            <a:off x="7961993" y="3664267"/>
            <a:ext cx="0" cy="30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2"/>
            <a:endCxn id="17" idx="0"/>
          </p:cNvCxnSpPr>
          <p:nvPr/>
        </p:nvCxnSpPr>
        <p:spPr>
          <a:xfrm>
            <a:off x="7961993" y="4483919"/>
            <a:ext cx="0" cy="30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2"/>
            <a:endCxn id="18" idx="0"/>
          </p:cNvCxnSpPr>
          <p:nvPr/>
        </p:nvCxnSpPr>
        <p:spPr>
          <a:xfrm>
            <a:off x="7961993" y="5303571"/>
            <a:ext cx="0" cy="30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8" idx="3"/>
            <a:endCxn id="19" idx="1"/>
          </p:cNvCxnSpPr>
          <p:nvPr/>
        </p:nvCxnSpPr>
        <p:spPr>
          <a:xfrm flipV="1">
            <a:off x="8874038" y="5943476"/>
            <a:ext cx="381079" cy="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9" idx="0"/>
            <a:endCxn id="20" idx="2"/>
          </p:cNvCxnSpPr>
          <p:nvPr/>
        </p:nvCxnSpPr>
        <p:spPr>
          <a:xfrm flipV="1">
            <a:off x="10167162" y="5270761"/>
            <a:ext cx="0" cy="333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551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LocalMaping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生成新的</a:t>
            </a:r>
            <a:r>
              <a:rPr lang="en-US" altLang="zh-CN" sz="3200" smtClean="0">
                <a:solidFill>
                  <a:prstClr val="white"/>
                </a:solidFill>
                <a:latin typeface="华文楷体" panose="02010600040101010101" pitchFamily="2" charset="-122"/>
                <a:ea typeface="华文楷体" panose="02010600040101010101" pitchFamily="2" charset="-122"/>
              </a:rPr>
              <a:t>MapPoint</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615016" y="306316"/>
            <a:ext cx="4399922" cy="369332"/>
          </a:xfrm>
          <a:prstGeom prst="rect">
            <a:avLst/>
          </a:prstGeom>
        </p:spPr>
        <p:txBody>
          <a:bodyPr wrap="none">
            <a:spAutoFit/>
          </a:bodyPr>
          <a:lstStyle/>
          <a:p>
            <a:r>
              <a:rPr lang="en-US" altLang="zh-CN"/>
              <a:t>ORBmatcher::</a:t>
            </a:r>
            <a:r>
              <a:rPr lang="en-US" altLang="zh-CN" smtClean="0"/>
              <a:t>SearchForTriangulation</a:t>
            </a:r>
            <a:r>
              <a:rPr lang="zh-CN" altLang="en-US" smtClean="0"/>
              <a:t>（）</a:t>
            </a:r>
            <a:endParaRPr lang="en-US" altLang="zh-CN"/>
          </a:p>
        </p:txBody>
      </p:sp>
      <p:pic>
        <p:nvPicPr>
          <p:cNvPr id="8" name="图片 7"/>
          <p:cNvPicPr>
            <a:picLocks noChangeAspect="1"/>
          </p:cNvPicPr>
          <p:nvPr/>
        </p:nvPicPr>
        <p:blipFill>
          <a:blip r:embed="rId2"/>
          <a:stretch>
            <a:fillRect/>
          </a:stretch>
        </p:blipFill>
        <p:spPr>
          <a:xfrm>
            <a:off x="4253734" y="1009490"/>
            <a:ext cx="2971800" cy="2543175"/>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7615016" y="2688682"/>
                <a:ext cx="3212803" cy="923330"/>
              </a:xfrm>
              <a:prstGeom prst="rect">
                <a:avLst/>
              </a:prstGeom>
            </p:spPr>
            <p:txBody>
              <a:bodyPr wrap="none">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m:rPr>
                        <m:sty m:val="p"/>
                      </m:rPr>
                      <a:rPr lang="en-US" altLang="zh-CN" b="0" i="0" smtClean="0">
                        <a:latin typeface="Cambria Math" panose="02040503050406030204" pitchFamily="18" charset="0"/>
                      </a:rPr>
                      <m:t>F</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smtClean="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m:t>
                        </m:r>
                      </m:sup>
                    </m:s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m:t>
                    </m:r>
                  </m:oMath>
                </a14:m>
                <a:endParaRPr lang="en-US" altLang="zh-CN" smtClean="0"/>
              </a:p>
              <a:p>
                <a:r>
                  <a:rPr lang="en-US" altLang="zh-CN" smtClean="0"/>
                  <a:t>dis</a:t>
                </a:r>
                <a:r>
                  <a:rPr lang="en-US" altLang="zh-CN"/>
                  <a:t>=|ax+by+c|/sqrt(a^2+b^2</a:t>
                </a:r>
                <a:r>
                  <a:rPr lang="en-US" altLang="zh-CN" smtClean="0"/>
                  <a:t>)</a:t>
                </a:r>
              </a:p>
              <a:p>
                <a:endParaRPr lang="zh-CN" altLang="en-US"/>
              </a:p>
            </p:txBody>
          </p:sp>
        </mc:Choice>
        <mc:Fallback xmlns="">
          <p:sp>
            <p:nvSpPr>
              <p:cNvPr id="3" name="矩形 2"/>
              <p:cNvSpPr>
                <a:spLocks noRot="1" noChangeAspect="1" noMove="1" noResize="1" noEditPoints="1" noAdjustHandles="1" noChangeArrowheads="1" noChangeShapeType="1" noTextEdit="1"/>
              </p:cNvSpPr>
              <p:nvPr/>
            </p:nvSpPr>
            <p:spPr>
              <a:xfrm>
                <a:off x="7615016" y="2688682"/>
                <a:ext cx="3212803" cy="923330"/>
              </a:xfrm>
              <a:prstGeom prst="rect">
                <a:avLst/>
              </a:prstGeom>
              <a:blipFill rotWithShape="0">
                <a:blip r:embed="rId3"/>
                <a:stretch>
                  <a:fillRect l="-1518" t="-3289" r="-1328"/>
                </a:stretch>
              </a:blipFill>
            </p:spPr>
            <p:txBody>
              <a:bodyPr/>
              <a:lstStyle/>
              <a:p>
                <a:r>
                  <a:rPr lang="zh-CN" altLang="en-US">
                    <a:noFill/>
                  </a:rPr>
                  <a:t> </a:t>
                </a:r>
              </a:p>
            </p:txBody>
          </p:sp>
        </mc:Fallback>
      </mc:AlternateContent>
      <p:sp>
        <p:nvSpPr>
          <p:cNvPr id="5" name="文本框 4"/>
          <p:cNvSpPr txBox="1"/>
          <p:nvPr/>
        </p:nvSpPr>
        <p:spPr>
          <a:xfrm>
            <a:off x="7505106" y="1186696"/>
            <a:ext cx="3591611" cy="738664"/>
          </a:xfrm>
          <a:prstGeom prst="rect">
            <a:avLst/>
          </a:prstGeom>
          <a:noFill/>
        </p:spPr>
        <p:txBody>
          <a:bodyPr wrap="square" rtlCol="0">
            <a:spAutoFit/>
          </a:bodyPr>
          <a:lstStyle/>
          <a:p>
            <a:r>
              <a:rPr lang="zh-CN" altLang="en-US" sz="1400" smtClean="0">
                <a:latin typeface="楷体" panose="02010609060101010101" pitchFamily="49" charset="-122"/>
                <a:ea typeface="楷体" panose="02010609060101010101" pitchFamily="49" charset="-122"/>
              </a:rPr>
              <a:t>如图，左关键帧的相机坐标原点在右关键帧中的像点即右极点，右关键帧相机坐标的原点在左关键帧上的像点即左极点</a:t>
            </a:r>
            <a:endParaRPr lang="zh-CN" altLang="en-US" sz="1400">
              <a:latin typeface="楷体" panose="02010609060101010101" pitchFamily="49" charset="-122"/>
              <a:ea typeface="楷体" panose="02010609060101010101" pitchFamily="49" charset="-122"/>
            </a:endParaRPr>
          </a:p>
        </p:txBody>
      </p:sp>
      <p:sp>
        <p:nvSpPr>
          <p:cNvPr id="11" name="矩形 10"/>
          <p:cNvSpPr/>
          <p:nvPr/>
        </p:nvSpPr>
        <p:spPr>
          <a:xfrm>
            <a:off x="1472732" y="1065369"/>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计算关键帧</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的相机坐标原点在关键帧</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上的像点，即</a:t>
            </a:r>
            <a:r>
              <a:rPr lang="en-US" altLang="zh-CN" sz="1200" smtClean="0">
                <a:latin typeface="华文楷体" panose="02010600040101010101" pitchFamily="2" charset="-122"/>
                <a:ea typeface="华文楷体" panose="02010600040101010101" pitchFamily="2" charset="-122"/>
              </a:rPr>
              <a:t>e’</a:t>
            </a:r>
            <a:endParaRPr lang="zh-CN" altLang="en-US" sz="1200">
              <a:latin typeface="华文楷体" panose="02010600040101010101" pitchFamily="2" charset="-122"/>
              <a:ea typeface="华文楷体" panose="02010600040101010101" pitchFamily="2" charset="-122"/>
            </a:endParaRPr>
          </a:p>
        </p:txBody>
      </p:sp>
      <p:sp>
        <p:nvSpPr>
          <p:cNvPr id="12" name="矩形 11"/>
          <p:cNvSpPr/>
          <p:nvPr/>
        </p:nvSpPr>
        <p:spPr>
          <a:xfrm>
            <a:off x="1472732" y="2198464"/>
            <a:ext cx="1680748" cy="1099589"/>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取</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中特征点</a:t>
            </a:r>
            <a:r>
              <a:rPr lang="en-US" altLang="zh-CN" sz="1200" smtClean="0">
                <a:latin typeface="华文楷体" panose="02010600040101010101" pitchFamily="2" charset="-122"/>
                <a:ea typeface="华文楷体" panose="02010600040101010101" pitchFamily="2" charset="-122"/>
              </a:rPr>
              <a:t>p1</a:t>
            </a:r>
            <a:r>
              <a:rPr lang="zh-CN" altLang="en-US" sz="1200" smtClean="0">
                <a:latin typeface="华文楷体" panose="02010600040101010101" pitchFamily="2" charset="-122"/>
                <a:ea typeface="华文楷体" panose="02010600040101010101" pitchFamily="2" charset="-122"/>
              </a:rPr>
              <a:t>，搜索</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中与特征点</a:t>
            </a:r>
            <a:r>
              <a:rPr lang="en-US" altLang="zh-CN" sz="1200" smtClean="0">
                <a:latin typeface="华文楷体" panose="02010600040101010101" pitchFamily="2" charset="-122"/>
                <a:ea typeface="华文楷体" panose="02010600040101010101" pitchFamily="2" charset="-122"/>
              </a:rPr>
              <a:t>p1</a:t>
            </a:r>
            <a:r>
              <a:rPr lang="zh-CN" altLang="en-US" sz="1200" smtClean="0">
                <a:latin typeface="华文楷体" panose="02010600040101010101" pitchFamily="2" charset="-122"/>
                <a:ea typeface="华文楷体" panose="02010600040101010101" pitchFamily="2" charset="-122"/>
              </a:rPr>
              <a:t>在同一个字典</a:t>
            </a:r>
            <a:r>
              <a:rPr lang="en-US" altLang="zh-CN" sz="1200" smtClean="0">
                <a:latin typeface="华文楷体" panose="02010600040101010101" pitchFamily="2" charset="-122"/>
                <a:ea typeface="华文楷体" panose="02010600040101010101" pitchFamily="2" charset="-122"/>
              </a:rPr>
              <a:t>node</a:t>
            </a:r>
            <a:r>
              <a:rPr lang="zh-CN" altLang="en-US" sz="1200" smtClean="0">
                <a:latin typeface="华文楷体" panose="02010600040101010101" pitchFamily="2" charset="-122"/>
                <a:ea typeface="华文楷体" panose="02010600040101010101" pitchFamily="2" charset="-122"/>
              </a:rPr>
              <a:t>中的特征点</a:t>
            </a:r>
            <a:r>
              <a:rPr lang="en-US" altLang="zh-CN" sz="1200" smtClean="0">
                <a:latin typeface="华文楷体" panose="02010600040101010101" pitchFamily="2" charset="-122"/>
                <a:ea typeface="华文楷体" panose="02010600040101010101" pitchFamily="2" charset="-122"/>
              </a:rPr>
              <a:t>p2</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DescriptorDistance</a:t>
            </a:r>
            <a:r>
              <a:rPr lang="zh-CN" altLang="en-US" sz="1200" smtClean="0">
                <a:latin typeface="华文楷体" panose="02010600040101010101" pitchFamily="2" charset="-122"/>
                <a:ea typeface="华文楷体" panose="02010600040101010101" pitchFamily="2" charset="-122"/>
              </a:rPr>
              <a:t>（）</a:t>
            </a:r>
            <a:endParaRPr lang="en-US" altLang="zh-CN" sz="1200" smtClean="0">
              <a:latin typeface="华文楷体" panose="02010600040101010101" pitchFamily="2" charset="-122"/>
              <a:ea typeface="华文楷体" panose="02010600040101010101" pitchFamily="2" charset="-122"/>
            </a:endParaRPr>
          </a:p>
          <a:p>
            <a:r>
              <a:rPr lang="zh-CN" altLang="en-US" sz="1200" smtClean="0">
                <a:latin typeface="华文楷体" panose="02010600040101010101" pitchFamily="2" charset="-122"/>
                <a:ea typeface="华文楷体" panose="02010600040101010101" pitchFamily="2" charset="-122"/>
              </a:rPr>
              <a:t>计算描述子距离</a:t>
            </a:r>
            <a:endParaRPr lang="zh-CN" altLang="en-US" sz="1200">
              <a:latin typeface="华文楷体" panose="02010600040101010101" pitchFamily="2" charset="-122"/>
              <a:ea typeface="华文楷体" panose="02010600040101010101" pitchFamily="2" charset="-122"/>
            </a:endParaRPr>
          </a:p>
        </p:txBody>
      </p:sp>
      <p:sp>
        <p:nvSpPr>
          <p:cNvPr id="13" name="矩形 12"/>
          <p:cNvSpPr/>
          <p:nvPr/>
        </p:nvSpPr>
        <p:spPr>
          <a:xfrm>
            <a:off x="1472732" y="3763838"/>
            <a:ext cx="1680748" cy="1099589"/>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取汉明距离最近的</a:t>
            </a:r>
            <a:r>
              <a:rPr lang="en-US" altLang="zh-CN" sz="1200" smtClean="0">
                <a:latin typeface="华文楷体" panose="02010600040101010101" pitchFamily="2" charset="-122"/>
                <a:ea typeface="华文楷体" panose="02010600040101010101" pitchFamily="2" charset="-122"/>
              </a:rPr>
              <a:t>p2</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CheckDistEpipolarLine</a:t>
            </a:r>
            <a:r>
              <a:rPr lang="zh-CN" altLang="en-US" sz="1200" smtClean="0">
                <a:latin typeface="华文楷体" panose="02010600040101010101" pitchFamily="2" charset="-122"/>
                <a:ea typeface="华文楷体" panose="02010600040101010101" pitchFamily="2" charset="-122"/>
              </a:rPr>
              <a:t>（）函数计算与极线的距离</a:t>
            </a:r>
            <a:endParaRPr lang="zh-CN" altLang="en-US" sz="1200">
              <a:latin typeface="华文楷体" panose="02010600040101010101" pitchFamily="2" charset="-122"/>
              <a:ea typeface="华文楷体" panose="02010600040101010101" pitchFamily="2" charset="-122"/>
            </a:endParaRPr>
          </a:p>
        </p:txBody>
      </p:sp>
      <p:sp>
        <p:nvSpPr>
          <p:cNvPr id="14" name="矩形 13"/>
          <p:cNvSpPr/>
          <p:nvPr/>
        </p:nvSpPr>
        <p:spPr>
          <a:xfrm>
            <a:off x="1472732" y="5329212"/>
            <a:ext cx="1680748"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三个主方向检测？</a:t>
            </a:r>
            <a:endParaRPr lang="zh-CN" altLang="en-US" sz="1200">
              <a:latin typeface="华文楷体" panose="02010600040101010101" pitchFamily="2" charset="-122"/>
              <a:ea typeface="华文楷体" panose="02010600040101010101" pitchFamily="2" charset="-122"/>
            </a:endParaRPr>
          </a:p>
        </p:txBody>
      </p:sp>
      <p:pic>
        <p:nvPicPr>
          <p:cNvPr id="9" name="图片 8"/>
          <p:cNvPicPr>
            <a:picLocks noChangeAspect="1"/>
          </p:cNvPicPr>
          <p:nvPr/>
        </p:nvPicPr>
        <p:blipFill>
          <a:blip r:embed="rId4"/>
          <a:stretch>
            <a:fillRect/>
          </a:stretch>
        </p:blipFill>
        <p:spPr>
          <a:xfrm>
            <a:off x="4253734" y="3802110"/>
            <a:ext cx="6502745" cy="2340113"/>
          </a:xfrm>
          <a:prstGeom prst="rect">
            <a:avLst/>
          </a:prstGeom>
        </p:spPr>
      </p:pic>
      <p:cxnSp>
        <p:nvCxnSpPr>
          <p:cNvPr id="17" name="直接箭头连接符 16"/>
          <p:cNvCxnSpPr>
            <a:stCxn id="11" idx="2"/>
            <a:endCxn id="12" idx="0"/>
          </p:cNvCxnSpPr>
          <p:nvPr/>
        </p:nvCxnSpPr>
        <p:spPr>
          <a:xfrm>
            <a:off x="2313106" y="1732679"/>
            <a:ext cx="0" cy="46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a:endCxn id="13" idx="0"/>
          </p:cNvCxnSpPr>
          <p:nvPr/>
        </p:nvCxnSpPr>
        <p:spPr>
          <a:xfrm>
            <a:off x="2313106" y="3298053"/>
            <a:ext cx="0" cy="46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2"/>
            <a:endCxn id="14" idx="0"/>
          </p:cNvCxnSpPr>
          <p:nvPr/>
        </p:nvCxnSpPr>
        <p:spPr>
          <a:xfrm>
            <a:off x="2313106" y="4863427"/>
            <a:ext cx="0" cy="46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313106" y="6198878"/>
            <a:ext cx="2533066" cy="276999"/>
          </a:xfrm>
          <a:prstGeom prst="rect">
            <a:avLst/>
          </a:prstGeom>
        </p:spPr>
        <p:txBody>
          <a:bodyPr wrap="none">
            <a:spAutoFit/>
          </a:bodyPr>
          <a:lstStyle/>
          <a:p>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vMatchedPairs,</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里面存放对应索引值</a:t>
            </a: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4" name="直接箭头连接符 23"/>
          <p:cNvCxnSpPr>
            <a:stCxn id="14" idx="2"/>
          </p:cNvCxnSpPr>
          <p:nvPr/>
        </p:nvCxnSpPr>
        <p:spPr>
          <a:xfrm>
            <a:off x="2313106" y="5996522"/>
            <a:ext cx="0" cy="64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44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18235" y="1607948"/>
            <a:ext cx="1847850" cy="3905250"/>
          </a:xfrm>
          <a:prstGeom prst="rect">
            <a:avLst/>
          </a:prstGeom>
        </p:spPr>
      </p:pic>
      <p:sp>
        <p:nvSpPr>
          <p:cNvPr id="5" name="文本框 4"/>
          <p:cNvSpPr txBox="1"/>
          <p:nvPr/>
        </p:nvSpPr>
        <p:spPr>
          <a:xfrm>
            <a:off x="3553096" y="1501012"/>
            <a:ext cx="7541623" cy="4247317"/>
          </a:xfrm>
          <a:prstGeom prst="rect">
            <a:avLst/>
          </a:prstGeom>
          <a:noFill/>
        </p:spPr>
        <p:txBody>
          <a:bodyPr wrap="square" rtlCol="0">
            <a:spAutoFit/>
          </a:bodyPr>
          <a:lstStyle/>
          <a:p>
            <a:r>
              <a:rPr lang="en-US" altLang="zh-CN" smtClean="0">
                <a:latin typeface="华文楷体" panose="02010600040101010101" pitchFamily="2" charset="-122"/>
                <a:ea typeface="华文楷体" panose="02010600040101010101" pitchFamily="2" charset="-122"/>
              </a:rPr>
              <a:t>1</a:t>
            </a:r>
            <a:r>
              <a:rPr lang="zh-CN" altLang="en-US" smtClean="0">
                <a:latin typeface="华文楷体" panose="02010600040101010101" pitchFamily="2" charset="-122"/>
                <a:ea typeface="华文楷体" panose="02010600040101010101" pitchFamily="2" charset="-122"/>
              </a:rPr>
              <a:t>、</a:t>
            </a:r>
            <a:r>
              <a:rPr lang="en-US" altLang="zh-CN" smtClean="0">
                <a:latin typeface="华文楷体" panose="02010600040101010101" pitchFamily="2" charset="-122"/>
                <a:ea typeface="华文楷体" panose="02010600040101010101" pitchFamily="2" charset="-122"/>
              </a:rPr>
              <a:t>Converter.cpp</a:t>
            </a:r>
            <a:r>
              <a:rPr lang="zh-CN" altLang="en-US" smtClean="0">
                <a:latin typeface="华文楷体" panose="02010600040101010101" pitchFamily="2" charset="-122"/>
                <a:ea typeface="华文楷体" panose="02010600040101010101" pitchFamily="2" charset="-122"/>
              </a:rPr>
              <a:t>主要完成将</a:t>
            </a:r>
            <a:r>
              <a:rPr lang="en-US" altLang="zh-CN" smtClean="0">
                <a:latin typeface="华文楷体" panose="02010600040101010101" pitchFamily="2" charset="-122"/>
                <a:ea typeface="华文楷体" panose="02010600040101010101" pitchFamily="2" charset="-122"/>
              </a:rPr>
              <a:t>opencv</a:t>
            </a:r>
            <a:r>
              <a:rPr lang="zh-CN" altLang="en-US" smtClean="0">
                <a:latin typeface="华文楷体" panose="02010600040101010101" pitchFamily="2" charset="-122"/>
                <a:ea typeface="华文楷体" panose="02010600040101010101" pitchFamily="2" charset="-122"/>
              </a:rPr>
              <a:t>格式的数据转换为</a:t>
            </a:r>
            <a:r>
              <a:rPr lang="en-US" altLang="zh-CN" smtClean="0">
                <a:latin typeface="华文楷体" panose="02010600040101010101" pitchFamily="2" charset="-122"/>
                <a:ea typeface="华文楷体" panose="02010600040101010101" pitchFamily="2" charset="-122"/>
              </a:rPr>
              <a:t>Eigen</a:t>
            </a:r>
            <a:r>
              <a:rPr lang="zh-CN" altLang="en-US" smtClean="0">
                <a:latin typeface="华文楷体" panose="02010600040101010101" pitchFamily="2" charset="-122"/>
                <a:ea typeface="华文楷体" panose="02010600040101010101" pitchFamily="2" charset="-122"/>
              </a:rPr>
              <a:t>格式的数据</a:t>
            </a:r>
            <a:endParaRPr lang="en-US" altLang="zh-CN" smtClean="0">
              <a:latin typeface="华文楷体" panose="02010600040101010101" pitchFamily="2" charset="-122"/>
              <a:ea typeface="华文楷体" panose="02010600040101010101" pitchFamily="2" charset="-122"/>
            </a:endParaRPr>
          </a:p>
          <a:p>
            <a:r>
              <a:rPr lang="en-US" altLang="zh-CN" smtClean="0">
                <a:latin typeface="华文楷体" panose="02010600040101010101" pitchFamily="2" charset="-122"/>
                <a:ea typeface="华文楷体" panose="02010600040101010101" pitchFamily="2" charset="-122"/>
              </a:rPr>
              <a:t>2</a:t>
            </a:r>
            <a:r>
              <a:rPr lang="zh-CN" altLang="en-US" smtClean="0">
                <a:latin typeface="华文楷体" panose="02010600040101010101" pitchFamily="2" charset="-122"/>
                <a:ea typeface="华文楷体" panose="02010600040101010101" pitchFamily="2" charset="-122"/>
              </a:rPr>
              <a:t>、</a:t>
            </a:r>
            <a:r>
              <a:rPr lang="en-US" altLang="zh-CN" smtClean="0">
                <a:latin typeface="华文楷体" panose="02010600040101010101" pitchFamily="2" charset="-122"/>
                <a:ea typeface="华文楷体" panose="02010600040101010101" pitchFamily="2" charset="-122"/>
              </a:rPr>
              <a:t>Frame.cpp </a:t>
            </a:r>
            <a:r>
              <a:rPr lang="zh-CN" altLang="en-US" smtClean="0">
                <a:latin typeface="华文楷体" panose="02010600040101010101" pitchFamily="2" charset="-122"/>
                <a:ea typeface="华文楷体" panose="02010600040101010101" pitchFamily="2" charset="-122"/>
              </a:rPr>
              <a:t>一个底层的</a:t>
            </a:r>
            <a:r>
              <a:rPr lang="en-US" altLang="zh-CN" smtClean="0">
                <a:latin typeface="华文楷体" panose="02010600040101010101" pitchFamily="2" charset="-122"/>
                <a:ea typeface="华文楷体" panose="02010600040101010101" pitchFamily="2" charset="-122"/>
              </a:rPr>
              <a:t>Frame</a:t>
            </a:r>
            <a:r>
              <a:rPr lang="zh-CN" altLang="en-US" smtClean="0">
                <a:latin typeface="华文楷体" panose="02010600040101010101" pitchFamily="2" charset="-122"/>
                <a:ea typeface="华文楷体" panose="02010600040101010101" pitchFamily="2" charset="-122"/>
              </a:rPr>
              <a:t>类实现文件，主要是定义一个普通帧的实现和属性</a:t>
            </a:r>
            <a:endParaRPr lang="en-US" altLang="zh-CN" smtClean="0">
              <a:latin typeface="华文楷体" panose="02010600040101010101" pitchFamily="2" charset="-122"/>
              <a:ea typeface="华文楷体" panose="02010600040101010101" pitchFamily="2" charset="-122"/>
            </a:endParaRPr>
          </a:p>
          <a:p>
            <a:r>
              <a:rPr lang="en-US" altLang="zh-CN" smtClean="0">
                <a:latin typeface="华文楷体" panose="02010600040101010101" pitchFamily="2" charset="-122"/>
                <a:ea typeface="华文楷体" panose="02010600040101010101" pitchFamily="2" charset="-122"/>
              </a:rPr>
              <a:t>3</a:t>
            </a:r>
            <a:r>
              <a:rPr lang="zh-CN" altLang="en-US" smtClean="0">
                <a:latin typeface="华文楷体" panose="02010600040101010101" pitchFamily="2" charset="-122"/>
                <a:ea typeface="华文楷体" panose="02010600040101010101" pitchFamily="2" charset="-122"/>
              </a:rPr>
              <a:t>、</a:t>
            </a:r>
            <a:r>
              <a:rPr lang="en-US" altLang="zh-CN" smtClean="0">
                <a:latin typeface="华文楷体" panose="02010600040101010101" pitchFamily="2" charset="-122"/>
                <a:ea typeface="华文楷体" panose="02010600040101010101" pitchFamily="2" charset="-122"/>
              </a:rPr>
              <a:t>FrameDramwe.cpp </a:t>
            </a:r>
            <a:r>
              <a:rPr lang="zh-CN" altLang="en-US" smtClean="0">
                <a:latin typeface="华文楷体" panose="02010600040101010101" pitchFamily="2" charset="-122"/>
                <a:ea typeface="华文楷体" panose="02010600040101010101" pitchFamily="2" charset="-122"/>
              </a:rPr>
              <a:t>实现帧的显示，就是跑数据集的时用来显示带关键点的帧图像</a:t>
            </a:r>
            <a:endParaRPr lang="en-US" altLang="zh-CN" smtClean="0">
              <a:latin typeface="华文楷体" panose="02010600040101010101" pitchFamily="2" charset="-122"/>
              <a:ea typeface="华文楷体" panose="02010600040101010101" pitchFamily="2" charset="-122"/>
            </a:endParaRPr>
          </a:p>
          <a:p>
            <a:r>
              <a:rPr lang="en-US" altLang="zh-CN" smtClean="0">
                <a:latin typeface="华文楷体" panose="02010600040101010101" pitchFamily="2" charset="-122"/>
                <a:ea typeface="华文楷体" panose="02010600040101010101" pitchFamily="2" charset="-122"/>
              </a:rPr>
              <a:t>4</a:t>
            </a:r>
            <a:r>
              <a:rPr lang="zh-CN" altLang="en-US" smtClean="0">
                <a:latin typeface="华文楷体" panose="02010600040101010101" pitchFamily="2" charset="-122"/>
                <a:ea typeface="华文楷体" panose="02010600040101010101" pitchFamily="2" charset="-122"/>
              </a:rPr>
              <a:t>、</a:t>
            </a:r>
            <a:r>
              <a:rPr lang="en-US" altLang="zh-CN" smtClean="0">
                <a:latin typeface="华文楷体" panose="02010600040101010101" pitchFamily="2" charset="-122"/>
                <a:ea typeface="华文楷体" panose="02010600040101010101" pitchFamily="2" charset="-122"/>
              </a:rPr>
              <a:t>Initializer.cpp</a:t>
            </a:r>
            <a:r>
              <a:rPr lang="zh-CN" altLang="en-US" smtClean="0">
                <a:latin typeface="华文楷体" panose="02010600040101010101" pitchFamily="2" charset="-122"/>
                <a:ea typeface="华文楷体" panose="02010600040101010101" pitchFamily="2" charset="-122"/>
              </a:rPr>
              <a:t>文件</a:t>
            </a:r>
            <a:r>
              <a:rPr lang="en-US" altLang="zh-CN" smtClean="0">
                <a:latin typeface="华文楷体" panose="02010600040101010101" pitchFamily="2" charset="-122"/>
                <a:ea typeface="华文楷体" panose="02010600040101010101" pitchFamily="2" charset="-122"/>
              </a:rPr>
              <a:t>Map</a:t>
            </a:r>
            <a:r>
              <a:rPr lang="zh-CN" altLang="en-US" smtClean="0">
                <a:latin typeface="华文楷体" panose="02010600040101010101" pitchFamily="2" charset="-122"/>
                <a:ea typeface="华文楷体" panose="02010600040101010101" pitchFamily="2" charset="-122"/>
              </a:rPr>
              <a:t>初始化</a:t>
            </a:r>
            <a:endParaRPr lang="en-US" altLang="zh-CN" smtClean="0">
              <a:latin typeface="华文楷体" panose="02010600040101010101" pitchFamily="2" charset="-122"/>
              <a:ea typeface="华文楷体" panose="02010600040101010101" pitchFamily="2" charset="-122"/>
            </a:endParaRPr>
          </a:p>
          <a:p>
            <a:r>
              <a:rPr lang="en-US" altLang="zh-CN" smtClean="0">
                <a:latin typeface="华文楷体" panose="02010600040101010101" pitchFamily="2" charset="-122"/>
                <a:ea typeface="华文楷体" panose="02010600040101010101" pitchFamily="2" charset="-122"/>
              </a:rPr>
              <a:t>5</a:t>
            </a:r>
            <a:r>
              <a:rPr lang="zh-CN" altLang="en-US" smtClean="0">
                <a:latin typeface="华文楷体" panose="02010600040101010101" pitchFamily="2" charset="-122"/>
                <a:ea typeface="华文楷体" panose="02010600040101010101" pitchFamily="2" charset="-122"/>
              </a:rPr>
              <a:t>、</a:t>
            </a:r>
            <a:r>
              <a:rPr lang="en-US" altLang="zh-CN" smtClean="0">
                <a:latin typeface="华文楷体" panose="02010600040101010101" pitchFamily="2" charset="-122"/>
                <a:ea typeface="华文楷体" panose="02010600040101010101" pitchFamily="2" charset="-122"/>
              </a:rPr>
              <a:t>KeyFrameDatebase.cpp</a:t>
            </a:r>
            <a:r>
              <a:rPr lang="zh-CN" altLang="en-US" smtClean="0">
                <a:latin typeface="华文楷体" panose="02010600040101010101" pitchFamily="2" charset="-122"/>
                <a:ea typeface="华文楷体" panose="02010600040101010101" pitchFamily="2" charset="-122"/>
              </a:rPr>
              <a:t>关键帧回环检测</a:t>
            </a:r>
            <a:endParaRPr lang="en-US" altLang="zh-CN" smtClean="0">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endParaRPr lang="en-US" altLang="zh-CN" smtClean="0">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endParaRPr lang="en-US" altLang="zh-CN" smtClean="0">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en-US" altLang="zh-CN" smtClean="0">
                <a:latin typeface="华文楷体" panose="02010600040101010101" pitchFamily="2" charset="-122"/>
                <a:ea typeface="华文楷体" panose="02010600040101010101" pitchFamily="2" charset="-122"/>
              </a:rPr>
              <a:t>System.cpp</a:t>
            </a:r>
            <a:r>
              <a:rPr lang="zh-CN" altLang="en-US" smtClean="0">
                <a:latin typeface="华文楷体" panose="02010600040101010101" pitchFamily="2" charset="-122"/>
                <a:ea typeface="华文楷体" panose="02010600040101010101" pitchFamily="2" charset="-122"/>
              </a:rPr>
              <a:t>是整个</a:t>
            </a:r>
            <a:r>
              <a:rPr lang="en-US" altLang="zh-CN" smtClean="0">
                <a:latin typeface="华文楷体" panose="02010600040101010101" pitchFamily="2" charset="-122"/>
                <a:ea typeface="华文楷体" panose="02010600040101010101" pitchFamily="2" charset="-122"/>
              </a:rPr>
              <a:t>slam</a:t>
            </a:r>
            <a:r>
              <a:rPr lang="zh-CN" altLang="en-US" smtClean="0">
                <a:latin typeface="华文楷体" panose="02010600040101010101" pitchFamily="2" charset="-122"/>
                <a:ea typeface="华文楷体" panose="02010600040101010101" pitchFamily="2" charset="-122"/>
              </a:rPr>
              <a:t>系统的核心，创建</a:t>
            </a:r>
            <a:r>
              <a:rPr lang="en-US" altLang="zh-CN" smtClean="0">
                <a:latin typeface="华文楷体" panose="02010600040101010101" pitchFamily="2" charset="-122"/>
                <a:ea typeface="华文楷体" panose="02010600040101010101" pitchFamily="2" charset="-122"/>
              </a:rPr>
              <a:t>4</a:t>
            </a:r>
            <a:r>
              <a:rPr lang="zh-CN" altLang="en-US" smtClean="0">
                <a:latin typeface="华文楷体" panose="02010600040101010101" pitchFamily="2" charset="-122"/>
                <a:ea typeface="华文楷体" panose="02010600040101010101" pitchFamily="2" charset="-122"/>
              </a:rPr>
              <a:t>线程和所有数据类型</a:t>
            </a:r>
            <a:endParaRPr lang="en-US" altLang="zh-CN" smtClean="0">
              <a:latin typeface="华文楷体" panose="02010600040101010101" pitchFamily="2" charset="-122"/>
              <a:ea typeface="华文楷体" panose="02010600040101010101" pitchFamily="2" charset="-122"/>
            </a:endParaRPr>
          </a:p>
          <a:p>
            <a:endParaRPr lang="en-US" altLang="zh-CN">
              <a:solidFill>
                <a:srgbClr val="FF0000"/>
              </a:solidFill>
              <a:latin typeface="华文楷体" panose="02010600040101010101" pitchFamily="2" charset="-122"/>
              <a:ea typeface="华文楷体" panose="02010600040101010101" pitchFamily="2" charset="-122"/>
            </a:endParaRPr>
          </a:p>
          <a:p>
            <a:r>
              <a:rPr lang="zh-CN" altLang="en-US" smtClean="0">
                <a:solidFill>
                  <a:srgbClr val="FF0000"/>
                </a:solidFill>
                <a:latin typeface="华文楷体" panose="02010600040101010101" pitchFamily="2" charset="-122"/>
                <a:ea typeface="华文楷体" panose="02010600040101010101" pitchFamily="2" charset="-122"/>
              </a:rPr>
              <a:t>其他文件说明待补充</a:t>
            </a:r>
            <a:endParaRPr lang="zh-CN" altLang="en-US">
              <a:solidFill>
                <a:srgbClr val="FF0000"/>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0" y="740229"/>
            <a:ext cx="12192000" cy="348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6" y="130629"/>
            <a:ext cx="3788228"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2</a:t>
            </a:r>
            <a:r>
              <a:rPr lang="zh-CN" altLang="en-US" sz="3200" smtClean="0">
                <a:latin typeface="华文楷体" panose="02010600040101010101" pitchFamily="2" charset="-122"/>
                <a:ea typeface="华文楷体" panose="02010600040101010101" pitchFamily="2" charset="-122"/>
              </a:rPr>
              <a:t>、文件简介</a:t>
            </a:r>
            <a:endParaRPr lang="zh-CN" altLang="en-US" sz="320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1416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LocalMaping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生成新的</a:t>
            </a:r>
            <a:r>
              <a:rPr lang="en-US" altLang="zh-CN" sz="3200" smtClean="0">
                <a:solidFill>
                  <a:prstClr val="white"/>
                </a:solidFill>
                <a:latin typeface="华文楷体" panose="02010600040101010101" pitchFamily="2" charset="-122"/>
                <a:ea typeface="华文楷体" panose="02010600040101010101" pitchFamily="2" charset="-122"/>
              </a:rPr>
              <a:t>MapPoint</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671577" y="290900"/>
            <a:ext cx="3052118" cy="369332"/>
          </a:xfrm>
          <a:prstGeom prst="rect">
            <a:avLst/>
          </a:prstGeom>
        </p:spPr>
        <p:txBody>
          <a:bodyPr wrap="none">
            <a:spAutoFit/>
          </a:bodyPr>
          <a:lstStyle/>
          <a:p>
            <a:r>
              <a:rPr lang="en-US" altLang="zh-CN">
                <a:solidFill>
                  <a:prstClr val="white"/>
                </a:solidFill>
              </a:rPr>
              <a:t>Linear Triangulation Method</a:t>
            </a:r>
          </a:p>
        </p:txBody>
      </p:sp>
      <p:pic>
        <p:nvPicPr>
          <p:cNvPr id="6" name="图片 5"/>
          <p:cNvPicPr>
            <a:picLocks noChangeAspect="1"/>
          </p:cNvPicPr>
          <p:nvPr/>
        </p:nvPicPr>
        <p:blipFill>
          <a:blip r:embed="rId2"/>
          <a:stretch>
            <a:fillRect/>
          </a:stretch>
        </p:blipFill>
        <p:spPr>
          <a:xfrm>
            <a:off x="5896859" y="947605"/>
            <a:ext cx="4826836" cy="2078399"/>
          </a:xfrm>
          <a:prstGeom prst="rect">
            <a:avLst/>
          </a:prstGeom>
        </p:spPr>
      </p:pic>
      <p:sp>
        <p:nvSpPr>
          <p:cNvPr id="16" name="文本框 15"/>
          <p:cNvSpPr txBox="1"/>
          <p:nvPr/>
        </p:nvSpPr>
        <p:spPr>
          <a:xfrm>
            <a:off x="5896859" y="3175292"/>
            <a:ext cx="4242517" cy="738664"/>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由于测量误差的存在，由相机中心和图像点构成的两个射线并不会精确的相交于空间中的某点，</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ORB slam</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在生成新的地图点时采用了线性三角形法</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5896859" y="4063244"/>
            <a:ext cx="4826836" cy="2384572"/>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1581809" y="1055615"/>
                <a:ext cx="1856149"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𝑃𝑋</m:t>
                    </m:r>
                  </m:oMath>
                </a14:m>
                <a:r>
                  <a:rPr lang="en-US" altLang="zh-CN" smtClean="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𝑋</m:t>
                    </m:r>
                  </m:oMath>
                </a14:m>
                <a:endParaRPr lang="zh-CN" altLang="en-US"/>
              </a:p>
            </p:txBody>
          </p:sp>
        </mc:Choice>
        <mc:Fallback xmlns="">
          <p:sp>
            <p:nvSpPr>
              <p:cNvPr id="20" name="矩形 19"/>
              <p:cNvSpPr>
                <a:spLocks noRot="1" noChangeAspect="1" noMove="1" noResize="1" noEditPoints="1" noAdjustHandles="1" noChangeArrowheads="1" noChangeShapeType="1" noTextEdit="1"/>
              </p:cNvSpPr>
              <p:nvPr/>
            </p:nvSpPr>
            <p:spPr>
              <a:xfrm>
                <a:off x="1581809" y="1055615"/>
                <a:ext cx="1856149" cy="369332"/>
              </a:xfrm>
              <a:prstGeom prst="rect">
                <a:avLst/>
              </a:prstGeom>
              <a:blipFill rotWithShape="0">
                <a:blip r:embed="rId4"/>
                <a:stretch>
                  <a:fillRect t="-8197" b="-24590"/>
                </a:stretch>
              </a:blipFill>
            </p:spPr>
            <p:txBody>
              <a:bodyPr/>
              <a:lstStyle/>
              <a:p>
                <a:r>
                  <a:rPr lang="zh-CN" altLang="en-US">
                    <a:noFill/>
                  </a:rPr>
                  <a:t> </a:t>
                </a:r>
              </a:p>
            </p:txBody>
          </p:sp>
        </mc:Fallback>
      </mc:AlternateContent>
      <p:cxnSp>
        <p:nvCxnSpPr>
          <p:cNvPr id="25" name="直接箭头连接符 24"/>
          <p:cNvCxnSpPr/>
          <p:nvPr/>
        </p:nvCxnSpPr>
        <p:spPr>
          <a:xfrm>
            <a:off x="2509883" y="1424947"/>
            <a:ext cx="0" cy="35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1581809" y="1762321"/>
                <a:ext cx="3056179" cy="369332"/>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𝑃𝑋</m:t>
                    </m:r>
                    <m:r>
                      <a:rPr lang="en-US" altLang="zh-CN" b="0" i="1" smtClean="0">
                        <a:latin typeface="Cambria Math" panose="02040503050406030204" pitchFamily="18" charset="0"/>
                        <a:ea typeface="Cambria Math" panose="02040503050406030204" pitchFamily="18" charset="0"/>
                      </a:rPr>
                      <m:t>=0</m:t>
                    </m:r>
                  </m:oMath>
                </a14:m>
                <a:r>
                  <a:rPr lang="en-US" altLang="zh-CN" smtClean="0"/>
                  <a:t>,</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𝑃</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=0</m:t>
                    </m:r>
                  </m:oMath>
                </a14:m>
                <a:endParaRPr lang="zh-CN" altLang="en-US"/>
              </a:p>
            </p:txBody>
          </p:sp>
        </mc:Choice>
        <mc:Fallback xmlns="">
          <p:sp>
            <p:nvSpPr>
              <p:cNvPr id="26" name="文本框 25"/>
              <p:cNvSpPr txBox="1">
                <a:spLocks noRot="1" noChangeAspect="1" noMove="1" noResize="1" noEditPoints="1" noAdjustHandles="1" noChangeArrowheads="1" noChangeShapeType="1" noTextEdit="1"/>
              </p:cNvSpPr>
              <p:nvPr/>
            </p:nvSpPr>
            <p:spPr>
              <a:xfrm>
                <a:off x="1581809" y="1762321"/>
                <a:ext cx="3056179" cy="369332"/>
              </a:xfrm>
              <a:prstGeom prst="rect">
                <a:avLst/>
              </a:prstGeom>
              <a:blipFill rotWithShape="0">
                <a:blip r:embed="rId5"/>
                <a:stretch>
                  <a:fillRect t="-8197" b="-24590"/>
                </a:stretch>
              </a:blipFill>
            </p:spPr>
            <p:txBody>
              <a:bodyPr/>
              <a:lstStyle/>
              <a:p>
                <a:r>
                  <a:rPr lang="zh-CN" altLang="en-US">
                    <a:noFill/>
                  </a:rPr>
                  <a:t> </a:t>
                </a:r>
              </a:p>
            </p:txBody>
          </p:sp>
        </mc:Fallback>
      </mc:AlternateContent>
      <p:sp>
        <p:nvSpPr>
          <p:cNvPr id="27" name="文本框 26"/>
          <p:cNvSpPr txBox="1"/>
          <p:nvPr/>
        </p:nvSpPr>
        <p:spPr>
          <a:xfrm>
            <a:off x="3883843" y="4312012"/>
            <a:ext cx="1809186" cy="830997"/>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左右每个相机给出三个线性相关的方程，可以任取两个相互独立的方程</a:t>
            </a:r>
            <a:endParaRPr lang="zh-CN" altLang="en-US" sz="120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28" name="文本框 27"/>
              <p:cNvSpPr txBox="1"/>
              <p:nvPr/>
            </p:nvSpPr>
            <p:spPr>
              <a:xfrm>
                <a:off x="1481902" y="2614564"/>
                <a:ext cx="2401941"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3</m:t>
                              </m:r>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𝑋</m:t>
                      </m:r>
                      <m:r>
                        <a:rPr lang="en-US" altLang="zh-CN" b="0" i="1" smtClean="0">
                          <a:latin typeface="Cambria Math" panose="02040503050406030204" pitchFamily="18" charset="0"/>
                        </a:rPr>
                        <m:t>=0</m:t>
                      </m:r>
                    </m:oMath>
                  </m:oMathPara>
                </a14:m>
                <a:endParaRPr lang="en-US" altLang="zh-CN" b="0" smtClean="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y</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i="1">
                                  <a:latin typeface="Cambria Math" panose="02040503050406030204" pitchFamily="18" charset="0"/>
                                </a:rPr>
                                <m:t>3</m:t>
                              </m:r>
                              <m:r>
                                <a:rPr lang="en-US" altLang="zh-CN" i="1">
                                  <a:latin typeface="Cambria Math" panose="02040503050406030204" pitchFamily="18" charset="0"/>
                                </a:rPr>
                                <m:t>𝑇</m:t>
                              </m:r>
                            </m:sup>
                          </m:sSup>
                          <m:r>
                            <a:rPr lang="en-US" altLang="zh-CN" i="1">
                              <a:latin typeface="Cambria Math" panose="02040503050406030204" pitchFamily="18" charset="0"/>
                            </a:rPr>
                            <m:t>𝑋</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b="0" i="1" smtClean="0">
                              <a:latin typeface="Cambria Math" panose="02040503050406030204" pitchFamily="18" charset="0"/>
                            </a:rPr>
                            <m:t>2</m:t>
                          </m:r>
                          <m:r>
                            <a:rPr lang="en-US" altLang="zh-CN" i="1">
                              <a:latin typeface="Cambria Math" panose="02040503050406030204" pitchFamily="18" charset="0"/>
                            </a:rPr>
                            <m:t>𝑇</m:t>
                          </m:r>
                        </m:sup>
                      </m:sSup>
                      <m:r>
                        <a:rPr lang="en-US" altLang="zh-CN" i="1">
                          <a:latin typeface="Cambria Math" panose="02040503050406030204" pitchFamily="18" charset="0"/>
                        </a:rPr>
                        <m:t>𝑋</m:t>
                      </m:r>
                      <m:r>
                        <a:rPr lang="en-US" altLang="zh-CN" i="1">
                          <a:latin typeface="Cambria Math" panose="02040503050406030204" pitchFamily="18" charset="0"/>
                        </a:rPr>
                        <m:t>=0</m:t>
                      </m:r>
                    </m:oMath>
                  </m:oMathPara>
                </a14:m>
                <a:endParaRPr lang="en-US" altLang="zh-CN" smtClean="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x</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b="0" i="1" smtClean="0">
                                  <a:latin typeface="Cambria Math" panose="02040503050406030204" pitchFamily="18" charset="0"/>
                                </a:rPr>
                                <m:t>2</m:t>
                              </m:r>
                              <m:r>
                                <a:rPr lang="en-US" altLang="zh-CN" i="1">
                                  <a:latin typeface="Cambria Math" panose="02040503050406030204" pitchFamily="18" charset="0"/>
                                </a:rPr>
                                <m:t>𝑇</m:t>
                              </m:r>
                            </m:sup>
                          </m:sSup>
                          <m:r>
                            <a:rPr lang="en-US" altLang="zh-CN" i="1">
                              <a:latin typeface="Cambria Math" panose="02040503050406030204" pitchFamily="18" charset="0"/>
                            </a:rPr>
                            <m:t>𝑋</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r>
                            <a:rPr lang="en-US" altLang="zh-CN" i="1">
                              <a:latin typeface="Cambria Math" panose="02040503050406030204" pitchFamily="18" charset="0"/>
                            </a:rPr>
                            <m:t>𝑃</m:t>
                          </m:r>
                        </m:e>
                        <m:sup>
                          <m:r>
                            <a:rPr lang="en-US" altLang="zh-CN" i="1">
                              <a:latin typeface="Cambria Math" panose="02040503050406030204" pitchFamily="18" charset="0"/>
                            </a:rPr>
                            <m:t>2</m:t>
                          </m:r>
                          <m:r>
                            <a:rPr lang="en-US" altLang="zh-CN" i="1">
                              <a:latin typeface="Cambria Math" panose="02040503050406030204" pitchFamily="18" charset="0"/>
                            </a:rPr>
                            <m:t>𝑇</m:t>
                          </m:r>
                        </m:sup>
                      </m:sSup>
                      <m:r>
                        <a:rPr lang="en-US" altLang="zh-CN" i="1">
                          <a:latin typeface="Cambria Math" panose="02040503050406030204" pitchFamily="18" charset="0"/>
                        </a:rPr>
                        <m:t>𝑋</m:t>
                      </m:r>
                      <m:r>
                        <a:rPr lang="en-US" altLang="zh-CN" i="1">
                          <a:latin typeface="Cambria Math" panose="02040503050406030204" pitchFamily="18" charset="0"/>
                        </a:rPr>
                        <m:t>=0</m:t>
                      </m:r>
                    </m:oMath>
                  </m:oMathPara>
                </a14:m>
                <a:endParaRPr lang="en-US" altLang="zh-CN"/>
              </a:p>
            </p:txBody>
          </p:sp>
        </mc:Choice>
        <mc:Fallback xmlns="">
          <p:sp>
            <p:nvSpPr>
              <p:cNvPr id="28" name="文本框 27"/>
              <p:cNvSpPr txBox="1">
                <a:spLocks noRot="1" noChangeAspect="1" noMove="1" noResize="1" noEditPoints="1" noAdjustHandles="1" noChangeArrowheads="1" noChangeShapeType="1" noTextEdit="1"/>
              </p:cNvSpPr>
              <p:nvPr/>
            </p:nvSpPr>
            <p:spPr>
              <a:xfrm>
                <a:off x="1481902" y="2614564"/>
                <a:ext cx="2401941" cy="923330"/>
              </a:xfrm>
              <a:prstGeom prst="rect">
                <a:avLst/>
              </a:prstGeom>
              <a:blipFill rotWithShape="0">
                <a:blip r:embed="rId6"/>
                <a:stretch>
                  <a:fillRect b="-26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301279" y="4155203"/>
                <a:ext cx="2432116" cy="1221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3</m:t>
                                          </m:r>
                                          <m:r>
                                            <a:rPr lang="en-US" altLang="zh-CN" b="0" i="1" smtClean="0">
                                              <a:latin typeface="Cambria Math" panose="02040503050406030204" pitchFamily="18" charset="0"/>
                                            </a:rPr>
                                            <m:t>𝑇</m:t>
                                          </m:r>
                                        </m:sup>
                                      </m:sSup>
                                      <m:r>
                                        <m:rPr>
                                          <m:brk m:alnAt="7"/>
                                        </m:rP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p>
                                      </m:sSup>
                                    </m:e>
                                  </m:mr>
                                  <m:mr>
                                    <m:e>
                                      <m:r>
                                        <a:rPr lang="en-US" altLang="zh-CN" b="0" i="1" smtClean="0">
                                          <a:latin typeface="Cambria Math" panose="02040503050406030204" pitchFamily="18" charset="0"/>
                                        </a:rPr>
                                        <m:t>𝑦</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3</m:t>
                                          </m:r>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𝑇</m:t>
                                          </m:r>
                                        </m:sup>
                                      </m:sSup>
                                    </m:e>
                                  </m:mr>
                                </m:m>
                              </m:e>
                            </m:mr>
                            <m:mr>
                              <m:e>
                                <m:m>
                                  <m:mPr>
                                    <m:mcs>
                                      <m:mc>
                                        <m:mcPr>
                                          <m:count m:val="1"/>
                                          <m:mcJc m:val="center"/>
                                        </m:mcPr>
                                      </m:mc>
                                    </m:mcs>
                                    <m:ctrlPr>
                                      <a:rPr lang="en-US" altLang="zh-CN" b="0" i="1" smtClean="0">
                                        <a:latin typeface="Cambria Math" panose="02040503050406030204" pitchFamily="18" charset="0"/>
                                      </a:rPr>
                                    </m:ctrlPr>
                                  </m:mPr>
                                  <m:mr>
                                    <m:e>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′3</m:t>
                                          </m:r>
                                          <m:r>
                                            <a:rPr lang="en-US" altLang="zh-CN" b="0" i="1" smtClean="0">
                                              <a:latin typeface="Cambria Math" panose="02040503050406030204" pitchFamily="18" charset="0"/>
                                            </a:rPr>
                                            <m:t>𝑇</m:t>
                                          </m:r>
                                        </m:sup>
                                      </m:sSup>
                                      <m:r>
                                        <m:rPr>
                                          <m:brk m:alnAt="7"/>
                                        </m:rP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p>
                                      </m:sSup>
                                    </m:e>
                                  </m:m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′3</m:t>
                                          </m:r>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𝑇</m:t>
                                          </m:r>
                                        </m:sup>
                                      </m:sSup>
                                    </m:e>
                                  </m:mr>
                                </m:m>
                              </m:e>
                            </m:mr>
                          </m:m>
                        </m:e>
                      </m:d>
                    </m:oMath>
                  </m:oMathPara>
                </a14:m>
                <a:endParaRPr lang="zh-CN" altLang="en-US"/>
              </a:p>
            </p:txBody>
          </p:sp>
        </mc:Choice>
        <mc:Fallback xmlns="">
          <p:sp>
            <p:nvSpPr>
              <p:cNvPr id="29" name="文本框 28"/>
              <p:cNvSpPr txBox="1">
                <a:spLocks noRot="1" noChangeAspect="1" noMove="1" noResize="1" noEditPoints="1" noAdjustHandles="1" noChangeArrowheads="1" noChangeShapeType="1" noTextEdit="1"/>
              </p:cNvSpPr>
              <p:nvPr/>
            </p:nvSpPr>
            <p:spPr>
              <a:xfrm>
                <a:off x="1301279" y="4155203"/>
                <a:ext cx="2432116" cy="1221681"/>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31" name="直接箭头连接符 30"/>
          <p:cNvCxnSpPr/>
          <p:nvPr/>
        </p:nvCxnSpPr>
        <p:spPr>
          <a:xfrm>
            <a:off x="2509883" y="2131653"/>
            <a:ext cx="0" cy="48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509883" y="3537894"/>
            <a:ext cx="0" cy="52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667027" y="5143009"/>
            <a:ext cx="2229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p:cNvSpPr txBox="1"/>
              <p:nvPr/>
            </p:nvSpPr>
            <p:spPr>
              <a:xfrm>
                <a:off x="3665057" y="5255530"/>
                <a:ext cx="2300140" cy="738664"/>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进行</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SVD</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分解，</a:t>
                </a:r>
                <a14:m>
                  <m:oMath xmlns:m="http://schemas.openxmlformats.org/officeDocument/2006/math">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𝐴</m:t>
                        </m:r>
                      </m:e>
                      <m:sup>
                        <m:r>
                          <a:rPr lang="en-US" altLang="zh-CN" sz="1400" b="0" i="1" smtClean="0">
                            <a:latin typeface="Cambria Math" panose="02040503050406030204" pitchFamily="18" charset="0"/>
                          </a:rPr>
                          <m:t>𝑇</m:t>
                        </m:r>
                      </m:sup>
                    </m:sSup>
                    <m:r>
                      <a:rPr lang="en-US" altLang="zh-CN" sz="1400" b="0" i="1" smtClean="0">
                        <a:latin typeface="Cambria Math" panose="02040503050406030204" pitchFamily="18" charset="0"/>
                      </a:rPr>
                      <m:t>𝐴</m:t>
                    </m:r>
                  </m:oMath>
                </a14:m>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最小特征值对应的特征向量即为所求空间点坐标</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3665057" y="5255530"/>
                <a:ext cx="2300140" cy="738664"/>
              </a:xfrm>
              <a:prstGeom prst="rect">
                <a:avLst/>
              </a:prstGeom>
              <a:blipFill rotWithShape="0">
                <a:blip r:embed="rId8"/>
                <a:stretch>
                  <a:fillRect l="-794" t="-2479" b="-7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838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LocalMaping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局部地图</a:t>
            </a:r>
            <a:r>
              <a:rPr lang="en-US" altLang="zh-CN" sz="3200" smtClean="0">
                <a:solidFill>
                  <a:prstClr val="white"/>
                </a:solidFill>
                <a:latin typeface="华文楷体" panose="02010600040101010101" pitchFamily="2" charset="-122"/>
                <a:ea typeface="华文楷体" panose="02010600040101010101" pitchFamily="2" charset="-122"/>
              </a:rPr>
              <a:t>BA</a:t>
            </a:r>
            <a:endParaRPr lang="zh-CN" altLang="en-US" sz="3200">
              <a:solidFill>
                <a:prstClr val="white"/>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671577" y="290900"/>
            <a:ext cx="4164923" cy="369332"/>
          </a:xfrm>
          <a:prstGeom prst="rect">
            <a:avLst/>
          </a:prstGeom>
        </p:spPr>
        <p:txBody>
          <a:bodyPr wrap="none">
            <a:spAutoFit/>
          </a:bodyPr>
          <a:lstStyle/>
          <a:p>
            <a:r>
              <a:rPr lang="en-US" altLang="zh-CN">
                <a:solidFill>
                  <a:prstClr val="white"/>
                </a:solidFill>
              </a:rPr>
              <a:t>Optimizer::</a:t>
            </a:r>
            <a:r>
              <a:rPr lang="en-US" altLang="zh-CN" smtClean="0">
                <a:solidFill>
                  <a:prstClr val="white"/>
                </a:solidFill>
              </a:rPr>
              <a:t>LocalBundleAdjustment</a:t>
            </a:r>
            <a:r>
              <a:rPr lang="zh-CN" altLang="en-US" smtClean="0">
                <a:solidFill>
                  <a:prstClr val="white"/>
                </a:solidFill>
              </a:rPr>
              <a:t>（）</a:t>
            </a:r>
            <a:endParaRPr lang="en-US" altLang="zh-CN">
              <a:solidFill>
                <a:prstClr val="white"/>
              </a:solidFill>
            </a:endParaRPr>
          </a:p>
        </p:txBody>
      </p:sp>
      <p:sp>
        <p:nvSpPr>
          <p:cNvPr id="21" name="矩形 20"/>
          <p:cNvSpPr/>
          <p:nvPr/>
        </p:nvSpPr>
        <p:spPr>
          <a:xfrm>
            <a:off x="1387890" y="1602697"/>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、将当前关键帧及共视图中相邻的关键帧加入优化列表</a:t>
            </a:r>
            <a:r>
              <a:rPr lang="en-US" altLang="zh-CN" sz="1200">
                <a:solidFill>
                  <a:srgbClr val="FF0000"/>
                </a:solidFill>
                <a:latin typeface="华文楷体" panose="02010600040101010101" pitchFamily="2" charset="-122"/>
                <a:ea typeface="华文楷体" panose="02010600040101010101" pitchFamily="2" charset="-122"/>
              </a:rPr>
              <a:t>lLocalKeyFrames</a:t>
            </a:r>
            <a:endParaRPr lang="zh-CN" altLang="en-US" sz="1200">
              <a:solidFill>
                <a:srgbClr val="FF0000"/>
              </a:solidFill>
              <a:latin typeface="华文楷体" panose="02010600040101010101" pitchFamily="2" charset="-122"/>
              <a:ea typeface="华文楷体" panose="02010600040101010101" pitchFamily="2" charset="-122"/>
            </a:endParaRPr>
          </a:p>
        </p:txBody>
      </p:sp>
      <p:sp>
        <p:nvSpPr>
          <p:cNvPr id="22" name="矩形 21"/>
          <p:cNvSpPr/>
          <p:nvPr/>
        </p:nvSpPr>
        <p:spPr>
          <a:xfrm>
            <a:off x="1387889" y="2678923"/>
            <a:ext cx="1845505" cy="79956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a:t>
            </a:r>
            <a:r>
              <a:rPr lang="zh-CN" altLang="en-US" sz="1200" smtClean="0">
                <a:latin typeface="华文楷体" panose="02010600040101010101" pitchFamily="2" charset="-122"/>
                <a:ea typeface="华文楷体" panose="02010600040101010101" pitchFamily="2" charset="-122"/>
              </a:rPr>
              <a:t>、将</a:t>
            </a:r>
            <a:r>
              <a:rPr lang="en-US" altLang="zh-CN" sz="1200" smtClean="0">
                <a:latin typeface="华文楷体" panose="02010600040101010101" pitchFamily="2" charset="-122"/>
                <a:ea typeface="华文楷体" panose="02010600040101010101" pitchFamily="2" charset="-122"/>
              </a:rPr>
              <a:t>lLocalKeyFrames</a:t>
            </a:r>
            <a:r>
              <a:rPr lang="zh-CN" altLang="en-US" sz="1200" smtClean="0">
                <a:latin typeface="华文楷体" panose="02010600040101010101" pitchFamily="2" charset="-122"/>
                <a:ea typeface="华文楷体" panose="02010600040101010101" pitchFamily="2" charset="-122"/>
              </a:rPr>
              <a:t>中的关键帧</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能够观测到的</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加入待优化地图点</a:t>
            </a:r>
            <a:r>
              <a:rPr lang="en-US" altLang="zh-CN" sz="1200" smtClean="0">
                <a:solidFill>
                  <a:srgbClr val="FF0000"/>
                </a:solidFill>
                <a:latin typeface="华文楷体" panose="02010600040101010101" pitchFamily="2" charset="-122"/>
                <a:ea typeface="华文楷体" panose="02010600040101010101" pitchFamily="2" charset="-122"/>
              </a:rPr>
              <a:t>lLocalMapPoints</a:t>
            </a:r>
            <a:endParaRPr lang="zh-CN" altLang="en-US" sz="1200">
              <a:solidFill>
                <a:srgbClr val="FF0000"/>
              </a:solidFill>
              <a:latin typeface="华文楷体" panose="02010600040101010101" pitchFamily="2" charset="-122"/>
              <a:ea typeface="华文楷体" panose="02010600040101010101" pitchFamily="2" charset="-122"/>
            </a:endParaRPr>
          </a:p>
        </p:txBody>
      </p:sp>
      <p:sp>
        <p:nvSpPr>
          <p:cNvPr id="23" name="矩形 22"/>
          <p:cNvSpPr/>
          <p:nvPr/>
        </p:nvSpPr>
        <p:spPr>
          <a:xfrm>
            <a:off x="1387888" y="3887407"/>
            <a:ext cx="1845505" cy="9343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3</a:t>
            </a:r>
            <a:r>
              <a:rPr lang="zh-CN" altLang="en-US" sz="1200" smtClean="0">
                <a:latin typeface="华文楷体" panose="02010600040101010101" pitchFamily="2" charset="-122"/>
                <a:ea typeface="华文楷体" panose="02010600040101010101" pitchFamily="2" charset="-122"/>
              </a:rPr>
              <a:t>、将能够观测到</a:t>
            </a:r>
            <a:r>
              <a:rPr lang="en-US" altLang="zh-CN" sz="1200" smtClean="0">
                <a:solidFill>
                  <a:schemeClr val="tx1"/>
                </a:solidFill>
                <a:latin typeface="华文楷体" panose="02010600040101010101" pitchFamily="2" charset="-122"/>
                <a:ea typeface="华文楷体" panose="02010600040101010101" pitchFamily="2" charset="-122"/>
              </a:rPr>
              <a:t>lLocalMapPoints</a:t>
            </a:r>
            <a:r>
              <a:rPr lang="zh-CN" altLang="en-US" sz="1200" smtClean="0">
                <a:latin typeface="华文楷体" panose="02010600040101010101" pitchFamily="2" charset="-122"/>
                <a:ea typeface="华文楷体" panose="02010600040101010101" pitchFamily="2" charset="-122"/>
              </a:rPr>
              <a:t>但不与当前关键帧相邻的关键帧</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加入固定优化列表</a:t>
            </a:r>
            <a:endParaRPr lang="en-US" altLang="zh-CN" sz="1200" smtClean="0">
              <a:latin typeface="华文楷体" panose="02010600040101010101" pitchFamily="2" charset="-122"/>
              <a:ea typeface="华文楷体" panose="02010600040101010101" pitchFamily="2" charset="-122"/>
            </a:endParaRPr>
          </a:p>
          <a:p>
            <a:r>
              <a:rPr lang="en-US" altLang="zh-CN" sz="1200">
                <a:solidFill>
                  <a:srgbClr val="FF0000"/>
                </a:solidFill>
                <a:latin typeface="华文楷体" panose="02010600040101010101" pitchFamily="2" charset="-122"/>
                <a:ea typeface="华文楷体" panose="02010600040101010101" pitchFamily="2" charset="-122"/>
              </a:rPr>
              <a:t>lFixedCameras</a:t>
            </a:r>
            <a:endParaRPr lang="zh-CN" altLang="en-US" sz="1200">
              <a:solidFill>
                <a:srgbClr val="FF0000"/>
              </a:solidFill>
              <a:latin typeface="华文楷体" panose="02010600040101010101" pitchFamily="2" charset="-122"/>
              <a:ea typeface="华文楷体" panose="02010600040101010101" pitchFamily="2" charset="-122"/>
            </a:endParaRPr>
          </a:p>
        </p:txBody>
      </p:sp>
      <p:sp>
        <p:nvSpPr>
          <p:cNvPr id="24" name="矩形 23"/>
          <p:cNvSpPr/>
          <p:nvPr/>
        </p:nvSpPr>
        <p:spPr>
          <a:xfrm>
            <a:off x="1387888" y="5230685"/>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4</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BA</a:t>
            </a:r>
            <a:r>
              <a:rPr lang="zh-CN" altLang="en-US" sz="1200" smtClean="0">
                <a:latin typeface="华文楷体" panose="02010600040101010101" pitchFamily="2" charset="-122"/>
                <a:ea typeface="华文楷体" panose="02010600040101010101" pitchFamily="2" charset="-122"/>
              </a:rPr>
              <a:t>优化</a:t>
            </a:r>
            <a:endParaRPr lang="zh-CN" altLang="en-US" sz="1200">
              <a:solidFill>
                <a:srgbClr val="FF0000"/>
              </a:solidFill>
              <a:latin typeface="华文楷体" panose="02010600040101010101" pitchFamily="2" charset="-122"/>
              <a:ea typeface="华文楷体" panose="02010600040101010101" pitchFamily="2" charset="-122"/>
            </a:endParaRPr>
          </a:p>
        </p:txBody>
      </p:sp>
      <p:cxnSp>
        <p:nvCxnSpPr>
          <p:cNvPr id="11" name="直接箭头连接符 10"/>
          <p:cNvCxnSpPr>
            <a:stCxn id="21" idx="2"/>
            <a:endCxn id="22" idx="0"/>
          </p:cNvCxnSpPr>
          <p:nvPr/>
        </p:nvCxnSpPr>
        <p:spPr>
          <a:xfrm>
            <a:off x="2310642" y="2270007"/>
            <a:ext cx="0" cy="408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2" idx="2"/>
            <a:endCxn id="23" idx="0"/>
          </p:cNvCxnSpPr>
          <p:nvPr/>
        </p:nvCxnSpPr>
        <p:spPr>
          <a:xfrm flipH="1">
            <a:off x="2310641" y="3478491"/>
            <a:ext cx="1" cy="408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 idx="2"/>
            <a:endCxn id="24" idx="0"/>
          </p:cNvCxnSpPr>
          <p:nvPr/>
        </p:nvCxnSpPr>
        <p:spPr>
          <a:xfrm flipH="1">
            <a:off x="2310640" y="4821769"/>
            <a:ext cx="1" cy="408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a:stretch>
            <a:fillRect/>
          </a:stretch>
        </p:blipFill>
        <p:spPr>
          <a:xfrm>
            <a:off x="4930217" y="1050378"/>
            <a:ext cx="5824931" cy="1413731"/>
          </a:xfrm>
          <a:prstGeom prst="rect">
            <a:avLst/>
          </a:prstGeom>
        </p:spPr>
      </p:pic>
      <p:pic>
        <p:nvPicPr>
          <p:cNvPr id="19" name="图片 18"/>
          <p:cNvPicPr>
            <a:picLocks noChangeAspect="1"/>
          </p:cNvPicPr>
          <p:nvPr/>
        </p:nvPicPr>
        <p:blipFill>
          <a:blip r:embed="rId3"/>
          <a:stretch>
            <a:fillRect/>
          </a:stretch>
        </p:blipFill>
        <p:spPr>
          <a:xfrm>
            <a:off x="4930217" y="2519804"/>
            <a:ext cx="5824931" cy="1917373"/>
          </a:xfrm>
          <a:prstGeom prst="rect">
            <a:avLst/>
          </a:prstGeom>
        </p:spPr>
      </p:pic>
      <p:pic>
        <p:nvPicPr>
          <p:cNvPr id="30" name="图片 29"/>
          <p:cNvPicPr>
            <a:picLocks noChangeAspect="1"/>
          </p:cNvPicPr>
          <p:nvPr/>
        </p:nvPicPr>
        <p:blipFill>
          <a:blip r:embed="rId4"/>
          <a:stretch>
            <a:fillRect/>
          </a:stretch>
        </p:blipFill>
        <p:spPr>
          <a:xfrm>
            <a:off x="4930217" y="4492872"/>
            <a:ext cx="5837892" cy="1912311"/>
          </a:xfrm>
          <a:prstGeom prst="rect">
            <a:avLst/>
          </a:prstGeom>
        </p:spPr>
      </p:pic>
      <p:cxnSp>
        <p:nvCxnSpPr>
          <p:cNvPr id="34" name="直接箭头连接符 33"/>
          <p:cNvCxnSpPr>
            <a:stCxn id="21" idx="3"/>
            <a:endCxn id="17" idx="1"/>
          </p:cNvCxnSpPr>
          <p:nvPr/>
        </p:nvCxnSpPr>
        <p:spPr>
          <a:xfrm flipV="1">
            <a:off x="3233394" y="1757244"/>
            <a:ext cx="1696823" cy="179108"/>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2" idx="3"/>
            <a:endCxn id="19" idx="1"/>
          </p:cNvCxnSpPr>
          <p:nvPr/>
        </p:nvCxnSpPr>
        <p:spPr>
          <a:xfrm>
            <a:off x="3233394" y="3078707"/>
            <a:ext cx="1696823" cy="399784"/>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3" idx="3"/>
            <a:endCxn id="30" idx="1"/>
          </p:cNvCxnSpPr>
          <p:nvPr/>
        </p:nvCxnSpPr>
        <p:spPr>
          <a:xfrm>
            <a:off x="3233393" y="4354588"/>
            <a:ext cx="1696824" cy="1094440"/>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258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LocalMaping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srgbClr val="FF0000"/>
                </a:solidFill>
                <a:latin typeface="华文楷体" panose="02010600040101010101" pitchFamily="2" charset="-122"/>
                <a:ea typeface="华文楷体" panose="02010600040101010101" pitchFamily="2" charset="-122"/>
              </a:rPr>
              <a:t>冗余关键帧删除</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3717300" cy="369332"/>
          </a:xfrm>
          <a:prstGeom prst="rect">
            <a:avLst/>
          </a:prstGeom>
        </p:spPr>
        <p:txBody>
          <a:bodyPr wrap="none">
            <a:spAutoFit/>
          </a:bodyPr>
          <a:lstStyle/>
          <a:p>
            <a:r>
              <a:rPr lang="en-US" altLang="zh-CN">
                <a:solidFill>
                  <a:prstClr val="white"/>
                </a:solidFill>
              </a:rPr>
              <a:t>LocalMapping::KeyFrameCulling</a:t>
            </a:r>
            <a:r>
              <a:rPr lang="en-US" altLang="zh-CN" smtClean="0">
                <a:solidFill>
                  <a:prstClr val="white"/>
                </a:solidFill>
              </a:rPr>
              <a:t>( )</a:t>
            </a:r>
            <a:endParaRPr lang="en-US" altLang="zh-CN">
              <a:solidFill>
                <a:prstClr val="white"/>
              </a:solidFill>
            </a:endParaRPr>
          </a:p>
        </p:txBody>
      </p:sp>
      <p:sp>
        <p:nvSpPr>
          <p:cNvPr id="3" name="文本框 2"/>
          <p:cNvSpPr txBox="1"/>
          <p:nvPr/>
        </p:nvSpPr>
        <p:spPr>
          <a:xfrm>
            <a:off x="490954" y="935773"/>
            <a:ext cx="4506012" cy="523220"/>
          </a:xfrm>
          <a:prstGeom prst="rect">
            <a:avLst/>
          </a:prstGeom>
          <a:noFill/>
        </p:spPr>
        <p:txBody>
          <a:bodyPr wrap="square" rtlCol="0">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冗余关键帧：某关键帧中</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以上的</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MapPoint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能够被至少</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帧其他关键帧以更精确的尺度观测到，则将其删除。</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p:cNvSpPr/>
          <p:nvPr/>
        </p:nvSpPr>
        <p:spPr>
          <a:xfrm>
            <a:off x="1698976" y="1691314"/>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、检测当前关键帧中共视图中相邻的关键帧哪些是冗余帧</a:t>
            </a:r>
            <a:endParaRPr lang="zh-CN" altLang="en-US" sz="1200">
              <a:solidFill>
                <a:srgbClr val="FF0000"/>
              </a:solidFill>
              <a:latin typeface="华文楷体" panose="02010600040101010101" pitchFamily="2" charset="-122"/>
              <a:ea typeface="华文楷体" panose="02010600040101010101" pitchFamily="2" charset="-122"/>
            </a:endParaRPr>
          </a:p>
        </p:txBody>
      </p:sp>
      <p:sp>
        <p:nvSpPr>
          <p:cNvPr id="25" name="矩形 24"/>
          <p:cNvSpPr/>
          <p:nvPr/>
        </p:nvSpPr>
        <p:spPr>
          <a:xfrm>
            <a:off x="1698976" y="2800186"/>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a:t>
            </a:r>
            <a:r>
              <a:rPr lang="zh-CN" altLang="en-US" sz="1200" smtClean="0">
                <a:latin typeface="华文楷体" panose="02010600040101010101" pitchFamily="2" charset="-122"/>
                <a:ea typeface="华文楷体" panose="02010600040101010101" pitchFamily="2" charset="-122"/>
              </a:rPr>
              <a:t>、</a:t>
            </a:r>
            <a:r>
              <a:rPr lang="en-US" altLang="zh-CN" sz="1200">
                <a:solidFill>
                  <a:srgbClr val="FF0000"/>
                </a:solidFill>
                <a:latin typeface="华文楷体" panose="02010600040101010101" pitchFamily="2" charset="-122"/>
                <a:ea typeface="华文楷体" panose="02010600040101010101" pitchFamily="2" charset="-122"/>
              </a:rPr>
              <a:t>KeyFrame::SetBadFlag</a:t>
            </a:r>
            <a:r>
              <a:rPr lang="en-US" altLang="zh-CN" sz="1200" smtClean="0">
                <a:solidFill>
                  <a:srgbClr val="FF0000"/>
                </a:solidFill>
                <a:latin typeface="华文楷体" panose="02010600040101010101" pitchFamily="2" charset="-122"/>
                <a:ea typeface="华文楷体" panose="02010600040101010101" pitchFamily="2" charset="-122"/>
              </a:rPr>
              <a:t>( )</a:t>
            </a:r>
          </a:p>
          <a:p>
            <a:r>
              <a:rPr lang="zh-CN" altLang="en-US" sz="1200" smtClean="0">
                <a:solidFill>
                  <a:schemeClr val="tx1"/>
                </a:solidFill>
                <a:latin typeface="华文楷体" panose="02010600040101010101" pitchFamily="2" charset="-122"/>
                <a:ea typeface="华文楷体" panose="02010600040101010101" pitchFamily="2" charset="-122"/>
              </a:rPr>
              <a:t>将冗余关键帧删除，并更新共视图</a:t>
            </a:r>
            <a:endParaRPr lang="zh-CN" altLang="en-US" sz="1200">
              <a:solidFill>
                <a:schemeClr val="tx1"/>
              </a:solidFill>
              <a:latin typeface="华文楷体" panose="02010600040101010101" pitchFamily="2" charset="-122"/>
              <a:ea typeface="华文楷体" panose="02010600040101010101" pitchFamily="2" charset="-122"/>
            </a:endParaRPr>
          </a:p>
        </p:txBody>
      </p:sp>
      <p:cxnSp>
        <p:nvCxnSpPr>
          <p:cNvPr id="6" name="直接箭头连接符 5"/>
          <p:cNvCxnSpPr>
            <a:stCxn id="20" idx="2"/>
            <a:endCxn id="25" idx="0"/>
          </p:cNvCxnSpPr>
          <p:nvPr/>
        </p:nvCxnSpPr>
        <p:spPr>
          <a:xfrm>
            <a:off x="2621728" y="2358624"/>
            <a:ext cx="0" cy="44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094246" y="1691314"/>
            <a:ext cx="2109102" cy="92996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2.1</a:t>
            </a:r>
            <a:r>
              <a:rPr lang="zh-CN" altLang="en-US" sz="1200" smtClean="0">
                <a:latin typeface="华文楷体" panose="02010600040101010101" pitchFamily="2" charset="-122"/>
                <a:ea typeface="华文楷体" panose="02010600040101010101" pitchFamily="2" charset="-122"/>
              </a:rPr>
              <a:t>、</a:t>
            </a:r>
            <a:r>
              <a:rPr lang="en-US" altLang="zh-CN" sz="1200">
                <a:latin typeface="华文楷体" panose="02010600040101010101" pitchFamily="2" charset="-122"/>
                <a:ea typeface="华文楷体" panose="02010600040101010101" pitchFamily="2" charset="-122"/>
              </a:rPr>
              <a:t>EraseConnection(this</a:t>
            </a:r>
            <a:r>
              <a:rPr lang="en-US" altLang="zh-CN" sz="1200" smtClean="0">
                <a:latin typeface="华文楷体" panose="02010600040101010101" pitchFamily="2" charset="-122"/>
                <a:ea typeface="华文楷体" panose="02010600040101010101" pitchFamily="2" charset="-122"/>
              </a:rPr>
              <a:t>)</a:t>
            </a:r>
            <a:r>
              <a:rPr lang="zh-CN" altLang="en-US" sz="1200" smtClean="0">
                <a:latin typeface="华文楷体" panose="02010600040101010101" pitchFamily="2" charset="-122"/>
                <a:ea typeface="华文楷体" panose="02010600040101010101" pitchFamily="2" charset="-122"/>
              </a:rPr>
              <a:t>将与该帧相邻的关系删除。</a:t>
            </a:r>
            <a:r>
              <a:rPr lang="en-US" altLang="zh-CN" sz="1200">
                <a:latin typeface="华文楷体" panose="02010600040101010101" pitchFamily="2" charset="-122"/>
                <a:ea typeface="华文楷体" panose="02010600040101010101" pitchFamily="2" charset="-122"/>
              </a:rPr>
              <a:t>mConnectedKeyFrameWeights</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12" name="矩形 11"/>
          <p:cNvSpPr/>
          <p:nvPr/>
        </p:nvSpPr>
        <p:spPr>
          <a:xfrm>
            <a:off x="6094246" y="3055873"/>
            <a:ext cx="2109102" cy="92996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2.1</a:t>
            </a:r>
            <a:r>
              <a:rPr lang="zh-CN" altLang="en-US" sz="1200" smtClean="0">
                <a:latin typeface="华文楷体" panose="02010600040101010101" pitchFamily="2" charset="-122"/>
                <a:ea typeface="华文楷体" panose="02010600040101010101" pitchFamily="2" charset="-122"/>
              </a:rPr>
              <a:t>、</a:t>
            </a:r>
            <a:r>
              <a:rPr lang="en-US" altLang="zh-CN" sz="1200"/>
              <a:t>UpdateBestCovisibles()</a:t>
            </a:r>
            <a:endParaRPr lang="zh-CN" altLang="en-US" sz="1200"/>
          </a:p>
          <a:p>
            <a:r>
              <a:rPr lang="zh-CN" altLang="en-US" sz="1200" smtClean="0">
                <a:latin typeface="华文楷体" panose="02010600040101010101" pitchFamily="2" charset="-122"/>
                <a:ea typeface="华文楷体" panose="02010600040101010101" pitchFamily="2" charset="-122"/>
              </a:rPr>
              <a:t>更新共视图。</a:t>
            </a:r>
            <a:endParaRPr lang="en-US" altLang="zh-CN" sz="1200" smtClean="0">
              <a:latin typeface="华文楷体" panose="02010600040101010101" pitchFamily="2" charset="-122"/>
              <a:ea typeface="华文楷体" panose="02010600040101010101" pitchFamily="2" charset="-122"/>
            </a:endParaRPr>
          </a:p>
          <a:p>
            <a:r>
              <a:rPr lang="en-US" altLang="zh-CN" sz="1100" smtClean="0">
                <a:solidFill>
                  <a:schemeClr val="tx1"/>
                </a:solidFill>
                <a:latin typeface="华文楷体" panose="02010600040101010101" pitchFamily="2" charset="-122"/>
                <a:ea typeface="华文楷体" panose="02010600040101010101" pitchFamily="2" charset="-122"/>
              </a:rPr>
              <a:t>mvpOrderedConnectedKeyFrames</a:t>
            </a:r>
          </a:p>
          <a:p>
            <a:r>
              <a:rPr lang="en-US" altLang="zh-CN" sz="1200">
                <a:solidFill>
                  <a:schemeClr val="tx1"/>
                </a:solidFill>
                <a:latin typeface="华文楷体" panose="02010600040101010101" pitchFamily="2" charset="-122"/>
                <a:ea typeface="华文楷体" panose="02010600040101010101" pitchFamily="2" charset="-122"/>
              </a:rPr>
              <a:t>mvOrderedWeights</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13" name="矩形 12"/>
          <p:cNvSpPr/>
          <p:nvPr/>
        </p:nvSpPr>
        <p:spPr>
          <a:xfrm>
            <a:off x="6094246" y="4420432"/>
            <a:ext cx="2109102" cy="92996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2.1</a:t>
            </a:r>
            <a:r>
              <a:rPr lang="zh-CN" altLang="en-US" sz="1200" smtClean="0">
                <a:latin typeface="华文楷体" panose="02010600040101010101" pitchFamily="2" charset="-122"/>
                <a:ea typeface="华文楷体" panose="02010600040101010101" pitchFamily="2" charset="-122"/>
              </a:rPr>
              <a:t>、</a:t>
            </a:r>
            <a:r>
              <a:rPr lang="en-US" altLang="zh-CN" sz="1200" smtClean="0"/>
              <a:t>EraseObservation( )</a:t>
            </a:r>
            <a:r>
              <a:rPr lang="zh-CN" altLang="en-US" sz="1200" smtClean="0"/>
              <a:t>删除冗余的点，这些</a:t>
            </a:r>
            <a:r>
              <a:rPr lang="en-US" altLang="zh-CN" sz="1200" smtClean="0"/>
              <a:t>bad</a:t>
            </a:r>
            <a:r>
              <a:rPr lang="zh-CN" altLang="en-US" sz="1200" smtClean="0"/>
              <a:t>的点是在</a:t>
            </a:r>
            <a:r>
              <a:rPr lang="en-US" altLang="zh-CN" sz="1200" smtClean="0"/>
              <a:t>KeyFrame culling</a:t>
            </a:r>
            <a:r>
              <a:rPr lang="zh-CN" altLang="en-US" sz="1200" smtClean="0"/>
              <a:t>之后被观测到的数量少于</a:t>
            </a:r>
            <a:r>
              <a:rPr lang="en-US" altLang="zh-CN" sz="1200" smtClean="0"/>
              <a:t>3</a:t>
            </a:r>
            <a:r>
              <a:rPr lang="zh-CN" altLang="en-US" sz="1200" smtClean="0"/>
              <a:t>的点</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14" name="椭圆 13"/>
          <p:cNvSpPr/>
          <p:nvPr/>
        </p:nvSpPr>
        <p:spPr>
          <a:xfrm>
            <a:off x="3679912" y="3985839"/>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1</a:t>
            </a:r>
            <a:endParaRPr lang="zh-CN" altLang="en-US" sz="1200"/>
          </a:p>
        </p:txBody>
      </p:sp>
      <p:sp>
        <p:nvSpPr>
          <p:cNvPr id="18" name="椭圆 17"/>
          <p:cNvSpPr/>
          <p:nvPr/>
        </p:nvSpPr>
        <p:spPr>
          <a:xfrm>
            <a:off x="3306248" y="4448508"/>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2</a:t>
            </a:r>
            <a:endParaRPr lang="zh-CN" altLang="en-US" sz="1200"/>
          </a:p>
        </p:txBody>
      </p:sp>
      <p:sp>
        <p:nvSpPr>
          <p:cNvPr id="19" name="椭圆 18"/>
          <p:cNvSpPr/>
          <p:nvPr/>
        </p:nvSpPr>
        <p:spPr>
          <a:xfrm>
            <a:off x="2926621" y="5024389"/>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3</a:t>
            </a:r>
            <a:endParaRPr lang="zh-CN" altLang="en-US" sz="1200"/>
          </a:p>
        </p:txBody>
      </p:sp>
      <p:sp>
        <p:nvSpPr>
          <p:cNvPr id="21" name="椭圆 20"/>
          <p:cNvSpPr/>
          <p:nvPr/>
        </p:nvSpPr>
        <p:spPr>
          <a:xfrm>
            <a:off x="2578277" y="5627405"/>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4</a:t>
            </a:r>
            <a:endParaRPr lang="zh-CN" altLang="en-US" sz="1200"/>
          </a:p>
        </p:txBody>
      </p:sp>
      <p:sp>
        <p:nvSpPr>
          <p:cNvPr id="22" name="椭圆 21"/>
          <p:cNvSpPr/>
          <p:nvPr/>
        </p:nvSpPr>
        <p:spPr>
          <a:xfrm>
            <a:off x="3679912" y="5048474"/>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5</a:t>
            </a:r>
            <a:endParaRPr lang="zh-CN" altLang="en-US" sz="1200"/>
          </a:p>
        </p:txBody>
      </p:sp>
      <p:sp>
        <p:nvSpPr>
          <p:cNvPr id="23" name="椭圆 22"/>
          <p:cNvSpPr/>
          <p:nvPr/>
        </p:nvSpPr>
        <p:spPr>
          <a:xfrm>
            <a:off x="4220603" y="4583490"/>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6</a:t>
            </a:r>
            <a:endParaRPr lang="zh-CN" altLang="en-US" sz="1200"/>
          </a:p>
        </p:txBody>
      </p:sp>
      <p:sp>
        <p:nvSpPr>
          <p:cNvPr id="24" name="椭圆 23"/>
          <p:cNvSpPr/>
          <p:nvPr/>
        </p:nvSpPr>
        <p:spPr>
          <a:xfrm>
            <a:off x="4403172" y="5627405"/>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7</a:t>
            </a:r>
            <a:endParaRPr lang="zh-CN" altLang="en-US" sz="1200"/>
          </a:p>
        </p:txBody>
      </p:sp>
      <p:cxnSp>
        <p:nvCxnSpPr>
          <p:cNvPr id="16" name="直接箭头连接符 15"/>
          <p:cNvCxnSpPr>
            <a:stCxn id="18" idx="7"/>
            <a:endCxn id="14" idx="3"/>
          </p:cNvCxnSpPr>
          <p:nvPr/>
        </p:nvCxnSpPr>
        <p:spPr>
          <a:xfrm flipV="1">
            <a:off x="3529246" y="4216269"/>
            <a:ext cx="188926" cy="27177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377692" y="4164577"/>
            <a:ext cx="492033" cy="261610"/>
          </a:xfrm>
          <a:prstGeom prst="rect">
            <a:avLst/>
          </a:prstGeom>
          <a:noFill/>
        </p:spPr>
        <p:txBody>
          <a:bodyPr wrap="square" rtlCol="0">
            <a:spAutoFit/>
          </a:bodyPr>
          <a:lstStyle/>
          <a:p>
            <a:r>
              <a:rPr lang="en-US" altLang="zh-CN" sz="1100" smtClean="0"/>
              <a:t>2</a:t>
            </a:r>
            <a:endParaRPr lang="zh-CN" altLang="en-US" sz="1100"/>
          </a:p>
        </p:txBody>
      </p:sp>
      <p:sp>
        <p:nvSpPr>
          <p:cNvPr id="27" name="文本框 26"/>
          <p:cNvSpPr txBox="1"/>
          <p:nvPr/>
        </p:nvSpPr>
        <p:spPr>
          <a:xfrm>
            <a:off x="2992648" y="4707803"/>
            <a:ext cx="492033" cy="261610"/>
          </a:xfrm>
          <a:prstGeom prst="rect">
            <a:avLst/>
          </a:prstGeom>
          <a:noFill/>
        </p:spPr>
        <p:txBody>
          <a:bodyPr wrap="square" rtlCol="0">
            <a:spAutoFit/>
          </a:bodyPr>
          <a:lstStyle/>
          <a:p>
            <a:r>
              <a:rPr lang="en-US" altLang="zh-CN" sz="1100" smtClean="0"/>
              <a:t>8</a:t>
            </a:r>
            <a:endParaRPr lang="zh-CN" altLang="en-US" sz="1100"/>
          </a:p>
        </p:txBody>
      </p:sp>
      <p:cxnSp>
        <p:nvCxnSpPr>
          <p:cNvPr id="29" name="直接箭头连接符 28"/>
          <p:cNvCxnSpPr>
            <a:stCxn id="19" idx="7"/>
            <a:endCxn id="18" idx="3"/>
          </p:cNvCxnSpPr>
          <p:nvPr/>
        </p:nvCxnSpPr>
        <p:spPr>
          <a:xfrm flipV="1">
            <a:off x="3149619" y="4678938"/>
            <a:ext cx="194889" cy="3849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0"/>
            <a:endCxn id="19" idx="3"/>
          </p:cNvCxnSpPr>
          <p:nvPr/>
        </p:nvCxnSpPr>
        <p:spPr>
          <a:xfrm flipV="1">
            <a:off x="2708906" y="5254819"/>
            <a:ext cx="255975" cy="3725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704075" y="5242611"/>
            <a:ext cx="492033" cy="261610"/>
          </a:xfrm>
          <a:prstGeom prst="rect">
            <a:avLst/>
          </a:prstGeom>
          <a:noFill/>
        </p:spPr>
        <p:txBody>
          <a:bodyPr wrap="square" rtlCol="0">
            <a:spAutoFit/>
          </a:bodyPr>
          <a:lstStyle/>
          <a:p>
            <a:r>
              <a:rPr lang="en-US" altLang="zh-CN" sz="1100" smtClean="0"/>
              <a:t>2</a:t>
            </a:r>
            <a:endParaRPr lang="zh-CN" altLang="en-US" sz="1100"/>
          </a:p>
        </p:txBody>
      </p:sp>
      <p:cxnSp>
        <p:nvCxnSpPr>
          <p:cNvPr id="34" name="直接箭头连接符 33"/>
          <p:cNvCxnSpPr>
            <a:stCxn id="22" idx="1"/>
            <a:endCxn id="18" idx="5"/>
          </p:cNvCxnSpPr>
          <p:nvPr/>
        </p:nvCxnSpPr>
        <p:spPr>
          <a:xfrm flipH="1" flipV="1">
            <a:off x="3529246" y="4678938"/>
            <a:ext cx="188926" cy="4090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573921" y="4707803"/>
            <a:ext cx="492033" cy="261610"/>
          </a:xfrm>
          <a:prstGeom prst="rect">
            <a:avLst/>
          </a:prstGeom>
          <a:noFill/>
        </p:spPr>
        <p:txBody>
          <a:bodyPr wrap="square" rtlCol="0">
            <a:spAutoFit/>
          </a:bodyPr>
          <a:lstStyle/>
          <a:p>
            <a:r>
              <a:rPr lang="en-US" altLang="zh-CN" sz="1100" smtClean="0"/>
              <a:t>9</a:t>
            </a:r>
            <a:endParaRPr lang="zh-CN" altLang="en-US" sz="1100"/>
          </a:p>
        </p:txBody>
      </p:sp>
      <p:cxnSp>
        <p:nvCxnSpPr>
          <p:cNvPr id="38" name="直接连接符 37"/>
          <p:cNvCxnSpPr>
            <a:stCxn id="19" idx="6"/>
            <a:endCxn id="22" idx="2"/>
          </p:cNvCxnSpPr>
          <p:nvPr/>
        </p:nvCxnSpPr>
        <p:spPr>
          <a:xfrm>
            <a:off x="3187879" y="5159372"/>
            <a:ext cx="492033" cy="24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2" idx="5"/>
            <a:endCxn id="24" idx="1"/>
          </p:cNvCxnSpPr>
          <p:nvPr/>
        </p:nvCxnSpPr>
        <p:spPr>
          <a:xfrm>
            <a:off x="3902910" y="5278904"/>
            <a:ext cx="538522" cy="388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3887389" y="4821533"/>
            <a:ext cx="355953" cy="27408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907003" y="4727829"/>
            <a:ext cx="492033" cy="261610"/>
          </a:xfrm>
          <a:prstGeom prst="rect">
            <a:avLst/>
          </a:prstGeom>
          <a:noFill/>
        </p:spPr>
        <p:txBody>
          <a:bodyPr wrap="square" rtlCol="0">
            <a:spAutoFit/>
          </a:bodyPr>
          <a:lstStyle/>
          <a:p>
            <a:r>
              <a:rPr lang="en-US" altLang="zh-CN" sz="1100" smtClean="0"/>
              <a:t>8</a:t>
            </a:r>
            <a:endParaRPr lang="zh-CN" altLang="en-US" sz="1100"/>
          </a:p>
        </p:txBody>
      </p:sp>
      <p:cxnSp>
        <p:nvCxnSpPr>
          <p:cNvPr id="45" name="直接箭头连接符 44"/>
          <p:cNvCxnSpPr>
            <a:stCxn id="24" idx="0"/>
            <a:endCxn id="23" idx="5"/>
          </p:cNvCxnSpPr>
          <p:nvPr/>
        </p:nvCxnSpPr>
        <p:spPr>
          <a:xfrm flipH="1" flipV="1">
            <a:off x="4443601" y="4813920"/>
            <a:ext cx="90200" cy="81348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4451830" y="5040609"/>
            <a:ext cx="492033" cy="261610"/>
          </a:xfrm>
          <a:prstGeom prst="rect">
            <a:avLst/>
          </a:prstGeom>
          <a:noFill/>
        </p:spPr>
        <p:txBody>
          <a:bodyPr wrap="square" rtlCol="0">
            <a:spAutoFit/>
          </a:bodyPr>
          <a:lstStyle/>
          <a:p>
            <a:r>
              <a:rPr lang="en-US" altLang="zh-CN" sz="1100" smtClean="0"/>
              <a:t>5</a:t>
            </a:r>
            <a:endParaRPr lang="zh-CN" altLang="en-US" sz="1100"/>
          </a:p>
        </p:txBody>
      </p:sp>
      <p:sp>
        <p:nvSpPr>
          <p:cNvPr id="47" name="文本框 46"/>
          <p:cNvSpPr txBox="1"/>
          <p:nvPr/>
        </p:nvSpPr>
        <p:spPr>
          <a:xfrm>
            <a:off x="4041768" y="5251848"/>
            <a:ext cx="492033" cy="261610"/>
          </a:xfrm>
          <a:prstGeom prst="rect">
            <a:avLst/>
          </a:prstGeom>
          <a:noFill/>
        </p:spPr>
        <p:txBody>
          <a:bodyPr wrap="square" rtlCol="0">
            <a:spAutoFit/>
          </a:bodyPr>
          <a:lstStyle/>
          <a:p>
            <a:r>
              <a:rPr lang="en-US" altLang="zh-CN" sz="1100" smtClean="0"/>
              <a:t>4</a:t>
            </a:r>
            <a:endParaRPr lang="zh-CN" altLang="en-US" sz="1100"/>
          </a:p>
        </p:txBody>
      </p:sp>
      <p:cxnSp>
        <p:nvCxnSpPr>
          <p:cNvPr id="49" name="直接连接符 48"/>
          <p:cNvCxnSpPr>
            <a:stCxn id="21" idx="6"/>
            <a:endCxn id="24" idx="2"/>
          </p:cNvCxnSpPr>
          <p:nvPr/>
        </p:nvCxnSpPr>
        <p:spPr>
          <a:xfrm>
            <a:off x="2839535" y="5762388"/>
            <a:ext cx="156363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63065" y="5560520"/>
            <a:ext cx="492033" cy="261610"/>
          </a:xfrm>
          <a:prstGeom prst="rect">
            <a:avLst/>
          </a:prstGeom>
          <a:noFill/>
        </p:spPr>
        <p:txBody>
          <a:bodyPr wrap="square" rtlCol="0">
            <a:spAutoFit/>
          </a:bodyPr>
          <a:lstStyle/>
          <a:p>
            <a:r>
              <a:rPr lang="en-US" altLang="zh-CN" sz="1100" smtClean="0"/>
              <a:t>1</a:t>
            </a:r>
            <a:endParaRPr lang="zh-CN" altLang="en-US" sz="1100"/>
          </a:p>
        </p:txBody>
      </p:sp>
      <p:cxnSp>
        <p:nvCxnSpPr>
          <p:cNvPr id="52" name="直接连接符 51"/>
          <p:cNvCxnSpPr>
            <a:stCxn id="23" idx="1"/>
            <a:endCxn id="14" idx="6"/>
          </p:cNvCxnSpPr>
          <p:nvPr/>
        </p:nvCxnSpPr>
        <p:spPr>
          <a:xfrm flipH="1" flipV="1">
            <a:off x="3941170" y="4120822"/>
            <a:ext cx="317693" cy="502203"/>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043730" y="4189082"/>
            <a:ext cx="492033" cy="261610"/>
          </a:xfrm>
          <a:prstGeom prst="rect">
            <a:avLst/>
          </a:prstGeom>
          <a:noFill/>
        </p:spPr>
        <p:txBody>
          <a:bodyPr wrap="square" rtlCol="0">
            <a:spAutoFit/>
          </a:bodyPr>
          <a:lstStyle/>
          <a:p>
            <a:r>
              <a:rPr lang="en-US" altLang="zh-CN" sz="1100" smtClean="0"/>
              <a:t>1</a:t>
            </a:r>
            <a:endParaRPr lang="zh-CN" altLang="en-US" sz="1100"/>
          </a:p>
        </p:txBody>
      </p:sp>
      <p:cxnSp>
        <p:nvCxnSpPr>
          <p:cNvPr id="59" name="肘形连接符 58"/>
          <p:cNvCxnSpPr>
            <a:endCxn id="26" idx="0"/>
          </p:cNvCxnSpPr>
          <p:nvPr/>
        </p:nvCxnSpPr>
        <p:spPr>
          <a:xfrm flipV="1">
            <a:off x="3544480" y="1691314"/>
            <a:ext cx="3604317" cy="1278309"/>
          </a:xfrm>
          <a:prstGeom prst="bentConnector4">
            <a:avLst>
              <a:gd name="adj1" fmla="val 35371"/>
              <a:gd name="adj2" fmla="val 1178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6" idx="2"/>
            <a:endCxn id="12" idx="0"/>
          </p:cNvCxnSpPr>
          <p:nvPr/>
        </p:nvCxnSpPr>
        <p:spPr>
          <a:xfrm>
            <a:off x="7148797" y="2621280"/>
            <a:ext cx="0" cy="43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2" idx="2"/>
            <a:endCxn id="13" idx="0"/>
          </p:cNvCxnSpPr>
          <p:nvPr/>
        </p:nvCxnSpPr>
        <p:spPr>
          <a:xfrm>
            <a:off x="7148797" y="3985839"/>
            <a:ext cx="0" cy="43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13" idx="2"/>
          </p:cNvCxnSpPr>
          <p:nvPr/>
        </p:nvCxnSpPr>
        <p:spPr>
          <a:xfrm rot="5400000" flipH="1">
            <a:off x="5994343" y="4195944"/>
            <a:ext cx="157078" cy="2151831"/>
          </a:xfrm>
          <a:prstGeom prst="bentConnector4">
            <a:avLst>
              <a:gd name="adj1" fmla="val -145533"/>
              <a:gd name="adj2" fmla="val 745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p:nvPr/>
        </p:nvCxnSpPr>
        <p:spPr>
          <a:xfrm rot="16200000" flipV="1">
            <a:off x="3175579" y="3531885"/>
            <a:ext cx="851998" cy="944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638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整体流程</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3717300" cy="369332"/>
          </a:xfrm>
          <a:prstGeom prst="rect">
            <a:avLst/>
          </a:prstGeom>
        </p:spPr>
        <p:txBody>
          <a:bodyPr wrap="none">
            <a:spAutoFit/>
          </a:bodyPr>
          <a:lstStyle/>
          <a:p>
            <a:r>
              <a:rPr lang="en-US" altLang="zh-CN">
                <a:solidFill>
                  <a:prstClr val="white"/>
                </a:solidFill>
              </a:rPr>
              <a:t>LocalMapping::KeyFrameCulling</a:t>
            </a:r>
            <a:r>
              <a:rPr lang="en-US" altLang="zh-CN" smtClean="0">
                <a:solidFill>
                  <a:prstClr val="white"/>
                </a:solidFill>
              </a:rPr>
              <a:t>( )</a:t>
            </a:r>
            <a:endParaRPr lang="en-US" altLang="zh-CN">
              <a:solidFill>
                <a:prstClr val="white"/>
              </a:solidFill>
            </a:endParaRPr>
          </a:p>
        </p:txBody>
      </p:sp>
      <p:pic>
        <p:nvPicPr>
          <p:cNvPr id="5" name="图片 4"/>
          <p:cNvPicPr>
            <a:picLocks noChangeAspect="1"/>
          </p:cNvPicPr>
          <p:nvPr/>
        </p:nvPicPr>
        <p:blipFill>
          <a:blip r:embed="rId2"/>
          <a:stretch>
            <a:fillRect/>
          </a:stretch>
        </p:blipFill>
        <p:spPr>
          <a:xfrm>
            <a:off x="5396327" y="1550127"/>
            <a:ext cx="6007723" cy="4531722"/>
          </a:xfrm>
          <a:prstGeom prst="rect">
            <a:avLst/>
          </a:prstGeom>
        </p:spPr>
      </p:pic>
      <p:sp>
        <p:nvSpPr>
          <p:cNvPr id="15" name="矩形 14"/>
          <p:cNvSpPr/>
          <p:nvPr/>
        </p:nvSpPr>
        <p:spPr>
          <a:xfrm>
            <a:off x="2151823" y="1839692"/>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a:t>
            </a:r>
            <a:r>
              <a:rPr lang="en-US" altLang="zh-CN" sz="1200">
                <a:latin typeface="华文楷体" panose="02010600040101010101" pitchFamily="2" charset="-122"/>
                <a:ea typeface="华文楷体" panose="02010600040101010101" pitchFamily="2" charset="-122"/>
              </a:rPr>
              <a:t>CheckNewKeyFrames()</a:t>
            </a:r>
            <a:r>
              <a:rPr lang="zh-CN" altLang="en-US" sz="1200" smtClean="0">
                <a:latin typeface="华文楷体" panose="02010600040101010101" pitchFamily="2" charset="-122"/>
                <a:ea typeface="华文楷体" panose="02010600040101010101" pitchFamily="2" charset="-122"/>
              </a:rPr>
              <a:t>检测是否有待处理的新的关键帧</a:t>
            </a:r>
            <a:endParaRPr lang="zh-CN" altLang="en-US" sz="1200">
              <a:solidFill>
                <a:srgbClr val="FF0000"/>
              </a:solidFill>
              <a:latin typeface="华文楷体" panose="02010600040101010101" pitchFamily="2" charset="-122"/>
              <a:ea typeface="华文楷体" panose="02010600040101010101" pitchFamily="2" charset="-122"/>
            </a:endParaRPr>
          </a:p>
        </p:txBody>
      </p:sp>
      <p:sp>
        <p:nvSpPr>
          <p:cNvPr id="16" name="矩形 15"/>
          <p:cNvSpPr/>
          <p:nvPr/>
        </p:nvSpPr>
        <p:spPr>
          <a:xfrm>
            <a:off x="2151823" y="2915200"/>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a:t>
            </a:r>
            <a:r>
              <a:rPr lang="zh-CN" altLang="en-US" sz="1200" smtClean="0">
                <a:latin typeface="华文楷体" panose="02010600040101010101" pitchFamily="2" charset="-122"/>
                <a:ea typeface="华文楷体" panose="02010600040101010101" pitchFamily="2" charset="-122"/>
              </a:rPr>
              <a:t>、</a:t>
            </a:r>
            <a:r>
              <a:rPr lang="en-US" altLang="zh-CN" sz="1200">
                <a:latin typeface="华文楷体" panose="02010600040101010101" pitchFamily="2" charset="-122"/>
                <a:ea typeface="华文楷体" panose="02010600040101010101" pitchFamily="2" charset="-122"/>
              </a:rPr>
              <a:t>DetectLoop</a:t>
            </a:r>
            <a:r>
              <a:rPr lang="en-US" altLang="zh-CN" sz="1200" smtClean="0">
                <a:latin typeface="华文楷体" panose="02010600040101010101" pitchFamily="2" charset="-122"/>
                <a:ea typeface="华文楷体" panose="02010600040101010101" pitchFamily="2" charset="-122"/>
              </a:rPr>
              <a:t>()</a:t>
            </a:r>
            <a:r>
              <a:rPr lang="zh-CN" altLang="en-US" sz="1200" smtClean="0">
                <a:latin typeface="华文楷体" panose="02010600040101010101" pitchFamily="2" charset="-122"/>
                <a:ea typeface="华文楷体" panose="02010600040101010101" pitchFamily="2" charset="-122"/>
              </a:rPr>
              <a:t>回环检测</a:t>
            </a:r>
            <a:endParaRPr lang="zh-CN" altLang="en-US" sz="1200">
              <a:solidFill>
                <a:srgbClr val="FF0000"/>
              </a:solidFill>
              <a:latin typeface="华文楷体" panose="02010600040101010101" pitchFamily="2" charset="-122"/>
              <a:ea typeface="华文楷体" panose="02010600040101010101" pitchFamily="2" charset="-122"/>
            </a:endParaRPr>
          </a:p>
        </p:txBody>
      </p:sp>
      <p:sp>
        <p:nvSpPr>
          <p:cNvPr id="17" name="矩形 16"/>
          <p:cNvSpPr/>
          <p:nvPr/>
        </p:nvSpPr>
        <p:spPr>
          <a:xfrm>
            <a:off x="2151823" y="4030973"/>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3</a:t>
            </a:r>
            <a:r>
              <a:rPr lang="zh-CN" altLang="en-US" sz="1200" smtClean="0">
                <a:latin typeface="华文楷体" panose="02010600040101010101" pitchFamily="2" charset="-122"/>
                <a:ea typeface="华文楷体" panose="02010600040101010101" pitchFamily="2" charset="-122"/>
              </a:rPr>
              <a:t>、计算</a:t>
            </a:r>
            <a:r>
              <a:rPr lang="en-US" altLang="zh-CN" sz="1200" smtClean="0">
                <a:latin typeface="华文楷体" panose="02010600040101010101" pitchFamily="2" charset="-122"/>
                <a:ea typeface="华文楷体" panose="02010600040101010101" pitchFamily="2" charset="-122"/>
              </a:rPr>
              <a:t>sim3</a:t>
            </a:r>
            <a:endParaRPr lang="zh-CN" altLang="en-US" sz="1200">
              <a:solidFill>
                <a:srgbClr val="FF0000"/>
              </a:solidFill>
              <a:latin typeface="华文楷体" panose="02010600040101010101" pitchFamily="2" charset="-122"/>
              <a:ea typeface="华文楷体" panose="02010600040101010101" pitchFamily="2" charset="-122"/>
            </a:endParaRPr>
          </a:p>
        </p:txBody>
      </p:sp>
      <p:sp>
        <p:nvSpPr>
          <p:cNvPr id="18" name="矩形 17"/>
          <p:cNvSpPr/>
          <p:nvPr/>
        </p:nvSpPr>
        <p:spPr>
          <a:xfrm>
            <a:off x="2151823" y="5146746"/>
            <a:ext cx="1845504" cy="667310"/>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4</a:t>
            </a:r>
            <a:r>
              <a:rPr lang="zh-CN" altLang="en-US" sz="1200" smtClean="0">
                <a:latin typeface="华文楷体" panose="02010600040101010101" pitchFamily="2" charset="-122"/>
                <a:ea typeface="华文楷体" panose="02010600040101010101" pitchFamily="2" charset="-122"/>
              </a:rPr>
              <a:t>、回环矫正</a:t>
            </a:r>
            <a:endParaRPr lang="zh-CN" altLang="en-US" sz="1200">
              <a:solidFill>
                <a:srgbClr val="FF0000"/>
              </a:solidFill>
              <a:latin typeface="华文楷体" panose="02010600040101010101" pitchFamily="2" charset="-122"/>
              <a:ea typeface="华文楷体" panose="02010600040101010101" pitchFamily="2" charset="-122"/>
            </a:endParaRPr>
          </a:p>
        </p:txBody>
      </p:sp>
      <p:cxnSp>
        <p:nvCxnSpPr>
          <p:cNvPr id="11" name="直接箭头连接符 10"/>
          <p:cNvCxnSpPr>
            <a:stCxn id="15" idx="2"/>
            <a:endCxn id="16" idx="0"/>
          </p:cNvCxnSpPr>
          <p:nvPr/>
        </p:nvCxnSpPr>
        <p:spPr>
          <a:xfrm>
            <a:off x="3074575" y="2507002"/>
            <a:ext cx="0" cy="40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2"/>
            <a:endCxn id="17" idx="0"/>
          </p:cNvCxnSpPr>
          <p:nvPr/>
        </p:nvCxnSpPr>
        <p:spPr>
          <a:xfrm>
            <a:off x="3074575" y="3582510"/>
            <a:ext cx="0" cy="44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2"/>
            <a:endCxn id="18" idx="0"/>
          </p:cNvCxnSpPr>
          <p:nvPr/>
        </p:nvCxnSpPr>
        <p:spPr>
          <a:xfrm>
            <a:off x="3074575" y="4698283"/>
            <a:ext cx="0" cy="44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818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回环检测</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2723823"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LoopClosing::DetectLoop</a:t>
            </a:r>
            <a:r>
              <a:rPr lang="en-US" altLang="zh-CN" smtClean="0">
                <a:latin typeface="华文楷体" panose="02010600040101010101" pitchFamily="2" charset="-122"/>
                <a:ea typeface="华文楷体" panose="02010600040101010101" pitchFamily="2" charset="-122"/>
              </a:rPr>
              <a:t>( )</a:t>
            </a:r>
            <a:endParaRPr lang="en-US" altLang="zh-CN">
              <a:solidFill>
                <a:prstClr val="white"/>
              </a:solidFill>
            </a:endParaRPr>
          </a:p>
        </p:txBody>
      </p:sp>
      <p:sp>
        <p:nvSpPr>
          <p:cNvPr id="6" name="矩形 5"/>
          <p:cNvSpPr/>
          <p:nvPr/>
        </p:nvSpPr>
        <p:spPr>
          <a:xfrm>
            <a:off x="1011000" y="1484709"/>
            <a:ext cx="1845504" cy="735975"/>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、查询与</a:t>
            </a:r>
            <a:r>
              <a:rPr lang="en-US" altLang="zh-CN" sz="1200">
                <a:latin typeface="Times New Roman" panose="02020603050405020304" pitchFamily="18" charset="0"/>
                <a:ea typeface="楷体" panose="02010609060101010101" pitchFamily="49" charset="-122"/>
                <a:cs typeface="Times New Roman" panose="02020603050405020304" pitchFamily="18" charset="0"/>
              </a:rPr>
              <a:t>mpCurrentKF</a:t>
            </a: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200" smtClean="0">
                <a:solidFill>
                  <a:schemeClr val="tx1"/>
                </a:solidFill>
                <a:latin typeface="华文楷体" panose="02010600040101010101" pitchFamily="2" charset="-122"/>
                <a:ea typeface="华文楷体" panose="02010600040101010101" pitchFamily="2" charset="-122"/>
              </a:rPr>
              <a:t>在共视图中相邻的关键帧与该帧的</a:t>
            </a:r>
            <a:r>
              <a:rPr lang="en-US" altLang="zh-CN" sz="1200" smtClean="0">
                <a:solidFill>
                  <a:schemeClr val="tx1"/>
                </a:solidFill>
                <a:latin typeface="华文楷体" panose="02010600040101010101" pitchFamily="2" charset="-122"/>
                <a:ea typeface="华文楷体" panose="02010600040101010101" pitchFamily="2" charset="-122"/>
              </a:rPr>
              <a:t>BOW</a:t>
            </a:r>
            <a:r>
              <a:rPr lang="zh-CN" altLang="en-US" sz="1200" smtClean="0">
                <a:solidFill>
                  <a:schemeClr val="tx1"/>
                </a:solidFill>
                <a:latin typeface="华文楷体" panose="02010600040101010101" pitchFamily="2" charset="-122"/>
                <a:ea typeface="华文楷体" panose="02010600040101010101" pitchFamily="2" charset="-122"/>
              </a:rPr>
              <a:t>相似性得分最小值，作为阈值</a:t>
            </a:r>
            <a:endParaRPr lang="zh-CN" altLang="en-US" sz="1200">
              <a:solidFill>
                <a:schemeClr val="tx1"/>
              </a:solidFill>
              <a:latin typeface="华文楷体" panose="02010600040101010101" pitchFamily="2" charset="-122"/>
              <a:ea typeface="华文楷体" panose="02010600040101010101" pitchFamily="2" charset="-122"/>
            </a:endParaRPr>
          </a:p>
        </p:txBody>
      </p:sp>
      <p:cxnSp>
        <p:nvCxnSpPr>
          <p:cNvPr id="5" name="直接箭头连接符 4"/>
          <p:cNvCxnSpPr>
            <a:endCxn id="6" idx="0"/>
          </p:cNvCxnSpPr>
          <p:nvPr/>
        </p:nvCxnSpPr>
        <p:spPr>
          <a:xfrm>
            <a:off x="1933752" y="798316"/>
            <a:ext cx="0" cy="686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933752" y="931817"/>
            <a:ext cx="1210042" cy="461665"/>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回环检测关键帧</a:t>
            </a:r>
            <a:r>
              <a:rPr lang="en-US" altLang="zh-CN" sz="1100">
                <a:latin typeface="Times New Roman" panose="02020603050405020304" pitchFamily="18" charset="0"/>
                <a:ea typeface="楷体" panose="02010609060101010101" pitchFamily="49" charset="-122"/>
                <a:cs typeface="Times New Roman" panose="02020603050405020304" pitchFamily="18" charset="0"/>
              </a:rPr>
              <a:t>mpCurrentKF</a:t>
            </a:r>
            <a:endParaRPr lang="zh-CN" altLang="en-US" sz="11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1011000" y="2539089"/>
            <a:ext cx="1845504" cy="53503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DetectLoopCandidates</a:t>
            </a:r>
            <a:r>
              <a:rPr lang="zh-CN" altLang="en-US" sz="1200" smtClean="0">
                <a:latin typeface="华文楷体" panose="02010600040101010101" pitchFamily="2" charset="-122"/>
                <a:ea typeface="华文楷体" panose="02010600040101010101" pitchFamily="2" charset="-122"/>
              </a:rPr>
              <a:t>（）查询候选闭环帧</a:t>
            </a:r>
            <a:endParaRPr lang="zh-CN" altLang="en-US" sz="1200">
              <a:solidFill>
                <a:schemeClr val="tx1"/>
              </a:solidFill>
              <a:latin typeface="华文楷体" panose="02010600040101010101" pitchFamily="2" charset="-122"/>
              <a:ea typeface="华文楷体" panose="02010600040101010101" pitchFamily="2" charset="-122"/>
            </a:endParaRPr>
          </a:p>
        </p:txBody>
      </p:sp>
      <p:pic>
        <p:nvPicPr>
          <p:cNvPr id="14" name="图片 13"/>
          <p:cNvPicPr>
            <a:picLocks noChangeAspect="1"/>
          </p:cNvPicPr>
          <p:nvPr/>
        </p:nvPicPr>
        <p:blipFill>
          <a:blip r:embed="rId3"/>
          <a:stretch>
            <a:fillRect/>
          </a:stretch>
        </p:blipFill>
        <p:spPr>
          <a:xfrm>
            <a:off x="7384303" y="1004499"/>
            <a:ext cx="4547915" cy="2212376"/>
          </a:xfrm>
          <a:prstGeom prst="rect">
            <a:avLst/>
          </a:prstGeom>
        </p:spPr>
      </p:pic>
      <p:pic>
        <p:nvPicPr>
          <p:cNvPr id="15" name="图片 14"/>
          <p:cNvPicPr>
            <a:picLocks noChangeAspect="1"/>
          </p:cNvPicPr>
          <p:nvPr/>
        </p:nvPicPr>
        <p:blipFill>
          <a:blip r:embed="rId4"/>
          <a:stretch>
            <a:fillRect/>
          </a:stretch>
        </p:blipFill>
        <p:spPr>
          <a:xfrm>
            <a:off x="9635964" y="5999497"/>
            <a:ext cx="2371725" cy="533400"/>
          </a:xfrm>
          <a:prstGeom prst="rect">
            <a:avLst/>
          </a:prstGeom>
        </p:spPr>
      </p:pic>
      <p:sp>
        <p:nvSpPr>
          <p:cNvPr id="16" name="文本框 15"/>
          <p:cNvSpPr txBox="1"/>
          <p:nvPr/>
        </p:nvSpPr>
        <p:spPr>
          <a:xfrm>
            <a:off x="8343266" y="6112309"/>
            <a:ext cx="1314994" cy="307777"/>
          </a:xfrm>
          <a:prstGeom prst="rect">
            <a:avLst/>
          </a:prstGeom>
          <a:noFill/>
        </p:spPr>
        <p:txBody>
          <a:bodyPr wrap="square" rtlCol="0">
            <a:spAutoFit/>
          </a:bodyPr>
          <a:lstStyle/>
          <a:p>
            <a:r>
              <a:rPr lang="zh-CN" altLang="en-US" sz="1400" smtClean="0">
                <a:latin typeface="楷体" panose="02010609060101010101" pitchFamily="49" charset="-122"/>
                <a:ea typeface="楷体" panose="02010609060101010101" pitchFamily="49" charset="-122"/>
              </a:rPr>
              <a:t>计算得分公式：</a:t>
            </a:r>
            <a:endParaRPr lang="zh-CN" altLang="en-US" sz="1400">
              <a:latin typeface="楷体" panose="02010609060101010101" pitchFamily="49" charset="-122"/>
              <a:ea typeface="楷体" panose="02010609060101010101" pitchFamily="49" charset="-122"/>
            </a:endParaRPr>
          </a:p>
        </p:txBody>
      </p:sp>
      <p:sp>
        <p:nvSpPr>
          <p:cNvPr id="17" name="矩形 16"/>
          <p:cNvSpPr/>
          <p:nvPr/>
        </p:nvSpPr>
        <p:spPr>
          <a:xfrm>
            <a:off x="3871766" y="1484708"/>
            <a:ext cx="1845504" cy="735975"/>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2.1</a:t>
            </a:r>
            <a:r>
              <a:rPr lang="zh-CN" altLang="en-US" sz="1200">
                <a:latin typeface="华文楷体" panose="02010600040101010101" pitchFamily="2" charset="-122"/>
                <a:ea typeface="华文楷体" panose="02010600040101010101" pitchFamily="2" charset="-122"/>
              </a:rPr>
              <a:t>查找能够看到当前帧中</a:t>
            </a:r>
            <a:r>
              <a:rPr lang="en-US" altLang="zh-CN" sz="1200">
                <a:latin typeface="华文楷体" panose="02010600040101010101" pitchFamily="2" charset="-122"/>
                <a:ea typeface="华文楷体" panose="02010600040101010101" pitchFamily="2" charset="-122"/>
              </a:rPr>
              <a:t>feature</a:t>
            </a:r>
            <a:r>
              <a:rPr lang="zh-CN" altLang="en-US" sz="1200">
                <a:latin typeface="华文楷体" panose="02010600040101010101" pitchFamily="2" charset="-122"/>
                <a:ea typeface="华文楷体" panose="02010600040101010101" pitchFamily="2" charset="-122"/>
              </a:rPr>
              <a:t>的且在共视图中不与当前帧相邻的关键</a:t>
            </a:r>
            <a:r>
              <a:rPr lang="zh-CN" altLang="en-US" sz="1200" smtClean="0">
                <a:latin typeface="华文楷体" panose="02010600040101010101" pitchFamily="2" charset="-122"/>
                <a:ea typeface="华文楷体" panose="02010600040101010101" pitchFamily="2" charset="-122"/>
              </a:rPr>
              <a:t>帧列表</a:t>
            </a:r>
            <a:r>
              <a:rPr lang="en-US" altLang="zh-CN" sz="1200">
                <a:latin typeface="华文楷体" panose="02010600040101010101" pitchFamily="2" charset="-122"/>
                <a:ea typeface="华文楷体" panose="02010600040101010101" pitchFamily="2" charset="-122"/>
              </a:rPr>
              <a:t>lKFsSharingWords</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18" name="矩形 17"/>
          <p:cNvSpPr/>
          <p:nvPr/>
        </p:nvSpPr>
        <p:spPr>
          <a:xfrm>
            <a:off x="3871766" y="2539089"/>
            <a:ext cx="1845504" cy="735975"/>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2.2</a:t>
            </a:r>
            <a:r>
              <a:rPr lang="zh-CN" altLang="en-US" sz="1200" smtClean="0">
                <a:latin typeface="华文楷体" panose="02010600040101010101" pitchFamily="2" charset="-122"/>
                <a:ea typeface="华文楷体" panose="02010600040101010101" pitchFamily="2" charset="-122"/>
              </a:rPr>
              <a:t>查找候选</a:t>
            </a:r>
            <a:r>
              <a:rPr lang="zh-CN" altLang="en-US" sz="1200">
                <a:latin typeface="华文楷体" panose="02010600040101010101" pitchFamily="2" charset="-122"/>
                <a:ea typeface="华文楷体" panose="02010600040101010101" pitchFamily="2" charset="-122"/>
              </a:rPr>
              <a:t>闭环帧与当前关键帧能够看到</a:t>
            </a:r>
            <a:r>
              <a:rPr lang="zh-CN" altLang="en-US" sz="1200" smtClean="0">
                <a:latin typeface="华文楷体" panose="02010600040101010101" pitchFamily="2" charset="-122"/>
                <a:ea typeface="华文楷体" panose="02010600040101010101" pitchFamily="2" charset="-122"/>
              </a:rPr>
              <a:t>的最多的共同</a:t>
            </a:r>
            <a:r>
              <a:rPr lang="zh-CN" altLang="en-US" sz="1200">
                <a:latin typeface="华文楷体" panose="02010600040101010101" pitchFamily="2" charset="-122"/>
                <a:ea typeface="华文楷体" panose="02010600040101010101" pitchFamily="2" charset="-122"/>
              </a:rPr>
              <a:t>的地图点的数量，降低阈值</a:t>
            </a:r>
            <a:r>
              <a:rPr lang="en-US" altLang="zh-CN" sz="1200">
                <a:latin typeface="华文楷体" panose="02010600040101010101" pitchFamily="2" charset="-122"/>
                <a:ea typeface="华文楷体" panose="02010600040101010101" pitchFamily="2" charset="-122"/>
              </a:rPr>
              <a:t>0.8</a:t>
            </a:r>
            <a:r>
              <a:rPr lang="zh-CN" altLang="en-US" sz="1200">
                <a:latin typeface="华文楷体" panose="02010600040101010101" pitchFamily="2" charset="-122"/>
                <a:ea typeface="华文楷体" panose="02010600040101010101" pitchFamily="2" charset="-122"/>
              </a:rPr>
              <a:t>倍</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19" name="矩形 18"/>
          <p:cNvSpPr/>
          <p:nvPr/>
        </p:nvSpPr>
        <p:spPr>
          <a:xfrm>
            <a:off x="3871766" y="3593470"/>
            <a:ext cx="1845504" cy="1091741"/>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2.3</a:t>
            </a:r>
            <a:r>
              <a:rPr lang="zh-CN" altLang="en-US" sz="1200">
                <a:latin typeface="华文楷体" panose="02010600040101010101" pitchFamily="2" charset="-122"/>
                <a:ea typeface="华文楷体" panose="02010600040101010101" pitchFamily="2" charset="-122"/>
              </a:rPr>
              <a:t>计算共视点多于阈值</a:t>
            </a:r>
            <a:r>
              <a:rPr lang="zh-CN" altLang="en-US" sz="1200" smtClean="0">
                <a:latin typeface="华文楷体" panose="02010600040101010101" pitchFamily="2" charset="-122"/>
                <a:ea typeface="华文楷体" panose="02010600040101010101" pitchFamily="2" charset="-122"/>
              </a:rPr>
              <a:t>的候选闭环关键</a:t>
            </a:r>
            <a:r>
              <a:rPr lang="zh-CN" altLang="en-US" sz="1200">
                <a:latin typeface="华文楷体" panose="02010600040101010101" pitchFamily="2" charset="-122"/>
                <a:ea typeface="华文楷体" panose="02010600040101010101" pitchFamily="2" charset="-122"/>
              </a:rPr>
              <a:t>帧与当前帧的相似性得分，如果大于</a:t>
            </a:r>
            <a:r>
              <a:rPr lang="en-US" altLang="zh-CN" sz="1200">
                <a:latin typeface="华文楷体" panose="02010600040101010101" pitchFamily="2" charset="-122"/>
                <a:ea typeface="华文楷体" panose="02010600040101010101" pitchFamily="2" charset="-122"/>
              </a:rPr>
              <a:t>minScore</a:t>
            </a:r>
            <a:r>
              <a:rPr lang="zh-CN" altLang="en-US" sz="1200">
                <a:latin typeface="华文楷体" panose="02010600040101010101" pitchFamily="2" charset="-122"/>
                <a:ea typeface="华文楷体" panose="02010600040101010101" pitchFamily="2" charset="-122"/>
              </a:rPr>
              <a:t>则将得分和关键帧建立</a:t>
            </a:r>
            <a:r>
              <a:rPr lang="en-US" altLang="zh-CN" sz="1200">
                <a:latin typeface="华文楷体" panose="02010600040101010101" pitchFamily="2" charset="-122"/>
                <a:ea typeface="华文楷体" panose="02010600040101010101" pitchFamily="2" charset="-122"/>
              </a:rPr>
              <a:t>pair</a:t>
            </a:r>
            <a:r>
              <a:rPr lang="zh-CN" altLang="en-US" sz="1200">
                <a:latin typeface="华文楷体" panose="02010600040101010101" pitchFamily="2" charset="-122"/>
                <a:ea typeface="华文楷体" panose="02010600040101010101" pitchFamily="2" charset="-122"/>
              </a:rPr>
              <a:t>并存在</a:t>
            </a:r>
            <a:r>
              <a:rPr lang="en-US" altLang="zh-CN" sz="1200">
                <a:latin typeface="华文楷体" panose="02010600040101010101" pitchFamily="2" charset="-122"/>
                <a:ea typeface="华文楷体" panose="02010600040101010101" pitchFamily="2" charset="-122"/>
              </a:rPr>
              <a:t>lScoreAndMatch</a:t>
            </a:r>
            <a:r>
              <a:rPr lang="zh-CN" altLang="en-US" sz="1200">
                <a:latin typeface="华文楷体" panose="02010600040101010101" pitchFamily="2" charset="-122"/>
                <a:ea typeface="华文楷体" panose="02010600040101010101" pitchFamily="2" charset="-122"/>
              </a:rPr>
              <a:t>中</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20" name="矩形 19"/>
          <p:cNvSpPr/>
          <p:nvPr/>
        </p:nvSpPr>
        <p:spPr>
          <a:xfrm>
            <a:off x="3871766" y="5003618"/>
            <a:ext cx="1845504" cy="52632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2.4</a:t>
            </a:r>
            <a:r>
              <a:rPr lang="zh-CN" altLang="en-US" sz="1200" smtClean="0">
                <a:latin typeface="华文楷体" panose="02010600040101010101" pitchFamily="2" charset="-122"/>
                <a:ea typeface="华文楷体" panose="02010600040101010101" pitchFamily="2" charset="-122"/>
              </a:rPr>
              <a:t>计算</a:t>
            </a:r>
            <a:r>
              <a:rPr lang="zh-CN" altLang="en-US" sz="1200">
                <a:latin typeface="华文楷体" panose="02010600040101010101" pitchFamily="2" charset="-122"/>
                <a:ea typeface="华文楷体" panose="02010600040101010101" pitchFamily="2" charset="-122"/>
              </a:rPr>
              <a:t>分组累加</a:t>
            </a:r>
            <a:r>
              <a:rPr lang="zh-CN" altLang="en-US" sz="1200" smtClean="0">
                <a:latin typeface="华文楷体" panose="02010600040101010101" pitchFamily="2" charset="-122"/>
                <a:ea typeface="华文楷体" panose="02010600040101010101" pitchFamily="2" charset="-122"/>
              </a:rPr>
              <a:t>闭环候选帧得分</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21" name="矩形 20"/>
          <p:cNvSpPr/>
          <p:nvPr/>
        </p:nvSpPr>
        <p:spPr>
          <a:xfrm>
            <a:off x="3871766" y="5849146"/>
            <a:ext cx="1845504" cy="52632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2.5</a:t>
            </a:r>
            <a:r>
              <a:rPr lang="zh-CN" altLang="en-US" sz="1200">
                <a:latin typeface="华文楷体" panose="02010600040101010101" pitchFamily="2" charset="-122"/>
                <a:ea typeface="华文楷体" panose="02010600040101010101" pitchFamily="2" charset="-122"/>
              </a:rPr>
              <a:t>将超过</a:t>
            </a:r>
            <a:r>
              <a:rPr lang="en-US" altLang="zh-CN" sz="1200">
                <a:latin typeface="华文楷体" panose="02010600040101010101" pitchFamily="2" charset="-122"/>
                <a:ea typeface="华文楷体" panose="02010600040101010101" pitchFamily="2" charset="-122"/>
              </a:rPr>
              <a:t>0.75</a:t>
            </a:r>
            <a:r>
              <a:rPr lang="zh-CN" altLang="en-US" sz="1200">
                <a:latin typeface="华文楷体" panose="02010600040101010101" pitchFamily="2" charset="-122"/>
                <a:ea typeface="华文楷体" panose="02010600040101010101" pitchFamily="2" charset="-122"/>
              </a:rPr>
              <a:t>倍最优匹配得分的关键</a:t>
            </a:r>
            <a:r>
              <a:rPr lang="zh-CN" altLang="en-US" sz="1200" smtClean="0">
                <a:latin typeface="华文楷体" panose="02010600040101010101" pitchFamily="2" charset="-122"/>
                <a:ea typeface="华文楷体" panose="02010600040101010101" pitchFamily="2" charset="-122"/>
              </a:rPr>
              <a:t>帧</a:t>
            </a:r>
            <a:r>
              <a:rPr lang="en-US" altLang="zh-CN" sz="1200" smtClean="0">
                <a:latin typeface="华文楷体" panose="02010600040101010101" pitchFamily="2" charset="-122"/>
                <a:ea typeface="华文楷体" panose="02010600040101010101" pitchFamily="2" charset="-122"/>
              </a:rPr>
              <a:t>vector</a:t>
            </a:r>
            <a:r>
              <a:rPr lang="zh-CN" altLang="en-US" sz="1200" smtClean="0">
                <a:latin typeface="华文楷体" panose="02010600040101010101" pitchFamily="2" charset="-122"/>
                <a:ea typeface="华文楷体" panose="02010600040101010101" pitchFamily="2" charset="-122"/>
              </a:rPr>
              <a:t>返回</a:t>
            </a:r>
            <a:endParaRPr lang="zh-CN" altLang="en-US" sz="1200">
              <a:solidFill>
                <a:schemeClr val="tx1"/>
              </a:solidFill>
              <a:latin typeface="华文楷体" panose="02010600040101010101" pitchFamily="2" charset="-122"/>
              <a:ea typeface="华文楷体" panose="02010600040101010101" pitchFamily="2" charset="-122"/>
            </a:endParaRPr>
          </a:p>
        </p:txBody>
      </p:sp>
      <p:cxnSp>
        <p:nvCxnSpPr>
          <p:cNvPr id="23" name="肘形连接符 22"/>
          <p:cNvCxnSpPr>
            <a:endCxn id="17" idx="0"/>
          </p:cNvCxnSpPr>
          <p:nvPr/>
        </p:nvCxnSpPr>
        <p:spPr>
          <a:xfrm flipV="1">
            <a:off x="2856504" y="1484708"/>
            <a:ext cx="1938014" cy="1206241"/>
          </a:xfrm>
          <a:prstGeom prst="bentConnector4">
            <a:avLst>
              <a:gd name="adj1" fmla="val 26193"/>
              <a:gd name="adj2" fmla="val 1189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2"/>
            <a:endCxn id="18" idx="0"/>
          </p:cNvCxnSpPr>
          <p:nvPr/>
        </p:nvCxnSpPr>
        <p:spPr>
          <a:xfrm>
            <a:off x="4794518" y="2220683"/>
            <a:ext cx="0" cy="31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2"/>
            <a:endCxn id="19" idx="0"/>
          </p:cNvCxnSpPr>
          <p:nvPr/>
        </p:nvCxnSpPr>
        <p:spPr>
          <a:xfrm>
            <a:off x="4794518" y="3275064"/>
            <a:ext cx="0" cy="31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2"/>
            <a:endCxn id="20" idx="0"/>
          </p:cNvCxnSpPr>
          <p:nvPr/>
        </p:nvCxnSpPr>
        <p:spPr>
          <a:xfrm>
            <a:off x="4794518" y="4685211"/>
            <a:ext cx="0" cy="318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0" idx="2"/>
            <a:endCxn id="21" idx="0"/>
          </p:cNvCxnSpPr>
          <p:nvPr/>
        </p:nvCxnSpPr>
        <p:spPr>
          <a:xfrm>
            <a:off x="4794518" y="5529944"/>
            <a:ext cx="0" cy="31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1" idx="2"/>
            <a:endCxn id="12" idx="3"/>
          </p:cNvCxnSpPr>
          <p:nvPr/>
        </p:nvCxnSpPr>
        <p:spPr>
          <a:xfrm rot="5400000" flipH="1">
            <a:off x="2041079" y="3622033"/>
            <a:ext cx="3568864" cy="1938014"/>
          </a:xfrm>
          <a:prstGeom prst="bentConnector4">
            <a:avLst>
              <a:gd name="adj1" fmla="val -6405"/>
              <a:gd name="adj2" fmla="val 738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2"/>
            <a:endCxn id="12" idx="0"/>
          </p:cNvCxnSpPr>
          <p:nvPr/>
        </p:nvCxnSpPr>
        <p:spPr>
          <a:xfrm>
            <a:off x="1933752" y="2220684"/>
            <a:ext cx="0" cy="318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流程图: 决策 39"/>
          <p:cNvSpPr/>
          <p:nvPr/>
        </p:nvSpPr>
        <p:spPr>
          <a:xfrm>
            <a:off x="618758" y="3388470"/>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vpCandidateKFs</a:t>
            </a:r>
            <a:endParaRPr lang="zh-CN" altLang="en-US" sz="1000"/>
          </a:p>
          <a:p>
            <a:pPr algn="ctr"/>
            <a:r>
              <a:rPr lang="zh-CN" altLang="en-US" sz="1000" smtClean="0">
                <a:latin typeface="华文楷体" panose="02010600040101010101" pitchFamily="2" charset="-122"/>
                <a:ea typeface="华文楷体" panose="02010600040101010101" pitchFamily="2" charset="-122"/>
              </a:rPr>
              <a:t>为空？</a:t>
            </a:r>
            <a:endParaRPr lang="zh-CN" altLang="en-US" sz="1000"/>
          </a:p>
        </p:txBody>
      </p:sp>
      <p:sp>
        <p:nvSpPr>
          <p:cNvPr id="41" name="矩形 40"/>
          <p:cNvSpPr/>
          <p:nvPr/>
        </p:nvSpPr>
        <p:spPr>
          <a:xfrm>
            <a:off x="1910539" y="3087486"/>
            <a:ext cx="1290738" cy="276999"/>
          </a:xfrm>
          <a:prstGeom prst="rect">
            <a:avLst/>
          </a:prstGeom>
        </p:spPr>
        <p:txBody>
          <a:bodyPr wrap="none">
            <a:spAutoFit/>
          </a:bodyPr>
          <a:lstStyle/>
          <a:p>
            <a:r>
              <a:rPr lang="en-US" altLang="zh-CN" sz="1200"/>
              <a:t>vpCandidateKFs</a:t>
            </a:r>
            <a:endParaRPr lang="zh-CN" altLang="en-US" sz="1200"/>
          </a:p>
        </p:txBody>
      </p:sp>
      <p:cxnSp>
        <p:nvCxnSpPr>
          <p:cNvPr id="43" name="直接箭头连接符 42"/>
          <p:cNvCxnSpPr>
            <a:stCxn id="12" idx="2"/>
            <a:endCxn id="40" idx="0"/>
          </p:cNvCxnSpPr>
          <p:nvPr/>
        </p:nvCxnSpPr>
        <p:spPr>
          <a:xfrm>
            <a:off x="1933752" y="3074126"/>
            <a:ext cx="1" cy="31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0" y="4417692"/>
            <a:ext cx="801189" cy="130681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smtClean="0">
                <a:latin typeface="华文楷体" panose="02010600040101010101" pitchFamily="2" charset="-122"/>
                <a:ea typeface="华文楷体" panose="02010600040101010101" pitchFamily="2" charset="-122"/>
              </a:rPr>
              <a:t>将关键帧加入关键帧数据库，返回</a:t>
            </a:r>
            <a:r>
              <a:rPr lang="en-US" altLang="zh-CN" sz="1200" smtClean="0">
                <a:latin typeface="华文楷体" panose="02010600040101010101" pitchFamily="2" charset="-122"/>
                <a:ea typeface="华文楷体" panose="02010600040101010101" pitchFamily="2" charset="-122"/>
              </a:rPr>
              <a:t>false</a:t>
            </a:r>
            <a:endParaRPr lang="zh-CN" altLang="en-US" sz="1200">
              <a:solidFill>
                <a:schemeClr val="tx1"/>
              </a:solidFill>
              <a:latin typeface="华文楷体" panose="02010600040101010101" pitchFamily="2" charset="-122"/>
              <a:ea typeface="华文楷体" panose="02010600040101010101" pitchFamily="2" charset="-122"/>
            </a:endParaRPr>
          </a:p>
        </p:txBody>
      </p:sp>
      <p:cxnSp>
        <p:nvCxnSpPr>
          <p:cNvPr id="46" name="肘形连接符 45"/>
          <p:cNvCxnSpPr>
            <a:stCxn id="40" idx="1"/>
            <a:endCxn id="44" idx="0"/>
          </p:cNvCxnSpPr>
          <p:nvPr/>
        </p:nvCxnSpPr>
        <p:spPr>
          <a:xfrm rot="10800000" flipV="1">
            <a:off x="400596" y="3662790"/>
            <a:ext cx="218163" cy="754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7741657" y="3758372"/>
            <a:ext cx="261258" cy="26996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1</a:t>
            </a:r>
            <a:endParaRPr lang="zh-CN" altLang="en-US" sz="1200"/>
          </a:p>
        </p:txBody>
      </p:sp>
      <p:sp>
        <p:nvSpPr>
          <p:cNvPr id="48" name="椭圆 47"/>
          <p:cNvSpPr/>
          <p:nvPr/>
        </p:nvSpPr>
        <p:spPr>
          <a:xfrm>
            <a:off x="7367993" y="4221041"/>
            <a:ext cx="261258" cy="26996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2</a:t>
            </a:r>
            <a:endParaRPr lang="zh-CN" altLang="en-US" sz="1200"/>
          </a:p>
        </p:txBody>
      </p:sp>
      <p:sp>
        <p:nvSpPr>
          <p:cNvPr id="49" name="椭圆 48"/>
          <p:cNvSpPr/>
          <p:nvPr/>
        </p:nvSpPr>
        <p:spPr>
          <a:xfrm>
            <a:off x="6988366" y="4796922"/>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3</a:t>
            </a:r>
            <a:endParaRPr lang="zh-CN" altLang="en-US" sz="1200"/>
          </a:p>
        </p:txBody>
      </p:sp>
      <p:sp>
        <p:nvSpPr>
          <p:cNvPr id="50" name="椭圆 49"/>
          <p:cNvSpPr/>
          <p:nvPr/>
        </p:nvSpPr>
        <p:spPr>
          <a:xfrm>
            <a:off x="6640022" y="5399938"/>
            <a:ext cx="261258" cy="26996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4</a:t>
            </a:r>
            <a:endParaRPr lang="zh-CN" altLang="en-US" sz="1200"/>
          </a:p>
        </p:txBody>
      </p:sp>
      <p:sp>
        <p:nvSpPr>
          <p:cNvPr id="51" name="椭圆 50"/>
          <p:cNvSpPr/>
          <p:nvPr/>
        </p:nvSpPr>
        <p:spPr>
          <a:xfrm>
            <a:off x="7741657" y="4821007"/>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5</a:t>
            </a:r>
            <a:endParaRPr lang="zh-CN" altLang="en-US" sz="1200"/>
          </a:p>
        </p:txBody>
      </p:sp>
      <p:sp>
        <p:nvSpPr>
          <p:cNvPr id="52" name="椭圆 51"/>
          <p:cNvSpPr/>
          <p:nvPr/>
        </p:nvSpPr>
        <p:spPr>
          <a:xfrm>
            <a:off x="8282348" y="4356023"/>
            <a:ext cx="261258" cy="26996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6</a:t>
            </a:r>
            <a:endParaRPr lang="zh-CN" altLang="en-US" sz="1200"/>
          </a:p>
        </p:txBody>
      </p:sp>
      <p:sp>
        <p:nvSpPr>
          <p:cNvPr id="53" name="椭圆 52"/>
          <p:cNvSpPr/>
          <p:nvPr/>
        </p:nvSpPr>
        <p:spPr>
          <a:xfrm>
            <a:off x="8464917" y="5399938"/>
            <a:ext cx="261258" cy="269965"/>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7</a:t>
            </a:r>
            <a:endParaRPr lang="zh-CN" altLang="en-US" sz="1200"/>
          </a:p>
        </p:txBody>
      </p:sp>
      <p:cxnSp>
        <p:nvCxnSpPr>
          <p:cNvPr id="62" name="直接连接符 61"/>
          <p:cNvCxnSpPr>
            <a:stCxn id="49" idx="6"/>
            <a:endCxn id="51" idx="2"/>
          </p:cNvCxnSpPr>
          <p:nvPr/>
        </p:nvCxnSpPr>
        <p:spPr>
          <a:xfrm>
            <a:off x="7249624" y="4931905"/>
            <a:ext cx="492033" cy="24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1" idx="5"/>
            <a:endCxn id="53" idx="1"/>
          </p:cNvCxnSpPr>
          <p:nvPr/>
        </p:nvCxnSpPr>
        <p:spPr>
          <a:xfrm>
            <a:off x="7964655" y="5051437"/>
            <a:ext cx="538522" cy="388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0" idx="6"/>
            <a:endCxn id="53" idx="2"/>
          </p:cNvCxnSpPr>
          <p:nvPr/>
        </p:nvCxnSpPr>
        <p:spPr>
          <a:xfrm>
            <a:off x="6901280" y="5534921"/>
            <a:ext cx="1563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2" idx="1"/>
            <a:endCxn id="47" idx="6"/>
          </p:cNvCxnSpPr>
          <p:nvPr/>
        </p:nvCxnSpPr>
        <p:spPr>
          <a:xfrm flipH="1" flipV="1">
            <a:off x="8002915" y="3893355"/>
            <a:ext cx="317693" cy="50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8" idx="7"/>
            <a:endCxn id="47" idx="3"/>
          </p:cNvCxnSpPr>
          <p:nvPr/>
        </p:nvCxnSpPr>
        <p:spPr>
          <a:xfrm flipV="1">
            <a:off x="7590991" y="3988802"/>
            <a:ext cx="188926" cy="271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49" idx="7"/>
            <a:endCxn id="48" idx="3"/>
          </p:cNvCxnSpPr>
          <p:nvPr/>
        </p:nvCxnSpPr>
        <p:spPr>
          <a:xfrm flipV="1">
            <a:off x="7211364" y="4451471"/>
            <a:ext cx="194889" cy="384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0" idx="7"/>
            <a:endCxn id="49" idx="3"/>
          </p:cNvCxnSpPr>
          <p:nvPr/>
        </p:nvCxnSpPr>
        <p:spPr>
          <a:xfrm flipV="1">
            <a:off x="6863020" y="5027352"/>
            <a:ext cx="163606" cy="41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2" idx="4"/>
            <a:endCxn id="53" idx="0"/>
          </p:cNvCxnSpPr>
          <p:nvPr/>
        </p:nvCxnSpPr>
        <p:spPr>
          <a:xfrm>
            <a:off x="8412977" y="4625988"/>
            <a:ext cx="182569" cy="773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2" idx="3"/>
            <a:endCxn id="51" idx="7"/>
          </p:cNvCxnSpPr>
          <p:nvPr/>
        </p:nvCxnSpPr>
        <p:spPr>
          <a:xfrm flipH="1">
            <a:off x="7964655" y="4586453"/>
            <a:ext cx="355953" cy="274089"/>
          </a:xfrm>
          <a:prstGeom prst="line">
            <a:avLst/>
          </a:prstGeom>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7714524" y="3505459"/>
            <a:ext cx="500262" cy="276999"/>
          </a:xfrm>
          <a:prstGeom prst="rect">
            <a:avLst/>
          </a:prstGeom>
          <a:noFill/>
        </p:spPr>
        <p:txBody>
          <a:bodyPr wrap="square" rtlCol="0">
            <a:spAutoFit/>
          </a:bodyPr>
          <a:lstStyle/>
          <a:p>
            <a:r>
              <a:rPr lang="en-US" altLang="zh-CN" sz="1200" smtClean="0"/>
              <a:t>0.6</a:t>
            </a:r>
            <a:endParaRPr lang="zh-CN" altLang="en-US" sz="1200"/>
          </a:p>
        </p:txBody>
      </p:sp>
      <p:sp>
        <p:nvSpPr>
          <p:cNvPr id="84" name="文本框 83"/>
          <p:cNvSpPr txBox="1"/>
          <p:nvPr/>
        </p:nvSpPr>
        <p:spPr>
          <a:xfrm>
            <a:off x="7097597" y="4012253"/>
            <a:ext cx="500262" cy="276999"/>
          </a:xfrm>
          <a:prstGeom prst="rect">
            <a:avLst/>
          </a:prstGeom>
          <a:noFill/>
        </p:spPr>
        <p:txBody>
          <a:bodyPr wrap="square" rtlCol="0">
            <a:spAutoFit/>
          </a:bodyPr>
          <a:lstStyle/>
          <a:p>
            <a:r>
              <a:rPr lang="en-US" altLang="zh-CN" sz="1200" smtClean="0"/>
              <a:t>0.4</a:t>
            </a:r>
            <a:endParaRPr lang="zh-CN" altLang="en-US" sz="1200"/>
          </a:p>
        </p:txBody>
      </p:sp>
      <p:sp>
        <p:nvSpPr>
          <p:cNvPr id="85" name="文本框 84"/>
          <p:cNvSpPr txBox="1"/>
          <p:nvPr/>
        </p:nvSpPr>
        <p:spPr>
          <a:xfrm>
            <a:off x="8433014" y="4136264"/>
            <a:ext cx="500262" cy="276999"/>
          </a:xfrm>
          <a:prstGeom prst="rect">
            <a:avLst/>
          </a:prstGeom>
          <a:noFill/>
        </p:spPr>
        <p:txBody>
          <a:bodyPr wrap="square" rtlCol="0">
            <a:spAutoFit/>
          </a:bodyPr>
          <a:lstStyle/>
          <a:p>
            <a:r>
              <a:rPr lang="en-US" altLang="zh-CN" sz="1200" smtClean="0"/>
              <a:t>0.5</a:t>
            </a:r>
            <a:endParaRPr lang="zh-CN" altLang="en-US" sz="1200"/>
          </a:p>
        </p:txBody>
      </p:sp>
      <p:sp>
        <p:nvSpPr>
          <p:cNvPr id="86" name="椭圆 85"/>
          <p:cNvSpPr/>
          <p:nvPr/>
        </p:nvSpPr>
        <p:spPr>
          <a:xfrm>
            <a:off x="9272317" y="5394961"/>
            <a:ext cx="261258" cy="26996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8</a:t>
            </a:r>
            <a:endParaRPr lang="zh-CN" altLang="en-US" sz="1200"/>
          </a:p>
        </p:txBody>
      </p:sp>
      <p:cxnSp>
        <p:nvCxnSpPr>
          <p:cNvPr id="88" name="直接连接符 87"/>
          <p:cNvCxnSpPr>
            <a:stCxn id="53" idx="6"/>
            <a:endCxn id="86" idx="2"/>
          </p:cNvCxnSpPr>
          <p:nvPr/>
        </p:nvCxnSpPr>
        <p:spPr>
          <a:xfrm flipV="1">
            <a:off x="8726175" y="5529944"/>
            <a:ext cx="546142" cy="4977"/>
          </a:xfrm>
          <a:prstGeom prst="line">
            <a:avLst/>
          </a:prstGeom>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9441206" y="5200056"/>
            <a:ext cx="500262" cy="276999"/>
          </a:xfrm>
          <a:prstGeom prst="rect">
            <a:avLst/>
          </a:prstGeom>
          <a:noFill/>
        </p:spPr>
        <p:txBody>
          <a:bodyPr wrap="square" rtlCol="0">
            <a:spAutoFit/>
          </a:bodyPr>
          <a:lstStyle/>
          <a:p>
            <a:r>
              <a:rPr lang="en-US" altLang="zh-CN" sz="1200" smtClean="0"/>
              <a:t>0.6</a:t>
            </a:r>
            <a:endParaRPr lang="zh-CN" altLang="en-US" sz="1200"/>
          </a:p>
        </p:txBody>
      </p:sp>
      <p:sp>
        <p:nvSpPr>
          <p:cNvPr id="90" name="文本框 89"/>
          <p:cNvSpPr txBox="1"/>
          <p:nvPr/>
        </p:nvSpPr>
        <p:spPr>
          <a:xfrm>
            <a:off x="6530006" y="5664926"/>
            <a:ext cx="500262" cy="276999"/>
          </a:xfrm>
          <a:prstGeom prst="rect">
            <a:avLst/>
          </a:prstGeom>
          <a:noFill/>
        </p:spPr>
        <p:txBody>
          <a:bodyPr wrap="square" rtlCol="0">
            <a:spAutoFit/>
          </a:bodyPr>
          <a:lstStyle/>
          <a:p>
            <a:r>
              <a:rPr lang="en-US" altLang="zh-CN" sz="1200" smtClean="0"/>
              <a:t>0.7</a:t>
            </a:r>
            <a:endParaRPr lang="zh-CN" altLang="en-US" sz="1200"/>
          </a:p>
        </p:txBody>
      </p:sp>
      <p:sp>
        <p:nvSpPr>
          <p:cNvPr id="91" name="椭圆 90"/>
          <p:cNvSpPr/>
          <p:nvPr/>
        </p:nvSpPr>
        <p:spPr>
          <a:xfrm>
            <a:off x="7097596" y="3505459"/>
            <a:ext cx="1706770" cy="1218037"/>
          </a:xfrm>
          <a:prstGeom prst="ellipse">
            <a:avLst/>
          </a:prstGeom>
          <a:noFill/>
          <a:ln>
            <a:solidFill>
              <a:srgbClr val="0595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a:off x="9272317" y="3782458"/>
            <a:ext cx="2283957" cy="1015663"/>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将共视图中相邻的候选闭环关键帧分为一组计总得分。分组如下：</a:t>
            </a:r>
            <a:endParaRPr lang="en-US" altLang="zh-CN" sz="1200" smtClean="0">
              <a:latin typeface="楷体" panose="02010609060101010101" pitchFamily="49" charset="-122"/>
              <a:ea typeface="楷体" panose="02010609060101010101" pitchFamily="49" charset="-122"/>
            </a:endParaRPr>
          </a:p>
          <a:p>
            <a:r>
              <a:rPr lang="zh-CN" altLang="en-US" sz="1200" smtClean="0">
                <a:latin typeface="楷体" panose="02010609060101010101" pitchFamily="49" charset="-122"/>
                <a:ea typeface="楷体" panose="02010609060101010101" pitchFamily="49" charset="-122"/>
              </a:rPr>
              <a:t>（</a:t>
            </a:r>
            <a:r>
              <a:rPr lang="en-US" altLang="zh-CN" sz="1200" smtClean="0">
                <a:solidFill>
                  <a:srgbClr val="FF0000"/>
                </a:solidFill>
                <a:latin typeface="楷体" panose="02010609060101010101" pitchFamily="49" charset="-122"/>
                <a:ea typeface="楷体" panose="02010609060101010101" pitchFamily="49" charset="-122"/>
              </a:rPr>
              <a:t>1</a:t>
            </a:r>
            <a:r>
              <a:rPr lang="en-US" altLang="zh-CN" sz="1200" smtClean="0">
                <a:latin typeface="楷体" panose="02010609060101010101" pitchFamily="49" charset="-122"/>
                <a:ea typeface="楷体" panose="02010609060101010101" pitchFamily="49" charset="-122"/>
              </a:rPr>
              <a:t>,2,6</a:t>
            </a:r>
            <a:r>
              <a:rPr lang="zh-CN" altLang="en-US" sz="1200" smtClean="0">
                <a:latin typeface="楷体" panose="02010609060101010101" pitchFamily="49" charset="-122"/>
                <a:ea typeface="楷体" panose="02010609060101010101" pitchFamily="49" charset="-122"/>
              </a:rPr>
              <a:t>） （</a:t>
            </a:r>
            <a:r>
              <a:rPr lang="en-US" altLang="zh-CN" sz="1200" smtClean="0">
                <a:latin typeface="楷体" panose="02010609060101010101" pitchFamily="49" charset="-122"/>
                <a:ea typeface="楷体" panose="02010609060101010101" pitchFamily="49" charset="-122"/>
              </a:rPr>
              <a:t>2,1</a:t>
            </a:r>
            <a:r>
              <a:rPr lang="zh-CN" altLang="en-US" sz="1200" smtClean="0">
                <a:latin typeface="楷体" panose="02010609060101010101" pitchFamily="49" charset="-122"/>
                <a:ea typeface="楷体" panose="02010609060101010101" pitchFamily="49" charset="-122"/>
              </a:rPr>
              <a:t>） （</a:t>
            </a:r>
            <a:r>
              <a:rPr lang="en-US" altLang="zh-CN" sz="1200" smtClean="0">
                <a:latin typeface="楷体" panose="02010609060101010101" pitchFamily="49" charset="-122"/>
                <a:ea typeface="楷体" panose="02010609060101010101" pitchFamily="49" charset="-122"/>
              </a:rPr>
              <a:t>6,1</a:t>
            </a:r>
            <a:r>
              <a:rPr lang="zh-CN" altLang="en-US" sz="1200" smtClean="0">
                <a:latin typeface="楷体" panose="02010609060101010101" pitchFamily="49" charset="-122"/>
                <a:ea typeface="楷体" panose="02010609060101010101" pitchFamily="49" charset="-122"/>
              </a:rPr>
              <a:t>） （</a:t>
            </a:r>
            <a:r>
              <a:rPr lang="en-US" altLang="zh-CN" sz="1200" smtClean="0">
                <a:latin typeface="楷体" panose="02010609060101010101" pitchFamily="49" charset="-122"/>
                <a:ea typeface="楷体" panose="02010609060101010101" pitchFamily="49" charset="-122"/>
              </a:rPr>
              <a:t>4</a:t>
            </a:r>
            <a:r>
              <a:rPr lang="zh-CN" altLang="en-US" sz="1200" smtClean="0">
                <a:latin typeface="楷体" panose="02010609060101010101" pitchFamily="49" charset="-122"/>
                <a:ea typeface="楷体" panose="02010609060101010101" pitchFamily="49" charset="-122"/>
              </a:rPr>
              <a:t>） （</a:t>
            </a:r>
            <a:r>
              <a:rPr lang="en-US" altLang="zh-CN" sz="1200" smtClean="0">
                <a:latin typeface="楷体" panose="02010609060101010101" pitchFamily="49" charset="-122"/>
                <a:ea typeface="楷体" panose="02010609060101010101" pitchFamily="49" charset="-122"/>
              </a:rPr>
              <a:t>8</a:t>
            </a:r>
            <a:r>
              <a:rPr lang="zh-CN" altLang="en-US" sz="1200" smtClean="0">
                <a:latin typeface="楷体" panose="02010609060101010101" pitchFamily="49" charset="-122"/>
                <a:ea typeface="楷体" panose="02010609060101010101" pitchFamily="49" charset="-122"/>
              </a:rPr>
              <a:t>）</a:t>
            </a:r>
            <a:endParaRPr lang="zh-CN" altLang="en-US" sz="1200">
              <a:latin typeface="楷体" panose="02010609060101010101" pitchFamily="49" charset="-122"/>
              <a:ea typeface="楷体" panose="02010609060101010101" pitchFamily="49" charset="-122"/>
            </a:endParaRPr>
          </a:p>
        </p:txBody>
      </p:sp>
      <p:sp>
        <p:nvSpPr>
          <p:cNvPr id="9" name="文本框 8"/>
          <p:cNvSpPr txBox="1"/>
          <p:nvPr/>
        </p:nvSpPr>
        <p:spPr>
          <a:xfrm>
            <a:off x="775006" y="853654"/>
            <a:ext cx="1201782" cy="646331"/>
          </a:xfrm>
          <a:prstGeom prst="rect">
            <a:avLst/>
          </a:prstGeom>
          <a:noFill/>
        </p:spPr>
        <p:txBody>
          <a:bodyPr wrap="square" rtlCol="0">
            <a:spAutoFit/>
          </a:bodyPr>
          <a:lstStyle/>
          <a:p>
            <a:r>
              <a:rPr lang="zh-CN" altLang="en-US" sz="900" smtClean="0">
                <a:latin typeface="楷体" panose="02010609060101010101" pitchFamily="49" charset="-122"/>
                <a:ea typeface="楷体" panose="02010609060101010101" pitchFamily="49" charset="-122"/>
              </a:rPr>
              <a:t>判断地图中关键帧数量以及距离上一次回环检测成功是否少于</a:t>
            </a:r>
            <a:r>
              <a:rPr lang="en-US" altLang="zh-CN" sz="900" smtClean="0">
                <a:latin typeface="楷体" panose="02010609060101010101" pitchFamily="49" charset="-122"/>
                <a:ea typeface="楷体" panose="02010609060101010101" pitchFamily="49" charset="-122"/>
              </a:rPr>
              <a:t>10</a:t>
            </a:r>
            <a:r>
              <a:rPr lang="zh-CN" altLang="en-US" sz="900" smtClean="0">
                <a:latin typeface="楷体" panose="02010609060101010101" pitchFamily="49" charset="-122"/>
                <a:ea typeface="楷体" panose="02010609060101010101" pitchFamily="49" charset="-122"/>
              </a:rPr>
              <a:t>帧</a:t>
            </a:r>
            <a:endParaRPr lang="zh-CN" altLang="en-US" sz="900">
              <a:latin typeface="楷体" panose="02010609060101010101" pitchFamily="49" charset="-122"/>
              <a:ea typeface="楷体" panose="02010609060101010101" pitchFamily="49" charset="-122"/>
            </a:endParaRPr>
          </a:p>
        </p:txBody>
      </p:sp>
      <p:sp>
        <p:nvSpPr>
          <p:cNvPr id="57" name="矩形 56"/>
          <p:cNvSpPr/>
          <p:nvPr/>
        </p:nvSpPr>
        <p:spPr>
          <a:xfrm>
            <a:off x="1009521" y="4241912"/>
            <a:ext cx="1845504" cy="53503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solidFill>
                  <a:srgbClr val="FF0000"/>
                </a:solidFill>
                <a:latin typeface="华文楷体" panose="02010600040101010101" pitchFamily="2" charset="-122"/>
                <a:ea typeface="华文楷体" panose="02010600040101010101" pitchFamily="2" charset="-122"/>
              </a:rPr>
              <a:t>4</a:t>
            </a:r>
            <a:r>
              <a:rPr lang="zh-CN" altLang="en-US" sz="1200" smtClean="0">
                <a:solidFill>
                  <a:srgbClr val="FF0000"/>
                </a:solidFill>
                <a:latin typeface="华文楷体" panose="02010600040101010101" pitchFamily="2" charset="-122"/>
                <a:ea typeface="华文楷体" panose="02010600040101010101" pitchFamily="2" charset="-122"/>
              </a:rPr>
              <a:t>、</a:t>
            </a:r>
            <a:r>
              <a:rPr lang="en-US" altLang="zh-CN" sz="1200" smtClean="0">
                <a:solidFill>
                  <a:srgbClr val="FF0000"/>
                </a:solidFill>
                <a:latin typeface="华文楷体" panose="02010600040101010101" pitchFamily="2" charset="-122"/>
                <a:ea typeface="华文楷体" panose="02010600040101010101" pitchFamily="2" charset="-122"/>
              </a:rPr>
              <a:t>group</a:t>
            </a:r>
            <a:r>
              <a:rPr lang="zh-CN" altLang="en-US" sz="1200" smtClean="0">
                <a:solidFill>
                  <a:srgbClr val="FF0000"/>
                </a:solidFill>
                <a:latin typeface="华文楷体" panose="02010600040101010101" pitchFamily="2" charset="-122"/>
                <a:ea typeface="华文楷体" panose="02010600040101010101" pitchFamily="2" charset="-122"/>
              </a:rPr>
              <a:t>间一致性检查</a:t>
            </a:r>
            <a:endParaRPr lang="zh-CN" altLang="en-US" sz="1200">
              <a:solidFill>
                <a:srgbClr val="FF0000"/>
              </a:solidFill>
              <a:latin typeface="华文楷体" panose="02010600040101010101" pitchFamily="2" charset="-122"/>
              <a:ea typeface="华文楷体" panose="02010600040101010101" pitchFamily="2" charset="-122"/>
            </a:endParaRPr>
          </a:p>
        </p:txBody>
      </p:sp>
      <p:cxnSp>
        <p:nvCxnSpPr>
          <p:cNvPr id="13" name="直接箭头连接符 12"/>
          <p:cNvCxnSpPr>
            <a:stCxn id="40" idx="2"/>
            <a:endCxn id="57" idx="0"/>
          </p:cNvCxnSpPr>
          <p:nvPr/>
        </p:nvCxnSpPr>
        <p:spPr>
          <a:xfrm flipH="1">
            <a:off x="1932273" y="3937110"/>
            <a:ext cx="1480" cy="30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798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----Sim3</a:t>
            </a:r>
            <a:r>
              <a:rPr lang="zh-CN" altLang="en-US" sz="3200" smtClean="0">
                <a:solidFill>
                  <a:prstClr val="white"/>
                </a:solidFill>
                <a:latin typeface="华文楷体" panose="02010600040101010101" pitchFamily="2" charset="-122"/>
                <a:ea typeface="华文楷体" panose="02010600040101010101" pitchFamily="2" charset="-122"/>
              </a:rPr>
              <a:t>计算</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2866490"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LoopClosing::ComputeSim3()</a:t>
            </a:r>
            <a:endParaRPr lang="en-US" altLang="zh-CN">
              <a:solidFill>
                <a:prstClr val="white"/>
              </a:solidFill>
            </a:endParaRPr>
          </a:p>
        </p:txBody>
      </p:sp>
      <p:sp>
        <p:nvSpPr>
          <p:cNvPr id="6" name="矩形 5"/>
          <p:cNvSpPr/>
          <p:nvPr/>
        </p:nvSpPr>
        <p:spPr>
          <a:xfrm>
            <a:off x="3762909" y="1486756"/>
            <a:ext cx="184550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SearchByBoW</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BOW</a:t>
            </a:r>
            <a:r>
              <a:rPr lang="zh-CN" altLang="en-US" sz="1200" smtClean="0">
                <a:latin typeface="华文楷体" panose="02010600040101010101" pitchFamily="2" charset="-122"/>
                <a:ea typeface="华文楷体" panose="02010600040101010101" pitchFamily="2" charset="-122"/>
              </a:rPr>
              <a:t>匹配搜索，寻找描述子最佳匹配的点</a:t>
            </a:r>
            <a:endParaRPr lang="zh-CN" altLang="en-US" sz="1200">
              <a:solidFill>
                <a:schemeClr val="tx1"/>
              </a:solidFill>
              <a:latin typeface="华文楷体" panose="02010600040101010101" pitchFamily="2" charset="-122"/>
              <a:ea typeface="华文楷体" panose="02010600040101010101" pitchFamily="2" charset="-122"/>
            </a:endParaRPr>
          </a:p>
        </p:txBody>
      </p:sp>
      <p:cxnSp>
        <p:nvCxnSpPr>
          <p:cNvPr id="5" name="直接箭头连接符 4"/>
          <p:cNvCxnSpPr>
            <a:endCxn id="6" idx="0"/>
          </p:cNvCxnSpPr>
          <p:nvPr/>
        </p:nvCxnSpPr>
        <p:spPr>
          <a:xfrm>
            <a:off x="4685661" y="800362"/>
            <a:ext cx="0" cy="68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2"/>
          </p:cNvCxnSpPr>
          <p:nvPr/>
        </p:nvCxnSpPr>
        <p:spPr>
          <a:xfrm>
            <a:off x="4685661" y="2005018"/>
            <a:ext cx="0" cy="536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798900" y="952409"/>
            <a:ext cx="2411238" cy="276999"/>
          </a:xfrm>
          <a:prstGeom prst="rect">
            <a:avLst/>
          </a:prstGeom>
        </p:spPr>
        <p:txBody>
          <a:bodyPr wrap="none">
            <a:spAutoFit/>
          </a:bodyPr>
          <a:lstStyle/>
          <a:p>
            <a:r>
              <a:rPr lang="en-US" altLang="zh-CN" sz="1200"/>
              <a:t>mvpEnoughConsistentCandidates</a:t>
            </a:r>
            <a:endParaRPr lang="zh-CN" altLang="en-US" sz="1200"/>
          </a:p>
        </p:txBody>
      </p:sp>
      <p:sp>
        <p:nvSpPr>
          <p:cNvPr id="61" name="流程图: 决策 60"/>
          <p:cNvSpPr/>
          <p:nvPr/>
        </p:nvSpPr>
        <p:spPr>
          <a:xfrm>
            <a:off x="3370666" y="2260777"/>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t>匹配数</a:t>
            </a:r>
            <a:r>
              <a:rPr lang="en-US" altLang="zh-CN" sz="1000" smtClean="0"/>
              <a:t>&gt;20</a:t>
            </a:r>
            <a:r>
              <a:rPr lang="zh-CN" altLang="en-US" sz="1000" smtClean="0"/>
              <a:t>？</a:t>
            </a:r>
            <a:endParaRPr lang="zh-CN" altLang="en-US" sz="1000"/>
          </a:p>
        </p:txBody>
      </p:sp>
      <p:sp>
        <p:nvSpPr>
          <p:cNvPr id="66" name="矩形 65"/>
          <p:cNvSpPr/>
          <p:nvPr/>
        </p:nvSpPr>
        <p:spPr>
          <a:xfrm>
            <a:off x="3762909" y="3087197"/>
            <a:ext cx="184550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Sim3</a:t>
            </a:r>
            <a:r>
              <a:rPr lang="zh-CN" altLang="en-US" sz="1200" smtClean="0">
                <a:latin typeface="华文楷体" panose="02010600040101010101" pitchFamily="2" charset="-122"/>
                <a:ea typeface="华文楷体" panose="02010600040101010101" pitchFamily="2" charset="-122"/>
              </a:rPr>
              <a:t>求解器进行</a:t>
            </a:r>
            <a:r>
              <a:rPr lang="en-US" altLang="zh-CN" sz="1200" smtClean="0">
                <a:latin typeface="华文楷体" panose="02010600040101010101" pitchFamily="2" charset="-122"/>
                <a:ea typeface="华文楷体" panose="02010600040101010101" pitchFamily="2" charset="-122"/>
              </a:rPr>
              <a:t>s,R,t</a:t>
            </a:r>
            <a:r>
              <a:rPr lang="zh-CN" altLang="en-US" sz="1200" smtClean="0">
                <a:latin typeface="华文楷体" panose="02010600040101010101" pitchFamily="2" charset="-122"/>
                <a:ea typeface="华文楷体" panose="02010600040101010101" pitchFamily="2" charset="-122"/>
              </a:rPr>
              <a:t>求解</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67" name="矩形 66"/>
          <p:cNvSpPr/>
          <p:nvPr/>
        </p:nvSpPr>
        <p:spPr>
          <a:xfrm>
            <a:off x="3762908" y="3942640"/>
            <a:ext cx="184550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solidFill>
                  <a:srgbClr val="FF0000"/>
                </a:solidFill>
                <a:latin typeface="华文楷体" panose="02010600040101010101" pitchFamily="2" charset="-122"/>
                <a:ea typeface="华文楷体" panose="02010600040101010101" pitchFamily="2" charset="-122"/>
              </a:rPr>
              <a:t>SearchBySim3</a:t>
            </a:r>
            <a:r>
              <a:rPr lang="zh-CN" altLang="en-US" sz="1200" smtClean="0">
                <a:latin typeface="华文楷体" panose="02010600040101010101" pitchFamily="2" charset="-122"/>
                <a:ea typeface="华文楷体" panose="02010600040101010101" pitchFamily="2" charset="-122"/>
              </a:rPr>
              <a:t>（ ）得到更多匹配</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70" name="矩形 69"/>
          <p:cNvSpPr/>
          <p:nvPr/>
        </p:nvSpPr>
        <p:spPr>
          <a:xfrm>
            <a:off x="3762908" y="4740752"/>
            <a:ext cx="184550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t>OptimizeSim3</a:t>
            </a:r>
            <a:r>
              <a:rPr lang="zh-CN" altLang="en-US" sz="1200" smtClean="0"/>
              <a:t>（）</a:t>
            </a:r>
            <a:endParaRPr lang="zh-CN" altLang="en-US" sz="1200"/>
          </a:p>
        </p:txBody>
      </p:sp>
      <p:cxnSp>
        <p:nvCxnSpPr>
          <p:cNvPr id="28" name="直接箭头连接符 27"/>
          <p:cNvCxnSpPr>
            <a:stCxn id="61" idx="2"/>
            <a:endCxn id="66" idx="0"/>
          </p:cNvCxnSpPr>
          <p:nvPr/>
        </p:nvCxnSpPr>
        <p:spPr>
          <a:xfrm>
            <a:off x="4685661" y="2809417"/>
            <a:ext cx="0" cy="27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66" idx="2"/>
            <a:endCxn id="67" idx="0"/>
          </p:cNvCxnSpPr>
          <p:nvPr/>
        </p:nvCxnSpPr>
        <p:spPr>
          <a:xfrm flipH="1">
            <a:off x="4685660" y="3605459"/>
            <a:ext cx="1" cy="337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7" idx="2"/>
            <a:endCxn id="70" idx="0"/>
          </p:cNvCxnSpPr>
          <p:nvPr/>
        </p:nvCxnSpPr>
        <p:spPr>
          <a:xfrm>
            <a:off x="4685660" y="4460902"/>
            <a:ext cx="0" cy="27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3762908" y="5538864"/>
            <a:ext cx="1845504" cy="93393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SearchByProjection</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（）将闭环关键帧及其相邻帧上的</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MapPoint</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投影到当前关键帧得到更多匹配点</a:t>
            </a: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9" name="直接箭头连接符 38"/>
          <p:cNvCxnSpPr>
            <a:stCxn id="70" idx="2"/>
            <a:endCxn id="77" idx="0"/>
          </p:cNvCxnSpPr>
          <p:nvPr/>
        </p:nvCxnSpPr>
        <p:spPr>
          <a:xfrm>
            <a:off x="4685660" y="5259014"/>
            <a:ext cx="0" cy="27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流程图: 决策 92"/>
          <p:cNvSpPr/>
          <p:nvPr/>
        </p:nvSpPr>
        <p:spPr>
          <a:xfrm>
            <a:off x="6441423" y="5730139"/>
            <a:ext cx="2629989" cy="548640"/>
          </a:xfrm>
          <a:prstGeom prst="flowChartDecision">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t>匹配数</a:t>
            </a:r>
            <a:r>
              <a:rPr lang="en-US" altLang="zh-CN" sz="1000" smtClean="0"/>
              <a:t>&gt;40</a:t>
            </a:r>
            <a:r>
              <a:rPr lang="zh-CN" altLang="en-US" sz="1000" smtClean="0"/>
              <a:t>？</a:t>
            </a:r>
            <a:endParaRPr lang="zh-CN" altLang="en-US" sz="1000"/>
          </a:p>
        </p:txBody>
      </p:sp>
      <p:cxnSp>
        <p:nvCxnSpPr>
          <p:cNvPr id="87" name="直接箭头连接符 86"/>
          <p:cNvCxnSpPr>
            <a:stCxn id="93" idx="3"/>
          </p:cNvCxnSpPr>
          <p:nvPr/>
        </p:nvCxnSpPr>
        <p:spPr>
          <a:xfrm>
            <a:off x="9071412" y="6004459"/>
            <a:ext cx="1427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345782" y="5660361"/>
            <a:ext cx="1367246"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接受闭环帧</a:t>
            </a:r>
            <a:endParaRPr lang="zh-CN" altLang="en-US" sz="1200">
              <a:latin typeface="楷体" panose="02010609060101010101" pitchFamily="49" charset="-122"/>
              <a:ea typeface="楷体" panose="02010609060101010101" pitchFamily="49" charset="-122"/>
            </a:endParaRPr>
          </a:p>
        </p:txBody>
      </p:sp>
      <p:sp>
        <p:nvSpPr>
          <p:cNvPr id="8" name="矩形 7"/>
          <p:cNvSpPr/>
          <p:nvPr/>
        </p:nvSpPr>
        <p:spPr>
          <a:xfrm>
            <a:off x="5608412" y="5453140"/>
            <a:ext cx="1391728" cy="276999"/>
          </a:xfrm>
          <a:prstGeom prst="rect">
            <a:avLst/>
          </a:prstGeom>
        </p:spPr>
        <p:txBody>
          <a:bodyPr wrap="none">
            <a:spAutoFit/>
          </a:bodyPr>
          <a:lstStyle/>
          <a:p>
            <a:r>
              <a:rPr lang="en-US" altLang="zh-CN" sz="1200" smtClean="0">
                <a:latin typeface="Times New Roman" panose="02020603050405020304" pitchFamily="18" charset="0"/>
                <a:cs typeface="Times New Roman" panose="02020603050405020304" pitchFamily="18" charset="0"/>
              </a:rPr>
              <a:t>mvpLoopMapPoint</a:t>
            </a:r>
            <a:endParaRPr lang="zh-CN" altLang="en-US" sz="1200">
              <a:latin typeface="Times New Roman" panose="02020603050405020304" pitchFamily="18" charset="0"/>
              <a:cs typeface="Times New Roman" panose="02020603050405020304" pitchFamily="18" charset="0"/>
            </a:endParaRPr>
          </a:p>
        </p:txBody>
      </p:sp>
      <p:cxnSp>
        <p:nvCxnSpPr>
          <p:cNvPr id="16" name="直接箭头连接符 15"/>
          <p:cNvCxnSpPr>
            <a:stCxn id="77" idx="3"/>
            <a:endCxn id="93" idx="1"/>
          </p:cNvCxnSpPr>
          <p:nvPr/>
        </p:nvCxnSpPr>
        <p:spPr>
          <a:xfrm flipV="1">
            <a:off x="5608412" y="6004459"/>
            <a:ext cx="833011" cy="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538652" y="6308583"/>
            <a:ext cx="1854995" cy="276999"/>
          </a:xfrm>
          <a:prstGeom prst="rect">
            <a:avLst/>
          </a:prstGeom>
        </p:spPr>
        <p:txBody>
          <a:bodyPr wrap="none">
            <a:spAutoFit/>
          </a:bodyPr>
          <a:lstStyle/>
          <a:p>
            <a:r>
              <a:rPr lang="en-US" altLang="zh-CN" sz="1200">
                <a:latin typeface="Times New Roman" panose="02020603050405020304" pitchFamily="18" charset="0"/>
                <a:cs typeface="Times New Roman" panose="02020603050405020304" pitchFamily="18" charset="0"/>
              </a:rPr>
              <a:t>mvpCurrentMatchedPoints</a:t>
            </a:r>
            <a:endParaRPr lang="zh-CN" alt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862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----Sim3</a:t>
            </a:r>
            <a:r>
              <a:rPr lang="zh-CN" altLang="en-US" sz="3200" smtClean="0">
                <a:solidFill>
                  <a:prstClr val="white"/>
                </a:solidFill>
                <a:latin typeface="华文楷体" panose="02010600040101010101" pitchFamily="2" charset="-122"/>
                <a:ea typeface="华文楷体" panose="02010600040101010101" pitchFamily="2" charset="-122"/>
              </a:rPr>
              <a:t>计算</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3219151"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ORBmatcher::</a:t>
            </a:r>
            <a:r>
              <a:rPr lang="en-US" altLang="zh-CN" smtClean="0">
                <a:latin typeface="华文楷体" panose="02010600040101010101" pitchFamily="2" charset="-122"/>
                <a:ea typeface="华文楷体" panose="02010600040101010101" pitchFamily="2" charset="-122"/>
              </a:rPr>
              <a:t>SearchBySim3</a:t>
            </a:r>
            <a:r>
              <a:rPr lang="zh-CN" altLang="en-US" smtClean="0">
                <a:latin typeface="华文楷体" panose="02010600040101010101" pitchFamily="2" charset="-122"/>
                <a:ea typeface="华文楷体" panose="02010600040101010101" pitchFamily="2" charset="-122"/>
              </a:rPr>
              <a:t>（）</a:t>
            </a:r>
            <a:endParaRPr lang="en-US" altLang="zh-CN">
              <a:solidFill>
                <a:prstClr val="white"/>
              </a:solidFill>
            </a:endParaRPr>
          </a:p>
        </p:txBody>
      </p:sp>
      <p:sp>
        <p:nvSpPr>
          <p:cNvPr id="19" name="矩形 18"/>
          <p:cNvSpPr/>
          <p:nvPr/>
        </p:nvSpPr>
        <p:spPr>
          <a:xfrm>
            <a:off x="2134406" y="1031921"/>
            <a:ext cx="225471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、获取</a:t>
            </a:r>
            <a:r>
              <a:rPr lang="zh-CN" altLang="en-US" sz="1200">
                <a:latin typeface="华文楷体" panose="02010600040101010101" pitchFamily="2" charset="-122"/>
                <a:ea typeface="华文楷体" panose="02010600040101010101" pitchFamily="2" charset="-122"/>
              </a:rPr>
              <a:t>关键</a:t>
            </a:r>
            <a:r>
              <a:rPr lang="zh-CN" altLang="en-US" sz="1200" smtClean="0">
                <a:latin typeface="华文楷体" panose="02010600040101010101" pitchFamily="2" charset="-122"/>
                <a:ea typeface="华文楷体" panose="02010600040101010101" pitchFamily="2" charset="-122"/>
              </a:rPr>
              <a:t>帧</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和</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的世界坐标位姿</a:t>
            </a:r>
            <a:r>
              <a:rPr lang="en-US" altLang="zh-CN" sz="1200" smtClean="0">
                <a:latin typeface="华文楷体" panose="02010600040101010101" pitchFamily="2" charset="-122"/>
                <a:ea typeface="华文楷体" panose="02010600040101010101" pitchFamily="2" charset="-122"/>
              </a:rPr>
              <a:t>R_1w,t_1w,R_2w,t_2w</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20" name="矩形 19"/>
          <p:cNvSpPr/>
          <p:nvPr/>
        </p:nvSpPr>
        <p:spPr>
          <a:xfrm>
            <a:off x="2134406" y="1898988"/>
            <a:ext cx="2254714" cy="711594"/>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a:t>
            </a:r>
            <a:r>
              <a:rPr lang="zh-CN" altLang="en-US" sz="1200" smtClean="0">
                <a:latin typeface="华文楷体" panose="02010600040101010101" pitchFamily="2" charset="-122"/>
                <a:ea typeface="华文楷体" panose="02010600040101010101" pitchFamily="2" charset="-122"/>
              </a:rPr>
              <a:t>、计算</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和</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之间的相似变化</a:t>
            </a:r>
            <a:r>
              <a:rPr lang="en-US" altLang="zh-CN" sz="1200">
                <a:latin typeface="华文楷体" panose="02010600040101010101" pitchFamily="2" charset="-122"/>
                <a:ea typeface="华文楷体" panose="02010600040101010101" pitchFamily="2" charset="-122"/>
              </a:rPr>
              <a:t>sR12 = </a:t>
            </a:r>
            <a:r>
              <a:rPr lang="en-US" altLang="zh-CN" sz="1200" smtClean="0">
                <a:latin typeface="华文楷体" panose="02010600040101010101" pitchFamily="2" charset="-122"/>
                <a:ea typeface="华文楷体" panose="02010600040101010101" pitchFamily="2" charset="-122"/>
              </a:rPr>
              <a:t>s12*R12</a:t>
            </a:r>
          </a:p>
          <a:p>
            <a:r>
              <a:rPr lang="en-US" altLang="zh-CN" sz="1200">
                <a:solidFill>
                  <a:schemeClr val="tx1"/>
                </a:solidFill>
                <a:latin typeface="华文楷体" panose="02010600040101010101" pitchFamily="2" charset="-122"/>
                <a:ea typeface="华文楷体" panose="02010600040101010101" pitchFamily="2" charset="-122"/>
              </a:rPr>
              <a:t>sR21 = (1.0/s12)*R12.t</a:t>
            </a:r>
            <a:r>
              <a:rPr lang="en-US" altLang="zh-CN" sz="1200" smtClean="0">
                <a:solidFill>
                  <a:schemeClr val="tx1"/>
                </a:solidFill>
                <a:latin typeface="华文楷体" panose="02010600040101010101" pitchFamily="2" charset="-122"/>
                <a:ea typeface="华文楷体" panose="02010600040101010101" pitchFamily="2" charset="-122"/>
              </a:rPr>
              <a:t>()</a:t>
            </a:r>
          </a:p>
          <a:p>
            <a:r>
              <a:rPr lang="en-US" altLang="zh-CN" sz="1200">
                <a:solidFill>
                  <a:schemeClr val="tx1"/>
                </a:solidFill>
                <a:latin typeface="华文楷体" panose="02010600040101010101" pitchFamily="2" charset="-122"/>
                <a:ea typeface="华文楷体" panose="02010600040101010101" pitchFamily="2" charset="-122"/>
              </a:rPr>
              <a:t>t21 = -sR21*t12</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21" name="矩形 20"/>
          <p:cNvSpPr/>
          <p:nvPr/>
        </p:nvSpPr>
        <p:spPr>
          <a:xfrm>
            <a:off x="2134406" y="2958106"/>
            <a:ext cx="225471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3</a:t>
            </a:r>
            <a:r>
              <a:rPr lang="zh-CN" altLang="en-US" sz="1200" smtClean="0">
                <a:latin typeface="华文楷体" panose="02010600040101010101" pitchFamily="2" charset="-122"/>
                <a:ea typeface="华文楷体" panose="02010600040101010101" pitchFamily="2" charset="-122"/>
              </a:rPr>
              <a:t>、将</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中的</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投影到</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中得</a:t>
            </a:r>
            <a:r>
              <a:rPr lang="en-US" altLang="zh-CN" sz="1200" smtClean="0">
                <a:latin typeface="Times New Roman" panose="02020603050405020304" pitchFamily="18" charset="0"/>
                <a:cs typeface="Times New Roman" panose="02020603050405020304" pitchFamily="18" charset="0"/>
              </a:rPr>
              <a:t>p3Dc2</a:t>
            </a:r>
            <a:r>
              <a:rPr lang="zh-CN" altLang="en-US" sz="1200" smtClean="0">
                <a:latin typeface="Times New Roman" panose="02020603050405020304" pitchFamily="18" charset="0"/>
                <a:cs typeface="Times New Roman" panose="02020603050405020304" pitchFamily="18" charset="0"/>
              </a:rPr>
              <a:t>。</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4493622" y="2881256"/>
            <a:ext cx="2656115" cy="646331"/>
          </a:xfrm>
          <a:prstGeom prst="rect">
            <a:avLst/>
          </a:prstGeom>
        </p:spPr>
        <p:txBody>
          <a:bodyPr wrap="square">
            <a:spAutoFit/>
          </a:bodyPr>
          <a:lstStyle/>
          <a:p>
            <a:r>
              <a:rPr lang="en-US" altLang="zh-CN" sz="1200">
                <a:latin typeface="Times New Roman" panose="02020603050405020304" pitchFamily="18" charset="0"/>
                <a:cs typeface="Times New Roman" panose="02020603050405020304" pitchFamily="18" charset="0"/>
              </a:rPr>
              <a:t>cv::Mat p3Dw = pMP-&gt;GetWorldPos();</a:t>
            </a:r>
          </a:p>
          <a:p>
            <a:r>
              <a:rPr lang="en-US" altLang="zh-CN" sz="1200" smtClean="0">
                <a:latin typeface="Times New Roman" panose="02020603050405020304" pitchFamily="18" charset="0"/>
                <a:cs typeface="Times New Roman" panose="02020603050405020304" pitchFamily="18" charset="0"/>
              </a:rPr>
              <a:t>cv</a:t>
            </a:r>
            <a:r>
              <a:rPr lang="en-US" altLang="zh-CN" sz="1200">
                <a:latin typeface="Times New Roman" panose="02020603050405020304" pitchFamily="18" charset="0"/>
                <a:cs typeface="Times New Roman" panose="02020603050405020304" pitchFamily="18" charset="0"/>
              </a:rPr>
              <a:t>::Mat p3Dc1 = R1w*p3Dw + t1w;</a:t>
            </a:r>
          </a:p>
          <a:p>
            <a:r>
              <a:rPr lang="en-US" altLang="zh-CN" sz="1200" smtClean="0">
                <a:latin typeface="Times New Roman" panose="02020603050405020304" pitchFamily="18" charset="0"/>
                <a:cs typeface="Times New Roman" panose="02020603050405020304" pitchFamily="18" charset="0"/>
              </a:rPr>
              <a:t>cv</a:t>
            </a:r>
            <a:r>
              <a:rPr lang="en-US" altLang="zh-CN" sz="1200">
                <a:latin typeface="Times New Roman" panose="02020603050405020304" pitchFamily="18" charset="0"/>
                <a:cs typeface="Times New Roman" panose="02020603050405020304" pitchFamily="18" charset="0"/>
              </a:rPr>
              <a:t>::Mat p3Dc2 = sR21*p3Dc1 + t21;</a:t>
            </a:r>
            <a:endParaRPr lang="zh-CN" altLang="en-US" sz="1200">
              <a:latin typeface="Times New Roman" panose="02020603050405020304" pitchFamily="18" charset="0"/>
              <a:cs typeface="Times New Roman" panose="02020603050405020304" pitchFamily="18" charset="0"/>
            </a:endParaRPr>
          </a:p>
        </p:txBody>
      </p:sp>
      <p:sp>
        <p:nvSpPr>
          <p:cNvPr id="11" name="矩形 10"/>
          <p:cNvSpPr/>
          <p:nvPr/>
        </p:nvSpPr>
        <p:spPr>
          <a:xfrm>
            <a:off x="2134406" y="3740030"/>
            <a:ext cx="2254714" cy="763281"/>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4</a:t>
            </a:r>
            <a:r>
              <a:rPr lang="zh-CN" altLang="en-US" sz="1200" smtClean="0">
                <a:latin typeface="华文楷体" panose="02010600040101010101" pitchFamily="2" charset="-122"/>
                <a:ea typeface="华文楷体" panose="02010600040101010101" pitchFamily="2" charset="-122"/>
              </a:rPr>
              <a:t>、</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p3Dc2</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在</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K2</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上的图像坐标，并在投影到周边搜索</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ORB</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最佳匹配点，记录匹配点的索引值</a:t>
            </a:r>
            <a:endParaRPr lang="zh-CN" altLang="en-US" sz="12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2134406" y="4845071"/>
            <a:ext cx="2254714" cy="763281"/>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5</a:t>
            </a:r>
            <a:r>
              <a:rPr lang="zh-CN" altLang="en-US" sz="1200" smtClean="0">
                <a:latin typeface="华文楷体" panose="02010600040101010101" pitchFamily="2" charset="-122"/>
                <a:ea typeface="华文楷体" panose="02010600040101010101" pitchFamily="2" charset="-122"/>
              </a:rPr>
              <a:t>、同样将</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上的</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投影到</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上，获得在</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上的匹配点索引</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13" name="矩形 12"/>
          <p:cNvSpPr/>
          <p:nvPr/>
        </p:nvSpPr>
        <p:spPr>
          <a:xfrm>
            <a:off x="2134406" y="5950113"/>
            <a:ext cx="2254714" cy="763281"/>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6</a:t>
            </a:r>
            <a:r>
              <a:rPr lang="zh-CN" altLang="en-US" sz="1200" smtClean="0">
                <a:latin typeface="华文楷体" panose="02010600040101010101" pitchFamily="2" charset="-122"/>
                <a:ea typeface="华文楷体" panose="02010600040101010101" pitchFamily="2" charset="-122"/>
              </a:rPr>
              <a:t>、如果</a:t>
            </a:r>
            <a:r>
              <a:rPr lang="en-US" altLang="zh-CN" sz="1200" smtClean="0">
                <a:latin typeface="华文楷体" panose="02010600040101010101" pitchFamily="2" charset="-122"/>
                <a:ea typeface="华文楷体" panose="02010600040101010101" pitchFamily="2" charset="-122"/>
              </a:rPr>
              <a:t>K1</a:t>
            </a:r>
            <a:r>
              <a:rPr lang="zh-CN" altLang="en-US" sz="1200" smtClean="0">
                <a:latin typeface="华文楷体" panose="02010600040101010101" pitchFamily="2" charset="-122"/>
                <a:ea typeface="华文楷体" panose="02010600040101010101" pitchFamily="2" charset="-122"/>
              </a:rPr>
              <a:t>和</a:t>
            </a:r>
            <a:r>
              <a:rPr lang="en-US" altLang="zh-CN" sz="1200" smtClean="0">
                <a:latin typeface="华文楷体" panose="02010600040101010101" pitchFamily="2" charset="-122"/>
                <a:ea typeface="华文楷体" panose="02010600040101010101" pitchFamily="2" charset="-122"/>
              </a:rPr>
              <a:t>K2</a:t>
            </a:r>
            <a:r>
              <a:rPr lang="zh-CN" altLang="en-US" sz="1200" smtClean="0">
                <a:latin typeface="华文楷体" panose="02010600040101010101" pitchFamily="2" charset="-122"/>
                <a:ea typeface="华文楷体" panose="02010600040101010101" pitchFamily="2" charset="-122"/>
              </a:rPr>
              <a:t>上的对应点索引正好对应则认为匹配成功</a:t>
            </a:r>
            <a:endParaRPr lang="zh-CN" altLang="en-US" sz="1200">
              <a:solidFill>
                <a:schemeClr val="tx1"/>
              </a:solidFill>
              <a:latin typeface="华文楷体" panose="02010600040101010101" pitchFamily="2" charset="-122"/>
              <a:ea typeface="华文楷体" panose="02010600040101010101" pitchFamily="2" charset="-122"/>
            </a:endParaRPr>
          </a:p>
        </p:txBody>
      </p:sp>
      <p:cxnSp>
        <p:nvCxnSpPr>
          <p:cNvPr id="8" name="直接箭头连接符 7"/>
          <p:cNvCxnSpPr>
            <a:stCxn id="19" idx="2"/>
            <a:endCxn id="20" idx="0"/>
          </p:cNvCxnSpPr>
          <p:nvPr/>
        </p:nvCxnSpPr>
        <p:spPr>
          <a:xfrm>
            <a:off x="3261763" y="1550183"/>
            <a:ext cx="0" cy="34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0" idx="2"/>
            <a:endCxn id="21" idx="0"/>
          </p:cNvCxnSpPr>
          <p:nvPr/>
        </p:nvCxnSpPr>
        <p:spPr>
          <a:xfrm>
            <a:off x="3261763" y="2610582"/>
            <a:ext cx="0" cy="34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1" idx="2"/>
            <a:endCxn id="11" idx="0"/>
          </p:cNvCxnSpPr>
          <p:nvPr/>
        </p:nvCxnSpPr>
        <p:spPr>
          <a:xfrm>
            <a:off x="3261763" y="3476368"/>
            <a:ext cx="0" cy="26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2"/>
            <a:endCxn id="12" idx="0"/>
          </p:cNvCxnSpPr>
          <p:nvPr/>
        </p:nvCxnSpPr>
        <p:spPr>
          <a:xfrm>
            <a:off x="3261763" y="4503311"/>
            <a:ext cx="0" cy="34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2"/>
            <a:endCxn id="13" idx="0"/>
          </p:cNvCxnSpPr>
          <p:nvPr/>
        </p:nvCxnSpPr>
        <p:spPr>
          <a:xfrm>
            <a:off x="3261763" y="5608352"/>
            <a:ext cx="0" cy="34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6423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----Sim3</a:t>
            </a:r>
            <a:r>
              <a:rPr lang="zh-CN" altLang="en-US" sz="3200" smtClean="0">
                <a:solidFill>
                  <a:prstClr val="white"/>
                </a:solidFill>
                <a:latin typeface="华文楷体" panose="02010600040101010101" pitchFamily="2" charset="-122"/>
                <a:ea typeface="华文楷体" panose="02010600040101010101" pitchFamily="2" charset="-122"/>
              </a:rPr>
              <a:t>计算</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3692036"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ORBmatcher::</a:t>
            </a:r>
            <a:r>
              <a:rPr lang="en-US" altLang="zh-CN" smtClean="0">
                <a:latin typeface="华文楷体" panose="02010600040101010101" pitchFamily="2" charset="-122"/>
                <a:ea typeface="华文楷体" panose="02010600040101010101" pitchFamily="2" charset="-122"/>
              </a:rPr>
              <a:t>SearchByProjection</a:t>
            </a:r>
            <a:r>
              <a:rPr lang="zh-CN" altLang="en-US" smtClean="0">
                <a:latin typeface="华文楷体" panose="02010600040101010101" pitchFamily="2" charset="-122"/>
                <a:ea typeface="华文楷体" panose="02010600040101010101" pitchFamily="2" charset="-122"/>
              </a:rPr>
              <a:t>（）</a:t>
            </a:r>
            <a:endParaRPr lang="en-US" altLang="zh-CN">
              <a:solidFill>
                <a:prstClr val="white"/>
              </a:solidFill>
            </a:endParaRPr>
          </a:p>
        </p:txBody>
      </p:sp>
      <p:sp>
        <p:nvSpPr>
          <p:cNvPr id="19" name="矩形 18"/>
          <p:cNvSpPr/>
          <p:nvPr/>
        </p:nvSpPr>
        <p:spPr>
          <a:xfrm>
            <a:off x="2134406" y="1031921"/>
            <a:ext cx="225471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、分解</a:t>
            </a:r>
            <a:r>
              <a:rPr lang="en-US" altLang="zh-CN" sz="1200" smtClean="0">
                <a:latin typeface="华文楷体" panose="02010600040101010101" pitchFamily="2" charset="-122"/>
                <a:ea typeface="华文楷体" panose="02010600040101010101" pitchFamily="2" charset="-122"/>
              </a:rPr>
              <a:t>SIM3</a:t>
            </a:r>
            <a:r>
              <a:rPr lang="zh-CN" altLang="en-US" sz="1200" smtClean="0">
                <a:latin typeface="华文楷体" panose="02010600040101010101" pitchFamily="2" charset="-122"/>
                <a:ea typeface="华文楷体" panose="02010600040101010101" pitchFamily="2" charset="-122"/>
              </a:rPr>
              <a:t>，得到</a:t>
            </a:r>
            <a:r>
              <a:rPr lang="en-US" altLang="zh-CN" sz="1200" smtClean="0">
                <a:latin typeface="华文楷体" panose="02010600040101010101" pitchFamily="2" charset="-122"/>
                <a:ea typeface="华文楷体" panose="02010600040101010101" pitchFamily="2" charset="-122"/>
              </a:rPr>
              <a:t>R,t</a:t>
            </a:r>
            <a:endParaRPr lang="zh-CN" altLang="en-US" sz="1200">
              <a:solidFill>
                <a:schemeClr val="tx1"/>
              </a:solidFill>
              <a:latin typeface="华文楷体" panose="02010600040101010101" pitchFamily="2" charset="-122"/>
              <a:ea typeface="华文楷体" panose="02010600040101010101" pitchFamily="2" charset="-122"/>
            </a:endParaRPr>
          </a:p>
        </p:txBody>
      </p:sp>
      <p:cxnSp>
        <p:nvCxnSpPr>
          <p:cNvPr id="8" name="直接箭头连接符 7"/>
          <p:cNvCxnSpPr>
            <a:stCxn id="19" idx="2"/>
          </p:cNvCxnSpPr>
          <p:nvPr/>
        </p:nvCxnSpPr>
        <p:spPr>
          <a:xfrm>
            <a:off x="3261763" y="1550183"/>
            <a:ext cx="0" cy="34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p:cNvSpPr/>
              <p:nvPr/>
            </p:nvSpPr>
            <p:spPr>
              <a:xfrm>
                <a:off x="4785988" y="1014854"/>
                <a:ext cx="1967526" cy="552395"/>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𝑠</m:t>
                              </m:r>
                              <m:r>
                                <a:rPr lang="en-US" altLang="zh-CN" i="1">
                                  <a:latin typeface="Cambria Math" panose="02040503050406030204" pitchFamily="18" charset="0"/>
                                </a:rPr>
                                <m:t>𝑅</m:t>
                              </m:r>
                            </m:e>
                            <m:e>
                              <m:r>
                                <a:rPr lang="en-US" altLang="zh-CN" i="1">
                                  <a:latin typeface="Cambria Math" panose="02040503050406030204" pitchFamily="18" charset="0"/>
                                </a:rPr>
                                <m:t>𝑡</m:t>
                              </m:r>
                            </m:e>
                          </m:mr>
                          <m:mr>
                            <m:e>
                              <m:r>
                                <a:rPr lang="en-US" altLang="zh-CN" i="1">
                                  <a:latin typeface="Cambria Math" panose="02040503050406030204" pitchFamily="18" charset="0"/>
                                </a:rPr>
                                <m:t>0</m:t>
                              </m:r>
                            </m:e>
                            <m:e>
                              <m:r>
                                <a:rPr lang="en-US" altLang="zh-CN" i="1">
                                  <a:latin typeface="Cambria Math" panose="02040503050406030204" pitchFamily="18" charset="0"/>
                                </a:rPr>
                                <m:t>1</m:t>
                              </m:r>
                            </m:e>
                          </m:mr>
                        </m:m>
                      </m:e>
                    </m:d>
                  </m:oMath>
                </a14:m>
                <a:r>
                  <a:rPr lang="en-US" altLang="zh-CN" smtClean="0"/>
                  <a:t>,t=t/s</a:t>
                </a:r>
                <a:endParaRPr lang="zh-CN" altLang="en-US"/>
              </a:p>
            </p:txBody>
          </p:sp>
        </mc:Choice>
        <mc:Fallback xmlns="">
          <p:sp>
            <p:nvSpPr>
              <p:cNvPr id="9" name="矩形 8"/>
              <p:cNvSpPr>
                <a:spLocks noRot="1" noChangeAspect="1" noMove="1" noResize="1" noEditPoints="1" noAdjustHandles="1" noChangeArrowheads="1" noChangeShapeType="1" noTextEdit="1"/>
              </p:cNvSpPr>
              <p:nvPr/>
            </p:nvSpPr>
            <p:spPr>
              <a:xfrm>
                <a:off x="4785988" y="1014854"/>
                <a:ext cx="1967526" cy="552395"/>
              </a:xfrm>
              <a:prstGeom prst="rect">
                <a:avLst/>
              </a:prstGeom>
              <a:blipFill rotWithShape="0">
                <a:blip r:embed="rId3"/>
                <a:stretch>
                  <a:fillRect r="-2167"/>
                </a:stretch>
              </a:blipFill>
            </p:spPr>
            <p:txBody>
              <a:bodyPr/>
              <a:lstStyle/>
              <a:p>
                <a:r>
                  <a:rPr lang="zh-CN" altLang="en-US">
                    <a:noFill/>
                  </a:rPr>
                  <a:t> </a:t>
                </a:r>
              </a:p>
            </p:txBody>
          </p:sp>
        </mc:Fallback>
      </mc:AlternateContent>
      <p:sp>
        <p:nvSpPr>
          <p:cNvPr id="23" name="矩形 22"/>
          <p:cNvSpPr/>
          <p:nvPr/>
        </p:nvSpPr>
        <p:spPr>
          <a:xfrm>
            <a:off x="2134406" y="1898988"/>
            <a:ext cx="2254714"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a:t>
            </a:r>
            <a:r>
              <a:rPr lang="zh-CN" altLang="en-US" sz="1200" smtClean="0">
                <a:latin typeface="华文楷体" panose="02010600040101010101" pitchFamily="2" charset="-122"/>
                <a:ea typeface="华文楷体" panose="02010600040101010101" pitchFamily="2" charset="-122"/>
              </a:rPr>
              <a:t>、</a:t>
            </a:r>
            <a:r>
              <a:rPr lang="en-US" altLang="zh-CN" sz="1200" smtClean="0">
                <a:latin typeface="华文楷体" panose="02010600040101010101" pitchFamily="2" charset="-122"/>
                <a:ea typeface="华文楷体" panose="02010600040101010101" pitchFamily="2" charset="-122"/>
              </a:rPr>
              <a:t>u=K[R|t]P</a:t>
            </a:r>
            <a:r>
              <a:rPr lang="zh-CN" altLang="en-US" sz="1200" smtClean="0">
                <a:latin typeface="华文楷体" panose="02010600040101010101" pitchFamily="2" charset="-122"/>
                <a:ea typeface="华文楷体" panose="02010600040101010101" pitchFamily="2" charset="-122"/>
              </a:rPr>
              <a:t>得到像素坐标</a:t>
            </a:r>
            <a:endParaRPr lang="zh-CN" altLang="en-US" sz="120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51779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----sim3</a:t>
            </a:r>
            <a:r>
              <a:rPr lang="zh-CN" altLang="en-US" sz="3200" smtClean="0">
                <a:solidFill>
                  <a:prstClr val="white"/>
                </a:solidFill>
                <a:latin typeface="华文楷体" panose="02010600040101010101" pitchFamily="2" charset="-122"/>
                <a:ea typeface="华文楷体" panose="02010600040101010101" pitchFamily="2" charset="-122"/>
              </a:rPr>
              <a:t>计算</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1662635"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ComputeSim3</a:t>
            </a:r>
            <a:r>
              <a:rPr lang="en-US" altLang="zh-CN" smtClean="0">
                <a:latin typeface="华文楷体" panose="02010600040101010101" pitchFamily="2" charset="-122"/>
                <a:ea typeface="华文楷体" panose="02010600040101010101" pitchFamily="2" charset="-122"/>
              </a:rPr>
              <a:t>( )</a:t>
            </a:r>
            <a:endParaRPr lang="en-US" altLang="zh-CN">
              <a:solidFill>
                <a:prstClr val="white"/>
              </a:solidFill>
            </a:endParaRPr>
          </a:p>
        </p:txBody>
      </p:sp>
      <p:sp>
        <p:nvSpPr>
          <p:cNvPr id="3" name="矩形 2"/>
          <p:cNvSpPr/>
          <p:nvPr/>
        </p:nvSpPr>
        <p:spPr>
          <a:xfrm>
            <a:off x="557347" y="870578"/>
            <a:ext cx="8504653" cy="954107"/>
          </a:xfrm>
          <a:prstGeom prst="rect">
            <a:avLst/>
          </a:prstGeom>
        </p:spPr>
        <p:txBody>
          <a:bodyPr wrap="square">
            <a:spAutoFit/>
          </a:bodyPr>
          <a:lstStyle/>
          <a:p>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参考论文：</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、吴博的总结</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Closed-form </a:t>
            </a:r>
            <a:r>
              <a:rPr lang="en-US" altLang="zh-CN" sz="1400">
                <a:latin typeface="Times New Roman" panose="02020603050405020304" pitchFamily="18" charset="0"/>
                <a:ea typeface="楷体" panose="02010609060101010101" pitchFamily="49" charset="-122"/>
                <a:cs typeface="Times New Roman" panose="02020603050405020304" pitchFamily="18" charset="0"/>
              </a:rPr>
              <a:t>solutionof absolute orientation using </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unit quaternions</a:t>
            </a:r>
          </a:p>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a:latin typeface="Times New Roman" panose="02020603050405020304" pitchFamily="18" charset="0"/>
                <a:ea typeface="楷体" panose="02010609060101010101" pitchFamily="49" charset="-122"/>
                <a:cs typeface="Times New Roman" panose="02020603050405020304" pitchFamily="18" charset="0"/>
              </a:rPr>
              <a:t>Scale Drift-Aware Large Scale Monocular SLAM </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7055025" y="1824685"/>
            <a:ext cx="4975923" cy="4373623"/>
          </a:xfrm>
          <a:prstGeom prst="rect">
            <a:avLst/>
          </a:prstGeom>
        </p:spPr>
      </p:pic>
      <p:pic>
        <p:nvPicPr>
          <p:cNvPr id="8" name="图片 7"/>
          <p:cNvPicPr>
            <a:picLocks noChangeAspect="1"/>
          </p:cNvPicPr>
          <p:nvPr/>
        </p:nvPicPr>
        <p:blipFill>
          <a:blip r:embed="rId4"/>
          <a:stretch>
            <a:fillRect/>
          </a:stretch>
        </p:blipFill>
        <p:spPr>
          <a:xfrm>
            <a:off x="152400" y="1824685"/>
            <a:ext cx="6867789" cy="4373623"/>
          </a:xfrm>
          <a:prstGeom prst="rect">
            <a:avLst/>
          </a:prstGeom>
        </p:spPr>
      </p:pic>
    </p:spTree>
    <p:extLst>
      <p:ext uri="{BB962C8B-B14F-4D97-AF65-F5344CB8AC3E}">
        <p14:creationId xmlns:p14="http://schemas.microsoft.com/office/powerpoint/2010/main" val="3266340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----sim3</a:t>
            </a:r>
            <a:r>
              <a:rPr lang="zh-CN" altLang="en-US" sz="3200" smtClean="0">
                <a:solidFill>
                  <a:prstClr val="white"/>
                </a:solidFill>
                <a:latin typeface="华文楷体" panose="02010600040101010101" pitchFamily="2" charset="-122"/>
                <a:ea typeface="华文楷体" panose="02010600040101010101" pitchFamily="2" charset="-122"/>
              </a:rPr>
              <a:t>计算</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1662635"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ComputeSim3</a:t>
            </a:r>
            <a:r>
              <a:rPr lang="en-US" altLang="zh-CN" smtClean="0">
                <a:latin typeface="华文楷体" panose="02010600040101010101" pitchFamily="2" charset="-122"/>
                <a:ea typeface="华文楷体" panose="02010600040101010101" pitchFamily="2" charset="-122"/>
              </a:rPr>
              <a:t>( )</a:t>
            </a:r>
            <a:endParaRPr lang="en-US" altLang="zh-CN">
              <a:solidFill>
                <a:prstClr val="white"/>
              </a:solidFill>
            </a:endParaRPr>
          </a:p>
        </p:txBody>
      </p:sp>
      <p:pic>
        <p:nvPicPr>
          <p:cNvPr id="9" name="图片 8"/>
          <p:cNvPicPr>
            <a:picLocks noChangeAspect="1"/>
          </p:cNvPicPr>
          <p:nvPr/>
        </p:nvPicPr>
        <p:blipFill>
          <a:blip r:embed="rId3"/>
          <a:stretch>
            <a:fillRect/>
          </a:stretch>
        </p:blipFill>
        <p:spPr>
          <a:xfrm>
            <a:off x="1335545" y="1024740"/>
            <a:ext cx="8731017" cy="5541523"/>
          </a:xfrm>
          <a:prstGeom prst="rect">
            <a:avLst/>
          </a:prstGeom>
        </p:spPr>
      </p:pic>
    </p:spTree>
    <p:extLst>
      <p:ext uri="{BB962C8B-B14F-4D97-AF65-F5344CB8AC3E}">
        <p14:creationId xmlns:p14="http://schemas.microsoft.com/office/powerpoint/2010/main" val="2206686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0" y="740229"/>
            <a:ext cx="12192000" cy="348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5722001"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4</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system</a:t>
            </a:r>
            <a:r>
              <a:rPr lang="zh-CN" altLang="en-US" sz="3200" smtClean="0">
                <a:latin typeface="华文楷体" panose="02010600040101010101" pitchFamily="2" charset="-122"/>
                <a:ea typeface="华文楷体" panose="02010600040101010101" pitchFamily="2" charset="-122"/>
              </a:rPr>
              <a:t>类构造函数</a:t>
            </a:r>
            <a:endParaRPr lang="zh-CN" altLang="en-US" sz="3200">
              <a:latin typeface="华文楷体" panose="02010600040101010101" pitchFamily="2" charset="-122"/>
              <a:ea typeface="华文楷体" panose="02010600040101010101" pitchFamily="2" charset="-122"/>
            </a:endParaRPr>
          </a:p>
        </p:txBody>
      </p:sp>
      <p:sp>
        <p:nvSpPr>
          <p:cNvPr id="43" name="文本框 42"/>
          <p:cNvSpPr txBox="1"/>
          <p:nvPr/>
        </p:nvSpPr>
        <p:spPr>
          <a:xfrm>
            <a:off x="330924" y="799888"/>
            <a:ext cx="11277602" cy="923330"/>
          </a:xfrm>
          <a:prstGeom prst="rect">
            <a:avLst/>
          </a:prstGeom>
          <a:noFill/>
        </p:spPr>
        <p:txBody>
          <a:bodyPr wrap="square" rtlCol="0">
            <a:spAutoFit/>
          </a:bodyPr>
          <a:lstStyle/>
          <a:p>
            <a:r>
              <a:rPr lang="en-US" altLang="zh-CN" smtClean="0">
                <a:latin typeface="华文楷体" panose="02010600040101010101" pitchFamily="2" charset="-122"/>
                <a:ea typeface="华文楷体" panose="02010600040101010101" pitchFamily="2" charset="-122"/>
              </a:rPr>
              <a:t>system</a:t>
            </a:r>
            <a:r>
              <a:rPr lang="zh-CN" altLang="en-US" smtClean="0">
                <a:latin typeface="华文楷体" panose="02010600040101010101" pitchFamily="2" charset="-122"/>
                <a:ea typeface="华文楷体" panose="02010600040101010101" pitchFamily="2" charset="-122"/>
              </a:rPr>
              <a:t>构造函数中</a:t>
            </a:r>
            <a:r>
              <a:rPr lang="en-US" altLang="zh-CN" smtClean="0">
                <a:latin typeface="华文楷体" panose="02010600040101010101" pitchFamily="2" charset="-122"/>
                <a:ea typeface="华文楷体" panose="02010600040101010101" pitchFamily="2" charset="-122"/>
              </a:rPr>
              <a:t>new</a:t>
            </a:r>
            <a:r>
              <a:rPr lang="zh-CN" altLang="en-US" smtClean="0">
                <a:latin typeface="华文楷体" panose="02010600040101010101" pitchFamily="2" charset="-122"/>
                <a:ea typeface="华文楷体" panose="02010600040101010101" pitchFamily="2" charset="-122"/>
              </a:rPr>
              <a:t>创建了所需的各种类对象和线程，见下图：</a:t>
            </a:r>
            <a:endParaRPr lang="en-US" altLang="zh-CN" smtClean="0">
              <a:latin typeface="华文楷体" panose="02010600040101010101" pitchFamily="2" charset="-122"/>
              <a:ea typeface="华文楷体" panose="02010600040101010101" pitchFamily="2" charset="-122"/>
            </a:endParaRPr>
          </a:p>
          <a:p>
            <a:r>
              <a:rPr lang="zh-CN" altLang="en-US" smtClean="0">
                <a:latin typeface="华文楷体" panose="02010600040101010101" pitchFamily="2" charset="-122"/>
                <a:ea typeface="华文楷体" panose="02010600040101010101" pitchFamily="2" charset="-122"/>
              </a:rPr>
              <a:t>黑色背景的是创建的类对象，黄色背景的是创建的</a:t>
            </a:r>
            <a:r>
              <a:rPr lang="en-US" altLang="zh-CN" smtClean="0">
                <a:latin typeface="华文楷体" panose="02010600040101010101" pitchFamily="2" charset="-122"/>
                <a:ea typeface="华文楷体" panose="02010600040101010101" pitchFamily="2" charset="-122"/>
              </a:rPr>
              <a:t>local mapping</a:t>
            </a:r>
            <a:r>
              <a:rPr lang="zh-CN" altLang="en-US" smtClean="0">
                <a:latin typeface="华文楷体" panose="02010600040101010101" pitchFamily="2" charset="-122"/>
                <a:ea typeface="华文楷体" panose="02010600040101010101" pitchFamily="2" charset="-122"/>
              </a:rPr>
              <a:t>线程指针、</a:t>
            </a:r>
            <a:r>
              <a:rPr lang="en-US" altLang="zh-CN" smtClean="0">
                <a:latin typeface="华文楷体" panose="02010600040101010101" pitchFamily="2" charset="-122"/>
                <a:ea typeface="华文楷体" panose="02010600040101010101" pitchFamily="2" charset="-122"/>
              </a:rPr>
              <a:t>loop closing</a:t>
            </a:r>
            <a:r>
              <a:rPr lang="zh-CN" altLang="en-US" smtClean="0">
                <a:latin typeface="华文楷体" panose="02010600040101010101" pitchFamily="2" charset="-122"/>
                <a:ea typeface="华文楷体" panose="02010600040101010101" pitchFamily="2" charset="-122"/>
              </a:rPr>
              <a:t>线程指针、和显示线程指针。同时设置了各类间的指针和引用关系。序号代表创建的顺序。</a:t>
            </a:r>
            <a:endParaRPr lang="zh-CN" altLang="en-US">
              <a:latin typeface="华文楷体" panose="02010600040101010101" pitchFamily="2" charset="-122"/>
              <a:ea typeface="华文楷体" panose="02010600040101010101" pitchFamily="2" charset="-122"/>
            </a:endParaRPr>
          </a:p>
        </p:txBody>
      </p:sp>
      <p:sp>
        <p:nvSpPr>
          <p:cNvPr id="2" name="圆角矩形 1"/>
          <p:cNvSpPr/>
          <p:nvPr/>
        </p:nvSpPr>
        <p:spPr>
          <a:xfrm>
            <a:off x="1676394" y="3300551"/>
            <a:ext cx="1341120"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1</a:t>
            </a:r>
            <a:r>
              <a:rPr lang="zh-CN" altLang="en-US" sz="1000" smtClean="0"/>
              <a:t>、</a:t>
            </a:r>
            <a:r>
              <a:rPr lang="en-US" altLang="zh-CN" sz="1000" smtClean="0"/>
              <a:t>ORBVocabulary</a:t>
            </a:r>
            <a:endParaRPr lang="zh-CN" altLang="en-US" sz="1000"/>
          </a:p>
        </p:txBody>
      </p:sp>
      <p:sp>
        <p:nvSpPr>
          <p:cNvPr id="45" name="圆角矩形 44"/>
          <p:cNvSpPr/>
          <p:nvPr/>
        </p:nvSpPr>
        <p:spPr>
          <a:xfrm>
            <a:off x="1676394" y="4402186"/>
            <a:ext cx="1519644"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2</a:t>
            </a:r>
            <a:r>
              <a:rPr lang="zh-CN" altLang="en-US" sz="1000" smtClean="0"/>
              <a:t>、</a:t>
            </a:r>
            <a:r>
              <a:rPr lang="en-US" altLang="zh-CN" sz="1000" smtClean="0"/>
              <a:t>KeyFrameDatabase</a:t>
            </a:r>
            <a:endParaRPr lang="zh-CN" altLang="en-US" sz="1000"/>
          </a:p>
        </p:txBody>
      </p:sp>
      <p:cxnSp>
        <p:nvCxnSpPr>
          <p:cNvPr id="12" name="直接箭头连接符 11"/>
          <p:cNvCxnSpPr/>
          <p:nvPr/>
        </p:nvCxnSpPr>
        <p:spPr>
          <a:xfrm flipH="1" flipV="1">
            <a:off x="2346954" y="3648895"/>
            <a:ext cx="89262" cy="7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271609" y="4153909"/>
            <a:ext cx="119976" cy="230832"/>
          </a:xfrm>
          <a:prstGeom prst="rect">
            <a:avLst/>
          </a:prstGeom>
          <a:noFill/>
        </p:spPr>
        <p:txBody>
          <a:bodyPr wrap="square" rtlCol="0">
            <a:spAutoFit/>
          </a:bodyPr>
          <a:lstStyle/>
          <a:p>
            <a:r>
              <a:rPr lang="en-US" altLang="zh-CN" sz="900" smtClean="0"/>
              <a:t>&amp;</a:t>
            </a:r>
            <a:endParaRPr lang="zh-CN" altLang="en-US" sz="900"/>
          </a:p>
        </p:txBody>
      </p:sp>
      <p:sp>
        <p:nvSpPr>
          <p:cNvPr id="52" name="圆角矩形 51"/>
          <p:cNvSpPr/>
          <p:nvPr/>
        </p:nvSpPr>
        <p:spPr>
          <a:xfrm>
            <a:off x="4302027" y="3938399"/>
            <a:ext cx="731520"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3</a:t>
            </a:r>
            <a:r>
              <a:rPr lang="zh-CN" altLang="en-US" sz="1000" smtClean="0"/>
              <a:t>、</a:t>
            </a:r>
            <a:r>
              <a:rPr lang="en-US" altLang="zh-CN" sz="1000" smtClean="0"/>
              <a:t>Map</a:t>
            </a:r>
            <a:endParaRPr lang="zh-CN" altLang="en-US" sz="1000"/>
          </a:p>
        </p:txBody>
      </p:sp>
      <p:sp>
        <p:nvSpPr>
          <p:cNvPr id="53" name="圆角矩形 52"/>
          <p:cNvSpPr/>
          <p:nvPr/>
        </p:nvSpPr>
        <p:spPr>
          <a:xfrm>
            <a:off x="5417193" y="2969625"/>
            <a:ext cx="121873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4</a:t>
            </a:r>
            <a:r>
              <a:rPr lang="zh-CN" altLang="en-US" sz="1000" smtClean="0"/>
              <a:t>、</a:t>
            </a:r>
            <a:r>
              <a:rPr lang="en-US" altLang="zh-CN" sz="1000" smtClean="0"/>
              <a:t>FrameDrawer</a:t>
            </a:r>
            <a:endParaRPr lang="zh-CN" altLang="en-US" sz="1000"/>
          </a:p>
        </p:txBody>
      </p:sp>
      <p:cxnSp>
        <p:nvCxnSpPr>
          <p:cNvPr id="23" name="直接箭头连接符 22"/>
          <p:cNvCxnSpPr>
            <a:stCxn id="53" idx="1"/>
            <a:endCxn id="52" idx="0"/>
          </p:cNvCxnSpPr>
          <p:nvPr/>
        </p:nvCxnSpPr>
        <p:spPr>
          <a:xfrm flipH="1">
            <a:off x="4667787" y="3135088"/>
            <a:ext cx="749406" cy="803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189097" y="3069719"/>
            <a:ext cx="119976" cy="307777"/>
          </a:xfrm>
          <a:prstGeom prst="rect">
            <a:avLst/>
          </a:prstGeom>
          <a:noFill/>
        </p:spPr>
        <p:txBody>
          <a:bodyPr wrap="square" rtlCol="0">
            <a:spAutoFit/>
          </a:bodyPr>
          <a:lstStyle/>
          <a:p>
            <a:r>
              <a:rPr lang="zh-CN" altLang="en-US" sz="1400" smtClean="0"/>
              <a:t>*</a:t>
            </a:r>
            <a:endParaRPr lang="zh-CN" altLang="en-US" sz="1400"/>
          </a:p>
        </p:txBody>
      </p:sp>
      <p:sp>
        <p:nvSpPr>
          <p:cNvPr id="58" name="圆角矩形 57"/>
          <p:cNvSpPr/>
          <p:nvPr/>
        </p:nvSpPr>
        <p:spPr>
          <a:xfrm>
            <a:off x="6449160" y="4297682"/>
            <a:ext cx="1092456"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5</a:t>
            </a:r>
            <a:r>
              <a:rPr lang="zh-CN" altLang="en-US" sz="1000" smtClean="0"/>
              <a:t>、</a:t>
            </a:r>
            <a:r>
              <a:rPr lang="en-US" altLang="zh-CN" sz="1000" smtClean="0"/>
              <a:t>MapDrawer</a:t>
            </a:r>
            <a:endParaRPr lang="zh-CN" altLang="en-US" sz="1000"/>
          </a:p>
        </p:txBody>
      </p:sp>
      <p:cxnSp>
        <p:nvCxnSpPr>
          <p:cNvPr id="31" name="直接箭头连接符 30"/>
          <p:cNvCxnSpPr>
            <a:stCxn id="58" idx="1"/>
            <a:endCxn id="52" idx="3"/>
          </p:cNvCxnSpPr>
          <p:nvPr/>
        </p:nvCxnSpPr>
        <p:spPr>
          <a:xfrm flipH="1" flipV="1">
            <a:off x="5033547" y="4103862"/>
            <a:ext cx="1415613" cy="35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267605" y="4228646"/>
            <a:ext cx="119976" cy="307777"/>
          </a:xfrm>
          <a:prstGeom prst="rect">
            <a:avLst/>
          </a:prstGeom>
          <a:noFill/>
        </p:spPr>
        <p:txBody>
          <a:bodyPr wrap="square" rtlCol="0">
            <a:spAutoFit/>
          </a:bodyPr>
          <a:lstStyle/>
          <a:p>
            <a:r>
              <a:rPr lang="zh-CN" altLang="en-US" sz="1400" smtClean="0"/>
              <a:t>*</a:t>
            </a:r>
            <a:endParaRPr lang="zh-CN" altLang="en-US" sz="1400"/>
          </a:p>
        </p:txBody>
      </p:sp>
      <p:sp>
        <p:nvSpPr>
          <p:cNvPr id="66" name="圆角矩形 65"/>
          <p:cNvSpPr/>
          <p:nvPr/>
        </p:nvSpPr>
        <p:spPr>
          <a:xfrm>
            <a:off x="2331597" y="5828107"/>
            <a:ext cx="106473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6</a:t>
            </a:r>
            <a:r>
              <a:rPr lang="zh-CN" altLang="en-US" sz="1000" smtClean="0"/>
              <a:t>、</a:t>
            </a:r>
            <a:r>
              <a:rPr lang="en-US" altLang="zh-CN" sz="1000" smtClean="0"/>
              <a:t>Tracking</a:t>
            </a:r>
            <a:endParaRPr lang="zh-CN" altLang="en-US" sz="1000"/>
          </a:p>
        </p:txBody>
      </p:sp>
      <p:sp>
        <p:nvSpPr>
          <p:cNvPr id="72" name="文本框 71"/>
          <p:cNvSpPr txBox="1"/>
          <p:nvPr/>
        </p:nvSpPr>
        <p:spPr>
          <a:xfrm>
            <a:off x="2743990" y="5568228"/>
            <a:ext cx="119976" cy="307777"/>
          </a:xfrm>
          <a:prstGeom prst="rect">
            <a:avLst/>
          </a:prstGeom>
          <a:noFill/>
        </p:spPr>
        <p:txBody>
          <a:bodyPr wrap="square" rtlCol="0">
            <a:spAutoFit/>
          </a:bodyPr>
          <a:lstStyle/>
          <a:p>
            <a:r>
              <a:rPr lang="zh-CN" altLang="en-US" sz="1400" smtClean="0"/>
              <a:t>*</a:t>
            </a:r>
            <a:endParaRPr lang="zh-CN" altLang="en-US" sz="1400"/>
          </a:p>
        </p:txBody>
      </p:sp>
      <p:cxnSp>
        <p:nvCxnSpPr>
          <p:cNvPr id="57" name="曲线连接符 56"/>
          <p:cNvCxnSpPr>
            <a:stCxn id="66" idx="0"/>
            <a:endCxn id="2" idx="3"/>
          </p:cNvCxnSpPr>
          <p:nvPr/>
        </p:nvCxnSpPr>
        <p:spPr>
          <a:xfrm rot="5400000" flipH="1" flipV="1">
            <a:off x="1759694" y="4570288"/>
            <a:ext cx="2362093" cy="153547"/>
          </a:xfrm>
          <a:prstGeom prst="curvedConnector4">
            <a:avLst>
              <a:gd name="adj1" fmla="val 38387"/>
              <a:gd name="adj2" fmla="val 32828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任意多边形 73"/>
          <p:cNvSpPr/>
          <p:nvPr/>
        </p:nvSpPr>
        <p:spPr>
          <a:xfrm>
            <a:off x="2987033" y="2995751"/>
            <a:ext cx="2220826" cy="2812869"/>
          </a:xfrm>
          <a:custGeom>
            <a:avLst/>
            <a:gdLst>
              <a:gd name="connsiteX0" fmla="*/ 0 w 2220826"/>
              <a:gd name="connsiteY0" fmla="*/ 2812869 h 2812869"/>
              <a:gd name="connsiteX1" fmla="*/ 34834 w 2220826"/>
              <a:gd name="connsiteY1" fmla="*/ 2760617 h 2812869"/>
              <a:gd name="connsiteX2" fmla="*/ 43543 w 2220826"/>
              <a:gd name="connsiteY2" fmla="*/ 2734492 h 2812869"/>
              <a:gd name="connsiteX3" fmla="*/ 69668 w 2220826"/>
              <a:gd name="connsiteY3" fmla="*/ 2717075 h 2812869"/>
              <a:gd name="connsiteX4" fmla="*/ 78377 w 2220826"/>
              <a:gd name="connsiteY4" fmla="*/ 2673532 h 2812869"/>
              <a:gd name="connsiteX5" fmla="*/ 121920 w 2220826"/>
              <a:gd name="connsiteY5" fmla="*/ 2577737 h 2812869"/>
              <a:gd name="connsiteX6" fmla="*/ 139337 w 2220826"/>
              <a:gd name="connsiteY6" fmla="*/ 2516777 h 2812869"/>
              <a:gd name="connsiteX7" fmla="*/ 156754 w 2220826"/>
              <a:gd name="connsiteY7" fmla="*/ 2481943 h 2812869"/>
              <a:gd name="connsiteX8" fmla="*/ 174171 w 2220826"/>
              <a:gd name="connsiteY8" fmla="*/ 2412275 h 2812869"/>
              <a:gd name="connsiteX9" fmla="*/ 191588 w 2220826"/>
              <a:gd name="connsiteY9" fmla="*/ 2386149 h 2812869"/>
              <a:gd name="connsiteX10" fmla="*/ 209005 w 2220826"/>
              <a:gd name="connsiteY10" fmla="*/ 2342606 h 2812869"/>
              <a:gd name="connsiteX11" fmla="*/ 226423 w 2220826"/>
              <a:gd name="connsiteY11" fmla="*/ 2281646 h 2812869"/>
              <a:gd name="connsiteX12" fmla="*/ 252548 w 2220826"/>
              <a:gd name="connsiteY12" fmla="*/ 2238103 h 2812869"/>
              <a:gd name="connsiteX13" fmla="*/ 261257 w 2220826"/>
              <a:gd name="connsiteY13" fmla="*/ 2211977 h 2812869"/>
              <a:gd name="connsiteX14" fmla="*/ 296091 w 2220826"/>
              <a:gd name="connsiteY14" fmla="*/ 2142309 h 2812869"/>
              <a:gd name="connsiteX15" fmla="*/ 313508 w 2220826"/>
              <a:gd name="connsiteY15" fmla="*/ 2063932 h 2812869"/>
              <a:gd name="connsiteX16" fmla="*/ 330925 w 2220826"/>
              <a:gd name="connsiteY16" fmla="*/ 2020389 h 2812869"/>
              <a:gd name="connsiteX17" fmla="*/ 357051 w 2220826"/>
              <a:gd name="connsiteY17" fmla="*/ 1994263 h 2812869"/>
              <a:gd name="connsiteX18" fmla="*/ 365760 w 2220826"/>
              <a:gd name="connsiteY18" fmla="*/ 1968137 h 2812869"/>
              <a:gd name="connsiteX19" fmla="*/ 374468 w 2220826"/>
              <a:gd name="connsiteY19" fmla="*/ 1924595 h 2812869"/>
              <a:gd name="connsiteX20" fmla="*/ 400594 w 2220826"/>
              <a:gd name="connsiteY20" fmla="*/ 1898469 h 2812869"/>
              <a:gd name="connsiteX21" fmla="*/ 435428 w 2220826"/>
              <a:gd name="connsiteY21" fmla="*/ 1811383 h 2812869"/>
              <a:gd name="connsiteX22" fmla="*/ 470263 w 2220826"/>
              <a:gd name="connsiteY22" fmla="*/ 1741715 h 2812869"/>
              <a:gd name="connsiteX23" fmla="*/ 487680 w 2220826"/>
              <a:gd name="connsiteY23" fmla="*/ 1698172 h 2812869"/>
              <a:gd name="connsiteX24" fmla="*/ 505097 w 2220826"/>
              <a:gd name="connsiteY24" fmla="*/ 1663337 h 2812869"/>
              <a:gd name="connsiteX25" fmla="*/ 513805 w 2220826"/>
              <a:gd name="connsiteY25" fmla="*/ 1637212 h 2812869"/>
              <a:gd name="connsiteX26" fmla="*/ 522514 w 2220826"/>
              <a:gd name="connsiteY26" fmla="*/ 1602377 h 2812869"/>
              <a:gd name="connsiteX27" fmla="*/ 539931 w 2220826"/>
              <a:gd name="connsiteY27" fmla="*/ 1576252 h 2812869"/>
              <a:gd name="connsiteX28" fmla="*/ 557348 w 2220826"/>
              <a:gd name="connsiteY28" fmla="*/ 1524000 h 2812869"/>
              <a:gd name="connsiteX29" fmla="*/ 566057 w 2220826"/>
              <a:gd name="connsiteY29" fmla="*/ 1489166 h 2812869"/>
              <a:gd name="connsiteX30" fmla="*/ 583474 w 2220826"/>
              <a:gd name="connsiteY30" fmla="*/ 1463040 h 2812869"/>
              <a:gd name="connsiteX31" fmla="*/ 600891 w 2220826"/>
              <a:gd name="connsiteY31" fmla="*/ 1419497 h 2812869"/>
              <a:gd name="connsiteX32" fmla="*/ 644434 w 2220826"/>
              <a:gd name="connsiteY32" fmla="*/ 1332412 h 2812869"/>
              <a:gd name="connsiteX33" fmla="*/ 687977 w 2220826"/>
              <a:gd name="connsiteY33" fmla="*/ 1236617 h 2812869"/>
              <a:gd name="connsiteX34" fmla="*/ 714103 w 2220826"/>
              <a:gd name="connsiteY34" fmla="*/ 1166949 h 2812869"/>
              <a:gd name="connsiteX35" fmla="*/ 748937 w 2220826"/>
              <a:gd name="connsiteY35" fmla="*/ 1097280 h 2812869"/>
              <a:gd name="connsiteX36" fmla="*/ 757645 w 2220826"/>
              <a:gd name="connsiteY36" fmla="*/ 1071155 h 2812869"/>
              <a:gd name="connsiteX37" fmla="*/ 766354 w 2220826"/>
              <a:gd name="connsiteY37" fmla="*/ 1036320 h 2812869"/>
              <a:gd name="connsiteX38" fmla="*/ 792480 w 2220826"/>
              <a:gd name="connsiteY38" fmla="*/ 1001486 h 2812869"/>
              <a:gd name="connsiteX39" fmla="*/ 809897 w 2220826"/>
              <a:gd name="connsiteY39" fmla="*/ 966652 h 2812869"/>
              <a:gd name="connsiteX40" fmla="*/ 818605 w 2220826"/>
              <a:gd name="connsiteY40" fmla="*/ 940526 h 2812869"/>
              <a:gd name="connsiteX41" fmla="*/ 836023 w 2220826"/>
              <a:gd name="connsiteY41" fmla="*/ 923109 h 2812869"/>
              <a:gd name="connsiteX42" fmla="*/ 879565 w 2220826"/>
              <a:gd name="connsiteY42" fmla="*/ 862149 h 2812869"/>
              <a:gd name="connsiteX43" fmla="*/ 905691 w 2220826"/>
              <a:gd name="connsiteY43" fmla="*/ 844732 h 2812869"/>
              <a:gd name="connsiteX44" fmla="*/ 923108 w 2220826"/>
              <a:gd name="connsiteY44" fmla="*/ 809897 h 2812869"/>
              <a:gd name="connsiteX45" fmla="*/ 931817 w 2220826"/>
              <a:gd name="connsiteY45" fmla="*/ 766355 h 2812869"/>
              <a:gd name="connsiteX46" fmla="*/ 975360 w 2220826"/>
              <a:gd name="connsiteY46" fmla="*/ 722812 h 2812869"/>
              <a:gd name="connsiteX47" fmla="*/ 1027611 w 2220826"/>
              <a:gd name="connsiteY47" fmla="*/ 687977 h 2812869"/>
              <a:gd name="connsiteX48" fmla="*/ 1036320 w 2220826"/>
              <a:gd name="connsiteY48" fmla="*/ 661852 h 2812869"/>
              <a:gd name="connsiteX49" fmla="*/ 1114697 w 2220826"/>
              <a:gd name="connsiteY49" fmla="*/ 618309 h 2812869"/>
              <a:gd name="connsiteX50" fmla="*/ 1166948 w 2220826"/>
              <a:gd name="connsiteY50" fmla="*/ 574766 h 2812869"/>
              <a:gd name="connsiteX51" fmla="*/ 1193074 w 2220826"/>
              <a:gd name="connsiteY51" fmla="*/ 557349 h 2812869"/>
              <a:gd name="connsiteX52" fmla="*/ 1210491 w 2220826"/>
              <a:gd name="connsiteY52" fmla="*/ 531223 h 2812869"/>
              <a:gd name="connsiteX53" fmla="*/ 1236617 w 2220826"/>
              <a:gd name="connsiteY53" fmla="*/ 513806 h 2812869"/>
              <a:gd name="connsiteX54" fmla="*/ 1271451 w 2220826"/>
              <a:gd name="connsiteY54" fmla="*/ 487680 h 2812869"/>
              <a:gd name="connsiteX55" fmla="*/ 1297577 w 2220826"/>
              <a:gd name="connsiteY55" fmla="*/ 452846 h 2812869"/>
              <a:gd name="connsiteX56" fmla="*/ 1323703 w 2220826"/>
              <a:gd name="connsiteY56" fmla="*/ 435429 h 2812869"/>
              <a:gd name="connsiteX57" fmla="*/ 1358537 w 2220826"/>
              <a:gd name="connsiteY57" fmla="*/ 409303 h 2812869"/>
              <a:gd name="connsiteX58" fmla="*/ 1384663 w 2220826"/>
              <a:gd name="connsiteY58" fmla="*/ 383177 h 2812869"/>
              <a:gd name="connsiteX59" fmla="*/ 1410788 w 2220826"/>
              <a:gd name="connsiteY59" fmla="*/ 374469 h 2812869"/>
              <a:gd name="connsiteX60" fmla="*/ 1480457 w 2220826"/>
              <a:gd name="connsiteY60" fmla="*/ 339635 h 2812869"/>
              <a:gd name="connsiteX61" fmla="*/ 1532708 w 2220826"/>
              <a:gd name="connsiteY61" fmla="*/ 304800 h 2812869"/>
              <a:gd name="connsiteX62" fmla="*/ 1584960 w 2220826"/>
              <a:gd name="connsiteY62" fmla="*/ 287383 h 2812869"/>
              <a:gd name="connsiteX63" fmla="*/ 1637211 w 2220826"/>
              <a:gd name="connsiteY63" fmla="*/ 261257 h 2812869"/>
              <a:gd name="connsiteX64" fmla="*/ 1672045 w 2220826"/>
              <a:gd name="connsiteY64" fmla="*/ 252549 h 2812869"/>
              <a:gd name="connsiteX65" fmla="*/ 1724297 w 2220826"/>
              <a:gd name="connsiteY65" fmla="*/ 235132 h 2812869"/>
              <a:gd name="connsiteX66" fmla="*/ 1776548 w 2220826"/>
              <a:gd name="connsiteY66" fmla="*/ 209006 h 2812869"/>
              <a:gd name="connsiteX67" fmla="*/ 1802674 w 2220826"/>
              <a:gd name="connsiteY67" fmla="*/ 191589 h 2812869"/>
              <a:gd name="connsiteX68" fmla="*/ 1828800 w 2220826"/>
              <a:gd name="connsiteY68" fmla="*/ 182880 h 2812869"/>
              <a:gd name="connsiteX69" fmla="*/ 1872343 w 2220826"/>
              <a:gd name="connsiteY69" fmla="*/ 165463 h 2812869"/>
              <a:gd name="connsiteX70" fmla="*/ 1924594 w 2220826"/>
              <a:gd name="connsiteY70" fmla="*/ 130629 h 2812869"/>
              <a:gd name="connsiteX71" fmla="*/ 1950720 w 2220826"/>
              <a:gd name="connsiteY71" fmla="*/ 121920 h 2812869"/>
              <a:gd name="connsiteX72" fmla="*/ 1976845 w 2220826"/>
              <a:gd name="connsiteY72" fmla="*/ 104503 h 2812869"/>
              <a:gd name="connsiteX73" fmla="*/ 2011680 w 2220826"/>
              <a:gd name="connsiteY73" fmla="*/ 95795 h 2812869"/>
              <a:gd name="connsiteX74" fmla="*/ 2063931 w 2220826"/>
              <a:gd name="connsiteY74" fmla="*/ 78377 h 2812869"/>
              <a:gd name="connsiteX75" fmla="*/ 2090057 w 2220826"/>
              <a:gd name="connsiteY75" fmla="*/ 69669 h 2812869"/>
              <a:gd name="connsiteX76" fmla="*/ 2116183 w 2220826"/>
              <a:gd name="connsiteY76" fmla="*/ 60960 h 2812869"/>
              <a:gd name="connsiteX77" fmla="*/ 2142308 w 2220826"/>
              <a:gd name="connsiteY77" fmla="*/ 52252 h 2812869"/>
              <a:gd name="connsiteX78" fmla="*/ 2168434 w 2220826"/>
              <a:gd name="connsiteY78" fmla="*/ 34835 h 2812869"/>
              <a:gd name="connsiteX79" fmla="*/ 2220685 w 2220826"/>
              <a:gd name="connsiteY79" fmla="*/ 0 h 281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220826" h="2812869">
                <a:moveTo>
                  <a:pt x="0" y="2812869"/>
                </a:moveTo>
                <a:cubicBezTo>
                  <a:pt x="11611" y="2795452"/>
                  <a:pt x="24668" y="2778916"/>
                  <a:pt x="34834" y="2760617"/>
                </a:cubicBezTo>
                <a:cubicBezTo>
                  <a:pt x="39292" y="2752593"/>
                  <a:pt x="37809" y="2741660"/>
                  <a:pt x="43543" y="2734492"/>
                </a:cubicBezTo>
                <a:cubicBezTo>
                  <a:pt x="50081" y="2726319"/>
                  <a:pt x="60960" y="2722881"/>
                  <a:pt x="69668" y="2717075"/>
                </a:cubicBezTo>
                <a:cubicBezTo>
                  <a:pt x="72571" y="2702561"/>
                  <a:pt x="74124" y="2687710"/>
                  <a:pt x="78377" y="2673532"/>
                </a:cubicBezTo>
                <a:cubicBezTo>
                  <a:pt x="90201" y="2634118"/>
                  <a:pt x="104779" y="2616305"/>
                  <a:pt x="121920" y="2577737"/>
                </a:cubicBezTo>
                <a:cubicBezTo>
                  <a:pt x="138758" y="2539851"/>
                  <a:pt x="122736" y="2561047"/>
                  <a:pt x="139337" y="2516777"/>
                </a:cubicBezTo>
                <a:cubicBezTo>
                  <a:pt x="143895" y="2504622"/>
                  <a:pt x="150948" y="2493554"/>
                  <a:pt x="156754" y="2481943"/>
                </a:cubicBezTo>
                <a:cubicBezTo>
                  <a:pt x="160066" y="2465385"/>
                  <a:pt x="165246" y="2430125"/>
                  <a:pt x="174171" y="2412275"/>
                </a:cubicBezTo>
                <a:cubicBezTo>
                  <a:pt x="178852" y="2402913"/>
                  <a:pt x="186907" y="2395511"/>
                  <a:pt x="191588" y="2386149"/>
                </a:cubicBezTo>
                <a:cubicBezTo>
                  <a:pt x="198579" y="2372167"/>
                  <a:pt x="204062" y="2357436"/>
                  <a:pt x="209005" y="2342606"/>
                </a:cubicBezTo>
                <a:cubicBezTo>
                  <a:pt x="214586" y="2325863"/>
                  <a:pt x="218036" y="2298421"/>
                  <a:pt x="226423" y="2281646"/>
                </a:cubicBezTo>
                <a:cubicBezTo>
                  <a:pt x="233993" y="2266507"/>
                  <a:pt x="244978" y="2253242"/>
                  <a:pt x="252548" y="2238103"/>
                </a:cubicBezTo>
                <a:cubicBezTo>
                  <a:pt x="256653" y="2229892"/>
                  <a:pt x="257458" y="2220334"/>
                  <a:pt x="261257" y="2211977"/>
                </a:cubicBezTo>
                <a:cubicBezTo>
                  <a:pt x="272001" y="2188341"/>
                  <a:pt x="296091" y="2142309"/>
                  <a:pt x="296091" y="2142309"/>
                </a:cubicBezTo>
                <a:cubicBezTo>
                  <a:pt x="299541" y="2125062"/>
                  <a:pt x="307361" y="2082373"/>
                  <a:pt x="313508" y="2063932"/>
                </a:cubicBezTo>
                <a:cubicBezTo>
                  <a:pt x="318451" y="2049102"/>
                  <a:pt x="322640" y="2033645"/>
                  <a:pt x="330925" y="2020389"/>
                </a:cubicBezTo>
                <a:cubicBezTo>
                  <a:pt x="337452" y="2009945"/>
                  <a:pt x="348342" y="2002972"/>
                  <a:pt x="357051" y="1994263"/>
                </a:cubicBezTo>
                <a:cubicBezTo>
                  <a:pt x="359954" y="1985554"/>
                  <a:pt x="363534" y="1977043"/>
                  <a:pt x="365760" y="1968137"/>
                </a:cubicBezTo>
                <a:cubicBezTo>
                  <a:pt x="369350" y="1953778"/>
                  <a:pt x="367849" y="1937834"/>
                  <a:pt x="374468" y="1924595"/>
                </a:cubicBezTo>
                <a:cubicBezTo>
                  <a:pt x="379976" y="1913579"/>
                  <a:pt x="393436" y="1908491"/>
                  <a:pt x="400594" y="1898469"/>
                </a:cubicBezTo>
                <a:cubicBezTo>
                  <a:pt x="420618" y="1870436"/>
                  <a:pt x="421831" y="1843110"/>
                  <a:pt x="435428" y="1811383"/>
                </a:cubicBezTo>
                <a:cubicBezTo>
                  <a:pt x="445656" y="1787518"/>
                  <a:pt x="460620" y="1765822"/>
                  <a:pt x="470263" y="1741715"/>
                </a:cubicBezTo>
                <a:cubicBezTo>
                  <a:pt x="476069" y="1727201"/>
                  <a:pt x="481331" y="1712457"/>
                  <a:pt x="487680" y="1698172"/>
                </a:cubicBezTo>
                <a:cubicBezTo>
                  <a:pt x="492952" y="1686309"/>
                  <a:pt x="499983" y="1675270"/>
                  <a:pt x="505097" y="1663337"/>
                </a:cubicBezTo>
                <a:cubicBezTo>
                  <a:pt x="508713" y="1654900"/>
                  <a:pt x="511283" y="1646038"/>
                  <a:pt x="513805" y="1637212"/>
                </a:cubicBezTo>
                <a:cubicBezTo>
                  <a:pt x="517093" y="1625703"/>
                  <a:pt x="517799" y="1613378"/>
                  <a:pt x="522514" y="1602377"/>
                </a:cubicBezTo>
                <a:cubicBezTo>
                  <a:pt x="526637" y="1592757"/>
                  <a:pt x="535680" y="1585816"/>
                  <a:pt x="539931" y="1576252"/>
                </a:cubicBezTo>
                <a:cubicBezTo>
                  <a:pt x="547387" y="1559475"/>
                  <a:pt x="552895" y="1541811"/>
                  <a:pt x="557348" y="1524000"/>
                </a:cubicBezTo>
                <a:cubicBezTo>
                  <a:pt x="560251" y="1512389"/>
                  <a:pt x="561342" y="1500167"/>
                  <a:pt x="566057" y="1489166"/>
                </a:cubicBezTo>
                <a:cubicBezTo>
                  <a:pt x="570180" y="1479546"/>
                  <a:pt x="578793" y="1472402"/>
                  <a:pt x="583474" y="1463040"/>
                </a:cubicBezTo>
                <a:cubicBezTo>
                  <a:pt x="590465" y="1449058"/>
                  <a:pt x="594280" y="1433663"/>
                  <a:pt x="600891" y="1419497"/>
                </a:cubicBezTo>
                <a:cubicBezTo>
                  <a:pt x="614616" y="1390087"/>
                  <a:pt x="633038" y="1362800"/>
                  <a:pt x="644434" y="1332412"/>
                </a:cubicBezTo>
                <a:cubicBezTo>
                  <a:pt x="674235" y="1252943"/>
                  <a:pt x="656802" y="1283380"/>
                  <a:pt x="687977" y="1236617"/>
                </a:cubicBezTo>
                <a:cubicBezTo>
                  <a:pt x="702833" y="1177191"/>
                  <a:pt x="688079" y="1225502"/>
                  <a:pt x="714103" y="1166949"/>
                </a:cubicBezTo>
                <a:cubicBezTo>
                  <a:pt x="742511" y="1103031"/>
                  <a:pt x="718092" y="1143548"/>
                  <a:pt x="748937" y="1097280"/>
                </a:cubicBezTo>
                <a:cubicBezTo>
                  <a:pt x="751840" y="1088572"/>
                  <a:pt x="755123" y="1079981"/>
                  <a:pt x="757645" y="1071155"/>
                </a:cubicBezTo>
                <a:cubicBezTo>
                  <a:pt x="760933" y="1059646"/>
                  <a:pt x="761001" y="1047025"/>
                  <a:pt x="766354" y="1036320"/>
                </a:cubicBezTo>
                <a:cubicBezTo>
                  <a:pt x="772845" y="1023338"/>
                  <a:pt x="784787" y="1013794"/>
                  <a:pt x="792480" y="1001486"/>
                </a:cubicBezTo>
                <a:cubicBezTo>
                  <a:pt x="799360" y="990477"/>
                  <a:pt x="804783" y="978584"/>
                  <a:pt x="809897" y="966652"/>
                </a:cubicBezTo>
                <a:cubicBezTo>
                  <a:pt x="813513" y="958215"/>
                  <a:pt x="813882" y="948397"/>
                  <a:pt x="818605" y="940526"/>
                </a:cubicBezTo>
                <a:cubicBezTo>
                  <a:pt x="822829" y="933485"/>
                  <a:pt x="830894" y="929520"/>
                  <a:pt x="836023" y="923109"/>
                </a:cubicBezTo>
                <a:cubicBezTo>
                  <a:pt x="855804" y="898384"/>
                  <a:pt x="855047" y="886667"/>
                  <a:pt x="879565" y="862149"/>
                </a:cubicBezTo>
                <a:cubicBezTo>
                  <a:pt x="886966" y="854748"/>
                  <a:pt x="896982" y="850538"/>
                  <a:pt x="905691" y="844732"/>
                </a:cubicBezTo>
                <a:cubicBezTo>
                  <a:pt x="911497" y="833120"/>
                  <a:pt x="919003" y="822213"/>
                  <a:pt x="923108" y="809897"/>
                </a:cubicBezTo>
                <a:cubicBezTo>
                  <a:pt x="927789" y="795855"/>
                  <a:pt x="924202" y="779047"/>
                  <a:pt x="931817" y="766355"/>
                </a:cubicBezTo>
                <a:cubicBezTo>
                  <a:pt x="942378" y="748754"/>
                  <a:pt x="960846" y="737326"/>
                  <a:pt x="975360" y="722812"/>
                </a:cubicBezTo>
                <a:cubicBezTo>
                  <a:pt x="1007977" y="690194"/>
                  <a:pt x="989800" y="700581"/>
                  <a:pt x="1027611" y="687977"/>
                </a:cubicBezTo>
                <a:cubicBezTo>
                  <a:pt x="1030514" y="679269"/>
                  <a:pt x="1029829" y="668343"/>
                  <a:pt x="1036320" y="661852"/>
                </a:cubicBezTo>
                <a:cubicBezTo>
                  <a:pt x="1066267" y="631905"/>
                  <a:pt x="1081843" y="629260"/>
                  <a:pt x="1114697" y="618309"/>
                </a:cubicBezTo>
                <a:cubicBezTo>
                  <a:pt x="1179563" y="575066"/>
                  <a:pt x="1099895" y="630644"/>
                  <a:pt x="1166948" y="574766"/>
                </a:cubicBezTo>
                <a:cubicBezTo>
                  <a:pt x="1174989" y="568065"/>
                  <a:pt x="1184365" y="563155"/>
                  <a:pt x="1193074" y="557349"/>
                </a:cubicBezTo>
                <a:cubicBezTo>
                  <a:pt x="1198880" y="548640"/>
                  <a:pt x="1203090" y="538624"/>
                  <a:pt x="1210491" y="531223"/>
                </a:cubicBezTo>
                <a:cubicBezTo>
                  <a:pt x="1217892" y="523822"/>
                  <a:pt x="1228100" y="519890"/>
                  <a:pt x="1236617" y="513806"/>
                </a:cubicBezTo>
                <a:cubicBezTo>
                  <a:pt x="1248428" y="505370"/>
                  <a:pt x="1261188" y="497943"/>
                  <a:pt x="1271451" y="487680"/>
                </a:cubicBezTo>
                <a:cubicBezTo>
                  <a:pt x="1281714" y="477417"/>
                  <a:pt x="1287314" y="463109"/>
                  <a:pt x="1297577" y="452846"/>
                </a:cubicBezTo>
                <a:cubicBezTo>
                  <a:pt x="1304978" y="445445"/>
                  <a:pt x="1315186" y="441513"/>
                  <a:pt x="1323703" y="435429"/>
                </a:cubicBezTo>
                <a:cubicBezTo>
                  <a:pt x="1335514" y="426993"/>
                  <a:pt x="1347517" y="418749"/>
                  <a:pt x="1358537" y="409303"/>
                </a:cubicBezTo>
                <a:cubicBezTo>
                  <a:pt x="1367888" y="401288"/>
                  <a:pt x="1374416" y="390009"/>
                  <a:pt x="1384663" y="383177"/>
                </a:cubicBezTo>
                <a:cubicBezTo>
                  <a:pt x="1392301" y="378085"/>
                  <a:pt x="1402431" y="378267"/>
                  <a:pt x="1410788" y="374469"/>
                </a:cubicBezTo>
                <a:cubicBezTo>
                  <a:pt x="1434425" y="363725"/>
                  <a:pt x="1480457" y="339635"/>
                  <a:pt x="1480457" y="339635"/>
                </a:cubicBezTo>
                <a:cubicBezTo>
                  <a:pt x="1502607" y="317483"/>
                  <a:pt x="1497559" y="318859"/>
                  <a:pt x="1532708" y="304800"/>
                </a:cubicBezTo>
                <a:cubicBezTo>
                  <a:pt x="1549754" y="297982"/>
                  <a:pt x="1569684" y="297567"/>
                  <a:pt x="1584960" y="287383"/>
                </a:cubicBezTo>
                <a:cubicBezTo>
                  <a:pt x="1613583" y="268301"/>
                  <a:pt x="1605664" y="270270"/>
                  <a:pt x="1637211" y="261257"/>
                </a:cubicBezTo>
                <a:cubicBezTo>
                  <a:pt x="1648719" y="257969"/>
                  <a:pt x="1660581" y="255988"/>
                  <a:pt x="1672045" y="252549"/>
                </a:cubicBezTo>
                <a:cubicBezTo>
                  <a:pt x="1689630" y="247274"/>
                  <a:pt x="1724297" y="235132"/>
                  <a:pt x="1724297" y="235132"/>
                </a:cubicBezTo>
                <a:cubicBezTo>
                  <a:pt x="1799172" y="185217"/>
                  <a:pt x="1704438" y="245062"/>
                  <a:pt x="1776548" y="209006"/>
                </a:cubicBezTo>
                <a:cubicBezTo>
                  <a:pt x="1785909" y="204325"/>
                  <a:pt x="1793313" y="196270"/>
                  <a:pt x="1802674" y="191589"/>
                </a:cubicBezTo>
                <a:cubicBezTo>
                  <a:pt x="1810885" y="187484"/>
                  <a:pt x="1820205" y="186103"/>
                  <a:pt x="1828800" y="182880"/>
                </a:cubicBezTo>
                <a:cubicBezTo>
                  <a:pt x="1843437" y="177391"/>
                  <a:pt x="1858619" y="172949"/>
                  <a:pt x="1872343" y="165463"/>
                </a:cubicBezTo>
                <a:cubicBezTo>
                  <a:pt x="1890720" y="155439"/>
                  <a:pt x="1904736" y="137249"/>
                  <a:pt x="1924594" y="130629"/>
                </a:cubicBezTo>
                <a:cubicBezTo>
                  <a:pt x="1933303" y="127726"/>
                  <a:pt x="1942509" y="126025"/>
                  <a:pt x="1950720" y="121920"/>
                </a:cubicBezTo>
                <a:cubicBezTo>
                  <a:pt x="1960081" y="117239"/>
                  <a:pt x="1967225" y="108626"/>
                  <a:pt x="1976845" y="104503"/>
                </a:cubicBezTo>
                <a:cubicBezTo>
                  <a:pt x="1987846" y="99788"/>
                  <a:pt x="2000216" y="99234"/>
                  <a:pt x="2011680" y="95795"/>
                </a:cubicBezTo>
                <a:cubicBezTo>
                  <a:pt x="2029265" y="90519"/>
                  <a:pt x="2046514" y="84183"/>
                  <a:pt x="2063931" y="78377"/>
                </a:cubicBezTo>
                <a:lnTo>
                  <a:pt x="2090057" y="69669"/>
                </a:lnTo>
                <a:lnTo>
                  <a:pt x="2116183" y="60960"/>
                </a:lnTo>
                <a:lnTo>
                  <a:pt x="2142308" y="52252"/>
                </a:lnTo>
                <a:cubicBezTo>
                  <a:pt x="2151017" y="46446"/>
                  <a:pt x="2158870" y="39086"/>
                  <a:pt x="2168434" y="34835"/>
                </a:cubicBezTo>
                <a:cubicBezTo>
                  <a:pt x="2226193" y="9164"/>
                  <a:pt x="2220685" y="37805"/>
                  <a:pt x="22206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a:stCxn id="74" idx="79"/>
          </p:cNvCxnSpPr>
          <p:nvPr/>
        </p:nvCxnSpPr>
        <p:spPr>
          <a:xfrm flipV="1">
            <a:off x="5207718" y="2969625"/>
            <a:ext cx="209475" cy="2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2933400" y="5503821"/>
            <a:ext cx="119976" cy="307777"/>
          </a:xfrm>
          <a:prstGeom prst="rect">
            <a:avLst/>
          </a:prstGeom>
          <a:noFill/>
        </p:spPr>
        <p:txBody>
          <a:bodyPr wrap="square" rtlCol="0">
            <a:spAutoFit/>
          </a:bodyPr>
          <a:lstStyle/>
          <a:p>
            <a:r>
              <a:rPr lang="zh-CN" altLang="en-US" sz="1400" smtClean="0"/>
              <a:t>*</a:t>
            </a:r>
            <a:endParaRPr lang="zh-CN" altLang="en-US" sz="1400"/>
          </a:p>
        </p:txBody>
      </p:sp>
      <p:cxnSp>
        <p:nvCxnSpPr>
          <p:cNvPr id="78" name="直接箭头连接符 77"/>
          <p:cNvCxnSpPr>
            <a:stCxn id="66" idx="3"/>
            <a:endCxn id="58" idx="2"/>
          </p:cNvCxnSpPr>
          <p:nvPr/>
        </p:nvCxnSpPr>
        <p:spPr>
          <a:xfrm flipV="1">
            <a:off x="3396336" y="4628608"/>
            <a:ext cx="3599052" cy="1364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3390777" y="5749038"/>
            <a:ext cx="119976" cy="307777"/>
          </a:xfrm>
          <a:prstGeom prst="rect">
            <a:avLst/>
          </a:prstGeom>
          <a:noFill/>
        </p:spPr>
        <p:txBody>
          <a:bodyPr wrap="square" rtlCol="0">
            <a:spAutoFit/>
          </a:bodyPr>
          <a:lstStyle/>
          <a:p>
            <a:r>
              <a:rPr lang="zh-CN" altLang="en-US" sz="1400" smtClean="0"/>
              <a:t>*</a:t>
            </a:r>
            <a:endParaRPr lang="zh-CN" altLang="en-US" sz="1400"/>
          </a:p>
        </p:txBody>
      </p:sp>
      <p:sp>
        <p:nvSpPr>
          <p:cNvPr id="88" name="文本框 87"/>
          <p:cNvSpPr txBox="1"/>
          <p:nvPr/>
        </p:nvSpPr>
        <p:spPr>
          <a:xfrm>
            <a:off x="3077091" y="5612676"/>
            <a:ext cx="119976" cy="307777"/>
          </a:xfrm>
          <a:prstGeom prst="rect">
            <a:avLst/>
          </a:prstGeom>
          <a:noFill/>
        </p:spPr>
        <p:txBody>
          <a:bodyPr wrap="square" rtlCol="0">
            <a:spAutoFit/>
          </a:bodyPr>
          <a:lstStyle/>
          <a:p>
            <a:r>
              <a:rPr lang="zh-CN" altLang="en-US" sz="1400" smtClean="0"/>
              <a:t>*</a:t>
            </a:r>
            <a:endParaRPr lang="zh-CN" altLang="en-US" sz="1400"/>
          </a:p>
        </p:txBody>
      </p:sp>
      <p:sp>
        <p:nvSpPr>
          <p:cNvPr id="89" name="文本框 88"/>
          <p:cNvSpPr txBox="1"/>
          <p:nvPr/>
        </p:nvSpPr>
        <p:spPr>
          <a:xfrm>
            <a:off x="10012181" y="3088921"/>
            <a:ext cx="119976" cy="307777"/>
          </a:xfrm>
          <a:prstGeom prst="rect">
            <a:avLst/>
          </a:prstGeom>
          <a:noFill/>
        </p:spPr>
        <p:txBody>
          <a:bodyPr wrap="square" rtlCol="0">
            <a:spAutoFit/>
          </a:bodyPr>
          <a:lstStyle/>
          <a:p>
            <a:r>
              <a:rPr lang="zh-CN" altLang="en-US" sz="1400" smtClean="0"/>
              <a:t>*</a:t>
            </a:r>
            <a:endParaRPr lang="zh-CN" altLang="en-US" sz="1400"/>
          </a:p>
        </p:txBody>
      </p:sp>
      <p:sp>
        <p:nvSpPr>
          <p:cNvPr id="90" name="文本框 89"/>
          <p:cNvSpPr txBox="1"/>
          <p:nvPr/>
        </p:nvSpPr>
        <p:spPr>
          <a:xfrm>
            <a:off x="3450765" y="2609710"/>
            <a:ext cx="119976" cy="307777"/>
          </a:xfrm>
          <a:prstGeom prst="rect">
            <a:avLst/>
          </a:prstGeom>
          <a:noFill/>
        </p:spPr>
        <p:txBody>
          <a:bodyPr wrap="square" rtlCol="0">
            <a:spAutoFit/>
          </a:bodyPr>
          <a:lstStyle/>
          <a:p>
            <a:r>
              <a:rPr lang="zh-CN" altLang="en-US" sz="1400" smtClean="0"/>
              <a:t>*</a:t>
            </a:r>
            <a:endParaRPr lang="zh-CN" altLang="en-US" sz="1400"/>
          </a:p>
        </p:txBody>
      </p:sp>
      <p:sp>
        <p:nvSpPr>
          <p:cNvPr id="91" name="文本框 90"/>
          <p:cNvSpPr txBox="1"/>
          <p:nvPr/>
        </p:nvSpPr>
        <p:spPr>
          <a:xfrm>
            <a:off x="3222841" y="2404146"/>
            <a:ext cx="119976" cy="307777"/>
          </a:xfrm>
          <a:prstGeom prst="rect">
            <a:avLst/>
          </a:prstGeom>
          <a:noFill/>
        </p:spPr>
        <p:txBody>
          <a:bodyPr wrap="square" rtlCol="0">
            <a:spAutoFit/>
          </a:bodyPr>
          <a:lstStyle/>
          <a:p>
            <a:r>
              <a:rPr lang="zh-CN" altLang="en-US" sz="1400" smtClean="0"/>
              <a:t>*</a:t>
            </a:r>
            <a:endParaRPr lang="zh-CN" altLang="en-US" sz="1400"/>
          </a:p>
        </p:txBody>
      </p:sp>
      <p:sp>
        <p:nvSpPr>
          <p:cNvPr id="92" name="文本框 91"/>
          <p:cNvSpPr txBox="1"/>
          <p:nvPr/>
        </p:nvSpPr>
        <p:spPr>
          <a:xfrm>
            <a:off x="8028755" y="3122027"/>
            <a:ext cx="119976" cy="307777"/>
          </a:xfrm>
          <a:prstGeom prst="rect">
            <a:avLst/>
          </a:prstGeom>
          <a:noFill/>
        </p:spPr>
        <p:txBody>
          <a:bodyPr wrap="square" rtlCol="0">
            <a:spAutoFit/>
          </a:bodyPr>
          <a:lstStyle/>
          <a:p>
            <a:r>
              <a:rPr lang="zh-CN" altLang="en-US" sz="1400" smtClean="0"/>
              <a:t>*</a:t>
            </a:r>
            <a:endParaRPr lang="zh-CN" altLang="en-US" sz="1400"/>
          </a:p>
        </p:txBody>
      </p:sp>
      <p:sp>
        <p:nvSpPr>
          <p:cNvPr id="93" name="文本框 92"/>
          <p:cNvSpPr txBox="1"/>
          <p:nvPr/>
        </p:nvSpPr>
        <p:spPr>
          <a:xfrm>
            <a:off x="2470136" y="5612676"/>
            <a:ext cx="119976" cy="307777"/>
          </a:xfrm>
          <a:prstGeom prst="rect">
            <a:avLst/>
          </a:prstGeom>
          <a:noFill/>
        </p:spPr>
        <p:txBody>
          <a:bodyPr wrap="square" rtlCol="0">
            <a:spAutoFit/>
          </a:bodyPr>
          <a:lstStyle/>
          <a:p>
            <a:r>
              <a:rPr lang="zh-CN" altLang="en-US" sz="1400" smtClean="0"/>
              <a:t>*</a:t>
            </a:r>
            <a:endParaRPr lang="zh-CN" altLang="en-US" sz="1400"/>
          </a:p>
        </p:txBody>
      </p:sp>
      <p:cxnSp>
        <p:nvCxnSpPr>
          <p:cNvPr id="80" name="直接箭头连接符 79"/>
          <p:cNvCxnSpPr/>
          <p:nvPr/>
        </p:nvCxnSpPr>
        <p:spPr>
          <a:xfrm flipV="1">
            <a:off x="3232416" y="4306120"/>
            <a:ext cx="1470720" cy="149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45" idx="2"/>
          </p:cNvCxnSpPr>
          <p:nvPr/>
        </p:nvCxnSpPr>
        <p:spPr>
          <a:xfrm flipH="1" flipV="1">
            <a:off x="2436216" y="4733112"/>
            <a:ext cx="219891" cy="1070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圆角矩形 95"/>
          <p:cNvSpPr/>
          <p:nvPr/>
        </p:nvSpPr>
        <p:spPr>
          <a:xfrm>
            <a:off x="8203937" y="3135088"/>
            <a:ext cx="1244856"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7</a:t>
            </a:r>
            <a:r>
              <a:rPr lang="zh-CN" altLang="en-US" sz="1000" smtClean="0"/>
              <a:t>、</a:t>
            </a:r>
            <a:r>
              <a:rPr lang="en-US" altLang="zh-CN" sz="1000" smtClean="0"/>
              <a:t>LocalMapping</a:t>
            </a:r>
            <a:endParaRPr lang="zh-CN" altLang="en-US" sz="1000"/>
          </a:p>
        </p:txBody>
      </p:sp>
      <p:cxnSp>
        <p:nvCxnSpPr>
          <p:cNvPr id="98" name="直接箭头连接符 97"/>
          <p:cNvCxnSpPr>
            <a:stCxn id="96" idx="1"/>
          </p:cNvCxnSpPr>
          <p:nvPr/>
        </p:nvCxnSpPr>
        <p:spPr>
          <a:xfrm flipH="1">
            <a:off x="5033547" y="3300551"/>
            <a:ext cx="3170390" cy="63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圆角矩形 98"/>
          <p:cNvSpPr/>
          <p:nvPr/>
        </p:nvSpPr>
        <p:spPr>
          <a:xfrm>
            <a:off x="10193071" y="3122027"/>
            <a:ext cx="1485116" cy="33092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smtClean="0"/>
              <a:t>8</a:t>
            </a:r>
            <a:r>
              <a:rPr lang="zh-CN" altLang="en-US" sz="1000" smtClean="0"/>
              <a:t>、</a:t>
            </a:r>
            <a:r>
              <a:rPr lang="en-US" altLang="zh-CN" sz="1000" smtClean="0"/>
              <a:t>mptLocalMapping</a:t>
            </a:r>
            <a:endParaRPr lang="zh-CN" altLang="en-US" sz="1000"/>
          </a:p>
        </p:txBody>
      </p:sp>
      <p:cxnSp>
        <p:nvCxnSpPr>
          <p:cNvPr id="101" name="直接箭头连接符 100"/>
          <p:cNvCxnSpPr>
            <a:stCxn id="99" idx="1"/>
            <a:endCxn id="96" idx="3"/>
          </p:cNvCxnSpPr>
          <p:nvPr/>
        </p:nvCxnSpPr>
        <p:spPr>
          <a:xfrm flipH="1">
            <a:off x="9448793" y="3287490"/>
            <a:ext cx="744278" cy="13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9622963" y="3135088"/>
            <a:ext cx="570107" cy="261610"/>
          </a:xfrm>
          <a:prstGeom prst="rect">
            <a:avLst/>
          </a:prstGeom>
          <a:noFill/>
        </p:spPr>
        <p:txBody>
          <a:bodyPr wrap="square" rtlCol="0">
            <a:spAutoFit/>
          </a:bodyPr>
          <a:lstStyle/>
          <a:p>
            <a:r>
              <a:rPr lang="en-US" altLang="zh-CN" sz="1100" smtClean="0"/>
              <a:t>run</a:t>
            </a:r>
            <a:endParaRPr lang="zh-CN" altLang="en-US" sz="1100"/>
          </a:p>
        </p:txBody>
      </p:sp>
      <p:sp>
        <p:nvSpPr>
          <p:cNvPr id="103" name="文本框 102"/>
          <p:cNvSpPr txBox="1"/>
          <p:nvPr/>
        </p:nvSpPr>
        <p:spPr>
          <a:xfrm>
            <a:off x="3907788" y="2624729"/>
            <a:ext cx="119976" cy="307777"/>
          </a:xfrm>
          <a:prstGeom prst="rect">
            <a:avLst/>
          </a:prstGeom>
          <a:noFill/>
        </p:spPr>
        <p:txBody>
          <a:bodyPr wrap="square" rtlCol="0">
            <a:spAutoFit/>
          </a:bodyPr>
          <a:lstStyle/>
          <a:p>
            <a:r>
              <a:rPr lang="zh-CN" altLang="en-US" sz="1400" smtClean="0"/>
              <a:t>*</a:t>
            </a:r>
            <a:endParaRPr lang="zh-CN" altLang="en-US" sz="1400"/>
          </a:p>
        </p:txBody>
      </p:sp>
      <p:sp>
        <p:nvSpPr>
          <p:cNvPr id="104" name="圆角矩形 103"/>
          <p:cNvSpPr/>
          <p:nvPr/>
        </p:nvSpPr>
        <p:spPr>
          <a:xfrm>
            <a:off x="3422931" y="2313190"/>
            <a:ext cx="1244856"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9</a:t>
            </a:r>
            <a:r>
              <a:rPr lang="zh-CN" altLang="en-US" sz="1000" smtClean="0"/>
              <a:t>、</a:t>
            </a:r>
            <a:r>
              <a:rPr lang="en-US" altLang="zh-CN" sz="1000" smtClean="0"/>
              <a:t>LoopClosing</a:t>
            </a:r>
            <a:endParaRPr lang="zh-CN" altLang="en-US" sz="1000"/>
          </a:p>
        </p:txBody>
      </p:sp>
      <p:cxnSp>
        <p:nvCxnSpPr>
          <p:cNvPr id="106" name="直接箭头连接符 105"/>
          <p:cNvCxnSpPr>
            <a:stCxn id="104" idx="2"/>
          </p:cNvCxnSpPr>
          <p:nvPr/>
        </p:nvCxnSpPr>
        <p:spPr>
          <a:xfrm>
            <a:off x="4045359" y="2644116"/>
            <a:ext cx="448257" cy="129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H="1">
            <a:off x="2375994" y="2539544"/>
            <a:ext cx="1031346" cy="74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a:off x="2803978" y="2644116"/>
            <a:ext cx="844904" cy="1738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5427330" y="1925732"/>
            <a:ext cx="1485116" cy="33092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smtClean="0"/>
              <a:t>10</a:t>
            </a:r>
            <a:r>
              <a:rPr lang="zh-CN" altLang="en-US" sz="1000" smtClean="0"/>
              <a:t>、</a:t>
            </a:r>
            <a:r>
              <a:rPr lang="en-US" altLang="zh-CN" sz="1000" smtClean="0"/>
              <a:t>mptLoopClosing</a:t>
            </a:r>
            <a:endParaRPr lang="zh-CN" altLang="en-US" sz="1000"/>
          </a:p>
        </p:txBody>
      </p:sp>
      <p:cxnSp>
        <p:nvCxnSpPr>
          <p:cNvPr id="114" name="直接箭头连接符 113"/>
          <p:cNvCxnSpPr>
            <a:stCxn id="112" idx="1"/>
            <a:endCxn id="104" idx="0"/>
          </p:cNvCxnSpPr>
          <p:nvPr/>
        </p:nvCxnSpPr>
        <p:spPr>
          <a:xfrm flipH="1">
            <a:off x="4045359" y="2091195"/>
            <a:ext cx="1381971" cy="22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236304" y="1910724"/>
            <a:ext cx="119976" cy="307777"/>
          </a:xfrm>
          <a:prstGeom prst="rect">
            <a:avLst/>
          </a:prstGeom>
          <a:noFill/>
        </p:spPr>
        <p:txBody>
          <a:bodyPr wrap="square" rtlCol="0">
            <a:spAutoFit/>
          </a:bodyPr>
          <a:lstStyle/>
          <a:p>
            <a:r>
              <a:rPr lang="zh-CN" altLang="en-US" sz="1400" smtClean="0"/>
              <a:t>*</a:t>
            </a:r>
            <a:endParaRPr lang="zh-CN" altLang="en-US" sz="1400"/>
          </a:p>
        </p:txBody>
      </p:sp>
      <p:sp>
        <p:nvSpPr>
          <p:cNvPr id="116" name="文本框 115"/>
          <p:cNvSpPr txBox="1"/>
          <p:nvPr/>
        </p:nvSpPr>
        <p:spPr>
          <a:xfrm>
            <a:off x="4847086" y="1956891"/>
            <a:ext cx="570107" cy="261610"/>
          </a:xfrm>
          <a:prstGeom prst="rect">
            <a:avLst/>
          </a:prstGeom>
          <a:noFill/>
        </p:spPr>
        <p:txBody>
          <a:bodyPr wrap="square" rtlCol="0">
            <a:spAutoFit/>
          </a:bodyPr>
          <a:lstStyle/>
          <a:p>
            <a:r>
              <a:rPr lang="en-US" altLang="zh-CN" sz="1100" smtClean="0"/>
              <a:t>run</a:t>
            </a:r>
            <a:endParaRPr lang="zh-CN" altLang="en-US" sz="1100"/>
          </a:p>
        </p:txBody>
      </p:sp>
      <p:sp>
        <p:nvSpPr>
          <p:cNvPr id="117" name="圆角矩形 116"/>
          <p:cNvSpPr/>
          <p:nvPr/>
        </p:nvSpPr>
        <p:spPr>
          <a:xfrm>
            <a:off x="5847707" y="5828107"/>
            <a:ext cx="106473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11</a:t>
            </a:r>
            <a:r>
              <a:rPr lang="zh-CN" altLang="en-US" sz="1000" smtClean="0"/>
              <a:t>、</a:t>
            </a:r>
            <a:r>
              <a:rPr lang="en-US" altLang="zh-CN" sz="1000" smtClean="0"/>
              <a:t>Viewer</a:t>
            </a:r>
            <a:endParaRPr lang="zh-CN" altLang="en-US" sz="1000"/>
          </a:p>
        </p:txBody>
      </p:sp>
      <p:cxnSp>
        <p:nvCxnSpPr>
          <p:cNvPr id="119" name="直接箭头连接符 118"/>
          <p:cNvCxnSpPr>
            <a:endCxn id="53" idx="2"/>
          </p:cNvCxnSpPr>
          <p:nvPr/>
        </p:nvCxnSpPr>
        <p:spPr>
          <a:xfrm flipV="1">
            <a:off x="6026558" y="3300551"/>
            <a:ext cx="1" cy="2502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5870990" y="5595149"/>
            <a:ext cx="119976" cy="307777"/>
          </a:xfrm>
          <a:prstGeom prst="rect">
            <a:avLst/>
          </a:prstGeom>
          <a:noFill/>
        </p:spPr>
        <p:txBody>
          <a:bodyPr wrap="square" rtlCol="0">
            <a:spAutoFit/>
          </a:bodyPr>
          <a:lstStyle/>
          <a:p>
            <a:r>
              <a:rPr lang="zh-CN" altLang="en-US" sz="1400" smtClean="0"/>
              <a:t>*</a:t>
            </a:r>
            <a:endParaRPr lang="zh-CN" altLang="en-US" sz="1400"/>
          </a:p>
        </p:txBody>
      </p:sp>
      <p:cxnSp>
        <p:nvCxnSpPr>
          <p:cNvPr id="122" name="直接箭头连接符 121"/>
          <p:cNvCxnSpPr>
            <a:stCxn id="117" idx="0"/>
          </p:cNvCxnSpPr>
          <p:nvPr/>
        </p:nvCxnSpPr>
        <p:spPr>
          <a:xfrm flipV="1">
            <a:off x="6380077" y="4647061"/>
            <a:ext cx="734819" cy="1181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6277189" y="5582033"/>
            <a:ext cx="119976" cy="307777"/>
          </a:xfrm>
          <a:prstGeom prst="rect">
            <a:avLst/>
          </a:prstGeom>
          <a:noFill/>
        </p:spPr>
        <p:txBody>
          <a:bodyPr wrap="square" rtlCol="0">
            <a:spAutoFit/>
          </a:bodyPr>
          <a:lstStyle/>
          <a:p>
            <a:r>
              <a:rPr lang="zh-CN" altLang="en-US" sz="1400" smtClean="0"/>
              <a:t>*</a:t>
            </a:r>
            <a:endParaRPr lang="zh-CN" altLang="en-US" sz="1400"/>
          </a:p>
        </p:txBody>
      </p:sp>
      <p:sp>
        <p:nvSpPr>
          <p:cNvPr id="125" name="圆角矩形 124"/>
          <p:cNvSpPr/>
          <p:nvPr/>
        </p:nvSpPr>
        <p:spPr>
          <a:xfrm>
            <a:off x="7976974" y="5803360"/>
            <a:ext cx="1169594" cy="33092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smtClean="0"/>
              <a:t>12</a:t>
            </a:r>
            <a:r>
              <a:rPr lang="zh-CN" altLang="en-US" sz="1000" smtClean="0"/>
              <a:t>、</a:t>
            </a:r>
            <a:r>
              <a:rPr lang="en-US" altLang="zh-CN" sz="1000" smtClean="0"/>
              <a:t>mptViewer</a:t>
            </a:r>
            <a:endParaRPr lang="zh-CN" altLang="en-US" sz="1000"/>
          </a:p>
        </p:txBody>
      </p:sp>
      <p:cxnSp>
        <p:nvCxnSpPr>
          <p:cNvPr id="127" name="直接箭头连接符 126"/>
          <p:cNvCxnSpPr>
            <a:stCxn id="125" idx="1"/>
            <a:endCxn id="117" idx="3"/>
          </p:cNvCxnSpPr>
          <p:nvPr/>
        </p:nvCxnSpPr>
        <p:spPr>
          <a:xfrm flipH="1">
            <a:off x="6912446" y="5968823"/>
            <a:ext cx="1064528" cy="2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7803857" y="5765431"/>
            <a:ext cx="119976" cy="307777"/>
          </a:xfrm>
          <a:prstGeom prst="rect">
            <a:avLst/>
          </a:prstGeom>
          <a:noFill/>
        </p:spPr>
        <p:txBody>
          <a:bodyPr wrap="square" rtlCol="0">
            <a:spAutoFit/>
          </a:bodyPr>
          <a:lstStyle/>
          <a:p>
            <a:r>
              <a:rPr lang="zh-CN" altLang="en-US" sz="1400" smtClean="0"/>
              <a:t>*</a:t>
            </a:r>
            <a:endParaRPr lang="zh-CN" altLang="en-US" sz="1400"/>
          </a:p>
        </p:txBody>
      </p:sp>
      <p:sp>
        <p:nvSpPr>
          <p:cNvPr id="129" name="文本框 128"/>
          <p:cNvSpPr txBox="1"/>
          <p:nvPr/>
        </p:nvSpPr>
        <p:spPr>
          <a:xfrm>
            <a:off x="7414639" y="5811598"/>
            <a:ext cx="570107" cy="261610"/>
          </a:xfrm>
          <a:prstGeom prst="rect">
            <a:avLst/>
          </a:prstGeom>
          <a:noFill/>
        </p:spPr>
        <p:txBody>
          <a:bodyPr wrap="square" rtlCol="0">
            <a:spAutoFit/>
          </a:bodyPr>
          <a:lstStyle/>
          <a:p>
            <a:r>
              <a:rPr lang="en-US" altLang="zh-CN" sz="1100" smtClean="0"/>
              <a:t>run</a:t>
            </a:r>
            <a:endParaRPr lang="zh-CN" altLang="en-US" sz="1100"/>
          </a:p>
        </p:txBody>
      </p:sp>
      <p:cxnSp>
        <p:nvCxnSpPr>
          <p:cNvPr id="131" name="直接箭头连接符 130"/>
          <p:cNvCxnSpPr/>
          <p:nvPr/>
        </p:nvCxnSpPr>
        <p:spPr>
          <a:xfrm flipV="1">
            <a:off x="3390777" y="5968825"/>
            <a:ext cx="2391707" cy="190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3377819" y="5971959"/>
            <a:ext cx="119976" cy="307777"/>
          </a:xfrm>
          <a:prstGeom prst="rect">
            <a:avLst/>
          </a:prstGeom>
          <a:noFill/>
        </p:spPr>
        <p:txBody>
          <a:bodyPr wrap="square" rtlCol="0">
            <a:spAutoFit/>
          </a:bodyPr>
          <a:lstStyle/>
          <a:p>
            <a:r>
              <a:rPr lang="zh-CN" altLang="en-US" sz="1400" smtClean="0"/>
              <a:t>*</a:t>
            </a:r>
            <a:endParaRPr lang="zh-CN" altLang="en-US" sz="1400"/>
          </a:p>
        </p:txBody>
      </p:sp>
      <p:cxnSp>
        <p:nvCxnSpPr>
          <p:cNvPr id="137" name="直接箭头连接符 136"/>
          <p:cNvCxnSpPr>
            <a:endCxn id="96" idx="1"/>
          </p:cNvCxnSpPr>
          <p:nvPr/>
        </p:nvCxnSpPr>
        <p:spPr>
          <a:xfrm flipV="1">
            <a:off x="3359958" y="3300551"/>
            <a:ext cx="4843979" cy="2526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文本框 138"/>
          <p:cNvSpPr txBox="1"/>
          <p:nvPr/>
        </p:nvSpPr>
        <p:spPr>
          <a:xfrm>
            <a:off x="3307835" y="5625762"/>
            <a:ext cx="119976" cy="307777"/>
          </a:xfrm>
          <a:prstGeom prst="rect">
            <a:avLst/>
          </a:prstGeom>
          <a:noFill/>
        </p:spPr>
        <p:txBody>
          <a:bodyPr wrap="square" rtlCol="0">
            <a:spAutoFit/>
          </a:bodyPr>
          <a:lstStyle/>
          <a:p>
            <a:r>
              <a:rPr lang="zh-CN" altLang="en-US" sz="1400" smtClean="0"/>
              <a:t>*</a:t>
            </a:r>
            <a:endParaRPr lang="zh-CN" altLang="en-US" sz="1400"/>
          </a:p>
        </p:txBody>
      </p:sp>
      <p:sp>
        <p:nvSpPr>
          <p:cNvPr id="141" name="任意多边形 140"/>
          <p:cNvSpPr/>
          <p:nvPr/>
        </p:nvSpPr>
        <p:spPr>
          <a:xfrm>
            <a:off x="1288861" y="2403568"/>
            <a:ext cx="1802675" cy="3587932"/>
          </a:xfrm>
          <a:custGeom>
            <a:avLst/>
            <a:gdLst>
              <a:gd name="connsiteX0" fmla="*/ 1018903 w 1802675"/>
              <a:gd name="connsiteY0" fmla="*/ 3587932 h 3587932"/>
              <a:gd name="connsiteX1" fmla="*/ 949235 w 1802675"/>
              <a:gd name="connsiteY1" fmla="*/ 3561806 h 3587932"/>
              <a:gd name="connsiteX2" fmla="*/ 870857 w 1802675"/>
              <a:gd name="connsiteY2" fmla="*/ 3518263 h 3587932"/>
              <a:gd name="connsiteX3" fmla="*/ 705395 w 1802675"/>
              <a:gd name="connsiteY3" fmla="*/ 3457303 h 3587932"/>
              <a:gd name="connsiteX4" fmla="*/ 618309 w 1802675"/>
              <a:gd name="connsiteY4" fmla="*/ 3422469 h 3587932"/>
              <a:gd name="connsiteX5" fmla="*/ 461555 w 1802675"/>
              <a:gd name="connsiteY5" fmla="*/ 3335383 h 3587932"/>
              <a:gd name="connsiteX6" fmla="*/ 365760 w 1802675"/>
              <a:gd name="connsiteY6" fmla="*/ 3283132 h 3587932"/>
              <a:gd name="connsiteX7" fmla="*/ 339635 w 1802675"/>
              <a:gd name="connsiteY7" fmla="*/ 3248298 h 3587932"/>
              <a:gd name="connsiteX8" fmla="*/ 313509 w 1802675"/>
              <a:gd name="connsiteY8" fmla="*/ 3239589 h 3587932"/>
              <a:gd name="connsiteX9" fmla="*/ 278675 w 1802675"/>
              <a:gd name="connsiteY9" fmla="*/ 3196046 h 3587932"/>
              <a:gd name="connsiteX10" fmla="*/ 235132 w 1802675"/>
              <a:gd name="connsiteY10" fmla="*/ 3143795 h 3587932"/>
              <a:gd name="connsiteX11" fmla="*/ 226423 w 1802675"/>
              <a:gd name="connsiteY11" fmla="*/ 3100252 h 3587932"/>
              <a:gd name="connsiteX12" fmla="*/ 191589 w 1802675"/>
              <a:gd name="connsiteY12" fmla="*/ 3021875 h 3587932"/>
              <a:gd name="connsiteX13" fmla="*/ 174172 w 1802675"/>
              <a:gd name="connsiteY13" fmla="*/ 2943498 h 3587932"/>
              <a:gd name="connsiteX14" fmla="*/ 156755 w 1802675"/>
              <a:gd name="connsiteY14" fmla="*/ 2891246 h 3587932"/>
              <a:gd name="connsiteX15" fmla="*/ 148046 w 1802675"/>
              <a:gd name="connsiteY15" fmla="*/ 2865120 h 3587932"/>
              <a:gd name="connsiteX16" fmla="*/ 121920 w 1802675"/>
              <a:gd name="connsiteY16" fmla="*/ 2786743 h 3587932"/>
              <a:gd name="connsiteX17" fmla="*/ 104503 w 1802675"/>
              <a:gd name="connsiteY17" fmla="*/ 2717075 h 3587932"/>
              <a:gd name="connsiteX18" fmla="*/ 95795 w 1802675"/>
              <a:gd name="connsiteY18" fmla="*/ 2647406 h 3587932"/>
              <a:gd name="connsiteX19" fmla="*/ 78377 w 1802675"/>
              <a:gd name="connsiteY19" fmla="*/ 2595155 h 3587932"/>
              <a:gd name="connsiteX20" fmla="*/ 69669 w 1802675"/>
              <a:gd name="connsiteY20" fmla="*/ 2534195 h 3587932"/>
              <a:gd name="connsiteX21" fmla="*/ 52252 w 1802675"/>
              <a:gd name="connsiteY21" fmla="*/ 2481943 h 3587932"/>
              <a:gd name="connsiteX22" fmla="*/ 34835 w 1802675"/>
              <a:gd name="connsiteY22" fmla="*/ 2377440 h 3587932"/>
              <a:gd name="connsiteX23" fmla="*/ 17417 w 1802675"/>
              <a:gd name="connsiteY23" fmla="*/ 2290355 h 3587932"/>
              <a:gd name="connsiteX24" fmla="*/ 8709 w 1802675"/>
              <a:gd name="connsiteY24" fmla="*/ 2098766 h 3587932"/>
              <a:gd name="connsiteX25" fmla="*/ 0 w 1802675"/>
              <a:gd name="connsiteY25" fmla="*/ 2055223 h 3587932"/>
              <a:gd name="connsiteX26" fmla="*/ 8709 w 1802675"/>
              <a:gd name="connsiteY26" fmla="*/ 1672046 h 3587932"/>
              <a:gd name="connsiteX27" fmla="*/ 17417 w 1802675"/>
              <a:gd name="connsiteY27" fmla="*/ 1619795 h 3587932"/>
              <a:gd name="connsiteX28" fmla="*/ 52252 w 1802675"/>
              <a:gd name="connsiteY28" fmla="*/ 1489166 h 3587932"/>
              <a:gd name="connsiteX29" fmla="*/ 78377 w 1802675"/>
              <a:gd name="connsiteY29" fmla="*/ 1367246 h 3587932"/>
              <a:gd name="connsiteX30" fmla="*/ 95795 w 1802675"/>
              <a:gd name="connsiteY30" fmla="*/ 1297578 h 3587932"/>
              <a:gd name="connsiteX31" fmla="*/ 121920 w 1802675"/>
              <a:gd name="connsiteY31" fmla="*/ 1236618 h 3587932"/>
              <a:gd name="connsiteX32" fmla="*/ 139337 w 1802675"/>
              <a:gd name="connsiteY32" fmla="*/ 1193075 h 3587932"/>
              <a:gd name="connsiteX33" fmla="*/ 148046 w 1802675"/>
              <a:gd name="connsiteY33" fmla="*/ 1158240 h 3587932"/>
              <a:gd name="connsiteX34" fmla="*/ 182880 w 1802675"/>
              <a:gd name="connsiteY34" fmla="*/ 1088572 h 3587932"/>
              <a:gd name="connsiteX35" fmla="*/ 191589 w 1802675"/>
              <a:gd name="connsiteY35" fmla="*/ 1062446 h 3587932"/>
              <a:gd name="connsiteX36" fmla="*/ 209006 w 1802675"/>
              <a:gd name="connsiteY36" fmla="*/ 1036320 h 3587932"/>
              <a:gd name="connsiteX37" fmla="*/ 235132 w 1802675"/>
              <a:gd name="connsiteY37" fmla="*/ 957943 h 3587932"/>
              <a:gd name="connsiteX38" fmla="*/ 261257 w 1802675"/>
              <a:gd name="connsiteY38" fmla="*/ 888275 h 3587932"/>
              <a:gd name="connsiteX39" fmla="*/ 269966 w 1802675"/>
              <a:gd name="connsiteY39" fmla="*/ 862149 h 3587932"/>
              <a:gd name="connsiteX40" fmla="*/ 304800 w 1802675"/>
              <a:gd name="connsiteY40" fmla="*/ 801189 h 3587932"/>
              <a:gd name="connsiteX41" fmla="*/ 330926 w 1802675"/>
              <a:gd name="connsiteY41" fmla="*/ 714103 h 3587932"/>
              <a:gd name="connsiteX42" fmla="*/ 348343 w 1802675"/>
              <a:gd name="connsiteY42" fmla="*/ 679269 h 3587932"/>
              <a:gd name="connsiteX43" fmla="*/ 365760 w 1802675"/>
              <a:gd name="connsiteY43" fmla="*/ 635726 h 3587932"/>
              <a:gd name="connsiteX44" fmla="*/ 383177 w 1802675"/>
              <a:gd name="connsiteY44" fmla="*/ 600892 h 3587932"/>
              <a:gd name="connsiteX45" fmla="*/ 391886 w 1802675"/>
              <a:gd name="connsiteY45" fmla="*/ 574766 h 3587932"/>
              <a:gd name="connsiteX46" fmla="*/ 426720 w 1802675"/>
              <a:gd name="connsiteY46" fmla="*/ 522515 h 3587932"/>
              <a:gd name="connsiteX47" fmla="*/ 435429 w 1802675"/>
              <a:gd name="connsiteY47" fmla="*/ 487680 h 3587932"/>
              <a:gd name="connsiteX48" fmla="*/ 461555 w 1802675"/>
              <a:gd name="connsiteY48" fmla="*/ 470263 h 3587932"/>
              <a:gd name="connsiteX49" fmla="*/ 505097 w 1802675"/>
              <a:gd name="connsiteY49" fmla="*/ 426720 h 3587932"/>
              <a:gd name="connsiteX50" fmla="*/ 522515 w 1802675"/>
              <a:gd name="connsiteY50" fmla="*/ 409303 h 3587932"/>
              <a:gd name="connsiteX51" fmla="*/ 548640 w 1802675"/>
              <a:gd name="connsiteY51" fmla="*/ 374469 h 3587932"/>
              <a:gd name="connsiteX52" fmla="*/ 600892 w 1802675"/>
              <a:gd name="connsiteY52" fmla="*/ 348343 h 3587932"/>
              <a:gd name="connsiteX53" fmla="*/ 687977 w 1802675"/>
              <a:gd name="connsiteY53" fmla="*/ 304800 h 3587932"/>
              <a:gd name="connsiteX54" fmla="*/ 783772 w 1802675"/>
              <a:gd name="connsiteY54" fmla="*/ 269966 h 3587932"/>
              <a:gd name="connsiteX55" fmla="*/ 783772 w 1802675"/>
              <a:gd name="connsiteY55" fmla="*/ 269966 h 3587932"/>
              <a:gd name="connsiteX56" fmla="*/ 818606 w 1802675"/>
              <a:gd name="connsiteY56" fmla="*/ 252549 h 3587932"/>
              <a:gd name="connsiteX57" fmla="*/ 879566 w 1802675"/>
              <a:gd name="connsiteY57" fmla="*/ 217715 h 3587932"/>
              <a:gd name="connsiteX58" fmla="*/ 949235 w 1802675"/>
              <a:gd name="connsiteY58" fmla="*/ 200298 h 3587932"/>
              <a:gd name="connsiteX59" fmla="*/ 1001486 w 1802675"/>
              <a:gd name="connsiteY59" fmla="*/ 174172 h 3587932"/>
              <a:gd name="connsiteX60" fmla="*/ 1027612 w 1802675"/>
              <a:gd name="connsiteY60" fmla="*/ 165463 h 3587932"/>
              <a:gd name="connsiteX61" fmla="*/ 1097280 w 1802675"/>
              <a:gd name="connsiteY61" fmla="*/ 148046 h 3587932"/>
              <a:gd name="connsiteX62" fmla="*/ 1123406 w 1802675"/>
              <a:gd name="connsiteY62" fmla="*/ 130629 h 3587932"/>
              <a:gd name="connsiteX63" fmla="*/ 1210492 w 1802675"/>
              <a:gd name="connsiteY63" fmla="*/ 104503 h 3587932"/>
              <a:gd name="connsiteX64" fmla="*/ 1236617 w 1802675"/>
              <a:gd name="connsiteY64" fmla="*/ 95795 h 3587932"/>
              <a:gd name="connsiteX65" fmla="*/ 1271452 w 1802675"/>
              <a:gd name="connsiteY65" fmla="*/ 87086 h 3587932"/>
              <a:gd name="connsiteX66" fmla="*/ 1297577 w 1802675"/>
              <a:gd name="connsiteY66" fmla="*/ 78378 h 3587932"/>
              <a:gd name="connsiteX67" fmla="*/ 1332412 w 1802675"/>
              <a:gd name="connsiteY67" fmla="*/ 69669 h 3587932"/>
              <a:gd name="connsiteX68" fmla="*/ 1384663 w 1802675"/>
              <a:gd name="connsiteY68" fmla="*/ 52252 h 3587932"/>
              <a:gd name="connsiteX69" fmla="*/ 1410789 w 1802675"/>
              <a:gd name="connsiteY69" fmla="*/ 43543 h 3587932"/>
              <a:gd name="connsiteX70" fmla="*/ 1445623 w 1802675"/>
              <a:gd name="connsiteY70" fmla="*/ 26126 h 3587932"/>
              <a:gd name="connsiteX71" fmla="*/ 1489166 w 1802675"/>
              <a:gd name="connsiteY71" fmla="*/ 17418 h 3587932"/>
              <a:gd name="connsiteX72" fmla="*/ 1515292 w 1802675"/>
              <a:gd name="connsiteY72" fmla="*/ 8709 h 3587932"/>
              <a:gd name="connsiteX73" fmla="*/ 1558835 w 1802675"/>
              <a:gd name="connsiteY73" fmla="*/ 0 h 3587932"/>
              <a:gd name="connsiteX74" fmla="*/ 1802675 w 1802675"/>
              <a:gd name="connsiteY74" fmla="*/ 8709 h 358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802675" h="3587932">
                <a:moveTo>
                  <a:pt x="1018903" y="3587932"/>
                </a:moveTo>
                <a:cubicBezTo>
                  <a:pt x="995680" y="3579223"/>
                  <a:pt x="971676" y="3572367"/>
                  <a:pt x="949235" y="3561806"/>
                </a:cubicBezTo>
                <a:cubicBezTo>
                  <a:pt x="922193" y="3549080"/>
                  <a:pt x="898327" y="3530036"/>
                  <a:pt x="870857" y="3518263"/>
                </a:cubicBezTo>
                <a:cubicBezTo>
                  <a:pt x="816831" y="3495109"/>
                  <a:pt x="760352" y="3478149"/>
                  <a:pt x="705395" y="3457303"/>
                </a:cubicBezTo>
                <a:cubicBezTo>
                  <a:pt x="676163" y="3446215"/>
                  <a:pt x="645639" y="3437653"/>
                  <a:pt x="618309" y="3422469"/>
                </a:cubicBezTo>
                <a:cubicBezTo>
                  <a:pt x="566058" y="3393440"/>
                  <a:pt x="515018" y="3362114"/>
                  <a:pt x="461555" y="3335383"/>
                </a:cubicBezTo>
                <a:cubicBezTo>
                  <a:pt x="394163" y="3301688"/>
                  <a:pt x="426001" y="3319277"/>
                  <a:pt x="365760" y="3283132"/>
                </a:cubicBezTo>
                <a:cubicBezTo>
                  <a:pt x="357052" y="3271521"/>
                  <a:pt x="350785" y="3257590"/>
                  <a:pt x="339635" y="3248298"/>
                </a:cubicBezTo>
                <a:cubicBezTo>
                  <a:pt x="332583" y="3242421"/>
                  <a:pt x="320479" y="3245563"/>
                  <a:pt x="313509" y="3239589"/>
                </a:cubicBezTo>
                <a:cubicBezTo>
                  <a:pt x="299397" y="3227492"/>
                  <a:pt x="290772" y="3210158"/>
                  <a:pt x="278675" y="3196046"/>
                </a:cubicBezTo>
                <a:cubicBezTo>
                  <a:pt x="223311" y="3131456"/>
                  <a:pt x="315118" y="3250444"/>
                  <a:pt x="235132" y="3143795"/>
                </a:cubicBezTo>
                <a:cubicBezTo>
                  <a:pt x="232229" y="3129281"/>
                  <a:pt x="230676" y="3114430"/>
                  <a:pt x="226423" y="3100252"/>
                </a:cubicBezTo>
                <a:cubicBezTo>
                  <a:pt x="202590" y="3020809"/>
                  <a:pt x="217321" y="3090495"/>
                  <a:pt x="191589" y="3021875"/>
                </a:cubicBezTo>
                <a:cubicBezTo>
                  <a:pt x="183766" y="3001014"/>
                  <a:pt x="179692" y="2963738"/>
                  <a:pt x="174172" y="2943498"/>
                </a:cubicBezTo>
                <a:cubicBezTo>
                  <a:pt x="169341" y="2925785"/>
                  <a:pt x="162561" y="2908663"/>
                  <a:pt x="156755" y="2891246"/>
                </a:cubicBezTo>
                <a:cubicBezTo>
                  <a:pt x="153852" y="2882537"/>
                  <a:pt x="149846" y="2874121"/>
                  <a:pt x="148046" y="2865120"/>
                </a:cubicBezTo>
                <a:cubicBezTo>
                  <a:pt x="136791" y="2808848"/>
                  <a:pt x="145956" y="2834817"/>
                  <a:pt x="121920" y="2786743"/>
                </a:cubicBezTo>
                <a:cubicBezTo>
                  <a:pt x="116114" y="2763520"/>
                  <a:pt x="107472" y="2740828"/>
                  <a:pt x="104503" y="2717075"/>
                </a:cubicBezTo>
                <a:cubicBezTo>
                  <a:pt x="101600" y="2693852"/>
                  <a:pt x="100699" y="2670290"/>
                  <a:pt x="95795" y="2647406"/>
                </a:cubicBezTo>
                <a:cubicBezTo>
                  <a:pt x="91948" y="2629454"/>
                  <a:pt x="78377" y="2595155"/>
                  <a:pt x="78377" y="2595155"/>
                </a:cubicBezTo>
                <a:cubicBezTo>
                  <a:pt x="75474" y="2574835"/>
                  <a:pt x="74284" y="2554196"/>
                  <a:pt x="69669" y="2534195"/>
                </a:cubicBezTo>
                <a:cubicBezTo>
                  <a:pt x="65541" y="2516306"/>
                  <a:pt x="55270" y="2500053"/>
                  <a:pt x="52252" y="2481943"/>
                </a:cubicBezTo>
                <a:cubicBezTo>
                  <a:pt x="46446" y="2447109"/>
                  <a:pt x="43401" y="2411700"/>
                  <a:pt x="34835" y="2377440"/>
                </a:cubicBezTo>
                <a:cubicBezTo>
                  <a:pt x="21843" y="2325476"/>
                  <a:pt x="28094" y="2354412"/>
                  <a:pt x="17417" y="2290355"/>
                </a:cubicBezTo>
                <a:cubicBezTo>
                  <a:pt x="14514" y="2226492"/>
                  <a:pt x="13431" y="2162520"/>
                  <a:pt x="8709" y="2098766"/>
                </a:cubicBezTo>
                <a:cubicBezTo>
                  <a:pt x="7616" y="2084005"/>
                  <a:pt x="0" y="2070025"/>
                  <a:pt x="0" y="2055223"/>
                </a:cubicBezTo>
                <a:cubicBezTo>
                  <a:pt x="0" y="1927464"/>
                  <a:pt x="3603" y="1799703"/>
                  <a:pt x="8709" y="1672046"/>
                </a:cubicBezTo>
                <a:cubicBezTo>
                  <a:pt x="9415" y="1654403"/>
                  <a:pt x="14163" y="1637150"/>
                  <a:pt x="17417" y="1619795"/>
                </a:cubicBezTo>
                <a:cubicBezTo>
                  <a:pt x="35490" y="1523408"/>
                  <a:pt x="25114" y="1557012"/>
                  <a:pt x="52252" y="1489166"/>
                </a:cubicBezTo>
                <a:cubicBezTo>
                  <a:pt x="71142" y="1338034"/>
                  <a:pt x="47358" y="1491316"/>
                  <a:pt x="78377" y="1367246"/>
                </a:cubicBezTo>
                <a:cubicBezTo>
                  <a:pt x="84183" y="1344023"/>
                  <a:pt x="85090" y="1318988"/>
                  <a:pt x="95795" y="1297578"/>
                </a:cubicBezTo>
                <a:cubicBezTo>
                  <a:pt x="126380" y="1236407"/>
                  <a:pt x="102699" y="1287875"/>
                  <a:pt x="121920" y="1236618"/>
                </a:cubicBezTo>
                <a:cubicBezTo>
                  <a:pt x="127409" y="1221981"/>
                  <a:pt x="134394" y="1207905"/>
                  <a:pt x="139337" y="1193075"/>
                </a:cubicBezTo>
                <a:cubicBezTo>
                  <a:pt x="143122" y="1181720"/>
                  <a:pt x="143443" y="1169288"/>
                  <a:pt x="148046" y="1158240"/>
                </a:cubicBezTo>
                <a:cubicBezTo>
                  <a:pt x="158032" y="1134273"/>
                  <a:pt x="174669" y="1113203"/>
                  <a:pt x="182880" y="1088572"/>
                </a:cubicBezTo>
                <a:cubicBezTo>
                  <a:pt x="185783" y="1079863"/>
                  <a:pt x="187484" y="1070657"/>
                  <a:pt x="191589" y="1062446"/>
                </a:cubicBezTo>
                <a:cubicBezTo>
                  <a:pt x="196270" y="1053085"/>
                  <a:pt x="204325" y="1045681"/>
                  <a:pt x="209006" y="1036320"/>
                </a:cubicBezTo>
                <a:cubicBezTo>
                  <a:pt x="229022" y="996289"/>
                  <a:pt x="224045" y="996747"/>
                  <a:pt x="235132" y="957943"/>
                </a:cubicBezTo>
                <a:cubicBezTo>
                  <a:pt x="243039" y="930267"/>
                  <a:pt x="250213" y="917727"/>
                  <a:pt x="261257" y="888275"/>
                </a:cubicBezTo>
                <a:cubicBezTo>
                  <a:pt x="264480" y="879680"/>
                  <a:pt x="266350" y="870587"/>
                  <a:pt x="269966" y="862149"/>
                </a:cubicBezTo>
                <a:cubicBezTo>
                  <a:pt x="283225" y="831212"/>
                  <a:pt x="287308" y="827427"/>
                  <a:pt x="304800" y="801189"/>
                </a:cubicBezTo>
                <a:cubicBezTo>
                  <a:pt x="313354" y="766976"/>
                  <a:pt x="316793" y="749436"/>
                  <a:pt x="330926" y="714103"/>
                </a:cubicBezTo>
                <a:cubicBezTo>
                  <a:pt x="335747" y="702050"/>
                  <a:pt x="343071" y="691132"/>
                  <a:pt x="348343" y="679269"/>
                </a:cubicBezTo>
                <a:cubicBezTo>
                  <a:pt x="354692" y="664984"/>
                  <a:pt x="359411" y="650011"/>
                  <a:pt x="365760" y="635726"/>
                </a:cubicBezTo>
                <a:cubicBezTo>
                  <a:pt x="371032" y="623863"/>
                  <a:pt x="378063" y="612824"/>
                  <a:pt x="383177" y="600892"/>
                </a:cubicBezTo>
                <a:cubicBezTo>
                  <a:pt x="386793" y="592454"/>
                  <a:pt x="387428" y="582791"/>
                  <a:pt x="391886" y="574766"/>
                </a:cubicBezTo>
                <a:cubicBezTo>
                  <a:pt x="402052" y="556468"/>
                  <a:pt x="426720" y="522515"/>
                  <a:pt x="426720" y="522515"/>
                </a:cubicBezTo>
                <a:cubicBezTo>
                  <a:pt x="429623" y="510903"/>
                  <a:pt x="428790" y="497639"/>
                  <a:pt x="435429" y="487680"/>
                </a:cubicBezTo>
                <a:cubicBezTo>
                  <a:pt x="441235" y="478971"/>
                  <a:pt x="453678" y="477155"/>
                  <a:pt x="461555" y="470263"/>
                </a:cubicBezTo>
                <a:cubicBezTo>
                  <a:pt x="477002" y="456746"/>
                  <a:pt x="490583" y="441234"/>
                  <a:pt x="505097" y="426720"/>
                </a:cubicBezTo>
                <a:cubicBezTo>
                  <a:pt x="510903" y="420914"/>
                  <a:pt x="517589" y="415872"/>
                  <a:pt x="522515" y="409303"/>
                </a:cubicBezTo>
                <a:cubicBezTo>
                  <a:pt x="531223" y="397692"/>
                  <a:pt x="538377" y="384732"/>
                  <a:pt x="548640" y="374469"/>
                </a:cubicBezTo>
                <a:cubicBezTo>
                  <a:pt x="577634" y="345475"/>
                  <a:pt x="569021" y="366049"/>
                  <a:pt x="600892" y="348343"/>
                </a:cubicBezTo>
                <a:cubicBezTo>
                  <a:pt x="685724" y="301214"/>
                  <a:pt x="619901" y="321820"/>
                  <a:pt x="687977" y="304800"/>
                </a:cubicBezTo>
                <a:cubicBezTo>
                  <a:pt x="734020" y="274105"/>
                  <a:pt x="703949" y="289921"/>
                  <a:pt x="783772" y="269966"/>
                </a:cubicBezTo>
                <a:lnTo>
                  <a:pt x="783772" y="269966"/>
                </a:lnTo>
                <a:cubicBezTo>
                  <a:pt x="795383" y="264160"/>
                  <a:pt x="807335" y="258990"/>
                  <a:pt x="818606" y="252549"/>
                </a:cubicBezTo>
                <a:cubicBezTo>
                  <a:pt x="862336" y="227561"/>
                  <a:pt x="826934" y="240272"/>
                  <a:pt x="879566" y="217715"/>
                </a:cubicBezTo>
                <a:cubicBezTo>
                  <a:pt x="907440" y="205769"/>
                  <a:pt x="916514" y="208478"/>
                  <a:pt x="949235" y="200298"/>
                </a:cubicBezTo>
                <a:cubicBezTo>
                  <a:pt x="993007" y="189355"/>
                  <a:pt x="958922" y="195454"/>
                  <a:pt x="1001486" y="174172"/>
                </a:cubicBezTo>
                <a:cubicBezTo>
                  <a:pt x="1009697" y="170067"/>
                  <a:pt x="1018756" y="167878"/>
                  <a:pt x="1027612" y="165463"/>
                </a:cubicBezTo>
                <a:cubicBezTo>
                  <a:pt x="1050706" y="159165"/>
                  <a:pt x="1097280" y="148046"/>
                  <a:pt x="1097280" y="148046"/>
                </a:cubicBezTo>
                <a:cubicBezTo>
                  <a:pt x="1105989" y="142240"/>
                  <a:pt x="1113842" y="134880"/>
                  <a:pt x="1123406" y="130629"/>
                </a:cubicBezTo>
                <a:cubicBezTo>
                  <a:pt x="1160653" y="114075"/>
                  <a:pt x="1175030" y="114635"/>
                  <a:pt x="1210492" y="104503"/>
                </a:cubicBezTo>
                <a:cubicBezTo>
                  <a:pt x="1219318" y="101981"/>
                  <a:pt x="1227791" y="98317"/>
                  <a:pt x="1236617" y="95795"/>
                </a:cubicBezTo>
                <a:cubicBezTo>
                  <a:pt x="1248126" y="92507"/>
                  <a:pt x="1259943" y="90374"/>
                  <a:pt x="1271452" y="87086"/>
                </a:cubicBezTo>
                <a:cubicBezTo>
                  <a:pt x="1280278" y="84564"/>
                  <a:pt x="1288751" y="80900"/>
                  <a:pt x="1297577" y="78378"/>
                </a:cubicBezTo>
                <a:cubicBezTo>
                  <a:pt x="1309086" y="75090"/>
                  <a:pt x="1320948" y="73108"/>
                  <a:pt x="1332412" y="69669"/>
                </a:cubicBezTo>
                <a:cubicBezTo>
                  <a:pt x="1349997" y="64394"/>
                  <a:pt x="1367246" y="58058"/>
                  <a:pt x="1384663" y="52252"/>
                </a:cubicBezTo>
                <a:cubicBezTo>
                  <a:pt x="1393372" y="49349"/>
                  <a:pt x="1402578" y="47648"/>
                  <a:pt x="1410789" y="43543"/>
                </a:cubicBezTo>
                <a:cubicBezTo>
                  <a:pt x="1422400" y="37737"/>
                  <a:pt x="1433307" y="30231"/>
                  <a:pt x="1445623" y="26126"/>
                </a:cubicBezTo>
                <a:cubicBezTo>
                  <a:pt x="1459665" y="21445"/>
                  <a:pt x="1474806" y="21008"/>
                  <a:pt x="1489166" y="17418"/>
                </a:cubicBezTo>
                <a:cubicBezTo>
                  <a:pt x="1498072" y="15192"/>
                  <a:pt x="1506386" y="10936"/>
                  <a:pt x="1515292" y="8709"/>
                </a:cubicBezTo>
                <a:cubicBezTo>
                  <a:pt x="1529652" y="5119"/>
                  <a:pt x="1544321" y="2903"/>
                  <a:pt x="1558835" y="0"/>
                </a:cubicBezTo>
                <a:cubicBezTo>
                  <a:pt x="1750387" y="10082"/>
                  <a:pt x="1669067" y="8709"/>
                  <a:pt x="1802675" y="870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箭头连接符 142"/>
          <p:cNvCxnSpPr/>
          <p:nvPr/>
        </p:nvCxnSpPr>
        <p:spPr>
          <a:xfrm>
            <a:off x="3091536" y="2403568"/>
            <a:ext cx="315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文本框 144"/>
          <p:cNvSpPr txBox="1"/>
          <p:nvPr/>
        </p:nvSpPr>
        <p:spPr>
          <a:xfrm>
            <a:off x="2155551" y="5743039"/>
            <a:ext cx="119976" cy="307777"/>
          </a:xfrm>
          <a:prstGeom prst="rect">
            <a:avLst/>
          </a:prstGeom>
          <a:noFill/>
        </p:spPr>
        <p:txBody>
          <a:bodyPr wrap="square" rtlCol="0">
            <a:spAutoFit/>
          </a:bodyPr>
          <a:lstStyle/>
          <a:p>
            <a:r>
              <a:rPr lang="zh-CN" altLang="en-US" sz="1400" smtClean="0"/>
              <a:t>*</a:t>
            </a:r>
            <a:endParaRPr lang="zh-CN" altLang="en-US" sz="1400"/>
          </a:p>
        </p:txBody>
      </p:sp>
      <p:cxnSp>
        <p:nvCxnSpPr>
          <p:cNvPr id="148" name="曲线连接符 147"/>
          <p:cNvCxnSpPr>
            <a:stCxn id="96" idx="0"/>
            <a:endCxn id="104" idx="3"/>
          </p:cNvCxnSpPr>
          <p:nvPr/>
        </p:nvCxnSpPr>
        <p:spPr>
          <a:xfrm rot="16200000" flipV="1">
            <a:off x="6418859" y="727582"/>
            <a:ext cx="656435" cy="41585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文本框 148"/>
          <p:cNvSpPr txBox="1"/>
          <p:nvPr/>
        </p:nvSpPr>
        <p:spPr>
          <a:xfrm>
            <a:off x="8538933" y="2909616"/>
            <a:ext cx="119976" cy="307777"/>
          </a:xfrm>
          <a:prstGeom prst="rect">
            <a:avLst/>
          </a:prstGeom>
          <a:noFill/>
        </p:spPr>
        <p:txBody>
          <a:bodyPr wrap="square" rtlCol="0">
            <a:spAutoFit/>
          </a:bodyPr>
          <a:lstStyle/>
          <a:p>
            <a:r>
              <a:rPr lang="zh-CN" altLang="en-US" sz="1400" smtClean="0"/>
              <a:t>*</a:t>
            </a:r>
            <a:endParaRPr lang="zh-CN" altLang="en-US" sz="1400"/>
          </a:p>
        </p:txBody>
      </p:sp>
      <p:sp>
        <p:nvSpPr>
          <p:cNvPr id="150" name="任意多边形 149"/>
          <p:cNvSpPr/>
          <p:nvPr/>
        </p:nvSpPr>
        <p:spPr>
          <a:xfrm>
            <a:off x="3805638" y="3100254"/>
            <a:ext cx="4441372" cy="2220686"/>
          </a:xfrm>
          <a:custGeom>
            <a:avLst/>
            <a:gdLst>
              <a:gd name="connsiteX0" fmla="*/ 4441372 w 4441372"/>
              <a:gd name="connsiteY0" fmla="*/ 17417 h 2220686"/>
              <a:gd name="connsiteX1" fmla="*/ 4380412 w 4441372"/>
              <a:gd name="connsiteY1" fmla="*/ 8709 h 2220686"/>
              <a:gd name="connsiteX2" fmla="*/ 4336869 w 4441372"/>
              <a:gd name="connsiteY2" fmla="*/ 0 h 2220686"/>
              <a:gd name="connsiteX3" fmla="*/ 4188823 w 4441372"/>
              <a:gd name="connsiteY3" fmla="*/ 8709 h 2220686"/>
              <a:gd name="connsiteX4" fmla="*/ 4093029 w 4441372"/>
              <a:gd name="connsiteY4" fmla="*/ 34834 h 2220686"/>
              <a:gd name="connsiteX5" fmla="*/ 4066903 w 4441372"/>
              <a:gd name="connsiteY5" fmla="*/ 43543 h 2220686"/>
              <a:gd name="connsiteX6" fmla="*/ 4040778 w 4441372"/>
              <a:gd name="connsiteY6" fmla="*/ 60960 h 2220686"/>
              <a:gd name="connsiteX7" fmla="*/ 3988526 w 4441372"/>
              <a:gd name="connsiteY7" fmla="*/ 78377 h 2220686"/>
              <a:gd name="connsiteX8" fmla="*/ 3962400 w 4441372"/>
              <a:gd name="connsiteY8" fmla="*/ 87086 h 2220686"/>
              <a:gd name="connsiteX9" fmla="*/ 3936275 w 4441372"/>
              <a:gd name="connsiteY9" fmla="*/ 95794 h 2220686"/>
              <a:gd name="connsiteX10" fmla="*/ 3910149 w 4441372"/>
              <a:gd name="connsiteY10" fmla="*/ 113212 h 2220686"/>
              <a:gd name="connsiteX11" fmla="*/ 3849189 w 4441372"/>
              <a:gd name="connsiteY11" fmla="*/ 130629 h 2220686"/>
              <a:gd name="connsiteX12" fmla="*/ 3814355 w 4441372"/>
              <a:gd name="connsiteY12" fmla="*/ 148046 h 2220686"/>
              <a:gd name="connsiteX13" fmla="*/ 3762103 w 4441372"/>
              <a:gd name="connsiteY13" fmla="*/ 165463 h 2220686"/>
              <a:gd name="connsiteX14" fmla="*/ 3735978 w 4441372"/>
              <a:gd name="connsiteY14" fmla="*/ 174172 h 2220686"/>
              <a:gd name="connsiteX15" fmla="*/ 3640183 w 4441372"/>
              <a:gd name="connsiteY15" fmla="*/ 191589 h 2220686"/>
              <a:gd name="connsiteX16" fmla="*/ 3587932 w 4441372"/>
              <a:gd name="connsiteY16" fmla="*/ 209006 h 2220686"/>
              <a:gd name="connsiteX17" fmla="*/ 3561806 w 4441372"/>
              <a:gd name="connsiteY17" fmla="*/ 217714 h 2220686"/>
              <a:gd name="connsiteX18" fmla="*/ 3535680 w 4441372"/>
              <a:gd name="connsiteY18" fmla="*/ 226423 h 2220686"/>
              <a:gd name="connsiteX19" fmla="*/ 3509555 w 4441372"/>
              <a:gd name="connsiteY19" fmla="*/ 235132 h 2220686"/>
              <a:gd name="connsiteX20" fmla="*/ 3448595 w 4441372"/>
              <a:gd name="connsiteY20" fmla="*/ 269966 h 2220686"/>
              <a:gd name="connsiteX21" fmla="*/ 3396343 w 4441372"/>
              <a:gd name="connsiteY21" fmla="*/ 304800 h 2220686"/>
              <a:gd name="connsiteX22" fmla="*/ 3370218 w 4441372"/>
              <a:gd name="connsiteY22" fmla="*/ 322217 h 2220686"/>
              <a:gd name="connsiteX23" fmla="*/ 3335383 w 4441372"/>
              <a:gd name="connsiteY23" fmla="*/ 330926 h 2220686"/>
              <a:gd name="connsiteX24" fmla="*/ 3309258 w 4441372"/>
              <a:gd name="connsiteY24" fmla="*/ 348343 h 2220686"/>
              <a:gd name="connsiteX25" fmla="*/ 3257006 w 4441372"/>
              <a:gd name="connsiteY25" fmla="*/ 365760 h 2220686"/>
              <a:gd name="connsiteX26" fmla="*/ 3196046 w 4441372"/>
              <a:gd name="connsiteY26" fmla="*/ 400594 h 2220686"/>
              <a:gd name="connsiteX27" fmla="*/ 3169920 w 4441372"/>
              <a:gd name="connsiteY27" fmla="*/ 409303 h 2220686"/>
              <a:gd name="connsiteX28" fmla="*/ 3143795 w 4441372"/>
              <a:gd name="connsiteY28" fmla="*/ 426720 h 2220686"/>
              <a:gd name="connsiteX29" fmla="*/ 3117669 w 4441372"/>
              <a:gd name="connsiteY29" fmla="*/ 435429 h 2220686"/>
              <a:gd name="connsiteX30" fmla="*/ 3074126 w 4441372"/>
              <a:gd name="connsiteY30" fmla="*/ 452846 h 2220686"/>
              <a:gd name="connsiteX31" fmla="*/ 3048000 w 4441372"/>
              <a:gd name="connsiteY31" fmla="*/ 470263 h 2220686"/>
              <a:gd name="connsiteX32" fmla="*/ 3021875 w 4441372"/>
              <a:gd name="connsiteY32" fmla="*/ 478972 h 2220686"/>
              <a:gd name="connsiteX33" fmla="*/ 2978332 w 4441372"/>
              <a:gd name="connsiteY33" fmla="*/ 505097 h 2220686"/>
              <a:gd name="connsiteX34" fmla="*/ 2908663 w 4441372"/>
              <a:gd name="connsiteY34" fmla="*/ 539932 h 2220686"/>
              <a:gd name="connsiteX35" fmla="*/ 2873829 w 4441372"/>
              <a:gd name="connsiteY35" fmla="*/ 557349 h 2220686"/>
              <a:gd name="connsiteX36" fmla="*/ 2838995 w 4441372"/>
              <a:gd name="connsiteY36" fmla="*/ 574766 h 2220686"/>
              <a:gd name="connsiteX37" fmla="*/ 2812869 w 4441372"/>
              <a:gd name="connsiteY37" fmla="*/ 583474 h 2220686"/>
              <a:gd name="connsiteX38" fmla="*/ 2708366 w 4441372"/>
              <a:gd name="connsiteY38" fmla="*/ 635726 h 2220686"/>
              <a:gd name="connsiteX39" fmla="*/ 2673532 w 4441372"/>
              <a:gd name="connsiteY39" fmla="*/ 653143 h 2220686"/>
              <a:gd name="connsiteX40" fmla="*/ 2647406 w 4441372"/>
              <a:gd name="connsiteY40" fmla="*/ 670560 h 2220686"/>
              <a:gd name="connsiteX41" fmla="*/ 2586446 w 4441372"/>
              <a:gd name="connsiteY41" fmla="*/ 687977 h 2220686"/>
              <a:gd name="connsiteX42" fmla="*/ 2560320 w 4441372"/>
              <a:gd name="connsiteY42" fmla="*/ 696686 h 2220686"/>
              <a:gd name="connsiteX43" fmla="*/ 2534195 w 4441372"/>
              <a:gd name="connsiteY43" fmla="*/ 714103 h 2220686"/>
              <a:gd name="connsiteX44" fmla="*/ 2499360 w 4441372"/>
              <a:gd name="connsiteY44" fmla="*/ 731520 h 2220686"/>
              <a:gd name="connsiteX45" fmla="*/ 2447109 w 4441372"/>
              <a:gd name="connsiteY45" fmla="*/ 766354 h 2220686"/>
              <a:gd name="connsiteX46" fmla="*/ 2429692 w 4441372"/>
              <a:gd name="connsiteY46" fmla="*/ 783772 h 2220686"/>
              <a:gd name="connsiteX47" fmla="*/ 2377440 w 4441372"/>
              <a:gd name="connsiteY47" fmla="*/ 818606 h 2220686"/>
              <a:gd name="connsiteX48" fmla="*/ 2351315 w 4441372"/>
              <a:gd name="connsiteY48" fmla="*/ 836023 h 2220686"/>
              <a:gd name="connsiteX49" fmla="*/ 2299063 w 4441372"/>
              <a:gd name="connsiteY49" fmla="*/ 870857 h 2220686"/>
              <a:gd name="connsiteX50" fmla="*/ 2246812 w 4441372"/>
              <a:gd name="connsiteY50" fmla="*/ 905692 h 2220686"/>
              <a:gd name="connsiteX51" fmla="*/ 2220686 w 4441372"/>
              <a:gd name="connsiteY51" fmla="*/ 923109 h 2220686"/>
              <a:gd name="connsiteX52" fmla="*/ 2194560 w 4441372"/>
              <a:gd name="connsiteY52" fmla="*/ 931817 h 2220686"/>
              <a:gd name="connsiteX53" fmla="*/ 2116183 w 4441372"/>
              <a:gd name="connsiteY53" fmla="*/ 992777 h 2220686"/>
              <a:gd name="connsiteX54" fmla="*/ 2090058 w 4441372"/>
              <a:gd name="connsiteY54" fmla="*/ 1001486 h 2220686"/>
              <a:gd name="connsiteX55" fmla="*/ 2011680 w 4441372"/>
              <a:gd name="connsiteY55" fmla="*/ 1045029 h 2220686"/>
              <a:gd name="connsiteX56" fmla="*/ 1968138 w 4441372"/>
              <a:gd name="connsiteY56" fmla="*/ 1088572 h 2220686"/>
              <a:gd name="connsiteX57" fmla="*/ 1915886 w 4441372"/>
              <a:gd name="connsiteY57" fmla="*/ 1105989 h 2220686"/>
              <a:gd name="connsiteX58" fmla="*/ 1872343 w 4441372"/>
              <a:gd name="connsiteY58" fmla="*/ 1140823 h 2220686"/>
              <a:gd name="connsiteX59" fmla="*/ 1846218 w 4441372"/>
              <a:gd name="connsiteY59" fmla="*/ 1166949 h 2220686"/>
              <a:gd name="connsiteX60" fmla="*/ 1820092 w 4441372"/>
              <a:gd name="connsiteY60" fmla="*/ 1175657 h 2220686"/>
              <a:gd name="connsiteX61" fmla="*/ 1785258 w 4441372"/>
              <a:gd name="connsiteY61" fmla="*/ 1193074 h 2220686"/>
              <a:gd name="connsiteX62" fmla="*/ 1733006 w 4441372"/>
              <a:gd name="connsiteY62" fmla="*/ 1227909 h 2220686"/>
              <a:gd name="connsiteX63" fmla="*/ 1706880 w 4441372"/>
              <a:gd name="connsiteY63" fmla="*/ 1245326 h 2220686"/>
              <a:gd name="connsiteX64" fmla="*/ 1654629 w 4441372"/>
              <a:gd name="connsiteY64" fmla="*/ 1262743 h 2220686"/>
              <a:gd name="connsiteX65" fmla="*/ 1567543 w 4441372"/>
              <a:gd name="connsiteY65" fmla="*/ 1314994 h 2220686"/>
              <a:gd name="connsiteX66" fmla="*/ 1541418 w 4441372"/>
              <a:gd name="connsiteY66" fmla="*/ 1323703 h 2220686"/>
              <a:gd name="connsiteX67" fmla="*/ 1524000 w 4441372"/>
              <a:gd name="connsiteY67" fmla="*/ 1341120 h 2220686"/>
              <a:gd name="connsiteX68" fmla="*/ 1471749 w 4441372"/>
              <a:gd name="connsiteY68" fmla="*/ 1358537 h 2220686"/>
              <a:gd name="connsiteX69" fmla="*/ 1393372 w 4441372"/>
              <a:gd name="connsiteY69" fmla="*/ 1393372 h 2220686"/>
              <a:gd name="connsiteX70" fmla="*/ 1332412 w 4441372"/>
              <a:gd name="connsiteY70" fmla="*/ 1419497 h 2220686"/>
              <a:gd name="connsiteX71" fmla="*/ 1271452 w 4441372"/>
              <a:gd name="connsiteY71" fmla="*/ 1454332 h 2220686"/>
              <a:gd name="connsiteX72" fmla="*/ 1210492 w 4441372"/>
              <a:gd name="connsiteY72" fmla="*/ 1471749 h 2220686"/>
              <a:gd name="connsiteX73" fmla="*/ 1132115 w 4441372"/>
              <a:gd name="connsiteY73" fmla="*/ 1506583 h 2220686"/>
              <a:gd name="connsiteX74" fmla="*/ 1105989 w 4441372"/>
              <a:gd name="connsiteY74" fmla="*/ 1515292 h 2220686"/>
              <a:gd name="connsiteX75" fmla="*/ 1079863 w 4441372"/>
              <a:gd name="connsiteY75" fmla="*/ 1532709 h 2220686"/>
              <a:gd name="connsiteX76" fmla="*/ 1027612 w 4441372"/>
              <a:gd name="connsiteY76" fmla="*/ 1550126 h 2220686"/>
              <a:gd name="connsiteX77" fmla="*/ 975360 w 4441372"/>
              <a:gd name="connsiteY77" fmla="*/ 1584960 h 2220686"/>
              <a:gd name="connsiteX78" fmla="*/ 923109 w 4441372"/>
              <a:gd name="connsiteY78" fmla="*/ 1611086 h 2220686"/>
              <a:gd name="connsiteX79" fmla="*/ 896983 w 4441372"/>
              <a:gd name="connsiteY79" fmla="*/ 1628503 h 2220686"/>
              <a:gd name="connsiteX80" fmla="*/ 844732 w 4441372"/>
              <a:gd name="connsiteY80" fmla="*/ 1645920 h 2220686"/>
              <a:gd name="connsiteX81" fmla="*/ 792480 w 4441372"/>
              <a:gd name="connsiteY81" fmla="*/ 1680754 h 2220686"/>
              <a:gd name="connsiteX82" fmla="*/ 766355 w 4441372"/>
              <a:gd name="connsiteY82" fmla="*/ 1689463 h 2220686"/>
              <a:gd name="connsiteX83" fmla="*/ 740229 w 4441372"/>
              <a:gd name="connsiteY83" fmla="*/ 1706880 h 2220686"/>
              <a:gd name="connsiteX84" fmla="*/ 714103 w 4441372"/>
              <a:gd name="connsiteY84" fmla="*/ 1715589 h 2220686"/>
              <a:gd name="connsiteX85" fmla="*/ 661852 w 4441372"/>
              <a:gd name="connsiteY85" fmla="*/ 1741714 h 2220686"/>
              <a:gd name="connsiteX86" fmla="*/ 618309 w 4441372"/>
              <a:gd name="connsiteY86" fmla="*/ 1767840 h 2220686"/>
              <a:gd name="connsiteX87" fmla="*/ 566058 w 4441372"/>
              <a:gd name="connsiteY87" fmla="*/ 1802674 h 2220686"/>
              <a:gd name="connsiteX88" fmla="*/ 548640 w 4441372"/>
              <a:gd name="connsiteY88" fmla="*/ 1820092 h 2220686"/>
              <a:gd name="connsiteX89" fmla="*/ 496389 w 4441372"/>
              <a:gd name="connsiteY89" fmla="*/ 1837509 h 2220686"/>
              <a:gd name="connsiteX90" fmla="*/ 426720 w 4441372"/>
              <a:gd name="connsiteY90" fmla="*/ 1881052 h 2220686"/>
              <a:gd name="connsiteX91" fmla="*/ 400595 w 4441372"/>
              <a:gd name="connsiteY91" fmla="*/ 1889760 h 2220686"/>
              <a:gd name="connsiteX92" fmla="*/ 348343 w 4441372"/>
              <a:gd name="connsiteY92" fmla="*/ 1924594 h 2220686"/>
              <a:gd name="connsiteX93" fmla="*/ 330926 w 4441372"/>
              <a:gd name="connsiteY93" fmla="*/ 1942012 h 2220686"/>
              <a:gd name="connsiteX94" fmla="*/ 313509 w 4441372"/>
              <a:gd name="connsiteY94" fmla="*/ 1968137 h 2220686"/>
              <a:gd name="connsiteX95" fmla="*/ 287383 w 4441372"/>
              <a:gd name="connsiteY95" fmla="*/ 1976846 h 2220686"/>
              <a:gd name="connsiteX96" fmla="*/ 252549 w 4441372"/>
              <a:gd name="connsiteY96" fmla="*/ 2011680 h 2220686"/>
              <a:gd name="connsiteX97" fmla="*/ 243840 w 4441372"/>
              <a:gd name="connsiteY97" fmla="*/ 2037806 h 2220686"/>
              <a:gd name="connsiteX98" fmla="*/ 191589 w 4441372"/>
              <a:gd name="connsiteY98" fmla="*/ 2072640 h 2220686"/>
              <a:gd name="connsiteX99" fmla="*/ 174172 w 4441372"/>
              <a:gd name="connsiteY99" fmla="*/ 2098766 h 2220686"/>
              <a:gd name="connsiteX100" fmla="*/ 148046 w 4441372"/>
              <a:gd name="connsiteY100" fmla="*/ 2107474 h 2220686"/>
              <a:gd name="connsiteX101" fmla="*/ 139338 w 4441372"/>
              <a:gd name="connsiteY101" fmla="*/ 2133600 h 2220686"/>
              <a:gd name="connsiteX102" fmla="*/ 113212 w 4441372"/>
              <a:gd name="connsiteY102" fmla="*/ 2142309 h 2220686"/>
              <a:gd name="connsiteX103" fmla="*/ 60960 w 4441372"/>
              <a:gd name="connsiteY103" fmla="*/ 2177143 h 2220686"/>
              <a:gd name="connsiteX104" fmla="*/ 34835 w 4441372"/>
              <a:gd name="connsiteY104" fmla="*/ 2194560 h 2220686"/>
              <a:gd name="connsiteX105" fmla="*/ 0 w 4441372"/>
              <a:gd name="connsiteY105" fmla="*/ 2220686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41372" h="2220686">
                <a:moveTo>
                  <a:pt x="4441372" y="17417"/>
                </a:moveTo>
                <a:cubicBezTo>
                  <a:pt x="4421052" y="14514"/>
                  <a:pt x="4400659" y="12083"/>
                  <a:pt x="4380412" y="8709"/>
                </a:cubicBezTo>
                <a:cubicBezTo>
                  <a:pt x="4365812" y="6276"/>
                  <a:pt x="4351671" y="0"/>
                  <a:pt x="4336869" y="0"/>
                </a:cubicBezTo>
                <a:cubicBezTo>
                  <a:pt x="4287435" y="0"/>
                  <a:pt x="4238172" y="5806"/>
                  <a:pt x="4188823" y="8709"/>
                </a:cubicBezTo>
                <a:cubicBezTo>
                  <a:pt x="4127279" y="21017"/>
                  <a:pt x="4159320" y="12737"/>
                  <a:pt x="4093029" y="34834"/>
                </a:cubicBezTo>
                <a:cubicBezTo>
                  <a:pt x="4084320" y="37737"/>
                  <a:pt x="4074541" y="38451"/>
                  <a:pt x="4066903" y="43543"/>
                </a:cubicBezTo>
                <a:cubicBezTo>
                  <a:pt x="4058195" y="49349"/>
                  <a:pt x="4050342" y="56709"/>
                  <a:pt x="4040778" y="60960"/>
                </a:cubicBezTo>
                <a:cubicBezTo>
                  <a:pt x="4024001" y="68416"/>
                  <a:pt x="4005943" y="72571"/>
                  <a:pt x="3988526" y="78377"/>
                </a:cubicBezTo>
                <a:lnTo>
                  <a:pt x="3962400" y="87086"/>
                </a:lnTo>
                <a:lnTo>
                  <a:pt x="3936275" y="95794"/>
                </a:lnTo>
                <a:cubicBezTo>
                  <a:pt x="3927566" y="101600"/>
                  <a:pt x="3919511" y="108531"/>
                  <a:pt x="3910149" y="113212"/>
                </a:cubicBezTo>
                <a:cubicBezTo>
                  <a:pt x="3889106" y="123733"/>
                  <a:pt x="3871497" y="122263"/>
                  <a:pt x="3849189" y="130629"/>
                </a:cubicBezTo>
                <a:cubicBezTo>
                  <a:pt x="3837034" y="135187"/>
                  <a:pt x="3826408" y="143225"/>
                  <a:pt x="3814355" y="148046"/>
                </a:cubicBezTo>
                <a:cubicBezTo>
                  <a:pt x="3797309" y="154864"/>
                  <a:pt x="3779520" y="159657"/>
                  <a:pt x="3762103" y="165463"/>
                </a:cubicBezTo>
                <a:cubicBezTo>
                  <a:pt x="3753395" y="168366"/>
                  <a:pt x="3745033" y="172663"/>
                  <a:pt x="3735978" y="174172"/>
                </a:cubicBezTo>
                <a:cubicBezTo>
                  <a:pt x="3718896" y="177019"/>
                  <a:pt x="3659319" y="186370"/>
                  <a:pt x="3640183" y="191589"/>
                </a:cubicBezTo>
                <a:cubicBezTo>
                  <a:pt x="3622471" y="196420"/>
                  <a:pt x="3605349" y="203200"/>
                  <a:pt x="3587932" y="209006"/>
                </a:cubicBezTo>
                <a:lnTo>
                  <a:pt x="3561806" y="217714"/>
                </a:lnTo>
                <a:lnTo>
                  <a:pt x="3535680" y="226423"/>
                </a:lnTo>
                <a:lnTo>
                  <a:pt x="3509555" y="235132"/>
                </a:lnTo>
                <a:cubicBezTo>
                  <a:pt x="3450896" y="293789"/>
                  <a:pt x="3518768" y="234879"/>
                  <a:pt x="3448595" y="269966"/>
                </a:cubicBezTo>
                <a:cubicBezTo>
                  <a:pt x="3429872" y="279327"/>
                  <a:pt x="3413760" y="293189"/>
                  <a:pt x="3396343" y="304800"/>
                </a:cubicBezTo>
                <a:cubicBezTo>
                  <a:pt x="3387635" y="310606"/>
                  <a:pt x="3380372" y="319679"/>
                  <a:pt x="3370218" y="322217"/>
                </a:cubicBezTo>
                <a:lnTo>
                  <a:pt x="3335383" y="330926"/>
                </a:lnTo>
                <a:cubicBezTo>
                  <a:pt x="3326675" y="336732"/>
                  <a:pt x="3318822" y="344092"/>
                  <a:pt x="3309258" y="348343"/>
                </a:cubicBezTo>
                <a:cubicBezTo>
                  <a:pt x="3292481" y="355799"/>
                  <a:pt x="3257006" y="365760"/>
                  <a:pt x="3257006" y="365760"/>
                </a:cubicBezTo>
                <a:cubicBezTo>
                  <a:pt x="3230768" y="383252"/>
                  <a:pt x="3226983" y="387335"/>
                  <a:pt x="3196046" y="400594"/>
                </a:cubicBezTo>
                <a:cubicBezTo>
                  <a:pt x="3187608" y="404210"/>
                  <a:pt x="3178131" y="405198"/>
                  <a:pt x="3169920" y="409303"/>
                </a:cubicBezTo>
                <a:cubicBezTo>
                  <a:pt x="3160559" y="413984"/>
                  <a:pt x="3153156" y="422039"/>
                  <a:pt x="3143795" y="426720"/>
                </a:cubicBezTo>
                <a:cubicBezTo>
                  <a:pt x="3135584" y="430825"/>
                  <a:pt x="3126264" y="432206"/>
                  <a:pt x="3117669" y="435429"/>
                </a:cubicBezTo>
                <a:cubicBezTo>
                  <a:pt x="3103032" y="440918"/>
                  <a:pt x="3088108" y="445855"/>
                  <a:pt x="3074126" y="452846"/>
                </a:cubicBezTo>
                <a:cubicBezTo>
                  <a:pt x="3064764" y="457527"/>
                  <a:pt x="3057361" y="465582"/>
                  <a:pt x="3048000" y="470263"/>
                </a:cubicBezTo>
                <a:cubicBezTo>
                  <a:pt x="3039790" y="474368"/>
                  <a:pt x="3030085" y="474867"/>
                  <a:pt x="3021875" y="478972"/>
                </a:cubicBezTo>
                <a:cubicBezTo>
                  <a:pt x="3006736" y="486542"/>
                  <a:pt x="2993235" y="497072"/>
                  <a:pt x="2978332" y="505097"/>
                </a:cubicBezTo>
                <a:cubicBezTo>
                  <a:pt x="2955471" y="517407"/>
                  <a:pt x="2931886" y="528320"/>
                  <a:pt x="2908663" y="539932"/>
                </a:cubicBezTo>
                <a:lnTo>
                  <a:pt x="2873829" y="557349"/>
                </a:lnTo>
                <a:cubicBezTo>
                  <a:pt x="2862218" y="563155"/>
                  <a:pt x="2851311" y="570661"/>
                  <a:pt x="2838995" y="574766"/>
                </a:cubicBezTo>
                <a:lnTo>
                  <a:pt x="2812869" y="583474"/>
                </a:lnTo>
                <a:cubicBezTo>
                  <a:pt x="2663130" y="683303"/>
                  <a:pt x="2852582" y="563618"/>
                  <a:pt x="2708366" y="635726"/>
                </a:cubicBezTo>
                <a:cubicBezTo>
                  <a:pt x="2696755" y="641532"/>
                  <a:pt x="2684803" y="646702"/>
                  <a:pt x="2673532" y="653143"/>
                </a:cubicBezTo>
                <a:cubicBezTo>
                  <a:pt x="2664445" y="658336"/>
                  <a:pt x="2656767" y="665879"/>
                  <a:pt x="2647406" y="670560"/>
                </a:cubicBezTo>
                <a:cubicBezTo>
                  <a:pt x="2633481" y="677522"/>
                  <a:pt x="2599474" y="684255"/>
                  <a:pt x="2586446" y="687977"/>
                </a:cubicBezTo>
                <a:cubicBezTo>
                  <a:pt x="2577619" y="690499"/>
                  <a:pt x="2568531" y="692581"/>
                  <a:pt x="2560320" y="696686"/>
                </a:cubicBezTo>
                <a:cubicBezTo>
                  <a:pt x="2550959" y="701367"/>
                  <a:pt x="2543282" y="708910"/>
                  <a:pt x="2534195" y="714103"/>
                </a:cubicBezTo>
                <a:cubicBezTo>
                  <a:pt x="2522923" y="720544"/>
                  <a:pt x="2510492" y="724841"/>
                  <a:pt x="2499360" y="731520"/>
                </a:cubicBezTo>
                <a:cubicBezTo>
                  <a:pt x="2481410" y="742290"/>
                  <a:pt x="2461910" y="751552"/>
                  <a:pt x="2447109" y="766354"/>
                </a:cubicBezTo>
                <a:cubicBezTo>
                  <a:pt x="2441303" y="772160"/>
                  <a:pt x="2436261" y="778846"/>
                  <a:pt x="2429692" y="783772"/>
                </a:cubicBezTo>
                <a:cubicBezTo>
                  <a:pt x="2412946" y="796332"/>
                  <a:pt x="2394857" y="806995"/>
                  <a:pt x="2377440" y="818606"/>
                </a:cubicBezTo>
                <a:cubicBezTo>
                  <a:pt x="2368732" y="824412"/>
                  <a:pt x="2358716" y="828622"/>
                  <a:pt x="2351315" y="836023"/>
                </a:cubicBezTo>
                <a:cubicBezTo>
                  <a:pt x="2318698" y="868640"/>
                  <a:pt x="2336873" y="858255"/>
                  <a:pt x="2299063" y="870857"/>
                </a:cubicBezTo>
                <a:lnTo>
                  <a:pt x="2246812" y="905692"/>
                </a:lnTo>
                <a:cubicBezTo>
                  <a:pt x="2238103" y="911498"/>
                  <a:pt x="2230615" y="919799"/>
                  <a:pt x="2220686" y="923109"/>
                </a:cubicBezTo>
                <a:lnTo>
                  <a:pt x="2194560" y="931817"/>
                </a:lnTo>
                <a:cubicBezTo>
                  <a:pt x="2172016" y="954361"/>
                  <a:pt x="2147437" y="982358"/>
                  <a:pt x="2116183" y="992777"/>
                </a:cubicBezTo>
                <a:cubicBezTo>
                  <a:pt x="2107475" y="995680"/>
                  <a:pt x="2098082" y="997028"/>
                  <a:pt x="2090058" y="1001486"/>
                </a:cubicBezTo>
                <a:cubicBezTo>
                  <a:pt x="2000226" y="1051393"/>
                  <a:pt x="2070795" y="1025323"/>
                  <a:pt x="2011680" y="1045029"/>
                </a:cubicBezTo>
                <a:cubicBezTo>
                  <a:pt x="1997166" y="1059543"/>
                  <a:pt x="1987611" y="1082081"/>
                  <a:pt x="1968138" y="1088572"/>
                </a:cubicBezTo>
                <a:lnTo>
                  <a:pt x="1915886" y="1105989"/>
                </a:lnTo>
                <a:cubicBezTo>
                  <a:pt x="1876933" y="1164418"/>
                  <a:pt x="1922821" y="1107170"/>
                  <a:pt x="1872343" y="1140823"/>
                </a:cubicBezTo>
                <a:cubicBezTo>
                  <a:pt x="1862096" y="1147655"/>
                  <a:pt x="1856465" y="1160117"/>
                  <a:pt x="1846218" y="1166949"/>
                </a:cubicBezTo>
                <a:cubicBezTo>
                  <a:pt x="1838580" y="1172041"/>
                  <a:pt x="1828529" y="1172041"/>
                  <a:pt x="1820092" y="1175657"/>
                </a:cubicBezTo>
                <a:cubicBezTo>
                  <a:pt x="1808160" y="1180771"/>
                  <a:pt x="1796390" y="1186395"/>
                  <a:pt x="1785258" y="1193074"/>
                </a:cubicBezTo>
                <a:cubicBezTo>
                  <a:pt x="1767308" y="1203844"/>
                  <a:pt x="1750423" y="1216297"/>
                  <a:pt x="1733006" y="1227909"/>
                </a:cubicBezTo>
                <a:cubicBezTo>
                  <a:pt x="1724297" y="1233715"/>
                  <a:pt x="1716809" y="1242016"/>
                  <a:pt x="1706880" y="1245326"/>
                </a:cubicBezTo>
                <a:cubicBezTo>
                  <a:pt x="1689463" y="1251132"/>
                  <a:pt x="1669905" y="1252559"/>
                  <a:pt x="1654629" y="1262743"/>
                </a:cubicBezTo>
                <a:cubicBezTo>
                  <a:pt x="1617477" y="1287511"/>
                  <a:pt x="1605037" y="1298925"/>
                  <a:pt x="1567543" y="1314994"/>
                </a:cubicBezTo>
                <a:cubicBezTo>
                  <a:pt x="1559106" y="1318610"/>
                  <a:pt x="1550126" y="1320800"/>
                  <a:pt x="1541418" y="1323703"/>
                </a:cubicBezTo>
                <a:cubicBezTo>
                  <a:pt x="1535612" y="1329509"/>
                  <a:pt x="1531344" y="1337448"/>
                  <a:pt x="1524000" y="1341120"/>
                </a:cubicBezTo>
                <a:cubicBezTo>
                  <a:pt x="1507579" y="1349330"/>
                  <a:pt x="1471749" y="1358537"/>
                  <a:pt x="1471749" y="1358537"/>
                </a:cubicBezTo>
                <a:cubicBezTo>
                  <a:pt x="1394900" y="1409769"/>
                  <a:pt x="1517730" y="1331193"/>
                  <a:pt x="1393372" y="1393372"/>
                </a:cubicBezTo>
                <a:cubicBezTo>
                  <a:pt x="1350327" y="1414894"/>
                  <a:pt x="1370854" y="1406684"/>
                  <a:pt x="1332412" y="1419497"/>
                </a:cubicBezTo>
                <a:cubicBezTo>
                  <a:pt x="1306178" y="1436986"/>
                  <a:pt x="1302383" y="1441076"/>
                  <a:pt x="1271452" y="1454332"/>
                </a:cubicBezTo>
                <a:cubicBezTo>
                  <a:pt x="1253968" y="1461825"/>
                  <a:pt x="1228159" y="1467332"/>
                  <a:pt x="1210492" y="1471749"/>
                </a:cubicBezTo>
                <a:cubicBezTo>
                  <a:pt x="1169090" y="1499350"/>
                  <a:pt x="1194296" y="1485856"/>
                  <a:pt x="1132115" y="1506583"/>
                </a:cubicBezTo>
                <a:cubicBezTo>
                  <a:pt x="1123406" y="1509486"/>
                  <a:pt x="1113627" y="1510200"/>
                  <a:pt x="1105989" y="1515292"/>
                </a:cubicBezTo>
                <a:cubicBezTo>
                  <a:pt x="1097280" y="1521098"/>
                  <a:pt x="1089427" y="1528458"/>
                  <a:pt x="1079863" y="1532709"/>
                </a:cubicBezTo>
                <a:cubicBezTo>
                  <a:pt x="1063086" y="1540165"/>
                  <a:pt x="1042888" y="1539942"/>
                  <a:pt x="1027612" y="1550126"/>
                </a:cubicBezTo>
                <a:lnTo>
                  <a:pt x="975360" y="1584960"/>
                </a:lnTo>
                <a:cubicBezTo>
                  <a:pt x="900488" y="1634874"/>
                  <a:pt x="995220" y="1575030"/>
                  <a:pt x="923109" y="1611086"/>
                </a:cubicBezTo>
                <a:cubicBezTo>
                  <a:pt x="913748" y="1615767"/>
                  <a:pt x="906547" y="1624252"/>
                  <a:pt x="896983" y="1628503"/>
                </a:cubicBezTo>
                <a:cubicBezTo>
                  <a:pt x="880206" y="1635959"/>
                  <a:pt x="844732" y="1645920"/>
                  <a:pt x="844732" y="1645920"/>
                </a:cubicBezTo>
                <a:cubicBezTo>
                  <a:pt x="827315" y="1657531"/>
                  <a:pt x="812339" y="1674134"/>
                  <a:pt x="792480" y="1680754"/>
                </a:cubicBezTo>
                <a:cubicBezTo>
                  <a:pt x="783772" y="1683657"/>
                  <a:pt x="774565" y="1685358"/>
                  <a:pt x="766355" y="1689463"/>
                </a:cubicBezTo>
                <a:cubicBezTo>
                  <a:pt x="756994" y="1694144"/>
                  <a:pt x="749590" y="1702199"/>
                  <a:pt x="740229" y="1706880"/>
                </a:cubicBezTo>
                <a:cubicBezTo>
                  <a:pt x="732018" y="1710985"/>
                  <a:pt x="722314" y="1711484"/>
                  <a:pt x="714103" y="1715589"/>
                </a:cubicBezTo>
                <a:cubicBezTo>
                  <a:pt x="646584" y="1749349"/>
                  <a:pt x="727514" y="1719828"/>
                  <a:pt x="661852" y="1741714"/>
                </a:cubicBezTo>
                <a:cubicBezTo>
                  <a:pt x="622778" y="1780791"/>
                  <a:pt x="669181" y="1739578"/>
                  <a:pt x="618309" y="1767840"/>
                </a:cubicBezTo>
                <a:cubicBezTo>
                  <a:pt x="600011" y="1778006"/>
                  <a:pt x="580860" y="1787872"/>
                  <a:pt x="566058" y="1802674"/>
                </a:cubicBezTo>
                <a:cubicBezTo>
                  <a:pt x="560252" y="1808480"/>
                  <a:pt x="555984" y="1816420"/>
                  <a:pt x="548640" y="1820092"/>
                </a:cubicBezTo>
                <a:cubicBezTo>
                  <a:pt x="532219" y="1828303"/>
                  <a:pt x="496389" y="1837509"/>
                  <a:pt x="496389" y="1837509"/>
                </a:cubicBezTo>
                <a:cubicBezTo>
                  <a:pt x="468788" y="1878910"/>
                  <a:pt x="488901" y="1860325"/>
                  <a:pt x="426720" y="1881052"/>
                </a:cubicBezTo>
                <a:lnTo>
                  <a:pt x="400595" y="1889760"/>
                </a:lnTo>
                <a:cubicBezTo>
                  <a:pt x="383178" y="1901371"/>
                  <a:pt x="363144" y="1909792"/>
                  <a:pt x="348343" y="1924594"/>
                </a:cubicBezTo>
                <a:cubicBezTo>
                  <a:pt x="342537" y="1930400"/>
                  <a:pt x="336055" y="1935601"/>
                  <a:pt x="330926" y="1942012"/>
                </a:cubicBezTo>
                <a:cubicBezTo>
                  <a:pt x="324388" y="1950185"/>
                  <a:pt x="321682" y="1961599"/>
                  <a:pt x="313509" y="1968137"/>
                </a:cubicBezTo>
                <a:cubicBezTo>
                  <a:pt x="306341" y="1973872"/>
                  <a:pt x="296092" y="1973943"/>
                  <a:pt x="287383" y="1976846"/>
                </a:cubicBezTo>
                <a:cubicBezTo>
                  <a:pt x="264162" y="2046513"/>
                  <a:pt x="298994" y="1965237"/>
                  <a:pt x="252549" y="2011680"/>
                </a:cubicBezTo>
                <a:cubicBezTo>
                  <a:pt x="246058" y="2018171"/>
                  <a:pt x="250331" y="2031315"/>
                  <a:pt x="243840" y="2037806"/>
                </a:cubicBezTo>
                <a:cubicBezTo>
                  <a:pt x="229038" y="2052608"/>
                  <a:pt x="191589" y="2072640"/>
                  <a:pt x="191589" y="2072640"/>
                </a:cubicBezTo>
                <a:cubicBezTo>
                  <a:pt x="185783" y="2081349"/>
                  <a:pt x="182345" y="2092228"/>
                  <a:pt x="174172" y="2098766"/>
                </a:cubicBezTo>
                <a:cubicBezTo>
                  <a:pt x="167004" y="2104500"/>
                  <a:pt x="154537" y="2100983"/>
                  <a:pt x="148046" y="2107474"/>
                </a:cubicBezTo>
                <a:cubicBezTo>
                  <a:pt x="141555" y="2113965"/>
                  <a:pt x="145829" y="2127109"/>
                  <a:pt x="139338" y="2133600"/>
                </a:cubicBezTo>
                <a:cubicBezTo>
                  <a:pt x="132847" y="2140091"/>
                  <a:pt x="121237" y="2137851"/>
                  <a:pt x="113212" y="2142309"/>
                </a:cubicBezTo>
                <a:cubicBezTo>
                  <a:pt x="94913" y="2152475"/>
                  <a:pt x="78377" y="2165532"/>
                  <a:pt x="60960" y="2177143"/>
                </a:cubicBezTo>
                <a:lnTo>
                  <a:pt x="34835" y="2194560"/>
                </a:lnTo>
                <a:cubicBezTo>
                  <a:pt x="5292" y="2214255"/>
                  <a:pt x="16110" y="2204576"/>
                  <a:pt x="0" y="22206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箭头连接符 151"/>
          <p:cNvCxnSpPr>
            <a:stCxn id="150" idx="102"/>
          </p:cNvCxnSpPr>
          <p:nvPr/>
        </p:nvCxnSpPr>
        <p:spPr>
          <a:xfrm flipH="1">
            <a:off x="3335360" y="5242563"/>
            <a:ext cx="583490" cy="532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7984746" y="2948040"/>
            <a:ext cx="782554" cy="307777"/>
          </a:xfrm>
          <a:prstGeom prst="rect">
            <a:avLst/>
          </a:prstGeom>
          <a:noFill/>
        </p:spPr>
        <p:txBody>
          <a:bodyPr wrap="square" rtlCol="0">
            <a:spAutoFit/>
          </a:bodyPr>
          <a:lstStyle/>
          <a:p>
            <a:r>
              <a:rPr lang="zh-CN" altLang="en-US" sz="1400" smtClean="0"/>
              <a:t>*</a:t>
            </a:r>
            <a:endParaRPr lang="zh-CN" altLang="en-US" sz="1400"/>
          </a:p>
        </p:txBody>
      </p:sp>
      <p:cxnSp>
        <p:nvCxnSpPr>
          <p:cNvPr id="156" name="曲线连接符 155"/>
          <p:cNvCxnSpPr/>
          <p:nvPr/>
        </p:nvCxnSpPr>
        <p:spPr>
          <a:xfrm>
            <a:off x="4667787" y="2313190"/>
            <a:ext cx="4632960" cy="775731"/>
          </a:xfrm>
          <a:prstGeom prst="curvedConnector3">
            <a:avLst>
              <a:gd name="adj1" fmla="val 100939"/>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文本框 159"/>
          <p:cNvSpPr txBox="1"/>
          <p:nvPr/>
        </p:nvSpPr>
        <p:spPr>
          <a:xfrm>
            <a:off x="4696153" y="2220844"/>
            <a:ext cx="119976" cy="307777"/>
          </a:xfrm>
          <a:prstGeom prst="rect">
            <a:avLst/>
          </a:prstGeom>
          <a:noFill/>
        </p:spPr>
        <p:txBody>
          <a:bodyPr wrap="square" rtlCol="0">
            <a:spAutoFit/>
          </a:bodyPr>
          <a:lstStyle/>
          <a:p>
            <a:r>
              <a:rPr lang="zh-CN" altLang="en-US" sz="1400" smtClean="0"/>
              <a:t>*</a:t>
            </a:r>
            <a:endParaRPr lang="zh-CN" altLang="en-US" sz="1400"/>
          </a:p>
        </p:txBody>
      </p:sp>
      <p:sp>
        <p:nvSpPr>
          <p:cNvPr id="161" name="任意多边形 160"/>
          <p:cNvSpPr/>
          <p:nvPr/>
        </p:nvSpPr>
        <p:spPr>
          <a:xfrm>
            <a:off x="566050" y="2255523"/>
            <a:ext cx="2856411" cy="3770811"/>
          </a:xfrm>
          <a:custGeom>
            <a:avLst/>
            <a:gdLst>
              <a:gd name="connsiteX0" fmla="*/ 2856411 w 2856411"/>
              <a:gd name="connsiteY0" fmla="*/ 52251 h 3770811"/>
              <a:gd name="connsiteX1" fmla="*/ 2804160 w 2856411"/>
              <a:gd name="connsiteY1" fmla="*/ 43543 h 3770811"/>
              <a:gd name="connsiteX2" fmla="*/ 2725783 w 2856411"/>
              <a:gd name="connsiteY2" fmla="*/ 26125 h 3770811"/>
              <a:gd name="connsiteX3" fmla="*/ 2612571 w 2856411"/>
              <a:gd name="connsiteY3" fmla="*/ 17417 h 3770811"/>
              <a:gd name="connsiteX4" fmla="*/ 2542903 w 2856411"/>
              <a:gd name="connsiteY4" fmla="*/ 8708 h 3770811"/>
              <a:gd name="connsiteX5" fmla="*/ 2351314 w 2856411"/>
              <a:gd name="connsiteY5" fmla="*/ 0 h 3770811"/>
              <a:gd name="connsiteX6" fmla="*/ 1733006 w 2856411"/>
              <a:gd name="connsiteY6" fmla="*/ 26125 h 3770811"/>
              <a:gd name="connsiteX7" fmla="*/ 1663337 w 2856411"/>
              <a:gd name="connsiteY7" fmla="*/ 34834 h 3770811"/>
              <a:gd name="connsiteX8" fmla="*/ 1524000 w 2856411"/>
              <a:gd name="connsiteY8" fmla="*/ 69668 h 3770811"/>
              <a:gd name="connsiteX9" fmla="*/ 1436914 w 2856411"/>
              <a:gd name="connsiteY9" fmla="*/ 95794 h 3770811"/>
              <a:gd name="connsiteX10" fmla="*/ 1402080 w 2856411"/>
              <a:gd name="connsiteY10" fmla="*/ 113211 h 3770811"/>
              <a:gd name="connsiteX11" fmla="*/ 1323703 w 2856411"/>
              <a:gd name="connsiteY11" fmla="*/ 139337 h 3770811"/>
              <a:gd name="connsiteX12" fmla="*/ 1280160 w 2856411"/>
              <a:gd name="connsiteY12" fmla="*/ 156754 h 3770811"/>
              <a:gd name="connsiteX13" fmla="*/ 1227908 w 2856411"/>
              <a:gd name="connsiteY13" fmla="*/ 174171 h 3770811"/>
              <a:gd name="connsiteX14" fmla="*/ 1193074 w 2856411"/>
              <a:gd name="connsiteY14" fmla="*/ 182880 h 3770811"/>
              <a:gd name="connsiteX15" fmla="*/ 1158240 w 2856411"/>
              <a:gd name="connsiteY15" fmla="*/ 200297 h 3770811"/>
              <a:gd name="connsiteX16" fmla="*/ 1045028 w 2856411"/>
              <a:gd name="connsiteY16" fmla="*/ 243840 h 3770811"/>
              <a:gd name="connsiteX17" fmla="*/ 992777 w 2856411"/>
              <a:gd name="connsiteY17" fmla="*/ 269965 h 3770811"/>
              <a:gd name="connsiteX18" fmla="*/ 940526 w 2856411"/>
              <a:gd name="connsiteY18" fmla="*/ 304800 h 3770811"/>
              <a:gd name="connsiteX19" fmla="*/ 862148 w 2856411"/>
              <a:gd name="connsiteY19" fmla="*/ 339634 h 3770811"/>
              <a:gd name="connsiteX20" fmla="*/ 818606 w 2856411"/>
              <a:gd name="connsiteY20" fmla="*/ 374468 h 3770811"/>
              <a:gd name="connsiteX21" fmla="*/ 722811 w 2856411"/>
              <a:gd name="connsiteY21" fmla="*/ 435428 h 3770811"/>
              <a:gd name="connsiteX22" fmla="*/ 687977 w 2856411"/>
              <a:gd name="connsiteY22" fmla="*/ 461554 h 3770811"/>
              <a:gd name="connsiteX23" fmla="*/ 661851 w 2856411"/>
              <a:gd name="connsiteY23" fmla="*/ 487680 h 3770811"/>
              <a:gd name="connsiteX24" fmla="*/ 635726 w 2856411"/>
              <a:gd name="connsiteY24" fmla="*/ 496388 h 3770811"/>
              <a:gd name="connsiteX25" fmla="*/ 600891 w 2856411"/>
              <a:gd name="connsiteY25" fmla="*/ 539931 h 3770811"/>
              <a:gd name="connsiteX26" fmla="*/ 566057 w 2856411"/>
              <a:gd name="connsiteY26" fmla="*/ 557348 h 3770811"/>
              <a:gd name="connsiteX27" fmla="*/ 522514 w 2856411"/>
              <a:gd name="connsiteY27" fmla="*/ 592183 h 3770811"/>
              <a:gd name="connsiteX28" fmla="*/ 505097 w 2856411"/>
              <a:gd name="connsiteY28" fmla="*/ 618308 h 3770811"/>
              <a:gd name="connsiteX29" fmla="*/ 444137 w 2856411"/>
              <a:gd name="connsiteY29" fmla="*/ 679268 h 3770811"/>
              <a:gd name="connsiteX30" fmla="*/ 444137 w 2856411"/>
              <a:gd name="connsiteY30" fmla="*/ 679268 h 3770811"/>
              <a:gd name="connsiteX31" fmla="*/ 409303 w 2856411"/>
              <a:gd name="connsiteY31" fmla="*/ 705394 h 3770811"/>
              <a:gd name="connsiteX32" fmla="*/ 365760 w 2856411"/>
              <a:gd name="connsiteY32" fmla="*/ 775063 h 3770811"/>
              <a:gd name="connsiteX33" fmla="*/ 357051 w 2856411"/>
              <a:gd name="connsiteY33" fmla="*/ 809897 h 3770811"/>
              <a:gd name="connsiteX34" fmla="*/ 313508 w 2856411"/>
              <a:gd name="connsiteY34" fmla="*/ 870857 h 3770811"/>
              <a:gd name="connsiteX35" fmla="*/ 278674 w 2856411"/>
              <a:gd name="connsiteY35" fmla="*/ 957943 h 3770811"/>
              <a:gd name="connsiteX36" fmla="*/ 261257 w 2856411"/>
              <a:gd name="connsiteY36" fmla="*/ 984068 h 3770811"/>
              <a:gd name="connsiteX37" fmla="*/ 243840 w 2856411"/>
              <a:gd name="connsiteY37" fmla="*/ 1088571 h 3770811"/>
              <a:gd name="connsiteX38" fmla="*/ 226423 w 2856411"/>
              <a:gd name="connsiteY38" fmla="*/ 1114697 h 3770811"/>
              <a:gd name="connsiteX39" fmla="*/ 200297 w 2856411"/>
              <a:gd name="connsiteY39" fmla="*/ 1166948 h 3770811"/>
              <a:gd name="connsiteX40" fmla="*/ 174171 w 2856411"/>
              <a:gd name="connsiteY40" fmla="*/ 1280160 h 3770811"/>
              <a:gd name="connsiteX41" fmla="*/ 139337 w 2856411"/>
              <a:gd name="connsiteY41" fmla="*/ 1349828 h 3770811"/>
              <a:gd name="connsiteX42" fmla="*/ 130628 w 2856411"/>
              <a:gd name="connsiteY42" fmla="*/ 1428205 h 3770811"/>
              <a:gd name="connsiteX43" fmla="*/ 113211 w 2856411"/>
              <a:gd name="connsiteY43" fmla="*/ 1463040 h 3770811"/>
              <a:gd name="connsiteX44" fmla="*/ 104503 w 2856411"/>
              <a:gd name="connsiteY44" fmla="*/ 1497874 h 3770811"/>
              <a:gd name="connsiteX45" fmla="*/ 78377 w 2856411"/>
              <a:gd name="connsiteY45" fmla="*/ 1593668 h 3770811"/>
              <a:gd name="connsiteX46" fmla="*/ 69668 w 2856411"/>
              <a:gd name="connsiteY46" fmla="*/ 1637211 h 3770811"/>
              <a:gd name="connsiteX47" fmla="*/ 60960 w 2856411"/>
              <a:gd name="connsiteY47" fmla="*/ 1706880 h 3770811"/>
              <a:gd name="connsiteX48" fmla="*/ 43543 w 2856411"/>
              <a:gd name="connsiteY48" fmla="*/ 1759131 h 3770811"/>
              <a:gd name="connsiteX49" fmla="*/ 26126 w 2856411"/>
              <a:gd name="connsiteY49" fmla="*/ 1872343 h 3770811"/>
              <a:gd name="connsiteX50" fmla="*/ 17417 w 2856411"/>
              <a:gd name="connsiteY50" fmla="*/ 1915885 h 3770811"/>
              <a:gd name="connsiteX51" fmla="*/ 8708 w 2856411"/>
              <a:gd name="connsiteY51" fmla="*/ 2002971 h 3770811"/>
              <a:gd name="connsiteX52" fmla="*/ 0 w 2856411"/>
              <a:gd name="connsiteY52" fmla="*/ 2072640 h 3770811"/>
              <a:gd name="connsiteX53" fmla="*/ 17417 w 2856411"/>
              <a:gd name="connsiteY53" fmla="*/ 2325188 h 3770811"/>
              <a:gd name="connsiteX54" fmla="*/ 34834 w 2856411"/>
              <a:gd name="connsiteY54" fmla="*/ 2377440 h 3770811"/>
              <a:gd name="connsiteX55" fmla="*/ 52251 w 2856411"/>
              <a:gd name="connsiteY55" fmla="*/ 2455817 h 3770811"/>
              <a:gd name="connsiteX56" fmla="*/ 60960 w 2856411"/>
              <a:gd name="connsiteY56" fmla="*/ 2481943 h 3770811"/>
              <a:gd name="connsiteX57" fmla="*/ 78377 w 2856411"/>
              <a:gd name="connsiteY57" fmla="*/ 2516777 h 3770811"/>
              <a:gd name="connsiteX58" fmla="*/ 87086 w 2856411"/>
              <a:gd name="connsiteY58" fmla="*/ 2542903 h 3770811"/>
              <a:gd name="connsiteX59" fmla="*/ 130628 w 2856411"/>
              <a:gd name="connsiteY59" fmla="*/ 2603863 h 3770811"/>
              <a:gd name="connsiteX60" fmla="*/ 174171 w 2856411"/>
              <a:gd name="connsiteY60" fmla="*/ 2682240 h 3770811"/>
              <a:gd name="connsiteX61" fmla="*/ 200297 w 2856411"/>
              <a:gd name="connsiteY61" fmla="*/ 2717074 h 3770811"/>
              <a:gd name="connsiteX62" fmla="*/ 235131 w 2856411"/>
              <a:gd name="connsiteY62" fmla="*/ 2795451 h 3770811"/>
              <a:gd name="connsiteX63" fmla="*/ 287383 w 2856411"/>
              <a:gd name="connsiteY63" fmla="*/ 2865120 h 3770811"/>
              <a:gd name="connsiteX64" fmla="*/ 339634 w 2856411"/>
              <a:gd name="connsiteY64" fmla="*/ 2952205 h 3770811"/>
              <a:gd name="connsiteX65" fmla="*/ 383177 w 2856411"/>
              <a:gd name="connsiteY65" fmla="*/ 3004457 h 3770811"/>
              <a:gd name="connsiteX66" fmla="*/ 409303 w 2856411"/>
              <a:gd name="connsiteY66" fmla="*/ 3030583 h 3770811"/>
              <a:gd name="connsiteX67" fmla="*/ 426720 w 2856411"/>
              <a:gd name="connsiteY67" fmla="*/ 3065417 h 3770811"/>
              <a:gd name="connsiteX68" fmla="*/ 470263 w 2856411"/>
              <a:gd name="connsiteY68" fmla="*/ 3117668 h 3770811"/>
              <a:gd name="connsiteX69" fmla="*/ 487680 w 2856411"/>
              <a:gd name="connsiteY69" fmla="*/ 3143794 h 3770811"/>
              <a:gd name="connsiteX70" fmla="*/ 513806 w 2856411"/>
              <a:gd name="connsiteY70" fmla="*/ 3169920 h 3770811"/>
              <a:gd name="connsiteX71" fmla="*/ 531223 w 2856411"/>
              <a:gd name="connsiteY71" fmla="*/ 3196045 h 3770811"/>
              <a:gd name="connsiteX72" fmla="*/ 574766 w 2856411"/>
              <a:gd name="connsiteY72" fmla="*/ 3230880 h 3770811"/>
              <a:gd name="connsiteX73" fmla="*/ 635726 w 2856411"/>
              <a:gd name="connsiteY73" fmla="*/ 3291840 h 3770811"/>
              <a:gd name="connsiteX74" fmla="*/ 687977 w 2856411"/>
              <a:gd name="connsiteY74" fmla="*/ 3352800 h 3770811"/>
              <a:gd name="connsiteX75" fmla="*/ 714103 w 2856411"/>
              <a:gd name="connsiteY75" fmla="*/ 3378925 h 3770811"/>
              <a:gd name="connsiteX76" fmla="*/ 757646 w 2856411"/>
              <a:gd name="connsiteY76" fmla="*/ 3431177 h 3770811"/>
              <a:gd name="connsiteX77" fmla="*/ 792480 w 2856411"/>
              <a:gd name="connsiteY77" fmla="*/ 3448594 h 3770811"/>
              <a:gd name="connsiteX78" fmla="*/ 862148 w 2856411"/>
              <a:gd name="connsiteY78" fmla="*/ 3526971 h 3770811"/>
              <a:gd name="connsiteX79" fmla="*/ 905691 w 2856411"/>
              <a:gd name="connsiteY79" fmla="*/ 3570514 h 3770811"/>
              <a:gd name="connsiteX80" fmla="*/ 931817 w 2856411"/>
              <a:gd name="connsiteY80" fmla="*/ 3596640 h 3770811"/>
              <a:gd name="connsiteX81" fmla="*/ 966651 w 2856411"/>
              <a:gd name="connsiteY81" fmla="*/ 3640183 h 3770811"/>
              <a:gd name="connsiteX82" fmla="*/ 1018903 w 2856411"/>
              <a:gd name="connsiteY82" fmla="*/ 3675017 h 3770811"/>
              <a:gd name="connsiteX83" fmla="*/ 1045028 w 2856411"/>
              <a:gd name="connsiteY83" fmla="*/ 3692434 h 3770811"/>
              <a:gd name="connsiteX84" fmla="*/ 1097280 w 2856411"/>
              <a:gd name="connsiteY84" fmla="*/ 3709851 h 3770811"/>
              <a:gd name="connsiteX85" fmla="*/ 1123406 w 2856411"/>
              <a:gd name="connsiteY85" fmla="*/ 3718560 h 3770811"/>
              <a:gd name="connsiteX86" fmla="*/ 1149531 w 2856411"/>
              <a:gd name="connsiteY86" fmla="*/ 3727268 h 3770811"/>
              <a:gd name="connsiteX87" fmla="*/ 1175657 w 2856411"/>
              <a:gd name="connsiteY87" fmla="*/ 3744685 h 3770811"/>
              <a:gd name="connsiteX88" fmla="*/ 1201783 w 2856411"/>
              <a:gd name="connsiteY88" fmla="*/ 3753394 h 3770811"/>
              <a:gd name="connsiteX89" fmla="*/ 1280160 w 2856411"/>
              <a:gd name="connsiteY89" fmla="*/ 3770811 h 3770811"/>
              <a:gd name="connsiteX90" fmla="*/ 1306286 w 2856411"/>
              <a:gd name="connsiteY90" fmla="*/ 3762103 h 3770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856411" h="3770811">
                <a:moveTo>
                  <a:pt x="2856411" y="52251"/>
                </a:moveTo>
                <a:cubicBezTo>
                  <a:pt x="2838994" y="49348"/>
                  <a:pt x="2821474" y="47006"/>
                  <a:pt x="2804160" y="43543"/>
                </a:cubicBezTo>
                <a:cubicBezTo>
                  <a:pt x="2771991" y="37109"/>
                  <a:pt x="2760008" y="29928"/>
                  <a:pt x="2725783" y="26125"/>
                </a:cubicBezTo>
                <a:cubicBezTo>
                  <a:pt x="2688166" y="21945"/>
                  <a:pt x="2650249" y="21005"/>
                  <a:pt x="2612571" y="17417"/>
                </a:cubicBezTo>
                <a:cubicBezTo>
                  <a:pt x="2589273" y="15198"/>
                  <a:pt x="2566255" y="10265"/>
                  <a:pt x="2542903" y="8708"/>
                </a:cubicBezTo>
                <a:cubicBezTo>
                  <a:pt x="2479116" y="4456"/>
                  <a:pt x="2415177" y="2903"/>
                  <a:pt x="2351314" y="0"/>
                </a:cubicBezTo>
                <a:cubicBezTo>
                  <a:pt x="2213452" y="3446"/>
                  <a:pt x="1885483" y="7065"/>
                  <a:pt x="1733006" y="26125"/>
                </a:cubicBezTo>
                <a:lnTo>
                  <a:pt x="1663337" y="34834"/>
                </a:lnTo>
                <a:cubicBezTo>
                  <a:pt x="1565487" y="67451"/>
                  <a:pt x="1612222" y="57066"/>
                  <a:pt x="1524000" y="69668"/>
                </a:cubicBezTo>
                <a:cubicBezTo>
                  <a:pt x="1441486" y="110925"/>
                  <a:pt x="1545342" y="63265"/>
                  <a:pt x="1436914" y="95794"/>
                </a:cubicBezTo>
                <a:cubicBezTo>
                  <a:pt x="1424480" y="99524"/>
                  <a:pt x="1414197" y="108551"/>
                  <a:pt x="1402080" y="113211"/>
                </a:cubicBezTo>
                <a:cubicBezTo>
                  <a:pt x="1376377" y="123097"/>
                  <a:pt x="1349272" y="129109"/>
                  <a:pt x="1323703" y="139337"/>
                </a:cubicBezTo>
                <a:cubicBezTo>
                  <a:pt x="1309189" y="145143"/>
                  <a:pt x="1294851" y="151412"/>
                  <a:pt x="1280160" y="156754"/>
                </a:cubicBezTo>
                <a:cubicBezTo>
                  <a:pt x="1262906" y="163028"/>
                  <a:pt x="1245719" y="169718"/>
                  <a:pt x="1227908" y="174171"/>
                </a:cubicBezTo>
                <a:cubicBezTo>
                  <a:pt x="1216297" y="177074"/>
                  <a:pt x="1204281" y="178677"/>
                  <a:pt x="1193074" y="182880"/>
                </a:cubicBezTo>
                <a:cubicBezTo>
                  <a:pt x="1180919" y="187438"/>
                  <a:pt x="1170172" y="195183"/>
                  <a:pt x="1158240" y="200297"/>
                </a:cubicBezTo>
                <a:cubicBezTo>
                  <a:pt x="1111575" y="220296"/>
                  <a:pt x="1109568" y="200812"/>
                  <a:pt x="1045028" y="243840"/>
                </a:cubicBezTo>
                <a:cubicBezTo>
                  <a:pt x="1011265" y="266349"/>
                  <a:pt x="1028832" y="257948"/>
                  <a:pt x="992777" y="269965"/>
                </a:cubicBezTo>
                <a:cubicBezTo>
                  <a:pt x="975360" y="281577"/>
                  <a:pt x="959249" y="295439"/>
                  <a:pt x="940526" y="304800"/>
                </a:cubicBezTo>
                <a:cubicBezTo>
                  <a:pt x="891709" y="329208"/>
                  <a:pt x="917745" y="317396"/>
                  <a:pt x="862148" y="339634"/>
                </a:cubicBezTo>
                <a:cubicBezTo>
                  <a:pt x="847634" y="351245"/>
                  <a:pt x="833833" y="363809"/>
                  <a:pt x="818606" y="374468"/>
                </a:cubicBezTo>
                <a:cubicBezTo>
                  <a:pt x="723560" y="441000"/>
                  <a:pt x="830641" y="354554"/>
                  <a:pt x="722811" y="435428"/>
                </a:cubicBezTo>
                <a:cubicBezTo>
                  <a:pt x="711200" y="444137"/>
                  <a:pt x="698997" y="452108"/>
                  <a:pt x="687977" y="461554"/>
                </a:cubicBezTo>
                <a:cubicBezTo>
                  <a:pt x="678626" y="469569"/>
                  <a:pt x="672098" y="480848"/>
                  <a:pt x="661851" y="487680"/>
                </a:cubicBezTo>
                <a:cubicBezTo>
                  <a:pt x="654213" y="492772"/>
                  <a:pt x="644434" y="493485"/>
                  <a:pt x="635726" y="496388"/>
                </a:cubicBezTo>
                <a:cubicBezTo>
                  <a:pt x="624114" y="510902"/>
                  <a:pt x="614880" y="527691"/>
                  <a:pt x="600891" y="539931"/>
                </a:cubicBezTo>
                <a:cubicBezTo>
                  <a:pt x="591121" y="548480"/>
                  <a:pt x="576859" y="550147"/>
                  <a:pt x="566057" y="557348"/>
                </a:cubicBezTo>
                <a:cubicBezTo>
                  <a:pt x="550591" y="567659"/>
                  <a:pt x="535657" y="579040"/>
                  <a:pt x="522514" y="592183"/>
                </a:cubicBezTo>
                <a:cubicBezTo>
                  <a:pt x="515113" y="599584"/>
                  <a:pt x="512099" y="610529"/>
                  <a:pt x="505097" y="618308"/>
                </a:cubicBezTo>
                <a:cubicBezTo>
                  <a:pt x="485873" y="639668"/>
                  <a:pt x="464457" y="658948"/>
                  <a:pt x="444137" y="679268"/>
                </a:cubicBezTo>
                <a:lnTo>
                  <a:pt x="444137" y="679268"/>
                </a:lnTo>
                <a:cubicBezTo>
                  <a:pt x="432526" y="687977"/>
                  <a:pt x="419566" y="695131"/>
                  <a:pt x="409303" y="705394"/>
                </a:cubicBezTo>
                <a:cubicBezTo>
                  <a:pt x="392861" y="721836"/>
                  <a:pt x="374039" y="752986"/>
                  <a:pt x="365760" y="775063"/>
                </a:cubicBezTo>
                <a:cubicBezTo>
                  <a:pt x="361557" y="786270"/>
                  <a:pt x="361766" y="798896"/>
                  <a:pt x="357051" y="809897"/>
                </a:cubicBezTo>
                <a:cubicBezTo>
                  <a:pt x="352024" y="821626"/>
                  <a:pt x="317567" y="864363"/>
                  <a:pt x="313508" y="870857"/>
                </a:cubicBezTo>
                <a:cubicBezTo>
                  <a:pt x="286092" y="914723"/>
                  <a:pt x="302726" y="903826"/>
                  <a:pt x="278674" y="957943"/>
                </a:cubicBezTo>
                <a:cubicBezTo>
                  <a:pt x="274423" y="967507"/>
                  <a:pt x="267063" y="975360"/>
                  <a:pt x="261257" y="984068"/>
                </a:cubicBezTo>
                <a:cubicBezTo>
                  <a:pt x="259965" y="993114"/>
                  <a:pt x="249715" y="1072903"/>
                  <a:pt x="243840" y="1088571"/>
                </a:cubicBezTo>
                <a:cubicBezTo>
                  <a:pt x="240165" y="1098371"/>
                  <a:pt x="231104" y="1105336"/>
                  <a:pt x="226423" y="1114697"/>
                </a:cubicBezTo>
                <a:cubicBezTo>
                  <a:pt x="190371" y="1186802"/>
                  <a:pt x="250207" y="1092084"/>
                  <a:pt x="200297" y="1166948"/>
                </a:cubicBezTo>
                <a:cubicBezTo>
                  <a:pt x="197727" y="1179796"/>
                  <a:pt x="187079" y="1251762"/>
                  <a:pt x="174171" y="1280160"/>
                </a:cubicBezTo>
                <a:cubicBezTo>
                  <a:pt x="163427" y="1303796"/>
                  <a:pt x="139337" y="1349828"/>
                  <a:pt x="139337" y="1349828"/>
                </a:cubicBezTo>
                <a:cubicBezTo>
                  <a:pt x="136434" y="1375954"/>
                  <a:pt x="136539" y="1402592"/>
                  <a:pt x="130628" y="1428205"/>
                </a:cubicBezTo>
                <a:cubicBezTo>
                  <a:pt x="127709" y="1440855"/>
                  <a:pt x="117769" y="1450884"/>
                  <a:pt x="113211" y="1463040"/>
                </a:cubicBezTo>
                <a:cubicBezTo>
                  <a:pt x="109009" y="1474247"/>
                  <a:pt x="107791" y="1486366"/>
                  <a:pt x="104503" y="1497874"/>
                </a:cubicBezTo>
                <a:cubicBezTo>
                  <a:pt x="81466" y="1578505"/>
                  <a:pt x="115643" y="1432183"/>
                  <a:pt x="78377" y="1593668"/>
                </a:cubicBezTo>
                <a:cubicBezTo>
                  <a:pt x="75049" y="1608091"/>
                  <a:pt x="71919" y="1622581"/>
                  <a:pt x="69668" y="1637211"/>
                </a:cubicBezTo>
                <a:cubicBezTo>
                  <a:pt x="66109" y="1660343"/>
                  <a:pt x="65864" y="1683996"/>
                  <a:pt x="60960" y="1706880"/>
                </a:cubicBezTo>
                <a:cubicBezTo>
                  <a:pt x="57113" y="1724832"/>
                  <a:pt x="47144" y="1741128"/>
                  <a:pt x="43543" y="1759131"/>
                </a:cubicBezTo>
                <a:cubicBezTo>
                  <a:pt x="23574" y="1858970"/>
                  <a:pt x="47216" y="1735260"/>
                  <a:pt x="26126" y="1872343"/>
                </a:cubicBezTo>
                <a:cubicBezTo>
                  <a:pt x="23875" y="1886972"/>
                  <a:pt x="20320" y="1901371"/>
                  <a:pt x="17417" y="1915885"/>
                </a:cubicBezTo>
                <a:cubicBezTo>
                  <a:pt x="14514" y="1944914"/>
                  <a:pt x="11930" y="1973976"/>
                  <a:pt x="8708" y="2002971"/>
                </a:cubicBezTo>
                <a:cubicBezTo>
                  <a:pt x="6124" y="2026232"/>
                  <a:pt x="0" y="2049236"/>
                  <a:pt x="0" y="2072640"/>
                </a:cubicBezTo>
                <a:cubicBezTo>
                  <a:pt x="0" y="2103610"/>
                  <a:pt x="224" y="2256418"/>
                  <a:pt x="17417" y="2325188"/>
                </a:cubicBezTo>
                <a:cubicBezTo>
                  <a:pt x="21870" y="2342999"/>
                  <a:pt x="31233" y="2359437"/>
                  <a:pt x="34834" y="2377440"/>
                </a:cubicBezTo>
                <a:cubicBezTo>
                  <a:pt x="40818" y="2407358"/>
                  <a:pt x="44055" y="2427130"/>
                  <a:pt x="52251" y="2455817"/>
                </a:cubicBezTo>
                <a:cubicBezTo>
                  <a:pt x="54773" y="2464644"/>
                  <a:pt x="57344" y="2473505"/>
                  <a:pt x="60960" y="2481943"/>
                </a:cubicBezTo>
                <a:cubicBezTo>
                  <a:pt x="66074" y="2493875"/>
                  <a:pt x="73263" y="2504845"/>
                  <a:pt x="78377" y="2516777"/>
                </a:cubicBezTo>
                <a:cubicBezTo>
                  <a:pt x="81993" y="2525215"/>
                  <a:pt x="82981" y="2534692"/>
                  <a:pt x="87086" y="2542903"/>
                </a:cubicBezTo>
                <a:cubicBezTo>
                  <a:pt x="93450" y="2555632"/>
                  <a:pt x="124716" y="2595980"/>
                  <a:pt x="130628" y="2603863"/>
                </a:cubicBezTo>
                <a:cubicBezTo>
                  <a:pt x="144205" y="2644592"/>
                  <a:pt x="138240" y="2634332"/>
                  <a:pt x="174171" y="2682240"/>
                </a:cubicBezTo>
                <a:cubicBezTo>
                  <a:pt x="182880" y="2693851"/>
                  <a:pt x="193248" y="2704386"/>
                  <a:pt x="200297" y="2717074"/>
                </a:cubicBezTo>
                <a:cubicBezTo>
                  <a:pt x="225441" y="2762333"/>
                  <a:pt x="208310" y="2755220"/>
                  <a:pt x="235131" y="2795451"/>
                </a:cubicBezTo>
                <a:cubicBezTo>
                  <a:pt x="251233" y="2819604"/>
                  <a:pt x="274401" y="2839156"/>
                  <a:pt x="287383" y="2865120"/>
                </a:cubicBezTo>
                <a:cubicBezTo>
                  <a:pt x="301128" y="2892609"/>
                  <a:pt x="318615" y="2931185"/>
                  <a:pt x="339634" y="2952205"/>
                </a:cubicBezTo>
                <a:cubicBezTo>
                  <a:pt x="384886" y="2997460"/>
                  <a:pt x="321061" y="2931990"/>
                  <a:pt x="383177" y="3004457"/>
                </a:cubicBezTo>
                <a:cubicBezTo>
                  <a:pt x="391192" y="3013808"/>
                  <a:pt x="402145" y="3020561"/>
                  <a:pt x="409303" y="3030583"/>
                </a:cubicBezTo>
                <a:cubicBezTo>
                  <a:pt x="416849" y="3041147"/>
                  <a:pt x="420279" y="3054146"/>
                  <a:pt x="426720" y="3065417"/>
                </a:cubicBezTo>
                <a:cubicBezTo>
                  <a:pt x="450309" y="3106699"/>
                  <a:pt x="437511" y="3078367"/>
                  <a:pt x="470263" y="3117668"/>
                </a:cubicBezTo>
                <a:cubicBezTo>
                  <a:pt x="476964" y="3125709"/>
                  <a:pt x="480980" y="3135753"/>
                  <a:pt x="487680" y="3143794"/>
                </a:cubicBezTo>
                <a:cubicBezTo>
                  <a:pt x="495564" y="3153255"/>
                  <a:pt x="505921" y="3160459"/>
                  <a:pt x="513806" y="3169920"/>
                </a:cubicBezTo>
                <a:cubicBezTo>
                  <a:pt x="520506" y="3177960"/>
                  <a:pt x="523822" y="3188644"/>
                  <a:pt x="531223" y="3196045"/>
                </a:cubicBezTo>
                <a:cubicBezTo>
                  <a:pt x="598449" y="3263272"/>
                  <a:pt x="523064" y="3170561"/>
                  <a:pt x="574766" y="3230880"/>
                </a:cubicBezTo>
                <a:cubicBezTo>
                  <a:pt x="623036" y="3287194"/>
                  <a:pt x="590250" y="3261523"/>
                  <a:pt x="635726" y="3291840"/>
                </a:cubicBezTo>
                <a:cubicBezTo>
                  <a:pt x="651195" y="3338250"/>
                  <a:pt x="635477" y="3306863"/>
                  <a:pt x="687977" y="3352800"/>
                </a:cubicBezTo>
                <a:cubicBezTo>
                  <a:pt x="697246" y="3360910"/>
                  <a:pt x="706219" y="3369464"/>
                  <a:pt x="714103" y="3378925"/>
                </a:cubicBezTo>
                <a:cubicBezTo>
                  <a:pt x="736571" y="3405886"/>
                  <a:pt x="726215" y="3408726"/>
                  <a:pt x="757646" y="3431177"/>
                </a:cubicBezTo>
                <a:cubicBezTo>
                  <a:pt x="768210" y="3438723"/>
                  <a:pt x="782343" y="3440484"/>
                  <a:pt x="792480" y="3448594"/>
                </a:cubicBezTo>
                <a:cubicBezTo>
                  <a:pt x="893528" y="3529433"/>
                  <a:pt x="813478" y="3471348"/>
                  <a:pt x="862148" y="3526971"/>
                </a:cubicBezTo>
                <a:cubicBezTo>
                  <a:pt x="875665" y="3542419"/>
                  <a:pt x="891177" y="3556000"/>
                  <a:pt x="905691" y="3570514"/>
                </a:cubicBezTo>
                <a:cubicBezTo>
                  <a:pt x="914400" y="3579223"/>
                  <a:pt x="924985" y="3586393"/>
                  <a:pt x="931817" y="3596640"/>
                </a:cubicBezTo>
                <a:cubicBezTo>
                  <a:pt x="943241" y="3613775"/>
                  <a:pt x="950108" y="3627776"/>
                  <a:pt x="966651" y="3640183"/>
                </a:cubicBezTo>
                <a:cubicBezTo>
                  <a:pt x="983397" y="3652743"/>
                  <a:pt x="1001486" y="3663406"/>
                  <a:pt x="1018903" y="3675017"/>
                </a:cubicBezTo>
                <a:cubicBezTo>
                  <a:pt x="1027611" y="3680823"/>
                  <a:pt x="1035099" y="3689124"/>
                  <a:pt x="1045028" y="3692434"/>
                </a:cubicBezTo>
                <a:lnTo>
                  <a:pt x="1097280" y="3709851"/>
                </a:lnTo>
                <a:lnTo>
                  <a:pt x="1123406" y="3718560"/>
                </a:lnTo>
                <a:lnTo>
                  <a:pt x="1149531" y="3727268"/>
                </a:lnTo>
                <a:cubicBezTo>
                  <a:pt x="1158240" y="3733074"/>
                  <a:pt x="1166296" y="3740004"/>
                  <a:pt x="1175657" y="3744685"/>
                </a:cubicBezTo>
                <a:cubicBezTo>
                  <a:pt x="1183868" y="3748790"/>
                  <a:pt x="1192956" y="3750872"/>
                  <a:pt x="1201783" y="3753394"/>
                </a:cubicBezTo>
                <a:cubicBezTo>
                  <a:pt x="1230486" y="3761595"/>
                  <a:pt x="1250221" y="3764824"/>
                  <a:pt x="1280160" y="3770811"/>
                </a:cubicBezTo>
                <a:lnTo>
                  <a:pt x="1306286" y="376210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箭头连接符 162"/>
          <p:cNvCxnSpPr>
            <a:stCxn id="161" idx="89"/>
          </p:cNvCxnSpPr>
          <p:nvPr/>
        </p:nvCxnSpPr>
        <p:spPr>
          <a:xfrm>
            <a:off x="1846210" y="6026334"/>
            <a:ext cx="485387" cy="99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文本框 163"/>
          <p:cNvSpPr txBox="1"/>
          <p:nvPr/>
        </p:nvSpPr>
        <p:spPr>
          <a:xfrm>
            <a:off x="3260885" y="2090015"/>
            <a:ext cx="119976" cy="307777"/>
          </a:xfrm>
          <a:prstGeom prst="rect">
            <a:avLst/>
          </a:prstGeom>
          <a:noFill/>
        </p:spPr>
        <p:txBody>
          <a:bodyPr wrap="square" rtlCol="0">
            <a:spAutoFit/>
          </a:bodyPr>
          <a:lstStyle/>
          <a:p>
            <a:r>
              <a:rPr lang="zh-CN" altLang="en-US" sz="1400" smtClean="0"/>
              <a:t>*</a:t>
            </a:r>
            <a:endParaRPr lang="zh-CN" altLang="en-US" sz="1400"/>
          </a:p>
        </p:txBody>
      </p:sp>
    </p:spTree>
    <p:extLst>
      <p:ext uri="{BB962C8B-B14F-4D97-AF65-F5344CB8AC3E}">
        <p14:creationId xmlns:p14="http://schemas.microsoft.com/office/powerpoint/2010/main" val="40578305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----sim3</a:t>
            </a:r>
            <a:r>
              <a:rPr lang="zh-CN" altLang="en-US" sz="3200" smtClean="0">
                <a:solidFill>
                  <a:prstClr val="white"/>
                </a:solidFill>
                <a:latin typeface="华文楷体" panose="02010600040101010101" pitchFamily="2" charset="-122"/>
                <a:ea typeface="华文楷体" panose="02010600040101010101" pitchFamily="2" charset="-122"/>
              </a:rPr>
              <a:t>计算</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1662635"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ComputeSim3</a:t>
            </a:r>
            <a:r>
              <a:rPr lang="en-US" altLang="zh-CN" smtClean="0">
                <a:latin typeface="华文楷体" panose="02010600040101010101" pitchFamily="2" charset="-122"/>
                <a:ea typeface="华文楷体" panose="02010600040101010101" pitchFamily="2" charset="-122"/>
              </a:rPr>
              <a:t>( )</a:t>
            </a:r>
            <a:endParaRPr lang="en-US" altLang="zh-CN">
              <a:solidFill>
                <a:prstClr val="white"/>
              </a:solidFill>
            </a:endParaRPr>
          </a:p>
        </p:txBody>
      </p:sp>
      <p:pic>
        <p:nvPicPr>
          <p:cNvPr id="3" name="图片 2"/>
          <p:cNvPicPr>
            <a:picLocks noChangeAspect="1"/>
          </p:cNvPicPr>
          <p:nvPr/>
        </p:nvPicPr>
        <p:blipFill>
          <a:blip r:embed="rId3"/>
          <a:stretch>
            <a:fillRect/>
          </a:stretch>
        </p:blipFill>
        <p:spPr>
          <a:xfrm>
            <a:off x="1846897" y="1472973"/>
            <a:ext cx="8010525" cy="4695825"/>
          </a:xfrm>
          <a:prstGeom prst="rect">
            <a:avLst/>
          </a:prstGeom>
        </p:spPr>
      </p:pic>
    </p:spTree>
    <p:extLst>
      <p:ext uri="{BB962C8B-B14F-4D97-AF65-F5344CB8AC3E}">
        <p14:creationId xmlns:p14="http://schemas.microsoft.com/office/powerpoint/2010/main" val="3800796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闭环矫正</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2661306" cy="369332"/>
          </a:xfrm>
          <a:prstGeom prst="rect">
            <a:avLst/>
          </a:prstGeom>
        </p:spPr>
        <p:txBody>
          <a:bodyPr wrap="none">
            <a:spAutoFit/>
          </a:bodyPr>
          <a:lstStyle/>
          <a:p>
            <a:r>
              <a:rPr lang="en-US" altLang="zh-CN" smtClean="0">
                <a:latin typeface="华文楷体" panose="02010600040101010101" pitchFamily="2" charset="-122"/>
                <a:ea typeface="华文楷体" panose="02010600040101010101" pitchFamily="2" charset="-122"/>
              </a:rPr>
              <a:t>loopClosing</a:t>
            </a:r>
            <a:r>
              <a:rPr lang="en-US" altLang="zh-CN">
                <a:latin typeface="华文楷体" panose="02010600040101010101" pitchFamily="2" charset="-122"/>
                <a:ea typeface="华文楷体" panose="02010600040101010101" pitchFamily="2" charset="-122"/>
              </a:rPr>
              <a:t>::CorrectLoop()</a:t>
            </a:r>
            <a:endParaRPr lang="en-US" altLang="zh-CN">
              <a:solidFill>
                <a:prstClr val="white"/>
              </a:solidFill>
            </a:endParaRPr>
          </a:p>
        </p:txBody>
      </p:sp>
      <p:sp>
        <p:nvSpPr>
          <p:cNvPr id="19" name="矩形 18"/>
          <p:cNvSpPr/>
          <p:nvPr/>
        </p:nvSpPr>
        <p:spPr>
          <a:xfrm>
            <a:off x="2021194" y="870578"/>
            <a:ext cx="2063126"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1</a:t>
            </a:r>
            <a:r>
              <a:rPr lang="zh-CN" altLang="en-US" sz="1200" smtClean="0">
                <a:latin typeface="华文楷体" panose="02010600040101010101" pitchFamily="2" charset="-122"/>
                <a:ea typeface="华文楷体" panose="02010600040101010101" pitchFamily="2" charset="-122"/>
              </a:rPr>
              <a:t>、</a:t>
            </a:r>
            <a:r>
              <a:rPr lang="zh-CN" altLang="en-US" sz="1200">
                <a:latin typeface="华文楷体" panose="02010600040101010101" pitchFamily="2" charset="-122"/>
                <a:ea typeface="华文楷体" panose="02010600040101010101" pitchFamily="2" charset="-122"/>
              </a:rPr>
              <a:t>请求</a:t>
            </a:r>
            <a:r>
              <a:rPr lang="zh-CN" altLang="en-US" sz="1200" smtClean="0">
                <a:latin typeface="华文楷体" panose="02010600040101010101" pitchFamily="2" charset="-122"/>
                <a:ea typeface="华文楷体" panose="02010600040101010101" pitchFamily="2" charset="-122"/>
              </a:rPr>
              <a:t>停止</a:t>
            </a:r>
            <a:r>
              <a:rPr lang="en-US" altLang="zh-CN" sz="1200" smtClean="0">
                <a:latin typeface="华文楷体" panose="02010600040101010101" pitchFamily="2" charset="-122"/>
                <a:ea typeface="华文楷体" panose="02010600040101010101" pitchFamily="2" charset="-122"/>
              </a:rPr>
              <a:t>LocalMaping</a:t>
            </a:r>
            <a:r>
              <a:rPr lang="zh-CN" altLang="en-US" sz="1200" smtClean="0">
                <a:latin typeface="华文楷体" panose="02010600040101010101" pitchFamily="2" charset="-122"/>
                <a:ea typeface="华文楷体" panose="02010600040101010101" pitchFamily="2" charset="-122"/>
              </a:rPr>
              <a:t>；终止</a:t>
            </a:r>
            <a:r>
              <a:rPr lang="en-US" altLang="zh-CN" sz="1200" smtClean="0">
                <a:latin typeface="华文楷体" panose="02010600040101010101" pitchFamily="2" charset="-122"/>
                <a:ea typeface="华文楷体" panose="02010600040101010101" pitchFamily="2" charset="-122"/>
              </a:rPr>
              <a:t>GBA</a:t>
            </a:r>
            <a:r>
              <a:rPr lang="zh-CN" altLang="en-US" sz="1200" smtClean="0">
                <a:latin typeface="华文楷体" panose="02010600040101010101" pitchFamily="2" charset="-122"/>
                <a:ea typeface="华文楷体" panose="02010600040101010101" pitchFamily="2" charset="-122"/>
              </a:rPr>
              <a:t>；等待</a:t>
            </a:r>
            <a:r>
              <a:rPr lang="en-US" altLang="zh-CN" sz="1200" smtClean="0">
                <a:latin typeface="华文楷体" panose="02010600040101010101" pitchFamily="2" charset="-122"/>
                <a:ea typeface="华文楷体" panose="02010600040101010101" pitchFamily="2" charset="-122"/>
              </a:rPr>
              <a:t>LocalMaping</a:t>
            </a:r>
            <a:r>
              <a:rPr lang="zh-CN" altLang="en-US" sz="1200" smtClean="0">
                <a:latin typeface="华文楷体" panose="02010600040101010101" pitchFamily="2" charset="-122"/>
                <a:ea typeface="华文楷体" panose="02010600040101010101" pitchFamily="2" charset="-122"/>
              </a:rPr>
              <a:t>暂停</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20" name="矩形 19"/>
          <p:cNvSpPr/>
          <p:nvPr/>
        </p:nvSpPr>
        <p:spPr>
          <a:xfrm>
            <a:off x="2021194" y="1737645"/>
            <a:ext cx="2063126"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2</a:t>
            </a:r>
            <a:r>
              <a:rPr lang="zh-CN" altLang="en-US" sz="1200" smtClean="0">
                <a:latin typeface="华文楷体" panose="02010600040101010101" pitchFamily="2" charset="-122"/>
                <a:ea typeface="华文楷体" panose="02010600040101010101" pitchFamily="2" charset="-122"/>
              </a:rPr>
              <a:t>、</a:t>
            </a:r>
            <a:r>
              <a:rPr lang="en-US" altLang="zh-CN" sz="1200">
                <a:latin typeface="华文楷体" panose="02010600040101010101" pitchFamily="2" charset="-122"/>
                <a:ea typeface="华文楷体" panose="02010600040101010101" pitchFamily="2" charset="-122"/>
              </a:rPr>
              <a:t>UpdateConnections</a:t>
            </a:r>
            <a:r>
              <a:rPr lang="en-US" altLang="zh-CN" sz="1200" smtClean="0">
                <a:latin typeface="华文楷体" panose="02010600040101010101" pitchFamily="2" charset="-122"/>
                <a:ea typeface="华文楷体" panose="02010600040101010101" pitchFamily="2" charset="-122"/>
              </a:rPr>
              <a:t>()</a:t>
            </a:r>
            <a:r>
              <a:rPr lang="zh-CN" altLang="en-US" sz="1200" smtClean="0">
                <a:latin typeface="华文楷体" panose="02010600040101010101" pitchFamily="2" charset="-122"/>
                <a:ea typeface="华文楷体" panose="02010600040101010101" pitchFamily="2" charset="-122"/>
              </a:rPr>
              <a:t>更新当前关键帧连接</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3" name="矩形 2"/>
          <p:cNvSpPr/>
          <p:nvPr/>
        </p:nvSpPr>
        <p:spPr>
          <a:xfrm>
            <a:off x="3219612" y="3194780"/>
            <a:ext cx="1877437" cy="276999"/>
          </a:xfrm>
          <a:prstGeom prst="rect">
            <a:avLst/>
          </a:prstGeom>
        </p:spPr>
        <p:txBody>
          <a:bodyPr wrap="none">
            <a:spAutoFit/>
          </a:bodyPr>
          <a:lstStyle/>
          <a:p>
            <a:r>
              <a:rPr lang="en-US" altLang="zh-CN" sz="1200">
                <a:latin typeface="Times New Roman" panose="02020603050405020304" pitchFamily="18" charset="0"/>
                <a:ea typeface="楷体" panose="02010609060101010101" pitchFamily="49" charset="-122"/>
                <a:cs typeface="Times New Roman" panose="02020603050405020304" pitchFamily="18" charset="0"/>
              </a:rPr>
              <a:t>mvpCurrentConnectedKFs</a:t>
            </a: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2021194" y="2604712"/>
            <a:ext cx="2063126" cy="51826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3</a:t>
            </a:r>
            <a:r>
              <a:rPr lang="zh-CN" altLang="en-US" sz="1200" smtClean="0">
                <a:latin typeface="华文楷体" panose="02010600040101010101" pitchFamily="2" charset="-122"/>
                <a:ea typeface="华文楷体" panose="02010600040101010101" pitchFamily="2" charset="-122"/>
              </a:rPr>
              <a:t>、获得当前关键帧的共视图相邻关键帧</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11" name="矩形 10"/>
          <p:cNvSpPr/>
          <p:nvPr/>
        </p:nvSpPr>
        <p:spPr>
          <a:xfrm>
            <a:off x="2021194" y="3471779"/>
            <a:ext cx="2063126" cy="64291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4</a:t>
            </a:r>
            <a:r>
              <a:rPr lang="zh-CN" altLang="en-US" sz="1200" smtClean="0">
                <a:latin typeface="华文楷体" panose="02010600040101010101" pitchFamily="2" charset="-122"/>
                <a:ea typeface="华文楷体" panose="02010600040101010101" pitchFamily="2" charset="-122"/>
              </a:rPr>
              <a:t>、相对位姿传播</a:t>
            </a:r>
            <a:endParaRPr lang="zh-CN" altLang="en-US" sz="1200">
              <a:solidFill>
                <a:schemeClr val="tx1"/>
              </a:solidFill>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5" name="文本框 4"/>
              <p:cNvSpPr txBox="1"/>
              <p:nvPr/>
            </p:nvSpPr>
            <p:spPr>
              <a:xfrm>
                <a:off x="3715473" y="3535053"/>
                <a:ext cx="17504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𝑖𝑤</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𝑖𝑐</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𝑐𝑤</m:t>
                          </m:r>
                        </m:sub>
                      </m:sSub>
                    </m:oMath>
                  </m:oMathPara>
                </a14:m>
                <a:endParaRPr lang="en-US" altLang="zh-CN" sz="1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i="1">
                              <a:latin typeface="Cambria Math" panose="02040503050406030204" pitchFamily="18" charset="0"/>
                            </a:rPr>
                            <m:t>𝑖𝑤</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i="1">
                              <a:latin typeface="Cambria Math" panose="02040503050406030204" pitchFamily="18" charset="0"/>
                            </a:rPr>
                            <m:t>𝑖𝑐</m:t>
                          </m:r>
                        </m:sub>
                      </m:sSub>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i="1">
                              <a:latin typeface="Cambria Math" panose="02040503050406030204" pitchFamily="18" charset="0"/>
                            </a:rPr>
                            <m:t>𝑐𝑤</m:t>
                          </m:r>
                        </m:sub>
                      </m:sSub>
                    </m:oMath>
                  </m:oMathPara>
                </a14:m>
                <a:endParaRPr lang="zh-CN" altLang="en-US" sz="120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715473" y="3535053"/>
                <a:ext cx="1750423" cy="461665"/>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矩形 7"/>
          <p:cNvSpPr/>
          <p:nvPr/>
        </p:nvSpPr>
        <p:spPr>
          <a:xfrm>
            <a:off x="4571451" y="3488381"/>
            <a:ext cx="215179" cy="593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19612" y="4086604"/>
            <a:ext cx="1459630" cy="461665"/>
          </a:xfrm>
          <a:prstGeom prst="rect">
            <a:avLst/>
          </a:prstGeom>
        </p:spPr>
        <p:txBody>
          <a:bodyPr wrap="none">
            <a:spAutoFit/>
          </a:bodyPr>
          <a:lstStyle/>
          <a:p>
            <a:r>
              <a:rPr lang="en-US" altLang="zh-CN" sz="1200" smtClean="0"/>
              <a:t>CorrectedSim3</a:t>
            </a:r>
          </a:p>
          <a:p>
            <a:r>
              <a:rPr lang="en-US" altLang="zh-CN" sz="1200"/>
              <a:t>NonCorrectedSim3</a:t>
            </a:r>
            <a:endParaRPr lang="zh-CN" altLang="en-US" sz="1200"/>
          </a:p>
        </p:txBody>
      </p:sp>
      <p:sp>
        <p:nvSpPr>
          <p:cNvPr id="15" name="矩形 14"/>
          <p:cNvSpPr/>
          <p:nvPr/>
        </p:nvSpPr>
        <p:spPr>
          <a:xfrm>
            <a:off x="2021194" y="4532503"/>
            <a:ext cx="2063126" cy="64291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5</a:t>
            </a:r>
            <a:r>
              <a:rPr lang="zh-CN" altLang="en-US" sz="1200">
                <a:latin typeface="华文楷体" panose="02010600040101010101" pitchFamily="2" charset="-122"/>
                <a:ea typeface="华文楷体" panose="02010600040101010101" pitchFamily="2" charset="-122"/>
              </a:rPr>
              <a:t>、矫正当前帧及相邻关键帧能观测到的</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世界坐标，及矫正位姿</a:t>
            </a:r>
            <a:r>
              <a:rPr lang="en-US" altLang="zh-CN" sz="1200" smtClean="0">
                <a:latin typeface="华文楷体" panose="02010600040101010101" pitchFamily="2" charset="-122"/>
                <a:ea typeface="华文楷体" panose="02010600040101010101" pitchFamily="2" charset="-122"/>
              </a:rPr>
              <a:t>T</a:t>
            </a:r>
            <a:endParaRPr lang="zh-CN" altLang="en-US" sz="1200">
              <a:solidFill>
                <a:schemeClr val="tx1"/>
              </a:solidFill>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3749759" y="4639630"/>
                <a:ext cx="161545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𝑃</m:t>
                          </m:r>
                        </m:e>
                        <m:sub>
                          <m:r>
                            <a:rPr lang="en-US" altLang="zh-CN" sz="1200" b="0" i="1" smtClean="0">
                              <a:latin typeface="Cambria Math" panose="02040503050406030204" pitchFamily="18" charset="0"/>
                            </a:rPr>
                            <m:t>𝑐</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𝑖𝑐</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𝑃</m:t>
                          </m:r>
                        </m:e>
                        <m:sub>
                          <m:r>
                            <a:rPr lang="en-US" altLang="zh-CN" sz="1200" b="0" i="1" smtClean="0">
                              <a:latin typeface="Cambria Math" panose="02040503050406030204" pitchFamily="18" charset="0"/>
                            </a:rPr>
                            <m:t>𝑤</m:t>
                          </m:r>
                        </m:sub>
                      </m:sSub>
                    </m:oMath>
                  </m:oMathPara>
                </a14:m>
                <a:endParaRPr lang="en-US" altLang="zh-CN" sz="1200" smtClean="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𝑃</m:t>
                          </m:r>
                        </m:e>
                        <m:sub>
                          <m:r>
                            <a:rPr lang="en-US" altLang="zh-CN" sz="1200" b="0" i="1" smtClean="0">
                              <a:latin typeface="Cambria Math" panose="02040503050406030204" pitchFamily="18" charset="0"/>
                            </a:rPr>
                            <m:t>𝑤</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b="0" i="1" smtClean="0">
                              <a:latin typeface="Cambria Math" panose="02040503050406030204" pitchFamily="18" charset="0"/>
                            </a:rPr>
                            <m:t>𝑤𝑐</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𝑃</m:t>
                          </m:r>
                        </m:e>
                        <m:sub>
                          <m:r>
                            <a:rPr lang="en-US" altLang="zh-CN" sz="1200" b="0" i="1" smtClean="0">
                              <a:latin typeface="Cambria Math" panose="02040503050406030204" pitchFamily="18" charset="0"/>
                            </a:rPr>
                            <m:t>𝑐</m:t>
                          </m:r>
                        </m:sub>
                      </m:sSub>
                    </m:oMath>
                  </m:oMathPara>
                </a14:m>
                <a:endParaRPr lang="zh-CN" altLang="en-US" sz="1200"/>
              </a:p>
            </p:txBody>
          </p:sp>
        </mc:Choice>
        <mc:Fallback xmlns="">
          <p:sp>
            <p:nvSpPr>
              <p:cNvPr id="13" name="文本框 12"/>
              <p:cNvSpPr txBox="1">
                <a:spLocks noRot="1" noChangeAspect="1" noMove="1" noResize="1" noEditPoints="1" noAdjustHandles="1" noChangeArrowheads="1" noChangeShapeType="1" noTextEdit="1"/>
              </p:cNvSpPr>
              <p:nvPr/>
            </p:nvSpPr>
            <p:spPr>
              <a:xfrm>
                <a:off x="3749759" y="4639630"/>
                <a:ext cx="1615453" cy="46166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5097049" y="4569873"/>
                <a:ext cx="3535680" cy="575286"/>
              </a:xfrm>
              <a:prstGeom prst="rect">
                <a:avLst/>
              </a:prstGeom>
              <a:noFill/>
            </p:spPr>
            <p:txBody>
              <a:bodyPr wrap="square" rtlCol="0">
                <a:spAutoFit/>
              </a:bodyPr>
              <a:lstStyle/>
              <a:p>
                <a14:m>
                  <m:oMath xmlns:m="http://schemas.openxmlformats.org/officeDocument/2006/math">
                    <m:r>
                      <a:rPr lang="en-US" altLang="zh-CN" sz="1400" b="0" i="1" smtClean="0">
                        <a:latin typeface="Cambria Math" panose="02040503050406030204" pitchFamily="18" charset="0"/>
                      </a:rPr>
                      <m:t>𝑆</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𝑅</m:t>
                              </m:r>
                            </m:e>
                            <m:e>
                              <m:r>
                                <a:rPr lang="en-US" altLang="zh-CN" sz="1400" b="0" i="1" smtClean="0">
                                  <a:latin typeface="Cambria Math" panose="02040503050406030204" pitchFamily="18" charset="0"/>
                                </a:rPr>
                                <m:t>𝑡</m:t>
                              </m:r>
                            </m:e>
                          </m:mr>
                          <m:mr>
                            <m:e>
                              <m:r>
                                <a:rPr lang="en-US" altLang="zh-CN" sz="1400" b="0" i="1" smtClean="0">
                                  <a:latin typeface="Cambria Math" panose="02040503050406030204" pitchFamily="18" charset="0"/>
                                </a:rPr>
                                <m:t>0</m:t>
                              </m:r>
                            </m:e>
                            <m:e>
                              <m:r>
                                <a:rPr lang="en-US" altLang="zh-CN" sz="1400" b="0" i="1" smtClean="0">
                                  <a:latin typeface="Cambria Math" panose="02040503050406030204" pitchFamily="18" charset="0"/>
                                </a:rPr>
                                <m:t>1</m:t>
                              </m:r>
                            </m:e>
                          </m:mr>
                        </m:m>
                      </m:e>
                    </m:d>
                  </m:oMath>
                </a14:m>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则</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T=</a:t>
                </a:r>
                <a14:m>
                  <m:oMath xmlns:m="http://schemas.openxmlformats.org/officeDocument/2006/math">
                    <m:d>
                      <m:dPr>
                        <m:begChr m:val="["/>
                        <m:endChr m:val="]"/>
                        <m:ctrlPr>
                          <a:rPr lang="en-US" altLang="zh-CN" sz="1400" i="1" smtClean="0">
                            <a:latin typeface="Cambria Math" panose="02040503050406030204" pitchFamily="18" charset="0"/>
                          </a:rPr>
                        </m:ctrlPr>
                      </m:dPr>
                      <m:e>
                        <m:m>
                          <m:mPr>
                            <m:mcs>
                              <m:mc>
                                <m:mcPr>
                                  <m:count m:val="2"/>
                                  <m:mcJc m:val="center"/>
                                </m:mcPr>
                              </m:mc>
                            </m:mcs>
                            <m:ctrlPr>
                              <a:rPr lang="en-US" altLang="zh-CN" sz="1400" i="1" smtClean="0">
                                <a:latin typeface="Cambria Math" panose="02040503050406030204" pitchFamily="18" charset="0"/>
                              </a:rPr>
                            </m:ctrlPr>
                          </m:mPr>
                          <m:mr>
                            <m:e>
                              <m:r>
                                <m:rPr>
                                  <m:brk m:alnAt="7"/>
                                </m:rPr>
                                <a:rPr lang="en-US" altLang="zh-CN" sz="1400" b="0" i="1" smtClean="0">
                                  <a:latin typeface="Cambria Math" panose="02040503050406030204" pitchFamily="18" charset="0"/>
                                </a:rPr>
                                <m:t>𝑅</m:t>
                              </m:r>
                            </m:e>
                            <m:e>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𝑡</m:t>
                                  </m:r>
                                </m:num>
                                <m:den>
                                  <m:r>
                                    <m:rPr>
                                      <m:sty m:val="p"/>
                                    </m:rPr>
                                    <a:rPr lang="en-US" altLang="zh-CN" sz="1400" i="1">
                                      <a:latin typeface="Cambria Math" panose="02040503050406030204" pitchFamily="18" charset="0"/>
                                    </a:rPr>
                                    <m:t>s</m:t>
                                  </m:r>
                                </m:den>
                              </m:f>
                            </m:e>
                          </m:mr>
                          <m:mr>
                            <m:e>
                              <m:r>
                                <a:rPr lang="en-US" altLang="zh-CN" sz="1400" b="0" i="1" smtClean="0">
                                  <a:latin typeface="Cambria Math" panose="02040503050406030204" pitchFamily="18" charset="0"/>
                                </a:rPr>
                                <m:t>0</m:t>
                              </m:r>
                            </m:e>
                            <m:e>
                              <m:r>
                                <a:rPr lang="en-US" altLang="zh-CN" sz="1400" b="0" i="1" smtClean="0">
                                  <a:latin typeface="Cambria Math" panose="02040503050406030204" pitchFamily="18" charset="0"/>
                                </a:rPr>
                                <m:t>1</m:t>
                              </m:r>
                            </m:e>
                          </m:mr>
                        </m:m>
                      </m:e>
                    </m:d>
                  </m:oMath>
                </a14:m>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5097049" y="4569873"/>
                <a:ext cx="3535680" cy="575286"/>
              </a:xfrm>
              <a:prstGeom prst="rect">
                <a:avLst/>
              </a:prstGeom>
              <a:blipFill rotWithShape="0">
                <a:blip r:embed="rId5"/>
                <a:stretch>
                  <a:fillRect b="-2128"/>
                </a:stretch>
              </a:blipFill>
            </p:spPr>
            <p:txBody>
              <a:bodyPr/>
              <a:lstStyle/>
              <a:p>
                <a:r>
                  <a:rPr lang="zh-CN" altLang="en-US">
                    <a:noFill/>
                  </a:rPr>
                  <a:t> </a:t>
                </a:r>
              </a:p>
            </p:txBody>
          </p:sp>
        </mc:Fallback>
      </mc:AlternateContent>
      <p:cxnSp>
        <p:nvCxnSpPr>
          <p:cNvPr id="16" name="直接箭头连接符 15"/>
          <p:cNvCxnSpPr>
            <a:stCxn id="19" idx="2"/>
            <a:endCxn id="20" idx="0"/>
          </p:cNvCxnSpPr>
          <p:nvPr/>
        </p:nvCxnSpPr>
        <p:spPr>
          <a:xfrm>
            <a:off x="3052757" y="1388840"/>
            <a:ext cx="0" cy="34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0" idx="2"/>
            <a:endCxn id="21" idx="0"/>
          </p:cNvCxnSpPr>
          <p:nvPr/>
        </p:nvCxnSpPr>
        <p:spPr>
          <a:xfrm>
            <a:off x="3052757" y="2255907"/>
            <a:ext cx="0" cy="34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1" idx="0"/>
          </p:cNvCxnSpPr>
          <p:nvPr/>
        </p:nvCxnSpPr>
        <p:spPr>
          <a:xfrm>
            <a:off x="3052757" y="3122974"/>
            <a:ext cx="0" cy="34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2"/>
            <a:endCxn id="15" idx="0"/>
          </p:cNvCxnSpPr>
          <p:nvPr/>
        </p:nvCxnSpPr>
        <p:spPr>
          <a:xfrm>
            <a:off x="3052757" y="4114691"/>
            <a:ext cx="0" cy="41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21194" y="5496871"/>
            <a:ext cx="2063126" cy="1104226"/>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6</a:t>
            </a:r>
            <a:r>
              <a:rPr lang="zh-CN" altLang="en-US" sz="1200" smtClean="0">
                <a:latin typeface="华文楷体" panose="02010600040101010101" pitchFamily="2" charset="-122"/>
                <a:ea typeface="华文楷体" panose="02010600040101010101" pitchFamily="2" charset="-122"/>
              </a:rPr>
              <a:t>、地图点融合，如果当前关键帧特征点已经有</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则用步骤</a:t>
            </a:r>
            <a:r>
              <a:rPr lang="en-US" altLang="zh-CN" sz="1200" smtClean="0">
                <a:latin typeface="华文楷体" panose="02010600040101010101" pitchFamily="2" charset="-122"/>
                <a:ea typeface="华文楷体" panose="02010600040101010101" pitchFamily="2" charset="-122"/>
              </a:rPr>
              <a:t>5</a:t>
            </a:r>
            <a:r>
              <a:rPr lang="zh-CN" altLang="en-US" sz="1200" smtClean="0">
                <a:latin typeface="华文楷体" panose="02010600040101010101" pitchFamily="2" charset="-122"/>
                <a:ea typeface="华文楷体" panose="02010600040101010101" pitchFamily="2" charset="-122"/>
              </a:rPr>
              <a:t>中</a:t>
            </a:r>
            <a:r>
              <a:rPr lang="en-US" altLang="zh-CN" sz="1200" smtClean="0">
                <a:latin typeface="华文楷体" panose="02010600040101010101" pitchFamily="2" charset="-122"/>
                <a:ea typeface="华文楷体" panose="02010600040101010101" pitchFamily="2" charset="-122"/>
              </a:rPr>
              <a:t>sim3</a:t>
            </a:r>
            <a:r>
              <a:rPr lang="zh-CN" altLang="en-US" sz="1200" smtClean="0">
                <a:latin typeface="华文楷体" panose="02010600040101010101" pitchFamily="2" charset="-122"/>
                <a:ea typeface="华文楷体" panose="02010600040101010101" pitchFamily="2" charset="-122"/>
              </a:rPr>
              <a:t>矫正过的</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替代该</a:t>
            </a:r>
            <a:r>
              <a:rPr lang="en-US" altLang="zh-CN" sz="1200" smtClean="0">
                <a:latin typeface="华文楷体" panose="02010600040101010101" pitchFamily="2" charset="-122"/>
                <a:ea typeface="华文楷体" panose="02010600040101010101" pitchFamily="2" charset="-122"/>
              </a:rPr>
              <a:t>MapPoint</a:t>
            </a:r>
            <a:r>
              <a:rPr lang="zh-CN" altLang="en-US" sz="1200" smtClean="0">
                <a:latin typeface="华文楷体" panose="02010600040101010101" pitchFamily="2" charset="-122"/>
                <a:ea typeface="华文楷体" panose="02010600040101010101" pitchFamily="2" charset="-122"/>
              </a:rPr>
              <a:t>，否则只要填充即可</a:t>
            </a:r>
            <a:endParaRPr lang="zh-CN" altLang="en-US" sz="1200">
              <a:solidFill>
                <a:schemeClr val="tx1"/>
              </a:solidFill>
              <a:latin typeface="华文楷体" panose="02010600040101010101" pitchFamily="2" charset="-122"/>
              <a:ea typeface="华文楷体" panose="02010600040101010101" pitchFamily="2" charset="-122"/>
            </a:endParaRPr>
          </a:p>
        </p:txBody>
      </p:sp>
      <p:sp>
        <p:nvSpPr>
          <p:cNvPr id="29" name="矩形 28"/>
          <p:cNvSpPr/>
          <p:nvPr/>
        </p:nvSpPr>
        <p:spPr>
          <a:xfrm>
            <a:off x="4679040" y="5727528"/>
            <a:ext cx="2063126" cy="64291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7</a:t>
            </a:r>
            <a:r>
              <a:rPr lang="zh-CN" altLang="en-US" sz="1200" smtClean="0">
                <a:latin typeface="华文楷体" panose="02010600040101010101" pitchFamily="2" charset="-122"/>
                <a:ea typeface="华文楷体" panose="02010600040101010101" pitchFamily="2" charset="-122"/>
              </a:rPr>
              <a:t>、</a:t>
            </a:r>
            <a:r>
              <a:rPr lang="zh-CN" altLang="en-US" sz="1200">
                <a:latin typeface="楷体" panose="02010609060101010101" pitchFamily="49" charset="-122"/>
                <a:ea typeface="楷体" panose="02010609060101010101" pitchFamily="49" charset="-122"/>
              </a:rPr>
              <a:t>将闭环帧上及其相邻帧上的</a:t>
            </a:r>
            <a:r>
              <a:rPr lang="en-US" altLang="zh-CN" sz="1200">
                <a:latin typeface="楷体" panose="02010609060101010101" pitchFamily="49" charset="-122"/>
                <a:ea typeface="楷体" panose="02010609060101010101" pitchFamily="49" charset="-122"/>
              </a:rPr>
              <a:t>MapPoint</a:t>
            </a:r>
            <a:r>
              <a:rPr lang="zh-CN" altLang="en-US" sz="1200">
                <a:latin typeface="楷体" panose="02010609060101010101" pitchFamily="49" charset="-122"/>
                <a:ea typeface="楷体" panose="02010609060101010101" pitchFamily="49" charset="-122"/>
              </a:rPr>
              <a:t>投影到当前帧及其邻帧上进行融合</a:t>
            </a:r>
          </a:p>
        </p:txBody>
      </p:sp>
      <p:cxnSp>
        <p:nvCxnSpPr>
          <p:cNvPr id="31" name="直接箭头连接符 30"/>
          <p:cNvCxnSpPr>
            <a:stCxn id="27" idx="3"/>
            <a:endCxn id="29" idx="1"/>
          </p:cNvCxnSpPr>
          <p:nvPr/>
        </p:nvCxnSpPr>
        <p:spPr>
          <a:xfrm>
            <a:off x="4084320" y="6048984"/>
            <a:ext cx="594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104377" y="5727528"/>
            <a:ext cx="2063126" cy="642912"/>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latin typeface="华文楷体" panose="02010600040101010101" pitchFamily="2" charset="-122"/>
                <a:ea typeface="华文楷体" panose="02010600040101010101" pitchFamily="2" charset="-122"/>
              </a:rPr>
              <a:t>8</a:t>
            </a:r>
            <a:r>
              <a:rPr lang="zh-CN" altLang="en-US" sz="1200" smtClean="0">
                <a:latin typeface="华文楷体" panose="02010600040101010101" pitchFamily="2" charset="-122"/>
                <a:ea typeface="华文楷体" panose="02010600040101010101" pitchFamily="2" charset="-122"/>
              </a:rPr>
              <a:t>、获得关键帧的边，更新边，获得新边，</a:t>
            </a:r>
            <a:r>
              <a:rPr lang="en-US" altLang="zh-CN" sz="1200" smtClean="0">
                <a:latin typeface="华文楷体" panose="02010600040101010101" pitchFamily="2" charset="-122"/>
                <a:ea typeface="华文楷体" panose="02010600040101010101" pitchFamily="2" charset="-122"/>
              </a:rPr>
              <a:t>erase</a:t>
            </a:r>
            <a:r>
              <a:rPr lang="zh-CN" altLang="en-US" sz="1200" smtClean="0">
                <a:latin typeface="华文楷体" panose="02010600040101010101" pitchFamily="2" charset="-122"/>
                <a:ea typeface="华文楷体" panose="02010600040101010101" pitchFamily="2" charset="-122"/>
              </a:rPr>
              <a:t>掉旧边，临时变量得到</a:t>
            </a:r>
            <a:r>
              <a:rPr lang="en-US" altLang="zh-CN" sz="1200" smtClean="0">
                <a:latin typeface="华文楷体" panose="02010600040101010101" pitchFamily="2" charset="-122"/>
                <a:ea typeface="华文楷体" panose="02010600040101010101" pitchFamily="2" charset="-122"/>
              </a:rPr>
              <a:t>loop edge</a:t>
            </a:r>
            <a:endParaRPr lang="zh-CN" altLang="en-US" sz="1200">
              <a:latin typeface="楷体" panose="02010609060101010101" pitchFamily="49" charset="-122"/>
              <a:ea typeface="楷体" panose="02010609060101010101" pitchFamily="49" charset="-122"/>
            </a:endParaRPr>
          </a:p>
        </p:txBody>
      </p:sp>
      <p:cxnSp>
        <p:nvCxnSpPr>
          <p:cNvPr id="35" name="直接箭头连接符 34"/>
          <p:cNvCxnSpPr>
            <a:stCxn id="29" idx="3"/>
            <a:endCxn id="33" idx="1"/>
          </p:cNvCxnSpPr>
          <p:nvPr/>
        </p:nvCxnSpPr>
        <p:spPr>
          <a:xfrm>
            <a:off x="6742166" y="6048984"/>
            <a:ext cx="362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202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闭环矫正</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2661306" cy="369332"/>
          </a:xfrm>
          <a:prstGeom prst="rect">
            <a:avLst/>
          </a:prstGeom>
        </p:spPr>
        <p:txBody>
          <a:bodyPr wrap="none">
            <a:spAutoFit/>
          </a:bodyPr>
          <a:lstStyle/>
          <a:p>
            <a:r>
              <a:rPr lang="en-US" altLang="zh-CN" smtClean="0">
                <a:latin typeface="华文楷体" panose="02010600040101010101" pitchFamily="2" charset="-122"/>
                <a:ea typeface="华文楷体" panose="02010600040101010101" pitchFamily="2" charset="-122"/>
              </a:rPr>
              <a:t>loopClosing</a:t>
            </a:r>
            <a:r>
              <a:rPr lang="en-US" altLang="zh-CN">
                <a:latin typeface="华文楷体" panose="02010600040101010101" pitchFamily="2" charset="-122"/>
                <a:ea typeface="华文楷体" panose="02010600040101010101" pitchFamily="2" charset="-122"/>
              </a:rPr>
              <a:t>::CorrectLoop()</a:t>
            </a:r>
            <a:endParaRPr lang="en-US" altLang="zh-CN">
              <a:solidFill>
                <a:prstClr val="white"/>
              </a:solidFill>
            </a:endParaRPr>
          </a:p>
        </p:txBody>
      </p:sp>
      <p:sp>
        <p:nvSpPr>
          <p:cNvPr id="5" name="文本框 4"/>
          <p:cNvSpPr txBox="1"/>
          <p:nvPr/>
        </p:nvSpPr>
        <p:spPr>
          <a:xfrm>
            <a:off x="644434" y="858030"/>
            <a:ext cx="3248297" cy="276999"/>
          </a:xfrm>
          <a:prstGeom prst="rect">
            <a:avLst/>
          </a:prstGeom>
          <a:noFill/>
        </p:spPr>
        <p:txBody>
          <a:bodyPr wrap="square" rtlCol="0">
            <a:spAutoFit/>
          </a:bodyPr>
          <a:lstStyle/>
          <a:p>
            <a:r>
              <a:rPr lang="zh-CN" altLang="en-US" sz="1200" smtClean="0">
                <a:latin typeface="楷体" panose="02010609060101010101" pitchFamily="49" charset="-122"/>
                <a:ea typeface="楷体" panose="02010609060101010101" pitchFamily="49" charset="-122"/>
              </a:rPr>
              <a:t>全局</a:t>
            </a:r>
            <a:r>
              <a:rPr lang="en-US" altLang="zh-CN" sz="1200" smtClean="0">
                <a:latin typeface="楷体" panose="02010609060101010101" pitchFamily="49" charset="-122"/>
                <a:ea typeface="楷体" panose="02010609060101010101" pitchFamily="49" charset="-122"/>
              </a:rPr>
              <a:t>BA</a:t>
            </a:r>
            <a:r>
              <a:rPr lang="zh-CN" altLang="en-US" sz="1200" smtClean="0">
                <a:latin typeface="楷体" panose="02010609060101010101" pitchFamily="49" charset="-122"/>
                <a:ea typeface="楷体" panose="02010609060101010101" pitchFamily="49" charset="-122"/>
              </a:rPr>
              <a:t>是非凸问题，因此仅进行位姿优化</a:t>
            </a:r>
            <a:endParaRPr lang="zh-CN" altLang="en-US" sz="120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6" name="文本框 5"/>
              <p:cNvSpPr txBox="1"/>
              <p:nvPr/>
            </p:nvSpPr>
            <p:spPr>
              <a:xfrm>
                <a:off x="801189" y="1323703"/>
                <a:ext cx="3492137" cy="692049"/>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−1</m:t>
                        </m:r>
                      </m:sup>
                    </m:sSubSup>
                  </m:oMath>
                </a14:m>
                <a:r>
                  <a:rPr lang="en-US" altLang="zh-CN" smtClean="0"/>
                  <a:t>,</a:t>
                </a:r>
                <a:r>
                  <a:rPr lang="zh-CN" altLang="en-US" smtClean="0"/>
                  <a:t>这种变换中仅有</a:t>
                </a:r>
                <a:r>
                  <a:rPr lang="en-US" altLang="zh-CN" smtClean="0"/>
                  <a:t>R</a:t>
                </a:r>
                <a:r>
                  <a:rPr lang="zh-CN" altLang="en-US" smtClean="0"/>
                  <a:t>，</a:t>
                </a:r>
                <a:r>
                  <a:rPr lang="en-US" altLang="zh-CN" smtClean="0"/>
                  <a:t>t</a:t>
                </a:r>
                <a:r>
                  <a:rPr lang="zh-CN" altLang="en-US" smtClean="0"/>
                  <a:t>的相对变换，不包含尺度</a:t>
                </a:r>
                <a:r>
                  <a:rPr lang="en-US" altLang="zh-CN" smtClean="0"/>
                  <a:t>s</a:t>
                </a:r>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801189" y="1323703"/>
                <a:ext cx="3492137" cy="692049"/>
              </a:xfrm>
              <a:prstGeom prst="rect">
                <a:avLst/>
              </a:prstGeom>
              <a:blipFill rotWithShape="0">
                <a:blip r:embed="rId3"/>
                <a:stretch>
                  <a:fillRect l="-1396" t="-5263" r="-698"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57051" y="2142308"/>
                <a:ext cx="3535680" cy="550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𝑅</m:t>
                                </m:r>
                              </m:e>
                              <m:e>
                                <m:r>
                                  <a:rPr lang="en-US" altLang="zh-CN" b="0" i="1" smtClean="0">
                                    <a:latin typeface="Cambria Math" panose="02040503050406030204" pitchFamily="18" charset="0"/>
                                  </a:rPr>
                                  <m:t>𝑡</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d>
                    </m:oMath>
                  </m:oMathPara>
                </a14:m>
                <a:endParaRPr lang="zh-CN" altLang="en-US"/>
              </a:p>
            </p:txBody>
          </p:sp>
        </mc:Choice>
        <mc:Fallback xmlns="">
          <p:sp>
            <p:nvSpPr>
              <p:cNvPr id="8" name="文本框 7"/>
              <p:cNvSpPr txBox="1">
                <a:spLocks noRot="1" noChangeAspect="1" noMove="1" noResize="1" noEditPoints="1" noAdjustHandles="1" noChangeArrowheads="1" noChangeShapeType="1" noTextEdit="1"/>
              </p:cNvSpPr>
              <p:nvPr/>
            </p:nvSpPr>
            <p:spPr>
              <a:xfrm>
                <a:off x="357051" y="2142308"/>
                <a:ext cx="3535680" cy="55060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01189" y="2934789"/>
                <a:ext cx="3492137" cy="669992"/>
              </a:xfrm>
              <a:prstGeom prst="rect">
                <a:avLst/>
              </a:prstGeom>
              <a:noFill/>
            </p:spPr>
            <p:txBody>
              <a:bodyPr wrap="square" rtlCol="0">
                <a:spAutoFit/>
              </a:bodyPr>
              <a:lstStyle/>
              <a:p>
                <a:r>
                  <a:rPr lang="zh-CN" altLang="en-US" smtClean="0"/>
                  <a:t>一个</a:t>
                </a:r>
                <a:r>
                  <a:rPr lang="en-US" altLang="zh-CN" smtClean="0"/>
                  <a:t>sim(3)</a:t>
                </a:r>
                <a:r>
                  <a:rPr lang="zh-CN" altLang="en-US" smtClean="0"/>
                  <a:t>可以由最少</a:t>
                </a:r>
                <a:r>
                  <a:rPr lang="en-US" altLang="zh-CN" smtClean="0"/>
                  <a:t>7</a:t>
                </a:r>
                <a:r>
                  <a:rPr lang="zh-CN" altLang="en-US" smtClean="0"/>
                  <a:t>个变量来表示</a:t>
                </a:r>
                <a14:m>
                  <m:oMath xmlns:m="http://schemas.openxmlformats.org/officeDocument/2006/math">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𝑤</m:t>
                              </m:r>
                            </m:e>
                            <m:e>
                              <m:r>
                                <a:rPr lang="zh-CN" altLang="en-US" i="1" smtClean="0">
                                  <a:latin typeface="Cambria Math" panose="02040503050406030204" pitchFamily="18" charset="0"/>
                                </a:rPr>
                                <m:t>𝜎</m:t>
                              </m:r>
                            </m:e>
                            <m:e>
                              <m:r>
                                <a:rPr lang="en-US" altLang="zh-CN" b="0" i="1" smtClean="0">
                                  <a:latin typeface="Cambria Math" panose="02040503050406030204" pitchFamily="18" charset="0"/>
                                </a:rPr>
                                <m:t>𝑣</m:t>
                              </m:r>
                            </m:e>
                          </m:mr>
                        </m:m>
                      </m:e>
                    </m:d>
                  </m:oMath>
                </a14:m>
                <a:r>
                  <a:rPr lang="en-US" altLang="zh-CN" smtClean="0"/>
                  <a:t>’</a:t>
                </a:r>
                <a:r>
                  <a:rPr lang="zh-CN" altLang="en-US" smtClean="0"/>
                  <a:t>，其中</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zh-CN" altLang="en-US" b="0" i="1" smtClean="0">
                            <a:latin typeface="Cambria Math" panose="02040503050406030204" pitchFamily="18" charset="0"/>
                          </a:rPr>
                          <m:t>𝜎</m:t>
                        </m:r>
                      </m:sup>
                    </m:sSup>
                    <m:r>
                      <a:rPr lang="zh-CN" altLang="en-US" i="1">
                        <a:latin typeface="Cambria Math" panose="02040503050406030204" pitchFamily="18" charset="0"/>
                      </a:rPr>
                      <m:t>。</m:t>
                    </m:r>
                  </m:oMath>
                </a14:m>
                <a:endParaRPr lang="zh-CN" altLang="en-US"/>
              </a:p>
            </p:txBody>
          </p:sp>
        </mc:Choice>
        <mc:Fallback xmlns="">
          <p:sp>
            <p:nvSpPr>
              <p:cNvPr id="9" name="文本框 8"/>
              <p:cNvSpPr txBox="1">
                <a:spLocks noRot="1" noChangeAspect="1" noMove="1" noResize="1" noEditPoints="1" noAdjustHandles="1" noChangeArrowheads="1" noChangeShapeType="1" noTextEdit="1"/>
              </p:cNvSpPr>
              <p:nvPr/>
            </p:nvSpPr>
            <p:spPr>
              <a:xfrm>
                <a:off x="801189" y="2934789"/>
                <a:ext cx="3492137" cy="669992"/>
              </a:xfrm>
              <a:prstGeom prst="rect">
                <a:avLst/>
              </a:prstGeom>
              <a:blipFill rotWithShape="0">
                <a:blip r:embed="rId5"/>
                <a:stretch>
                  <a:fillRect l="-1396" t="-6364" r="-175" b="-10909"/>
                </a:stretch>
              </a:blipFill>
            </p:spPr>
            <p:txBody>
              <a:bodyPr/>
              <a:lstStyle/>
              <a:p>
                <a:r>
                  <a:rPr lang="zh-CN" altLang="en-US">
                    <a:noFill/>
                  </a:rPr>
                  <a:t> </a:t>
                </a:r>
              </a:p>
            </p:txBody>
          </p:sp>
        </mc:Fallback>
      </mc:AlternateContent>
      <p:pic>
        <p:nvPicPr>
          <p:cNvPr id="11" name="图片 10"/>
          <p:cNvPicPr>
            <a:picLocks noChangeAspect="1"/>
          </p:cNvPicPr>
          <p:nvPr/>
        </p:nvPicPr>
        <p:blipFill>
          <a:blip r:embed="rId6"/>
          <a:stretch>
            <a:fillRect/>
          </a:stretch>
        </p:blipFill>
        <p:spPr>
          <a:xfrm>
            <a:off x="801189" y="3751931"/>
            <a:ext cx="3650470" cy="569935"/>
          </a:xfrm>
          <a:prstGeom prst="rect">
            <a:avLst/>
          </a:prstGeom>
        </p:spPr>
      </p:pic>
      <p:pic>
        <p:nvPicPr>
          <p:cNvPr id="12" name="图片 11"/>
          <p:cNvPicPr>
            <a:picLocks noChangeAspect="1"/>
          </p:cNvPicPr>
          <p:nvPr/>
        </p:nvPicPr>
        <p:blipFill>
          <a:blip r:embed="rId7"/>
          <a:stretch>
            <a:fillRect/>
          </a:stretch>
        </p:blipFill>
        <p:spPr>
          <a:xfrm>
            <a:off x="801189" y="4482831"/>
            <a:ext cx="3650470" cy="356378"/>
          </a:xfrm>
          <a:prstGeom prst="rect">
            <a:avLst/>
          </a:prstGeom>
        </p:spPr>
      </p:pic>
      <mc:AlternateContent xmlns:mc="http://schemas.openxmlformats.org/markup-compatibility/2006" xmlns:a14="http://schemas.microsoft.com/office/drawing/2010/main">
        <mc:Choice Requires="a14">
          <p:sp>
            <p:nvSpPr>
              <p:cNvPr id="13" name="文本框 12"/>
              <p:cNvSpPr txBox="1"/>
              <p:nvPr/>
            </p:nvSpPr>
            <p:spPr>
              <a:xfrm>
                <a:off x="5172892" y="1027211"/>
                <a:ext cx="6653348" cy="400302"/>
              </a:xfrm>
              <a:prstGeom prst="rect">
                <a:avLst/>
              </a:prstGeom>
              <a:noFill/>
            </p:spPr>
            <p:txBody>
              <a:bodyPr wrap="square" rtlCol="0">
                <a:spAutoFit/>
              </a:bodyPr>
              <a:lstStyle/>
              <a:p>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将所有的</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m:t>
                        </m:r>
                      </m:sub>
                    </m:sSub>
                  </m:oMath>
                </a14:m>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先转化为</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b="0" i="1" smtClean="0">
                            <a:latin typeface="Cambria Math" panose="02040503050406030204" pitchFamily="18" charset="0"/>
                          </a:rPr>
                          <m:t>𝑖</m:t>
                        </m:r>
                      </m:sub>
                    </m:sSub>
                  </m:oMath>
                </a14:m>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zh-CN" altLang="en-US" sz="1200" i="1" smtClean="0">
                        <a:latin typeface="Cambria Math" panose="02040503050406030204" pitchFamily="18" charset="0"/>
                      </a:rPr>
                      <m:t>∆</m:t>
                    </m:r>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r>
                      <a:rPr lang="en-US" altLang="zh-CN" sz="1200" b="0" i="1" smtClean="0">
                        <a:latin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𝑆</m:t>
                        </m:r>
                      </m:e>
                      <m:sub>
                        <m:r>
                          <a:rPr lang="en-US" altLang="zh-CN" sz="1200" b="0" i="1" smtClean="0">
                            <a:latin typeface="Cambria Math" panose="02040503050406030204" pitchFamily="18" charset="0"/>
                            <a:ea typeface="Cambria Math" panose="02040503050406030204" pitchFamily="18" charset="0"/>
                          </a:rPr>
                          <m:t>𝑖</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𝑗</m:t>
                        </m:r>
                      </m:sub>
                    </m:sSub>
                  </m:oMath>
                </a14:m>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d>
                      <m:dPr>
                        <m:begChr m:val="["/>
                        <m:endChr m:val="]"/>
                        <m:ctrlPr>
                          <a:rPr lang="en-US" altLang="zh-CN" sz="1200" i="1" smtClean="0">
                            <a:latin typeface="Cambria Math" panose="02040503050406030204" pitchFamily="18" charset="0"/>
                          </a:rPr>
                        </m:ctrlPr>
                      </m:dPr>
                      <m:e>
                        <m:m>
                          <m:mPr>
                            <m:mcs>
                              <m:mc>
                                <m:mcPr>
                                  <m:count m:val="2"/>
                                  <m:mcJc m:val="center"/>
                                </m:mcPr>
                              </m:mc>
                            </m:mcs>
                            <m:ctrlPr>
                              <a:rPr lang="en-US" altLang="zh-CN" sz="1200" i="1" smtClean="0">
                                <a:latin typeface="Cambria Math" panose="02040503050406030204" pitchFamily="18" charset="0"/>
                              </a:rPr>
                            </m:ctrlPr>
                          </m:mPr>
                          <m:mr>
                            <m:e>
                              <m:r>
                                <m:rPr>
                                  <m:brk m:alnAt="7"/>
                                </m:rPr>
                                <a:rPr lang="en-US" altLang="zh-CN" sz="1200" b="0" i="1" smtClean="0">
                                  <a:latin typeface="Cambria Math" panose="02040503050406030204" pitchFamily="18" charset="0"/>
                                </a:rPr>
                                <m:t>𝑠</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𝑅</m:t>
                              </m:r>
                            </m:e>
                            <m:e>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𝑡</m:t>
                              </m:r>
                            </m:e>
                          </m:mr>
                          <m:mr>
                            <m:e>
                              <m:r>
                                <a:rPr lang="en-US" altLang="zh-CN" sz="1200" b="0" i="1" smtClean="0">
                                  <a:latin typeface="Cambria Math" panose="02040503050406030204" pitchFamily="18" charset="0"/>
                                </a:rPr>
                                <m:t>0</m:t>
                              </m:r>
                            </m:e>
                            <m:e>
                              <m:r>
                                <a:rPr lang="en-US" altLang="zh-CN" sz="1200" b="0" i="1" smtClean="0">
                                  <a:latin typeface="Cambria Math" panose="02040503050406030204" pitchFamily="18" charset="0"/>
                                </a:rPr>
                                <m:t>1</m:t>
                              </m:r>
                            </m:e>
                          </m:mr>
                        </m:m>
                      </m:e>
                    </m:d>
                    <m:r>
                      <a:rPr lang="zh-CN" altLang="en-US" sz="1200" i="1">
                        <a:latin typeface="Cambria Math" panose="02040503050406030204" pitchFamily="18" charset="0"/>
                      </a:rPr>
                      <m:t>，</m:t>
                    </m:r>
                  </m:oMath>
                </a14:m>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s=1</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。只有在闭环关键帧间令</a:t>
                </a:r>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s</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r>
                      <a:rPr lang="zh-CN" altLang="en-US" sz="1200" i="1">
                        <a:latin typeface="Cambria Math" panose="02040503050406030204" pitchFamily="18" charset="0"/>
                        <a:ea typeface="Cambria Math" panose="02040503050406030204" pitchFamily="18" charset="0"/>
                      </a:rPr>
                      <m:t>。</m:t>
                    </m:r>
                  </m:oMath>
                </a14:m>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172892" y="1027211"/>
                <a:ext cx="6653348" cy="400302"/>
              </a:xfrm>
              <a:prstGeom prst="rect">
                <a:avLst/>
              </a:prstGeom>
              <a:blipFill rotWithShape="0">
                <a:blip r:embed="rId8"/>
                <a:stretch>
                  <a:fillRect l="-92" b="-1538"/>
                </a:stretch>
              </a:blipFill>
            </p:spPr>
            <p:txBody>
              <a:bodyPr/>
              <a:lstStyle/>
              <a:p>
                <a:r>
                  <a:rPr lang="zh-CN" altLang="en-US">
                    <a:noFill/>
                  </a:rPr>
                  <a:t> </a:t>
                </a:r>
              </a:p>
            </p:txBody>
          </p:sp>
        </mc:Fallback>
      </mc:AlternateContent>
      <p:pic>
        <p:nvPicPr>
          <p:cNvPr id="14" name="图片 13"/>
          <p:cNvPicPr>
            <a:picLocks noChangeAspect="1"/>
          </p:cNvPicPr>
          <p:nvPr/>
        </p:nvPicPr>
        <p:blipFill>
          <a:blip r:embed="rId9"/>
          <a:stretch>
            <a:fillRect/>
          </a:stretch>
        </p:blipFill>
        <p:spPr>
          <a:xfrm>
            <a:off x="6069057" y="2142308"/>
            <a:ext cx="2724150" cy="438150"/>
          </a:xfrm>
          <a:prstGeom prst="rect">
            <a:avLst/>
          </a:prstGeom>
        </p:spPr>
      </p:pic>
      <p:sp>
        <p:nvSpPr>
          <p:cNvPr id="15" name="文本框 14"/>
          <p:cNvSpPr txBox="1"/>
          <p:nvPr/>
        </p:nvSpPr>
        <p:spPr>
          <a:xfrm>
            <a:off x="5364480" y="1669727"/>
            <a:ext cx="1454331" cy="369332"/>
          </a:xfrm>
          <a:prstGeom prst="rect">
            <a:avLst/>
          </a:prstGeom>
          <a:noFill/>
        </p:spPr>
        <p:txBody>
          <a:bodyPr wrap="square" rtlCol="0">
            <a:spAutoFit/>
          </a:bodyPr>
          <a:lstStyle/>
          <a:p>
            <a:r>
              <a:rPr lang="zh-CN" altLang="en-US" smtClean="0"/>
              <a:t>残差：</a:t>
            </a:r>
            <a:endParaRPr lang="zh-CN" altLang="en-US"/>
          </a:p>
        </p:txBody>
      </p:sp>
      <p:pic>
        <p:nvPicPr>
          <p:cNvPr id="16" name="图片 15"/>
          <p:cNvPicPr>
            <a:picLocks noChangeAspect="1"/>
          </p:cNvPicPr>
          <p:nvPr/>
        </p:nvPicPr>
        <p:blipFill>
          <a:blip r:embed="rId10"/>
          <a:stretch>
            <a:fillRect/>
          </a:stretch>
        </p:blipFill>
        <p:spPr>
          <a:xfrm>
            <a:off x="6091644" y="5611823"/>
            <a:ext cx="2238375" cy="781050"/>
          </a:xfrm>
          <a:prstGeom prst="rect">
            <a:avLst/>
          </a:prstGeom>
        </p:spPr>
      </p:pic>
      <p:pic>
        <p:nvPicPr>
          <p:cNvPr id="17" name="图片 16"/>
          <p:cNvPicPr>
            <a:picLocks noChangeAspect="1"/>
          </p:cNvPicPr>
          <p:nvPr/>
        </p:nvPicPr>
        <p:blipFill>
          <a:blip r:embed="rId11"/>
          <a:stretch>
            <a:fillRect/>
          </a:stretch>
        </p:blipFill>
        <p:spPr>
          <a:xfrm>
            <a:off x="6091644" y="4547116"/>
            <a:ext cx="2790825" cy="942975"/>
          </a:xfrm>
          <a:prstGeom prst="rect">
            <a:avLst/>
          </a:prstGeom>
        </p:spPr>
      </p:pic>
      <p:pic>
        <p:nvPicPr>
          <p:cNvPr id="18" name="图片 17"/>
          <p:cNvPicPr>
            <a:picLocks noChangeAspect="1"/>
          </p:cNvPicPr>
          <p:nvPr/>
        </p:nvPicPr>
        <p:blipFill>
          <a:blip r:embed="rId12"/>
          <a:stretch>
            <a:fillRect/>
          </a:stretch>
        </p:blipFill>
        <p:spPr>
          <a:xfrm>
            <a:off x="6091644" y="3466011"/>
            <a:ext cx="4157283" cy="959373"/>
          </a:xfrm>
          <a:prstGeom prst="rect">
            <a:avLst/>
          </a:prstGeom>
        </p:spPr>
      </p:pic>
    </p:spTree>
    <p:extLst>
      <p:ext uri="{BB962C8B-B14F-4D97-AF65-F5344CB8AC3E}">
        <p14:creationId xmlns:p14="http://schemas.microsoft.com/office/powerpoint/2010/main" val="34474857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69669" y="783635"/>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2400" y="149852"/>
            <a:ext cx="10772504" cy="584775"/>
          </a:xfrm>
          <a:prstGeom prst="rect">
            <a:avLst/>
          </a:prstGeom>
          <a:noFill/>
        </p:spPr>
        <p:txBody>
          <a:bodyPr wrap="square" rtlCol="0">
            <a:spAutoFit/>
          </a:bodyPr>
          <a:lstStyle/>
          <a:p>
            <a:r>
              <a:rPr lang="en-US" altLang="zh-CN" sz="3200" smtClean="0">
                <a:solidFill>
                  <a:prstClr val="white"/>
                </a:solidFill>
                <a:latin typeface="华文楷体" panose="02010600040101010101" pitchFamily="2" charset="-122"/>
                <a:ea typeface="华文楷体" panose="02010600040101010101" pitchFamily="2" charset="-122"/>
              </a:rPr>
              <a:t>8</a:t>
            </a:r>
            <a:r>
              <a:rPr lang="zh-CN" altLang="en-US" sz="3200" smtClean="0">
                <a:solidFill>
                  <a:prstClr val="white"/>
                </a:solidFill>
                <a:latin typeface="华文楷体" panose="02010600040101010101" pitchFamily="2" charset="-122"/>
                <a:ea typeface="华文楷体" panose="02010600040101010101" pitchFamily="2" charset="-122"/>
              </a:rPr>
              <a:t>、</a:t>
            </a:r>
            <a:r>
              <a:rPr lang="en-US" altLang="zh-CN" sz="3200" smtClean="0">
                <a:solidFill>
                  <a:prstClr val="white"/>
                </a:solidFill>
                <a:latin typeface="华文楷体" panose="02010600040101010101" pitchFamily="2" charset="-122"/>
                <a:ea typeface="华文楷体" panose="02010600040101010101" pitchFamily="2" charset="-122"/>
              </a:rPr>
              <a:t>Loop Closing</a:t>
            </a:r>
            <a:r>
              <a:rPr lang="zh-CN" altLang="en-US" sz="3200" smtClean="0">
                <a:solidFill>
                  <a:prstClr val="white"/>
                </a:solidFill>
                <a:latin typeface="华文楷体" panose="02010600040101010101" pitchFamily="2" charset="-122"/>
                <a:ea typeface="华文楷体" panose="02010600040101010101" pitchFamily="2" charset="-122"/>
              </a:rPr>
              <a:t>线程</a:t>
            </a:r>
            <a:r>
              <a:rPr lang="en-US" altLang="zh-CN" sz="3200" smtClean="0">
                <a:solidFill>
                  <a:prstClr val="white"/>
                </a:solidFill>
                <a:latin typeface="华文楷体" panose="02010600040101010101" pitchFamily="2" charset="-122"/>
                <a:ea typeface="华文楷体" panose="02010600040101010101" pitchFamily="2" charset="-122"/>
              </a:rPr>
              <a:t>----</a:t>
            </a:r>
            <a:r>
              <a:rPr lang="zh-CN" altLang="en-US" sz="3200" smtClean="0">
                <a:solidFill>
                  <a:prstClr val="white"/>
                </a:solidFill>
                <a:latin typeface="华文楷体" panose="02010600040101010101" pitchFamily="2" charset="-122"/>
                <a:ea typeface="华文楷体" panose="02010600040101010101" pitchFamily="2" charset="-122"/>
              </a:rPr>
              <a:t>闭环矫正</a:t>
            </a:r>
            <a:endParaRPr lang="zh-CN" altLang="en-US" sz="3200">
              <a:solidFill>
                <a:srgbClr val="FF0000"/>
              </a:solidFill>
              <a:latin typeface="华文楷体" panose="02010600040101010101" pitchFamily="2" charset="-122"/>
              <a:ea typeface="华文楷体" panose="02010600040101010101" pitchFamily="2" charset="-122"/>
            </a:endParaRPr>
          </a:p>
        </p:txBody>
      </p:sp>
      <p:sp>
        <p:nvSpPr>
          <p:cNvPr id="2" name="Rectangle 31"/>
          <p:cNvSpPr>
            <a:spLocks noChangeArrowheads="1"/>
          </p:cNvSpPr>
          <p:nvPr/>
        </p:nvSpPr>
        <p:spPr bwMode="auto">
          <a:xfrm>
            <a:off x="152400" y="13901"/>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200" smtClean="0">
                <a:solidFill>
                  <a:srgbClr val="454545"/>
                </a:solidFill>
                <a:ea typeface="PingFang SC"/>
              </a:rPr>
              <a:t>　</a:t>
            </a:r>
            <a:endParaRPr lang="zh-CN" altLang="zh-CN" smtClean="0">
              <a:solidFill>
                <a:prstClr val="white"/>
              </a:solidFill>
            </a:endParaRPr>
          </a:p>
        </p:txBody>
      </p:sp>
      <p:sp>
        <p:nvSpPr>
          <p:cNvPr id="4" name="矩形 3"/>
          <p:cNvSpPr/>
          <p:nvPr/>
        </p:nvSpPr>
        <p:spPr>
          <a:xfrm>
            <a:off x="7756418" y="257573"/>
            <a:ext cx="3890809" cy="369332"/>
          </a:xfrm>
          <a:prstGeom prst="rect">
            <a:avLst/>
          </a:prstGeom>
        </p:spPr>
        <p:txBody>
          <a:bodyPr wrap="none">
            <a:spAutoFit/>
          </a:bodyPr>
          <a:lstStyle/>
          <a:p>
            <a:r>
              <a:rPr lang="en-US" altLang="zh-CN">
                <a:latin typeface="华文楷体" panose="02010600040101010101" pitchFamily="2" charset="-122"/>
                <a:ea typeface="华文楷体" panose="02010600040101010101" pitchFamily="2" charset="-122"/>
              </a:rPr>
              <a:t>Optimizer::</a:t>
            </a:r>
            <a:r>
              <a:rPr lang="en-US" altLang="zh-CN" smtClean="0">
                <a:latin typeface="华文楷体" panose="02010600040101010101" pitchFamily="2" charset="-122"/>
                <a:ea typeface="华文楷体" panose="02010600040101010101" pitchFamily="2" charset="-122"/>
              </a:rPr>
              <a:t>OptimizeEssentialGraph</a:t>
            </a:r>
            <a:r>
              <a:rPr lang="zh-CN" altLang="en-US" smtClean="0">
                <a:latin typeface="华文楷体" panose="02010600040101010101" pitchFamily="2" charset="-122"/>
                <a:ea typeface="华文楷体" panose="02010600040101010101" pitchFamily="2" charset="-122"/>
              </a:rPr>
              <a:t>（）</a:t>
            </a:r>
            <a:endParaRPr lang="en-US" altLang="zh-CN">
              <a:solidFill>
                <a:prstClr val="white"/>
              </a:solidFill>
            </a:endParaRPr>
          </a:p>
        </p:txBody>
      </p:sp>
      <p:sp>
        <p:nvSpPr>
          <p:cNvPr id="3" name="矩形 2"/>
          <p:cNvSpPr/>
          <p:nvPr/>
        </p:nvSpPr>
        <p:spPr>
          <a:xfrm>
            <a:off x="1660418" y="1605953"/>
            <a:ext cx="7936428" cy="3139321"/>
          </a:xfrm>
          <a:prstGeom prst="rect">
            <a:avLst/>
          </a:prstGeom>
        </p:spPr>
        <p:txBody>
          <a:bodyPr wrap="square">
            <a:spAutoFit/>
          </a:bodyPr>
          <a:lstStyle/>
          <a:p>
            <a:r>
              <a:rPr lang="en-US" altLang="zh-CN" smtClean="0">
                <a:latin typeface="SimSun" panose="02010600030101010101" pitchFamily="2" charset="-122"/>
                <a:ea typeface="SimSun" panose="02010600030101010101" pitchFamily="2" charset="-122"/>
              </a:rPr>
              <a:t>Edge</a:t>
            </a:r>
            <a:r>
              <a:rPr lang="en-US" altLang="zh-CN">
                <a:latin typeface="SimSun" panose="02010600030101010101" pitchFamily="2" charset="-122"/>
                <a:ea typeface="SimSun" panose="02010600030101010101" pitchFamily="2" charset="-122"/>
              </a:rPr>
              <a:t>: </a:t>
            </a:r>
            <a:endParaRPr lang="en-US" altLang="zh-CN" smtClean="0">
              <a:latin typeface="SimSun" panose="02010600030101010101" pitchFamily="2" charset="-122"/>
              <a:ea typeface="SimSun" panose="02010600030101010101" pitchFamily="2" charset="-122"/>
            </a:endParaRPr>
          </a:p>
          <a:p>
            <a:r>
              <a:rPr lang="en-US" altLang="zh-CN">
                <a:latin typeface="SimSun" panose="02010600030101010101" pitchFamily="2" charset="-122"/>
                <a:ea typeface="SimSun" panose="02010600030101010101" pitchFamily="2" charset="-122"/>
              </a:rPr>
              <a:t>	</a:t>
            </a:r>
            <a:r>
              <a:rPr lang="en-US" altLang="zh-CN" smtClean="0">
                <a:latin typeface="SimSun" panose="02010600030101010101" pitchFamily="2" charset="-122"/>
                <a:ea typeface="SimSun" panose="02010600030101010101" pitchFamily="2" charset="-122"/>
              </a:rPr>
              <a:t>g2o</a:t>
            </a:r>
            <a:r>
              <a:rPr lang="en-US" altLang="zh-CN">
                <a:latin typeface="SimSun" panose="02010600030101010101" pitchFamily="2" charset="-122"/>
                <a:ea typeface="SimSun" panose="02010600030101010101" pitchFamily="2" charset="-122"/>
              </a:rPr>
              <a:t>::EdgeSim3()</a:t>
            </a:r>
            <a:r>
              <a:rPr lang="zh-CN" altLang="en-US">
                <a:latin typeface="STFangsong" panose="02010600040101010101" pitchFamily="2" charset="-122"/>
                <a:ea typeface="STFangsong" panose="02010600040101010101" pitchFamily="2" charset="-122"/>
              </a:rPr>
              <a:t>，</a:t>
            </a:r>
            <a:r>
              <a:rPr lang="en-US" altLang="zh-CN">
                <a:latin typeface="SimSun" panose="02010600030101010101" pitchFamily="2" charset="-122"/>
                <a:ea typeface="SimSun" panose="02010600030101010101" pitchFamily="2" charset="-122"/>
              </a:rPr>
              <a:t>BaseBinaryEdge</a:t>
            </a:r>
            <a:br>
              <a:rPr lang="en-US" altLang="zh-CN">
                <a:latin typeface="SimSun" panose="02010600030101010101" pitchFamily="2" charset="-122"/>
                <a:ea typeface="SimSun" panose="02010600030101010101" pitchFamily="2" charset="-122"/>
              </a:rPr>
            </a:br>
            <a:r>
              <a:rPr lang="en-US" altLang="zh-CN" smtClean="0">
                <a:latin typeface="SimSun" panose="02010600030101010101" pitchFamily="2" charset="-122"/>
                <a:ea typeface="SimSun" panose="02010600030101010101" pitchFamily="2" charset="-122"/>
              </a:rPr>
              <a:t>Vertex</a:t>
            </a:r>
            <a:r>
              <a:rPr lang="zh-CN" altLang="en-US" smtClean="0">
                <a:latin typeface="STFangsong" panose="02010600040101010101" pitchFamily="2" charset="-122"/>
                <a:ea typeface="STFangsong" panose="02010600040101010101" pitchFamily="2" charset="-122"/>
              </a:rPr>
              <a:t>：</a:t>
            </a:r>
            <a:endParaRPr lang="en-US" altLang="zh-CN" smtClean="0">
              <a:latin typeface="STFangsong" panose="02010600040101010101" pitchFamily="2" charset="-122"/>
              <a:ea typeface="STFangsong" panose="02010600040101010101" pitchFamily="2" charset="-122"/>
            </a:endParaRPr>
          </a:p>
          <a:p>
            <a:r>
              <a:rPr lang="en-US" altLang="zh-CN">
                <a:latin typeface="STFangsong" panose="02010600040101010101" pitchFamily="2" charset="-122"/>
                <a:ea typeface="STFangsong" panose="02010600040101010101" pitchFamily="2" charset="-122"/>
              </a:rPr>
              <a:t>	</a:t>
            </a:r>
            <a:r>
              <a:rPr lang="zh-CN" altLang="en-US" smtClean="0">
                <a:latin typeface="STFangsong" panose="02010600040101010101" pitchFamily="2" charset="-122"/>
                <a:ea typeface="STFangsong" panose="02010600040101010101" pitchFamily="2" charset="-122"/>
              </a:rPr>
              <a:t>当前关键帧及其临阵的矫正位姿</a:t>
            </a:r>
            <a:r>
              <a:rPr lang="en-US" altLang="zh-CN" smtClean="0">
                <a:latin typeface="STFangsong" panose="02010600040101010101" pitchFamily="2" charset="-122"/>
                <a:ea typeface="STFangsong" panose="02010600040101010101" pitchFamily="2" charset="-122"/>
              </a:rPr>
              <a:t>SIM3</a:t>
            </a:r>
            <a:r>
              <a:rPr lang="zh-CN" altLang="en-US" smtClean="0">
                <a:latin typeface="STFangsong" panose="02010600040101010101" pitchFamily="2" charset="-122"/>
                <a:ea typeface="STFangsong" panose="02010600040101010101" pitchFamily="2" charset="-122"/>
              </a:rPr>
              <a:t>，</a:t>
            </a:r>
            <a:r>
              <a:rPr lang="zh-CN" altLang="en-US">
                <a:latin typeface="STFangsong" panose="02010600040101010101" pitchFamily="2" charset="-122"/>
                <a:ea typeface="STFangsong" panose="02010600040101010101" pitchFamily="2" charset="-122"/>
              </a:rPr>
              <a:t>其他</a:t>
            </a:r>
            <a:r>
              <a:rPr lang="zh-CN" altLang="en-US" smtClean="0">
                <a:latin typeface="STFangsong" panose="02010600040101010101" pitchFamily="2" charset="-122"/>
                <a:ea typeface="STFangsong" panose="02010600040101010101" pitchFamily="2" charset="-122"/>
              </a:rPr>
              <a:t>关键</a:t>
            </a:r>
            <a:r>
              <a:rPr lang="zh-CN" altLang="en-US">
                <a:latin typeface="STFangsong" panose="02010600040101010101" pitchFamily="2" charset="-122"/>
                <a:ea typeface="STFangsong" panose="02010600040101010101" pitchFamily="2" charset="-122"/>
              </a:rPr>
              <a:t>帧的</a:t>
            </a:r>
            <a:r>
              <a:rPr lang="en-US" altLang="zh-CN">
                <a:latin typeface="SimSun" panose="02010600030101010101" pitchFamily="2" charset="-122"/>
                <a:ea typeface="SimSun" panose="02010600030101010101" pitchFamily="2" charset="-122"/>
              </a:rPr>
              <a:t>Tcw</a:t>
            </a:r>
            <a:r>
              <a:rPr lang="zh-CN" altLang="en-US">
                <a:latin typeface="STFangsong" panose="02010600040101010101" pitchFamily="2" charset="-122"/>
                <a:ea typeface="STFangsong" panose="02010600040101010101" pitchFamily="2" charset="-122"/>
              </a:rPr>
              <a:t>，</a:t>
            </a:r>
            <a:r>
              <a:rPr lang="en-US" altLang="zh-CN" smtClean="0">
                <a:latin typeface="SimSun" panose="02010600030101010101" pitchFamily="2" charset="-122"/>
                <a:ea typeface="SimSun" panose="02010600030101010101" pitchFamily="2" charset="-122"/>
              </a:rPr>
              <a:t>MapPoint	</a:t>
            </a:r>
            <a:r>
              <a:rPr lang="zh-CN" altLang="en-US" smtClean="0">
                <a:latin typeface="STFangsong" panose="02010600040101010101" pitchFamily="2" charset="-122"/>
                <a:ea typeface="STFangsong" panose="02010600040101010101" pitchFamily="2" charset="-122"/>
              </a:rPr>
              <a:t>的</a:t>
            </a:r>
            <a:r>
              <a:rPr lang="en-US" altLang="zh-CN" smtClean="0">
                <a:latin typeface="SimSun" panose="02010600030101010101" pitchFamily="2" charset="-122"/>
                <a:ea typeface="SimSun" panose="02010600030101010101" pitchFamily="2" charset="-122"/>
              </a:rPr>
              <a:t>Pw</a:t>
            </a:r>
            <a:r>
              <a:rPr lang="zh-CN" altLang="en-US" smtClean="0">
                <a:latin typeface="SimSun" panose="02010600030101010101" pitchFamily="2" charset="-122"/>
                <a:ea typeface="SimSun" panose="02010600030101010101" pitchFamily="2" charset="-122"/>
              </a:rPr>
              <a:t>。</a:t>
            </a:r>
            <a:r>
              <a:rPr lang="en-US" altLang="zh-CN">
                <a:latin typeface="SimSun" panose="02010600030101010101" pitchFamily="2" charset="-122"/>
                <a:ea typeface="SimSun" panose="02010600030101010101" pitchFamily="2" charset="-122"/>
              </a:rPr>
              <a:t> g2o::VertexSim3Expmap</a:t>
            </a:r>
            <a:br>
              <a:rPr lang="en-US" altLang="zh-CN">
                <a:latin typeface="SimSun" panose="02010600030101010101" pitchFamily="2" charset="-122"/>
                <a:ea typeface="SimSun" panose="02010600030101010101" pitchFamily="2" charset="-122"/>
              </a:rPr>
            </a:br>
            <a:r>
              <a:rPr lang="en-US" altLang="zh-CN" smtClean="0">
                <a:latin typeface="SimSun" panose="02010600030101010101" pitchFamily="2" charset="-122"/>
                <a:ea typeface="SimSun" panose="02010600030101010101" pitchFamily="2" charset="-122"/>
              </a:rPr>
              <a:t>	measurement</a:t>
            </a:r>
            <a:r>
              <a:rPr lang="zh-CN" altLang="en-US">
                <a:latin typeface="STFangsong" panose="02010600040101010101" pitchFamily="2" charset="-122"/>
                <a:ea typeface="STFangsong" panose="02010600040101010101" pitchFamily="2" charset="-122"/>
              </a:rPr>
              <a:t>：经过</a:t>
            </a:r>
            <a:r>
              <a:rPr lang="en-US" altLang="zh-CN">
                <a:latin typeface="SimSun" panose="02010600030101010101" pitchFamily="2" charset="-122"/>
                <a:ea typeface="SimSun" panose="02010600030101010101" pitchFamily="2" charset="-122"/>
              </a:rPr>
              <a:t>CorrectLoop</a:t>
            </a:r>
            <a:r>
              <a:rPr lang="zh-CN" altLang="en-US">
                <a:latin typeface="STFangsong" panose="02010600040101010101" pitchFamily="2" charset="-122"/>
                <a:ea typeface="STFangsong" panose="02010600040101010101" pitchFamily="2" charset="-122"/>
              </a:rPr>
              <a:t>函数步骤</a:t>
            </a:r>
            <a:r>
              <a:rPr lang="en-US" altLang="zh-CN">
                <a:latin typeface="SimSun" panose="02010600030101010101" pitchFamily="2" charset="-122"/>
                <a:ea typeface="SimSun" panose="02010600030101010101" pitchFamily="2" charset="-122"/>
              </a:rPr>
              <a:t>2</a:t>
            </a:r>
            <a:r>
              <a:rPr lang="zh-CN" altLang="en-US">
                <a:latin typeface="STFangsong" panose="02010600040101010101" pitchFamily="2" charset="-122"/>
                <a:ea typeface="STFangsong" panose="02010600040101010101" pitchFamily="2" charset="-122"/>
              </a:rPr>
              <a:t>，</a:t>
            </a:r>
            <a:r>
              <a:rPr lang="en-US" altLang="zh-CN">
                <a:latin typeface="SimSun" panose="02010600030101010101" pitchFamily="2" charset="-122"/>
                <a:ea typeface="SimSun" panose="02010600030101010101" pitchFamily="2" charset="-122"/>
              </a:rPr>
              <a:t>Sim3</a:t>
            </a:r>
            <a:r>
              <a:rPr lang="zh-CN" altLang="en-US">
                <a:latin typeface="STFangsong" panose="02010600040101010101" pitchFamily="2" charset="-122"/>
                <a:ea typeface="STFangsong" panose="02010600040101010101" pitchFamily="2" charset="-122"/>
              </a:rPr>
              <a:t>传播校正后的</a:t>
            </a:r>
            <a:r>
              <a:rPr lang="zh-CN" altLang="en-US" smtClean="0">
                <a:latin typeface="STFangsong" panose="02010600040101010101" pitchFamily="2" charset="-122"/>
                <a:ea typeface="STFangsong" panose="02010600040101010101" pitchFamily="2" charset="-122"/>
              </a:rPr>
              <a:t>位姿</a:t>
            </a:r>
            <a:endParaRPr lang="en-US" altLang="zh-CN" smtClean="0">
              <a:latin typeface="STFangsong" panose="02010600040101010101" pitchFamily="2" charset="-122"/>
              <a:ea typeface="STFangsong" panose="02010600040101010101" pitchFamily="2" charset="-122"/>
            </a:endParaRPr>
          </a:p>
          <a:p>
            <a:endParaRPr lang="en-US" altLang="zh-CN">
              <a:latin typeface="STFangsong" panose="02010600040101010101" pitchFamily="2" charset="-122"/>
              <a:ea typeface="STFangsong" panose="02010600040101010101" pitchFamily="2" charset="-122"/>
            </a:endParaRPr>
          </a:p>
          <a:p>
            <a:r>
              <a:rPr lang="zh-CN" altLang="en-US" smtClean="0">
                <a:latin typeface="STFangsong" panose="02010600040101010101" pitchFamily="2" charset="-122"/>
                <a:ea typeface="STFangsong" panose="02010600040101010101" pitchFamily="2" charset="-122"/>
              </a:rPr>
              <a:t>闭环关键帧的位姿节点设置为固定值。</a:t>
            </a:r>
            <a:r>
              <a:rPr lang="zh-CN" altLang="en-US">
                <a:latin typeface="STFangsong" panose="02010600040101010101" pitchFamily="2" charset="-122"/>
                <a:ea typeface="STFangsong" panose="02010600040101010101" pitchFamily="2" charset="-122"/>
              </a:rPr>
              <a:t/>
            </a:r>
            <a:br>
              <a:rPr lang="zh-CN" altLang="en-US">
                <a:latin typeface="STFangsong" panose="02010600040101010101" pitchFamily="2" charset="-122"/>
                <a:ea typeface="STFangsong" panose="02010600040101010101" pitchFamily="2" charset="-122"/>
              </a:rPr>
            </a:br>
            <a:r>
              <a:rPr lang="zh-CN" altLang="en-US">
                <a:latin typeface="STFangsong" panose="02010600040101010101" pitchFamily="2" charset="-122"/>
                <a:ea typeface="STFangsong" panose="02010600040101010101" pitchFamily="2" charset="-122"/>
              </a:rPr>
              <a:t/>
            </a:r>
            <a:br>
              <a:rPr lang="zh-CN" altLang="en-US">
                <a:latin typeface="STFangsong" panose="02010600040101010101" pitchFamily="2" charset="-122"/>
                <a:ea typeface="STFangsong" panose="02010600040101010101" pitchFamily="2" charset="-122"/>
              </a:rPr>
            </a:br>
            <a:r>
              <a:rPr lang="zh-CN" altLang="en-US"/>
              <a:t/>
            </a:r>
            <a:br>
              <a:rPr lang="zh-CN" altLang="en-US"/>
            </a:br>
            <a:endParaRPr lang="zh-CN" altLang="en-US"/>
          </a:p>
        </p:txBody>
      </p:sp>
    </p:spTree>
    <p:extLst>
      <p:ext uri="{BB962C8B-B14F-4D97-AF65-F5344CB8AC3E}">
        <p14:creationId xmlns:p14="http://schemas.microsoft.com/office/powerpoint/2010/main" val="3224326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0" y="740229"/>
            <a:ext cx="12192000" cy="348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5722001"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4</a:t>
            </a:r>
            <a:r>
              <a:rPr lang="zh-CN" altLang="en-US" sz="3200" smtClean="0">
                <a:latin typeface="华文楷体" panose="02010600040101010101" pitchFamily="2" charset="-122"/>
                <a:ea typeface="华文楷体" panose="02010600040101010101" pitchFamily="2" charset="-122"/>
              </a:rPr>
              <a:t>、共视图、生成树、本质树</a:t>
            </a:r>
            <a:endParaRPr lang="zh-CN" altLang="en-US" sz="3200">
              <a:latin typeface="华文楷体" panose="02010600040101010101" pitchFamily="2" charset="-122"/>
              <a:ea typeface="华文楷体" panose="02010600040101010101" pitchFamily="2" charset="-122"/>
            </a:endParaRPr>
          </a:p>
        </p:txBody>
      </p:sp>
      <p:sp>
        <p:nvSpPr>
          <p:cNvPr id="43" name="文本框 42"/>
          <p:cNvSpPr txBox="1"/>
          <p:nvPr/>
        </p:nvSpPr>
        <p:spPr>
          <a:xfrm>
            <a:off x="420421" y="2010380"/>
            <a:ext cx="5177247" cy="3139321"/>
          </a:xfrm>
          <a:prstGeom prst="rect">
            <a:avLst/>
          </a:prstGeom>
          <a:noFill/>
        </p:spPr>
        <p:txBody>
          <a:bodyPr wrap="square" rtlCol="0">
            <a:spAutoFit/>
          </a:bodyPr>
          <a:lstStyle/>
          <a:p>
            <a:r>
              <a:rPr lang="zh-CN" altLang="en-US" smtClean="0">
                <a:latin typeface="华文楷体" panose="02010600040101010101" pitchFamily="2" charset="-122"/>
                <a:ea typeface="华文楷体" panose="02010600040101010101" pitchFamily="2" charset="-122"/>
              </a:rPr>
              <a:t>共视图：每个关键帧作为一个节点</a:t>
            </a:r>
            <a:r>
              <a:rPr lang="en-US" altLang="zh-CN" smtClean="0">
                <a:latin typeface="华文楷体" panose="02010600040101010101" pitchFamily="2" charset="-122"/>
                <a:ea typeface="华文楷体" panose="02010600040101010101" pitchFamily="2" charset="-122"/>
              </a:rPr>
              <a:t>node</a:t>
            </a:r>
            <a:r>
              <a:rPr lang="zh-CN" altLang="en-US" smtClean="0">
                <a:latin typeface="华文楷体" panose="02010600040101010101" pitchFamily="2" charset="-122"/>
                <a:ea typeface="华文楷体" panose="02010600040101010101" pitchFamily="2" charset="-122"/>
              </a:rPr>
              <a:t>，具有相同地图点的关键帧相连构成一个边</a:t>
            </a:r>
            <a:r>
              <a:rPr lang="en-US" altLang="zh-CN" smtClean="0">
                <a:latin typeface="华文楷体" panose="02010600040101010101" pitchFamily="2" charset="-122"/>
                <a:ea typeface="华文楷体" panose="02010600040101010101" pitchFamily="2" charset="-122"/>
              </a:rPr>
              <a:t>edge</a:t>
            </a:r>
            <a:r>
              <a:rPr lang="zh-CN" altLang="en-US" smtClean="0">
                <a:latin typeface="华文楷体" panose="02010600040101010101" pitchFamily="2" charset="-122"/>
                <a:ea typeface="华文楷体" panose="02010600040101010101" pitchFamily="2" charset="-122"/>
              </a:rPr>
              <a:t>，边的权重</a:t>
            </a:r>
            <a:r>
              <a:rPr lang="en-US" altLang="zh-CN" smtClean="0">
                <a:latin typeface="华文楷体" panose="02010600040101010101" pitchFamily="2" charset="-122"/>
                <a:ea typeface="华文楷体" panose="02010600040101010101" pitchFamily="2" charset="-122"/>
              </a:rPr>
              <a:t>wight</a:t>
            </a:r>
            <a:r>
              <a:rPr lang="zh-CN" altLang="en-US" smtClean="0">
                <a:latin typeface="华文楷体" panose="02010600040101010101" pitchFamily="2" charset="-122"/>
                <a:ea typeface="华文楷体" panose="02010600040101010101" pitchFamily="2" charset="-122"/>
              </a:rPr>
              <a:t>是两关键帧共视的地图点个数量</a:t>
            </a:r>
            <a:endParaRPr lang="en-US" altLang="zh-CN" smtClean="0">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smtClean="0">
                <a:latin typeface="华文楷体" panose="02010600040101010101" pitchFamily="2" charset="-122"/>
                <a:ea typeface="华文楷体" panose="02010600040101010101" pitchFamily="2" charset="-122"/>
              </a:rPr>
              <a:t>生成树：起始于第一个关键帧，每个关键帧的父帧是在共视图中与其相邻并且边的权重最大的关键帧，生成树中没有闭环节点</a:t>
            </a:r>
            <a:endParaRPr lang="en-US" altLang="zh-CN" smtClean="0">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smtClean="0">
                <a:latin typeface="华文楷体" panose="02010600040101010101" pitchFamily="2" charset="-122"/>
                <a:ea typeface="华文楷体" panose="02010600040101010101" pitchFamily="2" charset="-122"/>
              </a:rPr>
              <a:t>本质树：本质树是共视图的子集，包含了生成树、共视图中权重比较大的边（</a:t>
            </a:r>
            <a:r>
              <a:rPr lang="en-US" altLang="zh-CN" smtClean="0">
                <a:latin typeface="华文楷体" panose="02010600040101010101" pitchFamily="2" charset="-122"/>
                <a:ea typeface="华文楷体" panose="02010600040101010101" pitchFamily="2" charset="-122"/>
              </a:rPr>
              <a:t>&gt;100</a:t>
            </a:r>
            <a:r>
              <a:rPr lang="zh-CN" altLang="en-US" smtClean="0">
                <a:latin typeface="华文楷体" panose="02010600040101010101" pitchFamily="2" charset="-122"/>
                <a:ea typeface="华文楷体" panose="02010600040101010101" pitchFamily="2" charset="-122"/>
              </a:rPr>
              <a:t>）</a:t>
            </a:r>
            <a:r>
              <a:rPr lang="en-US" altLang="zh-CN" smtClean="0">
                <a:latin typeface="华文楷体" panose="02010600040101010101" pitchFamily="2" charset="-122"/>
                <a:ea typeface="华文楷体" panose="02010600040101010101" pitchFamily="2" charset="-122"/>
              </a:rPr>
              <a:t>,</a:t>
            </a:r>
            <a:r>
              <a:rPr lang="zh-CN" altLang="en-US" smtClean="0">
                <a:latin typeface="华文楷体" panose="02010600040101010101" pitchFamily="2" charset="-122"/>
                <a:ea typeface="华文楷体" panose="02010600040101010101" pitchFamily="2" charset="-122"/>
              </a:rPr>
              <a:t>以及回环检测中的新增加的边</a:t>
            </a:r>
            <a:endParaRPr lang="en-US" altLang="zh-CN" smtClean="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6399108" y="1306285"/>
            <a:ext cx="4408230" cy="4780519"/>
          </a:xfrm>
          <a:prstGeom prst="rect">
            <a:avLst/>
          </a:prstGeom>
        </p:spPr>
      </p:pic>
    </p:spTree>
    <p:extLst>
      <p:ext uri="{BB962C8B-B14F-4D97-AF65-F5344CB8AC3E}">
        <p14:creationId xmlns:p14="http://schemas.microsoft.com/office/powerpoint/2010/main" val="1351841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0" y="740229"/>
            <a:ext cx="12192000" cy="348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a:latin typeface="华文楷体" panose="02010600040101010101" pitchFamily="2" charset="-122"/>
                <a:ea typeface="华文楷体" panose="02010600040101010101" pitchFamily="2" charset="-122"/>
              </a:rPr>
              <a:t>5</a:t>
            </a:r>
            <a:r>
              <a:rPr lang="zh-CN" altLang="en-US" sz="3200">
                <a:latin typeface="华文楷体" panose="02010600040101010101" pitchFamily="2" charset="-122"/>
                <a:ea typeface="华文楷体" panose="02010600040101010101" pitchFamily="2" charset="-122"/>
              </a:rPr>
              <a:t>、函数入口</a:t>
            </a:r>
            <a:r>
              <a:rPr lang="en-US" altLang="zh-CN" sz="3200">
                <a:latin typeface="华文楷体" panose="02010600040101010101" pitchFamily="2" charset="-122"/>
                <a:ea typeface="华文楷体" panose="02010600040101010101" pitchFamily="2" charset="-122"/>
              </a:rPr>
              <a:t>Mono_tum.cc main( )</a:t>
            </a:r>
            <a:r>
              <a:rPr lang="zh-CN" altLang="en-US" sz="3200">
                <a:latin typeface="华文楷体" panose="02010600040101010101" pitchFamily="2" charset="-122"/>
                <a:ea typeface="华文楷体" panose="02010600040101010101" pitchFamily="2" charset="-122"/>
              </a:rPr>
              <a:t>函数</a:t>
            </a:r>
          </a:p>
        </p:txBody>
      </p:sp>
      <p:sp>
        <p:nvSpPr>
          <p:cNvPr id="3" name="矩形 2"/>
          <p:cNvSpPr/>
          <p:nvPr/>
        </p:nvSpPr>
        <p:spPr>
          <a:xfrm>
            <a:off x="1793965" y="1010781"/>
            <a:ext cx="2333897"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1</a:t>
            </a:r>
            <a:r>
              <a:rPr lang="zh-CN" altLang="en-US" sz="1050" smtClean="0">
                <a:latin typeface="华文楷体" panose="02010600040101010101" pitchFamily="2" charset="-122"/>
                <a:ea typeface="华文楷体" panose="02010600040101010101" pitchFamily="2" charset="-122"/>
              </a:rPr>
              <a:t>、加载数据集中的</a:t>
            </a:r>
            <a:r>
              <a:rPr lang="en-US" altLang="zh-CN" sz="1050" smtClean="0">
                <a:latin typeface="华文楷体" panose="02010600040101010101" pitchFamily="2" charset="-122"/>
                <a:ea typeface="华文楷体" panose="02010600040101010101" pitchFamily="2" charset="-122"/>
              </a:rPr>
              <a:t>txt</a:t>
            </a:r>
            <a:r>
              <a:rPr lang="zh-CN" altLang="en-US" sz="1050" smtClean="0">
                <a:latin typeface="华文楷体" panose="02010600040101010101" pitchFamily="2" charset="-122"/>
                <a:ea typeface="华文楷体" panose="02010600040101010101" pitchFamily="2" charset="-122"/>
              </a:rPr>
              <a:t>文本文件到</a:t>
            </a:r>
            <a:r>
              <a:rPr lang="en-US" altLang="zh-CN" sz="1050" smtClean="0">
                <a:latin typeface="华文楷体" panose="02010600040101010101" pitchFamily="2" charset="-122"/>
                <a:ea typeface="华文楷体" panose="02010600040101010101" pitchFamily="2" charset="-122"/>
              </a:rPr>
              <a:t>vstrImageFilenames</a:t>
            </a:r>
            <a:r>
              <a:rPr lang="zh-CN" altLang="en-US" sz="1050" smtClean="0">
                <a:latin typeface="华文楷体" panose="02010600040101010101" pitchFamily="2" charset="-122"/>
                <a:ea typeface="华文楷体" panose="02010600040101010101" pitchFamily="2" charset="-122"/>
              </a:rPr>
              <a:t>，</a:t>
            </a:r>
            <a:r>
              <a:rPr lang="en-US" altLang="zh-CN" sz="1050" smtClean="0">
                <a:latin typeface="华文楷体" panose="02010600040101010101" pitchFamily="2" charset="-122"/>
                <a:ea typeface="华文楷体" panose="02010600040101010101" pitchFamily="2" charset="-122"/>
              </a:rPr>
              <a:t>vTimestamps</a:t>
            </a:r>
            <a:r>
              <a:rPr lang="zh-CN" altLang="en-US" sz="1050" smtClean="0">
                <a:latin typeface="华文楷体" panose="02010600040101010101" pitchFamily="2" charset="-122"/>
                <a:ea typeface="华文楷体" panose="02010600040101010101" pitchFamily="2" charset="-122"/>
              </a:rPr>
              <a:t>中。前者是图片名称，后者是对应的图片时间戳，存储在两个</a:t>
            </a:r>
            <a:r>
              <a:rPr lang="en-US" altLang="zh-CN" sz="1050" smtClean="0">
                <a:latin typeface="华文楷体" panose="02010600040101010101" pitchFamily="2" charset="-122"/>
                <a:ea typeface="华文楷体" panose="02010600040101010101" pitchFamily="2" charset="-122"/>
              </a:rPr>
              <a:t>vector</a:t>
            </a:r>
            <a:r>
              <a:rPr lang="zh-CN" altLang="en-US" sz="1050" smtClean="0">
                <a:latin typeface="华文楷体" panose="02010600040101010101" pitchFamily="2" charset="-122"/>
                <a:ea typeface="华文楷体" panose="02010600040101010101" pitchFamily="2" charset="-122"/>
              </a:rPr>
              <a:t>中</a:t>
            </a:r>
            <a:endParaRPr lang="zh-CN" altLang="en-US" sz="1050">
              <a:latin typeface="华文楷体" panose="02010600040101010101" pitchFamily="2" charset="-122"/>
              <a:ea typeface="华文楷体" panose="02010600040101010101" pitchFamily="2" charset="-122"/>
            </a:endParaRPr>
          </a:p>
        </p:txBody>
      </p:sp>
      <p:sp>
        <p:nvSpPr>
          <p:cNvPr id="6" name="矩形 5"/>
          <p:cNvSpPr/>
          <p:nvPr/>
        </p:nvSpPr>
        <p:spPr>
          <a:xfrm>
            <a:off x="1793966" y="1973430"/>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rgbClr val="FF0000"/>
                </a:solidFill>
                <a:latin typeface="华文楷体" panose="02010600040101010101" pitchFamily="2" charset="-122"/>
                <a:ea typeface="华文楷体" panose="02010600040101010101" pitchFamily="2" charset="-122"/>
              </a:rPr>
              <a:t>2</a:t>
            </a:r>
            <a:r>
              <a:rPr lang="zh-CN" altLang="en-US" sz="1050" smtClean="0">
                <a:solidFill>
                  <a:srgbClr val="FF0000"/>
                </a:solidFill>
                <a:latin typeface="华文楷体" panose="02010600040101010101" pitchFamily="2" charset="-122"/>
                <a:ea typeface="华文楷体" panose="02010600040101010101" pitchFamily="2" charset="-122"/>
              </a:rPr>
              <a:t>、创建</a:t>
            </a:r>
            <a:r>
              <a:rPr lang="en-US" altLang="zh-CN" sz="1050" smtClean="0">
                <a:solidFill>
                  <a:srgbClr val="FF0000"/>
                </a:solidFill>
                <a:latin typeface="华文楷体" panose="02010600040101010101" pitchFamily="2" charset="-122"/>
                <a:ea typeface="华文楷体" panose="02010600040101010101" pitchFamily="2" charset="-122"/>
              </a:rPr>
              <a:t>System</a:t>
            </a:r>
            <a:r>
              <a:rPr lang="zh-CN" altLang="en-US" sz="1050" smtClean="0">
                <a:solidFill>
                  <a:srgbClr val="FF0000"/>
                </a:solidFill>
                <a:latin typeface="华文楷体" panose="02010600040101010101" pitchFamily="2" charset="-122"/>
                <a:ea typeface="华文楷体" panose="02010600040101010101" pitchFamily="2" charset="-122"/>
              </a:rPr>
              <a:t>对象 </a:t>
            </a:r>
            <a:r>
              <a:rPr lang="en-US" altLang="zh-CN" sz="1050" smtClean="0">
                <a:solidFill>
                  <a:srgbClr val="FF0000"/>
                </a:solidFill>
                <a:latin typeface="华文楷体" panose="02010600040101010101" pitchFamily="2" charset="-122"/>
                <a:ea typeface="华文楷体" panose="02010600040101010101" pitchFamily="2" charset="-122"/>
              </a:rPr>
              <a:t>SLAM,</a:t>
            </a:r>
            <a:r>
              <a:rPr lang="zh-CN" altLang="en-US" sz="1050" smtClean="0">
                <a:solidFill>
                  <a:srgbClr val="FF0000"/>
                </a:solidFill>
                <a:latin typeface="华文楷体" panose="02010600040101010101" pitchFamily="2" charset="-122"/>
                <a:ea typeface="华文楷体" panose="02010600040101010101" pitchFamily="2" charset="-122"/>
              </a:rPr>
              <a:t>该对象创建和初始化了各种数据类和线程，并启动了</a:t>
            </a:r>
            <a:r>
              <a:rPr lang="en-US" altLang="zh-CN" sz="1050" smtClean="0">
                <a:solidFill>
                  <a:srgbClr val="FF0000"/>
                </a:solidFill>
                <a:latin typeface="华文楷体" panose="02010600040101010101" pitchFamily="2" charset="-122"/>
                <a:ea typeface="华文楷体" panose="02010600040101010101" pitchFamily="2" charset="-122"/>
              </a:rPr>
              <a:t>3</a:t>
            </a:r>
            <a:r>
              <a:rPr lang="zh-CN" altLang="en-US" sz="1050" smtClean="0">
                <a:solidFill>
                  <a:srgbClr val="FF0000"/>
                </a:solidFill>
                <a:latin typeface="华文楷体" panose="02010600040101010101" pitchFamily="2" charset="-122"/>
                <a:ea typeface="华文楷体" panose="02010600040101010101" pitchFamily="2" charset="-122"/>
              </a:rPr>
              <a:t>个线程</a:t>
            </a:r>
            <a:endParaRPr lang="zh-CN" altLang="en-US" sz="1050">
              <a:solidFill>
                <a:srgbClr val="FF0000"/>
              </a:solidFill>
              <a:latin typeface="华文楷体" panose="02010600040101010101" pitchFamily="2" charset="-122"/>
              <a:ea typeface="华文楷体" panose="02010600040101010101" pitchFamily="2" charset="-122"/>
            </a:endParaRPr>
          </a:p>
        </p:txBody>
      </p:sp>
      <p:sp>
        <p:nvSpPr>
          <p:cNvPr id="4" name="矩形 3"/>
          <p:cNvSpPr/>
          <p:nvPr/>
        </p:nvSpPr>
        <p:spPr>
          <a:xfrm>
            <a:off x="4349931" y="1994079"/>
            <a:ext cx="6096000" cy="246221"/>
          </a:xfrm>
          <a:prstGeom prst="rect">
            <a:avLst/>
          </a:prstGeom>
        </p:spPr>
        <p:txBody>
          <a:bodyPr>
            <a:spAutoFit/>
          </a:bodyPr>
          <a:lstStyle/>
          <a:p>
            <a:r>
              <a:rPr lang="en-US" altLang="zh-CN" sz="1000"/>
              <a:t>ORB_SLAM2::System SLAM(argv[1],argv[2],ORB_SLAM2::System::MONOCULAR,true)</a:t>
            </a:r>
            <a:endParaRPr lang="zh-CN" altLang="en-US" sz="1000"/>
          </a:p>
        </p:txBody>
      </p:sp>
      <p:sp>
        <p:nvSpPr>
          <p:cNvPr id="5" name="文本框 4"/>
          <p:cNvSpPr txBox="1"/>
          <p:nvPr/>
        </p:nvSpPr>
        <p:spPr>
          <a:xfrm>
            <a:off x="4349931" y="2260948"/>
            <a:ext cx="4280264" cy="253916"/>
          </a:xfrm>
          <a:prstGeom prst="rect">
            <a:avLst/>
          </a:prstGeom>
          <a:noFill/>
        </p:spPr>
        <p:txBody>
          <a:bodyPr wrap="square" rtlCol="0">
            <a:spAutoFit/>
          </a:bodyPr>
          <a:lstStyle/>
          <a:p>
            <a:r>
              <a:rPr lang="en-US" altLang="zh-CN" sz="1050" smtClean="0">
                <a:latin typeface="华文楷体" panose="02010600040101010101" pitchFamily="2" charset="-122"/>
                <a:ea typeface="华文楷体" panose="02010600040101010101" pitchFamily="2" charset="-122"/>
              </a:rPr>
              <a:t>Local mapping</a:t>
            </a:r>
            <a:r>
              <a:rPr lang="zh-CN" altLang="en-US" sz="1050" smtClean="0">
                <a:latin typeface="华文楷体" panose="02010600040101010101" pitchFamily="2" charset="-122"/>
                <a:ea typeface="华文楷体" panose="02010600040101010101" pitchFamily="2" charset="-122"/>
              </a:rPr>
              <a:t>线程、</a:t>
            </a:r>
            <a:r>
              <a:rPr lang="en-US" altLang="zh-CN" sz="1050" smtClean="0">
                <a:latin typeface="华文楷体" panose="02010600040101010101" pitchFamily="2" charset="-122"/>
                <a:ea typeface="华文楷体" panose="02010600040101010101" pitchFamily="2" charset="-122"/>
              </a:rPr>
              <a:t>loop closing</a:t>
            </a:r>
            <a:r>
              <a:rPr lang="zh-CN" altLang="en-US" sz="1050" smtClean="0">
                <a:latin typeface="华文楷体" panose="02010600040101010101" pitchFamily="2" charset="-122"/>
                <a:ea typeface="华文楷体" panose="02010600040101010101" pitchFamily="2" charset="-122"/>
              </a:rPr>
              <a:t>线程， </a:t>
            </a:r>
            <a:r>
              <a:rPr lang="en-US" altLang="zh-CN" sz="1050" smtClean="0">
                <a:latin typeface="华文楷体" panose="02010600040101010101" pitchFamily="2" charset="-122"/>
                <a:ea typeface="华文楷体" panose="02010600040101010101" pitchFamily="2" charset="-122"/>
              </a:rPr>
              <a:t>viewer</a:t>
            </a:r>
            <a:r>
              <a:rPr lang="zh-CN" altLang="en-US" sz="1050" smtClean="0">
                <a:latin typeface="华文楷体" panose="02010600040101010101" pitchFamily="2" charset="-122"/>
                <a:ea typeface="华文楷体" panose="02010600040101010101" pitchFamily="2" charset="-122"/>
              </a:rPr>
              <a:t>线程</a:t>
            </a:r>
            <a:endParaRPr lang="zh-CN" altLang="en-US" sz="1050">
              <a:latin typeface="华文楷体" panose="02010600040101010101" pitchFamily="2" charset="-122"/>
              <a:ea typeface="华文楷体" panose="02010600040101010101" pitchFamily="2" charset="-122"/>
            </a:endParaRPr>
          </a:p>
        </p:txBody>
      </p:sp>
      <p:sp>
        <p:nvSpPr>
          <p:cNvPr id="8" name="矩形 7"/>
          <p:cNvSpPr/>
          <p:nvPr/>
        </p:nvSpPr>
        <p:spPr>
          <a:xfrm>
            <a:off x="4349931" y="2686937"/>
            <a:ext cx="2574744" cy="1223412"/>
          </a:xfrm>
          <a:prstGeom prst="rect">
            <a:avLst/>
          </a:prstGeom>
        </p:spPr>
        <p:txBody>
          <a:bodyPr wrap="none">
            <a:spAutoFit/>
          </a:bodyPr>
          <a:lstStyle/>
          <a:p>
            <a:r>
              <a:rPr lang="en-US" altLang="zh-CN" sz="1050"/>
              <a:t>for(int ni=0; ni&lt;nImages; ni</a:t>
            </a:r>
            <a:r>
              <a:rPr lang="en-US" altLang="zh-CN" sz="1050" smtClean="0"/>
              <a:t>++)</a:t>
            </a:r>
          </a:p>
          <a:p>
            <a:r>
              <a:rPr lang="en-US" altLang="zh-CN" sz="1050" smtClean="0"/>
              <a:t>{</a:t>
            </a:r>
          </a:p>
          <a:p>
            <a:r>
              <a:rPr lang="en-US" altLang="zh-CN" sz="1050"/>
              <a:t>      </a:t>
            </a:r>
            <a:r>
              <a:rPr lang="en-US" altLang="zh-CN" sz="1050" smtClean="0"/>
              <a:t>   …</a:t>
            </a:r>
          </a:p>
          <a:p>
            <a:r>
              <a:rPr lang="en-US" altLang="zh-CN" sz="1050" smtClean="0"/>
              <a:t>         </a:t>
            </a:r>
            <a:r>
              <a:rPr lang="en-US" altLang="zh-CN" sz="1050" err="1" smtClean="0"/>
              <a:t>SLAM.TrackMonocular</a:t>
            </a:r>
            <a:r>
              <a:rPr lang="en-US" altLang="zh-CN" sz="1050" smtClean="0"/>
              <a:t>(</a:t>
            </a:r>
            <a:r>
              <a:rPr lang="en-US" altLang="zh-CN" sz="1050" err="1" smtClean="0"/>
              <a:t>im,tframe</a:t>
            </a:r>
            <a:r>
              <a:rPr lang="en-US" altLang="zh-CN" sz="1050" smtClean="0"/>
              <a:t>);</a:t>
            </a:r>
          </a:p>
          <a:p>
            <a:r>
              <a:rPr lang="en-US" altLang="zh-CN" sz="1050" smtClean="0"/>
              <a:t>         …</a:t>
            </a:r>
          </a:p>
          <a:p>
            <a:r>
              <a:rPr lang="en-US" altLang="zh-CN" sz="1050" smtClean="0"/>
              <a:t>}</a:t>
            </a:r>
          </a:p>
          <a:p>
            <a:r>
              <a:rPr lang="en-US" altLang="zh-CN" sz="1050" smtClean="0">
                <a:latin typeface="华文楷体" panose="02010600040101010101" pitchFamily="2" charset="-122"/>
                <a:ea typeface="华文楷体" panose="02010600040101010101" pitchFamily="2" charset="-122"/>
              </a:rPr>
              <a:t>nImages</a:t>
            </a:r>
            <a:r>
              <a:rPr lang="zh-CN" altLang="en-US" sz="1050" smtClean="0">
                <a:latin typeface="华文楷体" panose="02010600040101010101" pitchFamily="2" charset="-122"/>
                <a:ea typeface="华文楷体" panose="02010600040101010101" pitchFamily="2" charset="-122"/>
              </a:rPr>
              <a:t>是待处理图像的总数</a:t>
            </a:r>
            <a:endParaRPr lang="zh-CN" altLang="en-US" sz="1050">
              <a:latin typeface="华文楷体" panose="02010600040101010101" pitchFamily="2" charset="-122"/>
              <a:ea typeface="华文楷体" panose="02010600040101010101" pitchFamily="2" charset="-122"/>
            </a:endParaRPr>
          </a:p>
        </p:txBody>
      </p:sp>
      <p:sp>
        <p:nvSpPr>
          <p:cNvPr id="11" name="矩形 10"/>
          <p:cNvSpPr/>
          <p:nvPr/>
        </p:nvSpPr>
        <p:spPr>
          <a:xfrm>
            <a:off x="1793966" y="2933303"/>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rgbClr val="FF0000"/>
                </a:solidFill>
                <a:latin typeface="华文楷体" panose="02010600040101010101" pitchFamily="2" charset="-122"/>
                <a:ea typeface="华文楷体" panose="02010600040101010101" pitchFamily="2" charset="-122"/>
              </a:rPr>
              <a:t>3</a:t>
            </a:r>
            <a:r>
              <a:rPr lang="zh-CN" altLang="en-US" sz="1050" smtClean="0">
                <a:solidFill>
                  <a:srgbClr val="FF0000"/>
                </a:solidFill>
                <a:latin typeface="华文楷体" panose="02010600040101010101" pitchFamily="2" charset="-122"/>
                <a:ea typeface="华文楷体" panose="02010600040101010101" pitchFamily="2" charset="-122"/>
              </a:rPr>
              <a:t>、进入</a:t>
            </a:r>
            <a:r>
              <a:rPr lang="en-US" altLang="zh-CN" sz="1050" smtClean="0">
                <a:solidFill>
                  <a:srgbClr val="FF0000"/>
                </a:solidFill>
                <a:latin typeface="华文楷体" panose="02010600040101010101" pitchFamily="2" charset="-122"/>
                <a:ea typeface="华文楷体" panose="02010600040101010101" pitchFamily="2" charset="-122"/>
              </a:rPr>
              <a:t>for</a:t>
            </a:r>
            <a:r>
              <a:rPr lang="zh-CN" altLang="en-US" sz="1050" smtClean="0">
                <a:solidFill>
                  <a:srgbClr val="FF0000"/>
                </a:solidFill>
                <a:latin typeface="华文楷体" panose="02010600040101010101" pitchFamily="2" charset="-122"/>
                <a:ea typeface="华文楷体" panose="02010600040101010101" pitchFamily="2" charset="-122"/>
              </a:rPr>
              <a:t>循环，依次用</a:t>
            </a:r>
            <a:r>
              <a:rPr lang="en-US" altLang="zh-CN" sz="1050" smtClean="0">
                <a:solidFill>
                  <a:srgbClr val="FF0000"/>
                </a:solidFill>
                <a:latin typeface="华文楷体" panose="02010600040101010101" pitchFamily="2" charset="-122"/>
                <a:ea typeface="华文楷体" panose="02010600040101010101" pitchFamily="2" charset="-122"/>
              </a:rPr>
              <a:t>tracking</a:t>
            </a:r>
            <a:r>
              <a:rPr lang="zh-CN" altLang="en-US" sz="1050" smtClean="0">
                <a:solidFill>
                  <a:srgbClr val="FF0000"/>
                </a:solidFill>
                <a:latin typeface="华文楷体" panose="02010600040101010101" pitchFamily="2" charset="-122"/>
                <a:ea typeface="华文楷体" panose="02010600040101010101" pitchFamily="2" charset="-122"/>
              </a:rPr>
              <a:t>线程处理每一帧图像</a:t>
            </a:r>
            <a:endParaRPr lang="zh-CN" altLang="en-US" sz="1050">
              <a:solidFill>
                <a:srgbClr val="FF0000"/>
              </a:solidFill>
              <a:latin typeface="华文楷体" panose="02010600040101010101" pitchFamily="2" charset="-122"/>
              <a:ea typeface="华文楷体" panose="02010600040101010101" pitchFamily="2" charset="-122"/>
            </a:endParaRPr>
          </a:p>
        </p:txBody>
      </p:sp>
      <p:sp>
        <p:nvSpPr>
          <p:cNvPr id="12" name="矩形 11"/>
          <p:cNvSpPr/>
          <p:nvPr/>
        </p:nvSpPr>
        <p:spPr>
          <a:xfrm>
            <a:off x="1793965" y="3894456"/>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4</a:t>
            </a:r>
            <a:r>
              <a:rPr lang="zh-CN" altLang="en-US" sz="1050" smtClean="0">
                <a:latin typeface="华文楷体" panose="02010600040101010101" pitchFamily="2" charset="-122"/>
                <a:ea typeface="华文楷体" panose="02010600040101010101" pitchFamily="2" charset="-122"/>
              </a:rPr>
              <a:t>、</a:t>
            </a:r>
            <a:r>
              <a:rPr lang="en-US" altLang="zh-CN" sz="1050" smtClean="0">
                <a:latin typeface="华文楷体" panose="02010600040101010101" pitchFamily="2" charset="-122"/>
                <a:ea typeface="华文楷体" panose="02010600040101010101" pitchFamily="2" charset="-122"/>
              </a:rPr>
              <a:t>SLAM.Shutdown()</a:t>
            </a:r>
          </a:p>
          <a:p>
            <a:r>
              <a:rPr lang="zh-CN" altLang="en-US" sz="1050" smtClean="0">
                <a:latin typeface="华文楷体" panose="02010600040101010101" pitchFamily="2" charset="-122"/>
                <a:ea typeface="华文楷体" panose="02010600040101010101" pitchFamily="2" charset="-122"/>
              </a:rPr>
              <a:t>关闭所有线程</a:t>
            </a:r>
            <a:endParaRPr lang="zh-CN" altLang="en-US" sz="1050">
              <a:latin typeface="华文楷体" panose="02010600040101010101" pitchFamily="2" charset="-122"/>
              <a:ea typeface="华文楷体" panose="02010600040101010101" pitchFamily="2" charset="-122"/>
            </a:endParaRPr>
          </a:p>
        </p:txBody>
      </p:sp>
      <p:sp>
        <p:nvSpPr>
          <p:cNvPr id="13" name="矩形 12"/>
          <p:cNvSpPr/>
          <p:nvPr/>
        </p:nvSpPr>
        <p:spPr>
          <a:xfrm>
            <a:off x="1793965" y="4854329"/>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5</a:t>
            </a:r>
            <a:r>
              <a:rPr lang="zh-CN" altLang="en-US" sz="1050" smtClean="0">
                <a:latin typeface="华文楷体" panose="02010600040101010101" pitchFamily="2" charset="-122"/>
                <a:ea typeface="华文楷体" panose="02010600040101010101" pitchFamily="2" charset="-122"/>
              </a:rPr>
              <a:t>、各帧处理时间统计，计算平均处理时间和时间中位数</a:t>
            </a:r>
            <a:endParaRPr lang="zh-CN" altLang="en-US" sz="1050">
              <a:latin typeface="华文楷体" panose="02010600040101010101" pitchFamily="2" charset="-122"/>
              <a:ea typeface="华文楷体" panose="02010600040101010101" pitchFamily="2" charset="-122"/>
            </a:endParaRPr>
          </a:p>
        </p:txBody>
      </p:sp>
      <p:sp>
        <p:nvSpPr>
          <p:cNvPr id="14" name="矩形 13"/>
          <p:cNvSpPr/>
          <p:nvPr/>
        </p:nvSpPr>
        <p:spPr>
          <a:xfrm>
            <a:off x="1793965" y="5814202"/>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6</a:t>
            </a:r>
            <a:r>
              <a:rPr lang="zh-CN" altLang="en-US" sz="1050" smtClean="0">
                <a:latin typeface="华文楷体" panose="02010600040101010101" pitchFamily="2" charset="-122"/>
                <a:ea typeface="华文楷体" panose="02010600040101010101" pitchFamily="2" charset="-122"/>
              </a:rPr>
              <a:t>、保存相机运动轨迹</a:t>
            </a:r>
            <a:endParaRPr lang="zh-CN" altLang="en-US" sz="1050">
              <a:latin typeface="华文楷体" panose="02010600040101010101" pitchFamily="2" charset="-122"/>
              <a:ea typeface="华文楷体" panose="02010600040101010101" pitchFamily="2" charset="-122"/>
            </a:endParaRPr>
          </a:p>
        </p:txBody>
      </p:sp>
      <p:sp>
        <p:nvSpPr>
          <p:cNvPr id="9" name="矩形 8"/>
          <p:cNvSpPr/>
          <p:nvPr/>
        </p:nvSpPr>
        <p:spPr>
          <a:xfrm>
            <a:off x="4275906" y="6043997"/>
            <a:ext cx="6096000" cy="253916"/>
          </a:xfrm>
          <a:prstGeom prst="rect">
            <a:avLst/>
          </a:prstGeom>
        </p:spPr>
        <p:txBody>
          <a:bodyPr>
            <a:spAutoFit/>
          </a:bodyPr>
          <a:lstStyle/>
          <a:p>
            <a:r>
              <a:rPr lang="en-US" altLang="zh-CN" sz="1050"/>
              <a:t>SLAM.SaveKeyFrameTrajectoryTUM("KeyFrameTrajectory.txt");</a:t>
            </a:r>
            <a:endParaRPr lang="zh-CN" altLang="en-US" sz="1050"/>
          </a:p>
        </p:txBody>
      </p:sp>
      <p:cxnSp>
        <p:nvCxnSpPr>
          <p:cNvPr id="16" name="直接箭头连接符 15"/>
          <p:cNvCxnSpPr>
            <a:stCxn id="3" idx="2"/>
            <a:endCxn id="6" idx="0"/>
          </p:cNvCxnSpPr>
          <p:nvPr/>
        </p:nvCxnSpPr>
        <p:spPr>
          <a:xfrm>
            <a:off x="2960914" y="1724288"/>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956558" y="2684161"/>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956558" y="3646810"/>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956558" y="4607963"/>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956558" y="5565060"/>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p:cNvSpPr/>
          <p:nvPr/>
        </p:nvSpPr>
        <p:spPr>
          <a:xfrm>
            <a:off x="4197531" y="2752705"/>
            <a:ext cx="156755" cy="1087220"/>
          </a:xfrm>
          <a:prstGeom prst="leftBrace">
            <a:avLst/>
          </a:prstGeom>
          <a:ln>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p:cNvSpPr/>
          <p:nvPr/>
        </p:nvSpPr>
        <p:spPr>
          <a:xfrm>
            <a:off x="4197531" y="1973430"/>
            <a:ext cx="152400" cy="673650"/>
          </a:xfrm>
          <a:prstGeom prst="leftBrace">
            <a:avLst/>
          </a:prstGeom>
          <a:ln>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78996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6</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软件流程</a:t>
            </a:r>
            <a:r>
              <a:rPr lang="en-US" altLang="zh-CN" sz="3200" smtClean="0">
                <a:latin typeface="华文楷体" panose="02010600040101010101" pitchFamily="2" charset="-122"/>
                <a:ea typeface="华文楷体" panose="02010600040101010101" pitchFamily="2" charset="-122"/>
              </a:rPr>
              <a:t>1</a:t>
            </a:r>
            <a:endParaRPr lang="zh-CN" altLang="en-US" sz="3200">
              <a:latin typeface="华文楷体" panose="02010600040101010101" pitchFamily="2" charset="-122"/>
              <a:ea typeface="华文楷体" panose="02010600040101010101" pitchFamily="2" charset="-122"/>
            </a:endParaRPr>
          </a:p>
        </p:txBody>
      </p:sp>
      <p:sp>
        <p:nvSpPr>
          <p:cNvPr id="2" name="文本框 1"/>
          <p:cNvSpPr txBox="1"/>
          <p:nvPr/>
        </p:nvSpPr>
        <p:spPr>
          <a:xfrm>
            <a:off x="311329" y="735136"/>
            <a:ext cx="11268891" cy="584775"/>
          </a:xfrm>
          <a:prstGeom prst="rect">
            <a:avLst/>
          </a:prstGeom>
          <a:noFill/>
        </p:spPr>
        <p:txBody>
          <a:bodyPr wrap="square" rtlCol="0">
            <a:spAutoFit/>
          </a:bodyPr>
          <a:lstStyle/>
          <a:p>
            <a:r>
              <a:rPr lang="zh-CN" altLang="en-US" sz="1600" smtClean="0">
                <a:latin typeface="华文楷体" panose="02010600040101010101" pitchFamily="2" charset="-122"/>
                <a:ea typeface="华文楷体" panose="02010600040101010101" pitchFamily="2" charset="-122"/>
              </a:rPr>
              <a:t>函数入口：</a:t>
            </a:r>
            <a:r>
              <a:rPr lang="en-US" altLang="zh-CN" sz="1600" smtClean="0">
                <a:latin typeface="华文楷体" panose="02010600040101010101" pitchFamily="2" charset="-122"/>
                <a:ea typeface="华文楷体" panose="02010600040101010101" pitchFamily="2" charset="-122"/>
              </a:rPr>
              <a:t>SLAM.TrackMonocular(im,tframe);//</a:t>
            </a:r>
            <a:r>
              <a:rPr lang="en-US" altLang="zh-CN" sz="1600" err="1" smtClean="0">
                <a:latin typeface="华文楷体" panose="02010600040101010101" pitchFamily="2" charset="-122"/>
                <a:ea typeface="华文楷体" panose="02010600040101010101" pitchFamily="2" charset="-122"/>
              </a:rPr>
              <a:t>im</a:t>
            </a:r>
            <a:r>
              <a:rPr lang="zh-CN" altLang="en-US" sz="1600" smtClean="0">
                <a:latin typeface="华文楷体" panose="02010600040101010101" pitchFamily="2" charset="-122"/>
                <a:ea typeface="华文楷体" panose="02010600040101010101" pitchFamily="2" charset="-122"/>
              </a:rPr>
              <a:t>当前帧图像，</a:t>
            </a:r>
            <a:r>
              <a:rPr lang="en-US" altLang="zh-CN" sz="1600" err="1" smtClean="0">
                <a:latin typeface="华文楷体" panose="02010600040101010101" pitchFamily="2" charset="-122"/>
                <a:ea typeface="华文楷体" panose="02010600040101010101" pitchFamily="2" charset="-122"/>
              </a:rPr>
              <a:t>tframe</a:t>
            </a:r>
            <a:r>
              <a:rPr lang="zh-CN" altLang="en-US" sz="1600" smtClean="0">
                <a:latin typeface="华文楷体" panose="02010600040101010101" pitchFamily="2" charset="-122"/>
                <a:ea typeface="华文楷体" panose="02010600040101010101" pitchFamily="2" charset="-122"/>
              </a:rPr>
              <a:t>当前图像时间戳</a:t>
            </a:r>
            <a:endParaRPr lang="en-US" altLang="zh-CN" sz="1600" smtClean="0">
              <a:latin typeface="华文楷体" panose="02010600040101010101" pitchFamily="2" charset="-122"/>
              <a:ea typeface="华文楷体" panose="02010600040101010101" pitchFamily="2" charset="-122"/>
            </a:endParaRPr>
          </a:p>
          <a:p>
            <a:r>
              <a:rPr lang="zh-CN" altLang="en-US" sz="1600" smtClean="0">
                <a:latin typeface="华文楷体" panose="02010600040101010101" pitchFamily="2" charset="-122"/>
                <a:ea typeface="华文楷体" panose="02010600040101010101" pitchFamily="2" charset="-122"/>
              </a:rPr>
              <a:t>函数定义：</a:t>
            </a:r>
            <a:r>
              <a:rPr lang="en-US" altLang="zh-CN" sz="1600">
                <a:latin typeface="华文楷体" panose="02010600040101010101" pitchFamily="2" charset="-122"/>
                <a:ea typeface="华文楷体" panose="02010600040101010101" pitchFamily="2" charset="-122"/>
              </a:rPr>
              <a:t>cv::Mat System::TrackMonocular(const cv::Mat &amp;im, const double &amp;timestamp)</a:t>
            </a:r>
            <a:endParaRPr lang="zh-CN" altLang="en-US" sz="1600"/>
          </a:p>
        </p:txBody>
      </p:sp>
      <p:sp>
        <p:nvSpPr>
          <p:cNvPr id="3" name="矩形 2"/>
          <p:cNvSpPr/>
          <p:nvPr/>
        </p:nvSpPr>
        <p:spPr>
          <a:xfrm>
            <a:off x="566058" y="2214801"/>
            <a:ext cx="2333897"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1</a:t>
            </a:r>
            <a:r>
              <a:rPr lang="zh-CN" altLang="en-US" sz="1050" smtClean="0">
                <a:latin typeface="华文楷体" panose="02010600040101010101" pitchFamily="2" charset="-122"/>
                <a:ea typeface="华文楷体" panose="02010600040101010101" pitchFamily="2" charset="-122"/>
              </a:rPr>
              <a:t>、模式和复位检查（用户交互相关）</a:t>
            </a:r>
            <a:endParaRPr lang="zh-CN" altLang="en-US" sz="1050">
              <a:latin typeface="华文楷体" panose="02010600040101010101" pitchFamily="2" charset="-122"/>
              <a:ea typeface="华文楷体" panose="02010600040101010101" pitchFamily="2" charset="-122"/>
            </a:endParaRPr>
          </a:p>
        </p:txBody>
      </p:sp>
      <p:sp>
        <p:nvSpPr>
          <p:cNvPr id="6" name="矩形 5"/>
          <p:cNvSpPr/>
          <p:nvPr/>
        </p:nvSpPr>
        <p:spPr>
          <a:xfrm>
            <a:off x="566058" y="3624895"/>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solidFill>
                  <a:srgbClr val="FF0000"/>
                </a:solidFill>
                <a:latin typeface="华文楷体" panose="02010600040101010101" pitchFamily="2" charset="-122"/>
                <a:ea typeface="华文楷体" panose="02010600040101010101" pitchFamily="2" charset="-122"/>
              </a:rPr>
              <a:t>2</a:t>
            </a:r>
            <a:r>
              <a:rPr lang="zh-CN" altLang="en-US" sz="1050" smtClean="0">
                <a:solidFill>
                  <a:srgbClr val="FF0000"/>
                </a:solidFill>
                <a:latin typeface="华文楷体" panose="02010600040101010101" pitchFamily="2" charset="-122"/>
                <a:ea typeface="华文楷体" panose="02010600040101010101" pitchFamily="2" charset="-122"/>
              </a:rPr>
              <a:t>、将图像送入</a:t>
            </a:r>
            <a:r>
              <a:rPr lang="en-US" altLang="zh-CN" sz="1050" smtClean="0">
                <a:solidFill>
                  <a:srgbClr val="FF0000"/>
                </a:solidFill>
                <a:latin typeface="华文楷体" panose="02010600040101010101" pitchFamily="2" charset="-122"/>
                <a:ea typeface="华文楷体" panose="02010600040101010101" pitchFamily="2" charset="-122"/>
              </a:rPr>
              <a:t>GrabImageMonocular(im,timestamp)</a:t>
            </a:r>
            <a:r>
              <a:rPr lang="zh-CN" altLang="en-US" sz="1050" smtClean="0">
                <a:solidFill>
                  <a:srgbClr val="FF0000"/>
                </a:solidFill>
                <a:latin typeface="华文楷体" panose="02010600040101010101" pitchFamily="2" charset="-122"/>
                <a:ea typeface="华文楷体" panose="02010600040101010101" pitchFamily="2" charset="-122"/>
              </a:rPr>
              <a:t>中处理，并返回</a:t>
            </a:r>
            <a:r>
              <a:rPr lang="en-US" altLang="zh-CN" sz="1050" smtClean="0">
                <a:solidFill>
                  <a:srgbClr val="FF0000"/>
                </a:solidFill>
                <a:latin typeface="华文楷体" panose="02010600040101010101" pitchFamily="2" charset="-122"/>
                <a:ea typeface="华文楷体" panose="02010600040101010101" pitchFamily="2" charset="-122"/>
              </a:rPr>
              <a:t>Tcw</a:t>
            </a:r>
            <a:endParaRPr lang="zh-CN" altLang="en-US" sz="1050">
              <a:solidFill>
                <a:srgbClr val="FF0000"/>
              </a:solidFill>
              <a:latin typeface="华文楷体" panose="02010600040101010101" pitchFamily="2" charset="-122"/>
              <a:ea typeface="华文楷体" panose="02010600040101010101" pitchFamily="2" charset="-122"/>
            </a:endParaRPr>
          </a:p>
        </p:txBody>
      </p:sp>
      <p:sp>
        <p:nvSpPr>
          <p:cNvPr id="11" name="矩形 10"/>
          <p:cNvSpPr/>
          <p:nvPr/>
        </p:nvSpPr>
        <p:spPr>
          <a:xfrm>
            <a:off x="566058" y="5034989"/>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a:latin typeface="华文楷体" panose="02010600040101010101" pitchFamily="2" charset="-122"/>
                <a:ea typeface="华文楷体" panose="02010600040101010101" pitchFamily="2" charset="-122"/>
              </a:rPr>
              <a:t>3</a:t>
            </a:r>
            <a:r>
              <a:rPr lang="zh-CN" altLang="en-US" sz="1050">
                <a:latin typeface="华文楷体" panose="02010600040101010101" pitchFamily="2" charset="-122"/>
                <a:ea typeface="华文楷体" panose="02010600040101010101" pitchFamily="2" charset="-122"/>
              </a:rPr>
              <a:t>、更新跟踪状态，并将当前帧跟踪到的</a:t>
            </a:r>
            <a:r>
              <a:rPr lang="en-US" altLang="zh-CN" sz="1050">
                <a:latin typeface="华文楷体" panose="02010600040101010101" pitchFamily="2" charset="-122"/>
                <a:ea typeface="华文楷体" panose="02010600040101010101" pitchFamily="2" charset="-122"/>
              </a:rPr>
              <a:t>MapPoint </a:t>
            </a:r>
            <a:r>
              <a:rPr lang="zh-CN" altLang="en-US" sz="1050">
                <a:latin typeface="华文楷体" panose="02010600040101010101" pitchFamily="2" charset="-122"/>
                <a:ea typeface="华文楷体" panose="02010600040101010101" pitchFamily="2" charset="-122"/>
              </a:rPr>
              <a:t>对象存在</a:t>
            </a:r>
            <a:r>
              <a:rPr lang="en-US" altLang="zh-CN" sz="1050">
                <a:latin typeface="华文楷体" panose="02010600040101010101" pitchFamily="2" charset="-122"/>
                <a:ea typeface="华文楷体" panose="02010600040101010101" pitchFamily="2" charset="-122"/>
              </a:rPr>
              <a:t>Vector</a:t>
            </a:r>
            <a:r>
              <a:rPr lang="zh-CN" altLang="en-US" sz="1050">
                <a:latin typeface="华文楷体" panose="02010600040101010101" pitchFamily="2" charset="-122"/>
                <a:ea typeface="华文楷体" panose="02010600040101010101" pitchFamily="2" charset="-122"/>
              </a:rPr>
              <a:t>型变量</a:t>
            </a:r>
          </a:p>
        </p:txBody>
      </p:sp>
      <p:sp>
        <p:nvSpPr>
          <p:cNvPr id="12" name="矩形 11"/>
          <p:cNvSpPr/>
          <p:nvPr/>
        </p:nvSpPr>
        <p:spPr>
          <a:xfrm>
            <a:off x="5368833" y="2155370"/>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2.1</a:t>
            </a:r>
            <a:r>
              <a:rPr lang="zh-CN" altLang="en-US" sz="1050" smtClean="0">
                <a:latin typeface="华文楷体" panose="02010600040101010101" pitchFamily="2" charset="-122"/>
                <a:ea typeface="华文楷体" panose="02010600040101010101" pitchFamily="2" charset="-122"/>
              </a:rPr>
              <a:t>、将</a:t>
            </a:r>
            <a:r>
              <a:rPr lang="en-US" altLang="zh-CN" sz="1050" smtClean="0">
                <a:latin typeface="华文楷体" panose="02010600040101010101" pitchFamily="2" charset="-122"/>
                <a:ea typeface="华文楷体" panose="02010600040101010101" pitchFamily="2" charset="-122"/>
              </a:rPr>
              <a:t>im</a:t>
            </a:r>
            <a:r>
              <a:rPr lang="zh-CN" altLang="en-US" sz="1050" smtClean="0">
                <a:latin typeface="华文楷体" panose="02010600040101010101" pitchFamily="2" charset="-122"/>
                <a:ea typeface="华文楷体" panose="02010600040101010101" pitchFamily="2" charset="-122"/>
              </a:rPr>
              <a:t>转变为灰度图像，存在</a:t>
            </a:r>
            <a:r>
              <a:rPr lang="en-US" altLang="zh-CN" sz="1050" smtClean="0">
                <a:latin typeface="华文楷体" panose="02010600040101010101" pitchFamily="2" charset="-122"/>
                <a:ea typeface="华文楷体" panose="02010600040101010101" pitchFamily="2" charset="-122"/>
              </a:rPr>
              <a:t>mImGray</a:t>
            </a:r>
            <a:r>
              <a:rPr lang="zh-CN" altLang="en-US" sz="1050" smtClean="0">
                <a:latin typeface="华文楷体" panose="02010600040101010101" pitchFamily="2" charset="-122"/>
                <a:ea typeface="华文楷体" panose="02010600040101010101" pitchFamily="2" charset="-122"/>
              </a:rPr>
              <a:t>临时局部变量中</a:t>
            </a:r>
            <a:endParaRPr lang="zh-CN" altLang="en-US" sz="1050">
              <a:latin typeface="华文楷体" panose="02010600040101010101" pitchFamily="2" charset="-122"/>
              <a:ea typeface="华文楷体" panose="02010600040101010101" pitchFamily="2" charset="-122"/>
            </a:endParaRPr>
          </a:p>
        </p:txBody>
      </p:sp>
      <p:sp>
        <p:nvSpPr>
          <p:cNvPr id="13" name="矩形 12"/>
          <p:cNvSpPr/>
          <p:nvPr/>
        </p:nvSpPr>
        <p:spPr>
          <a:xfrm>
            <a:off x="5368833" y="3115243"/>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2.2</a:t>
            </a:r>
            <a:r>
              <a:rPr lang="zh-CN" altLang="en-US" sz="1050" smtClean="0">
                <a:latin typeface="华文楷体" panose="02010600040101010101" pitchFamily="2" charset="-122"/>
                <a:ea typeface="华文楷体" panose="02010600040101010101" pitchFamily="2" charset="-122"/>
              </a:rPr>
              <a:t>、判断系统状态，创建对应的帧对象</a:t>
            </a:r>
            <a:endParaRPr lang="zh-CN" altLang="en-US" sz="1050">
              <a:latin typeface="华文楷体" panose="02010600040101010101" pitchFamily="2" charset="-122"/>
              <a:ea typeface="华文楷体" panose="02010600040101010101" pitchFamily="2" charset="-122"/>
            </a:endParaRPr>
          </a:p>
        </p:txBody>
      </p:sp>
      <p:sp>
        <p:nvSpPr>
          <p:cNvPr id="14" name="矩形 13"/>
          <p:cNvSpPr/>
          <p:nvPr/>
        </p:nvSpPr>
        <p:spPr>
          <a:xfrm>
            <a:off x="5368833" y="4075116"/>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2.3</a:t>
            </a:r>
            <a:r>
              <a:rPr lang="zh-CN" altLang="en-US" sz="1050" smtClean="0">
                <a:latin typeface="华文楷体" panose="02010600040101010101" pitchFamily="2" charset="-122"/>
                <a:ea typeface="华文楷体" panose="02010600040101010101" pitchFamily="2" charset="-122"/>
              </a:rPr>
              <a:t>、</a:t>
            </a:r>
            <a:r>
              <a:rPr lang="en-US" altLang="zh-CN" sz="1050" smtClean="0">
                <a:solidFill>
                  <a:srgbClr val="FF0000"/>
                </a:solidFill>
                <a:latin typeface="华文楷体" panose="02010600040101010101" pitchFamily="2" charset="-122"/>
                <a:ea typeface="华文楷体" panose="02010600040101010101" pitchFamily="2" charset="-122"/>
              </a:rPr>
              <a:t>track( )</a:t>
            </a:r>
            <a:r>
              <a:rPr lang="zh-CN" altLang="en-US" sz="1050" smtClean="0">
                <a:solidFill>
                  <a:srgbClr val="FF0000"/>
                </a:solidFill>
                <a:latin typeface="华文楷体" panose="02010600040101010101" pitchFamily="2" charset="-122"/>
                <a:ea typeface="华文楷体" panose="02010600040101010101" pitchFamily="2" charset="-122"/>
              </a:rPr>
              <a:t>跟踪</a:t>
            </a:r>
            <a:endParaRPr lang="zh-CN" altLang="en-US" sz="1050">
              <a:solidFill>
                <a:srgbClr val="FF0000"/>
              </a:solidFill>
              <a:latin typeface="华文楷体" panose="02010600040101010101" pitchFamily="2" charset="-122"/>
              <a:ea typeface="华文楷体" panose="02010600040101010101" pitchFamily="2" charset="-122"/>
            </a:endParaRPr>
          </a:p>
        </p:txBody>
      </p:sp>
      <p:cxnSp>
        <p:nvCxnSpPr>
          <p:cNvPr id="16" name="直接箭头连接符 15"/>
          <p:cNvCxnSpPr>
            <a:stCxn id="3" idx="2"/>
            <a:endCxn id="6" idx="0"/>
          </p:cNvCxnSpPr>
          <p:nvPr/>
        </p:nvCxnSpPr>
        <p:spPr>
          <a:xfrm flipH="1">
            <a:off x="1733006" y="2928308"/>
            <a:ext cx="1" cy="696587"/>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11" idx="0"/>
          </p:cNvCxnSpPr>
          <p:nvPr/>
        </p:nvCxnSpPr>
        <p:spPr>
          <a:xfrm>
            <a:off x="1733006" y="4338402"/>
            <a:ext cx="0" cy="696587"/>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531426" y="2868877"/>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531426" y="3825974"/>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676500" y="1419972"/>
            <a:ext cx="6096000" cy="253916"/>
          </a:xfrm>
          <a:prstGeom prst="rect">
            <a:avLst/>
          </a:prstGeom>
        </p:spPr>
        <p:txBody>
          <a:bodyPr>
            <a:spAutoFit/>
          </a:bodyPr>
          <a:lstStyle/>
          <a:p>
            <a:r>
              <a:rPr lang="en-US" altLang="zh-CN" sz="1050"/>
              <a:t>cv::Mat Tcw = mpTracker-&gt;GrabImageMonocular(im,timestamp);</a:t>
            </a:r>
            <a:endParaRPr lang="zh-CN" altLang="en-US" sz="1050"/>
          </a:p>
        </p:txBody>
      </p:sp>
      <p:sp>
        <p:nvSpPr>
          <p:cNvPr id="4" name="矩形 3"/>
          <p:cNvSpPr/>
          <p:nvPr/>
        </p:nvSpPr>
        <p:spPr>
          <a:xfrm>
            <a:off x="2980507" y="1999090"/>
            <a:ext cx="2107477" cy="1061829"/>
          </a:xfrm>
          <a:prstGeom prst="rect">
            <a:avLst/>
          </a:prstGeom>
        </p:spPr>
        <p:txBody>
          <a:bodyPr wrap="square">
            <a:spAutoFit/>
          </a:bodyPr>
          <a:lstStyle/>
          <a:p>
            <a:r>
              <a:rPr lang="en-US" altLang="zh-CN" sz="1050" smtClean="0">
                <a:latin typeface="楷体" panose="02010609060101010101" pitchFamily="49" charset="-122"/>
                <a:ea typeface="楷体" panose="02010609060101010101" pitchFamily="49" charset="-122"/>
              </a:rPr>
              <a:t>mbActivateLocalizationMode</a:t>
            </a:r>
            <a:r>
              <a:rPr lang="zh-CN" altLang="en-US" sz="1050" smtClean="0">
                <a:latin typeface="楷体" panose="02010609060101010101" pitchFamily="49" charset="-122"/>
                <a:ea typeface="楷体" panose="02010609060101010101" pitchFamily="49" charset="-122"/>
              </a:rPr>
              <a:t>，</a:t>
            </a:r>
            <a:r>
              <a:rPr lang="en-US" altLang="zh-CN" sz="1050" smtClean="0">
                <a:latin typeface="楷体" panose="02010609060101010101" pitchFamily="49" charset="-122"/>
                <a:ea typeface="楷体" panose="02010609060101010101" pitchFamily="49" charset="-122"/>
              </a:rPr>
              <a:t>mbDeactivateLocalizationMode</a:t>
            </a:r>
            <a:r>
              <a:rPr lang="zh-CN" altLang="en-US" sz="1050" smtClean="0">
                <a:latin typeface="楷体" panose="02010609060101010101" pitchFamily="49" charset="-122"/>
                <a:ea typeface="楷体" panose="02010609060101010101" pitchFamily="49" charset="-122"/>
              </a:rPr>
              <a:t>，</a:t>
            </a:r>
            <a:r>
              <a:rPr lang="en-US" altLang="zh-CN" sz="1050" smtClean="0">
                <a:latin typeface="楷体" panose="02010609060101010101" pitchFamily="49" charset="-122"/>
                <a:ea typeface="楷体" panose="02010609060101010101" pitchFamily="49" charset="-122"/>
              </a:rPr>
              <a:t>mbReset</a:t>
            </a:r>
            <a:r>
              <a:rPr lang="zh-CN" altLang="en-US" sz="1050" smtClean="0">
                <a:latin typeface="楷体" panose="02010609060101010101" pitchFamily="49" charset="-122"/>
                <a:ea typeface="楷体" panose="02010609060101010101" pitchFamily="49" charset="-122"/>
              </a:rPr>
              <a:t>三个变量初始启动都是</a:t>
            </a:r>
            <a:r>
              <a:rPr lang="en-US" altLang="zh-CN" sz="1050" smtClean="0">
                <a:latin typeface="楷体" panose="02010609060101010101" pitchFamily="49" charset="-122"/>
                <a:ea typeface="楷体" panose="02010609060101010101" pitchFamily="49" charset="-122"/>
              </a:rPr>
              <a:t>false</a:t>
            </a:r>
            <a:r>
              <a:rPr lang="zh-CN" altLang="en-US" sz="1050" smtClean="0">
                <a:latin typeface="楷体" panose="02010609060101010101" pitchFamily="49" charset="-122"/>
                <a:ea typeface="楷体" panose="02010609060101010101" pitchFamily="49" charset="-122"/>
              </a:rPr>
              <a:t>的，在用户通过</a:t>
            </a:r>
            <a:r>
              <a:rPr lang="en-US" altLang="zh-CN" sz="1050" smtClean="0">
                <a:latin typeface="楷体" panose="02010609060101010101" pitchFamily="49" charset="-122"/>
                <a:ea typeface="楷体" panose="02010609060101010101" pitchFamily="49" charset="-122"/>
              </a:rPr>
              <a:t>viewer</a:t>
            </a:r>
            <a:r>
              <a:rPr lang="zh-CN" altLang="en-US" sz="1050" smtClean="0">
                <a:latin typeface="楷体" panose="02010609060101010101" pitchFamily="49" charset="-122"/>
                <a:ea typeface="楷体" panose="02010609060101010101" pitchFamily="49" charset="-122"/>
              </a:rPr>
              <a:t>界面进行切换</a:t>
            </a:r>
            <a:r>
              <a:rPr lang="en-US" altLang="zh-CN" sz="1050" smtClean="0">
                <a:latin typeface="楷体" panose="02010609060101010101" pitchFamily="49" charset="-122"/>
                <a:ea typeface="楷体" panose="02010609060101010101" pitchFamily="49" charset="-122"/>
              </a:rPr>
              <a:t>localization mode</a:t>
            </a:r>
            <a:r>
              <a:rPr lang="zh-CN" altLang="en-US" sz="1050" smtClean="0">
                <a:latin typeface="楷体" panose="02010609060101010101" pitchFamily="49" charset="-122"/>
                <a:ea typeface="楷体" panose="02010609060101010101" pitchFamily="49" charset="-122"/>
              </a:rPr>
              <a:t>和</a:t>
            </a:r>
            <a:r>
              <a:rPr lang="en-US" altLang="zh-CN" sz="1050" smtClean="0">
                <a:latin typeface="楷体" panose="02010609060101010101" pitchFamily="49" charset="-122"/>
                <a:ea typeface="楷体" panose="02010609060101010101" pitchFamily="49" charset="-122"/>
              </a:rPr>
              <a:t>reset</a:t>
            </a:r>
            <a:r>
              <a:rPr lang="zh-CN" altLang="en-US" sz="1050" smtClean="0">
                <a:latin typeface="楷体" panose="02010609060101010101" pitchFamily="49" charset="-122"/>
                <a:ea typeface="楷体" panose="02010609060101010101" pitchFamily="49" charset="-122"/>
              </a:rPr>
              <a:t>时会进入判断体中</a:t>
            </a:r>
            <a:endParaRPr lang="zh-CN" altLang="en-US" sz="1050">
              <a:latin typeface="楷体" panose="02010609060101010101" pitchFamily="49" charset="-122"/>
              <a:ea typeface="楷体" panose="02010609060101010101" pitchFamily="49" charset="-122"/>
            </a:endParaRPr>
          </a:p>
        </p:txBody>
      </p:sp>
      <p:sp>
        <p:nvSpPr>
          <p:cNvPr id="18" name="左大括号 17"/>
          <p:cNvSpPr/>
          <p:nvPr/>
        </p:nvSpPr>
        <p:spPr>
          <a:xfrm>
            <a:off x="2895600" y="2079129"/>
            <a:ext cx="143691" cy="901752"/>
          </a:xfrm>
          <a:prstGeom prst="leftBrace">
            <a:avLst/>
          </a:prstGeom>
          <a:ln>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5368833" y="5034989"/>
            <a:ext cx="2333896" cy="713507"/>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smtClean="0">
                <a:latin typeface="华文楷体" panose="02010600040101010101" pitchFamily="2" charset="-122"/>
                <a:ea typeface="华文楷体" panose="02010600040101010101" pitchFamily="2" charset="-122"/>
              </a:rPr>
              <a:t>2.4</a:t>
            </a:r>
            <a:r>
              <a:rPr lang="zh-CN" altLang="en-US" sz="1050" smtClean="0">
                <a:latin typeface="华文楷体" panose="02010600040101010101" pitchFamily="2" charset="-122"/>
                <a:ea typeface="华文楷体" panose="02010600040101010101" pitchFamily="2" charset="-122"/>
              </a:rPr>
              <a:t>、返回跟踪到的当前帧的位姿</a:t>
            </a:r>
            <a:endParaRPr lang="zh-CN" altLang="en-US" sz="1050">
              <a:latin typeface="华文楷体" panose="02010600040101010101" pitchFamily="2" charset="-122"/>
              <a:ea typeface="华文楷体" panose="02010600040101010101" pitchFamily="2" charset="-122"/>
            </a:endParaRPr>
          </a:p>
        </p:txBody>
      </p:sp>
      <p:cxnSp>
        <p:nvCxnSpPr>
          <p:cNvPr id="8" name="肘形连接符 7"/>
          <p:cNvCxnSpPr>
            <a:endCxn id="12" idx="0"/>
          </p:cNvCxnSpPr>
          <p:nvPr/>
        </p:nvCxnSpPr>
        <p:spPr>
          <a:xfrm flipV="1">
            <a:off x="2895600" y="2155370"/>
            <a:ext cx="3640181" cy="1670604"/>
          </a:xfrm>
          <a:prstGeom prst="bentConnector4">
            <a:avLst>
              <a:gd name="adj1" fmla="val 33971"/>
              <a:gd name="adj2" fmla="val 113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1" idx="2"/>
          </p:cNvCxnSpPr>
          <p:nvPr/>
        </p:nvCxnSpPr>
        <p:spPr>
          <a:xfrm rot="5400000" flipH="1">
            <a:off x="3909728" y="3122444"/>
            <a:ext cx="1611925" cy="3640181"/>
          </a:xfrm>
          <a:prstGeom prst="bentConnector4">
            <a:avLst>
              <a:gd name="adj1" fmla="val -14182"/>
              <a:gd name="adj2" fmla="val 66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531426" y="4788623"/>
            <a:ext cx="0" cy="249142"/>
          </a:xfrm>
          <a:prstGeom prst="straightConnector1">
            <a:avLst/>
          </a:prstGeom>
          <a:ln>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左大括号 26"/>
          <p:cNvSpPr/>
          <p:nvPr/>
        </p:nvSpPr>
        <p:spPr>
          <a:xfrm>
            <a:off x="7837714" y="2868877"/>
            <a:ext cx="322217" cy="12062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055710" y="3742394"/>
            <a:ext cx="1406154" cy="276999"/>
          </a:xfrm>
          <a:prstGeom prst="rect">
            <a:avLst/>
          </a:prstGeom>
        </p:spPr>
        <p:txBody>
          <a:bodyPr wrap="none">
            <a:spAutoFit/>
          </a:bodyPr>
          <a:lstStyle/>
          <a:p>
            <a:r>
              <a:rPr lang="zh-CN" altLang="en-US" sz="1100"/>
              <a:t>mState</a:t>
            </a:r>
            <a:r>
              <a:rPr lang="zh-CN" altLang="en-US" sz="1100" smtClean="0"/>
              <a:t>==</a:t>
            </a:r>
            <a:r>
              <a:rPr lang="zh-CN" altLang="en-US" sz="1200" smtClean="0">
                <a:latin typeface="楷体" panose="02010609060101010101" pitchFamily="49" charset="-122"/>
                <a:ea typeface="楷体" panose="02010609060101010101" pitchFamily="49" charset="-122"/>
              </a:rPr>
              <a:t>其他状态</a:t>
            </a:r>
            <a:endParaRPr lang="zh-CN" altLang="en-US" sz="1200">
              <a:latin typeface="楷体" panose="02010609060101010101" pitchFamily="49" charset="-122"/>
              <a:ea typeface="楷体" panose="02010609060101010101" pitchFamily="49" charset="-122"/>
            </a:endParaRPr>
          </a:p>
        </p:txBody>
      </p:sp>
      <p:sp>
        <p:nvSpPr>
          <p:cNvPr id="29" name="矩形 28"/>
          <p:cNvSpPr/>
          <p:nvPr/>
        </p:nvSpPr>
        <p:spPr>
          <a:xfrm>
            <a:off x="8038604" y="2915840"/>
            <a:ext cx="4014059" cy="423193"/>
          </a:xfrm>
          <a:prstGeom prst="rect">
            <a:avLst/>
          </a:prstGeom>
        </p:spPr>
        <p:txBody>
          <a:bodyPr wrap="square">
            <a:spAutoFit/>
          </a:bodyPr>
          <a:lstStyle/>
          <a:p>
            <a:r>
              <a:rPr lang="zh-CN" altLang="en-US" sz="1100"/>
              <a:t>mState==</a:t>
            </a:r>
            <a:r>
              <a:rPr lang="zh-CN" altLang="en-US" sz="1050"/>
              <a:t>NOT_</a:t>
            </a:r>
            <a:r>
              <a:rPr lang="zh-CN" altLang="en-US" sz="1050" smtClean="0"/>
              <a:t>INITIALIZED</a:t>
            </a:r>
            <a:r>
              <a:rPr lang="en-US" altLang="zh-CN" sz="1050"/>
              <a:t>||</a:t>
            </a:r>
            <a:r>
              <a:rPr lang="en-US" altLang="zh-CN" sz="1050" smtClean="0"/>
              <a:t>NO_IMAGES_YET</a:t>
            </a:r>
            <a:r>
              <a:rPr lang="zh-CN" altLang="en-US" sz="1050" smtClean="0"/>
              <a:t>，</a:t>
            </a:r>
            <a:r>
              <a:rPr lang="zh-CN" altLang="en-US" sz="1050" smtClean="0">
                <a:latin typeface="楷体" panose="02010609060101010101" pitchFamily="49" charset="-122"/>
                <a:ea typeface="楷体" panose="02010609060101010101" pitchFamily="49" charset="-122"/>
              </a:rPr>
              <a:t>此状态下要检测</a:t>
            </a:r>
            <a:r>
              <a:rPr lang="en-US" altLang="zh-CN" sz="1050" smtClean="0">
                <a:latin typeface="楷体" panose="02010609060101010101" pitchFamily="49" charset="-122"/>
                <a:ea typeface="楷体" panose="02010609060101010101" pitchFamily="49" charset="-122"/>
              </a:rPr>
              <a:t>2</a:t>
            </a:r>
            <a:r>
              <a:rPr lang="zh-CN" altLang="en-US" sz="1050" smtClean="0">
                <a:latin typeface="楷体" panose="02010609060101010101" pitchFamily="49" charset="-122"/>
                <a:ea typeface="楷体" panose="02010609060101010101" pitchFamily="49" charset="-122"/>
              </a:rPr>
              <a:t>倍多的特征点数量</a:t>
            </a:r>
            <a:endParaRPr lang="zh-CN" altLang="en-US" sz="105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41564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7</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软件流程</a:t>
            </a:r>
            <a:r>
              <a:rPr lang="en-US" altLang="zh-CN" sz="3200" smtClean="0">
                <a:latin typeface="华文楷体" panose="02010600040101010101" pitchFamily="2" charset="-122"/>
                <a:ea typeface="华文楷体" panose="02010600040101010101" pitchFamily="2" charset="-122"/>
              </a:rPr>
              <a:t>2</a:t>
            </a:r>
            <a:endParaRPr lang="zh-CN" altLang="en-US" sz="3200">
              <a:latin typeface="华文楷体" panose="02010600040101010101" pitchFamily="2" charset="-122"/>
              <a:ea typeface="华文楷体" panose="02010600040101010101" pitchFamily="2" charset="-122"/>
            </a:endParaRPr>
          </a:p>
        </p:txBody>
      </p:sp>
      <p:sp>
        <p:nvSpPr>
          <p:cNvPr id="2" name="文本框 1"/>
          <p:cNvSpPr txBox="1"/>
          <p:nvPr/>
        </p:nvSpPr>
        <p:spPr>
          <a:xfrm>
            <a:off x="461552" y="743450"/>
            <a:ext cx="11268891" cy="338554"/>
          </a:xfrm>
          <a:prstGeom prst="rect">
            <a:avLst/>
          </a:prstGeom>
          <a:noFill/>
        </p:spPr>
        <p:txBody>
          <a:bodyPr wrap="square" rtlCol="0">
            <a:spAutoFit/>
          </a:bodyPr>
          <a:lstStyle/>
          <a:p>
            <a:r>
              <a:rPr lang="en-US" altLang="zh-CN" sz="1600" smtClean="0">
                <a:latin typeface="华文楷体" panose="02010600040101010101" pitchFamily="2" charset="-122"/>
                <a:ea typeface="华文楷体" panose="02010600040101010101" pitchFamily="2" charset="-122"/>
              </a:rPr>
              <a:t>Frame</a:t>
            </a:r>
            <a:r>
              <a:rPr lang="zh-CN" altLang="en-US" sz="1600" smtClean="0">
                <a:latin typeface="华文楷体" panose="02010600040101010101" pitchFamily="2" charset="-122"/>
                <a:ea typeface="华文楷体" panose="02010600040101010101" pitchFamily="2" charset="-122"/>
              </a:rPr>
              <a:t>类对象是</a:t>
            </a:r>
            <a:r>
              <a:rPr lang="en-US" altLang="zh-CN" sz="1600" smtClean="0">
                <a:latin typeface="华文楷体" panose="02010600040101010101" pitchFamily="2" charset="-122"/>
                <a:ea typeface="华文楷体" panose="02010600040101010101" pitchFamily="2" charset="-122"/>
              </a:rPr>
              <a:t>tracking</a:t>
            </a:r>
            <a:r>
              <a:rPr lang="zh-CN" altLang="en-US" sz="1600" smtClean="0">
                <a:latin typeface="华文楷体" panose="02010600040101010101" pitchFamily="2" charset="-122"/>
                <a:ea typeface="华文楷体" panose="02010600040101010101" pitchFamily="2" charset="-122"/>
              </a:rPr>
              <a:t>操作的基本对象</a:t>
            </a:r>
            <a:endParaRPr lang="zh-CN" altLang="en-US" sz="1600"/>
          </a:p>
        </p:txBody>
      </p:sp>
      <p:sp>
        <p:nvSpPr>
          <p:cNvPr id="22" name="矩形 21"/>
          <p:cNvSpPr/>
          <p:nvPr/>
        </p:nvSpPr>
        <p:spPr>
          <a:xfrm>
            <a:off x="461552" y="1082004"/>
            <a:ext cx="11260183" cy="261610"/>
          </a:xfrm>
          <a:prstGeom prst="rect">
            <a:avLst/>
          </a:prstGeom>
        </p:spPr>
        <p:txBody>
          <a:bodyPr wrap="square">
            <a:spAutoFit/>
          </a:bodyPr>
          <a:lstStyle/>
          <a:p>
            <a:r>
              <a:rPr lang="zh-CN" altLang="en-US" sz="1100"/>
              <a:t>Frame(const cv::Mat &amp;imGray, const double &amp;timeStamp, ORBextractor* extractor,ORBVocabulary* voc, cv::Mat &amp;K, cv::Mat &amp;distCoef, const float &amp;bf, const float &amp;thDepth);</a:t>
            </a:r>
          </a:p>
        </p:txBody>
      </p:sp>
      <p:sp>
        <p:nvSpPr>
          <p:cNvPr id="30" name="圆角矩形 29"/>
          <p:cNvSpPr/>
          <p:nvPr/>
        </p:nvSpPr>
        <p:spPr>
          <a:xfrm>
            <a:off x="979709" y="3622771"/>
            <a:ext cx="61396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Frame</a:t>
            </a:r>
            <a:endParaRPr lang="zh-CN" altLang="en-US" sz="1000"/>
          </a:p>
        </p:txBody>
      </p:sp>
      <p:sp>
        <p:nvSpPr>
          <p:cNvPr id="31" name="圆角矩形 30"/>
          <p:cNvSpPr/>
          <p:nvPr/>
        </p:nvSpPr>
        <p:spPr>
          <a:xfrm>
            <a:off x="2205442" y="2128853"/>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imGray</a:t>
            </a:r>
            <a:endParaRPr lang="zh-CN" altLang="en-US" sz="1000"/>
          </a:p>
        </p:txBody>
      </p:sp>
      <p:cxnSp>
        <p:nvCxnSpPr>
          <p:cNvPr id="24" name="直接箭头连接符 23"/>
          <p:cNvCxnSpPr/>
          <p:nvPr/>
        </p:nvCxnSpPr>
        <p:spPr>
          <a:xfrm flipV="1">
            <a:off x="1428207" y="2478487"/>
            <a:ext cx="766348" cy="114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308231" y="3361161"/>
            <a:ext cx="119976" cy="230832"/>
          </a:xfrm>
          <a:prstGeom prst="rect">
            <a:avLst/>
          </a:prstGeom>
          <a:noFill/>
        </p:spPr>
        <p:txBody>
          <a:bodyPr wrap="square" rtlCol="0">
            <a:spAutoFit/>
          </a:bodyPr>
          <a:lstStyle/>
          <a:p>
            <a:r>
              <a:rPr lang="en-US" altLang="zh-CN" sz="900" smtClean="0"/>
              <a:t>&amp;</a:t>
            </a:r>
            <a:endParaRPr lang="zh-CN" altLang="en-US" sz="900"/>
          </a:p>
        </p:txBody>
      </p:sp>
      <p:sp>
        <p:nvSpPr>
          <p:cNvPr id="33" name="圆角矩形 32"/>
          <p:cNvSpPr/>
          <p:nvPr/>
        </p:nvSpPr>
        <p:spPr>
          <a:xfrm>
            <a:off x="2669175" y="2768625"/>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timeStamp</a:t>
            </a:r>
            <a:endParaRPr lang="zh-CN" altLang="en-US" sz="1000"/>
          </a:p>
        </p:txBody>
      </p:sp>
      <p:cxnSp>
        <p:nvCxnSpPr>
          <p:cNvPr id="34" name="直接箭头连接符 33"/>
          <p:cNvCxnSpPr>
            <a:endCxn id="33" idx="1"/>
          </p:cNvCxnSpPr>
          <p:nvPr/>
        </p:nvCxnSpPr>
        <p:spPr>
          <a:xfrm flipV="1">
            <a:off x="1589316" y="2934088"/>
            <a:ext cx="1079859" cy="70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589316" y="3391939"/>
            <a:ext cx="119976" cy="230832"/>
          </a:xfrm>
          <a:prstGeom prst="rect">
            <a:avLst/>
          </a:prstGeom>
          <a:noFill/>
        </p:spPr>
        <p:txBody>
          <a:bodyPr wrap="square" rtlCol="0">
            <a:spAutoFit/>
          </a:bodyPr>
          <a:lstStyle/>
          <a:p>
            <a:r>
              <a:rPr lang="en-US" altLang="zh-CN" sz="900" smtClean="0"/>
              <a:t>&amp;</a:t>
            </a:r>
            <a:endParaRPr lang="zh-CN" altLang="en-US" sz="900"/>
          </a:p>
        </p:txBody>
      </p:sp>
      <p:sp>
        <p:nvSpPr>
          <p:cNvPr id="38" name="圆角矩形 37"/>
          <p:cNvSpPr/>
          <p:nvPr/>
        </p:nvSpPr>
        <p:spPr>
          <a:xfrm>
            <a:off x="2804161" y="3622771"/>
            <a:ext cx="104502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ORBextractor</a:t>
            </a:r>
            <a:endParaRPr lang="zh-CN" altLang="en-US" sz="1000"/>
          </a:p>
        </p:txBody>
      </p:sp>
      <p:cxnSp>
        <p:nvCxnSpPr>
          <p:cNvPr id="39" name="直接箭头连接符 38"/>
          <p:cNvCxnSpPr>
            <a:stCxn id="30" idx="3"/>
            <a:endCxn id="38" idx="1"/>
          </p:cNvCxnSpPr>
          <p:nvPr/>
        </p:nvCxnSpPr>
        <p:spPr>
          <a:xfrm>
            <a:off x="1593670" y="3788234"/>
            <a:ext cx="1210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704941" y="3622771"/>
            <a:ext cx="119976" cy="230832"/>
          </a:xfrm>
          <a:prstGeom prst="rect">
            <a:avLst/>
          </a:prstGeom>
          <a:noFill/>
        </p:spPr>
        <p:txBody>
          <a:bodyPr wrap="square" rtlCol="0">
            <a:spAutoFit/>
          </a:bodyPr>
          <a:lstStyle/>
          <a:p>
            <a:r>
              <a:rPr lang="zh-CN" altLang="en-US" sz="900" smtClean="0"/>
              <a:t>*</a:t>
            </a:r>
            <a:endParaRPr lang="zh-CN" altLang="en-US" sz="900"/>
          </a:p>
        </p:txBody>
      </p:sp>
      <p:sp>
        <p:nvSpPr>
          <p:cNvPr id="45" name="圆角矩形 44"/>
          <p:cNvSpPr/>
          <p:nvPr/>
        </p:nvSpPr>
        <p:spPr>
          <a:xfrm>
            <a:off x="2669175" y="4477625"/>
            <a:ext cx="1110346"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000"/>
              <a:t>ORBVocabulary</a:t>
            </a:r>
          </a:p>
        </p:txBody>
      </p:sp>
      <p:cxnSp>
        <p:nvCxnSpPr>
          <p:cNvPr id="46" name="直接箭头连接符 45"/>
          <p:cNvCxnSpPr/>
          <p:nvPr/>
        </p:nvCxnSpPr>
        <p:spPr>
          <a:xfrm>
            <a:off x="1593670" y="3931928"/>
            <a:ext cx="1075505" cy="545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668668" y="3866560"/>
            <a:ext cx="119976" cy="230832"/>
          </a:xfrm>
          <a:prstGeom prst="rect">
            <a:avLst/>
          </a:prstGeom>
          <a:noFill/>
        </p:spPr>
        <p:txBody>
          <a:bodyPr wrap="square" rtlCol="0">
            <a:spAutoFit/>
          </a:bodyPr>
          <a:lstStyle/>
          <a:p>
            <a:r>
              <a:rPr lang="zh-CN" altLang="en-US" sz="900" smtClean="0"/>
              <a:t>*</a:t>
            </a:r>
            <a:endParaRPr lang="zh-CN" altLang="en-US" sz="900"/>
          </a:p>
        </p:txBody>
      </p:sp>
      <p:sp>
        <p:nvSpPr>
          <p:cNvPr id="49" name="文本框 48"/>
          <p:cNvSpPr txBox="1"/>
          <p:nvPr/>
        </p:nvSpPr>
        <p:spPr>
          <a:xfrm>
            <a:off x="3387636" y="1654693"/>
            <a:ext cx="2142309" cy="646331"/>
          </a:xfrm>
          <a:prstGeom prst="rect">
            <a:avLst/>
          </a:prstGeom>
          <a:noFill/>
        </p:spPr>
        <p:txBody>
          <a:bodyPr wrap="square" rtlCol="0">
            <a:spAutoFit/>
          </a:bodyPr>
          <a:lstStyle/>
          <a:p>
            <a:r>
              <a:rPr lang="en-US" altLang="zh-CN" smtClean="0"/>
              <a:t>8</a:t>
            </a:r>
            <a:r>
              <a:rPr lang="zh-CN" altLang="en-US" smtClean="0"/>
              <a:t>层金字塔，</a:t>
            </a:r>
            <a:r>
              <a:rPr lang="en-US" altLang="zh-CN" smtClean="0"/>
              <a:t>scale_factor 1.2</a:t>
            </a:r>
            <a:endParaRPr lang="zh-CN" altLang="en-US"/>
          </a:p>
        </p:txBody>
      </p:sp>
      <p:sp>
        <p:nvSpPr>
          <p:cNvPr id="50" name="圆角矩形 49"/>
          <p:cNvSpPr/>
          <p:nvPr/>
        </p:nvSpPr>
        <p:spPr>
          <a:xfrm>
            <a:off x="2198910" y="5163556"/>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mvKeys</a:t>
            </a:r>
            <a:endParaRPr lang="zh-CN" altLang="en-US" sz="1000"/>
          </a:p>
        </p:txBody>
      </p:sp>
      <p:cxnSp>
        <p:nvCxnSpPr>
          <p:cNvPr id="51" name="直接箭头连接符 50"/>
          <p:cNvCxnSpPr/>
          <p:nvPr/>
        </p:nvCxnSpPr>
        <p:spPr>
          <a:xfrm>
            <a:off x="1458684" y="4023814"/>
            <a:ext cx="735871" cy="113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1458684" y="5734008"/>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mDescriptors</a:t>
            </a:r>
            <a:endParaRPr lang="zh-CN" altLang="en-US" sz="1000"/>
          </a:p>
        </p:txBody>
      </p:sp>
      <p:cxnSp>
        <p:nvCxnSpPr>
          <p:cNvPr id="56" name="直接箭头连接符 55"/>
          <p:cNvCxnSpPr/>
          <p:nvPr/>
        </p:nvCxnSpPr>
        <p:spPr>
          <a:xfrm>
            <a:off x="1308231" y="4023814"/>
            <a:ext cx="281085" cy="163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2278373" y="4914600"/>
            <a:ext cx="1234442" cy="276999"/>
          </a:xfrm>
          <a:prstGeom prst="rect">
            <a:avLst/>
          </a:prstGeom>
          <a:noFill/>
        </p:spPr>
        <p:txBody>
          <a:bodyPr wrap="square" rtlCol="0">
            <a:spAutoFit/>
          </a:bodyPr>
          <a:lstStyle/>
          <a:p>
            <a:r>
              <a:rPr lang="zh-CN" altLang="en-US" sz="1200" smtClean="0"/>
              <a:t>特征点</a:t>
            </a:r>
            <a:endParaRPr lang="zh-CN" altLang="en-US" sz="1200"/>
          </a:p>
        </p:txBody>
      </p:sp>
      <p:sp>
        <p:nvSpPr>
          <p:cNvPr id="58" name="文本框 57"/>
          <p:cNvSpPr txBox="1"/>
          <p:nvPr/>
        </p:nvSpPr>
        <p:spPr>
          <a:xfrm>
            <a:off x="2407925" y="5734008"/>
            <a:ext cx="1234442" cy="307777"/>
          </a:xfrm>
          <a:prstGeom prst="rect">
            <a:avLst/>
          </a:prstGeom>
          <a:noFill/>
        </p:spPr>
        <p:txBody>
          <a:bodyPr wrap="square" rtlCol="0">
            <a:spAutoFit/>
          </a:bodyPr>
          <a:lstStyle/>
          <a:p>
            <a:r>
              <a:rPr lang="zh-CN" altLang="en-US" sz="1400" smtClean="0"/>
              <a:t>描述子</a:t>
            </a:r>
            <a:endParaRPr lang="zh-CN" altLang="en-US" sz="1400"/>
          </a:p>
        </p:txBody>
      </p:sp>
      <p:sp>
        <p:nvSpPr>
          <p:cNvPr id="60" name="圆角矩形 59"/>
          <p:cNvSpPr/>
          <p:nvPr/>
        </p:nvSpPr>
        <p:spPr>
          <a:xfrm>
            <a:off x="3152506" y="5163556"/>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1000"/>
              <a:t>mvKeysUn</a:t>
            </a:r>
            <a:endParaRPr lang="zh-CN" altLang="en-US" sz="1000"/>
          </a:p>
        </p:txBody>
      </p:sp>
      <p:sp>
        <p:nvSpPr>
          <p:cNvPr id="61" name="文本框 60"/>
          <p:cNvSpPr txBox="1"/>
          <p:nvPr/>
        </p:nvSpPr>
        <p:spPr>
          <a:xfrm>
            <a:off x="3115497" y="4773750"/>
            <a:ext cx="1005837" cy="461665"/>
          </a:xfrm>
          <a:prstGeom prst="rect">
            <a:avLst/>
          </a:prstGeom>
          <a:noFill/>
        </p:spPr>
        <p:txBody>
          <a:bodyPr wrap="square" rtlCol="0">
            <a:spAutoFit/>
          </a:bodyPr>
          <a:lstStyle/>
          <a:p>
            <a:r>
              <a:rPr lang="zh-CN" altLang="en-US" sz="1200" smtClean="0"/>
              <a:t>畸变校准后的特征点</a:t>
            </a:r>
            <a:endParaRPr lang="zh-CN" altLang="en-US" sz="1200"/>
          </a:p>
        </p:txBody>
      </p:sp>
      <p:sp>
        <p:nvSpPr>
          <p:cNvPr id="62" name="文本框 61"/>
          <p:cNvSpPr txBox="1"/>
          <p:nvPr/>
        </p:nvSpPr>
        <p:spPr>
          <a:xfrm>
            <a:off x="5529945" y="1965432"/>
            <a:ext cx="4833257" cy="2677656"/>
          </a:xfrm>
          <a:prstGeom prst="rect">
            <a:avLst/>
          </a:prstGeom>
          <a:noFill/>
        </p:spPr>
        <p:txBody>
          <a:bodyPr wrap="square" rtlCol="0">
            <a:spAutoFit/>
          </a:bodyPr>
          <a:lstStyle/>
          <a:p>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Frame</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的构造函数主要干的事情：</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ORBextractor</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创建了</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层金字塔，并检测每层上的特征点和描述子，特征点存储在</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mvKeys</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中</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mvKeys</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中的特征坐标进行去畸变得到矫正后的特征点</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mvKeysUn</a:t>
            </a:r>
          </a:p>
          <a:p>
            <a:pPr marL="285750" indent="-285750">
              <a:buFont typeface="Arial" panose="020B0604020202020204" pitchFamily="34" charset="0"/>
              <a:buChar char="•"/>
            </a:pP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根据特征数量创建</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个</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MapPoint</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空指针存在</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mvpMapPoints</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中</a:t>
            </a: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将每个特征点根据坐标计算出属于哪个</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Grid</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，并将其索引存入</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Grid[i][j]</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sz="1400" smtClean="0">
                <a:latin typeface="Times New Roman" panose="02020603050405020304" pitchFamily="18" charset="0"/>
                <a:ea typeface="楷体" panose="02010609060101010101" pitchFamily="49" charset="-122"/>
                <a:cs typeface="Times New Roman" panose="02020603050405020304" pitchFamily="18" charset="0"/>
              </a:rPr>
              <a:t>vector</a:t>
            </a:r>
            <a:r>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文本框 62"/>
          <p:cNvSpPr txBox="1"/>
          <p:nvPr/>
        </p:nvSpPr>
        <p:spPr>
          <a:xfrm>
            <a:off x="5529945" y="4808551"/>
            <a:ext cx="4476205" cy="523220"/>
          </a:xfrm>
          <a:prstGeom prst="rect">
            <a:avLst/>
          </a:prstGeom>
          <a:noFill/>
        </p:spPr>
        <p:txBody>
          <a:bodyPr wrap="square" rtlCol="0">
            <a:spAutoFit/>
          </a:bodyPr>
          <a:lstStyle/>
          <a:p>
            <a:r>
              <a:rPr lang="zh-CN" altLang="en-US" sz="1400" smtClean="0">
                <a:solidFill>
                  <a:srgbClr val="FF0000"/>
                </a:solidFill>
                <a:latin typeface="楷体" panose="02010609060101010101" pitchFamily="49" charset="-122"/>
                <a:ea typeface="楷体" panose="02010609060101010101" pitchFamily="49" charset="-122"/>
              </a:rPr>
              <a:t>初始化的第一帧的时候用的是</a:t>
            </a:r>
            <a:r>
              <a:rPr lang="en-US" altLang="zh-CN" sz="1400" smtClean="0">
                <a:solidFill>
                  <a:srgbClr val="FF0000"/>
                </a:solidFill>
                <a:latin typeface="楷体" panose="02010609060101010101" pitchFamily="49" charset="-122"/>
                <a:ea typeface="楷体" panose="02010609060101010101" pitchFamily="49" charset="-122"/>
              </a:rPr>
              <a:t>mpIniORBextractor</a:t>
            </a:r>
            <a:r>
              <a:rPr lang="zh-CN" altLang="en-US" sz="1400" smtClean="0">
                <a:solidFill>
                  <a:srgbClr val="FF0000"/>
                </a:solidFill>
                <a:latin typeface="楷体" panose="02010609060101010101" pitchFamily="49" charset="-122"/>
                <a:ea typeface="楷体" panose="02010609060101010101" pitchFamily="49" charset="-122"/>
              </a:rPr>
              <a:t>，在</a:t>
            </a:r>
            <a:r>
              <a:rPr lang="en-US" altLang="zh-CN" sz="1400" smtClean="0">
                <a:solidFill>
                  <a:srgbClr val="FF0000"/>
                </a:solidFill>
                <a:latin typeface="楷体" panose="02010609060101010101" pitchFamily="49" charset="-122"/>
                <a:ea typeface="楷体" panose="02010609060101010101" pitchFamily="49" charset="-122"/>
              </a:rPr>
              <a:t>Tracking</a:t>
            </a:r>
            <a:r>
              <a:rPr lang="zh-CN" altLang="en-US" sz="1400" smtClean="0">
                <a:solidFill>
                  <a:srgbClr val="FF0000"/>
                </a:solidFill>
                <a:latin typeface="楷体" panose="02010609060101010101" pitchFamily="49" charset="-122"/>
                <a:ea typeface="楷体" panose="02010609060101010101" pitchFamily="49" charset="-122"/>
              </a:rPr>
              <a:t>类的构造函数中创建</a:t>
            </a:r>
            <a:endParaRPr lang="zh-CN" altLang="en-US" sz="140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1848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4833" y="740229"/>
            <a:ext cx="12122331" cy="146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8045" y="130629"/>
            <a:ext cx="6749143" cy="584775"/>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8</a:t>
            </a:r>
            <a:r>
              <a:rPr lang="zh-CN" altLang="en-US" sz="3200" smtClean="0">
                <a:latin typeface="华文楷体" panose="02010600040101010101" pitchFamily="2" charset="-122"/>
                <a:ea typeface="华文楷体" panose="02010600040101010101" pitchFamily="2" charset="-122"/>
              </a:rPr>
              <a:t>、</a:t>
            </a:r>
            <a:r>
              <a:rPr lang="en-US" altLang="zh-CN" sz="3200" smtClean="0">
                <a:latin typeface="华文楷体" panose="02010600040101010101" pitchFamily="2" charset="-122"/>
                <a:ea typeface="华文楷体" panose="02010600040101010101" pitchFamily="2" charset="-122"/>
              </a:rPr>
              <a:t>Tracking</a:t>
            </a:r>
            <a:r>
              <a:rPr lang="zh-CN" altLang="en-US" sz="3200" smtClean="0">
                <a:latin typeface="华文楷体" panose="02010600040101010101" pitchFamily="2" charset="-122"/>
                <a:ea typeface="华文楷体" panose="02010600040101010101" pitchFamily="2" charset="-122"/>
              </a:rPr>
              <a:t>线程</a:t>
            </a:r>
            <a:r>
              <a:rPr lang="en-US" altLang="zh-CN" sz="3200" smtClean="0">
                <a:latin typeface="华文楷体" panose="02010600040101010101" pitchFamily="2" charset="-122"/>
                <a:ea typeface="华文楷体" panose="02010600040101010101" pitchFamily="2" charset="-122"/>
              </a:rPr>
              <a:t>----</a:t>
            </a:r>
            <a:r>
              <a:rPr lang="zh-CN" altLang="en-US" sz="3200" smtClean="0">
                <a:latin typeface="华文楷体" panose="02010600040101010101" pitchFamily="2" charset="-122"/>
                <a:ea typeface="华文楷体" panose="02010600040101010101" pitchFamily="2" charset="-122"/>
              </a:rPr>
              <a:t>软件流程</a:t>
            </a:r>
            <a:r>
              <a:rPr lang="en-US" altLang="zh-CN" sz="3200" smtClean="0">
                <a:latin typeface="华文楷体" panose="02010600040101010101" pitchFamily="2" charset="-122"/>
                <a:ea typeface="华文楷体" panose="02010600040101010101" pitchFamily="2" charset="-122"/>
              </a:rPr>
              <a:t>2</a:t>
            </a:r>
            <a:endParaRPr lang="zh-CN" altLang="en-US" sz="3200">
              <a:latin typeface="华文楷体" panose="02010600040101010101" pitchFamily="2" charset="-122"/>
              <a:ea typeface="华文楷体" panose="02010600040101010101" pitchFamily="2" charset="-122"/>
            </a:endParaRPr>
          </a:p>
        </p:txBody>
      </p:sp>
      <p:sp>
        <p:nvSpPr>
          <p:cNvPr id="2" name="文本框 1"/>
          <p:cNvSpPr txBox="1"/>
          <p:nvPr/>
        </p:nvSpPr>
        <p:spPr>
          <a:xfrm>
            <a:off x="461552" y="743450"/>
            <a:ext cx="11268891" cy="338554"/>
          </a:xfrm>
          <a:prstGeom prst="rect">
            <a:avLst/>
          </a:prstGeom>
          <a:noFill/>
        </p:spPr>
        <p:txBody>
          <a:bodyPr wrap="square" rtlCol="0">
            <a:spAutoFit/>
          </a:bodyPr>
          <a:lstStyle/>
          <a:p>
            <a:r>
              <a:rPr lang="en-US" altLang="zh-CN" sz="1600">
                <a:latin typeface="华文楷体" panose="02010600040101010101" pitchFamily="2" charset="-122"/>
                <a:ea typeface="华文楷体" panose="02010600040101010101" pitchFamily="2" charset="-122"/>
              </a:rPr>
              <a:t>KeyFrame</a:t>
            </a:r>
            <a:r>
              <a:rPr lang="zh-CN" altLang="en-US" sz="1600" smtClean="0">
                <a:latin typeface="华文楷体" panose="02010600040101010101" pitchFamily="2" charset="-122"/>
                <a:ea typeface="华文楷体" panose="02010600040101010101" pitchFamily="2" charset="-122"/>
              </a:rPr>
              <a:t>类对象</a:t>
            </a:r>
            <a:r>
              <a:rPr lang="en-US" altLang="zh-CN" sz="1600" smtClean="0">
                <a:latin typeface="华文楷体" panose="02010600040101010101" pitchFamily="2" charset="-122"/>
                <a:ea typeface="华文楷体" panose="02010600040101010101" pitchFamily="2" charset="-122"/>
              </a:rPr>
              <a:t>,</a:t>
            </a:r>
            <a:r>
              <a:rPr lang="zh-CN" altLang="en-US" sz="1600" smtClean="0">
                <a:latin typeface="华文楷体" panose="02010600040101010101" pitchFamily="2" charset="-122"/>
                <a:ea typeface="华文楷体" panose="02010600040101010101" pitchFamily="2" charset="-122"/>
              </a:rPr>
              <a:t>该类是所有线程都需要处理的类，是</a:t>
            </a:r>
            <a:r>
              <a:rPr lang="en-US" altLang="zh-CN" sz="1600" smtClean="0">
                <a:latin typeface="华文楷体" panose="02010600040101010101" pitchFamily="2" charset="-122"/>
                <a:ea typeface="华文楷体" panose="02010600040101010101" pitchFamily="2" charset="-122"/>
              </a:rPr>
              <a:t>tracking</a:t>
            </a:r>
            <a:r>
              <a:rPr lang="zh-CN" altLang="en-US" sz="1600" smtClean="0">
                <a:latin typeface="华文楷体" panose="02010600040101010101" pitchFamily="2" charset="-122"/>
                <a:ea typeface="华文楷体" panose="02010600040101010101" pitchFamily="2" charset="-122"/>
              </a:rPr>
              <a:t>线程和</a:t>
            </a:r>
            <a:r>
              <a:rPr lang="en-US" altLang="zh-CN" sz="1600" smtClean="0">
                <a:latin typeface="华文楷体" panose="02010600040101010101" pitchFamily="2" charset="-122"/>
                <a:ea typeface="华文楷体" panose="02010600040101010101" pitchFamily="2" charset="-122"/>
              </a:rPr>
              <a:t>mapping</a:t>
            </a:r>
            <a:r>
              <a:rPr lang="zh-CN" altLang="en-US" sz="1600" smtClean="0">
                <a:latin typeface="华文楷体" panose="02010600040101010101" pitchFamily="2" charset="-122"/>
                <a:ea typeface="华文楷体" panose="02010600040101010101" pitchFamily="2" charset="-122"/>
              </a:rPr>
              <a:t>线程的纽带</a:t>
            </a:r>
            <a:endParaRPr lang="zh-CN" altLang="en-US" sz="1600"/>
          </a:p>
        </p:txBody>
      </p:sp>
      <p:sp>
        <p:nvSpPr>
          <p:cNvPr id="30" name="圆角矩形 29"/>
          <p:cNvSpPr/>
          <p:nvPr/>
        </p:nvSpPr>
        <p:spPr>
          <a:xfrm>
            <a:off x="1411669" y="3446445"/>
            <a:ext cx="94051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KeyFrame</a:t>
            </a:r>
            <a:endParaRPr lang="zh-CN" altLang="en-US" sz="1000"/>
          </a:p>
        </p:txBody>
      </p:sp>
      <p:sp>
        <p:nvSpPr>
          <p:cNvPr id="31" name="圆角矩形 30"/>
          <p:cNvSpPr/>
          <p:nvPr/>
        </p:nvSpPr>
        <p:spPr>
          <a:xfrm>
            <a:off x="2754461" y="1679156"/>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Map</a:t>
            </a:r>
            <a:endParaRPr lang="zh-CN" altLang="en-US" sz="1000"/>
          </a:p>
        </p:txBody>
      </p:sp>
      <p:cxnSp>
        <p:nvCxnSpPr>
          <p:cNvPr id="24" name="直接箭头连接符 23"/>
          <p:cNvCxnSpPr/>
          <p:nvPr/>
        </p:nvCxnSpPr>
        <p:spPr>
          <a:xfrm flipV="1">
            <a:off x="2041386" y="2087242"/>
            <a:ext cx="713075" cy="126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3427693" y="2592299"/>
            <a:ext cx="145215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KeyFrame* mpParent</a:t>
            </a:r>
            <a:endParaRPr lang="zh-CN" altLang="en-US" sz="1000"/>
          </a:p>
        </p:txBody>
      </p:sp>
      <p:cxnSp>
        <p:nvCxnSpPr>
          <p:cNvPr id="34" name="直接箭头连接符 33"/>
          <p:cNvCxnSpPr>
            <a:endCxn id="33" idx="1"/>
          </p:cNvCxnSpPr>
          <p:nvPr/>
        </p:nvCxnSpPr>
        <p:spPr>
          <a:xfrm flipV="1">
            <a:off x="2347834" y="2757762"/>
            <a:ext cx="1079859" cy="70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653553" y="3408400"/>
            <a:ext cx="1273625"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mspLoopEdges</a:t>
            </a:r>
            <a:endParaRPr lang="zh-CN" altLang="en-US" sz="1000"/>
          </a:p>
        </p:txBody>
      </p:sp>
      <p:cxnSp>
        <p:nvCxnSpPr>
          <p:cNvPr id="39" name="直接箭头连接符 38"/>
          <p:cNvCxnSpPr>
            <a:endCxn id="38" idx="1"/>
          </p:cNvCxnSpPr>
          <p:nvPr/>
        </p:nvCxnSpPr>
        <p:spPr>
          <a:xfrm>
            <a:off x="2427186" y="3530295"/>
            <a:ext cx="1226367" cy="43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3659686" y="4106372"/>
            <a:ext cx="197823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std::map&lt;KeyFrame*,int&gt;</a:t>
            </a:r>
          </a:p>
          <a:p>
            <a:pPr algn="ctr"/>
            <a:r>
              <a:rPr lang="en-US" altLang="zh-CN" sz="1000" smtClean="0"/>
              <a:t>mConnectedKeyFrameWeights</a:t>
            </a:r>
            <a:endParaRPr lang="zh-CN" altLang="en-US" sz="1000"/>
          </a:p>
        </p:txBody>
      </p:sp>
      <p:cxnSp>
        <p:nvCxnSpPr>
          <p:cNvPr id="46" name="直接箭头连接符 45"/>
          <p:cNvCxnSpPr/>
          <p:nvPr/>
        </p:nvCxnSpPr>
        <p:spPr>
          <a:xfrm>
            <a:off x="2371287" y="3746605"/>
            <a:ext cx="1205845" cy="557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81585" y="4857537"/>
            <a:ext cx="1443457"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DBoW2::BowVector mBowVec</a:t>
            </a:r>
            <a:endParaRPr lang="zh-CN" altLang="en-US" sz="1000"/>
          </a:p>
        </p:txBody>
      </p:sp>
      <p:cxnSp>
        <p:nvCxnSpPr>
          <p:cNvPr id="51" name="直接箭头连接符 50"/>
          <p:cNvCxnSpPr/>
          <p:nvPr/>
        </p:nvCxnSpPr>
        <p:spPr>
          <a:xfrm>
            <a:off x="2217202" y="3847488"/>
            <a:ext cx="812561" cy="1103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1903200" y="5607243"/>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mDescriptors</a:t>
            </a:r>
            <a:endParaRPr lang="zh-CN" altLang="en-US" sz="1000"/>
          </a:p>
        </p:txBody>
      </p:sp>
      <p:cxnSp>
        <p:nvCxnSpPr>
          <p:cNvPr id="56" name="直接箭头连接符 55"/>
          <p:cNvCxnSpPr/>
          <p:nvPr/>
        </p:nvCxnSpPr>
        <p:spPr>
          <a:xfrm>
            <a:off x="2066749" y="3847488"/>
            <a:ext cx="281085" cy="163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401115" y="5827147"/>
            <a:ext cx="1234442" cy="307777"/>
          </a:xfrm>
          <a:prstGeom prst="rect">
            <a:avLst/>
          </a:prstGeom>
          <a:noFill/>
        </p:spPr>
        <p:txBody>
          <a:bodyPr wrap="square" rtlCol="0">
            <a:spAutoFit/>
          </a:bodyPr>
          <a:lstStyle/>
          <a:p>
            <a:r>
              <a:rPr lang="zh-CN" altLang="en-US" sz="1400" smtClean="0"/>
              <a:t>描述子</a:t>
            </a:r>
            <a:endParaRPr lang="zh-CN" altLang="en-US" sz="1400"/>
          </a:p>
        </p:txBody>
      </p:sp>
      <p:sp>
        <p:nvSpPr>
          <p:cNvPr id="60" name="圆角矩形 59"/>
          <p:cNvSpPr/>
          <p:nvPr/>
        </p:nvSpPr>
        <p:spPr>
          <a:xfrm>
            <a:off x="3081585" y="5188463"/>
            <a:ext cx="2295806"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1000"/>
              <a:t>DBoW2::FeatureVector mFeatVec</a:t>
            </a:r>
            <a:endParaRPr lang="zh-CN" altLang="en-US" sz="1000"/>
          </a:p>
        </p:txBody>
      </p:sp>
      <p:sp>
        <p:nvSpPr>
          <p:cNvPr id="35" name="文本框 34"/>
          <p:cNvSpPr txBox="1"/>
          <p:nvPr/>
        </p:nvSpPr>
        <p:spPr>
          <a:xfrm flipH="1">
            <a:off x="1949415" y="3119352"/>
            <a:ext cx="207799" cy="230832"/>
          </a:xfrm>
          <a:prstGeom prst="rect">
            <a:avLst/>
          </a:prstGeom>
          <a:noFill/>
        </p:spPr>
        <p:txBody>
          <a:bodyPr wrap="square" rtlCol="0">
            <a:spAutoFit/>
          </a:bodyPr>
          <a:lstStyle/>
          <a:p>
            <a:r>
              <a:rPr lang="zh-CN" altLang="en-US" sz="900" smtClean="0"/>
              <a:t>*</a:t>
            </a:r>
            <a:endParaRPr lang="zh-CN" altLang="en-US" sz="900"/>
          </a:p>
        </p:txBody>
      </p:sp>
      <p:sp>
        <p:nvSpPr>
          <p:cNvPr id="36" name="圆角矩形 35"/>
          <p:cNvSpPr/>
          <p:nvPr/>
        </p:nvSpPr>
        <p:spPr>
          <a:xfrm>
            <a:off x="3659686" y="3752063"/>
            <a:ext cx="1273625"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mspLoopEdges</a:t>
            </a:r>
            <a:endParaRPr lang="zh-CN" altLang="en-US" sz="1000"/>
          </a:p>
        </p:txBody>
      </p:sp>
      <p:cxnSp>
        <p:nvCxnSpPr>
          <p:cNvPr id="9" name="直接箭头连接符 8"/>
          <p:cNvCxnSpPr>
            <a:endCxn id="36" idx="1"/>
          </p:cNvCxnSpPr>
          <p:nvPr/>
        </p:nvCxnSpPr>
        <p:spPr>
          <a:xfrm>
            <a:off x="2487174" y="3690234"/>
            <a:ext cx="1172512" cy="22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1565259" y="1361279"/>
            <a:ext cx="1150504"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ORBVocabulary</a:t>
            </a:r>
            <a:endParaRPr lang="zh-CN" altLang="en-US" sz="1000"/>
          </a:p>
        </p:txBody>
      </p:sp>
      <p:cxnSp>
        <p:nvCxnSpPr>
          <p:cNvPr id="15" name="直接箭头连接符 14"/>
          <p:cNvCxnSpPr>
            <a:endCxn id="41" idx="2"/>
          </p:cNvCxnSpPr>
          <p:nvPr/>
        </p:nvCxnSpPr>
        <p:spPr>
          <a:xfrm flipV="1">
            <a:off x="1829439" y="1692205"/>
            <a:ext cx="311072" cy="162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714087" y="3109585"/>
            <a:ext cx="119976" cy="230832"/>
          </a:xfrm>
          <a:prstGeom prst="rect">
            <a:avLst/>
          </a:prstGeom>
          <a:noFill/>
        </p:spPr>
        <p:txBody>
          <a:bodyPr wrap="square" rtlCol="0">
            <a:spAutoFit/>
          </a:bodyPr>
          <a:lstStyle/>
          <a:p>
            <a:r>
              <a:rPr lang="zh-CN" altLang="en-US" sz="900" smtClean="0"/>
              <a:t>*</a:t>
            </a:r>
            <a:endParaRPr lang="zh-CN" altLang="en-US" sz="900"/>
          </a:p>
        </p:txBody>
      </p:sp>
      <p:sp>
        <p:nvSpPr>
          <p:cNvPr id="20" name="矩形 19"/>
          <p:cNvSpPr/>
          <p:nvPr/>
        </p:nvSpPr>
        <p:spPr>
          <a:xfrm>
            <a:off x="3427693" y="3257595"/>
            <a:ext cx="2402446" cy="129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913316" y="3366330"/>
            <a:ext cx="1838227" cy="276999"/>
          </a:xfrm>
          <a:prstGeom prst="rect">
            <a:avLst/>
          </a:prstGeom>
          <a:noFill/>
        </p:spPr>
        <p:txBody>
          <a:bodyPr wrap="square" rtlCol="0">
            <a:spAutoFit/>
          </a:bodyPr>
          <a:lstStyle/>
          <a:p>
            <a:r>
              <a:rPr lang="en-US" altLang="zh-CN" sz="1200" smtClean="0"/>
              <a:t>Spanning tree</a:t>
            </a:r>
            <a:endParaRPr lang="zh-CN" altLang="en-US" sz="1200"/>
          </a:p>
        </p:txBody>
      </p:sp>
      <p:sp>
        <p:nvSpPr>
          <p:cNvPr id="52" name="矩形 51"/>
          <p:cNvSpPr/>
          <p:nvPr/>
        </p:nvSpPr>
        <p:spPr>
          <a:xfrm>
            <a:off x="2982172" y="4748002"/>
            <a:ext cx="2461468" cy="8592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736629" y="4799379"/>
            <a:ext cx="707011" cy="276999"/>
          </a:xfrm>
          <a:prstGeom prst="rect">
            <a:avLst/>
          </a:prstGeom>
          <a:noFill/>
        </p:spPr>
        <p:txBody>
          <a:bodyPr wrap="square" rtlCol="0">
            <a:spAutoFit/>
          </a:bodyPr>
          <a:lstStyle/>
          <a:p>
            <a:r>
              <a:rPr lang="en-US" altLang="zh-CN" sz="1200" smtClean="0"/>
              <a:t>BOW</a:t>
            </a:r>
            <a:endParaRPr lang="zh-CN" altLang="en-US" sz="1200"/>
          </a:p>
        </p:txBody>
      </p:sp>
      <p:sp>
        <p:nvSpPr>
          <p:cNvPr id="55" name="圆角矩形 54"/>
          <p:cNvSpPr/>
          <p:nvPr/>
        </p:nvSpPr>
        <p:spPr>
          <a:xfrm>
            <a:off x="3399071" y="2099743"/>
            <a:ext cx="1150504"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a:t>mvpMapPoints</a:t>
            </a:r>
            <a:endParaRPr lang="zh-CN" altLang="en-US" sz="1000"/>
          </a:p>
        </p:txBody>
      </p:sp>
      <p:cxnSp>
        <p:nvCxnSpPr>
          <p:cNvPr id="28" name="直接箭头连接符 27"/>
          <p:cNvCxnSpPr/>
          <p:nvPr/>
        </p:nvCxnSpPr>
        <p:spPr>
          <a:xfrm flipV="1">
            <a:off x="2217202" y="2350058"/>
            <a:ext cx="1114834" cy="105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7541046" y="3551918"/>
            <a:ext cx="94051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MapPoint</a:t>
            </a:r>
            <a:endParaRPr lang="zh-CN" altLang="en-US" sz="1000"/>
          </a:p>
        </p:txBody>
      </p:sp>
      <p:sp>
        <p:nvSpPr>
          <p:cNvPr id="37" name="圆角矩形 36"/>
          <p:cNvSpPr/>
          <p:nvPr/>
        </p:nvSpPr>
        <p:spPr>
          <a:xfrm>
            <a:off x="9271068" y="3567792"/>
            <a:ext cx="1978239"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1000"/>
              <a:t>std::map&lt;KeyFrame*,size_t&gt; mObservations;</a:t>
            </a:r>
          </a:p>
        </p:txBody>
      </p:sp>
      <p:cxnSp>
        <p:nvCxnSpPr>
          <p:cNvPr id="5" name="直接箭头连接符 4"/>
          <p:cNvCxnSpPr>
            <a:stCxn id="32" idx="3"/>
            <a:endCxn id="37" idx="1"/>
          </p:cNvCxnSpPr>
          <p:nvPr/>
        </p:nvCxnSpPr>
        <p:spPr>
          <a:xfrm>
            <a:off x="8481565" y="3717381"/>
            <a:ext cx="789503" cy="1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616018" y="5607243"/>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mnId</a:t>
            </a:r>
            <a:endParaRPr lang="zh-CN" altLang="en-US" sz="1000"/>
          </a:p>
        </p:txBody>
      </p:sp>
      <p:sp>
        <p:nvSpPr>
          <p:cNvPr id="42" name="圆角矩形 41"/>
          <p:cNvSpPr/>
          <p:nvPr/>
        </p:nvSpPr>
        <p:spPr>
          <a:xfrm>
            <a:off x="616017" y="5954509"/>
            <a:ext cx="949241" cy="330926"/>
          </a:xfrm>
          <a:prstGeom prst="round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smtClean="0"/>
              <a:t>mnFrameId</a:t>
            </a:r>
            <a:endParaRPr lang="zh-CN" altLang="en-US" sz="1000"/>
          </a:p>
        </p:txBody>
      </p:sp>
      <p:cxnSp>
        <p:nvCxnSpPr>
          <p:cNvPr id="4" name="直接箭头连接符 3"/>
          <p:cNvCxnSpPr/>
          <p:nvPr/>
        </p:nvCxnSpPr>
        <p:spPr>
          <a:xfrm flipH="1">
            <a:off x="1090637" y="3777371"/>
            <a:ext cx="623450" cy="174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16017" y="6418217"/>
            <a:ext cx="5021908" cy="461665"/>
          </a:xfrm>
          <a:prstGeom prst="rect">
            <a:avLst/>
          </a:prstGeom>
          <a:noFill/>
        </p:spPr>
        <p:txBody>
          <a:bodyPr wrap="square" rtlCol="0">
            <a:spAutoFit/>
          </a:bodyPr>
          <a:lstStyle/>
          <a:p>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mnId</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用于记录是第几个关键帧</a:t>
            </a:r>
            <a:endParaRPr lang="en-US" altLang="zh-CN" sz="120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t>mnFrameId</a:t>
            </a:r>
            <a:r>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用于记录对应的帧是第几帧</a:t>
            </a: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64590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CCE8C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3653</TotalTime>
  <Words>4699</Words>
  <Application>Microsoft Office PowerPoint</Application>
  <PresentationFormat>宽屏</PresentationFormat>
  <Paragraphs>724</Paragraphs>
  <Slides>43</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9" baseType="lpstr">
      <vt:lpstr>PingFang SC</vt:lpstr>
      <vt:lpstr>方正舒体</vt:lpstr>
      <vt:lpstr>华文仿宋</vt:lpstr>
      <vt:lpstr>华文楷体</vt:lpstr>
      <vt:lpstr>楷体</vt:lpstr>
      <vt:lpstr>宋体</vt:lpstr>
      <vt:lpstr>宋体</vt:lpstr>
      <vt:lpstr>Arial</vt:lpstr>
      <vt:lpstr>Calibri</vt:lpstr>
      <vt:lpstr>Calisto MT</vt:lpstr>
      <vt:lpstr>Cambria Math</vt:lpstr>
      <vt:lpstr>Times New Roman</vt:lpstr>
      <vt:lpstr>Trebuchet MS</vt:lpstr>
      <vt:lpstr>Wingdings 2</vt:lpstr>
      <vt:lpstr>石板</vt:lpstr>
      <vt:lpstr>Equation</vt:lpstr>
      <vt:lpstr>ORB slam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ORB slam</dc:title>
  <dc:creator>China</dc:creator>
  <cp:lastModifiedBy>China</cp:lastModifiedBy>
  <cp:revision>775</cp:revision>
  <dcterms:created xsi:type="dcterms:W3CDTF">2018-01-29T08:56:44Z</dcterms:created>
  <dcterms:modified xsi:type="dcterms:W3CDTF">2018-02-10T03:58:35Z</dcterms:modified>
</cp:coreProperties>
</file>