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3"/>
    <p:sldId id="257" r:id="rId4"/>
    <p:sldId id="258" r:id="rId5"/>
    <p:sldId id="329" r:id="rId6"/>
    <p:sldId id="267" r:id="rId7"/>
    <p:sldId id="302" r:id="rId8"/>
    <p:sldId id="259" r:id="rId9"/>
    <p:sldId id="304" r:id="rId10"/>
    <p:sldId id="349" r:id="rId11"/>
    <p:sldId id="305" r:id="rId12"/>
    <p:sldId id="312" r:id="rId13"/>
    <p:sldId id="374" r:id="rId14"/>
    <p:sldId id="260" r:id="rId15"/>
    <p:sldId id="311" r:id="rId16"/>
    <p:sldId id="364" r:id="rId17"/>
    <p:sldId id="375" r:id="rId18"/>
    <p:sldId id="261" r:id="rId19"/>
    <p:sldId id="318" r:id="rId20"/>
    <p:sldId id="362" r:id="rId21"/>
    <p:sldId id="328"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262626"/>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43" autoAdjust="0"/>
    <p:restoredTop sz="94660"/>
  </p:normalViewPr>
  <p:slideViewPr>
    <p:cSldViewPr snapToGrid="0" showGuides="1">
      <p:cViewPr varScale="1">
        <p:scale>
          <a:sx n="72" d="100"/>
          <a:sy n="72" d="100"/>
        </p:scale>
        <p:origin x="1122" y="72"/>
      </p:cViewPr>
      <p:guideLst>
        <p:guide orient="horz" pos="373"/>
        <p:guide pos="5421"/>
        <p:guide pos="385"/>
        <p:guide orient="horz" pos="3904"/>
      </p:guideLst>
    </p:cSldViewPr>
  </p:slid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AD77B4-E4B4-4D3C-A9C5-EB900FF3B15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AD5EBB-275F-4C24-B082-C5EEF143550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281D302F-5E2D-4FF9-A986-02603DCE6FD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6CA248-7BE1-4335-B3FB-1E6869F2EC7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81D302F-5E2D-4FF9-A986-02603DCE6FD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6CA248-7BE1-4335-B3FB-1E6869F2EC7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81D302F-5E2D-4FF9-A986-02603DCE6FD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6CA248-7BE1-4335-B3FB-1E6869F2EC71}"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47663" y="404665"/>
            <a:ext cx="6048674" cy="6048670"/>
          </a:xfrm>
          <a:prstGeom prst="rect">
            <a:avLst/>
          </a:prstGeom>
        </p:spPr>
      </p:pic>
      <p:sp>
        <p:nvSpPr>
          <p:cNvPr id="8" name="矩形 7"/>
          <p:cNvSpPr/>
          <p:nvPr userDrawn="1"/>
        </p:nvSpPr>
        <p:spPr>
          <a:xfrm>
            <a:off x="0" y="8403"/>
            <a:ext cx="9144000" cy="6858000"/>
          </a:xfrm>
          <a:prstGeom prst="rect">
            <a:avLst/>
          </a:prstGeom>
          <a:solidFill>
            <a:sysClr val="window" lastClr="FFFFFF">
              <a:alpha val="90000"/>
            </a:sysClr>
          </a:solidFill>
          <a:ln w="25400" cap="flat" cmpd="sng" algn="ctr">
            <a:noFill/>
            <a:prstDash val="solid"/>
          </a:ln>
          <a:effectLst/>
        </p:spPr>
        <p:txBody>
          <a:bodyPr rtlCol="0" anchor="ctr"/>
          <a:lstStyle/>
          <a:p>
            <a:pPr algn="ctr">
              <a:defRPr/>
            </a:pPr>
            <a:endParaRPr lang="zh-CN" altLang="en-US" kern="0" smtClean="0">
              <a:solidFill>
                <a:prstClr val="white"/>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81D302F-5E2D-4FF9-A986-02603DCE6FD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6CA248-7BE1-4335-B3FB-1E6869F2EC7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281D302F-5E2D-4FF9-A986-02603DCE6FD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6CA248-7BE1-4335-B3FB-1E6869F2EC7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81D302F-5E2D-4FF9-A986-02603DCE6FDA}"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6CA248-7BE1-4335-B3FB-1E6869F2EC7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281D302F-5E2D-4FF9-A986-02603DCE6FDA}"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56CA248-7BE1-4335-B3FB-1E6869F2EC7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81D302F-5E2D-4FF9-A986-02603DCE6FDA}"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56CA248-7BE1-4335-B3FB-1E6869F2EC7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1D302F-5E2D-4FF9-A986-02603DCE6FDA}"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56CA248-7BE1-4335-B3FB-1E6869F2EC7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281D302F-5E2D-4FF9-A986-02603DCE6FDA}"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6CA248-7BE1-4335-B3FB-1E6869F2EC7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281D302F-5E2D-4FF9-A986-02603DCE6FDA}"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6CA248-7BE1-4335-B3FB-1E6869F2EC7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1D302F-5E2D-4FF9-A986-02603DCE6FDA}"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6CA248-7BE1-4335-B3FB-1E6869F2EC7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5991141" y="3020314"/>
            <a:ext cx="2573309" cy="460375"/>
          </a:xfrm>
          <a:prstGeom prst="rect">
            <a:avLst/>
          </a:prstGeom>
          <a:noFill/>
        </p:spPr>
        <p:txBody>
          <a:bodyPr wrap="square" rtlCol="0">
            <a:spAutoFit/>
          </a:bodyPr>
          <a:lstStyle>
            <a:defPPr>
              <a:defRPr lang="zh-CN"/>
            </a:defPPr>
            <a:lvl1pPr>
              <a:defRPr b="1">
                <a:solidFill>
                  <a:schemeClr val="accent1"/>
                </a:solidFill>
                <a:latin typeface="微软雅黑" panose="020B0503020204020204" charset="-122"/>
                <a:ea typeface="微软雅黑" panose="020B0503020204020204" charset="-122"/>
              </a:defRPr>
            </a:lvl1pPr>
          </a:lstStyle>
          <a:p>
            <a:r>
              <a:rPr lang="zh-CN" altLang="en-US" sz="2400" dirty="0"/>
              <a:t>河北师范大学</a:t>
            </a:r>
            <a:endParaRPr lang="zh-CN" altLang="en-US" sz="2400" dirty="0"/>
          </a:p>
        </p:txBody>
      </p:sp>
      <p:sp>
        <p:nvSpPr>
          <p:cNvPr id="10" name="文本框 9"/>
          <p:cNvSpPr txBox="1"/>
          <p:nvPr/>
        </p:nvSpPr>
        <p:spPr>
          <a:xfrm>
            <a:off x="5991141" y="3436855"/>
            <a:ext cx="2573309" cy="460375"/>
          </a:xfrm>
          <a:prstGeom prst="rect">
            <a:avLst/>
          </a:prstGeom>
          <a:noFill/>
        </p:spPr>
        <p:txBody>
          <a:bodyPr wrap="square" rtlCol="0">
            <a:spAutoFit/>
          </a:bodyPr>
          <a:lstStyle>
            <a:defPPr>
              <a:defRPr lang="zh-CN"/>
            </a:defPPr>
            <a:lvl1pPr>
              <a:defRPr b="1">
                <a:solidFill>
                  <a:schemeClr val="accent1"/>
                </a:solidFill>
                <a:latin typeface="微软雅黑" panose="020B0503020204020204" charset="-122"/>
                <a:ea typeface="微软雅黑" panose="020B0503020204020204" charset="-122"/>
              </a:defRPr>
            </a:lvl1pPr>
          </a:lstStyle>
          <a:p>
            <a:r>
              <a:rPr lang="zh-CN" altLang="en-US" sz="2400" dirty="0"/>
              <a:t>软件学院</a:t>
            </a:r>
            <a:endParaRPr lang="zh-CN" altLang="en-US" sz="2400" dirty="0"/>
          </a:p>
        </p:txBody>
      </p:sp>
      <p:grpSp>
        <p:nvGrpSpPr>
          <p:cNvPr id="3" name="组合 2"/>
          <p:cNvGrpSpPr/>
          <p:nvPr/>
        </p:nvGrpSpPr>
        <p:grpSpPr>
          <a:xfrm>
            <a:off x="8564451" y="2716812"/>
            <a:ext cx="579549" cy="1361673"/>
            <a:chOff x="8564451" y="2716812"/>
            <a:chExt cx="579549" cy="1361673"/>
          </a:xfrm>
        </p:grpSpPr>
        <p:sp>
          <p:nvSpPr>
            <p:cNvPr id="12" name="矩形 11"/>
            <p:cNvSpPr/>
            <p:nvPr/>
          </p:nvSpPr>
          <p:spPr>
            <a:xfrm>
              <a:off x="8564451" y="2716812"/>
              <a:ext cx="579549" cy="9934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8564451" y="3805061"/>
              <a:ext cx="579549" cy="2734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0" y="2716812"/>
            <a:ext cx="5991142" cy="1402112"/>
            <a:chOff x="0" y="2716812"/>
            <a:chExt cx="5991142" cy="1402112"/>
          </a:xfrm>
        </p:grpSpPr>
        <p:sp>
          <p:nvSpPr>
            <p:cNvPr id="30" name="矩形 29"/>
            <p:cNvSpPr/>
            <p:nvPr/>
          </p:nvSpPr>
          <p:spPr>
            <a:xfrm>
              <a:off x="0" y="3805061"/>
              <a:ext cx="5991141" cy="2734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2716812"/>
              <a:ext cx="5991142" cy="9934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697049" y="2861681"/>
              <a:ext cx="3294091" cy="744855"/>
            </a:xfrm>
            <a:prstGeom prst="rect">
              <a:avLst/>
            </a:prstGeom>
            <a:noFill/>
          </p:spPr>
          <p:txBody>
            <a:bodyPr wrap="square" rtlCol="0">
              <a:spAutoFit/>
            </a:bodyPr>
            <a:lstStyle/>
            <a:p>
              <a:pPr algn="r">
                <a:lnSpc>
                  <a:spcPct val="125000"/>
                </a:lnSpc>
              </a:pPr>
              <a:endParaRPr lang="zh-CN" altLang="en-US" sz="3400" b="1" dirty="0" smtClean="0">
                <a:solidFill>
                  <a:schemeClr val="bg1"/>
                </a:solidFill>
                <a:latin typeface="微软雅黑" panose="020B0503020204020204" charset="-122"/>
                <a:ea typeface="微软雅黑" panose="020B0503020204020204" charset="-122"/>
              </a:endParaRPr>
            </a:p>
          </p:txBody>
        </p:sp>
        <p:sp>
          <p:nvSpPr>
            <p:cNvPr id="33" name="文本框 32"/>
            <p:cNvSpPr txBox="1"/>
            <p:nvPr/>
          </p:nvSpPr>
          <p:spPr>
            <a:xfrm>
              <a:off x="3247352" y="3720144"/>
              <a:ext cx="2743788" cy="398780"/>
            </a:xfrm>
            <a:prstGeom prst="rect">
              <a:avLst/>
            </a:prstGeom>
            <a:noFill/>
          </p:spPr>
          <p:txBody>
            <a:bodyPr wrap="square" rtlCol="0">
              <a:spAutoFit/>
            </a:bodyPr>
            <a:lstStyle/>
            <a:p>
              <a:pPr algn="r">
                <a:lnSpc>
                  <a:spcPct val="125000"/>
                </a:lnSpc>
              </a:pPr>
              <a:endParaRPr lang="zh-CN" altLang="en-US" sz="1600" dirty="0">
                <a:solidFill>
                  <a:schemeClr val="bg1"/>
                </a:solidFill>
                <a:latin typeface="Times New Roman" panose="02020603050405020304" pitchFamily="18" charset="0"/>
                <a:ea typeface="微软雅黑" panose="020B0503020204020204" charset="-122"/>
                <a:cs typeface="Times New Roman" panose="02020603050405020304" pitchFamily="18" charset="0"/>
              </a:endParaRPr>
            </a:p>
          </p:txBody>
        </p:sp>
      </p:grpSp>
      <p:grpSp>
        <p:nvGrpSpPr>
          <p:cNvPr id="5" name="组合 4"/>
          <p:cNvGrpSpPr/>
          <p:nvPr/>
        </p:nvGrpSpPr>
        <p:grpSpPr>
          <a:xfrm>
            <a:off x="222586" y="2787385"/>
            <a:ext cx="1224000" cy="1223998"/>
            <a:chOff x="222586" y="2787385"/>
            <a:chExt cx="1224000" cy="1223998"/>
          </a:xfrm>
        </p:grpSpPr>
        <p:sp>
          <p:nvSpPr>
            <p:cNvPr id="20" name="椭圆 19"/>
            <p:cNvSpPr/>
            <p:nvPr/>
          </p:nvSpPr>
          <p:spPr>
            <a:xfrm>
              <a:off x="222586" y="2787385"/>
              <a:ext cx="1224000" cy="1223998"/>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5"/>
            <p:cNvSpPr>
              <a:spLocks noEditPoints="1"/>
            </p:cNvSpPr>
            <p:nvPr/>
          </p:nvSpPr>
          <p:spPr bwMode="auto">
            <a:xfrm>
              <a:off x="446632" y="3034538"/>
              <a:ext cx="775907" cy="729691"/>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4" name="组合 3"/>
          <p:cNvGrpSpPr/>
          <p:nvPr/>
        </p:nvGrpSpPr>
        <p:grpSpPr>
          <a:xfrm>
            <a:off x="1734969" y="2787385"/>
            <a:ext cx="1224000" cy="1223998"/>
            <a:chOff x="1734969" y="2787385"/>
            <a:chExt cx="1224000" cy="1223998"/>
          </a:xfrm>
        </p:grpSpPr>
        <p:sp>
          <p:nvSpPr>
            <p:cNvPr id="27" name="椭圆 26"/>
            <p:cNvSpPr/>
            <p:nvPr/>
          </p:nvSpPr>
          <p:spPr>
            <a:xfrm>
              <a:off x="1734969" y="2787385"/>
              <a:ext cx="1224000" cy="1223998"/>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9"/>
            <p:cNvSpPr>
              <a:spLocks noEditPoints="1"/>
            </p:cNvSpPr>
            <p:nvPr/>
          </p:nvSpPr>
          <p:spPr bwMode="auto">
            <a:xfrm>
              <a:off x="1945451" y="3091502"/>
              <a:ext cx="803035" cy="615763"/>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13" name="文本框 12"/>
          <p:cNvSpPr txBox="1"/>
          <p:nvPr/>
        </p:nvSpPr>
        <p:spPr>
          <a:xfrm>
            <a:off x="596900" y="833755"/>
            <a:ext cx="8178800" cy="706755"/>
          </a:xfrm>
          <a:prstGeom prst="rect">
            <a:avLst/>
          </a:prstGeom>
          <a:noFill/>
        </p:spPr>
        <p:txBody>
          <a:bodyPr wrap="square" rtlCol="0">
            <a:spAutoFit/>
          </a:bodyPr>
          <a:p>
            <a:r>
              <a:rPr lang="zh-CN" altLang="en-US" sz="4000">
                <a:solidFill>
                  <a:srgbClr val="00B0F0"/>
                </a:solidFill>
              </a:rPr>
              <a:t>基于</a:t>
            </a:r>
            <a:r>
              <a:rPr lang="en-US" altLang="zh-CN" sz="4000">
                <a:solidFill>
                  <a:srgbClr val="00B0F0"/>
                </a:solidFill>
              </a:rPr>
              <a:t>web</a:t>
            </a:r>
            <a:r>
              <a:rPr lang="zh-CN" altLang="en-US" sz="4000">
                <a:solidFill>
                  <a:srgbClr val="00B0F0"/>
                </a:solidFill>
              </a:rPr>
              <a:t>前端的书籍推荐网站的实现</a:t>
            </a:r>
            <a:endParaRPr lang="zh-CN" altLang="en-US" sz="4000">
              <a:solidFill>
                <a:srgbClr val="00B0F0"/>
              </a:solidFill>
            </a:endParaRPr>
          </a:p>
        </p:txBody>
      </p:sp>
      <p:sp>
        <p:nvSpPr>
          <p:cNvPr id="14" name="文本框 13"/>
          <p:cNvSpPr txBox="1"/>
          <p:nvPr/>
        </p:nvSpPr>
        <p:spPr>
          <a:xfrm>
            <a:off x="5648960" y="4519295"/>
            <a:ext cx="2614930" cy="460375"/>
          </a:xfrm>
          <a:prstGeom prst="rect">
            <a:avLst/>
          </a:prstGeom>
          <a:noFill/>
        </p:spPr>
        <p:txBody>
          <a:bodyPr wrap="square" rtlCol="0">
            <a:spAutoFit/>
          </a:bodyPr>
          <a:p>
            <a:r>
              <a:rPr lang="zh-CN" altLang="en-US" sz="2400" b="1" dirty="0">
                <a:solidFill>
                  <a:schemeClr val="accent1"/>
                </a:solidFill>
                <a:latin typeface="微软雅黑" panose="020B0503020204020204" charset="-122"/>
                <a:ea typeface="微软雅黑" panose="020B0503020204020204" charset="-122"/>
              </a:rPr>
              <a:t>指导老师：王勇</a:t>
            </a:r>
            <a:endParaRPr lang="zh-CN" altLang="en-US" sz="2400" b="1" dirty="0">
              <a:solidFill>
                <a:schemeClr val="accent1"/>
              </a:solidFill>
              <a:latin typeface="微软雅黑" panose="020B0503020204020204" charset="-122"/>
              <a:ea typeface="微软雅黑" panose="020B0503020204020204" charset="-122"/>
            </a:endParaRPr>
          </a:p>
        </p:txBody>
      </p:sp>
      <p:sp>
        <p:nvSpPr>
          <p:cNvPr id="15" name="文本框 14"/>
          <p:cNvSpPr txBox="1"/>
          <p:nvPr/>
        </p:nvSpPr>
        <p:spPr>
          <a:xfrm>
            <a:off x="5648960" y="4979670"/>
            <a:ext cx="3127375" cy="460375"/>
          </a:xfrm>
          <a:prstGeom prst="rect">
            <a:avLst/>
          </a:prstGeom>
          <a:noFill/>
        </p:spPr>
        <p:txBody>
          <a:bodyPr wrap="square" rtlCol="0">
            <a:spAutoFit/>
          </a:bodyPr>
          <a:p>
            <a:pPr algn="l">
              <a:buClrTx/>
              <a:buSzTx/>
              <a:buFontTx/>
            </a:pPr>
            <a:r>
              <a:rPr lang="zh-CN" altLang="en-US" sz="2400" b="1" dirty="0">
                <a:solidFill>
                  <a:schemeClr val="accent1"/>
                </a:solidFill>
                <a:latin typeface="微软雅黑" panose="020B0503020204020204" charset="-122"/>
                <a:ea typeface="微软雅黑" panose="020B0503020204020204" charset="-122"/>
              </a:rPr>
              <a:t>答辩人：李建辉</a:t>
            </a:r>
            <a:endParaRPr lang="zh-CN" altLang="en-US" sz="2400" b="1" dirty="0">
              <a:solidFill>
                <a:schemeClr val="accent1"/>
              </a:solidFill>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53" presetClass="entr" presetSubtype="16" fill="hold" grpId="0" nodeType="withEffect">
                                  <p:stCondLst>
                                    <p:cond delay="40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par>
                                <p:cTn id="16" presetID="53" presetClass="entr" presetSubtype="16" fill="hold" grpId="0" nodeType="withEffect">
                                  <p:stCondLst>
                                    <p:cond delay="40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fltVal val="0"/>
                                          </p:val>
                                        </p:tav>
                                        <p:tav tm="100000">
                                          <p:val>
                                            <p:strVal val="#ppt_h"/>
                                          </p:val>
                                        </p:tav>
                                      </p:tavLst>
                                    </p:anim>
                                    <p:animEffect transition="in" filter="fade">
                                      <p:cBhvr>
                                        <p:cTn id="20" dur="500"/>
                                        <p:tgtEl>
                                          <p:spTgt spid="10"/>
                                        </p:tgtEl>
                                      </p:cBhvr>
                                    </p:animEffect>
                                  </p:childTnLst>
                                </p:cTn>
                              </p:par>
                              <p:par>
                                <p:cTn id="21" presetID="53" presetClass="entr" presetSubtype="16" fill="hold" nodeType="withEffect">
                                  <p:stCondLst>
                                    <p:cond delay="40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ppt_w</p:attrName>
                                        </p:attrNameLst>
                                      </p:cBhvr>
                                      <p:tavLst>
                                        <p:tav tm="0">
                                          <p:val>
                                            <p:fltVal val="0"/>
                                          </p:val>
                                        </p:tav>
                                        <p:tav tm="100000">
                                          <p:val>
                                            <p:strVal val="#ppt_w"/>
                                          </p:val>
                                        </p:tav>
                                      </p:tavLst>
                                    </p:anim>
                                    <p:anim calcmode="lin" valueType="num">
                                      <p:cBhvr>
                                        <p:cTn id="24" dur="500" fill="hold"/>
                                        <p:tgtEl>
                                          <p:spTgt spid="5"/>
                                        </p:tgtEl>
                                        <p:attrNameLst>
                                          <p:attrName>ppt_h</p:attrName>
                                        </p:attrNameLst>
                                      </p:cBhvr>
                                      <p:tavLst>
                                        <p:tav tm="0">
                                          <p:val>
                                            <p:fltVal val="0"/>
                                          </p:val>
                                        </p:tav>
                                        <p:tav tm="100000">
                                          <p:val>
                                            <p:strVal val="#ppt_h"/>
                                          </p:val>
                                        </p:tav>
                                      </p:tavLst>
                                    </p:anim>
                                    <p:animEffect transition="in" filter="fade">
                                      <p:cBhvr>
                                        <p:cTn id="25" dur="500"/>
                                        <p:tgtEl>
                                          <p:spTgt spid="5"/>
                                        </p:tgtEl>
                                      </p:cBhvr>
                                    </p:animEffect>
                                  </p:childTnLst>
                                </p:cTn>
                              </p:par>
                              <p:par>
                                <p:cTn id="26" presetID="53" presetClass="entr" presetSubtype="16" fill="hold" nodeType="withEffect">
                                  <p:stCondLst>
                                    <p:cond delay="400"/>
                                  </p:stCondLst>
                                  <p:childTnLst>
                                    <p:set>
                                      <p:cBhvr>
                                        <p:cTn id="27" dur="1" fill="hold">
                                          <p:stCondLst>
                                            <p:cond delay="0"/>
                                          </p:stCondLst>
                                        </p:cTn>
                                        <p:tgtEl>
                                          <p:spTgt spid="4"/>
                                        </p:tgtEl>
                                        <p:attrNameLst>
                                          <p:attrName>style.visibility</p:attrName>
                                        </p:attrNameLst>
                                      </p:cBhvr>
                                      <p:to>
                                        <p:strVal val="visible"/>
                                      </p:to>
                                    </p:set>
                                    <p:anim calcmode="lin" valueType="num">
                                      <p:cBhvr>
                                        <p:cTn id="28" dur="500" fill="hold"/>
                                        <p:tgtEl>
                                          <p:spTgt spid="4"/>
                                        </p:tgtEl>
                                        <p:attrNameLst>
                                          <p:attrName>ppt_w</p:attrName>
                                        </p:attrNameLst>
                                      </p:cBhvr>
                                      <p:tavLst>
                                        <p:tav tm="0">
                                          <p:val>
                                            <p:fltVal val="0"/>
                                          </p:val>
                                        </p:tav>
                                        <p:tav tm="100000">
                                          <p:val>
                                            <p:strVal val="#ppt_w"/>
                                          </p:val>
                                        </p:tav>
                                      </p:tavLst>
                                    </p:anim>
                                    <p:anim calcmode="lin" valueType="num">
                                      <p:cBhvr>
                                        <p:cTn id="29" dur="500" fill="hold"/>
                                        <p:tgtEl>
                                          <p:spTgt spid="4"/>
                                        </p:tgtEl>
                                        <p:attrNameLst>
                                          <p:attrName>ppt_h</p:attrName>
                                        </p:attrNameLst>
                                      </p:cBhvr>
                                      <p:tavLst>
                                        <p:tav tm="0">
                                          <p:val>
                                            <p:fltVal val="0"/>
                                          </p:val>
                                        </p:tav>
                                        <p:tav tm="100000">
                                          <p:val>
                                            <p:strVal val="#ppt_h"/>
                                          </p:val>
                                        </p:tav>
                                      </p:tavLst>
                                    </p:anim>
                                    <p:animEffect transition="in" filter="fade">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0375"/>
          </a:xfrm>
          <a:prstGeom prst="rect">
            <a:avLst/>
          </a:prstGeom>
          <a:noFill/>
        </p:spPr>
        <p:txBody>
          <a:bodyPr wrap="square" rtlCol="0">
            <a:spAutoFit/>
          </a:bodyPr>
          <a:lstStyle/>
          <a:p>
            <a:r>
              <a:rPr lang="en-US" altLang="zh-CN" sz="2400" b="1" dirty="0">
                <a:solidFill>
                  <a:schemeClr val="tx1">
                    <a:lumMod val="85000"/>
                    <a:lumOff val="15000"/>
                  </a:schemeClr>
                </a:solidFill>
                <a:latin typeface="微软雅黑" panose="020B0503020204020204" charset="-122"/>
                <a:ea typeface="微软雅黑" panose="020B0503020204020204" charset="-122"/>
              </a:rPr>
              <a:t>2</a:t>
            </a:r>
            <a:r>
              <a:rPr lang="en-US" altLang="zh-CN" sz="2400" b="1" dirty="0" smtClean="0">
                <a:solidFill>
                  <a:schemeClr val="tx1">
                    <a:lumMod val="85000"/>
                    <a:lumOff val="15000"/>
                  </a:schemeClr>
                </a:solidFill>
                <a:latin typeface="微软雅黑" panose="020B0503020204020204" charset="-122"/>
                <a:ea typeface="微软雅黑" panose="020B0503020204020204" charset="-122"/>
              </a:rPr>
              <a:t>.</a:t>
            </a:r>
            <a:r>
              <a:rPr lang="zh-CN" altLang="en-US" sz="2400" b="1" dirty="0" smtClean="0">
                <a:solidFill>
                  <a:schemeClr val="tx1">
                    <a:lumMod val="85000"/>
                    <a:lumOff val="15000"/>
                  </a:schemeClr>
                </a:solidFill>
                <a:latin typeface="微软雅黑" panose="020B0503020204020204" charset="-122"/>
                <a:ea typeface="微软雅黑" panose="020B0503020204020204" charset="-122"/>
              </a:rPr>
              <a:t>软件设计</a:t>
            </a:r>
            <a:r>
              <a:rPr lang="en-US" altLang="zh-CN" sz="2400" b="1" dirty="0" smtClean="0">
                <a:solidFill>
                  <a:schemeClr val="tx1">
                    <a:lumMod val="85000"/>
                    <a:lumOff val="15000"/>
                  </a:schemeClr>
                </a:solidFill>
                <a:latin typeface="微软雅黑" panose="020B0503020204020204" charset="-122"/>
                <a:ea typeface="微软雅黑" panose="020B0503020204020204" charset="-122"/>
              </a:rPr>
              <a:t>--</a:t>
            </a:r>
            <a:r>
              <a:rPr lang="zh-CN" altLang="en-US" sz="2400" b="1" dirty="0" smtClean="0">
                <a:solidFill>
                  <a:schemeClr val="tx1">
                    <a:lumMod val="85000"/>
                    <a:lumOff val="15000"/>
                  </a:schemeClr>
                </a:solidFill>
                <a:latin typeface="微软雅黑" panose="020B0503020204020204" charset="-122"/>
                <a:ea typeface="微软雅黑" panose="020B0503020204020204" charset="-122"/>
              </a:rPr>
              <a:t>架构设计</a:t>
            </a:r>
            <a:endParaRPr lang="zh-CN" altLang="en-US" sz="2400" b="1" dirty="0" smtClean="0">
              <a:solidFill>
                <a:schemeClr val="tx1">
                  <a:lumMod val="85000"/>
                  <a:lumOff val="15000"/>
                </a:schemeClr>
              </a:solidFill>
              <a:latin typeface="微软雅黑" panose="020B0503020204020204" charset="-122"/>
              <a:ea typeface="微软雅黑" panose="020B0503020204020204" charset="-122"/>
            </a:endParaRPr>
          </a:p>
        </p:txBody>
      </p:sp>
      <p:grpSp>
        <p:nvGrpSpPr>
          <p:cNvPr id="2" name="组合 1"/>
          <p:cNvGrpSpPr/>
          <p:nvPr/>
        </p:nvGrpSpPr>
        <p:grpSpPr>
          <a:xfrm rot="0">
            <a:off x="3105150" y="1882140"/>
            <a:ext cx="5437505" cy="397510"/>
            <a:chOff x="2951162" y="1570791"/>
            <a:chExt cx="5437592" cy="397710"/>
          </a:xfrm>
        </p:grpSpPr>
        <p:sp>
          <p:nvSpPr>
            <p:cNvPr id="23" name="矩形 22"/>
            <p:cNvSpPr/>
            <p:nvPr/>
          </p:nvSpPr>
          <p:spPr>
            <a:xfrm>
              <a:off x="2951162" y="1570791"/>
              <a:ext cx="2232000" cy="397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charset="-122"/>
                  <a:ea typeface="微软雅黑" panose="020B0503020204020204" charset="-122"/>
                </a:rPr>
                <a:t>前端</a:t>
              </a:r>
              <a:r>
                <a:rPr lang="en-US" altLang="zh-CN" b="1" dirty="0" smtClean="0">
                  <a:latin typeface="微软雅黑" panose="020B0503020204020204" charset="-122"/>
                  <a:ea typeface="微软雅黑" panose="020B0503020204020204" charset="-122"/>
                </a:rPr>
                <a:t>/</a:t>
              </a:r>
              <a:r>
                <a:rPr lang="zh-CN" altLang="en-US" b="1" dirty="0" smtClean="0">
                  <a:latin typeface="微软雅黑" panose="020B0503020204020204" charset="-122"/>
                  <a:ea typeface="微软雅黑" panose="020B0503020204020204" charset="-122"/>
                </a:rPr>
                <a:t>客户端</a:t>
              </a:r>
              <a:endParaRPr lang="zh-CN" altLang="en-US" b="1" dirty="0" smtClean="0">
                <a:latin typeface="微软雅黑" panose="020B0503020204020204" charset="-122"/>
                <a:ea typeface="微软雅黑" panose="020B0503020204020204" charset="-122"/>
              </a:endParaRPr>
            </a:p>
          </p:txBody>
        </p:sp>
        <p:sp>
          <p:nvSpPr>
            <p:cNvPr id="24" name="矩形 23"/>
            <p:cNvSpPr/>
            <p:nvPr/>
          </p:nvSpPr>
          <p:spPr>
            <a:xfrm>
              <a:off x="6156754" y="1570791"/>
              <a:ext cx="2232000" cy="397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charset="-122"/>
                  <a:ea typeface="微软雅黑" panose="020B0503020204020204" charset="-122"/>
                </a:rPr>
                <a:t>angular</a:t>
              </a:r>
              <a:r>
                <a:rPr lang="en-US" altLang="zh-CN" b="1" dirty="0">
                  <a:latin typeface="微软雅黑" panose="020B0503020204020204" charset="-122"/>
                  <a:ea typeface="微软雅黑" panose="020B0503020204020204" charset="-122"/>
                </a:rPr>
                <a:t>+ionic</a:t>
              </a:r>
              <a:endParaRPr lang="en-US" altLang="zh-CN" b="1" dirty="0">
                <a:latin typeface="微软雅黑" panose="020B0503020204020204" charset="-122"/>
                <a:ea typeface="微软雅黑" panose="020B0503020204020204" charset="-122"/>
              </a:endParaRPr>
            </a:p>
          </p:txBody>
        </p:sp>
        <p:cxnSp>
          <p:nvCxnSpPr>
            <p:cNvPr id="25" name="直接箭头连接符 24"/>
            <p:cNvCxnSpPr>
              <a:stCxn id="23" idx="3"/>
              <a:endCxn id="24" idx="1"/>
            </p:cNvCxnSpPr>
            <p:nvPr/>
          </p:nvCxnSpPr>
          <p:spPr>
            <a:xfrm>
              <a:off x="5183162" y="1769646"/>
              <a:ext cx="973592" cy="0"/>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rot="0">
            <a:off x="3095625" y="2890520"/>
            <a:ext cx="5437505" cy="397510"/>
            <a:chOff x="2951162" y="1570791"/>
            <a:chExt cx="5437592" cy="397710"/>
          </a:xfrm>
        </p:grpSpPr>
        <p:sp>
          <p:nvSpPr>
            <p:cNvPr id="36" name="矩形 35"/>
            <p:cNvSpPr/>
            <p:nvPr/>
          </p:nvSpPr>
          <p:spPr>
            <a:xfrm>
              <a:off x="2951162" y="1570791"/>
              <a:ext cx="2232000" cy="397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charset="-122"/>
                  <a:ea typeface="微软雅黑" panose="020B0503020204020204" charset="-122"/>
                </a:rPr>
                <a:t>服务端</a:t>
              </a:r>
              <a:endParaRPr lang="zh-CN" altLang="en-US" b="1" dirty="0">
                <a:latin typeface="微软雅黑" panose="020B0503020204020204" charset="-122"/>
                <a:ea typeface="微软雅黑" panose="020B0503020204020204" charset="-122"/>
              </a:endParaRPr>
            </a:p>
          </p:txBody>
        </p:sp>
        <p:sp>
          <p:nvSpPr>
            <p:cNvPr id="37" name="矩形 36"/>
            <p:cNvSpPr/>
            <p:nvPr/>
          </p:nvSpPr>
          <p:spPr>
            <a:xfrm>
              <a:off x="6156754" y="1570791"/>
              <a:ext cx="2232000" cy="397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charset="-122"/>
                  <a:ea typeface="微软雅黑" panose="020B0503020204020204" charset="-122"/>
                </a:rPr>
                <a:t>express</a:t>
              </a:r>
              <a:r>
                <a:rPr lang="zh-CN" altLang="en-US" b="1" dirty="0">
                  <a:latin typeface="微软雅黑" panose="020B0503020204020204" charset="-122"/>
                  <a:ea typeface="微软雅黑" panose="020B0503020204020204" charset="-122"/>
                </a:rPr>
                <a:t>框架</a:t>
              </a:r>
              <a:endParaRPr lang="zh-CN" altLang="en-US" b="1" dirty="0">
                <a:latin typeface="微软雅黑" panose="020B0503020204020204" charset="-122"/>
                <a:ea typeface="微软雅黑" panose="020B0503020204020204" charset="-122"/>
              </a:endParaRPr>
            </a:p>
          </p:txBody>
        </p:sp>
        <p:cxnSp>
          <p:nvCxnSpPr>
            <p:cNvPr id="38" name="直接箭头连接符 37"/>
            <p:cNvCxnSpPr>
              <a:stCxn id="36" idx="3"/>
              <a:endCxn id="37" idx="1"/>
            </p:cNvCxnSpPr>
            <p:nvPr/>
          </p:nvCxnSpPr>
          <p:spPr>
            <a:xfrm>
              <a:off x="5183162" y="1769646"/>
              <a:ext cx="973592" cy="0"/>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p:nvGrpSpPr>
        <p:grpSpPr>
          <a:xfrm rot="0">
            <a:off x="3095625" y="3898900"/>
            <a:ext cx="5437505" cy="397510"/>
            <a:chOff x="2951162" y="1570791"/>
            <a:chExt cx="5437592" cy="397710"/>
          </a:xfrm>
        </p:grpSpPr>
        <p:sp>
          <p:nvSpPr>
            <p:cNvPr id="42" name="矩形 41"/>
            <p:cNvSpPr/>
            <p:nvPr/>
          </p:nvSpPr>
          <p:spPr>
            <a:xfrm>
              <a:off x="2951162" y="1570791"/>
              <a:ext cx="2232000" cy="397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charset="-122"/>
                  <a:ea typeface="微软雅黑" panose="020B0503020204020204" charset="-122"/>
                </a:rPr>
                <a:t>数据库</a:t>
              </a:r>
              <a:endParaRPr lang="zh-CN" altLang="en-US" b="1" dirty="0">
                <a:latin typeface="微软雅黑" panose="020B0503020204020204" charset="-122"/>
                <a:ea typeface="微软雅黑" panose="020B0503020204020204" charset="-122"/>
              </a:endParaRPr>
            </a:p>
          </p:txBody>
        </p:sp>
        <p:sp>
          <p:nvSpPr>
            <p:cNvPr id="43" name="矩形 42"/>
            <p:cNvSpPr/>
            <p:nvPr/>
          </p:nvSpPr>
          <p:spPr>
            <a:xfrm>
              <a:off x="6156754" y="1570791"/>
              <a:ext cx="2232000" cy="397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charset="-122"/>
                  <a:ea typeface="微软雅黑" panose="020B0503020204020204" charset="-122"/>
                </a:rPr>
                <a:t>MySQL</a:t>
              </a:r>
              <a:endParaRPr lang="en-US" altLang="zh-CN" b="1" dirty="0">
                <a:latin typeface="微软雅黑" panose="020B0503020204020204" charset="-122"/>
                <a:ea typeface="微软雅黑" panose="020B0503020204020204" charset="-122"/>
              </a:endParaRPr>
            </a:p>
          </p:txBody>
        </p:sp>
        <p:cxnSp>
          <p:nvCxnSpPr>
            <p:cNvPr id="44" name="直接箭头连接符 43"/>
            <p:cNvCxnSpPr>
              <a:stCxn id="42" idx="3"/>
              <a:endCxn id="43" idx="1"/>
            </p:cNvCxnSpPr>
            <p:nvPr/>
          </p:nvCxnSpPr>
          <p:spPr>
            <a:xfrm>
              <a:off x="5183162" y="1769646"/>
              <a:ext cx="973592" cy="0"/>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
        <p:nvSpPr>
          <p:cNvPr id="66" name="文本框 65"/>
          <p:cNvSpPr txBox="1"/>
          <p:nvPr/>
        </p:nvSpPr>
        <p:spPr>
          <a:xfrm>
            <a:off x="3051820" y="1006767"/>
            <a:ext cx="2338963" cy="460375"/>
          </a:xfrm>
          <a:prstGeom prst="rect">
            <a:avLst/>
          </a:prstGeom>
          <a:noFill/>
        </p:spPr>
        <p:txBody>
          <a:bodyPr wrap="square" rtlCol="0">
            <a:spAutoFit/>
          </a:bodyPr>
          <a:lstStyle/>
          <a:p>
            <a:pPr algn="ctr"/>
            <a:r>
              <a:rPr lang="zh-CN" altLang="en-US" sz="2400" b="1" dirty="0" smtClean="0">
                <a:solidFill>
                  <a:schemeClr val="accent1"/>
                </a:solidFill>
                <a:latin typeface="微软雅黑" panose="020B0503020204020204" charset="-122"/>
                <a:ea typeface="微软雅黑" panose="020B0503020204020204" charset="-122"/>
                <a:cs typeface="Times New Roman" panose="02020603050405020304" pitchFamily="18" charset="0"/>
              </a:rPr>
              <a:t>效果</a:t>
            </a:r>
            <a:endParaRPr lang="zh-CN" altLang="en-US" sz="2400" b="1" dirty="0" smtClean="0">
              <a:solidFill>
                <a:schemeClr val="accent1"/>
              </a:solidFill>
              <a:latin typeface="微软雅黑" panose="020B0503020204020204" charset="-122"/>
              <a:ea typeface="微软雅黑" panose="020B0503020204020204" charset="-122"/>
              <a:cs typeface="Times New Roman" panose="02020603050405020304" pitchFamily="18" charset="0"/>
            </a:endParaRPr>
          </a:p>
        </p:txBody>
      </p:sp>
      <p:sp>
        <p:nvSpPr>
          <p:cNvPr id="67" name="文本框 66"/>
          <p:cNvSpPr txBox="1"/>
          <p:nvPr/>
        </p:nvSpPr>
        <p:spPr>
          <a:xfrm>
            <a:off x="6257412" y="1006767"/>
            <a:ext cx="2338963" cy="460375"/>
          </a:xfrm>
          <a:prstGeom prst="rect">
            <a:avLst/>
          </a:prstGeom>
          <a:noFill/>
        </p:spPr>
        <p:txBody>
          <a:bodyPr wrap="square" rtlCol="0">
            <a:spAutoFit/>
          </a:bodyPr>
          <a:lstStyle/>
          <a:p>
            <a:pPr algn="ctr"/>
            <a:r>
              <a:rPr lang="zh-CN" altLang="en-US" sz="2400" b="1" dirty="0" smtClean="0">
                <a:solidFill>
                  <a:schemeClr val="accent1"/>
                </a:solidFill>
                <a:latin typeface="微软雅黑" panose="020B0503020204020204" charset="-122"/>
                <a:ea typeface="微软雅黑" panose="020B0503020204020204" charset="-122"/>
                <a:cs typeface="Times New Roman" panose="02020603050405020304" pitchFamily="18" charset="0"/>
              </a:rPr>
              <a:t>使用</a:t>
            </a:r>
            <a:endParaRPr lang="zh-CN" altLang="en-US" sz="2400" b="1" dirty="0" smtClean="0">
              <a:solidFill>
                <a:schemeClr val="accent1"/>
              </a:solidFill>
              <a:latin typeface="微软雅黑" panose="020B0503020204020204" charset="-122"/>
              <a:ea typeface="微软雅黑" panose="020B0503020204020204" charset="-122"/>
              <a:cs typeface="Times New Roman" panose="02020603050405020304" pitchFamily="18" charset="0"/>
            </a:endParaRPr>
          </a:p>
        </p:txBody>
      </p:sp>
      <p:grpSp>
        <p:nvGrpSpPr>
          <p:cNvPr id="51" name="组合 50"/>
          <p:cNvGrpSpPr/>
          <p:nvPr/>
        </p:nvGrpSpPr>
        <p:grpSpPr>
          <a:xfrm>
            <a:off x="8606970" y="6519446"/>
            <a:ext cx="638628" cy="338554"/>
            <a:chOff x="8663567" y="6519446"/>
            <a:chExt cx="638628" cy="338554"/>
          </a:xfrm>
        </p:grpSpPr>
        <p:sp>
          <p:nvSpPr>
            <p:cNvPr id="57" name="矩形 56"/>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8663567" y="6519446"/>
              <a:ext cx="638628" cy="337185"/>
            </a:xfrm>
            <a:prstGeom prst="rect">
              <a:avLst/>
            </a:prstGeom>
            <a:noFill/>
          </p:spPr>
          <p:txBody>
            <a:bodyPr wrap="square" rtlCol="0">
              <a:spAutoFit/>
            </a:bodyPr>
            <a:lstStyle/>
            <a:p>
              <a:pPr algn="ctr"/>
              <a:r>
                <a:rPr lang="en-US" sz="1600" dirty="0" smtClean="0">
                  <a:solidFill>
                    <a:schemeClr val="bg1"/>
                  </a:solidFill>
                  <a:latin typeface="微软雅黑" panose="020B0503020204020204" charset="-122"/>
                  <a:ea typeface="微软雅黑" panose="020B0503020204020204" charset="-122"/>
                </a:rPr>
                <a:t>10</a:t>
              </a:r>
              <a:endParaRPr lang="en-US" sz="1600" dirty="0">
                <a:solidFill>
                  <a:schemeClr val="bg1"/>
                </a:solidFill>
                <a:latin typeface="微软雅黑" panose="020B0503020204020204" charset="-122"/>
                <a:ea typeface="微软雅黑" panose="020B0503020204020204" charset="-122"/>
              </a:endParaRPr>
            </a:p>
          </p:txBody>
        </p:sp>
      </p:grpSp>
      <p:sp>
        <p:nvSpPr>
          <p:cNvPr id="3" name="文本框 2"/>
          <p:cNvSpPr txBox="1"/>
          <p:nvPr/>
        </p:nvSpPr>
        <p:spPr>
          <a:xfrm>
            <a:off x="610870" y="2279650"/>
            <a:ext cx="1683385" cy="368300"/>
          </a:xfrm>
          <a:prstGeom prst="rect">
            <a:avLst/>
          </a:prstGeom>
          <a:noFill/>
        </p:spPr>
        <p:txBody>
          <a:bodyPr wrap="square" rtlCol="0">
            <a:spAutoFit/>
          </a:bodyPr>
          <a:p>
            <a:pPr algn="ctr">
              <a:buClrTx/>
              <a:buSzTx/>
              <a:buFontTx/>
            </a:pPr>
            <a:r>
              <a:rPr lang="zh-CN" altLang="en-US" sz="2400" b="1" dirty="0" smtClean="0">
                <a:solidFill>
                  <a:schemeClr val="accent1"/>
                </a:solidFill>
                <a:latin typeface="微软雅黑" panose="020B0503020204020204" charset="-122"/>
                <a:ea typeface="微软雅黑" panose="020B0503020204020204" charset="-122"/>
                <a:cs typeface="Times New Roman" panose="02020603050405020304" pitchFamily="18" charset="0"/>
              </a:rPr>
              <a:t>架构设计</a:t>
            </a:r>
            <a:endParaRPr lang="zh-CN" altLang="en-US" sz="2400" b="1" dirty="0" smtClean="0">
              <a:solidFill>
                <a:schemeClr val="accent1"/>
              </a:solidFill>
              <a:latin typeface="微软雅黑" panose="020B0503020204020204" charset="-122"/>
              <a:ea typeface="微软雅黑" panose="020B050302020402020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51"/>
                                        </p:tgtEl>
                                        <p:attrNameLst>
                                          <p:attrName>style.visibility</p:attrName>
                                        </p:attrNameLst>
                                      </p:cBhvr>
                                      <p:to>
                                        <p:strVal val="visible"/>
                                      </p:to>
                                    </p:set>
                                    <p:animEffect transition="in" filter="wipe(right)">
                                      <p:cBhvr>
                                        <p:cTn id="15" dur="500"/>
                                        <p:tgtEl>
                                          <p:spTgt spid="51"/>
                                        </p:tgtEl>
                                      </p:cBhvr>
                                    </p:animEffect>
                                  </p:childTnLst>
                                </p:cTn>
                              </p:par>
                              <p:par>
                                <p:cTn id="16" presetID="42" presetClass="entr" presetSubtype="0" fill="hold" grpId="0" nodeType="withEffect">
                                  <p:stCondLst>
                                    <p:cond delay="250"/>
                                  </p:stCondLst>
                                  <p:childTnLst>
                                    <p:set>
                                      <p:cBhvr>
                                        <p:cTn id="17" dur="1" fill="hold">
                                          <p:stCondLst>
                                            <p:cond delay="0"/>
                                          </p:stCondLst>
                                        </p:cTn>
                                        <p:tgtEl>
                                          <p:spTgt spid="66"/>
                                        </p:tgtEl>
                                        <p:attrNameLst>
                                          <p:attrName>style.visibility</p:attrName>
                                        </p:attrNameLst>
                                      </p:cBhvr>
                                      <p:to>
                                        <p:strVal val="visible"/>
                                      </p:to>
                                    </p:set>
                                    <p:animEffect transition="in" filter="fade">
                                      <p:cBhvr>
                                        <p:cTn id="18" dur="500"/>
                                        <p:tgtEl>
                                          <p:spTgt spid="66"/>
                                        </p:tgtEl>
                                      </p:cBhvr>
                                    </p:animEffect>
                                    <p:anim calcmode="lin" valueType="num">
                                      <p:cBhvr>
                                        <p:cTn id="19" dur="500" fill="hold"/>
                                        <p:tgtEl>
                                          <p:spTgt spid="66"/>
                                        </p:tgtEl>
                                        <p:attrNameLst>
                                          <p:attrName>ppt_x</p:attrName>
                                        </p:attrNameLst>
                                      </p:cBhvr>
                                      <p:tavLst>
                                        <p:tav tm="0">
                                          <p:val>
                                            <p:strVal val="#ppt_x"/>
                                          </p:val>
                                        </p:tav>
                                        <p:tav tm="100000">
                                          <p:val>
                                            <p:strVal val="#ppt_x"/>
                                          </p:val>
                                        </p:tav>
                                      </p:tavLst>
                                    </p:anim>
                                    <p:anim calcmode="lin" valueType="num">
                                      <p:cBhvr>
                                        <p:cTn id="20" dur="500" fill="hold"/>
                                        <p:tgtEl>
                                          <p:spTgt spid="66"/>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250"/>
                                  </p:stCondLst>
                                  <p:childTnLst>
                                    <p:set>
                                      <p:cBhvr>
                                        <p:cTn id="22" dur="1" fill="hold">
                                          <p:stCondLst>
                                            <p:cond delay="0"/>
                                          </p:stCondLst>
                                        </p:cTn>
                                        <p:tgtEl>
                                          <p:spTgt spid="67"/>
                                        </p:tgtEl>
                                        <p:attrNameLst>
                                          <p:attrName>style.visibility</p:attrName>
                                        </p:attrNameLst>
                                      </p:cBhvr>
                                      <p:to>
                                        <p:strVal val="visible"/>
                                      </p:to>
                                    </p:set>
                                    <p:animEffect transition="in" filter="fade">
                                      <p:cBhvr>
                                        <p:cTn id="23" dur="500"/>
                                        <p:tgtEl>
                                          <p:spTgt spid="67"/>
                                        </p:tgtEl>
                                      </p:cBhvr>
                                    </p:animEffect>
                                    <p:anim calcmode="lin" valueType="num">
                                      <p:cBhvr>
                                        <p:cTn id="24" dur="500" fill="hold"/>
                                        <p:tgtEl>
                                          <p:spTgt spid="67"/>
                                        </p:tgtEl>
                                        <p:attrNameLst>
                                          <p:attrName>ppt_x</p:attrName>
                                        </p:attrNameLst>
                                      </p:cBhvr>
                                      <p:tavLst>
                                        <p:tav tm="0">
                                          <p:val>
                                            <p:strVal val="#ppt_x"/>
                                          </p:val>
                                        </p:tav>
                                        <p:tav tm="100000">
                                          <p:val>
                                            <p:strVal val="#ppt_x"/>
                                          </p:val>
                                        </p:tav>
                                      </p:tavLst>
                                    </p:anim>
                                    <p:anim calcmode="lin" valueType="num">
                                      <p:cBhvr>
                                        <p:cTn id="25" dur="5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6" grpId="0"/>
      <p:bldP spid="6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E:\答辩\图片1.png图片1"/>
          <p:cNvPicPr>
            <a:picLocks noChangeAspect="1"/>
          </p:cNvPicPr>
          <p:nvPr/>
        </p:nvPicPr>
        <p:blipFill>
          <a:blip r:embed="rId1"/>
          <a:srcRect l="6872" t="869" r="12049" b="-869"/>
          <a:stretch>
            <a:fillRect/>
          </a:stretch>
        </p:blipFill>
        <p:spPr>
          <a:xfrm>
            <a:off x="5227955" y="925830"/>
            <a:ext cx="3700145" cy="4751705"/>
          </a:xfrm>
          <a:prstGeom prst="rect">
            <a:avLst/>
          </a:prstGeom>
          <a:ln w="25400">
            <a:solidFill>
              <a:schemeClr val="accent1"/>
            </a:solidFill>
          </a:ln>
        </p:spPr>
      </p:pic>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0375"/>
          </a:xfrm>
          <a:prstGeom prst="rect">
            <a:avLst/>
          </a:prstGeom>
          <a:noFill/>
        </p:spPr>
        <p:txBody>
          <a:bodyPr wrap="square" rtlCol="0">
            <a:spAutoFit/>
          </a:bodyPr>
          <a:lstStyle/>
          <a:p>
            <a:r>
              <a:rPr lang="en-US" altLang="zh-CN" sz="2400" b="1" dirty="0">
                <a:solidFill>
                  <a:schemeClr val="tx1">
                    <a:lumMod val="85000"/>
                    <a:lumOff val="15000"/>
                  </a:schemeClr>
                </a:solidFill>
                <a:latin typeface="微软雅黑" panose="020B0503020204020204" charset="-122"/>
                <a:ea typeface="微软雅黑" panose="020B0503020204020204" charset="-122"/>
              </a:rPr>
              <a:t>2.</a:t>
            </a:r>
            <a:r>
              <a:rPr lang="zh-CN" altLang="en-US" sz="2400" b="1" dirty="0">
                <a:solidFill>
                  <a:schemeClr val="tx1">
                    <a:lumMod val="85000"/>
                    <a:lumOff val="15000"/>
                  </a:schemeClr>
                </a:solidFill>
                <a:latin typeface="微软雅黑" panose="020B0503020204020204" charset="-122"/>
                <a:ea typeface="微软雅黑" panose="020B0503020204020204" charset="-122"/>
              </a:rPr>
              <a:t>软件设计</a:t>
            </a:r>
            <a:r>
              <a:rPr lang="en-US" altLang="zh-CN" sz="2400" b="1" dirty="0">
                <a:solidFill>
                  <a:schemeClr val="tx1">
                    <a:lumMod val="85000"/>
                    <a:lumOff val="15000"/>
                  </a:schemeClr>
                </a:solidFill>
                <a:latin typeface="微软雅黑" panose="020B0503020204020204" charset="-122"/>
                <a:ea typeface="微软雅黑" panose="020B0503020204020204" charset="-122"/>
              </a:rPr>
              <a:t>--</a:t>
            </a:r>
            <a:r>
              <a:rPr lang="zh-CN" altLang="en-US" sz="2400" b="1" dirty="0">
                <a:solidFill>
                  <a:schemeClr val="tx1">
                    <a:lumMod val="85000"/>
                    <a:lumOff val="15000"/>
                  </a:schemeClr>
                </a:solidFill>
                <a:latin typeface="微软雅黑" panose="020B0503020204020204" charset="-122"/>
                <a:ea typeface="微软雅黑" panose="020B0503020204020204" charset="-122"/>
              </a:rPr>
              <a:t>模块化思想</a:t>
            </a:r>
            <a:endParaRPr lang="zh-CN" altLang="en-US" sz="2400" b="1" dirty="0">
              <a:solidFill>
                <a:schemeClr val="tx1">
                  <a:lumMod val="85000"/>
                  <a:lumOff val="15000"/>
                </a:schemeClr>
              </a:solidFill>
              <a:latin typeface="微软雅黑" panose="020B0503020204020204" charset="-122"/>
              <a:ea typeface="微软雅黑" panose="020B0503020204020204" charset="-122"/>
            </a:endParaRPr>
          </a:p>
        </p:txBody>
      </p:sp>
      <p:sp>
        <p:nvSpPr>
          <p:cNvPr id="13" name="矩形 12"/>
          <p:cNvSpPr/>
          <p:nvPr/>
        </p:nvSpPr>
        <p:spPr>
          <a:xfrm>
            <a:off x="6643467" y="5889669"/>
            <a:ext cx="8686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algn="ctr" fontAlgn="base">
              <a:spcBef>
                <a:spcPct val="0"/>
              </a:spcBef>
              <a:spcAft>
                <a:spcPct val="0"/>
              </a:spcAft>
            </a:pPr>
            <a:r>
              <a:rPr lang="zh-CN" altLang="zh-CN" b="1" dirty="0">
                <a:solidFill>
                  <a:schemeClr val="accent1"/>
                </a:solidFill>
                <a:latin typeface="微软雅黑" panose="020B0503020204020204" charset="-122"/>
                <a:ea typeface="微软雅黑" panose="020B0503020204020204" charset="-122"/>
                <a:cs typeface="Times New Roman" panose="02020603050405020304" pitchFamily="18" charset="0"/>
              </a:rPr>
              <a:t>用例图</a:t>
            </a:r>
            <a:endParaRPr lang="zh-CN" altLang="zh-CN" b="1" dirty="0">
              <a:solidFill>
                <a:schemeClr val="accent1"/>
              </a:solidFill>
              <a:latin typeface="微软雅黑" panose="020B0503020204020204" charset="-122"/>
              <a:ea typeface="微软雅黑" panose="020B0503020204020204" charset="-122"/>
              <a:cs typeface="Times New Roman" panose="02020603050405020304" pitchFamily="18" charset="0"/>
            </a:endParaRPr>
          </a:p>
        </p:txBody>
      </p:sp>
      <p:sp>
        <p:nvSpPr>
          <p:cNvPr id="14" name="矩形 13"/>
          <p:cNvSpPr/>
          <p:nvPr/>
        </p:nvSpPr>
        <p:spPr>
          <a:xfrm>
            <a:off x="558482" y="3873495"/>
            <a:ext cx="4477363" cy="1476375"/>
          </a:xfrm>
          <a:prstGeom prst="rect">
            <a:avLst/>
          </a:prstGeom>
        </p:spPr>
        <p:txBody>
          <a:bodyPr wrap="square">
            <a:spAutoFit/>
          </a:bodyPr>
          <a:lstStyle/>
          <a:p>
            <a:pPr indent="457200">
              <a:lnSpc>
                <a:spcPct val="125000"/>
              </a:lnSpc>
            </a:pPr>
            <a:r>
              <a:rPr lang="zh-CN" altLang="zh-CN" dirty="0">
                <a:latin typeface="微软雅黑" panose="020B0503020204020204" charset="-122"/>
                <a:ea typeface="微软雅黑" panose="020B0503020204020204" charset="-122"/>
              </a:rPr>
              <a:t>在网站的开发过程中，适当地进行模块划分是很明智的举动，不仅能够目标明确地解决问题，而且也有利于之后的测试和</a:t>
            </a:r>
            <a:r>
              <a:rPr lang="zh-CN" altLang="zh-CN" dirty="0">
                <a:latin typeface="微软雅黑" panose="020B0503020204020204" charset="-122"/>
                <a:ea typeface="微软雅黑" panose="020B0503020204020204" charset="-122"/>
              </a:rPr>
              <a:t>维护工作。</a:t>
            </a:r>
            <a:endParaRPr lang="zh-CN" altLang="zh-CN" dirty="0">
              <a:latin typeface="微软雅黑" panose="020B0503020204020204" charset="-122"/>
              <a:ea typeface="微软雅黑" panose="020B0503020204020204" charset="-122"/>
            </a:endParaRPr>
          </a:p>
        </p:txBody>
      </p:sp>
      <p:sp>
        <p:nvSpPr>
          <p:cNvPr id="15" name="Rectangle 1"/>
          <p:cNvSpPr>
            <a:spLocks noChangeArrowheads="1"/>
          </p:cNvSpPr>
          <p:nvPr/>
        </p:nvSpPr>
        <p:spPr bwMode="auto">
          <a:xfrm>
            <a:off x="557975" y="1022187"/>
            <a:ext cx="29260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defTabSz="914400" rtl="0" eaLnBrk="1" fontAlgn="base" latinLnBrk="0" hangingPunct="1">
              <a:lnSpc>
                <a:spcPct val="100000"/>
              </a:lnSpc>
              <a:spcBef>
                <a:spcPct val="0"/>
              </a:spcBef>
              <a:spcAft>
                <a:spcPct val="0"/>
              </a:spcAft>
              <a:buClrTx/>
              <a:buSzTx/>
              <a:buFontTx/>
              <a:buNone/>
            </a:pPr>
            <a:r>
              <a:rPr lang="zh-CN" altLang="en-US" sz="2400" b="1" dirty="0" smtClean="0">
                <a:solidFill>
                  <a:schemeClr val="accent1"/>
                </a:solidFill>
                <a:latin typeface="微软雅黑" panose="020B0503020204020204" charset="-122"/>
                <a:ea typeface="微软雅黑" panose="020B0503020204020204" charset="-122"/>
              </a:rPr>
              <a:t>最终模块设计</a:t>
            </a:r>
            <a:r>
              <a:rPr lang="zh-CN" altLang="en-US" sz="2400" b="1" dirty="0" smtClean="0">
                <a:solidFill>
                  <a:schemeClr val="accent1"/>
                </a:solidFill>
                <a:latin typeface="微软雅黑" panose="020B0503020204020204" charset="-122"/>
                <a:ea typeface="微软雅黑" panose="020B0503020204020204" charset="-122"/>
              </a:rPr>
              <a:t>方案</a:t>
            </a:r>
            <a:r>
              <a:rPr kumimoji="0" lang="zh-CN" altLang="en-US" sz="2400" b="1" i="0" u="none" strike="noStrike" cap="none" normalizeH="0" baseline="0" dirty="0" smtClean="0">
                <a:ln>
                  <a:noFill/>
                </a:ln>
                <a:solidFill>
                  <a:schemeClr val="accent1"/>
                </a:solidFill>
                <a:effectLst/>
                <a:latin typeface="微软雅黑" panose="020B0503020204020204" charset="-122"/>
                <a:ea typeface="微软雅黑" panose="020B0503020204020204" charset="-122"/>
              </a:rPr>
              <a:t>：</a:t>
            </a:r>
            <a:endParaRPr kumimoji="0" lang="zh-CN" altLang="en-US" sz="2400" b="1" i="0" u="none" strike="noStrike" cap="none" normalizeH="0" baseline="0" dirty="0" smtClean="0">
              <a:ln>
                <a:noFill/>
              </a:ln>
              <a:solidFill>
                <a:schemeClr val="accent1"/>
              </a:solidFill>
              <a:effectLst/>
              <a:latin typeface="微软雅黑" panose="020B0503020204020204" charset="-122"/>
              <a:ea typeface="微软雅黑" panose="020B0503020204020204" charset="-122"/>
            </a:endParaRPr>
          </a:p>
        </p:txBody>
      </p:sp>
      <p:grpSp>
        <p:nvGrpSpPr>
          <p:cNvPr id="4" name="组合 3"/>
          <p:cNvGrpSpPr/>
          <p:nvPr/>
        </p:nvGrpSpPr>
        <p:grpSpPr>
          <a:xfrm>
            <a:off x="611189" y="1535949"/>
            <a:ext cx="1981100" cy="499079"/>
            <a:chOff x="2645777" y="1428360"/>
            <a:chExt cx="1523389" cy="914033"/>
          </a:xfrm>
        </p:grpSpPr>
        <p:sp>
          <p:nvSpPr>
            <p:cNvPr id="16" name="矩形 15"/>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21" name="文本框 20"/>
            <p:cNvSpPr txBox="1"/>
            <p:nvPr/>
          </p:nvSpPr>
          <p:spPr>
            <a:xfrm>
              <a:off x="2645777" y="1575355"/>
              <a:ext cx="1514250" cy="674519"/>
            </a:xfrm>
            <a:prstGeom prst="rect">
              <a:avLst/>
            </a:prstGeom>
            <a:noFill/>
          </p:spPr>
          <p:txBody>
            <a:bodyPr wrap="square" rtlCol="0">
              <a:spAutoFit/>
            </a:bodyPr>
            <a:lstStyle/>
            <a:p>
              <a:pPr algn="ctr"/>
              <a:r>
                <a:rPr lang="zh-CN" altLang="en-US" b="1" dirty="0" smtClean="0">
                  <a:solidFill>
                    <a:schemeClr val="bg1"/>
                  </a:solidFill>
                  <a:latin typeface="微软雅黑" panose="020B0503020204020204" charset="-122"/>
                  <a:ea typeface="微软雅黑" panose="020B0503020204020204" charset="-122"/>
                </a:rPr>
                <a:t>注册</a:t>
              </a:r>
              <a:r>
                <a:rPr lang="zh-CN" altLang="en-US" b="1" dirty="0" smtClean="0">
                  <a:solidFill>
                    <a:schemeClr val="bg1"/>
                  </a:solidFill>
                  <a:latin typeface="微软雅黑" panose="020B0503020204020204" charset="-122"/>
                  <a:ea typeface="微软雅黑" panose="020B0503020204020204" charset="-122"/>
                </a:rPr>
                <a:t>模块</a:t>
              </a:r>
              <a:endParaRPr lang="zh-CN" altLang="en-US" b="1" dirty="0" smtClean="0">
                <a:solidFill>
                  <a:schemeClr val="bg1"/>
                </a:solidFill>
                <a:latin typeface="微软雅黑" panose="020B0503020204020204" charset="-122"/>
                <a:ea typeface="微软雅黑" panose="020B0503020204020204" charset="-122"/>
              </a:endParaRPr>
            </a:p>
          </p:txBody>
        </p:sp>
      </p:grpSp>
      <p:grpSp>
        <p:nvGrpSpPr>
          <p:cNvPr id="25" name="组合 24"/>
          <p:cNvGrpSpPr/>
          <p:nvPr/>
        </p:nvGrpSpPr>
        <p:grpSpPr>
          <a:xfrm>
            <a:off x="3119335" y="1535949"/>
            <a:ext cx="1981100" cy="499079"/>
            <a:chOff x="2645777" y="1428360"/>
            <a:chExt cx="1523389" cy="914033"/>
          </a:xfrm>
        </p:grpSpPr>
        <p:sp>
          <p:nvSpPr>
            <p:cNvPr id="26" name="矩形 25"/>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27" name="文本框 26"/>
            <p:cNvSpPr txBox="1"/>
            <p:nvPr/>
          </p:nvSpPr>
          <p:spPr>
            <a:xfrm>
              <a:off x="2645777" y="1575355"/>
              <a:ext cx="1514250" cy="674519"/>
            </a:xfrm>
            <a:prstGeom prst="rect">
              <a:avLst/>
            </a:prstGeom>
            <a:noFill/>
          </p:spPr>
          <p:txBody>
            <a:bodyPr wrap="square" rtlCol="0">
              <a:spAutoFit/>
            </a:bodyPr>
            <a:lstStyle/>
            <a:p>
              <a:pPr algn="ctr"/>
              <a:r>
                <a:rPr lang="zh-CN" altLang="en-US" b="1" dirty="0">
                  <a:solidFill>
                    <a:schemeClr val="bg1"/>
                  </a:solidFill>
                  <a:latin typeface="微软雅黑" panose="020B0503020204020204" charset="-122"/>
                  <a:ea typeface="微软雅黑" panose="020B0503020204020204" charset="-122"/>
                </a:rPr>
                <a:t>登录模块</a:t>
              </a:r>
              <a:endParaRPr lang="zh-CN" altLang="en-US" b="1" dirty="0">
                <a:solidFill>
                  <a:schemeClr val="bg1"/>
                </a:solidFill>
                <a:latin typeface="微软雅黑" panose="020B0503020204020204" charset="-122"/>
                <a:ea typeface="微软雅黑" panose="020B0503020204020204" charset="-122"/>
              </a:endParaRPr>
            </a:p>
          </p:txBody>
        </p:sp>
      </p:grpSp>
      <p:grpSp>
        <p:nvGrpSpPr>
          <p:cNvPr id="37" name="组合 36"/>
          <p:cNvGrpSpPr/>
          <p:nvPr/>
        </p:nvGrpSpPr>
        <p:grpSpPr>
          <a:xfrm>
            <a:off x="3119335" y="2305986"/>
            <a:ext cx="1981100" cy="499079"/>
            <a:chOff x="2645777" y="1428360"/>
            <a:chExt cx="1523389" cy="914033"/>
          </a:xfrm>
        </p:grpSpPr>
        <p:sp>
          <p:nvSpPr>
            <p:cNvPr id="38" name="矩形 37"/>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39" name="文本框 38"/>
            <p:cNvSpPr txBox="1"/>
            <p:nvPr/>
          </p:nvSpPr>
          <p:spPr>
            <a:xfrm>
              <a:off x="2645777" y="1575355"/>
              <a:ext cx="1514250" cy="674519"/>
            </a:xfrm>
            <a:prstGeom prst="rect">
              <a:avLst/>
            </a:prstGeom>
            <a:noFill/>
          </p:spPr>
          <p:txBody>
            <a:bodyPr wrap="square" rtlCol="0">
              <a:spAutoFit/>
            </a:bodyPr>
            <a:lstStyle/>
            <a:p>
              <a:pPr algn="ctr"/>
              <a:r>
                <a:rPr lang="zh-CN" altLang="en-US" b="1" dirty="0">
                  <a:solidFill>
                    <a:schemeClr val="bg1"/>
                  </a:solidFill>
                  <a:latin typeface="微软雅黑" panose="020B0503020204020204" charset="-122"/>
                  <a:ea typeface="微软雅黑" panose="020B0503020204020204" charset="-122"/>
                </a:rPr>
                <a:t>收藏句子模块</a:t>
              </a:r>
              <a:endParaRPr lang="zh-CN" altLang="en-US" b="1" dirty="0">
                <a:solidFill>
                  <a:schemeClr val="bg1"/>
                </a:solidFill>
                <a:latin typeface="微软雅黑" panose="020B0503020204020204" charset="-122"/>
                <a:ea typeface="微软雅黑" panose="020B0503020204020204" charset="-122"/>
              </a:endParaRPr>
            </a:p>
          </p:txBody>
        </p:sp>
      </p:grpSp>
      <p:grpSp>
        <p:nvGrpSpPr>
          <p:cNvPr id="2" name="组合 1"/>
          <p:cNvGrpSpPr/>
          <p:nvPr/>
        </p:nvGrpSpPr>
        <p:grpSpPr>
          <a:xfrm>
            <a:off x="611189" y="2305986"/>
            <a:ext cx="1981100" cy="826199"/>
            <a:chOff x="611189" y="2305986"/>
            <a:chExt cx="1981100" cy="826199"/>
          </a:xfrm>
        </p:grpSpPr>
        <p:grpSp>
          <p:nvGrpSpPr>
            <p:cNvPr id="34" name="组合 33"/>
            <p:cNvGrpSpPr/>
            <p:nvPr/>
          </p:nvGrpSpPr>
          <p:grpSpPr>
            <a:xfrm>
              <a:off x="611189" y="2305986"/>
              <a:ext cx="1981100" cy="499079"/>
              <a:chOff x="2645777" y="1428360"/>
              <a:chExt cx="1523389" cy="914033"/>
            </a:xfrm>
          </p:grpSpPr>
          <p:sp>
            <p:nvSpPr>
              <p:cNvPr id="35" name="矩形 34"/>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36" name="文本框 35"/>
              <p:cNvSpPr txBox="1"/>
              <p:nvPr/>
            </p:nvSpPr>
            <p:spPr>
              <a:xfrm>
                <a:off x="2645777" y="1575355"/>
                <a:ext cx="1514250" cy="674519"/>
              </a:xfrm>
              <a:prstGeom prst="rect">
                <a:avLst/>
              </a:prstGeom>
              <a:noFill/>
            </p:spPr>
            <p:txBody>
              <a:bodyPr wrap="square" rtlCol="0">
                <a:spAutoFit/>
              </a:bodyPr>
              <a:lstStyle/>
              <a:p>
                <a:pPr algn="ctr"/>
                <a:r>
                  <a:rPr lang="zh-CN" altLang="en-US" b="1" dirty="0">
                    <a:solidFill>
                      <a:schemeClr val="bg1"/>
                    </a:solidFill>
                    <a:latin typeface="微软雅黑" panose="020B0503020204020204" charset="-122"/>
                    <a:ea typeface="微软雅黑" panose="020B0503020204020204" charset="-122"/>
                  </a:rPr>
                  <a:t>书籍推荐模块</a:t>
                </a:r>
                <a:endParaRPr lang="zh-CN" altLang="en-US" b="1" dirty="0">
                  <a:solidFill>
                    <a:schemeClr val="bg1"/>
                  </a:solidFill>
                  <a:latin typeface="微软雅黑" panose="020B0503020204020204" charset="-122"/>
                  <a:ea typeface="微软雅黑" panose="020B0503020204020204" charset="-122"/>
                </a:endParaRPr>
              </a:p>
            </p:txBody>
          </p:sp>
        </p:grpSp>
        <p:sp>
          <p:nvSpPr>
            <p:cNvPr id="40" name="Rectangle 1"/>
            <p:cNvSpPr>
              <a:spLocks noChangeArrowheads="1"/>
            </p:cNvSpPr>
            <p:nvPr/>
          </p:nvSpPr>
          <p:spPr bwMode="auto">
            <a:xfrm>
              <a:off x="1097958" y="2795000"/>
              <a:ext cx="9956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i="0" u="none" strike="noStrike" cap="none" normalizeH="0" baseline="0" dirty="0" smtClean="0">
                  <a:ln>
                    <a:noFill/>
                  </a:ln>
                  <a:solidFill>
                    <a:schemeClr val="accent1"/>
                  </a:solidFill>
                  <a:effectLst/>
                  <a:latin typeface="微软雅黑" panose="020B0503020204020204" charset="-122"/>
                  <a:ea typeface="微软雅黑" panose="020B0503020204020204" charset="-122"/>
                </a:rPr>
                <a:t>（</a:t>
              </a:r>
              <a:r>
                <a:rPr lang="zh-CN" altLang="en-US" sz="1600" dirty="0">
                  <a:solidFill>
                    <a:schemeClr val="accent1"/>
                  </a:solidFill>
                  <a:latin typeface="微软雅黑" panose="020B0503020204020204" charset="-122"/>
                  <a:ea typeface="微软雅黑" panose="020B0503020204020204" charset="-122"/>
                </a:rPr>
                <a:t>核心</a:t>
              </a:r>
              <a:r>
                <a:rPr kumimoji="0" lang="zh-CN" altLang="en-US" sz="1600" i="0" u="none" strike="noStrike" cap="none" normalizeH="0" baseline="0" dirty="0" smtClean="0">
                  <a:ln>
                    <a:noFill/>
                  </a:ln>
                  <a:solidFill>
                    <a:schemeClr val="accent1"/>
                  </a:solidFill>
                  <a:effectLst/>
                  <a:latin typeface="微软雅黑" panose="020B0503020204020204" charset="-122"/>
                  <a:ea typeface="微软雅黑" panose="020B0503020204020204" charset="-122"/>
                </a:rPr>
                <a:t>）</a:t>
              </a:r>
              <a:endParaRPr kumimoji="0" lang="zh-CN" altLang="en-US" sz="1600" i="0" u="none" strike="noStrike" cap="none" normalizeH="0" baseline="0" dirty="0" smtClean="0">
                <a:ln>
                  <a:noFill/>
                </a:ln>
                <a:solidFill>
                  <a:schemeClr val="accent1"/>
                </a:solidFill>
                <a:effectLst/>
                <a:latin typeface="微软雅黑" panose="020B0503020204020204" charset="-122"/>
                <a:ea typeface="微软雅黑" panose="020B0503020204020204" charset="-122"/>
              </a:endParaRPr>
            </a:p>
          </p:txBody>
        </p:sp>
      </p:grpSp>
      <p:grpSp>
        <p:nvGrpSpPr>
          <p:cNvPr id="28" name="组合 27"/>
          <p:cNvGrpSpPr/>
          <p:nvPr/>
        </p:nvGrpSpPr>
        <p:grpSpPr>
          <a:xfrm>
            <a:off x="8606970" y="6519446"/>
            <a:ext cx="638628" cy="338554"/>
            <a:chOff x="8663567" y="6519446"/>
            <a:chExt cx="638628" cy="338554"/>
          </a:xfrm>
        </p:grpSpPr>
        <p:sp>
          <p:nvSpPr>
            <p:cNvPr id="29" name="矩形 28"/>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8663567" y="6519446"/>
              <a:ext cx="638628" cy="337185"/>
            </a:xfrm>
            <a:prstGeom prst="rect">
              <a:avLst/>
            </a:prstGeom>
            <a:noFill/>
          </p:spPr>
          <p:txBody>
            <a:bodyPr wrap="square" rtlCol="0">
              <a:spAutoFit/>
            </a:bodyPr>
            <a:lstStyle/>
            <a:p>
              <a:pPr algn="ctr"/>
              <a:r>
                <a:rPr lang="en-US" sz="1600" dirty="0" smtClean="0">
                  <a:solidFill>
                    <a:schemeClr val="bg1"/>
                  </a:solidFill>
                  <a:latin typeface="微软雅黑" panose="020B0503020204020204" charset="-122"/>
                  <a:ea typeface="微软雅黑" panose="020B0503020204020204" charset="-122"/>
                </a:rPr>
                <a:t>11</a:t>
              </a:r>
              <a:endParaRPr lang="en-US" sz="1600" dirty="0">
                <a:solidFill>
                  <a:schemeClr val="bg1"/>
                </a:solidFill>
                <a:latin typeface="微软雅黑" panose="020B0503020204020204" charset="-122"/>
                <a:ea typeface="微软雅黑" panose="020B0503020204020204" charset="-122"/>
              </a:endParaRPr>
            </a:p>
          </p:txBody>
        </p:sp>
      </p:grpSp>
      <p:grpSp>
        <p:nvGrpSpPr>
          <p:cNvPr id="5" name="组合 4"/>
          <p:cNvGrpSpPr/>
          <p:nvPr/>
        </p:nvGrpSpPr>
        <p:grpSpPr>
          <a:xfrm>
            <a:off x="623785" y="3164724"/>
            <a:ext cx="1981100" cy="499079"/>
            <a:chOff x="2645777" y="1428360"/>
            <a:chExt cx="1523389" cy="914033"/>
          </a:xfrm>
        </p:grpSpPr>
        <p:sp>
          <p:nvSpPr>
            <p:cNvPr id="6" name="矩形 5"/>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p>
              <a:pPr lvl="0" algn="ctr" defTabSz="1289050">
                <a:lnSpc>
                  <a:spcPct val="90000"/>
                </a:lnSpc>
                <a:spcBef>
                  <a:spcPct val="0"/>
                </a:spcBef>
                <a:spcAft>
                  <a:spcPct val="35000"/>
                </a:spcAft>
              </a:pPr>
              <a:endParaRPr lang="zh-CN" altLang="en-US" sz="2900" kern="1200"/>
            </a:p>
          </p:txBody>
        </p:sp>
        <p:sp>
          <p:nvSpPr>
            <p:cNvPr id="7" name="文本框 6"/>
            <p:cNvSpPr txBox="1"/>
            <p:nvPr/>
          </p:nvSpPr>
          <p:spPr>
            <a:xfrm>
              <a:off x="2645777" y="1575355"/>
              <a:ext cx="1514250" cy="674519"/>
            </a:xfrm>
            <a:prstGeom prst="rect">
              <a:avLst/>
            </a:prstGeom>
            <a:noFill/>
          </p:spPr>
          <p:txBody>
            <a:bodyPr wrap="square" rtlCol="0">
              <a:spAutoFit/>
            </a:bodyPr>
            <a:p>
              <a:pPr algn="ctr"/>
              <a:r>
                <a:rPr lang="zh-CN" altLang="en-US" b="1" dirty="0">
                  <a:solidFill>
                    <a:schemeClr val="bg1"/>
                  </a:solidFill>
                  <a:latin typeface="微软雅黑" panose="020B0503020204020204" charset="-122"/>
                  <a:ea typeface="微软雅黑" panose="020B0503020204020204" charset="-122"/>
                </a:rPr>
                <a:t>发表书评</a:t>
              </a:r>
              <a:r>
                <a:rPr lang="zh-CN" altLang="en-US" b="1" dirty="0">
                  <a:solidFill>
                    <a:schemeClr val="bg1"/>
                  </a:solidFill>
                  <a:latin typeface="微软雅黑" panose="020B0503020204020204" charset="-122"/>
                  <a:ea typeface="微软雅黑" panose="020B0503020204020204" charset="-122"/>
                </a:rPr>
                <a:t>模块</a:t>
              </a:r>
              <a:endParaRPr lang="zh-CN" altLang="en-US" b="1" dirty="0">
                <a:solidFill>
                  <a:schemeClr val="bg1"/>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8"/>
                                        </p:tgtEl>
                                        <p:attrNameLst>
                                          <p:attrName>style.visibility</p:attrName>
                                        </p:attrNameLst>
                                      </p:cBhvr>
                                      <p:to>
                                        <p:strVal val="visible"/>
                                      </p:to>
                                    </p:set>
                                    <p:animEffect transition="in" filter="wipe(right)">
                                      <p:cBhvr>
                                        <p:cTn id="15" dur="500"/>
                                        <p:tgtEl>
                                          <p:spTgt spid="28"/>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par>
                                <p:cTn id="19" presetID="53" presetClass="entr" presetSubtype="16" fill="hold" nodeType="withEffect">
                                  <p:stCondLst>
                                    <p:cond delay="25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par>
                                <p:cTn id="24" presetID="53" presetClass="entr" presetSubtype="16" fill="hold" nodeType="withEffect">
                                  <p:stCondLst>
                                    <p:cond delay="250"/>
                                  </p:stCondLst>
                                  <p:childTnLst>
                                    <p:set>
                                      <p:cBhvr>
                                        <p:cTn id="25" dur="1" fill="hold">
                                          <p:stCondLst>
                                            <p:cond delay="0"/>
                                          </p:stCondLst>
                                        </p:cTn>
                                        <p:tgtEl>
                                          <p:spTgt spid="4"/>
                                        </p:tgtEl>
                                        <p:attrNameLst>
                                          <p:attrName>style.visibility</p:attrName>
                                        </p:attrNameLst>
                                      </p:cBhvr>
                                      <p:to>
                                        <p:strVal val="visible"/>
                                      </p:to>
                                    </p:set>
                                    <p:anim calcmode="lin" valueType="num">
                                      <p:cBhvr>
                                        <p:cTn id="26" dur="500" fill="hold"/>
                                        <p:tgtEl>
                                          <p:spTgt spid="4"/>
                                        </p:tgtEl>
                                        <p:attrNameLst>
                                          <p:attrName>ppt_w</p:attrName>
                                        </p:attrNameLst>
                                      </p:cBhvr>
                                      <p:tavLst>
                                        <p:tav tm="0">
                                          <p:val>
                                            <p:fltVal val="0"/>
                                          </p:val>
                                        </p:tav>
                                        <p:tav tm="100000">
                                          <p:val>
                                            <p:strVal val="#ppt_w"/>
                                          </p:val>
                                        </p:tav>
                                      </p:tavLst>
                                    </p:anim>
                                    <p:anim calcmode="lin" valueType="num">
                                      <p:cBhvr>
                                        <p:cTn id="27" dur="500" fill="hold"/>
                                        <p:tgtEl>
                                          <p:spTgt spid="4"/>
                                        </p:tgtEl>
                                        <p:attrNameLst>
                                          <p:attrName>ppt_h</p:attrName>
                                        </p:attrNameLst>
                                      </p:cBhvr>
                                      <p:tavLst>
                                        <p:tav tm="0">
                                          <p:val>
                                            <p:fltVal val="0"/>
                                          </p:val>
                                        </p:tav>
                                        <p:tav tm="100000">
                                          <p:val>
                                            <p:strVal val="#ppt_h"/>
                                          </p:val>
                                        </p:tav>
                                      </p:tavLst>
                                    </p:anim>
                                    <p:animEffect transition="in" filter="fade">
                                      <p:cBhvr>
                                        <p:cTn id="28" dur="500"/>
                                        <p:tgtEl>
                                          <p:spTgt spid="4"/>
                                        </p:tgtEl>
                                      </p:cBhvr>
                                    </p:animEffect>
                                  </p:childTnLst>
                                </p:cTn>
                              </p:par>
                              <p:par>
                                <p:cTn id="29" presetID="53" presetClass="entr" presetSubtype="16" fill="hold" nodeType="withEffect">
                                  <p:stCondLst>
                                    <p:cond delay="250"/>
                                  </p:stCondLst>
                                  <p:childTnLst>
                                    <p:set>
                                      <p:cBhvr>
                                        <p:cTn id="30" dur="1" fill="hold">
                                          <p:stCondLst>
                                            <p:cond delay="0"/>
                                          </p:stCondLst>
                                        </p:cTn>
                                        <p:tgtEl>
                                          <p:spTgt spid="25"/>
                                        </p:tgtEl>
                                        <p:attrNameLst>
                                          <p:attrName>style.visibility</p:attrName>
                                        </p:attrNameLst>
                                      </p:cBhvr>
                                      <p:to>
                                        <p:strVal val="visible"/>
                                      </p:to>
                                    </p:set>
                                    <p:anim calcmode="lin" valueType="num">
                                      <p:cBhvr>
                                        <p:cTn id="31" dur="500" fill="hold"/>
                                        <p:tgtEl>
                                          <p:spTgt spid="25"/>
                                        </p:tgtEl>
                                        <p:attrNameLst>
                                          <p:attrName>ppt_w</p:attrName>
                                        </p:attrNameLst>
                                      </p:cBhvr>
                                      <p:tavLst>
                                        <p:tav tm="0">
                                          <p:val>
                                            <p:fltVal val="0"/>
                                          </p:val>
                                        </p:tav>
                                        <p:tav tm="100000">
                                          <p:val>
                                            <p:strVal val="#ppt_w"/>
                                          </p:val>
                                        </p:tav>
                                      </p:tavLst>
                                    </p:anim>
                                    <p:anim calcmode="lin" valueType="num">
                                      <p:cBhvr>
                                        <p:cTn id="32" dur="500" fill="hold"/>
                                        <p:tgtEl>
                                          <p:spTgt spid="25"/>
                                        </p:tgtEl>
                                        <p:attrNameLst>
                                          <p:attrName>ppt_h</p:attrName>
                                        </p:attrNameLst>
                                      </p:cBhvr>
                                      <p:tavLst>
                                        <p:tav tm="0">
                                          <p:val>
                                            <p:fltVal val="0"/>
                                          </p:val>
                                        </p:tav>
                                        <p:tav tm="100000">
                                          <p:val>
                                            <p:strVal val="#ppt_h"/>
                                          </p:val>
                                        </p:tav>
                                      </p:tavLst>
                                    </p:anim>
                                    <p:animEffect transition="in" filter="fade">
                                      <p:cBhvr>
                                        <p:cTn id="33" dur="500"/>
                                        <p:tgtEl>
                                          <p:spTgt spid="25"/>
                                        </p:tgtEl>
                                      </p:cBhvr>
                                    </p:animEffect>
                                  </p:childTnLst>
                                </p:cTn>
                              </p:par>
                              <p:par>
                                <p:cTn id="34" presetID="53" presetClass="entr" presetSubtype="16" fill="hold" nodeType="withEffect">
                                  <p:stCondLst>
                                    <p:cond delay="250"/>
                                  </p:stCondLst>
                                  <p:childTnLst>
                                    <p:set>
                                      <p:cBhvr>
                                        <p:cTn id="35" dur="1" fill="hold">
                                          <p:stCondLst>
                                            <p:cond delay="0"/>
                                          </p:stCondLst>
                                        </p:cTn>
                                        <p:tgtEl>
                                          <p:spTgt spid="37"/>
                                        </p:tgtEl>
                                        <p:attrNameLst>
                                          <p:attrName>style.visibility</p:attrName>
                                        </p:attrNameLst>
                                      </p:cBhvr>
                                      <p:to>
                                        <p:strVal val="visible"/>
                                      </p:to>
                                    </p:set>
                                    <p:anim calcmode="lin" valueType="num">
                                      <p:cBhvr>
                                        <p:cTn id="36" dur="500" fill="hold"/>
                                        <p:tgtEl>
                                          <p:spTgt spid="37"/>
                                        </p:tgtEl>
                                        <p:attrNameLst>
                                          <p:attrName>ppt_w</p:attrName>
                                        </p:attrNameLst>
                                      </p:cBhvr>
                                      <p:tavLst>
                                        <p:tav tm="0">
                                          <p:val>
                                            <p:fltVal val="0"/>
                                          </p:val>
                                        </p:tav>
                                        <p:tav tm="100000">
                                          <p:val>
                                            <p:strVal val="#ppt_w"/>
                                          </p:val>
                                        </p:tav>
                                      </p:tavLst>
                                    </p:anim>
                                    <p:anim calcmode="lin" valueType="num">
                                      <p:cBhvr>
                                        <p:cTn id="37" dur="500" fill="hold"/>
                                        <p:tgtEl>
                                          <p:spTgt spid="37"/>
                                        </p:tgtEl>
                                        <p:attrNameLst>
                                          <p:attrName>ppt_h</p:attrName>
                                        </p:attrNameLst>
                                      </p:cBhvr>
                                      <p:tavLst>
                                        <p:tav tm="0">
                                          <p:val>
                                            <p:fltVal val="0"/>
                                          </p:val>
                                        </p:tav>
                                        <p:tav tm="100000">
                                          <p:val>
                                            <p:strVal val="#ppt_h"/>
                                          </p:val>
                                        </p:tav>
                                      </p:tavLst>
                                    </p:anim>
                                    <p:animEffect transition="in" filter="fade">
                                      <p:cBhvr>
                                        <p:cTn id="38" dur="500"/>
                                        <p:tgtEl>
                                          <p:spTgt spid="37"/>
                                        </p:tgtEl>
                                      </p:cBhvr>
                                    </p:animEffect>
                                  </p:childTnLst>
                                </p:cTn>
                              </p:par>
                              <p:par>
                                <p:cTn id="39" presetID="42" presetClass="entr" presetSubtype="0" fill="hold" grpId="0" nodeType="withEffect">
                                  <p:stCondLst>
                                    <p:cond delay="25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anim calcmode="lin" valueType="num">
                                      <p:cBhvr>
                                        <p:cTn id="42" dur="500" fill="hold"/>
                                        <p:tgtEl>
                                          <p:spTgt spid="14"/>
                                        </p:tgtEl>
                                        <p:attrNameLst>
                                          <p:attrName>ppt_x</p:attrName>
                                        </p:attrNameLst>
                                      </p:cBhvr>
                                      <p:tavLst>
                                        <p:tav tm="0">
                                          <p:val>
                                            <p:strVal val="#ppt_x"/>
                                          </p:val>
                                        </p:tav>
                                        <p:tav tm="100000">
                                          <p:val>
                                            <p:strVal val="#ppt_x"/>
                                          </p:val>
                                        </p:tav>
                                      </p:tavLst>
                                    </p:anim>
                                    <p:anim calcmode="lin" valueType="num">
                                      <p:cBhvr>
                                        <p:cTn id="43" dur="500" fill="hold"/>
                                        <p:tgtEl>
                                          <p:spTgt spid="14"/>
                                        </p:tgtEl>
                                        <p:attrNameLst>
                                          <p:attrName>ppt_y</p:attrName>
                                        </p:attrNameLst>
                                      </p:cBhvr>
                                      <p:tavLst>
                                        <p:tav tm="0">
                                          <p:val>
                                            <p:strVal val="#ppt_y+.1"/>
                                          </p:val>
                                        </p:tav>
                                        <p:tav tm="100000">
                                          <p:val>
                                            <p:strVal val="#ppt_y"/>
                                          </p:val>
                                        </p:tav>
                                      </p:tavLst>
                                    </p:anim>
                                  </p:childTnLst>
                                </p:cTn>
                              </p:par>
                              <p:par>
                                <p:cTn id="44" presetID="53" presetClass="entr" presetSubtype="16" fill="hold" grpId="0" nodeType="withEffect">
                                  <p:stCondLst>
                                    <p:cond delay="250"/>
                                  </p:stCondLst>
                                  <p:childTnLst>
                                    <p:set>
                                      <p:cBhvr>
                                        <p:cTn id="45" dur="1" fill="hold">
                                          <p:stCondLst>
                                            <p:cond delay="0"/>
                                          </p:stCondLst>
                                        </p:cTn>
                                        <p:tgtEl>
                                          <p:spTgt spid="13"/>
                                        </p:tgtEl>
                                        <p:attrNameLst>
                                          <p:attrName>style.visibility</p:attrName>
                                        </p:attrNameLst>
                                      </p:cBhvr>
                                      <p:to>
                                        <p:strVal val="visible"/>
                                      </p:to>
                                    </p:set>
                                    <p:anim calcmode="lin" valueType="num">
                                      <p:cBhvr>
                                        <p:cTn id="46" dur="500" fill="hold"/>
                                        <p:tgtEl>
                                          <p:spTgt spid="13"/>
                                        </p:tgtEl>
                                        <p:attrNameLst>
                                          <p:attrName>ppt_w</p:attrName>
                                        </p:attrNameLst>
                                      </p:cBhvr>
                                      <p:tavLst>
                                        <p:tav tm="0">
                                          <p:val>
                                            <p:fltVal val="0"/>
                                          </p:val>
                                        </p:tav>
                                        <p:tav tm="100000">
                                          <p:val>
                                            <p:strVal val="#ppt_w"/>
                                          </p:val>
                                        </p:tav>
                                      </p:tavLst>
                                    </p:anim>
                                    <p:anim calcmode="lin" valueType="num">
                                      <p:cBhvr>
                                        <p:cTn id="47" dur="500" fill="hold"/>
                                        <p:tgtEl>
                                          <p:spTgt spid="13"/>
                                        </p:tgtEl>
                                        <p:attrNameLst>
                                          <p:attrName>ppt_h</p:attrName>
                                        </p:attrNameLst>
                                      </p:cBhvr>
                                      <p:tavLst>
                                        <p:tav tm="0">
                                          <p:val>
                                            <p:fltVal val="0"/>
                                          </p:val>
                                        </p:tav>
                                        <p:tav tm="100000">
                                          <p:val>
                                            <p:strVal val="#ppt_h"/>
                                          </p:val>
                                        </p:tav>
                                      </p:tavLst>
                                    </p:anim>
                                    <p:animEffect transition="in" filter="fade">
                                      <p:cBhvr>
                                        <p:cTn id="48" dur="500"/>
                                        <p:tgtEl>
                                          <p:spTgt spid="13"/>
                                        </p:tgtEl>
                                      </p:cBhvr>
                                    </p:animEffect>
                                  </p:childTnLst>
                                </p:cTn>
                              </p:par>
                              <p:par>
                                <p:cTn id="49" presetID="42" presetClass="entr" presetSubtype="0" fill="hold" nodeType="withEffect">
                                  <p:stCondLst>
                                    <p:cond delay="250"/>
                                  </p:stCondLst>
                                  <p:childTnLst>
                                    <p:set>
                                      <p:cBhvr>
                                        <p:cTn id="50" dur="1" fill="hold">
                                          <p:stCondLst>
                                            <p:cond delay="0"/>
                                          </p:stCondLst>
                                        </p:cTn>
                                        <p:tgtEl>
                                          <p:spTgt spid="3"/>
                                        </p:tgtEl>
                                        <p:attrNameLst>
                                          <p:attrName>style.visibility</p:attrName>
                                        </p:attrNameLst>
                                      </p:cBhvr>
                                      <p:to>
                                        <p:strVal val="visible"/>
                                      </p:to>
                                    </p:set>
                                    <p:animEffect transition="in" filter="fade">
                                      <p:cBhvr>
                                        <p:cTn id="51" dur="500"/>
                                        <p:tgtEl>
                                          <p:spTgt spid="3"/>
                                        </p:tgtEl>
                                      </p:cBhvr>
                                    </p:animEffect>
                                    <p:anim calcmode="lin" valueType="num">
                                      <p:cBhvr>
                                        <p:cTn id="52" dur="500" fill="hold"/>
                                        <p:tgtEl>
                                          <p:spTgt spid="3"/>
                                        </p:tgtEl>
                                        <p:attrNameLst>
                                          <p:attrName>ppt_x</p:attrName>
                                        </p:attrNameLst>
                                      </p:cBhvr>
                                      <p:tavLst>
                                        <p:tav tm="0">
                                          <p:val>
                                            <p:strVal val="#ppt_x"/>
                                          </p:val>
                                        </p:tav>
                                        <p:tav tm="100000">
                                          <p:val>
                                            <p:strVal val="#ppt_x"/>
                                          </p:val>
                                        </p:tav>
                                      </p:tavLst>
                                    </p:anim>
                                    <p:anim calcmode="lin" valueType="num">
                                      <p:cBhvr>
                                        <p:cTn id="53" dur="500" fill="hold"/>
                                        <p:tgtEl>
                                          <p:spTgt spid="3"/>
                                        </p:tgtEl>
                                        <p:attrNameLst>
                                          <p:attrName>ppt_y</p:attrName>
                                        </p:attrNameLst>
                                      </p:cBhvr>
                                      <p:tavLst>
                                        <p:tav tm="0">
                                          <p:val>
                                            <p:strVal val="#ppt_y+.1"/>
                                          </p:val>
                                        </p:tav>
                                        <p:tav tm="100000">
                                          <p:val>
                                            <p:strVal val="#ppt_y"/>
                                          </p:val>
                                        </p:tav>
                                      </p:tavLst>
                                    </p:anim>
                                  </p:childTnLst>
                                </p:cTn>
                              </p:par>
                              <p:par>
                                <p:cTn id="54" presetID="53" presetClass="entr" presetSubtype="16" fill="hold" nodeType="withEffect">
                                  <p:stCondLst>
                                    <p:cond delay="250"/>
                                  </p:stCondLst>
                                  <p:childTnLst>
                                    <p:set>
                                      <p:cBhvr>
                                        <p:cTn id="55" dur="1" fill="hold">
                                          <p:stCondLst>
                                            <p:cond delay="0"/>
                                          </p:stCondLst>
                                        </p:cTn>
                                        <p:tgtEl>
                                          <p:spTgt spid="5"/>
                                        </p:tgtEl>
                                        <p:attrNameLst>
                                          <p:attrName>style.visibility</p:attrName>
                                        </p:attrNameLst>
                                      </p:cBhvr>
                                      <p:to>
                                        <p:strVal val="visible"/>
                                      </p:to>
                                    </p:set>
                                    <p:anim calcmode="lin" valueType="num">
                                      <p:cBhvr>
                                        <p:cTn id="56" dur="500" fill="hold"/>
                                        <p:tgtEl>
                                          <p:spTgt spid="5"/>
                                        </p:tgtEl>
                                        <p:attrNameLst>
                                          <p:attrName>ppt_w</p:attrName>
                                        </p:attrNameLst>
                                      </p:cBhvr>
                                      <p:tavLst>
                                        <p:tav tm="0">
                                          <p:val>
                                            <p:fltVal val="0"/>
                                          </p:val>
                                        </p:tav>
                                        <p:tav tm="100000">
                                          <p:val>
                                            <p:strVal val="#ppt_w"/>
                                          </p:val>
                                        </p:tav>
                                      </p:tavLst>
                                    </p:anim>
                                    <p:anim calcmode="lin" valueType="num">
                                      <p:cBhvr>
                                        <p:cTn id="57" dur="500" fill="hold"/>
                                        <p:tgtEl>
                                          <p:spTgt spid="5"/>
                                        </p:tgtEl>
                                        <p:attrNameLst>
                                          <p:attrName>ppt_h</p:attrName>
                                        </p:attrNameLst>
                                      </p:cBhvr>
                                      <p:tavLst>
                                        <p:tav tm="0">
                                          <p:val>
                                            <p:fltVal val="0"/>
                                          </p:val>
                                        </p:tav>
                                        <p:tav tm="100000">
                                          <p:val>
                                            <p:strVal val="#ppt_h"/>
                                          </p:val>
                                        </p:tav>
                                      </p:tavLst>
                                    </p:anim>
                                    <p:animEffect transition="in" filter="fade">
                                      <p:cBhvr>
                                        <p:cTn id="5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3" grpId="0" bldLvl="0" animBg="1"/>
      <p:bldP spid="14" grpId="0"/>
      <p:bldP spid="15"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0375"/>
          </a:xfrm>
          <a:prstGeom prst="rect">
            <a:avLst/>
          </a:prstGeom>
          <a:noFill/>
        </p:spPr>
        <p:txBody>
          <a:bodyPr wrap="square" rtlCol="0">
            <a:spAutoFit/>
          </a:bodyPr>
          <a:lstStyle/>
          <a:p>
            <a:r>
              <a:rPr lang="en-US" altLang="zh-CN" sz="2400" b="1" dirty="0">
                <a:solidFill>
                  <a:schemeClr val="tx1">
                    <a:lumMod val="85000"/>
                    <a:lumOff val="15000"/>
                  </a:schemeClr>
                </a:solidFill>
                <a:latin typeface="微软雅黑" panose="020B0503020204020204" charset="-122"/>
                <a:ea typeface="微软雅黑" panose="020B0503020204020204" charset="-122"/>
              </a:rPr>
              <a:t>2</a:t>
            </a:r>
            <a:r>
              <a:rPr lang="en-US" altLang="zh-CN" sz="2400" b="1" dirty="0" smtClean="0">
                <a:solidFill>
                  <a:schemeClr val="tx1">
                    <a:lumMod val="85000"/>
                    <a:lumOff val="15000"/>
                  </a:schemeClr>
                </a:solidFill>
                <a:latin typeface="微软雅黑" panose="020B0503020204020204" charset="-122"/>
                <a:ea typeface="微软雅黑" panose="020B0503020204020204" charset="-122"/>
              </a:rPr>
              <a:t>.</a:t>
            </a:r>
            <a:r>
              <a:rPr lang="zh-CN" altLang="en-US" sz="2400" b="1" dirty="0" smtClean="0">
                <a:solidFill>
                  <a:schemeClr val="tx1">
                    <a:lumMod val="85000"/>
                    <a:lumOff val="15000"/>
                  </a:schemeClr>
                </a:solidFill>
                <a:latin typeface="微软雅黑" panose="020B0503020204020204" charset="-122"/>
                <a:ea typeface="微软雅黑" panose="020B0503020204020204" charset="-122"/>
              </a:rPr>
              <a:t>软件设计</a:t>
            </a:r>
            <a:r>
              <a:rPr lang="en-US" altLang="zh-CN" sz="2400" b="1" dirty="0" smtClean="0">
                <a:solidFill>
                  <a:schemeClr val="tx1">
                    <a:lumMod val="85000"/>
                    <a:lumOff val="15000"/>
                  </a:schemeClr>
                </a:solidFill>
                <a:latin typeface="微软雅黑" panose="020B0503020204020204" charset="-122"/>
                <a:ea typeface="微软雅黑" panose="020B0503020204020204" charset="-122"/>
              </a:rPr>
              <a:t>--</a:t>
            </a:r>
            <a:r>
              <a:rPr lang="zh-CN" altLang="en-US" sz="2400" b="1" dirty="0" smtClean="0">
                <a:solidFill>
                  <a:schemeClr val="tx1">
                    <a:lumMod val="85000"/>
                    <a:lumOff val="15000"/>
                  </a:schemeClr>
                </a:solidFill>
                <a:latin typeface="微软雅黑" panose="020B0503020204020204" charset="-122"/>
                <a:ea typeface="微软雅黑" panose="020B0503020204020204" charset="-122"/>
              </a:rPr>
              <a:t>数据库管理</a:t>
            </a:r>
            <a:endParaRPr lang="zh-CN" altLang="en-US" sz="2400" b="1" dirty="0" smtClean="0">
              <a:solidFill>
                <a:schemeClr val="tx1">
                  <a:lumMod val="85000"/>
                  <a:lumOff val="15000"/>
                </a:schemeClr>
              </a:solidFill>
              <a:latin typeface="微软雅黑" panose="020B0503020204020204" charset="-122"/>
              <a:ea typeface="微软雅黑" panose="020B0503020204020204" charset="-122"/>
            </a:endParaRPr>
          </a:p>
        </p:txBody>
      </p:sp>
      <p:grpSp>
        <p:nvGrpSpPr>
          <p:cNvPr id="2" name="组合 1"/>
          <p:cNvGrpSpPr/>
          <p:nvPr/>
        </p:nvGrpSpPr>
        <p:grpSpPr>
          <a:xfrm rot="0">
            <a:off x="1953260" y="1598295"/>
            <a:ext cx="6036945" cy="397510"/>
            <a:chOff x="2951162" y="1570791"/>
            <a:chExt cx="6036945" cy="397710"/>
          </a:xfrm>
        </p:grpSpPr>
        <p:sp>
          <p:nvSpPr>
            <p:cNvPr id="23" name="矩形 22"/>
            <p:cNvSpPr/>
            <p:nvPr/>
          </p:nvSpPr>
          <p:spPr>
            <a:xfrm>
              <a:off x="2951162" y="1570791"/>
              <a:ext cx="2232000" cy="397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charset="-122"/>
                  <a:ea typeface="微软雅黑" panose="020B0503020204020204" charset="-122"/>
                </a:rPr>
                <a:t>用户表</a:t>
              </a:r>
              <a:endParaRPr lang="zh-CN" altLang="en-US" b="1" dirty="0" smtClean="0">
                <a:latin typeface="微软雅黑" panose="020B0503020204020204" charset="-122"/>
                <a:ea typeface="微软雅黑" panose="020B0503020204020204" charset="-122"/>
              </a:endParaRPr>
            </a:p>
          </p:txBody>
        </p:sp>
        <p:sp>
          <p:nvSpPr>
            <p:cNvPr id="24" name="矩形 23"/>
            <p:cNvSpPr/>
            <p:nvPr/>
          </p:nvSpPr>
          <p:spPr>
            <a:xfrm>
              <a:off x="6156642" y="1570791"/>
              <a:ext cx="2831465" cy="3975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charset="-122"/>
                  <a:ea typeface="微软雅黑" panose="020B0503020204020204" charset="-122"/>
                </a:rPr>
                <a:t>存储已注册用户的信息</a:t>
              </a:r>
              <a:endParaRPr lang="zh-CN" altLang="en-US" b="1" dirty="0">
                <a:latin typeface="微软雅黑" panose="020B0503020204020204" charset="-122"/>
                <a:ea typeface="微软雅黑" panose="020B0503020204020204" charset="-122"/>
              </a:endParaRPr>
            </a:p>
          </p:txBody>
        </p:sp>
        <p:cxnSp>
          <p:nvCxnSpPr>
            <p:cNvPr id="25" name="直接箭头连接符 24"/>
            <p:cNvCxnSpPr>
              <a:stCxn id="23" idx="3"/>
              <a:endCxn id="24" idx="1"/>
            </p:cNvCxnSpPr>
            <p:nvPr/>
          </p:nvCxnSpPr>
          <p:spPr>
            <a:xfrm>
              <a:off x="5183162" y="1769646"/>
              <a:ext cx="973455" cy="0"/>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rot="0">
            <a:off x="1953260" y="2449830"/>
            <a:ext cx="6036945" cy="397510"/>
            <a:chOff x="2951162" y="1570791"/>
            <a:chExt cx="6036945" cy="397710"/>
          </a:xfrm>
        </p:grpSpPr>
        <p:sp>
          <p:nvSpPr>
            <p:cNvPr id="36" name="矩形 35"/>
            <p:cNvSpPr/>
            <p:nvPr/>
          </p:nvSpPr>
          <p:spPr>
            <a:xfrm>
              <a:off x="2951162" y="1570791"/>
              <a:ext cx="2232000" cy="397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charset="-122"/>
                  <a:ea typeface="微软雅黑" panose="020B0503020204020204" charset="-122"/>
                </a:rPr>
                <a:t>书籍表</a:t>
              </a:r>
              <a:endParaRPr lang="zh-CN" altLang="en-US" b="1" dirty="0">
                <a:latin typeface="微软雅黑" panose="020B0503020204020204" charset="-122"/>
                <a:ea typeface="微软雅黑" panose="020B0503020204020204" charset="-122"/>
              </a:endParaRPr>
            </a:p>
          </p:txBody>
        </p:sp>
        <p:sp>
          <p:nvSpPr>
            <p:cNvPr id="37" name="矩形 36"/>
            <p:cNvSpPr/>
            <p:nvPr/>
          </p:nvSpPr>
          <p:spPr>
            <a:xfrm>
              <a:off x="6156642" y="1570791"/>
              <a:ext cx="2831465" cy="3975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charset="-122"/>
                  <a:ea typeface="微软雅黑" panose="020B0503020204020204" charset="-122"/>
                </a:rPr>
                <a:t>存储书籍信息</a:t>
              </a:r>
              <a:endParaRPr lang="zh-CN" altLang="en-US" b="1" dirty="0">
                <a:latin typeface="微软雅黑" panose="020B0503020204020204" charset="-122"/>
                <a:ea typeface="微软雅黑" panose="020B0503020204020204" charset="-122"/>
              </a:endParaRPr>
            </a:p>
          </p:txBody>
        </p:sp>
        <p:cxnSp>
          <p:nvCxnSpPr>
            <p:cNvPr id="38" name="直接箭头连接符 37"/>
            <p:cNvCxnSpPr>
              <a:stCxn id="36" idx="3"/>
              <a:endCxn id="37" idx="1"/>
            </p:cNvCxnSpPr>
            <p:nvPr/>
          </p:nvCxnSpPr>
          <p:spPr>
            <a:xfrm>
              <a:off x="5183162" y="1769646"/>
              <a:ext cx="973455" cy="0"/>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p:nvGrpSpPr>
        <p:grpSpPr>
          <a:xfrm rot="0">
            <a:off x="1953260" y="3269615"/>
            <a:ext cx="6036945" cy="427990"/>
            <a:chOff x="2951162" y="1570791"/>
            <a:chExt cx="6036945" cy="428190"/>
          </a:xfrm>
        </p:grpSpPr>
        <p:sp>
          <p:nvSpPr>
            <p:cNvPr id="42" name="矩形 41"/>
            <p:cNvSpPr/>
            <p:nvPr/>
          </p:nvSpPr>
          <p:spPr>
            <a:xfrm>
              <a:off x="2951162" y="1601271"/>
              <a:ext cx="2232000" cy="397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charset="-122"/>
                  <a:ea typeface="微软雅黑" panose="020B0503020204020204" charset="-122"/>
                </a:rPr>
                <a:t>经典句子表</a:t>
              </a:r>
              <a:endParaRPr lang="zh-CN" altLang="en-US" b="1" dirty="0">
                <a:latin typeface="微软雅黑" panose="020B0503020204020204" charset="-122"/>
                <a:ea typeface="微软雅黑" panose="020B0503020204020204" charset="-122"/>
              </a:endParaRPr>
            </a:p>
          </p:txBody>
        </p:sp>
        <p:sp>
          <p:nvSpPr>
            <p:cNvPr id="43" name="矩形 42"/>
            <p:cNvSpPr/>
            <p:nvPr/>
          </p:nvSpPr>
          <p:spPr>
            <a:xfrm>
              <a:off x="6156642" y="1570791"/>
              <a:ext cx="2831465" cy="3975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charset="-122"/>
                  <a:ea typeface="微软雅黑" panose="020B0503020204020204" charset="-122"/>
                </a:rPr>
                <a:t>提供有价值的句子</a:t>
              </a:r>
              <a:endParaRPr lang="zh-CN" altLang="en-US" b="1" dirty="0">
                <a:latin typeface="微软雅黑" panose="020B0503020204020204" charset="-122"/>
                <a:ea typeface="微软雅黑" panose="020B0503020204020204" charset="-122"/>
              </a:endParaRPr>
            </a:p>
          </p:txBody>
        </p:sp>
        <p:cxnSp>
          <p:nvCxnSpPr>
            <p:cNvPr id="44" name="直接箭头连接符 43"/>
            <p:cNvCxnSpPr>
              <a:stCxn id="42" idx="3"/>
              <a:endCxn id="43" idx="1"/>
            </p:cNvCxnSpPr>
            <p:nvPr/>
          </p:nvCxnSpPr>
          <p:spPr>
            <a:xfrm flipV="1">
              <a:off x="5183162" y="1784886"/>
              <a:ext cx="973455" cy="15041"/>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rot="0">
            <a:off x="1958340" y="4135755"/>
            <a:ext cx="6036945" cy="397510"/>
            <a:chOff x="2951162" y="1570791"/>
            <a:chExt cx="6036945" cy="397710"/>
          </a:xfrm>
        </p:grpSpPr>
        <p:sp>
          <p:nvSpPr>
            <p:cNvPr id="48" name="矩形 47"/>
            <p:cNvSpPr/>
            <p:nvPr/>
          </p:nvSpPr>
          <p:spPr>
            <a:xfrm>
              <a:off x="2951162" y="1570791"/>
              <a:ext cx="2232000" cy="397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charset="-122"/>
                  <a:ea typeface="微软雅黑" panose="020B0503020204020204" charset="-122"/>
                </a:rPr>
                <a:t>句子</a:t>
              </a:r>
              <a:r>
                <a:rPr lang="zh-CN" altLang="en-US" b="1" dirty="0">
                  <a:latin typeface="微软雅黑" panose="020B0503020204020204" charset="-122"/>
                  <a:ea typeface="微软雅黑" panose="020B0503020204020204" charset="-122"/>
                </a:rPr>
                <a:t>收藏表</a:t>
              </a:r>
              <a:endParaRPr lang="zh-CN" altLang="en-US" b="1" dirty="0">
                <a:latin typeface="微软雅黑" panose="020B0503020204020204" charset="-122"/>
                <a:ea typeface="微软雅黑" panose="020B0503020204020204" charset="-122"/>
              </a:endParaRPr>
            </a:p>
          </p:txBody>
        </p:sp>
        <p:sp>
          <p:nvSpPr>
            <p:cNvPr id="49" name="矩形 48"/>
            <p:cNvSpPr/>
            <p:nvPr/>
          </p:nvSpPr>
          <p:spPr>
            <a:xfrm>
              <a:off x="6156642" y="1570791"/>
              <a:ext cx="2831465" cy="3975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charset="-122"/>
                  <a:ea typeface="微软雅黑" panose="020B0503020204020204" charset="-122"/>
                </a:rPr>
                <a:t>记录用户</a:t>
              </a:r>
              <a:r>
                <a:rPr lang="zh-CN" altLang="en-US" b="1" dirty="0">
                  <a:latin typeface="微软雅黑" panose="020B0503020204020204" charset="-122"/>
                  <a:ea typeface="微软雅黑" panose="020B0503020204020204" charset="-122"/>
                </a:rPr>
                <a:t>收藏的句子</a:t>
              </a:r>
              <a:endParaRPr lang="zh-CN" altLang="en-US" b="1" dirty="0">
                <a:latin typeface="微软雅黑" panose="020B0503020204020204" charset="-122"/>
                <a:ea typeface="微软雅黑" panose="020B0503020204020204" charset="-122"/>
              </a:endParaRPr>
            </a:p>
          </p:txBody>
        </p:sp>
        <p:cxnSp>
          <p:nvCxnSpPr>
            <p:cNvPr id="50" name="直接箭头连接符 49"/>
            <p:cNvCxnSpPr>
              <a:stCxn id="48" idx="3"/>
              <a:endCxn id="49" idx="1"/>
            </p:cNvCxnSpPr>
            <p:nvPr/>
          </p:nvCxnSpPr>
          <p:spPr>
            <a:xfrm>
              <a:off x="5183162" y="1769011"/>
              <a:ext cx="973455" cy="0"/>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rot="0">
            <a:off x="1958340" y="4979035"/>
            <a:ext cx="6036945" cy="397510"/>
            <a:chOff x="2951162" y="1570791"/>
            <a:chExt cx="6036945" cy="397710"/>
          </a:xfrm>
        </p:grpSpPr>
        <p:sp>
          <p:nvSpPr>
            <p:cNvPr id="54" name="矩形 53"/>
            <p:cNvSpPr/>
            <p:nvPr/>
          </p:nvSpPr>
          <p:spPr>
            <a:xfrm>
              <a:off x="2951162" y="1570791"/>
              <a:ext cx="2232000" cy="397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charset="-122"/>
                  <a:ea typeface="微软雅黑" panose="020B0503020204020204" charset="-122"/>
                </a:rPr>
                <a:t>书籍评论表</a:t>
              </a:r>
              <a:endParaRPr lang="zh-CN" altLang="en-US" b="1" dirty="0">
                <a:latin typeface="微软雅黑" panose="020B0503020204020204" charset="-122"/>
                <a:ea typeface="微软雅黑" panose="020B0503020204020204" charset="-122"/>
              </a:endParaRPr>
            </a:p>
          </p:txBody>
        </p:sp>
        <p:sp>
          <p:nvSpPr>
            <p:cNvPr id="55" name="矩形 54"/>
            <p:cNvSpPr/>
            <p:nvPr/>
          </p:nvSpPr>
          <p:spPr>
            <a:xfrm>
              <a:off x="6156642" y="1570791"/>
              <a:ext cx="2831465" cy="3975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charset="-122"/>
                  <a:ea typeface="微软雅黑" panose="020B0503020204020204" charset="-122"/>
                </a:rPr>
                <a:t>记录用户发表的书评</a:t>
              </a:r>
              <a:endParaRPr lang="zh-CN" altLang="en-US" b="1" dirty="0">
                <a:latin typeface="微软雅黑" panose="020B0503020204020204" charset="-122"/>
                <a:ea typeface="微软雅黑" panose="020B0503020204020204" charset="-122"/>
              </a:endParaRPr>
            </a:p>
          </p:txBody>
        </p:sp>
        <p:cxnSp>
          <p:nvCxnSpPr>
            <p:cNvPr id="56" name="直接箭头连接符 55"/>
            <p:cNvCxnSpPr>
              <a:stCxn id="54" idx="3"/>
              <a:endCxn id="55" idx="1"/>
            </p:cNvCxnSpPr>
            <p:nvPr/>
          </p:nvCxnSpPr>
          <p:spPr>
            <a:xfrm>
              <a:off x="5183162" y="1769646"/>
              <a:ext cx="973455" cy="0"/>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rot="0">
            <a:off x="1958340" y="5924550"/>
            <a:ext cx="6036945" cy="397510"/>
            <a:chOff x="2951162" y="1570791"/>
            <a:chExt cx="6036945" cy="397710"/>
          </a:xfrm>
        </p:grpSpPr>
        <p:sp>
          <p:nvSpPr>
            <p:cNvPr id="60" name="矩形 59"/>
            <p:cNvSpPr/>
            <p:nvPr/>
          </p:nvSpPr>
          <p:spPr>
            <a:xfrm>
              <a:off x="2951162" y="1570791"/>
              <a:ext cx="2232000" cy="397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charset="-122"/>
                  <a:ea typeface="微软雅黑" panose="020B0503020204020204" charset="-122"/>
                </a:rPr>
                <a:t>搜索表</a:t>
              </a:r>
              <a:endParaRPr lang="zh-CN" altLang="en-US" b="1" dirty="0">
                <a:latin typeface="微软雅黑" panose="020B0503020204020204" charset="-122"/>
                <a:ea typeface="微软雅黑" panose="020B0503020204020204" charset="-122"/>
              </a:endParaRPr>
            </a:p>
          </p:txBody>
        </p:sp>
        <p:sp>
          <p:nvSpPr>
            <p:cNvPr id="61" name="矩形 60"/>
            <p:cNvSpPr/>
            <p:nvPr/>
          </p:nvSpPr>
          <p:spPr>
            <a:xfrm>
              <a:off x="6156642" y="1570791"/>
              <a:ext cx="2831465" cy="3975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charset="-122"/>
                  <a:ea typeface="微软雅黑" panose="020B0503020204020204" charset="-122"/>
                </a:rPr>
                <a:t>可以观看用户的搜索记录</a:t>
              </a:r>
              <a:endParaRPr lang="zh-CN" altLang="en-US" b="1" dirty="0">
                <a:latin typeface="微软雅黑" panose="020B0503020204020204" charset="-122"/>
                <a:ea typeface="微软雅黑" panose="020B0503020204020204" charset="-122"/>
              </a:endParaRPr>
            </a:p>
          </p:txBody>
        </p:sp>
        <p:cxnSp>
          <p:nvCxnSpPr>
            <p:cNvPr id="62" name="直接箭头连接符 61"/>
            <p:cNvCxnSpPr>
              <a:stCxn id="60" idx="3"/>
              <a:endCxn id="61" idx="1"/>
            </p:cNvCxnSpPr>
            <p:nvPr/>
          </p:nvCxnSpPr>
          <p:spPr>
            <a:xfrm>
              <a:off x="5183162" y="1769646"/>
              <a:ext cx="973455" cy="0"/>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
        <p:nvSpPr>
          <p:cNvPr id="66" name="文本框 65"/>
          <p:cNvSpPr txBox="1"/>
          <p:nvPr/>
        </p:nvSpPr>
        <p:spPr>
          <a:xfrm>
            <a:off x="1953270" y="1006767"/>
            <a:ext cx="2338963" cy="460375"/>
          </a:xfrm>
          <a:prstGeom prst="rect">
            <a:avLst/>
          </a:prstGeom>
          <a:noFill/>
        </p:spPr>
        <p:txBody>
          <a:bodyPr wrap="square" rtlCol="0">
            <a:spAutoFit/>
          </a:bodyPr>
          <a:lstStyle/>
          <a:p>
            <a:pPr algn="ctr"/>
            <a:r>
              <a:rPr lang="zh-CN" altLang="en-US" sz="2400" b="1" dirty="0" smtClean="0">
                <a:solidFill>
                  <a:schemeClr val="accent1"/>
                </a:solidFill>
                <a:latin typeface="微软雅黑" panose="020B0503020204020204" charset="-122"/>
                <a:ea typeface="微软雅黑" panose="020B0503020204020204" charset="-122"/>
                <a:cs typeface="Times New Roman" panose="02020603050405020304" pitchFamily="18" charset="0"/>
              </a:rPr>
              <a:t>表格</a:t>
            </a:r>
            <a:endParaRPr lang="zh-CN" altLang="en-US" sz="2400" b="1" dirty="0" smtClean="0">
              <a:solidFill>
                <a:schemeClr val="accent1"/>
              </a:solidFill>
              <a:latin typeface="微软雅黑" panose="020B0503020204020204" charset="-122"/>
              <a:ea typeface="微软雅黑" panose="020B0503020204020204" charset="-122"/>
              <a:cs typeface="Times New Roman" panose="02020603050405020304" pitchFamily="18" charset="0"/>
            </a:endParaRPr>
          </a:p>
        </p:txBody>
      </p:sp>
      <p:sp>
        <p:nvSpPr>
          <p:cNvPr id="67" name="文本框 66"/>
          <p:cNvSpPr txBox="1"/>
          <p:nvPr/>
        </p:nvSpPr>
        <p:spPr>
          <a:xfrm>
            <a:off x="5297927" y="1006767"/>
            <a:ext cx="2338963" cy="460375"/>
          </a:xfrm>
          <a:prstGeom prst="rect">
            <a:avLst/>
          </a:prstGeom>
          <a:noFill/>
        </p:spPr>
        <p:txBody>
          <a:bodyPr wrap="square" rtlCol="0">
            <a:spAutoFit/>
          </a:bodyPr>
          <a:lstStyle/>
          <a:p>
            <a:pPr algn="ctr"/>
            <a:r>
              <a:rPr lang="zh-CN" altLang="en-US" sz="2400" b="1" dirty="0" smtClean="0">
                <a:solidFill>
                  <a:schemeClr val="accent1"/>
                </a:solidFill>
                <a:latin typeface="微软雅黑" panose="020B0503020204020204" charset="-122"/>
                <a:ea typeface="微软雅黑" panose="020B0503020204020204" charset="-122"/>
                <a:cs typeface="Times New Roman" panose="02020603050405020304" pitchFamily="18" charset="0"/>
              </a:rPr>
              <a:t>作用</a:t>
            </a:r>
            <a:endParaRPr lang="zh-CN" altLang="en-US" sz="2400" b="1" dirty="0" smtClean="0">
              <a:solidFill>
                <a:schemeClr val="accent1"/>
              </a:solidFill>
              <a:latin typeface="微软雅黑" panose="020B0503020204020204" charset="-122"/>
              <a:ea typeface="微软雅黑" panose="020B0503020204020204" charset="-122"/>
              <a:cs typeface="Times New Roman" panose="02020603050405020304" pitchFamily="18" charset="0"/>
            </a:endParaRPr>
          </a:p>
        </p:txBody>
      </p:sp>
      <p:grpSp>
        <p:nvGrpSpPr>
          <p:cNvPr id="51" name="组合 50"/>
          <p:cNvGrpSpPr/>
          <p:nvPr/>
        </p:nvGrpSpPr>
        <p:grpSpPr>
          <a:xfrm>
            <a:off x="8606970" y="6519446"/>
            <a:ext cx="638628" cy="338554"/>
            <a:chOff x="8663567" y="6519446"/>
            <a:chExt cx="638628" cy="338554"/>
          </a:xfrm>
        </p:grpSpPr>
        <p:sp>
          <p:nvSpPr>
            <p:cNvPr id="57" name="矩形 56"/>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8663567" y="6519446"/>
              <a:ext cx="638628" cy="337185"/>
            </a:xfrm>
            <a:prstGeom prst="rect">
              <a:avLst/>
            </a:prstGeom>
            <a:noFill/>
          </p:spPr>
          <p:txBody>
            <a:bodyPr wrap="square" rtlCol="0">
              <a:spAutoFit/>
            </a:bodyPr>
            <a:lstStyle/>
            <a:p>
              <a:pPr algn="ctr"/>
              <a:r>
                <a:rPr lang="en-US" sz="1600" dirty="0" smtClean="0">
                  <a:solidFill>
                    <a:schemeClr val="bg1"/>
                  </a:solidFill>
                  <a:latin typeface="微软雅黑" panose="020B0503020204020204" charset="-122"/>
                  <a:ea typeface="微软雅黑" panose="020B0503020204020204" charset="-122"/>
                </a:rPr>
                <a:t>12</a:t>
              </a:r>
              <a:endParaRPr lang="en-US" sz="1600" dirty="0">
                <a:solidFill>
                  <a:schemeClr val="bg1"/>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51"/>
                                        </p:tgtEl>
                                        <p:attrNameLst>
                                          <p:attrName>style.visibility</p:attrName>
                                        </p:attrNameLst>
                                      </p:cBhvr>
                                      <p:to>
                                        <p:strVal val="visible"/>
                                      </p:to>
                                    </p:set>
                                    <p:animEffect transition="in" filter="wipe(right)">
                                      <p:cBhvr>
                                        <p:cTn id="15" dur="500"/>
                                        <p:tgtEl>
                                          <p:spTgt spid="51"/>
                                        </p:tgtEl>
                                      </p:cBhvr>
                                    </p:animEffect>
                                  </p:childTnLst>
                                </p:cTn>
                              </p:par>
                              <p:par>
                                <p:cTn id="16" presetID="42" presetClass="entr" presetSubtype="0" fill="hold" grpId="0" nodeType="withEffect">
                                  <p:stCondLst>
                                    <p:cond delay="250"/>
                                  </p:stCondLst>
                                  <p:childTnLst>
                                    <p:set>
                                      <p:cBhvr>
                                        <p:cTn id="17" dur="1" fill="hold">
                                          <p:stCondLst>
                                            <p:cond delay="0"/>
                                          </p:stCondLst>
                                        </p:cTn>
                                        <p:tgtEl>
                                          <p:spTgt spid="66"/>
                                        </p:tgtEl>
                                        <p:attrNameLst>
                                          <p:attrName>style.visibility</p:attrName>
                                        </p:attrNameLst>
                                      </p:cBhvr>
                                      <p:to>
                                        <p:strVal val="visible"/>
                                      </p:to>
                                    </p:set>
                                    <p:animEffect transition="in" filter="fade">
                                      <p:cBhvr>
                                        <p:cTn id="18" dur="500"/>
                                        <p:tgtEl>
                                          <p:spTgt spid="66"/>
                                        </p:tgtEl>
                                      </p:cBhvr>
                                    </p:animEffect>
                                    <p:anim calcmode="lin" valueType="num">
                                      <p:cBhvr>
                                        <p:cTn id="19" dur="500" fill="hold"/>
                                        <p:tgtEl>
                                          <p:spTgt spid="66"/>
                                        </p:tgtEl>
                                        <p:attrNameLst>
                                          <p:attrName>ppt_x</p:attrName>
                                        </p:attrNameLst>
                                      </p:cBhvr>
                                      <p:tavLst>
                                        <p:tav tm="0">
                                          <p:val>
                                            <p:strVal val="#ppt_x"/>
                                          </p:val>
                                        </p:tav>
                                        <p:tav tm="100000">
                                          <p:val>
                                            <p:strVal val="#ppt_x"/>
                                          </p:val>
                                        </p:tav>
                                      </p:tavLst>
                                    </p:anim>
                                    <p:anim calcmode="lin" valueType="num">
                                      <p:cBhvr>
                                        <p:cTn id="20" dur="500" fill="hold"/>
                                        <p:tgtEl>
                                          <p:spTgt spid="66"/>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250"/>
                                  </p:stCondLst>
                                  <p:childTnLst>
                                    <p:set>
                                      <p:cBhvr>
                                        <p:cTn id="22" dur="1" fill="hold">
                                          <p:stCondLst>
                                            <p:cond delay="0"/>
                                          </p:stCondLst>
                                        </p:cTn>
                                        <p:tgtEl>
                                          <p:spTgt spid="67"/>
                                        </p:tgtEl>
                                        <p:attrNameLst>
                                          <p:attrName>style.visibility</p:attrName>
                                        </p:attrNameLst>
                                      </p:cBhvr>
                                      <p:to>
                                        <p:strVal val="visible"/>
                                      </p:to>
                                    </p:set>
                                    <p:animEffect transition="in" filter="fade">
                                      <p:cBhvr>
                                        <p:cTn id="23" dur="500"/>
                                        <p:tgtEl>
                                          <p:spTgt spid="67"/>
                                        </p:tgtEl>
                                      </p:cBhvr>
                                    </p:animEffect>
                                    <p:anim calcmode="lin" valueType="num">
                                      <p:cBhvr>
                                        <p:cTn id="24" dur="500" fill="hold"/>
                                        <p:tgtEl>
                                          <p:spTgt spid="67"/>
                                        </p:tgtEl>
                                        <p:attrNameLst>
                                          <p:attrName>ppt_x</p:attrName>
                                        </p:attrNameLst>
                                      </p:cBhvr>
                                      <p:tavLst>
                                        <p:tav tm="0">
                                          <p:val>
                                            <p:strVal val="#ppt_x"/>
                                          </p:val>
                                        </p:tav>
                                        <p:tav tm="100000">
                                          <p:val>
                                            <p:strVal val="#ppt_x"/>
                                          </p:val>
                                        </p:tav>
                                      </p:tavLst>
                                    </p:anim>
                                    <p:anim calcmode="lin" valueType="num">
                                      <p:cBhvr>
                                        <p:cTn id="25" dur="5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6" grpId="0"/>
      <p:bldP spid="6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851645"/>
            <a:ext cx="4205521" cy="3154710"/>
          </a:xfrm>
          <a:prstGeom prst="rect">
            <a:avLst/>
          </a:prstGeom>
          <a:noFill/>
        </p:spPr>
        <p:txBody>
          <a:bodyPr wrap="square" rtlCol="0">
            <a:spAutoFit/>
          </a:bodyPr>
          <a:lstStyle/>
          <a:p>
            <a:pPr algn="ctr"/>
            <a:r>
              <a:rPr lang="en-US" altLang="zh-CN" sz="19900" b="1" dirty="0" smtClean="0">
                <a:solidFill>
                  <a:schemeClr val="accent1"/>
                </a:solidFill>
                <a:latin typeface="微软雅黑" panose="020B0503020204020204" charset="-122"/>
                <a:ea typeface="微软雅黑" panose="020B0503020204020204" charset="-122"/>
                <a:cs typeface="Times New Roman" panose="02020603050405020304" pitchFamily="18" charset="0"/>
              </a:rPr>
              <a:t>03</a:t>
            </a:r>
            <a:endParaRPr lang="zh-CN" altLang="en-US" sz="19900" b="1" dirty="0">
              <a:solidFill>
                <a:schemeClr val="accent1"/>
              </a:solidFill>
              <a:latin typeface="微软雅黑" panose="020B0503020204020204" charset="-122"/>
              <a:ea typeface="微软雅黑" panose="020B0503020204020204" charset="-122"/>
              <a:cs typeface="Times New Roman" panose="02020603050405020304" pitchFamily="18" charset="0"/>
            </a:endParaRPr>
          </a:p>
        </p:txBody>
      </p:sp>
      <p:sp>
        <p:nvSpPr>
          <p:cNvPr id="7" name="文本框 6"/>
          <p:cNvSpPr txBox="1"/>
          <p:nvPr/>
        </p:nvSpPr>
        <p:spPr>
          <a:xfrm>
            <a:off x="3887161" y="2845078"/>
            <a:ext cx="4645651" cy="521970"/>
          </a:xfrm>
          <a:prstGeom prst="rect">
            <a:avLst/>
          </a:prstGeom>
          <a:noFill/>
        </p:spPr>
        <p:txBody>
          <a:bodyPr wrap="square" rtlCol="0">
            <a:spAutoFit/>
          </a:bodyPr>
          <a:lstStyle/>
          <a:p>
            <a:r>
              <a:rPr lang="zh-CN" altLang="en-US" sz="2800" b="1" dirty="0">
                <a:solidFill>
                  <a:schemeClr val="tx1">
                    <a:lumMod val="85000"/>
                    <a:lumOff val="15000"/>
                  </a:schemeClr>
                </a:solidFill>
                <a:latin typeface="微软雅黑" panose="020B0503020204020204" charset="-122"/>
                <a:ea typeface="微软雅黑" panose="020B0503020204020204" charset="-122"/>
              </a:rPr>
              <a:t>网站</a:t>
            </a:r>
            <a:r>
              <a:rPr lang="zh-CN" altLang="en-US" sz="2800" b="1" dirty="0">
                <a:solidFill>
                  <a:schemeClr val="tx1">
                    <a:lumMod val="85000"/>
                    <a:lumOff val="15000"/>
                  </a:schemeClr>
                </a:solidFill>
                <a:latin typeface="微软雅黑" panose="020B0503020204020204" charset="-122"/>
                <a:ea typeface="微软雅黑" panose="020B0503020204020204" charset="-122"/>
              </a:rPr>
              <a:t>实现过程</a:t>
            </a:r>
            <a:endParaRPr lang="zh-CN" altLang="en-US" sz="2800" b="1" dirty="0">
              <a:solidFill>
                <a:schemeClr val="tx1">
                  <a:lumMod val="85000"/>
                  <a:lumOff val="15000"/>
                </a:schemeClr>
              </a:solidFill>
              <a:latin typeface="微软雅黑" panose="020B0503020204020204" charset="-122"/>
              <a:ea typeface="微软雅黑" panose="020B0503020204020204" charset="-122"/>
            </a:endParaRPr>
          </a:p>
        </p:txBody>
      </p:sp>
      <p:sp>
        <p:nvSpPr>
          <p:cNvPr id="8" name="文本框 7"/>
          <p:cNvSpPr txBox="1"/>
          <p:nvPr/>
        </p:nvSpPr>
        <p:spPr>
          <a:xfrm>
            <a:off x="3887162" y="3416888"/>
            <a:ext cx="4663440" cy="398780"/>
          </a:xfrm>
          <a:prstGeom prst="rect">
            <a:avLst/>
          </a:prstGeom>
          <a:noFill/>
        </p:spPr>
        <p:txBody>
          <a:bodyPr wrap="square" rtlCol="0">
            <a:spAutoFit/>
          </a:bodyPr>
          <a:lstStyle/>
          <a:p>
            <a:r>
              <a:rPr lang="en-US" altLang="da-DK" sz="2000" dirty="0">
                <a:latin typeface="Times New Roman" panose="02020603050405020304" pitchFamily="18" charset="0"/>
                <a:cs typeface="Times New Roman" panose="02020603050405020304" pitchFamily="18" charset="0"/>
              </a:rPr>
              <a:t>achievement</a:t>
            </a:r>
            <a:endParaRPr lang="en-US" altLang="da-DK" sz="2000" dirty="0">
              <a:latin typeface="Times New Roman" panose="02020603050405020304" pitchFamily="18" charset="0"/>
              <a:cs typeface="Times New Roman" panose="02020603050405020304" pitchFamily="18" charset="0"/>
            </a:endParaRPr>
          </a:p>
        </p:txBody>
      </p:sp>
      <p:grpSp>
        <p:nvGrpSpPr>
          <p:cNvPr id="15" name="组合 14"/>
          <p:cNvGrpSpPr/>
          <p:nvPr/>
        </p:nvGrpSpPr>
        <p:grpSpPr>
          <a:xfrm>
            <a:off x="3887162" y="3375000"/>
            <a:ext cx="4663440" cy="108000"/>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487591" y="3105835"/>
            <a:ext cx="3230339" cy="646331"/>
          </a:xfrm>
          <a:prstGeom prst="rect">
            <a:avLst/>
          </a:prstGeom>
        </p:spPr>
        <p:txBody>
          <a:bodyPr wrap="square" rtlCol="0">
            <a:spAutoFit/>
          </a:bodyPr>
          <a:lstStyle/>
          <a:p>
            <a:pPr algn="ctr"/>
            <a:r>
              <a:rPr lang="en-US" altLang="zh-CN" sz="3600" b="1" dirty="0" smtClean="0">
                <a:solidFill>
                  <a:schemeClr val="accent1"/>
                </a:solidFill>
                <a:latin typeface="Times New Roman" panose="02020603050405020304" pitchFamily="18" charset="0"/>
                <a:cs typeface="Times New Roman" panose="02020603050405020304" pitchFamily="18" charset="0"/>
              </a:rPr>
              <a:t>PART THREE</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grpSp>
        <p:nvGrpSpPr>
          <p:cNvPr id="24" name="组合 23"/>
          <p:cNvGrpSpPr/>
          <p:nvPr/>
        </p:nvGrpSpPr>
        <p:grpSpPr>
          <a:xfrm>
            <a:off x="8606970" y="6519446"/>
            <a:ext cx="638628" cy="338554"/>
            <a:chOff x="8663567" y="6519446"/>
            <a:chExt cx="638628" cy="338554"/>
          </a:xfrm>
        </p:grpSpPr>
        <p:sp>
          <p:nvSpPr>
            <p:cNvPr id="26" name="矩形 25"/>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8663567" y="6519446"/>
              <a:ext cx="638628" cy="337185"/>
            </a:xfrm>
            <a:prstGeom prst="rect">
              <a:avLst/>
            </a:prstGeom>
            <a:noFill/>
          </p:spPr>
          <p:txBody>
            <a:bodyPr wrap="square" rtlCol="0">
              <a:spAutoFit/>
            </a:bodyPr>
            <a:lstStyle/>
            <a:p>
              <a:pPr algn="ctr"/>
              <a:r>
                <a:rPr lang="en-US" altLang="zh-CN" sz="1600" dirty="0">
                  <a:solidFill>
                    <a:schemeClr val="bg1"/>
                  </a:solidFill>
                  <a:latin typeface="微软雅黑" panose="020B0503020204020204" charset="-122"/>
                  <a:ea typeface="微软雅黑" panose="020B0503020204020204" charset="-122"/>
                </a:rPr>
                <a:t>13</a:t>
              </a:r>
              <a:endParaRPr lang="en-US" altLang="zh-CN" sz="1600" dirty="0">
                <a:solidFill>
                  <a:schemeClr val="bg1"/>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2" presetClass="entr" presetSubtype="4"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p:tgtEl>
                                          <p:spTgt spid="8"/>
                                        </p:tgtEl>
                                        <p:attrNameLst>
                                          <p:attrName>ppt_y</p:attrName>
                                        </p:attrNameLst>
                                      </p:cBhvr>
                                      <p:tavLst>
                                        <p:tav tm="0">
                                          <p:val>
                                            <p:strVal val="#ppt_y-#ppt_h*1.125000"/>
                                          </p:val>
                                        </p:tav>
                                        <p:tav tm="100000">
                                          <p:val>
                                            <p:strVal val="#ppt_y"/>
                                          </p:val>
                                        </p:tav>
                                      </p:tavLst>
                                    </p:anim>
                                    <p:animEffect transition="in" filter="wipe(down)">
                                      <p:cBhvr>
                                        <p:cTn id="17" dur="500"/>
                                        <p:tgtEl>
                                          <p:spTgt spid="8"/>
                                        </p:tgtEl>
                                      </p:cBhvr>
                                    </p:animEffect>
                                  </p:childTnLst>
                                </p:cTn>
                              </p:par>
                              <p:par>
                                <p:cTn id="18" presetID="22" presetClass="entr" presetSubtype="8"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par>
                                <p:cTn id="21" presetID="16" presetClass="entr" presetSubtype="37" fill="hold" grpId="0" nodeType="withEffect">
                                  <p:stCondLst>
                                    <p:cond delay="400"/>
                                  </p:stCondLst>
                                  <p:childTnLst>
                                    <p:set>
                                      <p:cBhvr>
                                        <p:cTn id="22" dur="1" fill="hold">
                                          <p:stCondLst>
                                            <p:cond delay="0"/>
                                          </p:stCondLst>
                                        </p:cTn>
                                        <p:tgtEl>
                                          <p:spTgt spid="16"/>
                                        </p:tgtEl>
                                        <p:attrNameLst>
                                          <p:attrName>style.visibility</p:attrName>
                                        </p:attrNameLst>
                                      </p:cBhvr>
                                      <p:to>
                                        <p:strVal val="visible"/>
                                      </p:to>
                                    </p:set>
                                    <p:animEffect transition="in" filter="barn(outVertical)">
                                      <p:cBhvr>
                                        <p:cTn id="23" dur="500"/>
                                        <p:tgtEl>
                                          <p:spTgt spid="16"/>
                                        </p:tgtEl>
                                      </p:cBhvr>
                                    </p:animEffect>
                                  </p:childTnLst>
                                </p:cTn>
                              </p:par>
                              <p:par>
                                <p:cTn id="24" presetID="22" presetClass="entr" presetSubtype="2"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right)">
                                      <p:cBhvr>
                                        <p:cTn id="2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0375"/>
          </a:xfrm>
          <a:prstGeom prst="rect">
            <a:avLst/>
          </a:prstGeom>
          <a:noFill/>
        </p:spPr>
        <p:txBody>
          <a:bodyPr wrap="square" rtlCol="0">
            <a:spAutoFit/>
          </a:bodyPr>
          <a:lstStyle/>
          <a:p>
            <a:r>
              <a:rPr lang="en-US" altLang="zh-CN" sz="2400" b="1" dirty="0" smtClean="0">
                <a:solidFill>
                  <a:schemeClr val="tx1">
                    <a:lumMod val="85000"/>
                    <a:lumOff val="15000"/>
                  </a:schemeClr>
                </a:solidFill>
                <a:latin typeface="微软雅黑" panose="020B0503020204020204" charset="-122"/>
                <a:ea typeface="微软雅黑" panose="020B0503020204020204" charset="-122"/>
              </a:rPr>
              <a:t>3.</a:t>
            </a:r>
            <a:r>
              <a:rPr lang="zh-CN" altLang="en-US" sz="2400" b="1" dirty="0" smtClean="0">
                <a:solidFill>
                  <a:schemeClr val="tx1">
                    <a:lumMod val="85000"/>
                    <a:lumOff val="15000"/>
                  </a:schemeClr>
                </a:solidFill>
                <a:latin typeface="微软雅黑" panose="020B0503020204020204" charset="-122"/>
                <a:ea typeface="微软雅黑" panose="020B0503020204020204" charset="-122"/>
              </a:rPr>
              <a:t>网站</a:t>
            </a:r>
            <a:r>
              <a:rPr lang="zh-CN" altLang="en-US" sz="2400" b="1" dirty="0" smtClean="0">
                <a:solidFill>
                  <a:schemeClr val="tx1">
                    <a:lumMod val="85000"/>
                    <a:lumOff val="15000"/>
                  </a:schemeClr>
                </a:solidFill>
                <a:latin typeface="微软雅黑" panose="020B0503020204020204" charset="-122"/>
                <a:ea typeface="微软雅黑" panose="020B0503020204020204" charset="-122"/>
              </a:rPr>
              <a:t>实现过程</a:t>
            </a:r>
            <a:r>
              <a:rPr lang="en-US" altLang="zh-CN" sz="2400" b="1" dirty="0" smtClean="0">
                <a:solidFill>
                  <a:schemeClr val="tx1">
                    <a:lumMod val="85000"/>
                    <a:lumOff val="15000"/>
                  </a:schemeClr>
                </a:solidFill>
                <a:latin typeface="微软雅黑" panose="020B0503020204020204" charset="-122"/>
                <a:ea typeface="微软雅黑" panose="020B0503020204020204" charset="-122"/>
              </a:rPr>
              <a:t>--</a:t>
            </a:r>
            <a:r>
              <a:rPr lang="zh-CN" altLang="en-US" sz="2400" b="1" dirty="0" smtClean="0">
                <a:solidFill>
                  <a:schemeClr val="tx1">
                    <a:lumMod val="85000"/>
                    <a:lumOff val="15000"/>
                  </a:schemeClr>
                </a:solidFill>
                <a:latin typeface="微软雅黑" panose="020B0503020204020204" charset="-122"/>
                <a:ea typeface="微软雅黑" panose="020B0503020204020204" charset="-122"/>
              </a:rPr>
              <a:t>通信</a:t>
            </a:r>
            <a:endParaRPr lang="zh-CN" altLang="en-US" sz="2400" b="1" dirty="0" smtClean="0">
              <a:solidFill>
                <a:schemeClr val="tx1">
                  <a:lumMod val="85000"/>
                  <a:lumOff val="15000"/>
                </a:schemeClr>
              </a:solidFill>
              <a:latin typeface="微软雅黑" panose="020B0503020204020204" charset="-122"/>
              <a:ea typeface="微软雅黑" panose="020B0503020204020204" charset="-122"/>
            </a:endParaRPr>
          </a:p>
        </p:txBody>
      </p:sp>
      <p:grpSp>
        <p:nvGrpSpPr>
          <p:cNvPr id="16" name="组合 15"/>
          <p:cNvGrpSpPr/>
          <p:nvPr/>
        </p:nvGrpSpPr>
        <p:grpSpPr>
          <a:xfrm>
            <a:off x="611187" y="1302801"/>
            <a:ext cx="5793452" cy="914033"/>
            <a:chOff x="611187" y="1307273"/>
            <a:chExt cx="5793452" cy="914033"/>
          </a:xfrm>
        </p:grpSpPr>
        <p:sp>
          <p:nvSpPr>
            <p:cNvPr id="5" name="任意多边形 4"/>
            <p:cNvSpPr/>
            <p:nvPr/>
          </p:nvSpPr>
          <p:spPr>
            <a:xfrm>
              <a:off x="611187" y="1307273"/>
              <a:ext cx="1523389" cy="914033"/>
            </a:xfrm>
            <a:custGeom>
              <a:avLst/>
              <a:gdLst>
                <a:gd name="connsiteX0" fmla="*/ 0 w 1171277"/>
                <a:gd name="connsiteY0" fmla="*/ 70277 h 702766"/>
                <a:gd name="connsiteX1" fmla="*/ 70277 w 1171277"/>
                <a:gd name="connsiteY1" fmla="*/ 0 h 702766"/>
                <a:gd name="connsiteX2" fmla="*/ 1101000 w 1171277"/>
                <a:gd name="connsiteY2" fmla="*/ 0 h 702766"/>
                <a:gd name="connsiteX3" fmla="*/ 1171277 w 1171277"/>
                <a:gd name="connsiteY3" fmla="*/ 70277 h 702766"/>
                <a:gd name="connsiteX4" fmla="*/ 1171277 w 1171277"/>
                <a:gd name="connsiteY4" fmla="*/ 632489 h 702766"/>
                <a:gd name="connsiteX5" fmla="*/ 1101000 w 1171277"/>
                <a:gd name="connsiteY5" fmla="*/ 702766 h 702766"/>
                <a:gd name="connsiteX6" fmla="*/ 70277 w 1171277"/>
                <a:gd name="connsiteY6" fmla="*/ 702766 h 702766"/>
                <a:gd name="connsiteX7" fmla="*/ 0 w 1171277"/>
                <a:gd name="connsiteY7" fmla="*/ 632489 h 702766"/>
                <a:gd name="connsiteX8" fmla="*/ 0 w 1171277"/>
                <a:gd name="connsiteY8" fmla="*/ 70277 h 702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277" h="702766">
                  <a:moveTo>
                    <a:pt x="0" y="70277"/>
                  </a:moveTo>
                  <a:cubicBezTo>
                    <a:pt x="0" y="31464"/>
                    <a:pt x="31464" y="0"/>
                    <a:pt x="70277" y="0"/>
                  </a:cubicBezTo>
                  <a:lnTo>
                    <a:pt x="1101000" y="0"/>
                  </a:lnTo>
                  <a:cubicBezTo>
                    <a:pt x="1139813" y="0"/>
                    <a:pt x="1171277" y="31464"/>
                    <a:pt x="1171277" y="70277"/>
                  </a:cubicBezTo>
                  <a:lnTo>
                    <a:pt x="1171277" y="632489"/>
                  </a:lnTo>
                  <a:cubicBezTo>
                    <a:pt x="1171277" y="671302"/>
                    <a:pt x="1139813" y="702766"/>
                    <a:pt x="1101000" y="702766"/>
                  </a:cubicBezTo>
                  <a:lnTo>
                    <a:pt x="70277" y="702766"/>
                  </a:lnTo>
                  <a:cubicBezTo>
                    <a:pt x="31464" y="702766"/>
                    <a:pt x="0" y="671302"/>
                    <a:pt x="0" y="632489"/>
                  </a:cubicBezTo>
                  <a:lnTo>
                    <a:pt x="0" y="7027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6" name="任意多边形 5"/>
            <p:cNvSpPr/>
            <p:nvPr/>
          </p:nvSpPr>
          <p:spPr>
            <a:xfrm>
              <a:off x="2286916" y="1575389"/>
              <a:ext cx="322958" cy="377800"/>
            </a:xfrm>
            <a:custGeom>
              <a:avLst/>
              <a:gdLst>
                <a:gd name="connsiteX0" fmla="*/ 0 w 248310"/>
                <a:gd name="connsiteY0" fmla="*/ 58095 h 290476"/>
                <a:gd name="connsiteX1" fmla="*/ 124155 w 248310"/>
                <a:gd name="connsiteY1" fmla="*/ 58095 h 290476"/>
                <a:gd name="connsiteX2" fmla="*/ 124155 w 248310"/>
                <a:gd name="connsiteY2" fmla="*/ 0 h 290476"/>
                <a:gd name="connsiteX3" fmla="*/ 248310 w 248310"/>
                <a:gd name="connsiteY3" fmla="*/ 145238 h 290476"/>
                <a:gd name="connsiteX4" fmla="*/ 124155 w 248310"/>
                <a:gd name="connsiteY4" fmla="*/ 290476 h 290476"/>
                <a:gd name="connsiteX5" fmla="*/ 124155 w 248310"/>
                <a:gd name="connsiteY5" fmla="*/ 232381 h 290476"/>
                <a:gd name="connsiteX6" fmla="*/ 0 w 248310"/>
                <a:gd name="connsiteY6" fmla="*/ 232381 h 290476"/>
                <a:gd name="connsiteX7" fmla="*/ 0 w 248310"/>
                <a:gd name="connsiteY7" fmla="*/ 58095 h 290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10" h="290476">
                  <a:moveTo>
                    <a:pt x="0" y="58095"/>
                  </a:moveTo>
                  <a:lnTo>
                    <a:pt x="124155" y="58095"/>
                  </a:lnTo>
                  <a:lnTo>
                    <a:pt x="124155" y="0"/>
                  </a:lnTo>
                  <a:lnTo>
                    <a:pt x="248310" y="145238"/>
                  </a:lnTo>
                  <a:lnTo>
                    <a:pt x="124155" y="290476"/>
                  </a:lnTo>
                  <a:lnTo>
                    <a:pt x="124155" y="232381"/>
                  </a:lnTo>
                  <a:lnTo>
                    <a:pt x="0" y="232381"/>
                  </a:lnTo>
                  <a:lnTo>
                    <a:pt x="0" y="5809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8095" rIns="74493" bIns="58095" numCol="1" spcCol="1270" anchor="ctr" anchorCtr="0">
              <a:noAutofit/>
            </a:bodyPr>
            <a:lstStyle/>
            <a:p>
              <a:pPr lvl="0" algn="ctr" defTabSz="533400">
                <a:lnSpc>
                  <a:spcPct val="90000"/>
                </a:lnSpc>
                <a:spcBef>
                  <a:spcPct val="0"/>
                </a:spcBef>
                <a:spcAft>
                  <a:spcPct val="35000"/>
                </a:spcAft>
              </a:pPr>
              <a:endParaRPr lang="zh-CN" altLang="en-US" sz="1200" kern="1200"/>
            </a:p>
          </p:txBody>
        </p:sp>
        <p:sp>
          <p:nvSpPr>
            <p:cNvPr id="7" name="任意多边形 6"/>
            <p:cNvSpPr/>
            <p:nvPr/>
          </p:nvSpPr>
          <p:spPr>
            <a:xfrm>
              <a:off x="2739363" y="1307273"/>
              <a:ext cx="1523389" cy="914033"/>
            </a:xfrm>
            <a:custGeom>
              <a:avLst/>
              <a:gdLst>
                <a:gd name="connsiteX0" fmla="*/ 0 w 1171277"/>
                <a:gd name="connsiteY0" fmla="*/ 70277 h 702766"/>
                <a:gd name="connsiteX1" fmla="*/ 70277 w 1171277"/>
                <a:gd name="connsiteY1" fmla="*/ 0 h 702766"/>
                <a:gd name="connsiteX2" fmla="*/ 1101000 w 1171277"/>
                <a:gd name="connsiteY2" fmla="*/ 0 h 702766"/>
                <a:gd name="connsiteX3" fmla="*/ 1171277 w 1171277"/>
                <a:gd name="connsiteY3" fmla="*/ 70277 h 702766"/>
                <a:gd name="connsiteX4" fmla="*/ 1171277 w 1171277"/>
                <a:gd name="connsiteY4" fmla="*/ 632489 h 702766"/>
                <a:gd name="connsiteX5" fmla="*/ 1101000 w 1171277"/>
                <a:gd name="connsiteY5" fmla="*/ 702766 h 702766"/>
                <a:gd name="connsiteX6" fmla="*/ 70277 w 1171277"/>
                <a:gd name="connsiteY6" fmla="*/ 702766 h 702766"/>
                <a:gd name="connsiteX7" fmla="*/ 0 w 1171277"/>
                <a:gd name="connsiteY7" fmla="*/ 632489 h 702766"/>
                <a:gd name="connsiteX8" fmla="*/ 0 w 1171277"/>
                <a:gd name="connsiteY8" fmla="*/ 70277 h 702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277" h="702766">
                  <a:moveTo>
                    <a:pt x="0" y="70277"/>
                  </a:moveTo>
                  <a:cubicBezTo>
                    <a:pt x="0" y="31464"/>
                    <a:pt x="31464" y="0"/>
                    <a:pt x="70277" y="0"/>
                  </a:cubicBezTo>
                  <a:lnTo>
                    <a:pt x="1101000" y="0"/>
                  </a:lnTo>
                  <a:cubicBezTo>
                    <a:pt x="1139813" y="0"/>
                    <a:pt x="1171277" y="31464"/>
                    <a:pt x="1171277" y="70277"/>
                  </a:cubicBezTo>
                  <a:lnTo>
                    <a:pt x="1171277" y="632489"/>
                  </a:lnTo>
                  <a:cubicBezTo>
                    <a:pt x="1171277" y="671302"/>
                    <a:pt x="1139813" y="702766"/>
                    <a:pt x="1101000" y="702766"/>
                  </a:cubicBezTo>
                  <a:lnTo>
                    <a:pt x="70277" y="702766"/>
                  </a:lnTo>
                  <a:cubicBezTo>
                    <a:pt x="31464" y="702766"/>
                    <a:pt x="0" y="671302"/>
                    <a:pt x="0" y="632489"/>
                  </a:cubicBezTo>
                  <a:lnTo>
                    <a:pt x="0" y="7027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4883" tIns="134883" rIns="134883" bIns="134883" numCol="1" spcCol="1270" anchor="ctr" anchorCtr="0">
              <a:noAutofit/>
            </a:bodyPr>
            <a:lstStyle/>
            <a:p>
              <a:pPr lvl="0" algn="ctr" defTabSz="1333500">
                <a:lnSpc>
                  <a:spcPct val="90000"/>
                </a:lnSpc>
                <a:spcBef>
                  <a:spcPct val="0"/>
                </a:spcBef>
                <a:spcAft>
                  <a:spcPct val="35000"/>
                </a:spcAft>
              </a:pPr>
              <a:endParaRPr lang="zh-CN" altLang="en-US" sz="3000" kern="1200"/>
            </a:p>
          </p:txBody>
        </p:sp>
        <p:sp>
          <p:nvSpPr>
            <p:cNvPr id="8" name="任意多边形 7"/>
            <p:cNvSpPr/>
            <p:nvPr/>
          </p:nvSpPr>
          <p:spPr>
            <a:xfrm>
              <a:off x="4419662" y="1575389"/>
              <a:ext cx="322958" cy="377800"/>
            </a:xfrm>
            <a:custGeom>
              <a:avLst/>
              <a:gdLst>
                <a:gd name="connsiteX0" fmla="*/ 0 w 248310"/>
                <a:gd name="connsiteY0" fmla="*/ 58095 h 290476"/>
                <a:gd name="connsiteX1" fmla="*/ 124155 w 248310"/>
                <a:gd name="connsiteY1" fmla="*/ 58095 h 290476"/>
                <a:gd name="connsiteX2" fmla="*/ 124155 w 248310"/>
                <a:gd name="connsiteY2" fmla="*/ 0 h 290476"/>
                <a:gd name="connsiteX3" fmla="*/ 248310 w 248310"/>
                <a:gd name="connsiteY3" fmla="*/ 145238 h 290476"/>
                <a:gd name="connsiteX4" fmla="*/ 124155 w 248310"/>
                <a:gd name="connsiteY4" fmla="*/ 290476 h 290476"/>
                <a:gd name="connsiteX5" fmla="*/ 124155 w 248310"/>
                <a:gd name="connsiteY5" fmla="*/ 232381 h 290476"/>
                <a:gd name="connsiteX6" fmla="*/ 0 w 248310"/>
                <a:gd name="connsiteY6" fmla="*/ 232381 h 290476"/>
                <a:gd name="connsiteX7" fmla="*/ 0 w 248310"/>
                <a:gd name="connsiteY7" fmla="*/ 58095 h 290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10" h="290476">
                  <a:moveTo>
                    <a:pt x="0" y="58095"/>
                  </a:moveTo>
                  <a:lnTo>
                    <a:pt x="124155" y="58095"/>
                  </a:lnTo>
                  <a:lnTo>
                    <a:pt x="124155" y="0"/>
                  </a:lnTo>
                  <a:lnTo>
                    <a:pt x="248310" y="145238"/>
                  </a:lnTo>
                  <a:lnTo>
                    <a:pt x="124155" y="290476"/>
                  </a:lnTo>
                  <a:lnTo>
                    <a:pt x="124155" y="232381"/>
                  </a:lnTo>
                  <a:lnTo>
                    <a:pt x="0" y="232381"/>
                  </a:lnTo>
                  <a:lnTo>
                    <a:pt x="0" y="5809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8095" rIns="74493" bIns="58095" numCol="1" spcCol="1270" anchor="ctr" anchorCtr="0">
              <a:noAutofit/>
            </a:bodyPr>
            <a:lstStyle/>
            <a:p>
              <a:pPr lvl="0" algn="ctr" defTabSz="533400">
                <a:lnSpc>
                  <a:spcPct val="90000"/>
                </a:lnSpc>
                <a:spcBef>
                  <a:spcPct val="0"/>
                </a:spcBef>
                <a:spcAft>
                  <a:spcPct val="35000"/>
                </a:spcAft>
              </a:pPr>
              <a:endParaRPr lang="zh-CN" altLang="en-US" sz="1200" kern="1200"/>
            </a:p>
          </p:txBody>
        </p:sp>
        <p:sp>
          <p:nvSpPr>
            <p:cNvPr id="11" name="任意多边形 10"/>
            <p:cNvSpPr/>
            <p:nvPr/>
          </p:nvSpPr>
          <p:spPr>
            <a:xfrm>
              <a:off x="4881250" y="1307273"/>
              <a:ext cx="1523389" cy="914033"/>
            </a:xfrm>
            <a:custGeom>
              <a:avLst/>
              <a:gdLst>
                <a:gd name="connsiteX0" fmla="*/ 0 w 1171277"/>
                <a:gd name="connsiteY0" fmla="*/ 70277 h 702766"/>
                <a:gd name="connsiteX1" fmla="*/ 70277 w 1171277"/>
                <a:gd name="connsiteY1" fmla="*/ 0 h 702766"/>
                <a:gd name="connsiteX2" fmla="*/ 1101000 w 1171277"/>
                <a:gd name="connsiteY2" fmla="*/ 0 h 702766"/>
                <a:gd name="connsiteX3" fmla="*/ 1171277 w 1171277"/>
                <a:gd name="connsiteY3" fmla="*/ 70277 h 702766"/>
                <a:gd name="connsiteX4" fmla="*/ 1171277 w 1171277"/>
                <a:gd name="connsiteY4" fmla="*/ 632489 h 702766"/>
                <a:gd name="connsiteX5" fmla="*/ 1101000 w 1171277"/>
                <a:gd name="connsiteY5" fmla="*/ 702766 h 702766"/>
                <a:gd name="connsiteX6" fmla="*/ 70277 w 1171277"/>
                <a:gd name="connsiteY6" fmla="*/ 702766 h 702766"/>
                <a:gd name="connsiteX7" fmla="*/ 0 w 1171277"/>
                <a:gd name="connsiteY7" fmla="*/ 632489 h 702766"/>
                <a:gd name="connsiteX8" fmla="*/ 0 w 1171277"/>
                <a:gd name="connsiteY8" fmla="*/ 70277 h 702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277" h="702766">
                  <a:moveTo>
                    <a:pt x="0" y="70277"/>
                  </a:moveTo>
                  <a:cubicBezTo>
                    <a:pt x="0" y="31464"/>
                    <a:pt x="31464" y="0"/>
                    <a:pt x="70277" y="0"/>
                  </a:cubicBezTo>
                  <a:lnTo>
                    <a:pt x="1101000" y="0"/>
                  </a:lnTo>
                  <a:cubicBezTo>
                    <a:pt x="1139813" y="0"/>
                    <a:pt x="1171277" y="31464"/>
                    <a:pt x="1171277" y="70277"/>
                  </a:cubicBezTo>
                  <a:lnTo>
                    <a:pt x="1171277" y="632489"/>
                  </a:lnTo>
                  <a:cubicBezTo>
                    <a:pt x="1171277" y="671302"/>
                    <a:pt x="1139813" y="702766"/>
                    <a:pt x="1101000" y="702766"/>
                  </a:cubicBezTo>
                  <a:lnTo>
                    <a:pt x="70277" y="702766"/>
                  </a:lnTo>
                  <a:cubicBezTo>
                    <a:pt x="31464" y="702766"/>
                    <a:pt x="0" y="671302"/>
                    <a:pt x="0" y="632489"/>
                  </a:cubicBezTo>
                  <a:lnTo>
                    <a:pt x="0" y="7027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21" name="文本框 20"/>
            <p:cNvSpPr txBox="1"/>
            <p:nvPr/>
          </p:nvSpPr>
          <p:spPr>
            <a:xfrm>
              <a:off x="615756" y="1595012"/>
              <a:ext cx="1514250" cy="368300"/>
            </a:xfrm>
            <a:prstGeom prst="rect">
              <a:avLst/>
            </a:prstGeom>
            <a:noFill/>
          </p:spPr>
          <p:txBody>
            <a:bodyPr wrap="square" rtlCol="0">
              <a:spAutoFit/>
            </a:bodyPr>
            <a:lstStyle/>
            <a:p>
              <a:pPr algn="ctr"/>
              <a:r>
                <a:rPr lang="zh-CN" altLang="en-US" b="1" dirty="0" smtClean="0">
                  <a:solidFill>
                    <a:schemeClr val="bg1"/>
                  </a:solidFill>
                  <a:latin typeface="微软雅黑" panose="020B0503020204020204" charset="-122"/>
                  <a:ea typeface="微软雅黑" panose="020B0503020204020204" charset="-122"/>
                </a:rPr>
                <a:t>数据库</a:t>
              </a:r>
              <a:endParaRPr lang="zh-CN" altLang="en-US" b="1" dirty="0" smtClean="0">
                <a:solidFill>
                  <a:schemeClr val="bg1"/>
                </a:solidFill>
                <a:latin typeface="微软雅黑" panose="020B0503020204020204" charset="-122"/>
                <a:ea typeface="微软雅黑" panose="020B0503020204020204" charset="-122"/>
              </a:endParaRPr>
            </a:p>
          </p:txBody>
        </p:sp>
        <p:sp>
          <p:nvSpPr>
            <p:cNvPr id="22" name="文本框 21"/>
            <p:cNvSpPr txBox="1"/>
            <p:nvPr/>
          </p:nvSpPr>
          <p:spPr>
            <a:xfrm>
              <a:off x="2743932" y="1595012"/>
              <a:ext cx="1514250" cy="368300"/>
            </a:xfrm>
            <a:prstGeom prst="rect">
              <a:avLst/>
            </a:prstGeom>
            <a:noFill/>
          </p:spPr>
          <p:txBody>
            <a:bodyPr wrap="square" rtlCol="0">
              <a:spAutoFit/>
            </a:bodyPr>
            <a:lstStyle/>
            <a:p>
              <a:pPr algn="ctr"/>
              <a:r>
                <a:rPr lang="zh-CN" altLang="en-US" b="1" dirty="0" smtClean="0">
                  <a:solidFill>
                    <a:schemeClr val="bg1"/>
                  </a:solidFill>
                  <a:latin typeface="微软雅黑" panose="020B0503020204020204" charset="-122"/>
                  <a:ea typeface="微软雅黑" panose="020B0503020204020204" charset="-122"/>
                </a:rPr>
                <a:t>服务器</a:t>
              </a:r>
              <a:endParaRPr lang="zh-CN" altLang="en-US" b="1" dirty="0" smtClean="0">
                <a:solidFill>
                  <a:schemeClr val="bg1"/>
                </a:solidFill>
                <a:latin typeface="微软雅黑" panose="020B0503020204020204" charset="-122"/>
                <a:ea typeface="微软雅黑" panose="020B0503020204020204" charset="-122"/>
              </a:endParaRPr>
            </a:p>
          </p:txBody>
        </p:sp>
        <p:sp>
          <p:nvSpPr>
            <p:cNvPr id="23" name="文本框 22"/>
            <p:cNvSpPr txBox="1"/>
            <p:nvPr/>
          </p:nvSpPr>
          <p:spPr>
            <a:xfrm>
              <a:off x="4885819" y="1595012"/>
              <a:ext cx="1514250" cy="368300"/>
            </a:xfrm>
            <a:prstGeom prst="rect">
              <a:avLst/>
            </a:prstGeom>
            <a:noFill/>
          </p:spPr>
          <p:txBody>
            <a:bodyPr wrap="square" rtlCol="0">
              <a:spAutoFit/>
            </a:bodyPr>
            <a:lstStyle/>
            <a:p>
              <a:pPr algn="ctr"/>
              <a:r>
                <a:rPr lang="zh-CN" altLang="en-US" b="1" dirty="0" smtClean="0">
                  <a:solidFill>
                    <a:schemeClr val="bg1"/>
                  </a:solidFill>
                  <a:latin typeface="微软雅黑" panose="020B0503020204020204" charset="-122"/>
                  <a:ea typeface="微软雅黑" panose="020B0503020204020204" charset="-122"/>
                </a:rPr>
                <a:t>浏览器</a:t>
              </a:r>
              <a:endParaRPr lang="zh-CN" altLang="en-US" b="1" dirty="0" smtClean="0">
                <a:solidFill>
                  <a:schemeClr val="bg1"/>
                </a:solidFill>
                <a:latin typeface="微软雅黑" panose="020B0503020204020204" charset="-122"/>
                <a:ea typeface="微软雅黑" panose="020B0503020204020204" charset="-122"/>
              </a:endParaRPr>
            </a:p>
          </p:txBody>
        </p:sp>
      </p:grpSp>
      <p:grpSp>
        <p:nvGrpSpPr>
          <p:cNvPr id="2" name="组合 1"/>
          <p:cNvGrpSpPr/>
          <p:nvPr/>
        </p:nvGrpSpPr>
        <p:grpSpPr>
          <a:xfrm>
            <a:off x="592265" y="2438399"/>
            <a:ext cx="7922267" cy="3870325"/>
            <a:chOff x="592265" y="2438399"/>
            <a:chExt cx="7922267" cy="3870325"/>
          </a:xfrm>
        </p:grpSpPr>
        <p:sp useBgFill="1">
          <p:nvSpPr>
            <p:cNvPr id="27" name="任意多边形 26"/>
            <p:cNvSpPr/>
            <p:nvPr/>
          </p:nvSpPr>
          <p:spPr>
            <a:xfrm>
              <a:off x="592265" y="2438399"/>
              <a:ext cx="6733928" cy="1161098"/>
            </a:xfrm>
            <a:custGeom>
              <a:avLst/>
              <a:gdLst>
                <a:gd name="connsiteX0" fmla="*/ 0 w 5181600"/>
                <a:gd name="connsiteY0" fmla="*/ 121920 h 1219200"/>
                <a:gd name="connsiteX1" fmla="*/ 121920 w 5181600"/>
                <a:gd name="connsiteY1" fmla="*/ 0 h 1219200"/>
                <a:gd name="connsiteX2" fmla="*/ 5059680 w 5181600"/>
                <a:gd name="connsiteY2" fmla="*/ 0 h 1219200"/>
                <a:gd name="connsiteX3" fmla="*/ 5181600 w 5181600"/>
                <a:gd name="connsiteY3" fmla="*/ 121920 h 1219200"/>
                <a:gd name="connsiteX4" fmla="*/ 5181600 w 5181600"/>
                <a:gd name="connsiteY4" fmla="*/ 1097280 h 1219200"/>
                <a:gd name="connsiteX5" fmla="*/ 5059680 w 5181600"/>
                <a:gd name="connsiteY5" fmla="*/ 1219200 h 1219200"/>
                <a:gd name="connsiteX6" fmla="*/ 121920 w 5181600"/>
                <a:gd name="connsiteY6" fmla="*/ 1219200 h 1219200"/>
                <a:gd name="connsiteX7" fmla="*/ 0 w 5181600"/>
                <a:gd name="connsiteY7" fmla="*/ 1097280 h 1219200"/>
                <a:gd name="connsiteX8" fmla="*/ 0 w 5181600"/>
                <a:gd name="connsiteY8" fmla="*/ 12192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1600" h="1219200">
                  <a:moveTo>
                    <a:pt x="0" y="121920"/>
                  </a:moveTo>
                  <a:cubicBezTo>
                    <a:pt x="0" y="54585"/>
                    <a:pt x="54585" y="0"/>
                    <a:pt x="121920" y="0"/>
                  </a:cubicBezTo>
                  <a:lnTo>
                    <a:pt x="5059680" y="0"/>
                  </a:lnTo>
                  <a:cubicBezTo>
                    <a:pt x="5127015" y="0"/>
                    <a:pt x="5181600" y="54585"/>
                    <a:pt x="5181600" y="121920"/>
                  </a:cubicBezTo>
                  <a:lnTo>
                    <a:pt x="5181600" y="1097280"/>
                  </a:lnTo>
                  <a:cubicBezTo>
                    <a:pt x="5181600" y="1164615"/>
                    <a:pt x="5127015" y="1219200"/>
                    <a:pt x="5059680" y="1219200"/>
                  </a:cubicBezTo>
                  <a:lnTo>
                    <a:pt x="121920" y="1219200"/>
                  </a:lnTo>
                  <a:cubicBezTo>
                    <a:pt x="54585" y="1219200"/>
                    <a:pt x="0" y="1164615"/>
                    <a:pt x="0" y="1097280"/>
                  </a:cubicBezTo>
                  <a:lnTo>
                    <a:pt x="0" y="121920"/>
                  </a:lnTo>
                  <a:close/>
                </a:path>
              </a:pathLst>
            </a:custGeom>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019" tIns="230019" rIns="1474213" bIns="230019" numCol="1" spcCol="1270" anchor="ctr" anchorCtr="0">
              <a:noAutofit/>
            </a:bodyPr>
            <a:lstStyle/>
            <a:p>
              <a:pPr lvl="0" algn="l" defTabSz="2266950">
                <a:lnSpc>
                  <a:spcPct val="90000"/>
                </a:lnSpc>
                <a:spcBef>
                  <a:spcPct val="0"/>
                </a:spcBef>
                <a:spcAft>
                  <a:spcPct val="35000"/>
                </a:spcAft>
              </a:pPr>
              <a:endParaRPr lang="zh-CN" altLang="en-US" sz="5100" kern="1200"/>
            </a:p>
          </p:txBody>
        </p:sp>
        <p:sp>
          <p:nvSpPr>
            <p:cNvPr id="28" name="任意多边形 27"/>
            <p:cNvSpPr/>
            <p:nvPr/>
          </p:nvSpPr>
          <p:spPr>
            <a:xfrm>
              <a:off x="1186434" y="3793012"/>
              <a:ext cx="6733928" cy="1161098"/>
            </a:xfrm>
            <a:custGeom>
              <a:avLst/>
              <a:gdLst>
                <a:gd name="connsiteX0" fmla="*/ 0 w 5181600"/>
                <a:gd name="connsiteY0" fmla="*/ 121920 h 1219200"/>
                <a:gd name="connsiteX1" fmla="*/ 121920 w 5181600"/>
                <a:gd name="connsiteY1" fmla="*/ 0 h 1219200"/>
                <a:gd name="connsiteX2" fmla="*/ 5059680 w 5181600"/>
                <a:gd name="connsiteY2" fmla="*/ 0 h 1219200"/>
                <a:gd name="connsiteX3" fmla="*/ 5181600 w 5181600"/>
                <a:gd name="connsiteY3" fmla="*/ 121920 h 1219200"/>
                <a:gd name="connsiteX4" fmla="*/ 5181600 w 5181600"/>
                <a:gd name="connsiteY4" fmla="*/ 1097280 h 1219200"/>
                <a:gd name="connsiteX5" fmla="*/ 5059680 w 5181600"/>
                <a:gd name="connsiteY5" fmla="*/ 1219200 h 1219200"/>
                <a:gd name="connsiteX6" fmla="*/ 121920 w 5181600"/>
                <a:gd name="connsiteY6" fmla="*/ 1219200 h 1219200"/>
                <a:gd name="connsiteX7" fmla="*/ 0 w 5181600"/>
                <a:gd name="connsiteY7" fmla="*/ 1097280 h 1219200"/>
                <a:gd name="connsiteX8" fmla="*/ 0 w 5181600"/>
                <a:gd name="connsiteY8" fmla="*/ 12192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1600" h="1219200">
                  <a:moveTo>
                    <a:pt x="0" y="121920"/>
                  </a:moveTo>
                  <a:cubicBezTo>
                    <a:pt x="0" y="54585"/>
                    <a:pt x="54585" y="0"/>
                    <a:pt x="121920" y="0"/>
                  </a:cubicBezTo>
                  <a:lnTo>
                    <a:pt x="5059680" y="0"/>
                  </a:lnTo>
                  <a:cubicBezTo>
                    <a:pt x="5127015" y="0"/>
                    <a:pt x="5181600" y="54585"/>
                    <a:pt x="5181600" y="121920"/>
                  </a:cubicBezTo>
                  <a:lnTo>
                    <a:pt x="5181600" y="1097280"/>
                  </a:lnTo>
                  <a:cubicBezTo>
                    <a:pt x="5181600" y="1164615"/>
                    <a:pt x="5127015" y="1219200"/>
                    <a:pt x="5059680" y="1219200"/>
                  </a:cubicBezTo>
                  <a:lnTo>
                    <a:pt x="121920" y="1219200"/>
                  </a:lnTo>
                  <a:cubicBezTo>
                    <a:pt x="54585" y="1219200"/>
                    <a:pt x="0" y="1164615"/>
                    <a:pt x="0" y="1097280"/>
                  </a:cubicBezTo>
                  <a:lnTo>
                    <a:pt x="0" y="121920"/>
                  </a:lnTo>
                  <a:close/>
                </a:path>
              </a:pathLst>
            </a:custGeom>
            <a:solidFill>
              <a:srgbClr val="F5F5F5"/>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019" tIns="230019" rIns="1474213" bIns="230019" numCol="1" spcCol="1270" anchor="ctr" anchorCtr="0">
              <a:noAutofit/>
            </a:bodyPr>
            <a:lstStyle/>
            <a:p>
              <a:pPr defTabSz="2266950">
                <a:lnSpc>
                  <a:spcPct val="90000"/>
                </a:lnSpc>
                <a:spcBef>
                  <a:spcPct val="0"/>
                </a:spcBef>
                <a:spcAft>
                  <a:spcPct val="35000"/>
                </a:spcAft>
              </a:pPr>
              <a:endParaRPr lang="zh-CN" altLang="en-US" sz="5100"/>
            </a:p>
          </p:txBody>
        </p:sp>
        <p:sp>
          <p:nvSpPr>
            <p:cNvPr id="29" name="任意多边形 28"/>
            <p:cNvSpPr/>
            <p:nvPr/>
          </p:nvSpPr>
          <p:spPr>
            <a:xfrm>
              <a:off x="1780604" y="5147626"/>
              <a:ext cx="6733928" cy="1161098"/>
            </a:xfrm>
            <a:custGeom>
              <a:avLst/>
              <a:gdLst>
                <a:gd name="connsiteX0" fmla="*/ 0 w 5181600"/>
                <a:gd name="connsiteY0" fmla="*/ 121920 h 1219200"/>
                <a:gd name="connsiteX1" fmla="*/ 121920 w 5181600"/>
                <a:gd name="connsiteY1" fmla="*/ 0 h 1219200"/>
                <a:gd name="connsiteX2" fmla="*/ 5059680 w 5181600"/>
                <a:gd name="connsiteY2" fmla="*/ 0 h 1219200"/>
                <a:gd name="connsiteX3" fmla="*/ 5181600 w 5181600"/>
                <a:gd name="connsiteY3" fmla="*/ 121920 h 1219200"/>
                <a:gd name="connsiteX4" fmla="*/ 5181600 w 5181600"/>
                <a:gd name="connsiteY4" fmla="*/ 1097280 h 1219200"/>
                <a:gd name="connsiteX5" fmla="*/ 5059680 w 5181600"/>
                <a:gd name="connsiteY5" fmla="*/ 1219200 h 1219200"/>
                <a:gd name="connsiteX6" fmla="*/ 121920 w 5181600"/>
                <a:gd name="connsiteY6" fmla="*/ 1219200 h 1219200"/>
                <a:gd name="connsiteX7" fmla="*/ 0 w 5181600"/>
                <a:gd name="connsiteY7" fmla="*/ 1097280 h 1219200"/>
                <a:gd name="connsiteX8" fmla="*/ 0 w 5181600"/>
                <a:gd name="connsiteY8" fmla="*/ 12192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1600" h="1219200">
                  <a:moveTo>
                    <a:pt x="0" y="121920"/>
                  </a:moveTo>
                  <a:cubicBezTo>
                    <a:pt x="0" y="54585"/>
                    <a:pt x="54585" y="0"/>
                    <a:pt x="121920" y="0"/>
                  </a:cubicBezTo>
                  <a:lnTo>
                    <a:pt x="5059680" y="0"/>
                  </a:lnTo>
                  <a:cubicBezTo>
                    <a:pt x="5127015" y="0"/>
                    <a:pt x="5181600" y="54585"/>
                    <a:pt x="5181600" y="121920"/>
                  </a:cubicBezTo>
                  <a:lnTo>
                    <a:pt x="5181600" y="1097280"/>
                  </a:lnTo>
                  <a:cubicBezTo>
                    <a:pt x="5181600" y="1164615"/>
                    <a:pt x="5127015" y="1219200"/>
                    <a:pt x="5059680" y="1219200"/>
                  </a:cubicBezTo>
                  <a:lnTo>
                    <a:pt x="121920" y="1219200"/>
                  </a:lnTo>
                  <a:cubicBezTo>
                    <a:pt x="54585" y="1219200"/>
                    <a:pt x="0" y="1164615"/>
                    <a:pt x="0" y="1097280"/>
                  </a:cubicBezTo>
                  <a:lnTo>
                    <a:pt x="0" y="121920"/>
                  </a:lnTo>
                  <a:close/>
                </a:path>
              </a:pathLst>
            </a:custGeom>
            <a:solidFill>
              <a:srgbClr val="F5F5F5"/>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019" tIns="230019" rIns="1474213" bIns="230019" numCol="1" spcCol="1270" anchor="ctr" anchorCtr="0">
              <a:noAutofit/>
            </a:bodyPr>
            <a:lstStyle/>
            <a:p>
              <a:pPr defTabSz="2266950">
                <a:lnSpc>
                  <a:spcPct val="90000"/>
                </a:lnSpc>
                <a:spcBef>
                  <a:spcPct val="0"/>
                </a:spcBef>
                <a:spcAft>
                  <a:spcPct val="35000"/>
                </a:spcAft>
              </a:pPr>
              <a:endParaRPr lang="zh-CN" altLang="en-US" sz="5100"/>
            </a:p>
          </p:txBody>
        </p:sp>
        <p:sp>
          <p:nvSpPr>
            <p:cNvPr id="30" name="任意多边形 29"/>
            <p:cNvSpPr/>
            <p:nvPr/>
          </p:nvSpPr>
          <p:spPr>
            <a:xfrm>
              <a:off x="6296298" y="3318898"/>
              <a:ext cx="1029895" cy="754714"/>
            </a:xfrm>
            <a:custGeom>
              <a:avLst/>
              <a:gdLst>
                <a:gd name="connsiteX0" fmla="*/ 0 w 792480"/>
                <a:gd name="connsiteY0" fmla="*/ 435864 h 792480"/>
                <a:gd name="connsiteX1" fmla="*/ 178308 w 792480"/>
                <a:gd name="connsiteY1" fmla="*/ 435864 h 792480"/>
                <a:gd name="connsiteX2" fmla="*/ 178308 w 792480"/>
                <a:gd name="connsiteY2" fmla="*/ 0 h 792480"/>
                <a:gd name="connsiteX3" fmla="*/ 614172 w 792480"/>
                <a:gd name="connsiteY3" fmla="*/ 0 h 792480"/>
                <a:gd name="connsiteX4" fmla="*/ 614172 w 792480"/>
                <a:gd name="connsiteY4" fmla="*/ 435864 h 792480"/>
                <a:gd name="connsiteX5" fmla="*/ 792480 w 792480"/>
                <a:gd name="connsiteY5" fmla="*/ 435864 h 792480"/>
                <a:gd name="connsiteX6" fmla="*/ 396240 w 792480"/>
                <a:gd name="connsiteY6" fmla="*/ 792480 h 792480"/>
                <a:gd name="connsiteX7" fmla="*/ 0 w 792480"/>
                <a:gd name="connsiteY7" fmla="*/ 435864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480" h="792480">
                  <a:moveTo>
                    <a:pt x="0" y="435864"/>
                  </a:moveTo>
                  <a:lnTo>
                    <a:pt x="178308" y="435864"/>
                  </a:lnTo>
                  <a:lnTo>
                    <a:pt x="178308" y="0"/>
                  </a:lnTo>
                  <a:lnTo>
                    <a:pt x="614172" y="0"/>
                  </a:lnTo>
                  <a:lnTo>
                    <a:pt x="614172" y="435864"/>
                  </a:lnTo>
                  <a:lnTo>
                    <a:pt x="792480" y="435864"/>
                  </a:lnTo>
                  <a:lnTo>
                    <a:pt x="396240" y="792480"/>
                  </a:lnTo>
                  <a:lnTo>
                    <a:pt x="0" y="435864"/>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4028" tIns="45720" rIns="224028" bIns="241859" numCol="1" spcCol="1270" anchor="ctr" anchorCtr="0">
              <a:noAutofit/>
            </a:bodyPr>
            <a:lstStyle/>
            <a:p>
              <a:pPr lvl="0" algn="ctr" defTabSz="1600200">
                <a:lnSpc>
                  <a:spcPct val="90000"/>
                </a:lnSpc>
                <a:spcBef>
                  <a:spcPct val="0"/>
                </a:spcBef>
                <a:spcAft>
                  <a:spcPct val="35000"/>
                </a:spcAft>
              </a:pPr>
              <a:endParaRPr lang="zh-CN" altLang="en-US" sz="3600" kern="1200"/>
            </a:p>
          </p:txBody>
        </p:sp>
        <p:sp>
          <p:nvSpPr>
            <p:cNvPr id="31" name="任意多边形 30"/>
            <p:cNvSpPr/>
            <p:nvPr/>
          </p:nvSpPr>
          <p:spPr>
            <a:xfrm>
              <a:off x="6890468" y="4665772"/>
              <a:ext cx="1029895" cy="754714"/>
            </a:xfrm>
            <a:custGeom>
              <a:avLst/>
              <a:gdLst>
                <a:gd name="connsiteX0" fmla="*/ 0 w 792480"/>
                <a:gd name="connsiteY0" fmla="*/ 435864 h 792480"/>
                <a:gd name="connsiteX1" fmla="*/ 178308 w 792480"/>
                <a:gd name="connsiteY1" fmla="*/ 435864 h 792480"/>
                <a:gd name="connsiteX2" fmla="*/ 178308 w 792480"/>
                <a:gd name="connsiteY2" fmla="*/ 0 h 792480"/>
                <a:gd name="connsiteX3" fmla="*/ 614172 w 792480"/>
                <a:gd name="connsiteY3" fmla="*/ 0 h 792480"/>
                <a:gd name="connsiteX4" fmla="*/ 614172 w 792480"/>
                <a:gd name="connsiteY4" fmla="*/ 435864 h 792480"/>
                <a:gd name="connsiteX5" fmla="*/ 792480 w 792480"/>
                <a:gd name="connsiteY5" fmla="*/ 435864 h 792480"/>
                <a:gd name="connsiteX6" fmla="*/ 396240 w 792480"/>
                <a:gd name="connsiteY6" fmla="*/ 792480 h 792480"/>
                <a:gd name="connsiteX7" fmla="*/ 0 w 792480"/>
                <a:gd name="connsiteY7" fmla="*/ 435864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480" h="792480">
                  <a:moveTo>
                    <a:pt x="0" y="435864"/>
                  </a:moveTo>
                  <a:lnTo>
                    <a:pt x="178308" y="435864"/>
                  </a:lnTo>
                  <a:lnTo>
                    <a:pt x="178308" y="0"/>
                  </a:lnTo>
                  <a:lnTo>
                    <a:pt x="614172" y="0"/>
                  </a:lnTo>
                  <a:lnTo>
                    <a:pt x="614172" y="435864"/>
                  </a:lnTo>
                  <a:lnTo>
                    <a:pt x="792480" y="435864"/>
                  </a:lnTo>
                  <a:lnTo>
                    <a:pt x="396240" y="792480"/>
                  </a:lnTo>
                  <a:lnTo>
                    <a:pt x="0" y="435864"/>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4028" tIns="45720" rIns="224028" bIns="241859" numCol="1" spcCol="1270" anchor="ctr" anchorCtr="0">
              <a:noAutofit/>
            </a:bodyPr>
            <a:lstStyle/>
            <a:p>
              <a:pPr lvl="0" algn="ctr" defTabSz="1600200">
                <a:lnSpc>
                  <a:spcPct val="90000"/>
                </a:lnSpc>
                <a:spcBef>
                  <a:spcPct val="0"/>
                </a:spcBef>
                <a:spcAft>
                  <a:spcPct val="35000"/>
                </a:spcAft>
              </a:pPr>
              <a:endParaRPr lang="zh-CN" altLang="en-US" sz="3600" kern="1200"/>
            </a:p>
          </p:txBody>
        </p:sp>
        <p:sp>
          <p:nvSpPr>
            <p:cNvPr id="32" name="文本框 31"/>
            <p:cNvSpPr txBox="1"/>
            <p:nvPr/>
          </p:nvSpPr>
          <p:spPr>
            <a:xfrm>
              <a:off x="611188" y="2642338"/>
              <a:ext cx="6715005" cy="822325"/>
            </a:xfrm>
            <a:prstGeom prst="rect">
              <a:avLst/>
            </a:prstGeom>
            <a:noFill/>
          </p:spPr>
          <p:txBody>
            <a:bodyPr wrap="square" rtlCol="0">
              <a:spAutoFit/>
            </a:bodyPr>
            <a:lstStyle/>
            <a:p>
              <a:pPr indent="457200">
                <a:lnSpc>
                  <a:spcPct val="125000"/>
                </a:lnSpc>
              </a:pPr>
              <a:r>
                <a:rPr lang="zh-CN" altLang="en-US" sz="2000" b="1" dirty="0" smtClean="0">
                  <a:solidFill>
                    <a:srgbClr val="262626"/>
                  </a:solidFill>
                  <a:latin typeface="微软雅黑" panose="020B0503020204020204" charset="-122"/>
                  <a:ea typeface="微软雅黑" panose="020B0503020204020204" charset="-122"/>
                </a:rPr>
                <a:t>设计数据库</a:t>
              </a:r>
              <a:br>
                <a:rPr lang="zh-CN" altLang="en-US" sz="2000" b="1" dirty="0" smtClean="0">
                  <a:solidFill>
                    <a:srgbClr val="262626"/>
                  </a:solidFill>
                  <a:latin typeface="微软雅黑" panose="020B0503020204020204" charset="-122"/>
                  <a:ea typeface="微软雅黑" panose="020B0503020204020204" charset="-122"/>
                </a:rPr>
              </a:br>
              <a:r>
                <a:rPr lang="zh-CN" altLang="en-US" dirty="0" smtClean="0">
                  <a:solidFill>
                    <a:srgbClr val="262626"/>
                  </a:solidFill>
                  <a:latin typeface="微软雅黑" panose="020B0503020204020204" charset="-122"/>
                  <a:ea typeface="微软雅黑" panose="020B0503020204020204" charset="-122"/>
                </a:rPr>
                <a:t>完成数据库的建立，在数据库内建立表格和对应字段</a:t>
              </a:r>
              <a:endParaRPr lang="zh-CN" altLang="en-US" dirty="0" smtClean="0">
                <a:solidFill>
                  <a:srgbClr val="262626"/>
                </a:solidFill>
                <a:latin typeface="微软雅黑" panose="020B0503020204020204" charset="-122"/>
                <a:ea typeface="微软雅黑" panose="020B0503020204020204" charset="-122"/>
              </a:endParaRPr>
            </a:p>
          </p:txBody>
        </p:sp>
        <p:sp>
          <p:nvSpPr>
            <p:cNvPr id="33" name="文本框 32"/>
            <p:cNvSpPr txBox="1"/>
            <p:nvPr/>
          </p:nvSpPr>
          <p:spPr>
            <a:xfrm>
              <a:off x="1205357" y="3996951"/>
              <a:ext cx="6715005" cy="822325"/>
            </a:xfrm>
            <a:prstGeom prst="rect">
              <a:avLst/>
            </a:prstGeom>
            <a:noFill/>
          </p:spPr>
          <p:txBody>
            <a:bodyPr wrap="square" rtlCol="0">
              <a:spAutoFit/>
            </a:bodyPr>
            <a:lstStyle/>
            <a:p>
              <a:pPr indent="457200">
                <a:lnSpc>
                  <a:spcPct val="125000"/>
                </a:lnSpc>
              </a:pPr>
              <a:r>
                <a:rPr lang="zh-CN" altLang="en-US" sz="2000" b="1" dirty="0" smtClean="0">
                  <a:solidFill>
                    <a:srgbClr val="262626"/>
                  </a:solidFill>
                  <a:latin typeface="微软雅黑" panose="020B0503020204020204" charset="-122"/>
                  <a:ea typeface="微软雅黑" panose="020B0503020204020204" charset="-122"/>
                </a:rPr>
                <a:t>完成服务器端与数据库的连接</a:t>
              </a:r>
              <a:br>
                <a:rPr lang="zh-CN" altLang="en-US" sz="2000" b="1" dirty="0" smtClean="0">
                  <a:solidFill>
                    <a:srgbClr val="262626"/>
                  </a:solidFill>
                  <a:latin typeface="微软雅黑" panose="020B0503020204020204" charset="-122"/>
                  <a:ea typeface="微软雅黑" panose="020B0503020204020204" charset="-122"/>
                </a:rPr>
              </a:br>
              <a:r>
                <a:rPr lang="zh-CN" altLang="en-US" sz="1800" dirty="0" smtClean="0">
                  <a:solidFill>
                    <a:srgbClr val="262626"/>
                  </a:solidFill>
                  <a:latin typeface="微软雅黑" panose="020B0503020204020204" charset="-122"/>
                  <a:ea typeface="微软雅黑" panose="020B0503020204020204" charset="-122"/>
                </a:rPr>
                <a:t>使用express框架，利用</a:t>
              </a:r>
              <a:r>
                <a:rPr lang="en-US" altLang="zh-CN" sz="1800" dirty="0" smtClean="0">
                  <a:solidFill>
                    <a:srgbClr val="262626"/>
                  </a:solidFill>
                  <a:latin typeface="微软雅黑" panose="020B0503020204020204" charset="-122"/>
                  <a:ea typeface="微软雅黑" panose="020B0503020204020204" charset="-122"/>
                </a:rPr>
                <a:t>mysql</a:t>
              </a:r>
              <a:r>
                <a:rPr lang="zh-CN" altLang="en-US" sz="1800" dirty="0" smtClean="0">
                  <a:solidFill>
                    <a:srgbClr val="262626"/>
                  </a:solidFill>
                  <a:latin typeface="微软雅黑" panose="020B0503020204020204" charset="-122"/>
                  <a:ea typeface="微软雅黑" panose="020B0503020204020204" charset="-122"/>
                </a:rPr>
                <a:t>模块创建连接池，实现两者的连接</a:t>
              </a:r>
              <a:endParaRPr lang="zh-CN" altLang="en-US" sz="1800" dirty="0" smtClean="0">
                <a:solidFill>
                  <a:srgbClr val="262626"/>
                </a:solidFill>
                <a:latin typeface="微软雅黑" panose="020B0503020204020204" charset="-122"/>
                <a:ea typeface="微软雅黑" panose="020B0503020204020204" charset="-122"/>
              </a:endParaRPr>
            </a:p>
          </p:txBody>
        </p:sp>
        <p:sp>
          <p:nvSpPr>
            <p:cNvPr id="34" name="文本框 33"/>
            <p:cNvSpPr txBox="1"/>
            <p:nvPr/>
          </p:nvSpPr>
          <p:spPr>
            <a:xfrm>
              <a:off x="1790065" y="5524690"/>
              <a:ext cx="6715005" cy="783590"/>
            </a:xfrm>
            <a:prstGeom prst="rect">
              <a:avLst/>
            </a:prstGeom>
            <a:noFill/>
          </p:spPr>
          <p:txBody>
            <a:bodyPr wrap="square" rtlCol="0">
              <a:spAutoFit/>
            </a:bodyPr>
            <a:lstStyle/>
            <a:p>
              <a:pPr indent="457200" algn="l">
                <a:lnSpc>
                  <a:spcPct val="125000"/>
                </a:lnSpc>
                <a:buClrTx/>
                <a:buSzTx/>
                <a:buFontTx/>
              </a:pPr>
              <a:r>
                <a:rPr lang="zh-CN" altLang="en-US" b="1" dirty="0" smtClean="0">
                  <a:solidFill>
                    <a:srgbClr val="262626"/>
                  </a:solidFill>
                  <a:latin typeface="微软雅黑" panose="020B0503020204020204" charset="-122"/>
                  <a:ea typeface="微软雅黑" panose="020B0503020204020204" charset="-122"/>
                </a:rPr>
                <a:t>从浏览器端获取服务器信息</a:t>
              </a:r>
              <a:br>
                <a:rPr lang="zh-CN" altLang="en-US" b="1" dirty="0" smtClean="0">
                  <a:solidFill>
                    <a:srgbClr val="262626"/>
                  </a:solidFill>
                  <a:latin typeface="微软雅黑" panose="020B0503020204020204" charset="-122"/>
                  <a:ea typeface="微软雅黑" panose="020B0503020204020204" charset="-122"/>
                </a:rPr>
              </a:br>
              <a:r>
                <a:rPr lang="zh-CN" altLang="en-US" dirty="0" smtClean="0">
                  <a:solidFill>
                    <a:srgbClr val="262626"/>
                  </a:solidFill>
                  <a:latin typeface="微软雅黑" panose="020B0503020204020204" charset="-122"/>
                  <a:ea typeface="微软雅黑" panose="020B0503020204020204" charset="-122"/>
                </a:rPr>
                <a:t>完成页面的渲染工作，将数据信息进行更新</a:t>
              </a:r>
              <a:endParaRPr lang="zh-CN" altLang="en-US" dirty="0" smtClean="0">
                <a:solidFill>
                  <a:srgbClr val="262626"/>
                </a:solidFill>
                <a:latin typeface="微软雅黑" panose="020B0503020204020204" charset="-122"/>
                <a:ea typeface="微软雅黑" panose="020B0503020204020204" charset="-122"/>
              </a:endParaRPr>
            </a:p>
          </p:txBody>
        </p:sp>
      </p:grpSp>
      <p:grpSp>
        <p:nvGrpSpPr>
          <p:cNvPr id="24" name="组合 23"/>
          <p:cNvGrpSpPr/>
          <p:nvPr/>
        </p:nvGrpSpPr>
        <p:grpSpPr>
          <a:xfrm>
            <a:off x="8606970" y="6519446"/>
            <a:ext cx="638628" cy="338554"/>
            <a:chOff x="8663567" y="6519446"/>
            <a:chExt cx="638628" cy="338554"/>
          </a:xfrm>
        </p:grpSpPr>
        <p:sp>
          <p:nvSpPr>
            <p:cNvPr id="26" name="矩形 25"/>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663567" y="6519446"/>
              <a:ext cx="638628" cy="337185"/>
            </a:xfrm>
            <a:prstGeom prst="rect">
              <a:avLst/>
            </a:prstGeom>
            <a:noFill/>
          </p:spPr>
          <p:txBody>
            <a:bodyPr wrap="square" rtlCol="0">
              <a:spAutoFit/>
            </a:bodyPr>
            <a:lstStyle/>
            <a:p>
              <a:pPr algn="ctr"/>
              <a:r>
                <a:rPr lang="en-US" sz="1600" dirty="0" smtClean="0">
                  <a:solidFill>
                    <a:schemeClr val="bg1"/>
                  </a:solidFill>
                  <a:latin typeface="微软雅黑" panose="020B0503020204020204" charset="-122"/>
                  <a:ea typeface="微软雅黑" panose="020B0503020204020204" charset="-122"/>
                </a:rPr>
                <a:t>14</a:t>
              </a:r>
              <a:endParaRPr lang="en-US" sz="1600" dirty="0">
                <a:solidFill>
                  <a:schemeClr val="bg1"/>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8" fill="hold" nodeType="withEffect">
                                  <p:stCondLst>
                                    <p:cond delay="25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par>
                                <p:cTn id="16" presetID="22" presetClass="entr" presetSubtype="1" fill="hold" nodeType="withEffect">
                                  <p:stCondLst>
                                    <p:cond delay="25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500"/>
                                        <p:tgtEl>
                                          <p:spTgt spid="2"/>
                                        </p:tgtEl>
                                      </p:cBhvr>
                                    </p:animEffect>
                                  </p:childTnLst>
                                </p:cTn>
                              </p:par>
                              <p:par>
                                <p:cTn id="19" presetID="22" presetClass="entr" presetSubtype="2"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right)">
                                      <p:cBhvr>
                                        <p:cTn id="2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0375"/>
          </a:xfrm>
          <a:prstGeom prst="rect">
            <a:avLst/>
          </a:prstGeom>
          <a:noFill/>
        </p:spPr>
        <p:txBody>
          <a:bodyPr wrap="square" rtlCol="0">
            <a:spAutoFit/>
          </a:bodyPr>
          <a:lstStyle/>
          <a:p>
            <a:r>
              <a:rPr lang="en-US" altLang="zh-CN" sz="2400" b="1" dirty="0">
                <a:solidFill>
                  <a:schemeClr val="tx1">
                    <a:lumMod val="85000"/>
                    <a:lumOff val="15000"/>
                  </a:schemeClr>
                </a:solidFill>
                <a:latin typeface="微软雅黑" panose="020B0503020204020204" charset="-122"/>
                <a:ea typeface="微软雅黑" panose="020B0503020204020204" charset="-122"/>
              </a:rPr>
              <a:t>3.</a:t>
            </a:r>
            <a:r>
              <a:rPr lang="zh-CN" altLang="en-US" sz="2400" b="1" dirty="0">
                <a:solidFill>
                  <a:schemeClr val="tx1">
                    <a:lumMod val="85000"/>
                    <a:lumOff val="15000"/>
                  </a:schemeClr>
                </a:solidFill>
                <a:latin typeface="微软雅黑" panose="020B0503020204020204" charset="-122"/>
                <a:ea typeface="微软雅黑" panose="020B0503020204020204" charset="-122"/>
              </a:rPr>
              <a:t>网站实现过程</a:t>
            </a:r>
            <a:endParaRPr lang="zh-CN" altLang="en-US" sz="2400" b="1" dirty="0">
              <a:solidFill>
                <a:schemeClr val="tx1">
                  <a:lumMod val="85000"/>
                  <a:lumOff val="15000"/>
                </a:schemeClr>
              </a:solidFill>
              <a:latin typeface="微软雅黑" panose="020B0503020204020204" charset="-122"/>
              <a:ea typeface="微软雅黑" panose="020B0503020204020204" charset="-122"/>
            </a:endParaRPr>
          </a:p>
        </p:txBody>
      </p:sp>
      <p:sp>
        <p:nvSpPr>
          <p:cNvPr id="23" name="Rectangle 1"/>
          <p:cNvSpPr>
            <a:spLocks noChangeArrowheads="1"/>
          </p:cNvSpPr>
          <p:nvPr/>
        </p:nvSpPr>
        <p:spPr bwMode="auto">
          <a:xfrm>
            <a:off x="557975" y="1068224"/>
            <a:ext cx="74980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lvl="0" fontAlgn="base">
              <a:spcBef>
                <a:spcPct val="0"/>
              </a:spcBef>
              <a:spcAft>
                <a:spcPct val="0"/>
              </a:spcAft>
            </a:pPr>
            <a:r>
              <a:rPr lang="zh-CN" altLang="en-US" b="1" dirty="0">
                <a:solidFill>
                  <a:schemeClr val="accent1"/>
                </a:solidFill>
                <a:latin typeface="微软雅黑" panose="020B0503020204020204" charset="-122"/>
                <a:ea typeface="微软雅黑" panose="020B0503020204020204" charset="-122"/>
              </a:rPr>
              <a:t>书籍推荐模块中影视资料的显示：（包括书籍的封面我也是这样解决的</a:t>
            </a:r>
            <a:r>
              <a:rPr lang="zh-CN" altLang="en-US" b="1" dirty="0">
                <a:solidFill>
                  <a:schemeClr val="accent1"/>
                </a:solidFill>
                <a:latin typeface="微软雅黑" panose="020B0503020204020204" charset="-122"/>
                <a:ea typeface="微软雅黑" panose="020B0503020204020204" charset="-122"/>
              </a:rPr>
              <a:t>）</a:t>
            </a:r>
            <a:endParaRPr lang="zh-CN" altLang="en-US" b="1" dirty="0">
              <a:solidFill>
                <a:schemeClr val="accent1"/>
              </a:solidFill>
              <a:latin typeface="微软雅黑" panose="020B0503020204020204" charset="-122"/>
              <a:ea typeface="微软雅黑" panose="020B0503020204020204" charset="-122"/>
            </a:endParaRPr>
          </a:p>
        </p:txBody>
      </p:sp>
      <p:grpSp>
        <p:nvGrpSpPr>
          <p:cNvPr id="24" name="组合 23"/>
          <p:cNvGrpSpPr/>
          <p:nvPr/>
        </p:nvGrpSpPr>
        <p:grpSpPr>
          <a:xfrm>
            <a:off x="1746568" y="3710189"/>
            <a:ext cx="2250951" cy="499079"/>
            <a:chOff x="2645777" y="1428360"/>
            <a:chExt cx="1523389" cy="914033"/>
          </a:xfrm>
        </p:grpSpPr>
        <p:sp>
          <p:nvSpPr>
            <p:cNvPr id="25" name="矩形 24"/>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26" name="文本框 25"/>
            <p:cNvSpPr txBox="1"/>
            <p:nvPr/>
          </p:nvSpPr>
          <p:spPr>
            <a:xfrm>
              <a:off x="2645777" y="1575355"/>
              <a:ext cx="1514250" cy="617534"/>
            </a:xfrm>
            <a:prstGeom prst="rect">
              <a:avLst/>
            </a:prstGeom>
            <a:noFill/>
          </p:spPr>
          <p:txBody>
            <a:bodyPr wrap="square" rtlCol="0">
              <a:spAutoFit/>
            </a:bodyPr>
            <a:lstStyle/>
            <a:p>
              <a:pPr algn="ctr"/>
              <a:r>
                <a:rPr lang="en-US" altLang="zh-CN" sz="1600" b="1" dirty="0">
                  <a:solidFill>
                    <a:schemeClr val="bg1"/>
                  </a:solidFill>
                  <a:latin typeface="微软雅黑" panose="020B0503020204020204" charset="-122"/>
                  <a:ea typeface="微软雅黑" panose="020B0503020204020204" charset="-122"/>
                </a:rPr>
                <a:t>before</a:t>
              </a:r>
              <a:endParaRPr lang="en-US" altLang="zh-CN" sz="1600" b="1" dirty="0">
                <a:solidFill>
                  <a:schemeClr val="bg1"/>
                </a:solidFill>
                <a:latin typeface="微软雅黑" panose="020B0503020204020204" charset="-122"/>
                <a:ea typeface="微软雅黑" panose="020B0503020204020204" charset="-122"/>
              </a:endParaRPr>
            </a:p>
          </p:txBody>
        </p:sp>
      </p:grpSp>
      <p:grpSp>
        <p:nvGrpSpPr>
          <p:cNvPr id="27" name="组合 26"/>
          <p:cNvGrpSpPr/>
          <p:nvPr/>
        </p:nvGrpSpPr>
        <p:grpSpPr>
          <a:xfrm>
            <a:off x="5233249" y="3711459"/>
            <a:ext cx="2250951" cy="499079"/>
            <a:chOff x="2645777" y="1428360"/>
            <a:chExt cx="1523389" cy="914033"/>
          </a:xfrm>
        </p:grpSpPr>
        <p:sp>
          <p:nvSpPr>
            <p:cNvPr id="28" name="矩形 27"/>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29" name="文本框 28"/>
            <p:cNvSpPr txBox="1"/>
            <p:nvPr/>
          </p:nvSpPr>
          <p:spPr>
            <a:xfrm>
              <a:off x="2645777" y="1575355"/>
              <a:ext cx="1514250" cy="617534"/>
            </a:xfrm>
            <a:prstGeom prst="rect">
              <a:avLst/>
            </a:prstGeom>
            <a:noFill/>
          </p:spPr>
          <p:txBody>
            <a:bodyPr wrap="square" rtlCol="0">
              <a:spAutoFit/>
            </a:bodyPr>
            <a:lstStyle/>
            <a:p>
              <a:pPr algn="ctr"/>
              <a:r>
                <a:rPr lang="en-US" altLang="zh-CN" sz="1600" b="1" dirty="0">
                  <a:solidFill>
                    <a:schemeClr val="bg1"/>
                  </a:solidFill>
                  <a:latin typeface="微软雅黑" panose="020B0503020204020204" charset="-122"/>
                  <a:ea typeface="微软雅黑" panose="020B0503020204020204" charset="-122"/>
                </a:rPr>
                <a:t>after</a:t>
              </a:r>
              <a:endParaRPr lang="en-US" altLang="zh-CN" sz="1600" b="1" dirty="0">
                <a:solidFill>
                  <a:schemeClr val="bg1"/>
                </a:solidFill>
                <a:latin typeface="微软雅黑" panose="020B0503020204020204" charset="-122"/>
                <a:ea typeface="微软雅黑" panose="020B0503020204020204" charset="-122"/>
              </a:endParaRPr>
            </a:p>
          </p:txBody>
        </p:sp>
      </p:grpSp>
      <p:grpSp>
        <p:nvGrpSpPr>
          <p:cNvPr id="2" name="组合 1"/>
          <p:cNvGrpSpPr/>
          <p:nvPr/>
        </p:nvGrpSpPr>
        <p:grpSpPr>
          <a:xfrm>
            <a:off x="584010" y="1632563"/>
            <a:ext cx="7974838" cy="368816"/>
            <a:chOff x="557975" y="2182473"/>
            <a:chExt cx="7974838" cy="368816"/>
          </a:xfrm>
        </p:grpSpPr>
        <p:sp>
          <p:nvSpPr>
            <p:cNvPr id="30" name="Rectangle 1"/>
            <p:cNvSpPr>
              <a:spLocks noChangeArrowheads="1"/>
            </p:cNvSpPr>
            <p:nvPr/>
          </p:nvSpPr>
          <p:spPr bwMode="auto">
            <a:xfrm>
              <a:off x="557975" y="2182989"/>
              <a:ext cx="15544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defTabSz="914400" rtl="0" eaLnBrk="1" fontAlgn="base" latinLnBrk="0" hangingPunct="1">
                <a:lnSpc>
                  <a:spcPct val="100000"/>
                </a:lnSpc>
                <a:spcBef>
                  <a:spcPct val="0"/>
                </a:spcBef>
                <a:spcAft>
                  <a:spcPct val="0"/>
                </a:spcAft>
                <a:buClrTx/>
                <a:buSzTx/>
                <a:buFontTx/>
                <a:buNone/>
              </a:pPr>
              <a:r>
                <a:rPr lang="zh-CN" altLang="en-US" b="1" dirty="0" smtClean="0">
                  <a:solidFill>
                    <a:schemeClr val="accent1"/>
                  </a:solidFill>
                  <a:latin typeface="微软雅黑" panose="020B0503020204020204" charset="-122"/>
                  <a:ea typeface="微软雅黑" panose="020B0503020204020204" charset="-122"/>
                </a:rPr>
                <a:t>之前的方法</a:t>
              </a:r>
              <a:r>
                <a:rPr lang="zh-CN" altLang="en-US" b="1" dirty="0" smtClean="0">
                  <a:solidFill>
                    <a:schemeClr val="accent1"/>
                  </a:solidFill>
                  <a:latin typeface="微软雅黑" panose="020B0503020204020204" charset="-122"/>
                  <a:ea typeface="微软雅黑" panose="020B0503020204020204" charset="-122"/>
                </a:rPr>
                <a:t>：</a:t>
              </a:r>
              <a:endParaRPr kumimoji="0" lang="zh-CN" altLang="en-US" b="1" i="0" u="none" strike="noStrike" cap="none" normalizeH="0" baseline="0" dirty="0" smtClean="0">
                <a:ln>
                  <a:noFill/>
                </a:ln>
                <a:solidFill>
                  <a:schemeClr val="accent1"/>
                </a:solidFill>
                <a:effectLst/>
                <a:latin typeface="微软雅黑" panose="020B0503020204020204" charset="-122"/>
                <a:ea typeface="微软雅黑" panose="020B0503020204020204" charset="-122"/>
              </a:endParaRPr>
            </a:p>
          </p:txBody>
        </p:sp>
        <p:sp>
          <p:nvSpPr>
            <p:cNvPr id="31" name="矩形 30"/>
            <p:cNvSpPr/>
            <p:nvPr/>
          </p:nvSpPr>
          <p:spPr>
            <a:xfrm>
              <a:off x="1983774" y="2182473"/>
              <a:ext cx="6549039" cy="368300"/>
            </a:xfrm>
            <a:prstGeom prst="rect">
              <a:avLst/>
            </a:prstGeom>
          </p:spPr>
          <p:txBody>
            <a:bodyPr wrap="square">
              <a:spAutoFit/>
            </a:bodyPr>
            <a:lstStyle/>
            <a:p>
              <a:r>
                <a:rPr lang="zh-CN" altLang="en-US" dirty="0" smtClean="0">
                  <a:latin typeface="微软雅黑" panose="020B0503020204020204" charset="-122"/>
                  <a:ea typeface="微软雅黑" panose="020B0503020204020204" charset="-122"/>
                </a:rPr>
                <a:t>直接利用线上资源的链接作为数据库表格中属性的值</a:t>
              </a:r>
              <a:endParaRPr lang="zh-CN" altLang="en-US" dirty="0" smtClean="0">
                <a:latin typeface="微软雅黑" panose="020B0503020204020204" charset="-122"/>
                <a:ea typeface="微软雅黑" panose="020B0503020204020204" charset="-122"/>
              </a:endParaRPr>
            </a:p>
          </p:txBody>
        </p:sp>
      </p:grpSp>
      <p:grpSp>
        <p:nvGrpSpPr>
          <p:cNvPr id="3" name="组合 2"/>
          <p:cNvGrpSpPr/>
          <p:nvPr/>
        </p:nvGrpSpPr>
        <p:grpSpPr>
          <a:xfrm>
            <a:off x="583375" y="2208199"/>
            <a:ext cx="7974838" cy="368816"/>
            <a:chOff x="557975" y="2708579"/>
            <a:chExt cx="7974838" cy="368816"/>
          </a:xfrm>
        </p:grpSpPr>
        <p:sp>
          <p:nvSpPr>
            <p:cNvPr id="32" name="Rectangle 1"/>
            <p:cNvSpPr>
              <a:spLocks noChangeArrowheads="1"/>
            </p:cNvSpPr>
            <p:nvPr/>
          </p:nvSpPr>
          <p:spPr bwMode="auto">
            <a:xfrm>
              <a:off x="557975" y="2709095"/>
              <a:ext cx="8686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lvl="0" fontAlgn="base">
                <a:spcBef>
                  <a:spcPct val="0"/>
                </a:spcBef>
                <a:spcAft>
                  <a:spcPct val="0"/>
                </a:spcAft>
              </a:pPr>
              <a:r>
                <a:rPr lang="zh-CN" altLang="en-US" b="1" dirty="0">
                  <a:solidFill>
                    <a:schemeClr val="accent1"/>
                  </a:solidFill>
                  <a:latin typeface="微软雅黑" panose="020B0503020204020204" charset="-122"/>
                  <a:ea typeface="微软雅黑" panose="020B0503020204020204" charset="-122"/>
                </a:rPr>
                <a:t>问题</a:t>
              </a:r>
              <a:r>
                <a:rPr lang="zh-CN" altLang="en-US" b="1" dirty="0">
                  <a:solidFill>
                    <a:schemeClr val="accent1"/>
                  </a:solidFill>
                  <a:latin typeface="微软雅黑" panose="020B0503020204020204" charset="-122"/>
                  <a:ea typeface="微软雅黑" panose="020B0503020204020204" charset="-122"/>
                </a:rPr>
                <a:t>：</a:t>
              </a:r>
              <a:endParaRPr lang="zh-CN" altLang="en-US" b="1" dirty="0">
                <a:solidFill>
                  <a:schemeClr val="accent1"/>
                </a:solidFill>
                <a:latin typeface="微软雅黑" panose="020B0503020204020204" charset="-122"/>
                <a:ea typeface="微软雅黑" panose="020B0503020204020204" charset="-122"/>
              </a:endParaRPr>
            </a:p>
          </p:txBody>
        </p:sp>
        <p:sp>
          <p:nvSpPr>
            <p:cNvPr id="33" name="矩形 32"/>
            <p:cNvSpPr/>
            <p:nvPr/>
          </p:nvSpPr>
          <p:spPr>
            <a:xfrm>
              <a:off x="1983774" y="2708579"/>
              <a:ext cx="6549039" cy="368300"/>
            </a:xfrm>
            <a:prstGeom prst="rect">
              <a:avLst/>
            </a:prstGeom>
          </p:spPr>
          <p:txBody>
            <a:bodyPr wrap="square">
              <a:spAutoFit/>
            </a:bodyPr>
            <a:lstStyle/>
            <a:p>
              <a:r>
                <a:rPr lang="zh-CN" altLang="zh-CN" dirty="0">
                  <a:latin typeface="微软雅黑" panose="020B0503020204020204" charset="-122"/>
                  <a:ea typeface="微软雅黑" panose="020B0503020204020204" charset="-122"/>
                </a:rPr>
                <a:t>随着时间流逝，有些链接会失效，因为我们并不</a:t>
              </a:r>
              <a:r>
                <a:rPr lang="zh-CN" altLang="zh-CN" dirty="0">
                  <a:latin typeface="微软雅黑" panose="020B0503020204020204" charset="-122"/>
                  <a:ea typeface="微软雅黑" panose="020B0503020204020204" charset="-122"/>
                </a:rPr>
                <a:t>能自己控制</a:t>
              </a:r>
              <a:endParaRPr lang="zh-CN" altLang="zh-CN" dirty="0">
                <a:latin typeface="微软雅黑" panose="020B0503020204020204" charset="-122"/>
                <a:ea typeface="微软雅黑" panose="020B0503020204020204" charset="-122"/>
              </a:endParaRPr>
            </a:p>
          </p:txBody>
        </p:sp>
      </p:grpSp>
      <p:grpSp>
        <p:nvGrpSpPr>
          <p:cNvPr id="4" name="组合 3"/>
          <p:cNvGrpSpPr/>
          <p:nvPr/>
        </p:nvGrpSpPr>
        <p:grpSpPr>
          <a:xfrm>
            <a:off x="557975" y="2690837"/>
            <a:ext cx="7974838" cy="922020"/>
            <a:chOff x="557975" y="3205187"/>
            <a:chExt cx="7974838" cy="922020"/>
          </a:xfrm>
        </p:grpSpPr>
        <p:sp>
          <p:nvSpPr>
            <p:cNvPr id="35" name="Rectangle 1"/>
            <p:cNvSpPr>
              <a:spLocks noChangeArrowheads="1"/>
            </p:cNvSpPr>
            <p:nvPr/>
          </p:nvSpPr>
          <p:spPr bwMode="auto">
            <a:xfrm>
              <a:off x="557975" y="3205703"/>
              <a:ext cx="1325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lvl="0" fontAlgn="base">
                <a:spcBef>
                  <a:spcPct val="0"/>
                </a:spcBef>
                <a:spcAft>
                  <a:spcPct val="0"/>
                </a:spcAft>
              </a:pPr>
              <a:r>
                <a:rPr lang="zh-CN" altLang="en-US" b="1" dirty="0">
                  <a:solidFill>
                    <a:schemeClr val="accent1"/>
                  </a:solidFill>
                  <a:latin typeface="微软雅黑" panose="020B0503020204020204" charset="-122"/>
                  <a:ea typeface="微软雅黑" panose="020B0503020204020204" charset="-122"/>
                </a:rPr>
                <a:t>解决方案</a:t>
              </a:r>
              <a:r>
                <a:rPr lang="zh-CN" altLang="en-US" b="1" dirty="0">
                  <a:solidFill>
                    <a:schemeClr val="accent1"/>
                  </a:solidFill>
                  <a:latin typeface="微软雅黑" panose="020B0503020204020204" charset="-122"/>
                  <a:ea typeface="微软雅黑" panose="020B0503020204020204" charset="-122"/>
                </a:rPr>
                <a:t>：</a:t>
              </a:r>
              <a:endParaRPr lang="zh-CN" altLang="en-US" b="1" dirty="0">
                <a:solidFill>
                  <a:schemeClr val="accent1"/>
                </a:solidFill>
                <a:latin typeface="微软雅黑" panose="020B0503020204020204" charset="-122"/>
                <a:ea typeface="微软雅黑" panose="020B0503020204020204" charset="-122"/>
              </a:endParaRPr>
            </a:p>
          </p:txBody>
        </p:sp>
        <p:sp>
          <p:nvSpPr>
            <p:cNvPr id="36" name="矩形 35"/>
            <p:cNvSpPr/>
            <p:nvPr/>
          </p:nvSpPr>
          <p:spPr>
            <a:xfrm>
              <a:off x="1983774" y="3205187"/>
              <a:ext cx="6549039" cy="922020"/>
            </a:xfrm>
            <a:prstGeom prst="rect">
              <a:avLst/>
            </a:prstGeom>
          </p:spPr>
          <p:txBody>
            <a:bodyPr wrap="square">
              <a:spAutoFit/>
            </a:bodyPr>
            <a:lstStyle/>
            <a:p>
              <a:r>
                <a:rPr lang="zh-CN" altLang="zh-CN" dirty="0">
                  <a:latin typeface="微软雅黑" panose="020B0503020204020204" charset="-122"/>
                  <a:ea typeface="微软雅黑" panose="020B0503020204020204" charset="-122"/>
                </a:rPr>
                <a:t>将资源部署到自己的云服务器上，利用</a:t>
              </a:r>
              <a:r>
                <a:rPr lang="en-US" altLang="zh-CN" dirty="0">
                  <a:latin typeface="微软雅黑" panose="020B0503020204020204" charset="-122"/>
                  <a:ea typeface="微软雅黑" panose="020B0503020204020204" charset="-122"/>
                </a:rPr>
                <a:t>nginx</a:t>
              </a:r>
              <a:r>
                <a:rPr lang="zh-CN" altLang="en-US" dirty="0">
                  <a:latin typeface="微软雅黑" panose="020B0503020204020204" charset="-122"/>
                  <a:ea typeface="微软雅黑" panose="020B0503020204020204" charset="-122"/>
                </a:rPr>
                <a:t>将这些资源与我自己的域名联系起来，直接将对应链接作为数据库表格中属性的值。</a:t>
              </a:r>
              <a:r>
                <a:rPr lang="zh-CN" altLang="zh-CN" dirty="0">
                  <a:latin typeface="微软雅黑" panose="020B0503020204020204" charset="-122"/>
                  <a:ea typeface="微软雅黑" panose="020B0503020204020204" charset="-122"/>
                </a:rPr>
                <a:t>只要自己的云</a:t>
              </a:r>
              <a:r>
                <a:rPr lang="zh-CN" altLang="zh-CN" dirty="0">
                  <a:latin typeface="微软雅黑" panose="020B0503020204020204" charset="-122"/>
                  <a:ea typeface="微软雅黑" panose="020B0503020204020204" charset="-122"/>
                </a:rPr>
                <a:t>服务器能运行，资源就有效</a:t>
              </a:r>
              <a:endParaRPr lang="zh-CN" altLang="zh-CN" dirty="0">
                <a:latin typeface="微软雅黑" panose="020B0503020204020204" charset="-122"/>
                <a:ea typeface="微软雅黑" panose="020B0503020204020204" charset="-122"/>
              </a:endParaRPr>
            </a:p>
          </p:txBody>
        </p:sp>
      </p:grpSp>
      <p:grpSp>
        <p:nvGrpSpPr>
          <p:cNvPr id="5" name="组合 4"/>
          <p:cNvGrpSpPr/>
          <p:nvPr/>
        </p:nvGrpSpPr>
        <p:grpSpPr>
          <a:xfrm>
            <a:off x="611187" y="4127772"/>
            <a:ext cx="7921625" cy="2678872"/>
            <a:chOff x="611187" y="3862977"/>
            <a:chExt cx="7921625" cy="2678872"/>
          </a:xfrm>
        </p:grpSpPr>
        <p:sp>
          <p:nvSpPr>
            <p:cNvPr id="7" name="形状 6"/>
            <p:cNvSpPr/>
            <p:nvPr/>
          </p:nvSpPr>
          <p:spPr>
            <a:xfrm>
              <a:off x="611187" y="3862977"/>
              <a:ext cx="7921625" cy="2678872"/>
            </a:xfrm>
            <a:prstGeom prst="leftRightRibbon">
              <a:avLst>
                <a:gd name="adj1" fmla="val 54481"/>
                <a:gd name="adj2" fmla="val 50000"/>
                <a:gd name="adj3" fmla="val 16667"/>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矩形 37"/>
            <p:cNvSpPr/>
            <p:nvPr/>
          </p:nvSpPr>
          <p:spPr>
            <a:xfrm>
              <a:off x="1150112" y="4196804"/>
              <a:ext cx="3175145" cy="1129665"/>
            </a:xfrm>
            <a:prstGeom prst="rect">
              <a:avLst/>
            </a:prstGeom>
          </p:spPr>
          <p:txBody>
            <a:bodyPr wrap="square">
              <a:spAutoFit/>
            </a:bodyPr>
            <a:lstStyle/>
            <a:p>
              <a:pPr indent="457200">
                <a:lnSpc>
                  <a:spcPct val="125000"/>
                </a:lnSpc>
              </a:pPr>
              <a:r>
                <a:rPr lang="zh-CN" altLang="en-US" dirty="0" smtClean="0">
                  <a:solidFill>
                    <a:schemeClr val="bg1"/>
                  </a:solidFill>
                  <a:latin typeface="微软雅黑" panose="020B0503020204020204" charset="-122"/>
                  <a:ea typeface="微软雅黑" panose="020B0503020204020204" charset="-122"/>
                  <a:sym typeface="+mn-ea"/>
                </a:rPr>
                <a:t>直接利用线上资源的链接作为数据库表格中属性的值。</a:t>
              </a:r>
              <a:endParaRPr lang="zh-CN" altLang="en-US" dirty="0" smtClean="0">
                <a:solidFill>
                  <a:schemeClr val="bg1"/>
                </a:solidFill>
                <a:latin typeface="微软雅黑" panose="020B0503020204020204" charset="-122"/>
                <a:ea typeface="微软雅黑" panose="020B0503020204020204" charset="-122"/>
                <a:sym typeface="+mn-ea"/>
              </a:endParaRPr>
            </a:p>
            <a:p>
              <a:pPr indent="457200">
                <a:lnSpc>
                  <a:spcPct val="125000"/>
                </a:lnSpc>
              </a:pPr>
              <a:r>
                <a:rPr lang="zh-CN" altLang="en-US" dirty="0" smtClean="0">
                  <a:solidFill>
                    <a:schemeClr val="bg1"/>
                  </a:solidFill>
                  <a:latin typeface="微软雅黑" panose="020B0503020204020204" charset="-122"/>
                  <a:ea typeface="微软雅黑" panose="020B0503020204020204" charset="-122"/>
                  <a:sym typeface="+mn-ea"/>
                </a:rPr>
                <a:t>可能会失效。</a:t>
              </a:r>
              <a:endParaRPr lang="zh-CN" altLang="en-US" dirty="0" smtClean="0">
                <a:solidFill>
                  <a:schemeClr val="bg1"/>
                </a:solidFill>
                <a:latin typeface="微软雅黑" panose="020B0503020204020204" charset="-122"/>
                <a:ea typeface="微软雅黑" panose="020B0503020204020204" charset="-122"/>
                <a:sym typeface="+mn-ea"/>
              </a:endParaRPr>
            </a:p>
          </p:txBody>
        </p:sp>
        <p:sp>
          <p:nvSpPr>
            <p:cNvPr id="39" name="矩形 38"/>
            <p:cNvSpPr/>
            <p:nvPr/>
          </p:nvSpPr>
          <p:spPr>
            <a:xfrm>
              <a:off x="4585969" y="4713614"/>
              <a:ext cx="3175145" cy="1129665"/>
            </a:xfrm>
            <a:prstGeom prst="rect">
              <a:avLst/>
            </a:prstGeom>
          </p:spPr>
          <p:txBody>
            <a:bodyPr wrap="square">
              <a:spAutoFit/>
            </a:bodyPr>
            <a:lstStyle/>
            <a:p>
              <a:pPr indent="457200">
                <a:lnSpc>
                  <a:spcPct val="125000"/>
                </a:lnSpc>
              </a:pPr>
              <a:r>
                <a:rPr lang="zh-CN" altLang="zh-CN" dirty="0">
                  <a:solidFill>
                    <a:schemeClr val="bg1"/>
                  </a:solidFill>
                  <a:latin typeface="微软雅黑" panose="020B0503020204020204" charset="-122"/>
                  <a:ea typeface="微软雅黑" panose="020B0503020204020204" charset="-122"/>
                  <a:sym typeface="+mn-ea"/>
                </a:rPr>
                <a:t>将资源部署到自己的云服务器上，只要自己的服务器能运行，资源就有效。</a:t>
              </a:r>
              <a:endParaRPr lang="zh-CN" altLang="zh-CN" dirty="0">
                <a:solidFill>
                  <a:schemeClr val="bg1"/>
                </a:solidFill>
                <a:latin typeface="微软雅黑" panose="020B0503020204020204" charset="-122"/>
                <a:ea typeface="微软雅黑" panose="020B0503020204020204" charset="-122"/>
                <a:sym typeface="+mn-ea"/>
              </a:endParaRPr>
            </a:p>
          </p:txBody>
        </p:sp>
      </p:grpSp>
      <p:grpSp>
        <p:nvGrpSpPr>
          <p:cNvPr id="34" name="组合 33"/>
          <p:cNvGrpSpPr/>
          <p:nvPr/>
        </p:nvGrpSpPr>
        <p:grpSpPr>
          <a:xfrm>
            <a:off x="8606970" y="6519446"/>
            <a:ext cx="638628" cy="338554"/>
            <a:chOff x="8663567" y="6519446"/>
            <a:chExt cx="638628" cy="338554"/>
          </a:xfrm>
        </p:grpSpPr>
        <p:sp>
          <p:nvSpPr>
            <p:cNvPr id="37" name="矩形 36"/>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8663567" y="6519446"/>
              <a:ext cx="638628" cy="337185"/>
            </a:xfrm>
            <a:prstGeom prst="rect">
              <a:avLst/>
            </a:prstGeom>
            <a:noFill/>
          </p:spPr>
          <p:txBody>
            <a:bodyPr wrap="square" rtlCol="0">
              <a:spAutoFit/>
            </a:bodyPr>
            <a:lstStyle/>
            <a:p>
              <a:pPr algn="ctr"/>
              <a:r>
                <a:rPr lang="en-US" altLang="zh-CN" sz="1600" dirty="0">
                  <a:solidFill>
                    <a:schemeClr val="bg1"/>
                  </a:solidFill>
                  <a:latin typeface="微软雅黑" panose="020B0503020204020204" charset="-122"/>
                  <a:ea typeface="微软雅黑" panose="020B0503020204020204" charset="-122"/>
                </a:rPr>
                <a:t>15</a:t>
              </a:r>
              <a:endParaRPr lang="en-US" altLang="zh-CN" sz="1600" dirty="0">
                <a:solidFill>
                  <a:schemeClr val="bg1"/>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4"/>
                                        </p:tgtEl>
                                        <p:attrNameLst>
                                          <p:attrName>style.visibility</p:attrName>
                                        </p:attrNameLst>
                                      </p:cBhvr>
                                      <p:to>
                                        <p:strVal val="visible"/>
                                      </p:to>
                                    </p:set>
                                    <p:animEffect transition="in" filter="wipe(right)">
                                      <p:cBhvr>
                                        <p:cTn id="15" dur="500"/>
                                        <p:tgtEl>
                                          <p:spTgt spid="34"/>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23"/>
                                        </p:tgtEl>
                                        <p:attrNameLst>
                                          <p:attrName>style.visibility</p:attrName>
                                        </p:attrNameLst>
                                      </p:cBhvr>
                                      <p:to>
                                        <p:strVal val="visible"/>
                                      </p:to>
                                    </p:set>
                                    <p:animEffect transition="in" filter="wipe(left)">
                                      <p:cBhvr>
                                        <p:cTn id="18" dur="500"/>
                                        <p:tgtEl>
                                          <p:spTgt spid="23"/>
                                        </p:tgtEl>
                                      </p:cBhvr>
                                    </p:animEffect>
                                  </p:childTnLst>
                                </p:cTn>
                              </p:par>
                              <p:par>
                                <p:cTn id="19" presetID="53" presetClass="entr" presetSubtype="16" fill="hold" nodeType="withEffect">
                                  <p:stCondLst>
                                    <p:cond delay="25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53" presetClass="entr" presetSubtype="16" fill="hold" nodeType="withEffect">
                                  <p:stCondLst>
                                    <p:cond delay="250"/>
                                  </p:stCondLst>
                                  <p:childTnLst>
                                    <p:set>
                                      <p:cBhvr>
                                        <p:cTn id="25" dur="1" fill="hold">
                                          <p:stCondLst>
                                            <p:cond delay="0"/>
                                          </p:stCondLst>
                                        </p:cTn>
                                        <p:tgtEl>
                                          <p:spTgt spid="27"/>
                                        </p:tgtEl>
                                        <p:attrNameLst>
                                          <p:attrName>style.visibility</p:attrName>
                                        </p:attrNameLst>
                                      </p:cBhvr>
                                      <p:to>
                                        <p:strVal val="visible"/>
                                      </p:to>
                                    </p:set>
                                    <p:anim calcmode="lin" valueType="num">
                                      <p:cBhvr>
                                        <p:cTn id="26" dur="500" fill="hold"/>
                                        <p:tgtEl>
                                          <p:spTgt spid="27"/>
                                        </p:tgtEl>
                                        <p:attrNameLst>
                                          <p:attrName>ppt_w</p:attrName>
                                        </p:attrNameLst>
                                      </p:cBhvr>
                                      <p:tavLst>
                                        <p:tav tm="0">
                                          <p:val>
                                            <p:fltVal val="0"/>
                                          </p:val>
                                        </p:tav>
                                        <p:tav tm="100000">
                                          <p:val>
                                            <p:strVal val="#ppt_w"/>
                                          </p:val>
                                        </p:tav>
                                      </p:tavLst>
                                    </p:anim>
                                    <p:anim calcmode="lin" valueType="num">
                                      <p:cBhvr>
                                        <p:cTn id="27" dur="500" fill="hold"/>
                                        <p:tgtEl>
                                          <p:spTgt spid="27"/>
                                        </p:tgtEl>
                                        <p:attrNameLst>
                                          <p:attrName>ppt_h</p:attrName>
                                        </p:attrNameLst>
                                      </p:cBhvr>
                                      <p:tavLst>
                                        <p:tav tm="0">
                                          <p:val>
                                            <p:fltVal val="0"/>
                                          </p:val>
                                        </p:tav>
                                        <p:tav tm="100000">
                                          <p:val>
                                            <p:strVal val="#ppt_h"/>
                                          </p:val>
                                        </p:tav>
                                      </p:tavLst>
                                    </p:anim>
                                    <p:animEffect transition="in" filter="fade">
                                      <p:cBhvr>
                                        <p:cTn id="28" dur="500"/>
                                        <p:tgtEl>
                                          <p:spTgt spid="27"/>
                                        </p:tgtEl>
                                      </p:cBhvr>
                                    </p:animEffect>
                                  </p:childTnLst>
                                </p:cTn>
                              </p:par>
                              <p:par>
                                <p:cTn id="29" presetID="22" presetClass="entr" presetSubtype="8" fill="hold" nodeType="withEffect">
                                  <p:stCondLst>
                                    <p:cond delay="25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par>
                                <p:cTn id="32" presetID="22" presetClass="entr" presetSubtype="8" fill="hold" nodeType="withEffect">
                                  <p:stCondLst>
                                    <p:cond delay="25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par>
                                <p:cTn id="35" presetID="22" presetClass="entr" presetSubtype="8" fill="hold" nodeType="withEffect">
                                  <p:stCondLst>
                                    <p:cond delay="25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par>
                                <p:cTn id="38" presetID="16" presetClass="entr" presetSubtype="37" fill="hold" nodeType="withEffect">
                                  <p:stCondLst>
                                    <p:cond delay="250"/>
                                  </p:stCondLst>
                                  <p:childTnLst>
                                    <p:set>
                                      <p:cBhvr>
                                        <p:cTn id="39" dur="1" fill="hold">
                                          <p:stCondLst>
                                            <p:cond delay="0"/>
                                          </p:stCondLst>
                                        </p:cTn>
                                        <p:tgtEl>
                                          <p:spTgt spid="5"/>
                                        </p:tgtEl>
                                        <p:attrNameLst>
                                          <p:attrName>style.visibility</p:attrName>
                                        </p:attrNameLst>
                                      </p:cBhvr>
                                      <p:to>
                                        <p:strVal val="visible"/>
                                      </p:to>
                                    </p:set>
                                    <p:animEffect transition="in" filter="barn(outVertical)">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3"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0375"/>
          </a:xfrm>
          <a:prstGeom prst="rect">
            <a:avLst/>
          </a:prstGeom>
          <a:noFill/>
        </p:spPr>
        <p:txBody>
          <a:bodyPr wrap="square" rtlCol="0">
            <a:spAutoFit/>
          </a:bodyPr>
          <a:lstStyle/>
          <a:p>
            <a:r>
              <a:rPr lang="en-US" altLang="zh-CN" sz="2400" b="1" dirty="0">
                <a:solidFill>
                  <a:schemeClr val="tx1">
                    <a:lumMod val="85000"/>
                    <a:lumOff val="15000"/>
                  </a:schemeClr>
                </a:solidFill>
                <a:latin typeface="微软雅黑" panose="020B0503020204020204" charset="-122"/>
                <a:ea typeface="微软雅黑" panose="020B0503020204020204" charset="-122"/>
              </a:rPr>
              <a:t>3.</a:t>
            </a:r>
            <a:r>
              <a:rPr lang="zh-CN" altLang="en-US" sz="2400" b="1" dirty="0">
                <a:solidFill>
                  <a:schemeClr val="tx1">
                    <a:lumMod val="85000"/>
                    <a:lumOff val="15000"/>
                  </a:schemeClr>
                </a:solidFill>
                <a:latin typeface="微软雅黑" panose="020B0503020204020204" charset="-122"/>
                <a:ea typeface="微软雅黑" panose="020B0503020204020204" charset="-122"/>
              </a:rPr>
              <a:t>网站实现过程</a:t>
            </a:r>
            <a:endParaRPr lang="zh-CN" altLang="en-US" sz="2400" b="1" dirty="0">
              <a:solidFill>
                <a:schemeClr val="tx1">
                  <a:lumMod val="85000"/>
                  <a:lumOff val="15000"/>
                </a:schemeClr>
              </a:solidFill>
              <a:latin typeface="微软雅黑" panose="020B0503020204020204" charset="-122"/>
              <a:ea typeface="微软雅黑" panose="020B0503020204020204" charset="-122"/>
            </a:endParaRPr>
          </a:p>
        </p:txBody>
      </p:sp>
      <p:grpSp>
        <p:nvGrpSpPr>
          <p:cNvPr id="20" name="组合 19"/>
          <p:cNvGrpSpPr/>
          <p:nvPr/>
        </p:nvGrpSpPr>
        <p:grpSpPr>
          <a:xfrm>
            <a:off x="8606970" y="6519446"/>
            <a:ext cx="638628" cy="338554"/>
            <a:chOff x="8663567" y="6519446"/>
            <a:chExt cx="638628" cy="338554"/>
          </a:xfrm>
        </p:grpSpPr>
        <p:sp>
          <p:nvSpPr>
            <p:cNvPr id="25" name="矩形 24"/>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8663567" y="6519446"/>
              <a:ext cx="638628" cy="337185"/>
            </a:xfrm>
            <a:prstGeom prst="rect">
              <a:avLst/>
            </a:prstGeom>
            <a:noFill/>
          </p:spPr>
          <p:txBody>
            <a:bodyPr wrap="square" rtlCol="0">
              <a:spAutoFit/>
            </a:bodyPr>
            <a:lstStyle/>
            <a:p>
              <a:pPr algn="ctr"/>
              <a:r>
                <a:rPr lang="en-US" altLang="zh-CN" sz="1600" dirty="0">
                  <a:solidFill>
                    <a:schemeClr val="bg1"/>
                  </a:solidFill>
                  <a:latin typeface="微软雅黑" panose="020B0503020204020204" charset="-122"/>
                  <a:ea typeface="微软雅黑" panose="020B0503020204020204" charset="-122"/>
                </a:rPr>
                <a:t>16</a:t>
              </a:r>
              <a:endParaRPr lang="en-US" altLang="zh-CN" sz="1600" dirty="0">
                <a:solidFill>
                  <a:schemeClr val="bg1"/>
                </a:solidFill>
                <a:latin typeface="微软雅黑" panose="020B0503020204020204" charset="-122"/>
                <a:ea typeface="微软雅黑" panose="020B0503020204020204" charset="-122"/>
              </a:endParaRPr>
            </a:p>
          </p:txBody>
        </p:sp>
      </p:grpSp>
      <p:sp>
        <p:nvSpPr>
          <p:cNvPr id="2" name="矩形 1"/>
          <p:cNvSpPr/>
          <p:nvPr/>
        </p:nvSpPr>
        <p:spPr>
          <a:xfrm>
            <a:off x="2804215" y="3044894"/>
            <a:ext cx="353568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p>
            <a:pPr fontAlgn="base">
              <a:spcBef>
                <a:spcPct val="0"/>
              </a:spcBef>
              <a:spcAft>
                <a:spcPct val="0"/>
              </a:spcAft>
            </a:pPr>
            <a:r>
              <a:rPr lang="zh-CN" altLang="en-US" sz="4400" b="1" dirty="0" smtClean="0">
                <a:solidFill>
                  <a:schemeClr val="accent1"/>
                </a:solidFill>
                <a:latin typeface="微软雅黑" panose="020B0503020204020204" charset="-122"/>
                <a:ea typeface="微软雅黑" panose="020B0503020204020204" charset="-122"/>
              </a:rPr>
              <a:t>请看功能演示</a:t>
            </a:r>
            <a:endParaRPr lang="zh-CN" altLang="en-US" sz="4400" b="1" dirty="0" smtClean="0">
              <a:solidFill>
                <a:schemeClr val="accent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851645"/>
            <a:ext cx="4205521" cy="3154710"/>
          </a:xfrm>
          <a:prstGeom prst="rect">
            <a:avLst/>
          </a:prstGeom>
          <a:noFill/>
        </p:spPr>
        <p:txBody>
          <a:bodyPr wrap="square" rtlCol="0">
            <a:spAutoFit/>
          </a:bodyPr>
          <a:lstStyle/>
          <a:p>
            <a:pPr algn="ctr"/>
            <a:r>
              <a:rPr lang="en-US" altLang="zh-CN" sz="19900" b="1" dirty="0" smtClean="0">
                <a:solidFill>
                  <a:schemeClr val="accent1"/>
                </a:solidFill>
                <a:latin typeface="微软雅黑" panose="020B0503020204020204" charset="-122"/>
                <a:ea typeface="微软雅黑" panose="020B0503020204020204" charset="-122"/>
                <a:cs typeface="Times New Roman" panose="02020603050405020304" pitchFamily="18" charset="0"/>
              </a:rPr>
              <a:t>04</a:t>
            </a:r>
            <a:endParaRPr lang="zh-CN" altLang="en-US" sz="19900" b="1" dirty="0">
              <a:solidFill>
                <a:schemeClr val="accent1"/>
              </a:solidFill>
              <a:latin typeface="微软雅黑" panose="020B0503020204020204" charset="-122"/>
              <a:ea typeface="微软雅黑" panose="020B0503020204020204" charset="-122"/>
              <a:cs typeface="Times New Roman" panose="02020603050405020304" pitchFamily="18" charset="0"/>
            </a:endParaRPr>
          </a:p>
        </p:txBody>
      </p:sp>
      <p:sp>
        <p:nvSpPr>
          <p:cNvPr id="7" name="文本框 6"/>
          <p:cNvSpPr txBox="1"/>
          <p:nvPr/>
        </p:nvSpPr>
        <p:spPr>
          <a:xfrm>
            <a:off x="3887162" y="2845078"/>
            <a:ext cx="4663440" cy="521970"/>
          </a:xfrm>
          <a:prstGeom prst="rect">
            <a:avLst/>
          </a:prstGeom>
          <a:noFill/>
        </p:spPr>
        <p:txBody>
          <a:bodyPr wrap="square" rtlCol="0">
            <a:spAutoFit/>
          </a:bodyPr>
          <a:lstStyle/>
          <a:p>
            <a:r>
              <a:rPr lang="zh-CN" altLang="en-US" sz="2800" b="1" dirty="0">
                <a:solidFill>
                  <a:schemeClr val="tx1">
                    <a:lumMod val="85000"/>
                    <a:lumOff val="15000"/>
                  </a:schemeClr>
                </a:solidFill>
                <a:latin typeface="微软雅黑" panose="020B0503020204020204" charset="-122"/>
                <a:ea typeface="微软雅黑" panose="020B0503020204020204" charset="-122"/>
              </a:rPr>
              <a:t>总结</a:t>
            </a:r>
            <a:endParaRPr lang="zh-CN" altLang="en-US" sz="2800" b="1" dirty="0">
              <a:solidFill>
                <a:schemeClr val="tx1">
                  <a:lumMod val="85000"/>
                  <a:lumOff val="15000"/>
                </a:schemeClr>
              </a:solidFill>
              <a:latin typeface="微软雅黑" panose="020B0503020204020204" charset="-122"/>
              <a:ea typeface="微软雅黑" panose="020B0503020204020204" charset="-122"/>
            </a:endParaRPr>
          </a:p>
        </p:txBody>
      </p:sp>
      <p:sp>
        <p:nvSpPr>
          <p:cNvPr id="8" name="文本框 7"/>
          <p:cNvSpPr txBox="1"/>
          <p:nvPr/>
        </p:nvSpPr>
        <p:spPr>
          <a:xfrm>
            <a:off x="3887161" y="3416888"/>
            <a:ext cx="4645651" cy="398780"/>
          </a:xfrm>
          <a:prstGeom prst="rect">
            <a:avLst/>
          </a:prstGeom>
          <a:noFill/>
        </p:spPr>
        <p:txBody>
          <a:bodyPr wrap="square" rtlCol="0">
            <a:spAutoFit/>
          </a:bodyPr>
          <a:lstStyle/>
          <a:p>
            <a:r>
              <a:rPr lang="en-US" altLang="da-DK" sz="2000" dirty="0">
                <a:latin typeface="Times New Roman" panose="02020603050405020304" pitchFamily="18" charset="0"/>
                <a:cs typeface="Times New Roman" panose="02020603050405020304" pitchFamily="18" charset="0"/>
              </a:rPr>
              <a:t>learn from···</a:t>
            </a:r>
            <a:endParaRPr lang="zh-CN" altLang="en-US" sz="2000" dirty="0">
              <a:latin typeface="Times New Roman" panose="02020603050405020304" pitchFamily="18" charset="0"/>
              <a:cs typeface="Times New Roman" panose="02020603050405020304" pitchFamily="18" charset="0"/>
            </a:endParaRPr>
          </a:p>
        </p:txBody>
      </p:sp>
      <p:grpSp>
        <p:nvGrpSpPr>
          <p:cNvPr id="15" name="组合 14"/>
          <p:cNvGrpSpPr/>
          <p:nvPr/>
        </p:nvGrpSpPr>
        <p:grpSpPr>
          <a:xfrm>
            <a:off x="3887162" y="3375000"/>
            <a:ext cx="4663440" cy="108000"/>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487591" y="3105835"/>
            <a:ext cx="3230339" cy="646331"/>
          </a:xfrm>
          <a:prstGeom prst="rect">
            <a:avLst/>
          </a:prstGeom>
        </p:spPr>
        <p:txBody>
          <a:bodyPr wrap="square" rtlCol="0">
            <a:spAutoFit/>
          </a:bodyPr>
          <a:lstStyle/>
          <a:p>
            <a:pPr algn="ctr"/>
            <a:r>
              <a:rPr lang="en-US" altLang="zh-CN" sz="3600" b="1" dirty="0" smtClean="0">
                <a:solidFill>
                  <a:schemeClr val="accent1"/>
                </a:solidFill>
                <a:latin typeface="Times New Roman" panose="02020603050405020304" pitchFamily="18" charset="0"/>
                <a:cs typeface="Times New Roman" panose="02020603050405020304" pitchFamily="18" charset="0"/>
              </a:rPr>
              <a:t>PART FOUR</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grpSp>
        <p:nvGrpSpPr>
          <p:cNvPr id="24" name="组合 23"/>
          <p:cNvGrpSpPr/>
          <p:nvPr/>
        </p:nvGrpSpPr>
        <p:grpSpPr>
          <a:xfrm>
            <a:off x="8606970" y="6519446"/>
            <a:ext cx="638628" cy="338554"/>
            <a:chOff x="8663567" y="6519446"/>
            <a:chExt cx="638628" cy="338554"/>
          </a:xfrm>
        </p:grpSpPr>
        <p:sp>
          <p:nvSpPr>
            <p:cNvPr id="26" name="矩形 25"/>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8663567" y="6519446"/>
              <a:ext cx="638628" cy="337185"/>
            </a:xfrm>
            <a:prstGeom prst="rect">
              <a:avLst/>
            </a:prstGeom>
            <a:noFill/>
          </p:spPr>
          <p:txBody>
            <a:bodyPr wrap="square" rtlCol="0">
              <a:spAutoFit/>
            </a:bodyPr>
            <a:lstStyle/>
            <a:p>
              <a:pPr algn="ctr"/>
              <a:r>
                <a:rPr lang="en-US" altLang="zh-CN" sz="1600" dirty="0">
                  <a:solidFill>
                    <a:schemeClr val="bg1"/>
                  </a:solidFill>
                  <a:latin typeface="微软雅黑" panose="020B0503020204020204" charset="-122"/>
                  <a:ea typeface="微软雅黑" panose="020B0503020204020204" charset="-122"/>
                </a:rPr>
                <a:t>17</a:t>
              </a:r>
              <a:endParaRPr lang="en-US" altLang="zh-CN" sz="1600" dirty="0">
                <a:solidFill>
                  <a:schemeClr val="bg1"/>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2" presetClass="entr" presetSubtype="4"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p:tgtEl>
                                          <p:spTgt spid="8"/>
                                        </p:tgtEl>
                                        <p:attrNameLst>
                                          <p:attrName>ppt_y</p:attrName>
                                        </p:attrNameLst>
                                      </p:cBhvr>
                                      <p:tavLst>
                                        <p:tav tm="0">
                                          <p:val>
                                            <p:strVal val="#ppt_y-#ppt_h*1.125000"/>
                                          </p:val>
                                        </p:tav>
                                        <p:tav tm="100000">
                                          <p:val>
                                            <p:strVal val="#ppt_y"/>
                                          </p:val>
                                        </p:tav>
                                      </p:tavLst>
                                    </p:anim>
                                    <p:animEffect transition="in" filter="wipe(down)">
                                      <p:cBhvr>
                                        <p:cTn id="17" dur="500"/>
                                        <p:tgtEl>
                                          <p:spTgt spid="8"/>
                                        </p:tgtEl>
                                      </p:cBhvr>
                                    </p:animEffect>
                                  </p:childTnLst>
                                </p:cTn>
                              </p:par>
                              <p:par>
                                <p:cTn id="18" presetID="22" presetClass="entr" presetSubtype="8"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par>
                                <p:cTn id="21" presetID="16" presetClass="entr" presetSubtype="37" fill="hold" grpId="0" nodeType="withEffect">
                                  <p:stCondLst>
                                    <p:cond delay="400"/>
                                  </p:stCondLst>
                                  <p:childTnLst>
                                    <p:set>
                                      <p:cBhvr>
                                        <p:cTn id="22" dur="1" fill="hold">
                                          <p:stCondLst>
                                            <p:cond delay="0"/>
                                          </p:stCondLst>
                                        </p:cTn>
                                        <p:tgtEl>
                                          <p:spTgt spid="16"/>
                                        </p:tgtEl>
                                        <p:attrNameLst>
                                          <p:attrName>style.visibility</p:attrName>
                                        </p:attrNameLst>
                                      </p:cBhvr>
                                      <p:to>
                                        <p:strVal val="visible"/>
                                      </p:to>
                                    </p:set>
                                    <p:animEffect transition="in" filter="barn(outVertical)">
                                      <p:cBhvr>
                                        <p:cTn id="23" dur="500"/>
                                        <p:tgtEl>
                                          <p:spTgt spid="16"/>
                                        </p:tgtEl>
                                      </p:cBhvr>
                                    </p:animEffect>
                                  </p:childTnLst>
                                </p:cTn>
                              </p:par>
                              <p:par>
                                <p:cTn id="24" presetID="22" presetClass="entr" presetSubtype="2"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right)">
                                      <p:cBhvr>
                                        <p:cTn id="2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0375"/>
          </a:xfrm>
          <a:prstGeom prst="rect">
            <a:avLst/>
          </a:prstGeom>
          <a:noFill/>
        </p:spPr>
        <p:txBody>
          <a:bodyPr wrap="square" rtlCol="0">
            <a:spAutoFit/>
          </a:bodyPr>
          <a:lstStyle/>
          <a:p>
            <a:r>
              <a:rPr lang="en-US" altLang="zh-CN" sz="2400" b="1" dirty="0" smtClean="0">
                <a:solidFill>
                  <a:schemeClr val="tx1">
                    <a:lumMod val="85000"/>
                    <a:lumOff val="15000"/>
                  </a:schemeClr>
                </a:solidFill>
                <a:latin typeface="微软雅黑" panose="020B0503020204020204" charset="-122"/>
                <a:ea typeface="微软雅黑" panose="020B0503020204020204" charset="-122"/>
              </a:rPr>
              <a:t>4.</a:t>
            </a:r>
            <a:r>
              <a:rPr lang="zh-CN" altLang="en-US" sz="2400" b="1" dirty="0" smtClean="0">
                <a:solidFill>
                  <a:schemeClr val="tx1">
                    <a:lumMod val="85000"/>
                    <a:lumOff val="15000"/>
                  </a:schemeClr>
                </a:solidFill>
                <a:latin typeface="微软雅黑" panose="020B0503020204020204" charset="-122"/>
                <a:ea typeface="微软雅黑" panose="020B0503020204020204" charset="-122"/>
              </a:rPr>
              <a:t>总结</a:t>
            </a:r>
            <a:endParaRPr lang="zh-CN" altLang="en-US" sz="2400" b="1" dirty="0" smtClean="0">
              <a:solidFill>
                <a:schemeClr val="tx1">
                  <a:lumMod val="85000"/>
                  <a:lumOff val="15000"/>
                </a:schemeClr>
              </a:solidFill>
              <a:latin typeface="微软雅黑" panose="020B0503020204020204" charset="-122"/>
              <a:ea typeface="微软雅黑" panose="020B0503020204020204" charset="-122"/>
            </a:endParaRPr>
          </a:p>
        </p:txBody>
      </p:sp>
      <p:sp>
        <p:nvSpPr>
          <p:cNvPr id="28" name="文本框 27"/>
          <p:cNvSpPr txBox="1"/>
          <p:nvPr/>
        </p:nvSpPr>
        <p:spPr>
          <a:xfrm>
            <a:off x="1142842" y="1579823"/>
            <a:ext cx="7389971" cy="1129665"/>
          </a:xfrm>
          <a:prstGeom prst="rect">
            <a:avLst/>
          </a:prstGeom>
          <a:noFill/>
          <a:ln w="25400">
            <a:solidFill>
              <a:srgbClr val="0070C0"/>
            </a:solidFill>
          </a:ln>
        </p:spPr>
        <p:txBody>
          <a:bodyPr wrap="square" rtlCol="0">
            <a:spAutoFit/>
          </a:bodyPr>
          <a:lstStyle/>
          <a:p>
            <a:pPr indent="720090">
              <a:lnSpc>
                <a:spcPct val="125000"/>
              </a:lnSpc>
            </a:pPr>
            <a:r>
              <a:rPr lang="zh-CN" altLang="en-US" dirty="0">
                <a:solidFill>
                  <a:srgbClr val="262626"/>
                </a:solidFill>
                <a:latin typeface="微软雅黑" panose="020B0503020204020204" charset="-122"/>
                <a:ea typeface="微软雅黑" panose="020B0503020204020204" charset="-122"/>
              </a:rPr>
              <a:t>本次构建网站</a:t>
            </a:r>
            <a:r>
              <a:rPr lang="zh-CN" altLang="en-US" dirty="0">
                <a:solidFill>
                  <a:srgbClr val="262626"/>
                </a:solidFill>
                <a:latin typeface="微软雅黑" panose="020B0503020204020204" charset="-122"/>
                <a:ea typeface="微软雅黑" panose="020B0503020204020204" charset="-122"/>
              </a:rPr>
              <a:t>过程中，我最大的收获是学会了在云服务器上部署资源并获取。进一步思考到可以直接将我的网站页面等放到服务器上，这样就可以实现网站的运行。对于继续学习是有帮助的。</a:t>
            </a:r>
            <a:endParaRPr lang="zh-CN" altLang="en-US" dirty="0">
              <a:solidFill>
                <a:srgbClr val="262626"/>
              </a:solidFill>
              <a:latin typeface="微软雅黑" panose="020B0503020204020204" charset="-122"/>
              <a:ea typeface="微软雅黑" panose="020B0503020204020204" charset="-122"/>
            </a:endParaRPr>
          </a:p>
        </p:txBody>
      </p:sp>
      <p:sp>
        <p:nvSpPr>
          <p:cNvPr id="29" name="矩形 28"/>
          <p:cNvSpPr/>
          <p:nvPr/>
        </p:nvSpPr>
        <p:spPr bwMode="auto">
          <a:xfrm>
            <a:off x="611188" y="1342066"/>
            <a:ext cx="1159555" cy="424633"/>
          </a:xfrm>
          <a:prstGeom prst="rect">
            <a:avLst/>
          </a:prstGeom>
          <a:solidFill>
            <a:srgbClr val="0070C0"/>
          </a:solidFill>
          <a:ln>
            <a:noFill/>
          </a:ln>
        </p:spPr>
        <p:txBody>
          <a:bodyPr vert="horz" wrap="square" lIns="91440" tIns="45720" rIns="91440" bIns="45720" numCol="1" rtlCol="0" anchor="t" anchorCtr="0" compatLnSpc="1"/>
          <a:lstStyle/>
          <a:p>
            <a:pPr algn="ctr"/>
            <a:r>
              <a:rPr lang="zh-CN" altLang="en-US" sz="2400" b="1" dirty="0" smtClean="0">
                <a:solidFill>
                  <a:schemeClr val="bg1"/>
                </a:solidFill>
                <a:latin typeface="微软雅黑" panose="020B0503020204020204" charset="-122"/>
                <a:ea typeface="微软雅黑" panose="020B0503020204020204" charset="-122"/>
              </a:rPr>
              <a:t>知识</a:t>
            </a:r>
            <a:endParaRPr lang="zh-CN" altLang="en-US" sz="2400" b="1" dirty="0" smtClean="0">
              <a:solidFill>
                <a:schemeClr val="bg1"/>
              </a:solidFill>
              <a:latin typeface="微软雅黑" panose="020B0503020204020204" charset="-122"/>
              <a:ea typeface="微软雅黑" panose="020B0503020204020204" charset="-122"/>
            </a:endParaRPr>
          </a:p>
        </p:txBody>
      </p:sp>
      <p:grpSp>
        <p:nvGrpSpPr>
          <p:cNvPr id="20" name="组合 19"/>
          <p:cNvGrpSpPr/>
          <p:nvPr/>
        </p:nvGrpSpPr>
        <p:grpSpPr>
          <a:xfrm>
            <a:off x="8606970" y="6519446"/>
            <a:ext cx="638628" cy="338554"/>
            <a:chOff x="8663567" y="6519446"/>
            <a:chExt cx="638628" cy="338554"/>
          </a:xfrm>
        </p:grpSpPr>
        <p:sp>
          <p:nvSpPr>
            <p:cNvPr id="21" name="矩形 20"/>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8663567" y="6519446"/>
              <a:ext cx="638628" cy="337185"/>
            </a:xfrm>
            <a:prstGeom prst="rect">
              <a:avLst/>
            </a:prstGeom>
            <a:noFill/>
          </p:spPr>
          <p:txBody>
            <a:bodyPr wrap="square" rtlCol="0">
              <a:spAutoFit/>
            </a:bodyPr>
            <a:lstStyle/>
            <a:p>
              <a:pPr algn="ctr"/>
              <a:r>
                <a:rPr lang="en-US" altLang="zh-CN" sz="1600" dirty="0">
                  <a:solidFill>
                    <a:schemeClr val="bg1"/>
                  </a:solidFill>
                  <a:latin typeface="微软雅黑" panose="020B0503020204020204" charset="-122"/>
                  <a:ea typeface="微软雅黑" panose="020B0503020204020204" charset="-122"/>
                </a:rPr>
                <a:t>18</a:t>
              </a:r>
              <a:endParaRPr lang="en-US" altLang="zh-CN" sz="1600" dirty="0">
                <a:solidFill>
                  <a:schemeClr val="bg1"/>
                </a:solidFill>
                <a:latin typeface="微软雅黑" panose="020B0503020204020204" charset="-122"/>
                <a:ea typeface="微软雅黑" panose="020B0503020204020204" charset="-122"/>
              </a:endParaRPr>
            </a:p>
          </p:txBody>
        </p:sp>
      </p:grpSp>
      <p:sp>
        <p:nvSpPr>
          <p:cNvPr id="16" name="文本框 15"/>
          <p:cNvSpPr txBox="1"/>
          <p:nvPr/>
        </p:nvSpPr>
        <p:spPr>
          <a:xfrm>
            <a:off x="1142842" y="3396991"/>
            <a:ext cx="7389971" cy="1129665"/>
          </a:xfrm>
          <a:prstGeom prst="rect">
            <a:avLst/>
          </a:prstGeom>
          <a:noFill/>
          <a:ln w="25400">
            <a:solidFill>
              <a:srgbClr val="0070C0"/>
            </a:solidFill>
          </a:ln>
        </p:spPr>
        <p:txBody>
          <a:bodyPr wrap="square" rtlCol="0">
            <a:spAutoFit/>
          </a:bodyPr>
          <a:lstStyle/>
          <a:p>
            <a:pPr indent="720090">
              <a:lnSpc>
                <a:spcPct val="125000"/>
              </a:lnSpc>
            </a:pPr>
            <a:r>
              <a:rPr lang="zh-CN" altLang="en-US" dirty="0" smtClean="0">
                <a:solidFill>
                  <a:srgbClr val="262626"/>
                </a:solidFill>
                <a:latin typeface="微软雅黑" panose="020B0503020204020204" charset="-122"/>
                <a:ea typeface="微软雅黑" panose="020B0503020204020204" charset="-122"/>
              </a:rPr>
              <a:t>在本次建立网站过程中，利用</a:t>
            </a:r>
            <a:r>
              <a:rPr lang="en-US" altLang="zh-CN" dirty="0" smtClean="0">
                <a:solidFill>
                  <a:srgbClr val="262626"/>
                </a:solidFill>
                <a:latin typeface="微软雅黑" panose="020B0503020204020204" charset="-122"/>
                <a:ea typeface="微软雅黑" panose="020B0503020204020204" charset="-122"/>
              </a:rPr>
              <a:t>nginx</a:t>
            </a:r>
            <a:r>
              <a:rPr lang="zh-CN" altLang="en-US" dirty="0" smtClean="0">
                <a:solidFill>
                  <a:srgbClr val="262626"/>
                </a:solidFill>
                <a:latin typeface="微软雅黑" panose="020B0503020204020204" charset="-122"/>
                <a:ea typeface="微软雅黑" panose="020B0503020204020204" charset="-122"/>
              </a:rPr>
              <a:t>反向代理将资源部署到服务器上并用链接形式使用作为数据库表格里的值，虽然之前肯定有人这样做，但这次毕业设计中这整个思路是自己思考出来的。</a:t>
            </a:r>
            <a:endParaRPr lang="zh-CN" altLang="en-US" dirty="0" smtClean="0">
              <a:solidFill>
                <a:srgbClr val="262626"/>
              </a:solidFill>
              <a:latin typeface="微软雅黑" panose="020B0503020204020204" charset="-122"/>
              <a:ea typeface="微软雅黑" panose="020B0503020204020204" charset="-122"/>
            </a:endParaRPr>
          </a:p>
        </p:txBody>
      </p:sp>
      <p:sp>
        <p:nvSpPr>
          <p:cNvPr id="24" name="矩形 23"/>
          <p:cNvSpPr/>
          <p:nvPr/>
        </p:nvSpPr>
        <p:spPr bwMode="auto">
          <a:xfrm>
            <a:off x="611188" y="3159234"/>
            <a:ext cx="1159555" cy="424633"/>
          </a:xfrm>
          <a:prstGeom prst="rect">
            <a:avLst/>
          </a:prstGeom>
          <a:solidFill>
            <a:srgbClr val="0070C0"/>
          </a:solidFill>
          <a:ln>
            <a:noFill/>
          </a:ln>
        </p:spPr>
        <p:txBody>
          <a:bodyPr vert="horz" wrap="square" lIns="91440" tIns="45720" rIns="91440" bIns="45720" numCol="1" rtlCol="0" anchor="t" anchorCtr="0" compatLnSpc="1"/>
          <a:lstStyle/>
          <a:p>
            <a:pPr algn="ctr"/>
            <a:r>
              <a:rPr lang="zh-CN" altLang="en-US" sz="2400" b="1" dirty="0">
                <a:solidFill>
                  <a:schemeClr val="bg1"/>
                </a:solidFill>
                <a:latin typeface="微软雅黑" panose="020B0503020204020204" charset="-122"/>
                <a:ea typeface="微软雅黑" panose="020B0503020204020204" charset="-122"/>
              </a:rPr>
              <a:t>思考</a:t>
            </a:r>
            <a:endParaRPr lang="zh-CN" altLang="en-US" sz="2400" b="1" dirty="0">
              <a:solidFill>
                <a:schemeClr val="bg1"/>
              </a:solidFill>
              <a:latin typeface="微软雅黑" panose="020B0503020204020204" charset="-122"/>
              <a:ea typeface="微软雅黑" panose="020B0503020204020204" charset="-122"/>
            </a:endParaRPr>
          </a:p>
        </p:txBody>
      </p:sp>
      <p:sp>
        <p:nvSpPr>
          <p:cNvPr id="25" name="文本框 24"/>
          <p:cNvSpPr txBox="1"/>
          <p:nvPr/>
        </p:nvSpPr>
        <p:spPr>
          <a:xfrm>
            <a:off x="1142842" y="5214159"/>
            <a:ext cx="7389971" cy="1129665"/>
          </a:xfrm>
          <a:prstGeom prst="rect">
            <a:avLst/>
          </a:prstGeom>
          <a:noFill/>
          <a:ln w="25400">
            <a:solidFill>
              <a:srgbClr val="0070C0"/>
            </a:solidFill>
          </a:ln>
        </p:spPr>
        <p:txBody>
          <a:bodyPr wrap="square" rtlCol="0">
            <a:spAutoFit/>
          </a:bodyPr>
          <a:lstStyle/>
          <a:p>
            <a:pPr indent="720090">
              <a:lnSpc>
                <a:spcPct val="125000"/>
              </a:lnSpc>
            </a:pPr>
            <a:r>
              <a:rPr lang="zh-CN" altLang="en-US" dirty="0">
                <a:solidFill>
                  <a:srgbClr val="262626"/>
                </a:solidFill>
                <a:latin typeface="微软雅黑" panose="020B0503020204020204" charset="-122"/>
                <a:ea typeface="微软雅黑" panose="020B0503020204020204" charset="-122"/>
              </a:rPr>
              <a:t>通过这次毕业设计，发现之前自己对于知识的理解很片面，其实我们学过的所有内容都是有用的，代码中每句话都代表了一个意思，</a:t>
            </a:r>
            <a:r>
              <a:rPr lang="zh-CN" altLang="en-US" dirty="0">
                <a:solidFill>
                  <a:srgbClr val="262626"/>
                </a:solidFill>
                <a:latin typeface="微软雅黑" panose="020B0503020204020204" charset="-122"/>
                <a:ea typeface="微软雅黑" panose="020B0503020204020204" charset="-122"/>
              </a:rPr>
              <a:t>直到自己用过了之后才会完全理解。</a:t>
            </a:r>
            <a:endParaRPr lang="zh-CN" altLang="en-US" dirty="0">
              <a:solidFill>
                <a:srgbClr val="262626"/>
              </a:solidFill>
              <a:latin typeface="微软雅黑" panose="020B0503020204020204" charset="-122"/>
              <a:ea typeface="微软雅黑" panose="020B0503020204020204" charset="-122"/>
            </a:endParaRPr>
          </a:p>
        </p:txBody>
      </p:sp>
      <p:sp>
        <p:nvSpPr>
          <p:cNvPr id="26" name="矩形 25"/>
          <p:cNvSpPr/>
          <p:nvPr/>
        </p:nvSpPr>
        <p:spPr bwMode="auto">
          <a:xfrm>
            <a:off x="611188" y="4976402"/>
            <a:ext cx="1159555" cy="424633"/>
          </a:xfrm>
          <a:prstGeom prst="rect">
            <a:avLst/>
          </a:prstGeom>
          <a:solidFill>
            <a:srgbClr val="0070C0"/>
          </a:solidFill>
          <a:ln>
            <a:noFill/>
          </a:ln>
        </p:spPr>
        <p:txBody>
          <a:bodyPr vert="horz" wrap="square" lIns="91440" tIns="45720" rIns="91440" bIns="45720" numCol="1" rtlCol="0" anchor="t" anchorCtr="0" compatLnSpc="1"/>
          <a:lstStyle/>
          <a:p>
            <a:pPr algn="ctr"/>
            <a:r>
              <a:rPr lang="zh-CN" altLang="en-US" sz="2400" b="1" dirty="0" smtClean="0">
                <a:solidFill>
                  <a:schemeClr val="bg1"/>
                </a:solidFill>
                <a:latin typeface="微软雅黑" panose="020B0503020204020204" charset="-122"/>
                <a:ea typeface="微软雅黑" panose="020B0503020204020204" charset="-122"/>
              </a:rPr>
              <a:t>反思</a:t>
            </a:r>
            <a:endParaRPr lang="zh-CN" altLang="en-US" sz="2400" b="1" dirty="0" smtClean="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par>
                                <p:cTn id="16" presetID="53" presetClass="entr" presetSubtype="16" fill="hold" grpId="0" nodeType="withEffect">
                                  <p:stCondLst>
                                    <p:cond delay="250"/>
                                  </p:stCondLst>
                                  <p:childTnLst>
                                    <p:set>
                                      <p:cBhvr>
                                        <p:cTn id="17" dur="1" fill="hold">
                                          <p:stCondLst>
                                            <p:cond delay="0"/>
                                          </p:stCondLst>
                                        </p:cTn>
                                        <p:tgtEl>
                                          <p:spTgt spid="29"/>
                                        </p:tgtEl>
                                        <p:attrNameLst>
                                          <p:attrName>style.visibility</p:attrName>
                                        </p:attrNameLst>
                                      </p:cBhvr>
                                      <p:to>
                                        <p:strVal val="visible"/>
                                      </p:to>
                                    </p:set>
                                    <p:anim calcmode="lin" valueType="num">
                                      <p:cBhvr>
                                        <p:cTn id="18" dur="500" fill="hold"/>
                                        <p:tgtEl>
                                          <p:spTgt spid="29"/>
                                        </p:tgtEl>
                                        <p:attrNameLst>
                                          <p:attrName>ppt_w</p:attrName>
                                        </p:attrNameLst>
                                      </p:cBhvr>
                                      <p:tavLst>
                                        <p:tav tm="0">
                                          <p:val>
                                            <p:fltVal val="0"/>
                                          </p:val>
                                        </p:tav>
                                        <p:tav tm="100000">
                                          <p:val>
                                            <p:strVal val="#ppt_w"/>
                                          </p:val>
                                        </p:tav>
                                      </p:tavLst>
                                    </p:anim>
                                    <p:anim calcmode="lin" valueType="num">
                                      <p:cBhvr>
                                        <p:cTn id="19" dur="500" fill="hold"/>
                                        <p:tgtEl>
                                          <p:spTgt spid="29"/>
                                        </p:tgtEl>
                                        <p:attrNameLst>
                                          <p:attrName>ppt_h</p:attrName>
                                        </p:attrNameLst>
                                      </p:cBhvr>
                                      <p:tavLst>
                                        <p:tav tm="0">
                                          <p:val>
                                            <p:fltVal val="0"/>
                                          </p:val>
                                        </p:tav>
                                        <p:tav tm="100000">
                                          <p:val>
                                            <p:strVal val="#ppt_h"/>
                                          </p:val>
                                        </p:tav>
                                      </p:tavLst>
                                    </p:anim>
                                    <p:animEffect transition="in" filter="fade">
                                      <p:cBhvr>
                                        <p:cTn id="20" dur="500"/>
                                        <p:tgtEl>
                                          <p:spTgt spid="29"/>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28"/>
                                        </p:tgtEl>
                                        <p:attrNameLst>
                                          <p:attrName>style.visibility</p:attrName>
                                        </p:attrNameLst>
                                      </p:cBhvr>
                                      <p:to>
                                        <p:strVal val="visible"/>
                                      </p:to>
                                    </p:set>
                                    <p:animEffect transition="in" filter="wipe(left)">
                                      <p:cBhvr>
                                        <p:cTn id="23" dur="500"/>
                                        <p:tgtEl>
                                          <p:spTgt spid="28"/>
                                        </p:tgtEl>
                                      </p:cBhvr>
                                    </p:animEffect>
                                  </p:childTnLst>
                                </p:cTn>
                              </p:par>
                              <p:par>
                                <p:cTn id="24" presetID="53" presetClass="entr" presetSubtype="16" fill="hold" grpId="0" nodeType="withEffect">
                                  <p:stCondLst>
                                    <p:cond delay="250"/>
                                  </p:stCondLst>
                                  <p:childTnLst>
                                    <p:set>
                                      <p:cBhvr>
                                        <p:cTn id="25" dur="1" fill="hold">
                                          <p:stCondLst>
                                            <p:cond delay="0"/>
                                          </p:stCondLst>
                                        </p:cTn>
                                        <p:tgtEl>
                                          <p:spTgt spid="24"/>
                                        </p:tgtEl>
                                        <p:attrNameLst>
                                          <p:attrName>style.visibility</p:attrName>
                                        </p:attrNameLst>
                                      </p:cBhvr>
                                      <p:to>
                                        <p:strVal val="visible"/>
                                      </p:to>
                                    </p:set>
                                    <p:anim calcmode="lin" valueType="num">
                                      <p:cBhvr>
                                        <p:cTn id="26" dur="500" fill="hold"/>
                                        <p:tgtEl>
                                          <p:spTgt spid="24"/>
                                        </p:tgtEl>
                                        <p:attrNameLst>
                                          <p:attrName>ppt_w</p:attrName>
                                        </p:attrNameLst>
                                      </p:cBhvr>
                                      <p:tavLst>
                                        <p:tav tm="0">
                                          <p:val>
                                            <p:fltVal val="0"/>
                                          </p:val>
                                        </p:tav>
                                        <p:tav tm="100000">
                                          <p:val>
                                            <p:strVal val="#ppt_w"/>
                                          </p:val>
                                        </p:tav>
                                      </p:tavLst>
                                    </p:anim>
                                    <p:anim calcmode="lin" valueType="num">
                                      <p:cBhvr>
                                        <p:cTn id="27" dur="500" fill="hold"/>
                                        <p:tgtEl>
                                          <p:spTgt spid="24"/>
                                        </p:tgtEl>
                                        <p:attrNameLst>
                                          <p:attrName>ppt_h</p:attrName>
                                        </p:attrNameLst>
                                      </p:cBhvr>
                                      <p:tavLst>
                                        <p:tav tm="0">
                                          <p:val>
                                            <p:fltVal val="0"/>
                                          </p:val>
                                        </p:tav>
                                        <p:tav tm="100000">
                                          <p:val>
                                            <p:strVal val="#ppt_h"/>
                                          </p:val>
                                        </p:tav>
                                      </p:tavLst>
                                    </p:anim>
                                    <p:animEffect transition="in" filter="fade">
                                      <p:cBhvr>
                                        <p:cTn id="28" dur="500"/>
                                        <p:tgtEl>
                                          <p:spTgt spid="24"/>
                                        </p:tgtEl>
                                      </p:cBhvr>
                                    </p:animEffect>
                                  </p:childTnLst>
                                </p:cTn>
                              </p:par>
                              <p:par>
                                <p:cTn id="29" presetID="22" presetClass="entr" presetSubtype="8"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par>
                                <p:cTn id="32" presetID="53" presetClass="entr" presetSubtype="16" fill="hold" grpId="0" nodeType="withEffect">
                                  <p:stCondLst>
                                    <p:cond delay="250"/>
                                  </p:stCondLst>
                                  <p:childTnLst>
                                    <p:set>
                                      <p:cBhvr>
                                        <p:cTn id="33" dur="1" fill="hold">
                                          <p:stCondLst>
                                            <p:cond delay="0"/>
                                          </p:stCondLst>
                                        </p:cTn>
                                        <p:tgtEl>
                                          <p:spTgt spid="26"/>
                                        </p:tgtEl>
                                        <p:attrNameLst>
                                          <p:attrName>style.visibility</p:attrName>
                                        </p:attrNameLst>
                                      </p:cBhvr>
                                      <p:to>
                                        <p:strVal val="visible"/>
                                      </p:to>
                                    </p:set>
                                    <p:anim calcmode="lin" valueType="num">
                                      <p:cBhvr>
                                        <p:cTn id="34" dur="500" fill="hold"/>
                                        <p:tgtEl>
                                          <p:spTgt spid="26"/>
                                        </p:tgtEl>
                                        <p:attrNameLst>
                                          <p:attrName>ppt_w</p:attrName>
                                        </p:attrNameLst>
                                      </p:cBhvr>
                                      <p:tavLst>
                                        <p:tav tm="0">
                                          <p:val>
                                            <p:fltVal val="0"/>
                                          </p:val>
                                        </p:tav>
                                        <p:tav tm="100000">
                                          <p:val>
                                            <p:strVal val="#ppt_w"/>
                                          </p:val>
                                        </p:tav>
                                      </p:tavLst>
                                    </p:anim>
                                    <p:anim calcmode="lin" valueType="num">
                                      <p:cBhvr>
                                        <p:cTn id="35" dur="500" fill="hold"/>
                                        <p:tgtEl>
                                          <p:spTgt spid="26"/>
                                        </p:tgtEl>
                                        <p:attrNameLst>
                                          <p:attrName>ppt_h</p:attrName>
                                        </p:attrNameLst>
                                      </p:cBhvr>
                                      <p:tavLst>
                                        <p:tav tm="0">
                                          <p:val>
                                            <p:fltVal val="0"/>
                                          </p:val>
                                        </p:tav>
                                        <p:tav tm="100000">
                                          <p:val>
                                            <p:strVal val="#ppt_h"/>
                                          </p:val>
                                        </p:tav>
                                      </p:tavLst>
                                    </p:anim>
                                    <p:animEffect transition="in" filter="fade">
                                      <p:cBhvr>
                                        <p:cTn id="36" dur="500"/>
                                        <p:tgtEl>
                                          <p:spTgt spid="26"/>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8" grpId="0" bldLvl="0" animBg="1"/>
      <p:bldP spid="29" grpId="0" animBg="1"/>
      <p:bldP spid="16" grpId="0" bldLvl="0" animBg="1"/>
      <p:bldP spid="24" grpId="0" animBg="1"/>
      <p:bldP spid="25" grpId="0" bldLvl="0" animBg="1"/>
      <p:bldP spid="2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887162" y="2845078"/>
            <a:ext cx="4663440" cy="521970"/>
          </a:xfrm>
          <a:prstGeom prst="rect">
            <a:avLst/>
          </a:prstGeom>
          <a:noFill/>
        </p:spPr>
        <p:txBody>
          <a:bodyPr wrap="square" rtlCol="0">
            <a:spAutoFit/>
          </a:bodyPr>
          <a:lstStyle/>
          <a:p>
            <a:r>
              <a:rPr lang="zh-CN" altLang="en-US" sz="2800" b="1" dirty="0">
                <a:solidFill>
                  <a:schemeClr val="tx1">
                    <a:lumMod val="85000"/>
                    <a:lumOff val="15000"/>
                  </a:schemeClr>
                </a:solidFill>
                <a:latin typeface="微软雅黑" panose="020B0503020204020204" charset="-122"/>
                <a:ea typeface="微软雅黑" panose="020B0503020204020204" charset="-122"/>
              </a:rPr>
              <a:t>致谢</a:t>
            </a:r>
            <a:endParaRPr lang="zh-CN" altLang="en-US" sz="2800" b="1" dirty="0">
              <a:solidFill>
                <a:schemeClr val="tx1">
                  <a:lumMod val="85000"/>
                  <a:lumOff val="15000"/>
                </a:schemeClr>
              </a:solidFill>
              <a:latin typeface="微软雅黑" panose="020B0503020204020204" charset="-122"/>
              <a:ea typeface="微软雅黑" panose="020B0503020204020204" charset="-122"/>
            </a:endParaRPr>
          </a:p>
        </p:txBody>
      </p:sp>
      <p:sp>
        <p:nvSpPr>
          <p:cNvPr id="8" name="文本框 7"/>
          <p:cNvSpPr txBox="1"/>
          <p:nvPr/>
        </p:nvSpPr>
        <p:spPr>
          <a:xfrm>
            <a:off x="3887161" y="3416888"/>
            <a:ext cx="4645651" cy="398780"/>
          </a:xfrm>
          <a:prstGeom prst="rect">
            <a:avLst/>
          </a:prstGeom>
          <a:noFill/>
        </p:spPr>
        <p:txBody>
          <a:bodyPr wrap="square" rtlCol="0">
            <a:spAutoFit/>
          </a:bodyPr>
          <a:lstStyle/>
          <a:p>
            <a:r>
              <a:rPr lang="en-US" altLang="da-DK" sz="2000" dirty="0">
                <a:latin typeface="Times New Roman" panose="02020603050405020304" pitchFamily="18" charset="0"/>
                <a:cs typeface="Times New Roman" panose="02020603050405020304" pitchFamily="18" charset="0"/>
              </a:rPr>
              <a:t>thank you ···</a:t>
            </a:r>
            <a:endParaRPr lang="en-US" altLang="da-DK" sz="2000" dirty="0">
              <a:latin typeface="Times New Roman" panose="02020603050405020304" pitchFamily="18" charset="0"/>
              <a:cs typeface="Times New Roman" panose="02020603050405020304" pitchFamily="18" charset="0"/>
            </a:endParaRPr>
          </a:p>
        </p:txBody>
      </p:sp>
      <p:grpSp>
        <p:nvGrpSpPr>
          <p:cNvPr id="15" name="组合 14"/>
          <p:cNvGrpSpPr/>
          <p:nvPr/>
        </p:nvGrpSpPr>
        <p:grpSpPr>
          <a:xfrm>
            <a:off x="3887162" y="3375000"/>
            <a:ext cx="4663440" cy="108000"/>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487591" y="3105835"/>
            <a:ext cx="3230339" cy="645160"/>
          </a:xfrm>
          <a:prstGeom prst="rect">
            <a:avLst/>
          </a:prstGeom>
        </p:spPr>
        <p:txBody>
          <a:bodyPr wrap="square" rtlCol="0">
            <a:spAutoFit/>
          </a:bodyPr>
          <a:lstStyle/>
          <a:p>
            <a:pPr algn="ctr"/>
            <a:r>
              <a:rPr lang="en-US" altLang="zh-CN" sz="3600" b="1" dirty="0" smtClean="0">
                <a:solidFill>
                  <a:schemeClr val="accent1"/>
                </a:solidFill>
                <a:latin typeface="Times New Roman" panose="02020603050405020304" pitchFamily="18" charset="0"/>
                <a:cs typeface="Times New Roman" panose="02020603050405020304" pitchFamily="18" charset="0"/>
              </a:rPr>
              <a:t>LAST PART</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par>
                                <p:cTn id="9" presetID="12" presetClass="entr" presetSubtype="1"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p:tgtEl>
                                          <p:spTgt spid="8"/>
                                        </p:tgtEl>
                                        <p:attrNameLst>
                                          <p:attrName>ppt_y</p:attrName>
                                        </p:attrNameLst>
                                      </p:cBhvr>
                                      <p:tavLst>
                                        <p:tav tm="0">
                                          <p:val>
                                            <p:strVal val="#ppt_y-#ppt_h*1.125000"/>
                                          </p:val>
                                        </p:tav>
                                        <p:tav tm="100000">
                                          <p:val>
                                            <p:strVal val="#ppt_y"/>
                                          </p:val>
                                        </p:tav>
                                      </p:tavLst>
                                    </p:anim>
                                    <p:animEffect transition="in" filter="wipe(down)">
                                      <p:cBhvr>
                                        <p:cTn id="12" dur="500"/>
                                        <p:tgtEl>
                                          <p:spTgt spid="8"/>
                                        </p:tgtEl>
                                      </p:cBhvr>
                                    </p:animEffect>
                                  </p:childTnLst>
                                </p:cTn>
                              </p:par>
                              <p:par>
                                <p:cTn id="13" presetID="22" presetClass="entr" presetSubtype="8"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par>
                                <p:cTn id="16" presetID="16" presetClass="entr" presetSubtype="37" fill="hold" grpId="0" nodeType="withEffect">
                                  <p:stCondLst>
                                    <p:cond delay="400"/>
                                  </p:stCondLst>
                                  <p:childTnLst>
                                    <p:set>
                                      <p:cBhvr>
                                        <p:cTn id="17" dur="1" fill="hold">
                                          <p:stCondLst>
                                            <p:cond delay="0"/>
                                          </p:stCondLst>
                                        </p:cTn>
                                        <p:tgtEl>
                                          <p:spTgt spid="16"/>
                                        </p:tgtEl>
                                        <p:attrNameLst>
                                          <p:attrName>style.visibility</p:attrName>
                                        </p:attrNameLst>
                                      </p:cBhvr>
                                      <p:to>
                                        <p:strVal val="visible"/>
                                      </p:to>
                                    </p:set>
                                    <p:animEffect transition="in" filter="barn(outVertical)">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平行四边形 4"/>
          <p:cNvSpPr/>
          <p:nvPr/>
        </p:nvSpPr>
        <p:spPr>
          <a:xfrm flipH="1">
            <a:off x="-26964" y="-6251"/>
            <a:ext cx="4635476" cy="6904592"/>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827149" y="1625954"/>
            <a:ext cx="828000" cy="828000"/>
            <a:chOff x="1827149" y="1625954"/>
            <a:chExt cx="828000" cy="828000"/>
          </a:xfrm>
        </p:grpSpPr>
        <p:sp>
          <p:nvSpPr>
            <p:cNvPr id="9" name="椭圆 8"/>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charset="-122"/>
                  <a:ea typeface="微软雅黑" panose="020B0503020204020204" charset="-122"/>
                </a:rPr>
                <a:t>01</a:t>
              </a:r>
              <a:endParaRPr lang="zh-CN" altLang="en-US" sz="2800" b="1" dirty="0">
                <a:solidFill>
                  <a:schemeClr val="tx1">
                    <a:lumMod val="85000"/>
                    <a:lumOff val="15000"/>
                  </a:schemeClr>
                </a:solidFill>
                <a:latin typeface="微软雅黑" panose="020B0503020204020204" charset="-122"/>
                <a:ea typeface="微软雅黑" panose="020B0503020204020204" charset="-122"/>
              </a:endParaRPr>
            </a:p>
          </p:txBody>
        </p:sp>
      </p:grpSp>
      <p:grpSp>
        <p:nvGrpSpPr>
          <p:cNvPr id="4" name="组合 3"/>
          <p:cNvGrpSpPr/>
          <p:nvPr/>
        </p:nvGrpSpPr>
        <p:grpSpPr>
          <a:xfrm>
            <a:off x="2405971" y="2838627"/>
            <a:ext cx="828000" cy="828000"/>
            <a:chOff x="2405971" y="2838627"/>
            <a:chExt cx="828000" cy="828000"/>
          </a:xfrm>
        </p:grpSpPr>
        <p:sp>
          <p:nvSpPr>
            <p:cNvPr id="10" name="椭圆 9"/>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charset="-122"/>
                  <a:ea typeface="微软雅黑" panose="020B0503020204020204" charset="-122"/>
                </a:rPr>
                <a:t>02</a:t>
              </a:r>
              <a:endParaRPr lang="zh-CN" altLang="en-US" sz="2800" b="1" dirty="0">
                <a:solidFill>
                  <a:schemeClr val="tx1">
                    <a:lumMod val="85000"/>
                    <a:lumOff val="15000"/>
                  </a:schemeClr>
                </a:solidFill>
                <a:latin typeface="微软雅黑" panose="020B0503020204020204" charset="-122"/>
                <a:ea typeface="微软雅黑" panose="020B0503020204020204" charset="-122"/>
              </a:endParaRPr>
            </a:p>
          </p:txBody>
        </p:sp>
      </p:grpSp>
      <p:grpSp>
        <p:nvGrpSpPr>
          <p:cNvPr id="7" name="组合 6"/>
          <p:cNvGrpSpPr/>
          <p:nvPr/>
        </p:nvGrpSpPr>
        <p:grpSpPr>
          <a:xfrm>
            <a:off x="2984793" y="4046659"/>
            <a:ext cx="828000" cy="828000"/>
            <a:chOff x="2984793" y="4046659"/>
            <a:chExt cx="828000" cy="828000"/>
          </a:xfrm>
        </p:grpSpPr>
        <p:sp>
          <p:nvSpPr>
            <p:cNvPr id="11" name="椭圆 10"/>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charset="-122"/>
                  <a:ea typeface="微软雅黑" panose="020B0503020204020204" charset="-122"/>
                </a:rPr>
                <a:t>03</a:t>
              </a:r>
              <a:endParaRPr lang="zh-CN" altLang="en-US" sz="2800" b="1" dirty="0">
                <a:solidFill>
                  <a:schemeClr val="tx1">
                    <a:lumMod val="85000"/>
                    <a:lumOff val="15000"/>
                  </a:schemeClr>
                </a:solidFill>
                <a:latin typeface="微软雅黑" panose="020B0503020204020204" charset="-122"/>
                <a:ea typeface="微软雅黑" panose="020B0503020204020204" charset="-122"/>
              </a:endParaRPr>
            </a:p>
          </p:txBody>
        </p:sp>
      </p:grpSp>
      <p:grpSp>
        <p:nvGrpSpPr>
          <p:cNvPr id="18" name="组合 17"/>
          <p:cNvGrpSpPr/>
          <p:nvPr/>
        </p:nvGrpSpPr>
        <p:grpSpPr>
          <a:xfrm>
            <a:off x="3563616" y="5254690"/>
            <a:ext cx="828000" cy="828000"/>
            <a:chOff x="3563616" y="5254690"/>
            <a:chExt cx="828000" cy="828000"/>
          </a:xfrm>
        </p:grpSpPr>
        <p:sp>
          <p:nvSpPr>
            <p:cNvPr id="12" name="椭圆 11"/>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charset="-122"/>
                  <a:ea typeface="微软雅黑" panose="020B0503020204020204" charset="-122"/>
                </a:rPr>
                <a:t>04</a:t>
              </a:r>
              <a:endParaRPr lang="zh-CN" altLang="en-US" sz="2800" b="1" dirty="0">
                <a:solidFill>
                  <a:schemeClr val="tx1">
                    <a:lumMod val="85000"/>
                    <a:lumOff val="15000"/>
                  </a:schemeClr>
                </a:solidFill>
                <a:latin typeface="微软雅黑" panose="020B0503020204020204" charset="-122"/>
                <a:ea typeface="微软雅黑" panose="020B0503020204020204" charset="-122"/>
              </a:endParaRPr>
            </a:p>
          </p:txBody>
        </p:sp>
      </p:grpSp>
      <p:sp>
        <p:nvSpPr>
          <p:cNvPr id="17" name="文本框 16"/>
          <p:cNvSpPr txBox="1"/>
          <p:nvPr/>
        </p:nvSpPr>
        <p:spPr>
          <a:xfrm>
            <a:off x="2985428" y="1782799"/>
            <a:ext cx="5582946" cy="460375"/>
          </a:xfrm>
          <a:prstGeom prst="rect">
            <a:avLst/>
          </a:prstGeom>
          <a:noFill/>
        </p:spPr>
        <p:txBody>
          <a:bodyPr wrap="square" rtlCol="0">
            <a:spAutoFit/>
          </a:bodyPr>
          <a:lstStyle/>
          <a:p>
            <a:r>
              <a:rPr lang="zh-CN" altLang="en-US" sz="2400" b="1" dirty="0" smtClean="0">
                <a:solidFill>
                  <a:schemeClr val="tx1">
                    <a:lumMod val="85000"/>
                    <a:lumOff val="15000"/>
                  </a:schemeClr>
                </a:solidFill>
                <a:latin typeface="微软雅黑" panose="020B0503020204020204" charset="-122"/>
                <a:ea typeface="微软雅黑" panose="020B0503020204020204" charset="-122"/>
              </a:rPr>
              <a:t>选题依据</a:t>
            </a:r>
            <a:endParaRPr lang="zh-CN" altLang="en-US" sz="2400" b="1" dirty="0" smtClean="0">
              <a:solidFill>
                <a:schemeClr val="tx1">
                  <a:lumMod val="85000"/>
                  <a:lumOff val="15000"/>
                </a:schemeClr>
              </a:solidFill>
              <a:latin typeface="微软雅黑" panose="020B0503020204020204" charset="-122"/>
              <a:ea typeface="微软雅黑" panose="020B0503020204020204" charset="-122"/>
            </a:endParaRPr>
          </a:p>
        </p:txBody>
      </p:sp>
      <p:sp>
        <p:nvSpPr>
          <p:cNvPr id="21" name="文本框 20"/>
          <p:cNvSpPr txBox="1"/>
          <p:nvPr/>
        </p:nvSpPr>
        <p:spPr>
          <a:xfrm>
            <a:off x="3566943" y="2991108"/>
            <a:ext cx="5001431" cy="460375"/>
          </a:xfrm>
          <a:prstGeom prst="rect">
            <a:avLst/>
          </a:prstGeom>
          <a:noFill/>
        </p:spPr>
        <p:txBody>
          <a:bodyPr wrap="square" rtlCol="0">
            <a:spAutoFit/>
          </a:bodyPr>
          <a:lstStyle/>
          <a:p>
            <a:r>
              <a:rPr lang="zh-CN" altLang="en-US" sz="2400" b="1" dirty="0" smtClean="0">
                <a:solidFill>
                  <a:schemeClr val="tx1">
                    <a:lumMod val="85000"/>
                    <a:lumOff val="15000"/>
                  </a:schemeClr>
                </a:solidFill>
                <a:latin typeface="微软雅黑" panose="020B0503020204020204" charset="-122"/>
                <a:ea typeface="微软雅黑" panose="020B0503020204020204" charset="-122"/>
              </a:rPr>
              <a:t>软件设计</a:t>
            </a:r>
            <a:endParaRPr lang="zh-CN" altLang="en-US" sz="2400" b="1" dirty="0" smtClean="0">
              <a:solidFill>
                <a:schemeClr val="tx1">
                  <a:lumMod val="85000"/>
                  <a:lumOff val="15000"/>
                </a:schemeClr>
              </a:solidFill>
              <a:latin typeface="微软雅黑" panose="020B0503020204020204" charset="-122"/>
              <a:ea typeface="微软雅黑" panose="020B0503020204020204" charset="-122"/>
            </a:endParaRPr>
          </a:p>
        </p:txBody>
      </p:sp>
      <p:sp>
        <p:nvSpPr>
          <p:cNvPr id="22" name="文本框 21"/>
          <p:cNvSpPr txBox="1"/>
          <p:nvPr/>
        </p:nvSpPr>
        <p:spPr>
          <a:xfrm>
            <a:off x="4147822" y="4199417"/>
            <a:ext cx="4996177" cy="46037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charset="-122"/>
                <a:ea typeface="微软雅黑" panose="020B0503020204020204" charset="-122"/>
              </a:rPr>
              <a:t>网站实现过程</a:t>
            </a:r>
            <a:endParaRPr lang="zh-CN" altLang="en-US" sz="2400" b="1" dirty="0">
              <a:solidFill>
                <a:schemeClr val="tx1">
                  <a:lumMod val="85000"/>
                  <a:lumOff val="15000"/>
                </a:schemeClr>
              </a:solidFill>
              <a:latin typeface="微软雅黑" panose="020B0503020204020204" charset="-122"/>
              <a:ea typeface="微软雅黑" panose="020B0503020204020204" charset="-122"/>
            </a:endParaRPr>
          </a:p>
        </p:txBody>
      </p:sp>
      <p:sp>
        <p:nvSpPr>
          <p:cNvPr id="23" name="文本框 22"/>
          <p:cNvSpPr txBox="1"/>
          <p:nvPr/>
        </p:nvSpPr>
        <p:spPr>
          <a:xfrm>
            <a:off x="4727434" y="5407090"/>
            <a:ext cx="4414660" cy="46037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charset="-122"/>
                <a:ea typeface="微软雅黑" panose="020B0503020204020204" charset="-122"/>
              </a:rPr>
              <a:t>总结</a:t>
            </a:r>
            <a:endParaRPr lang="zh-CN" altLang="en-US" sz="2400" b="1" dirty="0">
              <a:solidFill>
                <a:schemeClr val="tx1">
                  <a:lumMod val="85000"/>
                  <a:lumOff val="15000"/>
                </a:schemeClr>
              </a:solidFill>
              <a:latin typeface="微软雅黑" panose="020B0503020204020204" charset="-122"/>
              <a:ea typeface="微软雅黑" panose="020B0503020204020204" charset="-122"/>
            </a:endParaRPr>
          </a:p>
        </p:txBody>
      </p:sp>
      <p:sp>
        <p:nvSpPr>
          <p:cNvPr id="25" name="文本框 24"/>
          <p:cNvSpPr txBox="1"/>
          <p:nvPr/>
        </p:nvSpPr>
        <p:spPr>
          <a:xfrm>
            <a:off x="4362218" y="259392"/>
            <a:ext cx="4205521" cy="923330"/>
          </a:xfrm>
          <a:prstGeom prst="rect">
            <a:avLst/>
          </a:prstGeom>
          <a:noFill/>
        </p:spPr>
        <p:txBody>
          <a:bodyPr wrap="square" rtlCol="0">
            <a:spAutoFit/>
          </a:bodyPr>
          <a:lstStyle/>
          <a:p>
            <a:pPr algn="ctr"/>
            <a:r>
              <a:rPr lang="en-US" altLang="zh-CN" sz="5400" b="1" dirty="0" smtClean="0">
                <a:latin typeface="Times New Roman" panose="02020603050405020304" pitchFamily="18" charset="0"/>
                <a:cs typeface="Times New Roman" panose="02020603050405020304" pitchFamily="18" charset="0"/>
              </a:rPr>
              <a:t>CONTENT</a:t>
            </a:r>
            <a:endParaRPr lang="zh-CN" altLang="en-US" sz="5400" b="1" dirty="0">
              <a:latin typeface="Times New Roman" panose="02020603050405020304" pitchFamily="18" charset="0"/>
              <a:cs typeface="Times New Roman" panose="02020603050405020304" pitchFamily="18" charset="0"/>
            </a:endParaRPr>
          </a:p>
        </p:txBody>
      </p:sp>
      <p:grpSp>
        <p:nvGrpSpPr>
          <p:cNvPr id="24" name="组合 23"/>
          <p:cNvGrpSpPr/>
          <p:nvPr/>
        </p:nvGrpSpPr>
        <p:grpSpPr>
          <a:xfrm>
            <a:off x="8606970" y="6519446"/>
            <a:ext cx="638628" cy="338554"/>
            <a:chOff x="8663567" y="6519446"/>
            <a:chExt cx="638628" cy="338554"/>
          </a:xfrm>
        </p:grpSpPr>
        <p:sp>
          <p:nvSpPr>
            <p:cNvPr id="26" name="矩形 25"/>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8663567" y="6519446"/>
              <a:ext cx="638628" cy="338554"/>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charset="-122"/>
                  <a:ea typeface="微软雅黑" panose="020B0503020204020204" charset="-122"/>
                </a:rPr>
                <a:t>02</a:t>
              </a:r>
              <a:endParaRPr lang="zh-CN" altLang="en-US" sz="1600" dirty="0">
                <a:solidFill>
                  <a:schemeClr val="bg1"/>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53" presetClass="entr" presetSubtype="16" fill="hold" nodeType="withEffect">
                                  <p:stCondLst>
                                    <p:cond delay="25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par>
                                <p:cTn id="13" presetID="53" presetClass="entr" presetSubtype="16"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par>
                                <p:cTn id="18" presetID="53" presetClass="entr" presetSubtype="16" fill="hold" nodeType="withEffect">
                                  <p:stCondLst>
                                    <p:cond delay="25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nodeType="withEffect">
                                  <p:stCondLst>
                                    <p:cond delay="250"/>
                                  </p:stCondLst>
                                  <p:childTnLst>
                                    <p:set>
                                      <p:cBhvr>
                                        <p:cTn id="24" dur="1"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ppt_w</p:attrName>
                                        </p:attrNameLst>
                                      </p:cBhvr>
                                      <p:tavLst>
                                        <p:tav tm="0">
                                          <p:val>
                                            <p:fltVal val="0"/>
                                          </p:val>
                                        </p:tav>
                                        <p:tav tm="100000">
                                          <p:val>
                                            <p:strVal val="#ppt_w"/>
                                          </p:val>
                                        </p:tav>
                                      </p:tavLst>
                                    </p:anim>
                                    <p:anim calcmode="lin" valueType="num">
                                      <p:cBhvr>
                                        <p:cTn id="26" dur="500" fill="hold"/>
                                        <p:tgtEl>
                                          <p:spTgt spid="18"/>
                                        </p:tgtEl>
                                        <p:attrNameLst>
                                          <p:attrName>ppt_h</p:attrName>
                                        </p:attrNameLst>
                                      </p:cBhvr>
                                      <p:tavLst>
                                        <p:tav tm="0">
                                          <p:val>
                                            <p:fltVal val="0"/>
                                          </p:val>
                                        </p:tav>
                                        <p:tav tm="100000">
                                          <p:val>
                                            <p:strVal val="#ppt_h"/>
                                          </p:val>
                                        </p:tav>
                                      </p:tavLst>
                                    </p:anim>
                                    <p:animEffect transition="in" filter="fade">
                                      <p:cBhvr>
                                        <p:cTn id="27" dur="500"/>
                                        <p:tgtEl>
                                          <p:spTgt spid="18"/>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21"/>
                                        </p:tgtEl>
                                        <p:attrNameLst>
                                          <p:attrName>style.visibility</p:attrName>
                                        </p:attrNameLst>
                                      </p:cBhvr>
                                      <p:to>
                                        <p:strVal val="visible"/>
                                      </p:to>
                                    </p:set>
                                    <p:animEffect transition="in" filter="wipe(left)">
                                      <p:cBhvr>
                                        <p:cTn id="33" dur="500"/>
                                        <p:tgtEl>
                                          <p:spTgt spid="2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500"/>
                                        <p:tgtEl>
                                          <p:spTgt spid="22"/>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par>
                                <p:cTn id="40" presetID="22" presetClass="entr" presetSubtype="8" fill="hold" grpId="0" nodeType="withEffect">
                                  <p:stCondLst>
                                    <p:cond delay="50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par>
                                <p:cTn id="43" presetID="22" presetClass="entr" presetSubtype="2"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right)">
                                      <p:cBhvr>
                                        <p:cTn id="4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7" grpId="0"/>
      <p:bldP spid="21" grpId="0"/>
      <p:bldP spid="22" grpId="0"/>
      <p:bldP spid="23" grpId="0"/>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991141" y="2699658"/>
            <a:ext cx="2573309" cy="398780"/>
          </a:xfrm>
          <a:prstGeom prst="rect">
            <a:avLst/>
          </a:prstGeom>
          <a:noFill/>
        </p:spPr>
        <p:txBody>
          <a:bodyPr wrap="square" rtlCol="0">
            <a:spAutoFit/>
          </a:bodyPr>
          <a:lstStyle/>
          <a:p>
            <a:r>
              <a:rPr lang="zh-CN" altLang="en-US" sz="2000" b="1" dirty="0">
                <a:solidFill>
                  <a:schemeClr val="accent1"/>
                </a:solidFill>
                <a:latin typeface="微软雅黑" panose="020B0503020204020204" charset="-122"/>
                <a:ea typeface="微软雅黑" panose="020B0503020204020204" charset="-122"/>
              </a:rPr>
              <a:t>李建辉</a:t>
            </a:r>
            <a:endParaRPr lang="zh-CN" altLang="en-US" sz="2000" b="1" dirty="0">
              <a:solidFill>
                <a:schemeClr val="accent1"/>
              </a:solidFill>
              <a:latin typeface="微软雅黑" panose="020B0503020204020204" charset="-122"/>
              <a:ea typeface="微软雅黑" panose="020B0503020204020204" charset="-122"/>
            </a:endParaRPr>
          </a:p>
        </p:txBody>
      </p:sp>
      <p:sp>
        <p:nvSpPr>
          <p:cNvPr id="9" name="文本框 8"/>
          <p:cNvSpPr txBox="1"/>
          <p:nvPr/>
        </p:nvSpPr>
        <p:spPr>
          <a:xfrm>
            <a:off x="5991141" y="3020314"/>
            <a:ext cx="2573309" cy="460375"/>
          </a:xfrm>
          <a:prstGeom prst="rect">
            <a:avLst/>
          </a:prstGeom>
          <a:noFill/>
        </p:spPr>
        <p:txBody>
          <a:bodyPr wrap="square" rtlCol="0">
            <a:spAutoFit/>
          </a:bodyPr>
          <a:lstStyle>
            <a:defPPr>
              <a:defRPr lang="zh-CN"/>
            </a:defPPr>
            <a:lvl1pPr>
              <a:defRPr b="1">
                <a:solidFill>
                  <a:schemeClr val="accent1"/>
                </a:solidFill>
                <a:latin typeface="微软雅黑" panose="020B0503020204020204" charset="-122"/>
                <a:ea typeface="微软雅黑" panose="020B0503020204020204" charset="-122"/>
              </a:defRPr>
            </a:lvl1pPr>
          </a:lstStyle>
          <a:p>
            <a:r>
              <a:rPr lang="zh-CN" altLang="en-US" sz="2400" dirty="0"/>
              <a:t>河北师范大学</a:t>
            </a:r>
            <a:endParaRPr lang="zh-CN" altLang="en-US" sz="2400" dirty="0"/>
          </a:p>
        </p:txBody>
      </p:sp>
      <p:sp>
        <p:nvSpPr>
          <p:cNvPr id="10" name="文本框 9"/>
          <p:cNvSpPr txBox="1"/>
          <p:nvPr/>
        </p:nvSpPr>
        <p:spPr>
          <a:xfrm>
            <a:off x="5991141" y="3480670"/>
            <a:ext cx="2573309" cy="460375"/>
          </a:xfrm>
          <a:prstGeom prst="rect">
            <a:avLst/>
          </a:prstGeom>
          <a:noFill/>
        </p:spPr>
        <p:txBody>
          <a:bodyPr wrap="square" rtlCol="0">
            <a:spAutoFit/>
          </a:bodyPr>
          <a:lstStyle>
            <a:defPPr>
              <a:defRPr lang="zh-CN"/>
            </a:defPPr>
            <a:lvl1pPr>
              <a:defRPr b="1">
                <a:solidFill>
                  <a:schemeClr val="accent1"/>
                </a:solidFill>
                <a:latin typeface="微软雅黑" panose="020B0503020204020204" charset="-122"/>
                <a:ea typeface="微软雅黑" panose="020B0503020204020204" charset="-122"/>
              </a:defRPr>
            </a:lvl1pPr>
          </a:lstStyle>
          <a:p>
            <a:r>
              <a:rPr lang="zh-CN" altLang="en-US" sz="2400" dirty="0"/>
              <a:t>软件学院</a:t>
            </a:r>
            <a:endParaRPr lang="zh-CN" altLang="en-US" sz="2400" dirty="0"/>
          </a:p>
        </p:txBody>
      </p:sp>
      <p:grpSp>
        <p:nvGrpSpPr>
          <p:cNvPr id="3" name="组合 2"/>
          <p:cNvGrpSpPr/>
          <p:nvPr/>
        </p:nvGrpSpPr>
        <p:grpSpPr>
          <a:xfrm>
            <a:off x="8564451" y="2716812"/>
            <a:ext cx="579549" cy="1361673"/>
            <a:chOff x="8564451" y="2716812"/>
            <a:chExt cx="579549" cy="1361673"/>
          </a:xfrm>
        </p:grpSpPr>
        <p:sp>
          <p:nvSpPr>
            <p:cNvPr id="12" name="矩形 11"/>
            <p:cNvSpPr/>
            <p:nvPr/>
          </p:nvSpPr>
          <p:spPr>
            <a:xfrm>
              <a:off x="8564451" y="2716812"/>
              <a:ext cx="579549" cy="9934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8564451" y="3805061"/>
              <a:ext cx="579549" cy="2734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0" y="2716812"/>
            <a:ext cx="5991142" cy="1372087"/>
            <a:chOff x="0" y="2716812"/>
            <a:chExt cx="5991142" cy="1372087"/>
          </a:xfrm>
        </p:grpSpPr>
        <p:sp>
          <p:nvSpPr>
            <p:cNvPr id="30" name="矩形 29"/>
            <p:cNvSpPr/>
            <p:nvPr/>
          </p:nvSpPr>
          <p:spPr>
            <a:xfrm>
              <a:off x="0" y="3805061"/>
              <a:ext cx="5991141" cy="2734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2716812"/>
              <a:ext cx="5991142" cy="9934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697049" y="2861681"/>
              <a:ext cx="3294091" cy="744855"/>
            </a:xfrm>
            <a:prstGeom prst="rect">
              <a:avLst/>
            </a:prstGeom>
            <a:noFill/>
          </p:spPr>
          <p:txBody>
            <a:bodyPr wrap="square" rtlCol="0">
              <a:spAutoFit/>
            </a:bodyPr>
            <a:lstStyle/>
            <a:p>
              <a:pPr algn="r">
                <a:lnSpc>
                  <a:spcPct val="125000"/>
                </a:lnSpc>
              </a:pPr>
              <a:r>
                <a:rPr lang="zh-CN" altLang="en-US" sz="3400" b="1" dirty="0" smtClean="0">
                  <a:solidFill>
                    <a:schemeClr val="bg1"/>
                  </a:solidFill>
                  <a:latin typeface="微软雅黑" panose="020B0503020204020204" charset="-122"/>
                  <a:ea typeface="微软雅黑" panose="020B0503020204020204" charset="-122"/>
                </a:rPr>
                <a:t>感谢老师</a:t>
              </a:r>
              <a:r>
                <a:rPr lang="zh-CN" altLang="en-US" sz="3400" b="1" dirty="0" smtClean="0">
                  <a:solidFill>
                    <a:schemeClr val="bg1"/>
                  </a:solidFill>
                  <a:latin typeface="微软雅黑" panose="020B0503020204020204" charset="-122"/>
                  <a:ea typeface="微软雅黑" panose="020B0503020204020204" charset="-122"/>
                </a:rPr>
                <a:t>聆听</a:t>
              </a:r>
              <a:endParaRPr lang="zh-CN" altLang="en-US" sz="3400" b="1" dirty="0" smtClean="0">
                <a:solidFill>
                  <a:schemeClr val="bg1"/>
                </a:solidFill>
                <a:latin typeface="微软雅黑" panose="020B0503020204020204" charset="-122"/>
                <a:ea typeface="微软雅黑" panose="020B0503020204020204" charset="-122"/>
              </a:endParaRPr>
            </a:p>
          </p:txBody>
        </p:sp>
        <p:sp>
          <p:nvSpPr>
            <p:cNvPr id="33" name="文本框 32"/>
            <p:cNvSpPr txBox="1"/>
            <p:nvPr/>
          </p:nvSpPr>
          <p:spPr>
            <a:xfrm>
              <a:off x="3247352" y="3720144"/>
              <a:ext cx="2743788" cy="368755"/>
            </a:xfrm>
            <a:prstGeom prst="rect">
              <a:avLst/>
            </a:prstGeom>
            <a:noFill/>
          </p:spPr>
          <p:txBody>
            <a:bodyPr wrap="square" rtlCol="0">
              <a:spAutoFit/>
            </a:bodyPr>
            <a:lstStyle/>
            <a:p>
              <a:pPr algn="r">
                <a:lnSpc>
                  <a:spcPct val="125000"/>
                </a:lnSpc>
              </a:pPr>
              <a:r>
                <a:rPr lang="en-US" altLang="zh-CN" sz="1600" dirty="0" smtClean="0">
                  <a:solidFill>
                    <a:schemeClr val="bg1"/>
                  </a:solidFill>
                  <a:latin typeface="Times New Roman" panose="02020603050405020304" pitchFamily="18" charset="0"/>
                  <a:ea typeface="Tahoma" panose="020B0604030504040204" pitchFamily="34" charset="0"/>
                  <a:cs typeface="Times New Roman" panose="02020603050405020304" pitchFamily="18" charset="0"/>
                </a:rPr>
                <a:t>Thanks for Listening</a:t>
              </a:r>
              <a:endParaRPr lang="zh-CN" altLang="en-US" sz="1600" dirty="0">
                <a:solidFill>
                  <a:schemeClr val="bg1"/>
                </a:solidFill>
                <a:latin typeface="Times New Roman" panose="02020603050405020304" pitchFamily="18" charset="0"/>
                <a:ea typeface="微软雅黑" panose="020B0503020204020204" charset="-122"/>
                <a:cs typeface="Times New Roman" panose="02020603050405020304" pitchFamily="18" charset="0"/>
              </a:endParaRPr>
            </a:p>
          </p:txBody>
        </p:sp>
      </p:grpSp>
      <p:grpSp>
        <p:nvGrpSpPr>
          <p:cNvPr id="5" name="组合 4"/>
          <p:cNvGrpSpPr/>
          <p:nvPr/>
        </p:nvGrpSpPr>
        <p:grpSpPr>
          <a:xfrm>
            <a:off x="222586" y="2787385"/>
            <a:ext cx="1224000" cy="1223998"/>
            <a:chOff x="222586" y="2787385"/>
            <a:chExt cx="1224000" cy="1223998"/>
          </a:xfrm>
        </p:grpSpPr>
        <p:sp>
          <p:nvSpPr>
            <p:cNvPr id="20" name="椭圆 19"/>
            <p:cNvSpPr/>
            <p:nvPr/>
          </p:nvSpPr>
          <p:spPr>
            <a:xfrm>
              <a:off x="222586" y="2787385"/>
              <a:ext cx="1224000" cy="1223998"/>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5"/>
            <p:cNvSpPr>
              <a:spLocks noEditPoints="1"/>
            </p:cNvSpPr>
            <p:nvPr/>
          </p:nvSpPr>
          <p:spPr bwMode="auto">
            <a:xfrm>
              <a:off x="446632" y="3034538"/>
              <a:ext cx="775907" cy="729691"/>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4" name="组合 3"/>
          <p:cNvGrpSpPr/>
          <p:nvPr/>
        </p:nvGrpSpPr>
        <p:grpSpPr>
          <a:xfrm>
            <a:off x="1734969" y="2787385"/>
            <a:ext cx="1224000" cy="1223998"/>
            <a:chOff x="1734969" y="2787385"/>
            <a:chExt cx="1224000" cy="1223998"/>
          </a:xfrm>
        </p:grpSpPr>
        <p:sp>
          <p:nvSpPr>
            <p:cNvPr id="27" name="椭圆 26"/>
            <p:cNvSpPr/>
            <p:nvPr/>
          </p:nvSpPr>
          <p:spPr>
            <a:xfrm>
              <a:off x="1734969" y="2787385"/>
              <a:ext cx="1224000" cy="1223998"/>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9"/>
            <p:cNvSpPr>
              <a:spLocks noEditPoints="1"/>
            </p:cNvSpPr>
            <p:nvPr/>
          </p:nvSpPr>
          <p:spPr bwMode="auto">
            <a:xfrm>
              <a:off x="1945451" y="3091502"/>
              <a:ext cx="803035" cy="615763"/>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53" presetClass="entr" presetSubtype="16" fill="hold" grpId="0" nodeType="withEffect">
                                  <p:stCondLst>
                                    <p:cond delay="40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par>
                                <p:cTn id="16" presetID="53" presetClass="entr" presetSubtype="16" fill="hold" grpId="0" nodeType="withEffect">
                                  <p:stCondLst>
                                    <p:cond delay="40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par>
                                <p:cTn id="21" presetID="53" presetClass="entr" presetSubtype="16" fill="hold" grpId="0" nodeType="withEffect">
                                  <p:stCondLst>
                                    <p:cond delay="40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par>
                                <p:cTn id="26" presetID="53" presetClass="entr" presetSubtype="16" fill="hold" nodeType="withEffect">
                                  <p:stCondLst>
                                    <p:cond delay="40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Effect transition="in" filter="fade">
                                      <p:cBhvr>
                                        <p:cTn id="30" dur="500"/>
                                        <p:tgtEl>
                                          <p:spTgt spid="5"/>
                                        </p:tgtEl>
                                      </p:cBhvr>
                                    </p:animEffect>
                                  </p:childTnLst>
                                </p:cTn>
                              </p:par>
                              <p:par>
                                <p:cTn id="31" presetID="53" presetClass="entr" presetSubtype="16" fill="hold" nodeType="withEffect">
                                  <p:stCondLst>
                                    <p:cond delay="400"/>
                                  </p:stCondLst>
                                  <p:childTnLst>
                                    <p:set>
                                      <p:cBhvr>
                                        <p:cTn id="32" dur="1" fill="hold">
                                          <p:stCondLst>
                                            <p:cond delay="0"/>
                                          </p:stCondLst>
                                        </p:cTn>
                                        <p:tgtEl>
                                          <p:spTgt spid="4"/>
                                        </p:tgtEl>
                                        <p:attrNameLst>
                                          <p:attrName>style.visibility</p:attrName>
                                        </p:attrNameLst>
                                      </p:cBhvr>
                                      <p:to>
                                        <p:strVal val="visible"/>
                                      </p:to>
                                    </p:set>
                                    <p:anim calcmode="lin" valueType="num">
                                      <p:cBhvr>
                                        <p:cTn id="33" dur="500" fill="hold"/>
                                        <p:tgtEl>
                                          <p:spTgt spid="4"/>
                                        </p:tgtEl>
                                        <p:attrNameLst>
                                          <p:attrName>ppt_w</p:attrName>
                                        </p:attrNameLst>
                                      </p:cBhvr>
                                      <p:tavLst>
                                        <p:tav tm="0">
                                          <p:val>
                                            <p:fltVal val="0"/>
                                          </p:val>
                                        </p:tav>
                                        <p:tav tm="100000">
                                          <p:val>
                                            <p:strVal val="#ppt_w"/>
                                          </p:val>
                                        </p:tav>
                                      </p:tavLst>
                                    </p:anim>
                                    <p:anim calcmode="lin" valueType="num">
                                      <p:cBhvr>
                                        <p:cTn id="34" dur="500" fill="hold"/>
                                        <p:tgtEl>
                                          <p:spTgt spid="4"/>
                                        </p:tgtEl>
                                        <p:attrNameLst>
                                          <p:attrName>ppt_h</p:attrName>
                                        </p:attrNameLst>
                                      </p:cBhvr>
                                      <p:tavLst>
                                        <p:tav tm="0">
                                          <p:val>
                                            <p:fltVal val="0"/>
                                          </p:val>
                                        </p:tav>
                                        <p:tav tm="100000">
                                          <p:val>
                                            <p:strVal val="#ppt_h"/>
                                          </p:val>
                                        </p:tav>
                                      </p:tavLst>
                                    </p:anim>
                                    <p:animEffect transition="in" filter="fade">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851645"/>
            <a:ext cx="4205521" cy="3154710"/>
          </a:xfrm>
          <a:prstGeom prst="rect">
            <a:avLst/>
          </a:prstGeom>
          <a:noFill/>
        </p:spPr>
        <p:txBody>
          <a:bodyPr wrap="square" rtlCol="0">
            <a:spAutoFit/>
          </a:bodyPr>
          <a:lstStyle/>
          <a:p>
            <a:pPr algn="ctr"/>
            <a:r>
              <a:rPr lang="en-US" altLang="zh-CN" sz="19900" b="1" dirty="0" smtClean="0">
                <a:solidFill>
                  <a:schemeClr val="accent1"/>
                </a:solidFill>
                <a:latin typeface="微软雅黑" panose="020B0503020204020204" charset="-122"/>
                <a:ea typeface="微软雅黑" panose="020B0503020204020204" charset="-122"/>
                <a:cs typeface="Times New Roman" panose="02020603050405020304" pitchFamily="18" charset="0"/>
              </a:rPr>
              <a:t>01</a:t>
            </a:r>
            <a:endParaRPr lang="zh-CN" altLang="en-US" sz="19900" b="1" dirty="0">
              <a:solidFill>
                <a:schemeClr val="accent1"/>
              </a:solidFill>
              <a:latin typeface="微软雅黑" panose="020B0503020204020204" charset="-122"/>
              <a:ea typeface="微软雅黑" panose="020B0503020204020204" charset="-122"/>
              <a:cs typeface="Times New Roman" panose="02020603050405020304" pitchFamily="18" charset="0"/>
            </a:endParaRPr>
          </a:p>
        </p:txBody>
      </p:sp>
      <p:sp>
        <p:nvSpPr>
          <p:cNvPr id="7" name="文本框 6"/>
          <p:cNvSpPr txBox="1"/>
          <p:nvPr/>
        </p:nvSpPr>
        <p:spPr>
          <a:xfrm>
            <a:off x="3887162" y="2845078"/>
            <a:ext cx="4663440" cy="521970"/>
          </a:xfrm>
          <a:prstGeom prst="rect">
            <a:avLst/>
          </a:prstGeom>
          <a:noFill/>
        </p:spPr>
        <p:txBody>
          <a:bodyPr wrap="square" rtlCol="0">
            <a:spAutoFit/>
          </a:bodyPr>
          <a:lstStyle/>
          <a:p>
            <a:r>
              <a:rPr lang="zh-CN" altLang="en-US" sz="2800" b="1" dirty="0">
                <a:solidFill>
                  <a:schemeClr val="tx1">
                    <a:lumMod val="85000"/>
                    <a:lumOff val="15000"/>
                  </a:schemeClr>
                </a:solidFill>
                <a:latin typeface="微软雅黑" panose="020B0503020204020204" charset="-122"/>
                <a:ea typeface="微软雅黑" panose="020B0503020204020204" charset="-122"/>
              </a:rPr>
              <a:t>选题依据</a:t>
            </a:r>
            <a:endParaRPr lang="zh-CN" altLang="en-US" sz="2800" b="1" dirty="0">
              <a:solidFill>
                <a:schemeClr val="tx1">
                  <a:lumMod val="85000"/>
                  <a:lumOff val="15000"/>
                </a:schemeClr>
              </a:solidFill>
              <a:latin typeface="微软雅黑" panose="020B0503020204020204" charset="-122"/>
              <a:ea typeface="微软雅黑" panose="020B0503020204020204" charset="-122"/>
            </a:endParaRPr>
          </a:p>
        </p:txBody>
      </p:sp>
      <p:sp>
        <p:nvSpPr>
          <p:cNvPr id="8" name="文本框 7"/>
          <p:cNvSpPr txBox="1"/>
          <p:nvPr/>
        </p:nvSpPr>
        <p:spPr>
          <a:xfrm>
            <a:off x="3887161" y="3416888"/>
            <a:ext cx="4645651" cy="398780"/>
          </a:xfrm>
          <a:prstGeom prst="rect">
            <a:avLst/>
          </a:prstGeom>
          <a:noFill/>
        </p:spPr>
        <p:txBody>
          <a:bodyPr wrap="square" rtlCol="0">
            <a:spAutoFit/>
          </a:bodyPr>
          <a:lstStyle/>
          <a:p>
            <a:r>
              <a:rPr lang="en-US" altLang="da-DK" sz="2000" dirty="0">
                <a:latin typeface="Times New Roman" panose="02020603050405020304" pitchFamily="18" charset="0"/>
                <a:cs typeface="Times New Roman" panose="02020603050405020304" pitchFamily="18" charset="0"/>
              </a:rPr>
              <a:t>my idea</a:t>
            </a:r>
            <a:endParaRPr lang="en-US" altLang="da-DK" sz="2000" dirty="0">
              <a:latin typeface="Times New Roman" panose="02020603050405020304" pitchFamily="18" charset="0"/>
              <a:cs typeface="Times New Roman" panose="02020603050405020304" pitchFamily="18" charset="0"/>
            </a:endParaRPr>
          </a:p>
        </p:txBody>
      </p:sp>
      <p:grpSp>
        <p:nvGrpSpPr>
          <p:cNvPr id="15" name="组合 14"/>
          <p:cNvGrpSpPr/>
          <p:nvPr/>
        </p:nvGrpSpPr>
        <p:grpSpPr>
          <a:xfrm>
            <a:off x="3887162" y="3375000"/>
            <a:ext cx="4663440" cy="108000"/>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487591" y="3105835"/>
            <a:ext cx="3230339" cy="646331"/>
          </a:xfrm>
          <a:prstGeom prst="rect">
            <a:avLst/>
          </a:prstGeom>
        </p:spPr>
        <p:txBody>
          <a:bodyPr wrap="square" rtlCol="0">
            <a:spAutoFit/>
          </a:bodyPr>
          <a:lstStyle/>
          <a:p>
            <a:pPr algn="ctr"/>
            <a:r>
              <a:rPr lang="en-US" altLang="zh-CN" sz="3600" b="1" dirty="0" smtClean="0">
                <a:solidFill>
                  <a:schemeClr val="accent1"/>
                </a:solidFill>
                <a:latin typeface="Times New Roman" panose="02020603050405020304" pitchFamily="18" charset="0"/>
                <a:cs typeface="Times New Roman" panose="02020603050405020304" pitchFamily="18" charset="0"/>
              </a:rPr>
              <a:t>PART ONE</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grpSp>
        <p:nvGrpSpPr>
          <p:cNvPr id="24" name="组合 23"/>
          <p:cNvGrpSpPr/>
          <p:nvPr/>
        </p:nvGrpSpPr>
        <p:grpSpPr>
          <a:xfrm>
            <a:off x="8606970" y="6519446"/>
            <a:ext cx="638628" cy="338554"/>
            <a:chOff x="8663567" y="6519446"/>
            <a:chExt cx="638628" cy="338554"/>
          </a:xfrm>
        </p:grpSpPr>
        <p:sp>
          <p:nvSpPr>
            <p:cNvPr id="26" name="矩形 25"/>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8663567" y="6519446"/>
              <a:ext cx="638628" cy="337185"/>
            </a:xfrm>
            <a:prstGeom prst="rect">
              <a:avLst/>
            </a:prstGeom>
            <a:noFill/>
          </p:spPr>
          <p:txBody>
            <a:bodyPr wrap="square" rtlCol="0">
              <a:spAutoFit/>
            </a:bodyPr>
            <a:p>
              <a:pPr algn="ctr"/>
              <a:r>
                <a:rPr lang="en-US" altLang="zh-CN" sz="1600" dirty="0" smtClean="0">
                  <a:solidFill>
                    <a:schemeClr val="bg1"/>
                  </a:solidFill>
                  <a:latin typeface="微软雅黑" panose="020B0503020204020204" charset="-122"/>
                  <a:ea typeface="微软雅黑" panose="020B0503020204020204" charset="-122"/>
                </a:rPr>
                <a:t>03</a:t>
              </a:r>
              <a:endParaRPr lang="zh-CN" altLang="en-US" sz="1600" dirty="0">
                <a:solidFill>
                  <a:schemeClr val="bg1"/>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22" presetClass="entr" presetSubtype="8"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p:tgtEl>
                                          <p:spTgt spid="7"/>
                                        </p:tgtEl>
                                        <p:attrNameLst>
                                          <p:attrName>ppt_y</p:attrName>
                                        </p:attrNameLst>
                                      </p:cBhvr>
                                      <p:tavLst>
                                        <p:tav tm="0">
                                          <p:val>
                                            <p:strVal val="#ppt_y+#ppt_h*1.125000"/>
                                          </p:val>
                                        </p:tav>
                                        <p:tav tm="100000">
                                          <p:val>
                                            <p:strVal val="#ppt_y"/>
                                          </p:val>
                                        </p:tav>
                                      </p:tavLst>
                                    </p:anim>
                                    <p:animEffect transition="in" filter="wipe(up)">
                                      <p:cBhvr>
                                        <p:cTn id="16" dur="500"/>
                                        <p:tgtEl>
                                          <p:spTgt spid="7"/>
                                        </p:tgtEl>
                                      </p:cBhvr>
                                    </p:animEffect>
                                  </p:childTnLst>
                                </p:cTn>
                              </p:par>
                              <p:par>
                                <p:cTn id="17" presetID="12" presetClass="entr" presetSubtype="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ppt_y</p:attrName>
                                        </p:attrNameLst>
                                      </p:cBhvr>
                                      <p:tavLst>
                                        <p:tav tm="0">
                                          <p:val>
                                            <p:strVal val="#ppt_y-#ppt_h*1.125000"/>
                                          </p:val>
                                        </p:tav>
                                        <p:tav tm="100000">
                                          <p:val>
                                            <p:strVal val="#ppt_y"/>
                                          </p:val>
                                        </p:tav>
                                      </p:tavLst>
                                    </p:anim>
                                    <p:animEffect transition="in" filter="wipe(down)">
                                      <p:cBhvr>
                                        <p:cTn id="20" dur="500"/>
                                        <p:tgtEl>
                                          <p:spTgt spid="8"/>
                                        </p:tgtEl>
                                      </p:cBhvr>
                                    </p:animEffect>
                                  </p:childTnLst>
                                </p:cTn>
                              </p:par>
                              <p:par>
                                <p:cTn id="21" presetID="16" presetClass="entr" presetSubtype="37" fill="hold" grpId="0" nodeType="withEffect">
                                  <p:stCondLst>
                                    <p:cond delay="400"/>
                                  </p:stCondLst>
                                  <p:childTnLst>
                                    <p:set>
                                      <p:cBhvr>
                                        <p:cTn id="22" dur="1" fill="hold">
                                          <p:stCondLst>
                                            <p:cond delay="0"/>
                                          </p:stCondLst>
                                        </p:cTn>
                                        <p:tgtEl>
                                          <p:spTgt spid="16"/>
                                        </p:tgtEl>
                                        <p:attrNameLst>
                                          <p:attrName>style.visibility</p:attrName>
                                        </p:attrNameLst>
                                      </p:cBhvr>
                                      <p:to>
                                        <p:strVal val="visible"/>
                                      </p:to>
                                    </p:set>
                                    <p:animEffect transition="in" filter="barn(outVertical)">
                                      <p:cBhvr>
                                        <p:cTn id="23" dur="500"/>
                                        <p:tgtEl>
                                          <p:spTgt spid="16"/>
                                        </p:tgtEl>
                                      </p:cBhvr>
                                    </p:animEffect>
                                  </p:childTnLst>
                                </p:cTn>
                              </p:par>
                              <p:par>
                                <p:cTn id="24" presetID="22" presetClass="entr" presetSubtype="2"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right)">
                                      <p:cBhvr>
                                        <p:cTn id="2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E:\答辩\Inked微信图片_20200505210905_LI.jpgInked微信图片_20200505210905_LI"/>
          <p:cNvPicPr>
            <a:picLocks noChangeAspect="1"/>
          </p:cNvPicPr>
          <p:nvPr/>
        </p:nvPicPr>
        <p:blipFill>
          <a:blip r:embed="rId1"/>
          <a:srcRect t="22287" b="19972"/>
          <a:stretch>
            <a:fillRect/>
          </a:stretch>
        </p:blipFill>
        <p:spPr>
          <a:xfrm>
            <a:off x="5073650" y="1003935"/>
            <a:ext cx="3606800" cy="4512310"/>
          </a:xfrm>
          <a:prstGeom prst="rect">
            <a:avLst/>
          </a:prstGeom>
          <a:ln w="25400">
            <a:solidFill>
              <a:schemeClr val="accent1"/>
            </a:solidFill>
          </a:ln>
        </p:spPr>
      </p:pic>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0375"/>
          </a:xfrm>
          <a:prstGeom prst="rect">
            <a:avLst/>
          </a:prstGeom>
          <a:noFill/>
        </p:spPr>
        <p:txBody>
          <a:bodyPr wrap="square" rtlCol="0">
            <a:spAutoFit/>
          </a:bodyPr>
          <a:lstStyle/>
          <a:p>
            <a:r>
              <a:rPr lang="en-US" altLang="zh-CN" sz="2400" b="1" dirty="0" smtClean="0">
                <a:solidFill>
                  <a:schemeClr val="tx1">
                    <a:lumMod val="85000"/>
                    <a:lumOff val="15000"/>
                  </a:schemeClr>
                </a:solidFill>
                <a:latin typeface="微软雅黑" panose="020B0503020204020204" charset="-122"/>
                <a:ea typeface="微软雅黑" panose="020B0503020204020204" charset="-122"/>
              </a:rPr>
              <a:t>1.</a:t>
            </a:r>
            <a:r>
              <a:rPr lang="zh-CN" altLang="en-US" sz="2400" b="1" dirty="0" smtClean="0">
                <a:solidFill>
                  <a:schemeClr val="tx1">
                    <a:lumMod val="85000"/>
                    <a:lumOff val="15000"/>
                  </a:schemeClr>
                </a:solidFill>
                <a:latin typeface="微软雅黑" panose="020B0503020204020204" charset="-122"/>
                <a:ea typeface="微软雅黑" panose="020B0503020204020204" charset="-122"/>
              </a:rPr>
              <a:t>选题依据</a:t>
            </a:r>
            <a:r>
              <a:rPr lang="en-US" altLang="zh-CN" sz="2400" b="1" dirty="0" smtClean="0">
                <a:solidFill>
                  <a:schemeClr val="tx1">
                    <a:lumMod val="85000"/>
                    <a:lumOff val="15000"/>
                  </a:schemeClr>
                </a:solidFill>
                <a:latin typeface="微软雅黑" panose="020B0503020204020204" charset="-122"/>
                <a:ea typeface="微软雅黑" panose="020B0503020204020204" charset="-122"/>
              </a:rPr>
              <a:t>--</a:t>
            </a:r>
            <a:r>
              <a:rPr lang="zh-CN" altLang="en-US" sz="2400" b="1" dirty="0" smtClean="0">
                <a:solidFill>
                  <a:schemeClr val="tx1">
                    <a:lumMod val="85000"/>
                    <a:lumOff val="15000"/>
                  </a:schemeClr>
                </a:solidFill>
                <a:latin typeface="微软雅黑" panose="020B0503020204020204" charset="-122"/>
                <a:ea typeface="微软雅黑" panose="020B0503020204020204" charset="-122"/>
              </a:rPr>
              <a:t>时代背景</a:t>
            </a:r>
            <a:endParaRPr lang="zh-CN" altLang="en-US" sz="2400" b="1" dirty="0" smtClean="0">
              <a:solidFill>
                <a:schemeClr val="tx1">
                  <a:lumMod val="85000"/>
                  <a:lumOff val="15000"/>
                </a:schemeClr>
              </a:solidFill>
              <a:latin typeface="微软雅黑" panose="020B0503020204020204" charset="-122"/>
              <a:ea typeface="微软雅黑" panose="020B0503020204020204" charset="-122"/>
            </a:endParaRPr>
          </a:p>
        </p:txBody>
      </p:sp>
      <p:grpSp>
        <p:nvGrpSpPr>
          <p:cNvPr id="13" name="组合 12"/>
          <p:cNvGrpSpPr/>
          <p:nvPr/>
        </p:nvGrpSpPr>
        <p:grpSpPr>
          <a:xfrm>
            <a:off x="611188" y="1349965"/>
            <a:ext cx="548230" cy="547940"/>
            <a:chOff x="7618710" y="3833560"/>
            <a:chExt cx="548230" cy="547940"/>
          </a:xfrm>
          <a:solidFill>
            <a:schemeClr val="accent1"/>
          </a:solidFill>
        </p:grpSpPr>
        <p:sp>
          <p:nvSpPr>
            <p:cNvPr id="15" name="Freeform 5"/>
            <p:cNvSpPr>
              <a:spLocks noEditPoints="1"/>
            </p:cNvSpPr>
            <p:nvPr/>
          </p:nvSpPr>
          <p:spPr bwMode="auto">
            <a:xfrm>
              <a:off x="7618710" y="3833560"/>
              <a:ext cx="548230" cy="547940"/>
            </a:xfrm>
            <a:custGeom>
              <a:avLst/>
              <a:gdLst>
                <a:gd name="T0" fmla="*/ 34 w 68"/>
                <a:gd name="T1" fmla="*/ 0 h 68"/>
                <a:gd name="T2" fmla="*/ 0 w 68"/>
                <a:gd name="T3" fmla="*/ 34 h 68"/>
                <a:gd name="T4" fmla="*/ 34 w 68"/>
                <a:gd name="T5" fmla="*/ 68 h 68"/>
                <a:gd name="T6" fmla="*/ 68 w 68"/>
                <a:gd name="T7" fmla="*/ 34 h 68"/>
                <a:gd name="T8" fmla="*/ 34 w 68"/>
                <a:gd name="T9" fmla="*/ 0 h 68"/>
                <a:gd name="T10" fmla="*/ 34 w 68"/>
                <a:gd name="T11" fmla="*/ 48 h 68"/>
                <a:gd name="T12" fmla="*/ 19 w 68"/>
                <a:gd name="T13" fmla="*/ 34 h 68"/>
                <a:gd name="T14" fmla="*/ 34 w 68"/>
                <a:gd name="T15" fmla="*/ 19 h 68"/>
                <a:gd name="T16" fmla="*/ 49 w 68"/>
                <a:gd name="T17" fmla="*/ 34 h 68"/>
                <a:gd name="T18" fmla="*/ 34 w 68"/>
                <a:gd name="T19" fmla="*/ 4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68">
                  <a:moveTo>
                    <a:pt x="34" y="0"/>
                  </a:moveTo>
                  <a:cubicBezTo>
                    <a:pt x="15" y="0"/>
                    <a:pt x="0" y="15"/>
                    <a:pt x="0" y="34"/>
                  </a:cubicBezTo>
                  <a:cubicBezTo>
                    <a:pt x="0" y="52"/>
                    <a:pt x="15" y="68"/>
                    <a:pt x="34" y="68"/>
                  </a:cubicBezTo>
                  <a:cubicBezTo>
                    <a:pt x="53" y="68"/>
                    <a:pt x="68" y="52"/>
                    <a:pt x="68" y="34"/>
                  </a:cubicBezTo>
                  <a:cubicBezTo>
                    <a:pt x="68" y="15"/>
                    <a:pt x="53" y="0"/>
                    <a:pt x="34" y="0"/>
                  </a:cubicBezTo>
                  <a:close/>
                  <a:moveTo>
                    <a:pt x="34" y="48"/>
                  </a:moveTo>
                  <a:cubicBezTo>
                    <a:pt x="26" y="48"/>
                    <a:pt x="19" y="42"/>
                    <a:pt x="19" y="34"/>
                  </a:cubicBezTo>
                  <a:cubicBezTo>
                    <a:pt x="19" y="25"/>
                    <a:pt x="26" y="19"/>
                    <a:pt x="34" y="19"/>
                  </a:cubicBezTo>
                  <a:cubicBezTo>
                    <a:pt x="42" y="19"/>
                    <a:pt x="49" y="25"/>
                    <a:pt x="49" y="34"/>
                  </a:cubicBezTo>
                  <a:cubicBezTo>
                    <a:pt x="49" y="42"/>
                    <a:pt x="42" y="48"/>
                    <a:pt x="34"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6"/>
            <p:cNvSpPr>
              <a:spLocks noEditPoints="1"/>
            </p:cNvSpPr>
            <p:nvPr/>
          </p:nvSpPr>
          <p:spPr bwMode="auto">
            <a:xfrm>
              <a:off x="7779988" y="3994838"/>
              <a:ext cx="225674" cy="217552"/>
            </a:xfrm>
            <a:custGeom>
              <a:avLst/>
              <a:gdLst>
                <a:gd name="T0" fmla="*/ 14 w 28"/>
                <a:gd name="T1" fmla="*/ 0 h 27"/>
                <a:gd name="T2" fmla="*/ 0 w 28"/>
                <a:gd name="T3" fmla="*/ 14 h 27"/>
                <a:gd name="T4" fmla="*/ 14 w 28"/>
                <a:gd name="T5" fmla="*/ 27 h 27"/>
                <a:gd name="T6" fmla="*/ 28 w 28"/>
                <a:gd name="T7" fmla="*/ 14 h 27"/>
                <a:gd name="T8" fmla="*/ 14 w 28"/>
                <a:gd name="T9" fmla="*/ 0 h 27"/>
                <a:gd name="T10" fmla="*/ 14 w 28"/>
                <a:gd name="T11" fmla="*/ 22 h 27"/>
                <a:gd name="T12" fmla="*/ 6 w 28"/>
                <a:gd name="T13" fmla="*/ 14 h 27"/>
                <a:gd name="T14" fmla="*/ 14 w 28"/>
                <a:gd name="T15" fmla="*/ 5 h 27"/>
                <a:gd name="T16" fmla="*/ 22 w 28"/>
                <a:gd name="T17" fmla="*/ 14 h 27"/>
                <a:gd name="T18" fmla="*/ 14 w 28"/>
                <a:gd name="T19" fmla="*/ 2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7">
                  <a:moveTo>
                    <a:pt x="14" y="0"/>
                  </a:moveTo>
                  <a:cubicBezTo>
                    <a:pt x="7" y="0"/>
                    <a:pt x="0" y="6"/>
                    <a:pt x="0" y="14"/>
                  </a:cubicBezTo>
                  <a:cubicBezTo>
                    <a:pt x="0" y="21"/>
                    <a:pt x="7" y="27"/>
                    <a:pt x="14" y="27"/>
                  </a:cubicBezTo>
                  <a:cubicBezTo>
                    <a:pt x="22" y="27"/>
                    <a:pt x="28" y="21"/>
                    <a:pt x="28" y="14"/>
                  </a:cubicBezTo>
                  <a:cubicBezTo>
                    <a:pt x="28" y="6"/>
                    <a:pt x="22" y="0"/>
                    <a:pt x="14" y="0"/>
                  </a:cubicBezTo>
                  <a:close/>
                  <a:moveTo>
                    <a:pt x="14" y="22"/>
                  </a:moveTo>
                  <a:cubicBezTo>
                    <a:pt x="10" y="22"/>
                    <a:pt x="6" y="18"/>
                    <a:pt x="6" y="14"/>
                  </a:cubicBezTo>
                  <a:cubicBezTo>
                    <a:pt x="6" y="9"/>
                    <a:pt x="10" y="5"/>
                    <a:pt x="14" y="5"/>
                  </a:cubicBezTo>
                  <a:cubicBezTo>
                    <a:pt x="19" y="5"/>
                    <a:pt x="22" y="9"/>
                    <a:pt x="22" y="14"/>
                  </a:cubicBezTo>
                  <a:cubicBezTo>
                    <a:pt x="22" y="18"/>
                    <a:pt x="19" y="22"/>
                    <a:pt x="1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8" name="文本框 27"/>
          <p:cNvSpPr txBox="1"/>
          <p:nvPr/>
        </p:nvSpPr>
        <p:spPr>
          <a:xfrm>
            <a:off x="1338554" y="1439269"/>
            <a:ext cx="3321038" cy="645160"/>
          </a:xfrm>
          <a:prstGeom prst="rect">
            <a:avLst/>
          </a:prstGeom>
          <a:noFill/>
        </p:spPr>
        <p:txBody>
          <a:bodyPr wrap="square" rtlCol="0">
            <a:spAutoFit/>
          </a:bodyPr>
          <a:lstStyle/>
          <a:p>
            <a:r>
              <a:rPr lang="zh-CN" altLang="en-US" dirty="0">
                <a:solidFill>
                  <a:schemeClr val="tx1">
                    <a:lumMod val="85000"/>
                    <a:lumOff val="15000"/>
                  </a:schemeClr>
                </a:solidFill>
                <a:latin typeface="微软雅黑" panose="020B0503020204020204" charset="-122"/>
                <a:ea typeface="微软雅黑" panose="020B0503020204020204" charset="-122"/>
              </a:rPr>
              <a:t>信息爆发的时代，各种</a:t>
            </a:r>
            <a:r>
              <a:rPr lang="en-US" altLang="zh-CN" dirty="0">
                <a:solidFill>
                  <a:schemeClr val="tx1">
                    <a:lumMod val="85000"/>
                    <a:lumOff val="15000"/>
                  </a:schemeClr>
                </a:solidFill>
                <a:latin typeface="微软雅黑" panose="020B0503020204020204" charset="-122"/>
                <a:ea typeface="微软雅黑" panose="020B0503020204020204" charset="-122"/>
              </a:rPr>
              <a:t>app</a:t>
            </a:r>
            <a:r>
              <a:rPr lang="zh-CN" altLang="en-US" dirty="0">
                <a:solidFill>
                  <a:schemeClr val="tx1">
                    <a:lumMod val="85000"/>
                    <a:lumOff val="15000"/>
                  </a:schemeClr>
                </a:solidFill>
                <a:latin typeface="微软雅黑" panose="020B0503020204020204" charset="-122"/>
                <a:ea typeface="微软雅黑" panose="020B0503020204020204" charset="-122"/>
              </a:rPr>
              <a:t>和线上程序层出不穷。</a:t>
            </a:r>
            <a:endParaRPr lang="zh-CN" altLang="en-US" dirty="0">
              <a:solidFill>
                <a:schemeClr val="tx1">
                  <a:lumMod val="85000"/>
                  <a:lumOff val="15000"/>
                </a:schemeClr>
              </a:solidFill>
              <a:latin typeface="微软雅黑" panose="020B0503020204020204" charset="-122"/>
              <a:ea typeface="微软雅黑" panose="020B0503020204020204" charset="-122"/>
            </a:endParaRPr>
          </a:p>
        </p:txBody>
      </p:sp>
      <p:sp>
        <p:nvSpPr>
          <p:cNvPr id="27" name="Freeform 13"/>
          <p:cNvSpPr>
            <a:spLocks noEditPoints="1"/>
          </p:cNvSpPr>
          <p:nvPr/>
        </p:nvSpPr>
        <p:spPr bwMode="auto">
          <a:xfrm>
            <a:off x="611188" y="2524399"/>
            <a:ext cx="570193" cy="606660"/>
          </a:xfrm>
          <a:custGeom>
            <a:avLst/>
            <a:gdLst>
              <a:gd name="T0" fmla="*/ 40 w 70"/>
              <a:gd name="T1" fmla="*/ 42 h 74"/>
              <a:gd name="T2" fmla="*/ 41 w 70"/>
              <a:gd name="T3" fmla="*/ 48 h 74"/>
              <a:gd name="T4" fmla="*/ 37 w 70"/>
              <a:gd name="T5" fmla="*/ 59 h 74"/>
              <a:gd name="T6" fmla="*/ 29 w 70"/>
              <a:gd name="T7" fmla="*/ 69 h 74"/>
              <a:gd name="T8" fmla="*/ 18 w 70"/>
              <a:gd name="T9" fmla="*/ 74 h 74"/>
              <a:gd name="T10" fmla="*/ 6 w 70"/>
              <a:gd name="T11" fmla="*/ 70 h 74"/>
              <a:gd name="T12" fmla="*/ 6 w 70"/>
              <a:gd name="T13" fmla="*/ 70 h 74"/>
              <a:gd name="T14" fmla="*/ 1 w 70"/>
              <a:gd name="T15" fmla="*/ 59 h 74"/>
              <a:gd name="T16" fmla="*/ 5 w 70"/>
              <a:gd name="T17" fmla="*/ 47 h 74"/>
              <a:gd name="T18" fmla="*/ 13 w 70"/>
              <a:gd name="T19" fmla="*/ 38 h 74"/>
              <a:gd name="T20" fmla="*/ 24 w 70"/>
              <a:gd name="T21" fmla="*/ 33 h 74"/>
              <a:gd name="T22" fmla="*/ 30 w 70"/>
              <a:gd name="T23" fmla="*/ 33 h 74"/>
              <a:gd name="T24" fmla="*/ 23 w 70"/>
              <a:gd name="T25" fmla="*/ 42 h 74"/>
              <a:gd name="T26" fmla="*/ 19 w 70"/>
              <a:gd name="T27" fmla="*/ 44 h 74"/>
              <a:gd name="T28" fmla="*/ 11 w 70"/>
              <a:gd name="T29" fmla="*/ 53 h 74"/>
              <a:gd name="T30" fmla="*/ 9 w 70"/>
              <a:gd name="T31" fmla="*/ 58 h 74"/>
              <a:gd name="T32" fmla="*/ 12 w 70"/>
              <a:gd name="T33" fmla="*/ 64 h 74"/>
              <a:gd name="T34" fmla="*/ 12 w 70"/>
              <a:gd name="T35" fmla="*/ 64 h 74"/>
              <a:gd name="T36" fmla="*/ 17 w 70"/>
              <a:gd name="T37" fmla="*/ 65 h 74"/>
              <a:gd name="T38" fmla="*/ 23 w 70"/>
              <a:gd name="T39" fmla="*/ 63 h 74"/>
              <a:gd name="T40" fmla="*/ 31 w 70"/>
              <a:gd name="T41" fmla="*/ 54 h 74"/>
              <a:gd name="T42" fmla="*/ 32 w 70"/>
              <a:gd name="T43" fmla="*/ 50 h 74"/>
              <a:gd name="T44" fmla="*/ 40 w 70"/>
              <a:gd name="T45" fmla="*/ 42 h 74"/>
              <a:gd name="T46" fmla="*/ 64 w 70"/>
              <a:gd name="T47" fmla="*/ 4 h 74"/>
              <a:gd name="T48" fmla="*/ 52 w 70"/>
              <a:gd name="T49" fmla="*/ 0 h 74"/>
              <a:gd name="T50" fmla="*/ 41 w 70"/>
              <a:gd name="T51" fmla="*/ 5 h 74"/>
              <a:gd name="T52" fmla="*/ 33 w 70"/>
              <a:gd name="T53" fmla="*/ 15 h 74"/>
              <a:gd name="T54" fmla="*/ 29 w 70"/>
              <a:gd name="T55" fmla="*/ 26 h 74"/>
              <a:gd name="T56" fmla="*/ 31 w 70"/>
              <a:gd name="T57" fmla="*/ 32 h 74"/>
              <a:gd name="T58" fmla="*/ 38 w 70"/>
              <a:gd name="T59" fmla="*/ 24 h 74"/>
              <a:gd name="T60" fmla="*/ 40 w 70"/>
              <a:gd name="T61" fmla="*/ 20 h 74"/>
              <a:gd name="T62" fmla="*/ 47 w 70"/>
              <a:gd name="T63" fmla="*/ 11 h 74"/>
              <a:gd name="T64" fmla="*/ 53 w 70"/>
              <a:gd name="T65" fmla="*/ 9 h 74"/>
              <a:gd name="T66" fmla="*/ 58 w 70"/>
              <a:gd name="T67" fmla="*/ 10 h 74"/>
              <a:gd name="T68" fmla="*/ 58 w 70"/>
              <a:gd name="T69" fmla="*/ 10 h 74"/>
              <a:gd name="T70" fmla="*/ 61 w 70"/>
              <a:gd name="T71" fmla="*/ 16 h 74"/>
              <a:gd name="T72" fmla="*/ 59 w 70"/>
              <a:gd name="T73" fmla="*/ 21 h 74"/>
              <a:gd name="T74" fmla="*/ 51 w 70"/>
              <a:gd name="T75" fmla="*/ 30 h 74"/>
              <a:gd name="T76" fmla="*/ 48 w 70"/>
              <a:gd name="T77" fmla="*/ 32 h 74"/>
              <a:gd name="T78" fmla="*/ 41 w 70"/>
              <a:gd name="T79" fmla="*/ 41 h 74"/>
              <a:gd name="T80" fmla="*/ 46 w 70"/>
              <a:gd name="T81" fmla="*/ 41 h 74"/>
              <a:gd name="T82" fmla="*/ 57 w 70"/>
              <a:gd name="T83" fmla="*/ 36 h 74"/>
              <a:gd name="T84" fmla="*/ 65 w 70"/>
              <a:gd name="T85" fmla="*/ 27 h 74"/>
              <a:gd name="T86" fmla="*/ 69 w 70"/>
              <a:gd name="T87" fmla="*/ 15 h 74"/>
              <a:gd name="T88" fmla="*/ 64 w 70"/>
              <a:gd name="T89" fmla="*/ 4 h 74"/>
              <a:gd name="T90" fmla="*/ 64 w 70"/>
              <a:gd name="T91" fmla="*/ 4 h 74"/>
              <a:gd name="T92" fmla="*/ 49 w 70"/>
              <a:gd name="T93" fmla="*/ 21 h 74"/>
              <a:gd name="T94" fmla="*/ 43 w 70"/>
              <a:gd name="T95" fmla="*/ 21 h 74"/>
              <a:gd name="T96" fmla="*/ 22 w 70"/>
              <a:gd name="T97" fmla="*/ 45 h 74"/>
              <a:gd name="T98" fmla="*/ 23 w 70"/>
              <a:gd name="T99" fmla="*/ 52 h 74"/>
              <a:gd name="T100" fmla="*/ 23 w 70"/>
              <a:gd name="T101" fmla="*/ 52 h 74"/>
              <a:gd name="T102" fmla="*/ 29 w 70"/>
              <a:gd name="T103" fmla="*/ 51 h 74"/>
              <a:gd name="T104" fmla="*/ 50 w 70"/>
              <a:gd name="T105" fmla="*/ 27 h 74"/>
              <a:gd name="T106" fmla="*/ 49 w 70"/>
              <a:gd name="T107" fmla="*/ 2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0" h="74">
                <a:moveTo>
                  <a:pt x="40" y="42"/>
                </a:moveTo>
                <a:cubicBezTo>
                  <a:pt x="40" y="44"/>
                  <a:pt x="41" y="46"/>
                  <a:pt x="41" y="48"/>
                </a:cubicBezTo>
                <a:cubicBezTo>
                  <a:pt x="41" y="52"/>
                  <a:pt x="40" y="56"/>
                  <a:pt x="37" y="59"/>
                </a:cubicBezTo>
                <a:cubicBezTo>
                  <a:pt x="29" y="69"/>
                  <a:pt x="29" y="69"/>
                  <a:pt x="29" y="69"/>
                </a:cubicBezTo>
                <a:cubicBezTo>
                  <a:pt x="26" y="72"/>
                  <a:pt x="22" y="74"/>
                  <a:pt x="18" y="74"/>
                </a:cubicBezTo>
                <a:cubicBezTo>
                  <a:pt x="14" y="74"/>
                  <a:pt x="10" y="73"/>
                  <a:pt x="6" y="70"/>
                </a:cubicBezTo>
                <a:cubicBezTo>
                  <a:pt x="6" y="70"/>
                  <a:pt x="6" y="70"/>
                  <a:pt x="6" y="70"/>
                </a:cubicBezTo>
                <a:cubicBezTo>
                  <a:pt x="3" y="67"/>
                  <a:pt x="1" y="63"/>
                  <a:pt x="1" y="59"/>
                </a:cubicBezTo>
                <a:cubicBezTo>
                  <a:pt x="0" y="55"/>
                  <a:pt x="2" y="51"/>
                  <a:pt x="5" y="47"/>
                </a:cubicBezTo>
                <a:cubicBezTo>
                  <a:pt x="13" y="38"/>
                  <a:pt x="13" y="38"/>
                  <a:pt x="13" y="38"/>
                </a:cubicBezTo>
                <a:cubicBezTo>
                  <a:pt x="16" y="35"/>
                  <a:pt x="20" y="33"/>
                  <a:pt x="24" y="33"/>
                </a:cubicBezTo>
                <a:cubicBezTo>
                  <a:pt x="26" y="32"/>
                  <a:pt x="28" y="33"/>
                  <a:pt x="30" y="33"/>
                </a:cubicBezTo>
                <a:cubicBezTo>
                  <a:pt x="23" y="42"/>
                  <a:pt x="23" y="42"/>
                  <a:pt x="23" y="42"/>
                </a:cubicBezTo>
                <a:cubicBezTo>
                  <a:pt x="21" y="42"/>
                  <a:pt x="20" y="43"/>
                  <a:pt x="19" y="44"/>
                </a:cubicBezTo>
                <a:cubicBezTo>
                  <a:pt x="11" y="53"/>
                  <a:pt x="11" y="53"/>
                  <a:pt x="11" y="53"/>
                </a:cubicBezTo>
                <a:cubicBezTo>
                  <a:pt x="10" y="55"/>
                  <a:pt x="9" y="57"/>
                  <a:pt x="9" y="58"/>
                </a:cubicBezTo>
                <a:cubicBezTo>
                  <a:pt x="10" y="60"/>
                  <a:pt x="10" y="62"/>
                  <a:pt x="12" y="64"/>
                </a:cubicBezTo>
                <a:cubicBezTo>
                  <a:pt x="12" y="64"/>
                  <a:pt x="12" y="64"/>
                  <a:pt x="12" y="64"/>
                </a:cubicBezTo>
                <a:cubicBezTo>
                  <a:pt x="14" y="65"/>
                  <a:pt x="16" y="65"/>
                  <a:pt x="17" y="65"/>
                </a:cubicBezTo>
                <a:cubicBezTo>
                  <a:pt x="19" y="65"/>
                  <a:pt x="21" y="64"/>
                  <a:pt x="23" y="63"/>
                </a:cubicBezTo>
                <a:cubicBezTo>
                  <a:pt x="31" y="54"/>
                  <a:pt x="31" y="54"/>
                  <a:pt x="31" y="54"/>
                </a:cubicBezTo>
                <a:cubicBezTo>
                  <a:pt x="31" y="53"/>
                  <a:pt x="32" y="52"/>
                  <a:pt x="32" y="50"/>
                </a:cubicBezTo>
                <a:cubicBezTo>
                  <a:pt x="40" y="42"/>
                  <a:pt x="40" y="42"/>
                  <a:pt x="40" y="42"/>
                </a:cubicBezTo>
                <a:close/>
                <a:moveTo>
                  <a:pt x="64" y="4"/>
                </a:moveTo>
                <a:cubicBezTo>
                  <a:pt x="60" y="1"/>
                  <a:pt x="56" y="0"/>
                  <a:pt x="52" y="0"/>
                </a:cubicBezTo>
                <a:cubicBezTo>
                  <a:pt x="48" y="0"/>
                  <a:pt x="44" y="2"/>
                  <a:pt x="41" y="5"/>
                </a:cubicBezTo>
                <a:cubicBezTo>
                  <a:pt x="33" y="15"/>
                  <a:pt x="33" y="15"/>
                  <a:pt x="33" y="15"/>
                </a:cubicBezTo>
                <a:cubicBezTo>
                  <a:pt x="30" y="18"/>
                  <a:pt x="29" y="22"/>
                  <a:pt x="29" y="26"/>
                </a:cubicBezTo>
                <a:cubicBezTo>
                  <a:pt x="29" y="29"/>
                  <a:pt x="30" y="31"/>
                  <a:pt x="31" y="32"/>
                </a:cubicBezTo>
                <a:cubicBezTo>
                  <a:pt x="38" y="24"/>
                  <a:pt x="38" y="24"/>
                  <a:pt x="38" y="24"/>
                </a:cubicBezTo>
                <a:cubicBezTo>
                  <a:pt x="38" y="23"/>
                  <a:pt x="39" y="21"/>
                  <a:pt x="40" y="20"/>
                </a:cubicBezTo>
                <a:cubicBezTo>
                  <a:pt x="47" y="11"/>
                  <a:pt x="47" y="11"/>
                  <a:pt x="47" y="11"/>
                </a:cubicBezTo>
                <a:cubicBezTo>
                  <a:pt x="49" y="10"/>
                  <a:pt x="51" y="9"/>
                  <a:pt x="53" y="9"/>
                </a:cubicBezTo>
                <a:cubicBezTo>
                  <a:pt x="55" y="9"/>
                  <a:pt x="56" y="9"/>
                  <a:pt x="58" y="10"/>
                </a:cubicBezTo>
                <a:cubicBezTo>
                  <a:pt x="58" y="10"/>
                  <a:pt x="58" y="10"/>
                  <a:pt x="58" y="10"/>
                </a:cubicBezTo>
                <a:cubicBezTo>
                  <a:pt x="60" y="12"/>
                  <a:pt x="60" y="14"/>
                  <a:pt x="61" y="16"/>
                </a:cubicBezTo>
                <a:cubicBezTo>
                  <a:pt x="61" y="17"/>
                  <a:pt x="60" y="19"/>
                  <a:pt x="59" y="21"/>
                </a:cubicBezTo>
                <a:cubicBezTo>
                  <a:pt x="51" y="30"/>
                  <a:pt x="51" y="30"/>
                  <a:pt x="51" y="30"/>
                </a:cubicBezTo>
                <a:cubicBezTo>
                  <a:pt x="50" y="31"/>
                  <a:pt x="49" y="32"/>
                  <a:pt x="48" y="32"/>
                </a:cubicBezTo>
                <a:cubicBezTo>
                  <a:pt x="41" y="41"/>
                  <a:pt x="41" y="41"/>
                  <a:pt x="41" y="41"/>
                </a:cubicBezTo>
                <a:cubicBezTo>
                  <a:pt x="42" y="41"/>
                  <a:pt x="44" y="42"/>
                  <a:pt x="46" y="41"/>
                </a:cubicBezTo>
                <a:cubicBezTo>
                  <a:pt x="50" y="41"/>
                  <a:pt x="55" y="39"/>
                  <a:pt x="57" y="36"/>
                </a:cubicBezTo>
                <a:cubicBezTo>
                  <a:pt x="65" y="27"/>
                  <a:pt x="65" y="27"/>
                  <a:pt x="65" y="27"/>
                </a:cubicBezTo>
                <a:cubicBezTo>
                  <a:pt x="68" y="23"/>
                  <a:pt x="70" y="19"/>
                  <a:pt x="69" y="15"/>
                </a:cubicBezTo>
                <a:cubicBezTo>
                  <a:pt x="69" y="11"/>
                  <a:pt x="67" y="7"/>
                  <a:pt x="64" y="4"/>
                </a:cubicBezTo>
                <a:cubicBezTo>
                  <a:pt x="64" y="4"/>
                  <a:pt x="64" y="4"/>
                  <a:pt x="64" y="4"/>
                </a:cubicBezTo>
                <a:close/>
                <a:moveTo>
                  <a:pt x="49" y="21"/>
                </a:moveTo>
                <a:cubicBezTo>
                  <a:pt x="48" y="19"/>
                  <a:pt x="45" y="19"/>
                  <a:pt x="43" y="21"/>
                </a:cubicBezTo>
                <a:cubicBezTo>
                  <a:pt x="22" y="45"/>
                  <a:pt x="22" y="45"/>
                  <a:pt x="22" y="45"/>
                </a:cubicBezTo>
                <a:cubicBezTo>
                  <a:pt x="21" y="47"/>
                  <a:pt x="21" y="50"/>
                  <a:pt x="23" y="52"/>
                </a:cubicBezTo>
                <a:cubicBezTo>
                  <a:pt x="23" y="52"/>
                  <a:pt x="23" y="52"/>
                  <a:pt x="23" y="52"/>
                </a:cubicBezTo>
                <a:cubicBezTo>
                  <a:pt x="25" y="53"/>
                  <a:pt x="27" y="53"/>
                  <a:pt x="29" y="51"/>
                </a:cubicBezTo>
                <a:cubicBezTo>
                  <a:pt x="50" y="27"/>
                  <a:pt x="50" y="27"/>
                  <a:pt x="50" y="27"/>
                </a:cubicBezTo>
                <a:cubicBezTo>
                  <a:pt x="51" y="25"/>
                  <a:pt x="51" y="22"/>
                  <a:pt x="49" y="21"/>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9" name="文本框 28"/>
          <p:cNvSpPr txBox="1"/>
          <p:nvPr/>
        </p:nvSpPr>
        <p:spPr>
          <a:xfrm>
            <a:off x="1338554" y="2407478"/>
            <a:ext cx="3321038" cy="1198880"/>
          </a:xfrm>
          <a:prstGeom prst="rect">
            <a:avLst/>
          </a:prstGeom>
          <a:noFill/>
        </p:spPr>
        <p:txBody>
          <a:bodyPr wrap="square" rtlCol="0">
            <a:spAutoFit/>
          </a:bodyPr>
          <a:lstStyle/>
          <a:p>
            <a:r>
              <a:rPr lang="zh-CN" altLang="en-US" dirty="0">
                <a:solidFill>
                  <a:schemeClr val="tx1">
                    <a:lumMod val="85000"/>
                    <a:lumOff val="15000"/>
                  </a:schemeClr>
                </a:solidFill>
                <a:latin typeface="微软雅黑" panose="020B0503020204020204" charset="-122"/>
                <a:ea typeface="微软雅黑" panose="020B0503020204020204" charset="-122"/>
              </a:rPr>
              <a:t>书城的首页总是会出现价值不高的网络信息，可能我们漫无目的地就会点进去，并且进行</a:t>
            </a:r>
            <a:r>
              <a:rPr lang="zh-CN" altLang="en-US" dirty="0">
                <a:solidFill>
                  <a:schemeClr val="tx1">
                    <a:lumMod val="85000"/>
                    <a:lumOff val="15000"/>
                  </a:schemeClr>
                </a:solidFill>
                <a:latin typeface="微软雅黑" panose="020B0503020204020204" charset="-122"/>
                <a:ea typeface="微软雅黑" panose="020B0503020204020204" charset="-122"/>
              </a:rPr>
              <a:t>浏览。</a:t>
            </a:r>
            <a:endParaRPr lang="zh-CN" altLang="en-US" dirty="0">
              <a:solidFill>
                <a:schemeClr val="tx1">
                  <a:lumMod val="85000"/>
                  <a:lumOff val="15000"/>
                </a:schemeClr>
              </a:solidFill>
              <a:latin typeface="微软雅黑" panose="020B0503020204020204" charset="-122"/>
              <a:ea typeface="微软雅黑" panose="020B0503020204020204" charset="-122"/>
            </a:endParaRPr>
          </a:p>
        </p:txBody>
      </p:sp>
      <p:sp>
        <p:nvSpPr>
          <p:cNvPr id="24" name="Freeform 9"/>
          <p:cNvSpPr>
            <a:spLocks noEditPoints="1"/>
          </p:cNvSpPr>
          <p:nvPr/>
        </p:nvSpPr>
        <p:spPr bwMode="auto">
          <a:xfrm>
            <a:off x="611188" y="3870407"/>
            <a:ext cx="640245" cy="453344"/>
          </a:xfrm>
          <a:custGeom>
            <a:avLst/>
            <a:gdLst>
              <a:gd name="T0" fmla="*/ 25 w 65"/>
              <a:gd name="T1" fmla="*/ 45 h 45"/>
              <a:gd name="T2" fmla="*/ 0 w 65"/>
              <a:gd name="T3" fmla="*/ 22 h 45"/>
              <a:gd name="T4" fmla="*/ 25 w 65"/>
              <a:gd name="T5" fmla="*/ 0 h 45"/>
              <a:gd name="T6" fmla="*/ 25 w 65"/>
              <a:gd name="T7" fmla="*/ 45 h 45"/>
              <a:gd name="T8" fmla="*/ 40 w 65"/>
              <a:gd name="T9" fmla="*/ 35 h 45"/>
              <a:gd name="T10" fmla="*/ 62 w 65"/>
              <a:gd name="T11" fmla="*/ 35 h 45"/>
              <a:gd name="T12" fmla="*/ 62 w 65"/>
              <a:gd name="T13" fmla="*/ 40 h 45"/>
              <a:gd name="T14" fmla="*/ 40 w 65"/>
              <a:gd name="T15" fmla="*/ 40 h 45"/>
              <a:gd name="T16" fmla="*/ 40 w 65"/>
              <a:gd name="T17" fmla="*/ 35 h 45"/>
              <a:gd name="T18" fmla="*/ 43 w 65"/>
              <a:gd name="T19" fmla="*/ 25 h 45"/>
              <a:gd name="T20" fmla="*/ 65 w 65"/>
              <a:gd name="T21" fmla="*/ 25 h 45"/>
              <a:gd name="T22" fmla="*/ 65 w 65"/>
              <a:gd name="T23" fmla="*/ 30 h 45"/>
              <a:gd name="T24" fmla="*/ 43 w 65"/>
              <a:gd name="T25" fmla="*/ 30 h 45"/>
              <a:gd name="T26" fmla="*/ 43 w 65"/>
              <a:gd name="T27" fmla="*/ 25 h 45"/>
              <a:gd name="T28" fmla="*/ 43 w 65"/>
              <a:gd name="T29" fmla="*/ 15 h 45"/>
              <a:gd name="T30" fmla="*/ 64 w 65"/>
              <a:gd name="T31" fmla="*/ 15 h 45"/>
              <a:gd name="T32" fmla="*/ 64 w 65"/>
              <a:gd name="T33" fmla="*/ 20 h 45"/>
              <a:gd name="T34" fmla="*/ 43 w 65"/>
              <a:gd name="T35" fmla="*/ 20 h 45"/>
              <a:gd name="T36" fmla="*/ 43 w 65"/>
              <a:gd name="T37" fmla="*/ 15 h 45"/>
              <a:gd name="T38" fmla="*/ 40 w 65"/>
              <a:gd name="T39" fmla="*/ 5 h 45"/>
              <a:gd name="T40" fmla="*/ 62 w 65"/>
              <a:gd name="T41" fmla="*/ 5 h 45"/>
              <a:gd name="T42" fmla="*/ 62 w 65"/>
              <a:gd name="T43" fmla="*/ 9 h 45"/>
              <a:gd name="T44" fmla="*/ 40 w 65"/>
              <a:gd name="T45" fmla="*/ 9 h 45"/>
              <a:gd name="T46" fmla="*/ 40 w 65"/>
              <a:gd name="T47" fmla="*/ 5 h 45"/>
              <a:gd name="T48" fmla="*/ 33 w 65"/>
              <a:gd name="T49" fmla="*/ 0 h 45"/>
              <a:gd name="T50" fmla="*/ 33 w 65"/>
              <a:gd name="T51" fmla="*/ 44 h 45"/>
              <a:gd name="T52" fmla="*/ 26 w 65"/>
              <a:gd name="T53" fmla="*/ 45 h 45"/>
              <a:gd name="T54" fmla="*/ 26 w 65"/>
              <a:gd name="T55" fmla="*/ 0 h 45"/>
              <a:gd name="T56" fmla="*/ 33 w 65"/>
              <a:gd name="T5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5" h="45">
                <a:moveTo>
                  <a:pt x="25" y="45"/>
                </a:moveTo>
                <a:cubicBezTo>
                  <a:pt x="9" y="44"/>
                  <a:pt x="0" y="34"/>
                  <a:pt x="0" y="22"/>
                </a:cubicBezTo>
                <a:cubicBezTo>
                  <a:pt x="0" y="12"/>
                  <a:pt x="9" y="3"/>
                  <a:pt x="25" y="0"/>
                </a:cubicBezTo>
                <a:cubicBezTo>
                  <a:pt x="25" y="45"/>
                  <a:pt x="25" y="45"/>
                  <a:pt x="25" y="45"/>
                </a:cubicBezTo>
                <a:close/>
                <a:moveTo>
                  <a:pt x="40" y="35"/>
                </a:moveTo>
                <a:cubicBezTo>
                  <a:pt x="62" y="35"/>
                  <a:pt x="62" y="35"/>
                  <a:pt x="62" y="35"/>
                </a:cubicBezTo>
                <a:cubicBezTo>
                  <a:pt x="62" y="40"/>
                  <a:pt x="62" y="40"/>
                  <a:pt x="62" y="40"/>
                </a:cubicBezTo>
                <a:cubicBezTo>
                  <a:pt x="40" y="40"/>
                  <a:pt x="40" y="40"/>
                  <a:pt x="40" y="40"/>
                </a:cubicBezTo>
                <a:cubicBezTo>
                  <a:pt x="40" y="35"/>
                  <a:pt x="40" y="35"/>
                  <a:pt x="40" y="35"/>
                </a:cubicBezTo>
                <a:close/>
                <a:moveTo>
                  <a:pt x="43" y="25"/>
                </a:moveTo>
                <a:cubicBezTo>
                  <a:pt x="65" y="25"/>
                  <a:pt x="65" y="25"/>
                  <a:pt x="65" y="25"/>
                </a:cubicBezTo>
                <a:cubicBezTo>
                  <a:pt x="65" y="30"/>
                  <a:pt x="65" y="30"/>
                  <a:pt x="65" y="30"/>
                </a:cubicBezTo>
                <a:cubicBezTo>
                  <a:pt x="43" y="30"/>
                  <a:pt x="43" y="30"/>
                  <a:pt x="43" y="30"/>
                </a:cubicBezTo>
                <a:cubicBezTo>
                  <a:pt x="43" y="25"/>
                  <a:pt x="43" y="25"/>
                  <a:pt x="43" y="25"/>
                </a:cubicBezTo>
                <a:close/>
                <a:moveTo>
                  <a:pt x="43" y="15"/>
                </a:moveTo>
                <a:cubicBezTo>
                  <a:pt x="64" y="15"/>
                  <a:pt x="64" y="15"/>
                  <a:pt x="64" y="15"/>
                </a:cubicBezTo>
                <a:cubicBezTo>
                  <a:pt x="64" y="20"/>
                  <a:pt x="64" y="20"/>
                  <a:pt x="64" y="20"/>
                </a:cubicBezTo>
                <a:cubicBezTo>
                  <a:pt x="43" y="20"/>
                  <a:pt x="43" y="20"/>
                  <a:pt x="43" y="20"/>
                </a:cubicBezTo>
                <a:cubicBezTo>
                  <a:pt x="43" y="15"/>
                  <a:pt x="43" y="15"/>
                  <a:pt x="43" y="15"/>
                </a:cubicBezTo>
                <a:close/>
                <a:moveTo>
                  <a:pt x="40" y="5"/>
                </a:moveTo>
                <a:cubicBezTo>
                  <a:pt x="62" y="5"/>
                  <a:pt x="62" y="5"/>
                  <a:pt x="62" y="5"/>
                </a:cubicBezTo>
                <a:cubicBezTo>
                  <a:pt x="62" y="9"/>
                  <a:pt x="62" y="9"/>
                  <a:pt x="62" y="9"/>
                </a:cubicBezTo>
                <a:cubicBezTo>
                  <a:pt x="40" y="9"/>
                  <a:pt x="40" y="9"/>
                  <a:pt x="40" y="9"/>
                </a:cubicBezTo>
                <a:cubicBezTo>
                  <a:pt x="40" y="5"/>
                  <a:pt x="40" y="5"/>
                  <a:pt x="40" y="5"/>
                </a:cubicBezTo>
                <a:close/>
                <a:moveTo>
                  <a:pt x="33" y="0"/>
                </a:moveTo>
                <a:cubicBezTo>
                  <a:pt x="37" y="15"/>
                  <a:pt x="37" y="30"/>
                  <a:pt x="33" y="44"/>
                </a:cubicBezTo>
                <a:cubicBezTo>
                  <a:pt x="31" y="45"/>
                  <a:pt x="28" y="45"/>
                  <a:pt x="26" y="45"/>
                </a:cubicBezTo>
                <a:cubicBezTo>
                  <a:pt x="26" y="0"/>
                  <a:pt x="26" y="0"/>
                  <a:pt x="26" y="0"/>
                </a:cubicBezTo>
                <a:cubicBezTo>
                  <a:pt x="28" y="0"/>
                  <a:pt x="31" y="0"/>
                  <a:pt x="33" y="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0" name="文本框 29"/>
          <p:cNvSpPr txBox="1"/>
          <p:nvPr/>
        </p:nvSpPr>
        <p:spPr>
          <a:xfrm>
            <a:off x="1330591" y="3927802"/>
            <a:ext cx="3321038" cy="645160"/>
          </a:xfrm>
          <a:prstGeom prst="rect">
            <a:avLst/>
          </a:prstGeom>
          <a:noFill/>
        </p:spPr>
        <p:txBody>
          <a:bodyPr wrap="square" rtlCol="0">
            <a:spAutoFit/>
          </a:bodyPr>
          <a:lstStyle>
            <a:defPPr>
              <a:defRPr lang="zh-CN"/>
            </a:defPPr>
            <a:lvl1pPr>
              <a:defRPr>
                <a:solidFill>
                  <a:schemeClr val="tx1">
                    <a:lumMod val="85000"/>
                    <a:lumOff val="15000"/>
                  </a:schemeClr>
                </a:solidFill>
                <a:latin typeface="微软雅黑" panose="020B0503020204020204" charset="-122"/>
                <a:ea typeface="微软雅黑" panose="020B0503020204020204" charset="-122"/>
              </a:defRPr>
            </a:lvl1pPr>
          </a:lstStyle>
          <a:p>
            <a:r>
              <a:rPr lang="zh-CN" altLang="en-US" dirty="0"/>
              <a:t>浪费时间干了意义不大甚至有害的事情</a:t>
            </a:r>
            <a:endParaRPr lang="zh-CN" altLang="en-US" dirty="0"/>
          </a:p>
        </p:txBody>
      </p:sp>
      <p:sp>
        <p:nvSpPr>
          <p:cNvPr id="31" name="文本框 30"/>
          <p:cNvSpPr txBox="1"/>
          <p:nvPr/>
        </p:nvSpPr>
        <p:spPr>
          <a:xfrm>
            <a:off x="611188" y="5065441"/>
            <a:ext cx="3990110" cy="521970"/>
          </a:xfrm>
          <a:prstGeom prst="rect">
            <a:avLst/>
          </a:prstGeom>
          <a:noFill/>
        </p:spPr>
        <p:txBody>
          <a:bodyPr wrap="square" rtlCol="0">
            <a:spAutoFit/>
          </a:bodyPr>
          <a:lstStyle/>
          <a:p>
            <a:r>
              <a:rPr lang="en-US" altLang="zh-CN" sz="2800" b="1" dirty="0">
                <a:solidFill>
                  <a:schemeClr val="accent1"/>
                </a:solidFill>
                <a:latin typeface="Times New Roman" panose="02020603050405020304" pitchFamily="18" charset="0"/>
                <a:cs typeface="Times New Roman" panose="02020603050405020304" pitchFamily="18" charset="0"/>
              </a:rPr>
              <a:t>information explosion</a:t>
            </a:r>
            <a:r>
              <a:rPr lang="zh-CN" altLang="en-US" sz="2800" b="1" dirty="0">
                <a:solidFill>
                  <a:schemeClr val="accent1"/>
                </a:solidFill>
                <a:latin typeface="Times New Roman" panose="02020603050405020304" pitchFamily="18" charset="0"/>
                <a:cs typeface="Times New Roman" panose="02020603050405020304" pitchFamily="18" charset="0"/>
              </a:rPr>
              <a:t>！</a:t>
            </a:r>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grpSp>
        <p:nvGrpSpPr>
          <p:cNvPr id="3" name="组合 2"/>
          <p:cNvGrpSpPr/>
          <p:nvPr/>
        </p:nvGrpSpPr>
        <p:grpSpPr>
          <a:xfrm>
            <a:off x="8606970" y="6519446"/>
            <a:ext cx="638628" cy="338554"/>
            <a:chOff x="8663567" y="6519446"/>
            <a:chExt cx="638628" cy="338554"/>
          </a:xfrm>
        </p:grpSpPr>
        <p:sp>
          <p:nvSpPr>
            <p:cNvPr id="26" name="矩形 25"/>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63567" y="6519446"/>
              <a:ext cx="638628" cy="337185"/>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charset="-122"/>
                  <a:ea typeface="微软雅黑" panose="020B0503020204020204" charset="-122"/>
                </a:rPr>
                <a:t>04</a:t>
              </a:r>
              <a:endParaRPr lang="zh-CN" altLang="en-US" sz="1600" dirty="0">
                <a:solidFill>
                  <a:schemeClr val="bg1"/>
                </a:solidFill>
                <a:latin typeface="微软雅黑" panose="020B0503020204020204" charset="-122"/>
                <a:ea typeface="微软雅黑" panose="020B0503020204020204" charset="-122"/>
              </a:endParaRPr>
            </a:p>
          </p:txBody>
        </p:sp>
      </p:grpSp>
      <p:sp>
        <p:nvSpPr>
          <p:cNvPr id="5" name="Rectangle 5"/>
          <p:cNvSpPr>
            <a:spLocks noChangeArrowheads="1"/>
          </p:cNvSpPr>
          <p:nvPr/>
        </p:nvSpPr>
        <p:spPr bwMode="auto">
          <a:xfrm>
            <a:off x="6328410" y="5625465"/>
            <a:ext cx="156972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p>
            <a:pPr marR="0" lvl="0" algn="ctr" fontAlgn="base">
              <a:lnSpc>
                <a:spcPct val="100000"/>
              </a:lnSpc>
              <a:spcBef>
                <a:spcPct val="0"/>
              </a:spcBef>
              <a:spcAft>
                <a:spcPct val="0"/>
              </a:spcAft>
              <a:buClrTx/>
              <a:buSzTx/>
              <a:buFontTx/>
              <a:buNone/>
            </a:pPr>
            <a:r>
              <a:rPr lang="zh-CN" altLang="en-US" b="1" dirty="0" smtClean="0">
                <a:solidFill>
                  <a:schemeClr val="accent1"/>
                </a:solidFill>
                <a:latin typeface="微软雅黑" panose="020B0503020204020204" charset="-122"/>
                <a:ea typeface="微软雅黑" panose="020B0503020204020204" charset="-122"/>
                <a:cs typeface="Times New Roman" panose="02020603050405020304" pitchFamily="18" charset="0"/>
              </a:rPr>
              <a:t>微信读书</a:t>
            </a:r>
            <a:r>
              <a:rPr lang="en-US" altLang="zh-CN" b="1" dirty="0" smtClean="0">
                <a:solidFill>
                  <a:schemeClr val="accent1"/>
                </a:solidFill>
                <a:latin typeface="微软雅黑" panose="020B0503020204020204" charset="-122"/>
                <a:ea typeface="微软雅黑" panose="020B0503020204020204" charset="-122"/>
                <a:cs typeface="Times New Roman" panose="02020603050405020304" pitchFamily="18" charset="0"/>
              </a:rPr>
              <a:t>app</a:t>
            </a:r>
            <a:r>
              <a:rPr lang="zh-CN" altLang="en-US" b="1" dirty="0" smtClean="0">
                <a:solidFill>
                  <a:schemeClr val="accent1"/>
                </a:solidFill>
                <a:latin typeface="微软雅黑" panose="020B0503020204020204" charset="-122"/>
                <a:ea typeface="微软雅黑" panose="020B0503020204020204" charset="-122"/>
                <a:cs typeface="Times New Roman" panose="02020603050405020304" pitchFamily="18" charset="0"/>
              </a:rPr>
              <a:t>页面截图</a:t>
            </a:r>
            <a:endParaRPr lang="zh-CN" altLang="en-US" b="1" dirty="0" smtClean="0">
              <a:solidFill>
                <a:schemeClr val="accent1"/>
              </a:solidFill>
              <a:latin typeface="微软雅黑" panose="020B0503020204020204" charset="-122"/>
              <a:ea typeface="微软雅黑" panose="020B050302020402020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53" presetClass="entr" presetSubtype="16" fill="hold" nodeType="withEffect">
                                  <p:stCondLst>
                                    <p:cond delay="25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7"/>
                                        </p:tgtEl>
                                        <p:attrNameLst>
                                          <p:attrName>style.visibility</p:attrName>
                                        </p:attrNameLst>
                                      </p:cBhvr>
                                      <p:to>
                                        <p:strVal val="visible"/>
                                      </p:to>
                                    </p:set>
                                    <p:anim calcmode="lin" valueType="num">
                                      <p:cBhvr>
                                        <p:cTn id="20" dur="500" fill="hold"/>
                                        <p:tgtEl>
                                          <p:spTgt spid="27"/>
                                        </p:tgtEl>
                                        <p:attrNameLst>
                                          <p:attrName>ppt_w</p:attrName>
                                        </p:attrNameLst>
                                      </p:cBhvr>
                                      <p:tavLst>
                                        <p:tav tm="0">
                                          <p:val>
                                            <p:fltVal val="0"/>
                                          </p:val>
                                        </p:tav>
                                        <p:tav tm="100000">
                                          <p:val>
                                            <p:strVal val="#ppt_w"/>
                                          </p:val>
                                        </p:tav>
                                      </p:tavLst>
                                    </p:anim>
                                    <p:anim calcmode="lin" valueType="num">
                                      <p:cBhvr>
                                        <p:cTn id="21" dur="500" fill="hold"/>
                                        <p:tgtEl>
                                          <p:spTgt spid="27"/>
                                        </p:tgtEl>
                                        <p:attrNameLst>
                                          <p:attrName>ppt_h</p:attrName>
                                        </p:attrNameLst>
                                      </p:cBhvr>
                                      <p:tavLst>
                                        <p:tav tm="0">
                                          <p:val>
                                            <p:fltVal val="0"/>
                                          </p:val>
                                        </p:tav>
                                        <p:tav tm="100000">
                                          <p:val>
                                            <p:strVal val="#ppt_h"/>
                                          </p:val>
                                        </p:tav>
                                      </p:tavLst>
                                    </p:anim>
                                    <p:animEffect transition="in" filter="fade">
                                      <p:cBhvr>
                                        <p:cTn id="22" dur="500"/>
                                        <p:tgtEl>
                                          <p:spTgt spid="27"/>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24"/>
                                        </p:tgtEl>
                                        <p:attrNameLst>
                                          <p:attrName>style.visibility</p:attrName>
                                        </p:attrNameLst>
                                      </p:cBhvr>
                                      <p:to>
                                        <p:strVal val="visible"/>
                                      </p:to>
                                    </p:set>
                                    <p:anim calcmode="lin" valueType="num">
                                      <p:cBhvr>
                                        <p:cTn id="25" dur="500" fill="hold"/>
                                        <p:tgtEl>
                                          <p:spTgt spid="24"/>
                                        </p:tgtEl>
                                        <p:attrNameLst>
                                          <p:attrName>ppt_w</p:attrName>
                                        </p:attrNameLst>
                                      </p:cBhvr>
                                      <p:tavLst>
                                        <p:tav tm="0">
                                          <p:val>
                                            <p:fltVal val="0"/>
                                          </p:val>
                                        </p:tav>
                                        <p:tav tm="100000">
                                          <p:val>
                                            <p:strVal val="#ppt_w"/>
                                          </p:val>
                                        </p:tav>
                                      </p:tavLst>
                                    </p:anim>
                                    <p:anim calcmode="lin" valueType="num">
                                      <p:cBhvr>
                                        <p:cTn id="26" dur="500" fill="hold"/>
                                        <p:tgtEl>
                                          <p:spTgt spid="24"/>
                                        </p:tgtEl>
                                        <p:attrNameLst>
                                          <p:attrName>ppt_h</p:attrName>
                                        </p:attrNameLst>
                                      </p:cBhvr>
                                      <p:tavLst>
                                        <p:tav tm="0">
                                          <p:val>
                                            <p:fltVal val="0"/>
                                          </p:val>
                                        </p:tav>
                                        <p:tav tm="100000">
                                          <p:val>
                                            <p:strVal val="#ppt_h"/>
                                          </p:val>
                                        </p:tav>
                                      </p:tavLst>
                                    </p:anim>
                                    <p:animEffect transition="in" filter="fade">
                                      <p:cBhvr>
                                        <p:cTn id="27" dur="500"/>
                                        <p:tgtEl>
                                          <p:spTgt spid="24"/>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28"/>
                                        </p:tgtEl>
                                        <p:attrNameLst>
                                          <p:attrName>style.visibility</p:attrName>
                                        </p:attrNameLst>
                                      </p:cBhvr>
                                      <p:to>
                                        <p:strVal val="visible"/>
                                      </p:to>
                                    </p:set>
                                    <p:animEffect transition="in" filter="wipe(left)">
                                      <p:cBhvr>
                                        <p:cTn id="30" dur="500"/>
                                        <p:tgtEl>
                                          <p:spTgt spid="28"/>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29"/>
                                        </p:tgtEl>
                                        <p:attrNameLst>
                                          <p:attrName>style.visibility</p:attrName>
                                        </p:attrNameLst>
                                      </p:cBhvr>
                                      <p:to>
                                        <p:strVal val="visible"/>
                                      </p:to>
                                    </p:set>
                                    <p:animEffect transition="in" filter="wipe(left)">
                                      <p:cBhvr>
                                        <p:cTn id="33" dur="500"/>
                                        <p:tgtEl>
                                          <p:spTgt spid="29"/>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30"/>
                                        </p:tgtEl>
                                        <p:attrNameLst>
                                          <p:attrName>style.visibility</p:attrName>
                                        </p:attrNameLst>
                                      </p:cBhvr>
                                      <p:to>
                                        <p:strVal val="visible"/>
                                      </p:to>
                                    </p:set>
                                    <p:animEffect transition="in" filter="wipe(left)">
                                      <p:cBhvr>
                                        <p:cTn id="36" dur="500"/>
                                        <p:tgtEl>
                                          <p:spTgt spid="30"/>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31"/>
                                        </p:tgtEl>
                                        <p:attrNameLst>
                                          <p:attrName>style.visibility</p:attrName>
                                        </p:attrNameLst>
                                      </p:cBhvr>
                                      <p:to>
                                        <p:strVal val="visible"/>
                                      </p:to>
                                    </p:set>
                                    <p:animEffect transition="in" filter="wipe(left)">
                                      <p:cBhvr>
                                        <p:cTn id="39" dur="500"/>
                                        <p:tgtEl>
                                          <p:spTgt spid="31"/>
                                        </p:tgtEl>
                                      </p:cBhvr>
                                    </p:animEffect>
                                  </p:childTnLst>
                                </p:cTn>
                              </p:par>
                              <p:par>
                                <p:cTn id="40" presetID="42" presetClass="entr" presetSubtype="0" fill="hold" nodeType="withEffect">
                                  <p:stCondLst>
                                    <p:cond delay="50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anim calcmode="lin" valueType="num">
                                      <p:cBhvr>
                                        <p:cTn id="43" dur="500" fill="hold"/>
                                        <p:tgtEl>
                                          <p:spTgt spid="2"/>
                                        </p:tgtEl>
                                        <p:attrNameLst>
                                          <p:attrName>ppt_x</p:attrName>
                                        </p:attrNameLst>
                                      </p:cBhvr>
                                      <p:tavLst>
                                        <p:tav tm="0">
                                          <p:val>
                                            <p:strVal val="#ppt_x"/>
                                          </p:val>
                                        </p:tav>
                                        <p:tav tm="100000">
                                          <p:val>
                                            <p:strVal val="#ppt_x"/>
                                          </p:val>
                                        </p:tav>
                                      </p:tavLst>
                                    </p:anim>
                                    <p:anim calcmode="lin" valueType="num">
                                      <p:cBhvr>
                                        <p:cTn id="44" dur="500" fill="hold"/>
                                        <p:tgtEl>
                                          <p:spTgt spid="2"/>
                                        </p:tgtEl>
                                        <p:attrNameLst>
                                          <p:attrName>ppt_y</p:attrName>
                                        </p:attrNameLst>
                                      </p:cBhvr>
                                      <p:tavLst>
                                        <p:tav tm="0">
                                          <p:val>
                                            <p:strVal val="#ppt_y+.1"/>
                                          </p:val>
                                        </p:tav>
                                        <p:tav tm="100000">
                                          <p:val>
                                            <p:strVal val="#ppt_y"/>
                                          </p:val>
                                        </p:tav>
                                      </p:tavLst>
                                    </p:anim>
                                  </p:childTnLst>
                                </p:cTn>
                              </p:par>
                              <p:par>
                                <p:cTn id="45" presetID="22" presetClass="entr" presetSubtype="2" fill="hold" nodeType="with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right)">
                                      <p:cBhvr>
                                        <p:cTn id="47" dur="500"/>
                                        <p:tgtEl>
                                          <p:spTgt spid="3"/>
                                        </p:tgtEl>
                                      </p:cBhvr>
                                    </p:animEffect>
                                  </p:childTnLst>
                                </p:cTn>
                              </p:par>
                              <p:par>
                                <p:cTn id="48" presetID="53" presetClass="entr" presetSubtype="16" fill="hold" grpId="0" nodeType="withEffect">
                                  <p:stCondLst>
                                    <p:cond delay="250"/>
                                  </p:stCondLst>
                                  <p:childTnLst>
                                    <p:set>
                                      <p:cBhvr>
                                        <p:cTn id="49" dur="1" fill="hold">
                                          <p:stCondLst>
                                            <p:cond delay="0"/>
                                          </p:stCondLst>
                                        </p:cTn>
                                        <p:tgtEl>
                                          <p:spTgt spid="5"/>
                                        </p:tgtEl>
                                        <p:attrNameLst>
                                          <p:attrName>style.visibility</p:attrName>
                                        </p:attrNameLst>
                                      </p:cBhvr>
                                      <p:to>
                                        <p:strVal val="visible"/>
                                      </p:to>
                                    </p:set>
                                    <p:anim calcmode="lin" valueType="num">
                                      <p:cBhvr>
                                        <p:cTn id="50" dur="500" fill="hold"/>
                                        <p:tgtEl>
                                          <p:spTgt spid="5"/>
                                        </p:tgtEl>
                                        <p:attrNameLst>
                                          <p:attrName>ppt_w</p:attrName>
                                        </p:attrNameLst>
                                      </p:cBhvr>
                                      <p:tavLst>
                                        <p:tav tm="0">
                                          <p:val>
                                            <p:fltVal val="0"/>
                                          </p:val>
                                        </p:tav>
                                        <p:tav tm="100000">
                                          <p:val>
                                            <p:strVal val="#ppt_w"/>
                                          </p:val>
                                        </p:tav>
                                      </p:tavLst>
                                    </p:anim>
                                    <p:anim calcmode="lin" valueType="num">
                                      <p:cBhvr>
                                        <p:cTn id="51" dur="500" fill="hold"/>
                                        <p:tgtEl>
                                          <p:spTgt spid="5"/>
                                        </p:tgtEl>
                                        <p:attrNameLst>
                                          <p:attrName>ppt_h</p:attrName>
                                        </p:attrNameLst>
                                      </p:cBhvr>
                                      <p:tavLst>
                                        <p:tav tm="0">
                                          <p:val>
                                            <p:fltVal val="0"/>
                                          </p:val>
                                        </p:tav>
                                        <p:tav tm="100000">
                                          <p:val>
                                            <p:strVal val="#ppt_h"/>
                                          </p:val>
                                        </p:tav>
                                      </p:tavLst>
                                    </p:anim>
                                    <p:animEffect transition="in" filter="fade">
                                      <p:cBhvr>
                                        <p:cTn id="5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8" grpId="0"/>
      <p:bldP spid="27" grpId="0" animBg="1"/>
      <p:bldP spid="29" grpId="0"/>
      <p:bldP spid="24" grpId="0" animBg="1"/>
      <p:bldP spid="30" grpId="0"/>
      <p:bldP spid="31" grpId="0"/>
      <p:bldP spid="5"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0375"/>
          </a:xfrm>
          <a:prstGeom prst="rect">
            <a:avLst/>
          </a:prstGeom>
          <a:noFill/>
        </p:spPr>
        <p:txBody>
          <a:bodyPr wrap="square" rtlCol="0">
            <a:spAutoFit/>
          </a:bodyPr>
          <a:lstStyle/>
          <a:p>
            <a:r>
              <a:rPr lang="en-US" altLang="zh-CN" sz="2400" b="1" dirty="0">
                <a:solidFill>
                  <a:schemeClr val="tx1">
                    <a:lumMod val="85000"/>
                    <a:lumOff val="15000"/>
                  </a:schemeClr>
                </a:solidFill>
                <a:latin typeface="微软雅黑" panose="020B0503020204020204" charset="-122"/>
                <a:ea typeface="微软雅黑" panose="020B0503020204020204" charset="-122"/>
              </a:rPr>
              <a:t>1.</a:t>
            </a:r>
            <a:r>
              <a:rPr lang="zh-CN" altLang="en-US" sz="2400" b="1" dirty="0">
                <a:solidFill>
                  <a:schemeClr val="tx1">
                    <a:lumMod val="85000"/>
                    <a:lumOff val="15000"/>
                  </a:schemeClr>
                </a:solidFill>
                <a:latin typeface="微软雅黑" panose="020B0503020204020204" charset="-122"/>
                <a:ea typeface="微软雅黑" panose="020B0503020204020204" charset="-122"/>
              </a:rPr>
              <a:t>选题依据</a:t>
            </a:r>
            <a:r>
              <a:rPr lang="en-US" altLang="zh-CN" sz="2400" b="1" dirty="0">
                <a:solidFill>
                  <a:schemeClr val="tx1">
                    <a:lumMod val="85000"/>
                    <a:lumOff val="15000"/>
                  </a:schemeClr>
                </a:solidFill>
                <a:latin typeface="微软雅黑" panose="020B0503020204020204" charset="-122"/>
                <a:ea typeface="微软雅黑" panose="020B0503020204020204" charset="-122"/>
              </a:rPr>
              <a:t>--</a:t>
            </a:r>
            <a:r>
              <a:rPr lang="zh-CN" altLang="en-US" sz="2400" b="1" dirty="0">
                <a:solidFill>
                  <a:schemeClr val="tx1">
                    <a:lumMod val="85000"/>
                    <a:lumOff val="15000"/>
                  </a:schemeClr>
                </a:solidFill>
                <a:latin typeface="微软雅黑" panose="020B0503020204020204" charset="-122"/>
                <a:ea typeface="微软雅黑" panose="020B0503020204020204" charset="-122"/>
              </a:rPr>
              <a:t>自身兴趣</a:t>
            </a:r>
            <a:endParaRPr lang="zh-CN" altLang="en-US" sz="2400" b="1" dirty="0">
              <a:solidFill>
                <a:schemeClr val="tx1">
                  <a:lumMod val="85000"/>
                  <a:lumOff val="15000"/>
                </a:schemeClr>
              </a:solidFill>
              <a:latin typeface="微软雅黑" panose="020B0503020204020204" charset="-122"/>
              <a:ea typeface="微软雅黑" panose="020B0503020204020204" charset="-122"/>
            </a:endParaRPr>
          </a:p>
        </p:txBody>
      </p:sp>
      <p:grpSp>
        <p:nvGrpSpPr>
          <p:cNvPr id="5" name="组合 4"/>
          <p:cNvGrpSpPr/>
          <p:nvPr/>
        </p:nvGrpSpPr>
        <p:grpSpPr>
          <a:xfrm>
            <a:off x="480695" y="3672811"/>
            <a:ext cx="7994967" cy="90386"/>
            <a:chOff x="647702" y="5265146"/>
            <a:chExt cx="7921940" cy="90386"/>
          </a:xfrm>
        </p:grpSpPr>
        <p:cxnSp>
          <p:nvCxnSpPr>
            <p:cNvPr id="25" name="直接连接符 24"/>
            <p:cNvCxnSpPr>
              <a:endCxn id="35" idx="2"/>
            </p:cNvCxnSpPr>
            <p:nvPr/>
          </p:nvCxnSpPr>
          <p:spPr>
            <a:xfrm>
              <a:off x="705811" y="5310339"/>
              <a:ext cx="7790173" cy="0"/>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26" name="椭圆 25"/>
            <p:cNvSpPr>
              <a:spLocks noChangeAspect="1"/>
            </p:cNvSpPr>
            <p:nvPr/>
          </p:nvSpPr>
          <p:spPr>
            <a:xfrm>
              <a:off x="647702" y="5265146"/>
              <a:ext cx="73658" cy="903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a:spLocks noChangeAspect="1"/>
            </p:cNvSpPr>
            <p:nvPr/>
          </p:nvSpPr>
          <p:spPr>
            <a:xfrm>
              <a:off x="8495984" y="5265146"/>
              <a:ext cx="73658" cy="903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文本框 35"/>
          <p:cNvSpPr txBox="1"/>
          <p:nvPr/>
        </p:nvSpPr>
        <p:spPr>
          <a:xfrm>
            <a:off x="611505" y="3961765"/>
            <a:ext cx="8098790" cy="1568450"/>
          </a:xfrm>
          <a:prstGeom prst="rect">
            <a:avLst/>
          </a:prstGeom>
          <a:noFill/>
        </p:spPr>
        <p:txBody>
          <a:bodyPr wrap="square" rtlCol="0">
            <a:spAutoFit/>
          </a:bodyPr>
          <a:lstStyle/>
          <a:p>
            <a:pPr algn="ctr"/>
            <a:r>
              <a:rPr lang="zh-CN" altLang="en-US" sz="2400" b="1" dirty="0" smtClean="0">
                <a:solidFill>
                  <a:schemeClr val="accent1"/>
                </a:solidFill>
                <a:latin typeface="Times New Roman" panose="02020603050405020304" pitchFamily="18" charset="0"/>
                <a:cs typeface="Times New Roman" panose="02020603050405020304" pitchFamily="18" charset="0"/>
              </a:rPr>
              <a:t>我研究了学校对于毕业设计要求</a:t>
            </a:r>
            <a:r>
              <a:rPr lang="zh-CN" altLang="en-US" sz="2400" b="1" dirty="0" smtClean="0">
                <a:solidFill>
                  <a:schemeClr val="accent1"/>
                </a:solidFill>
                <a:latin typeface="Times New Roman" panose="02020603050405020304" pitchFamily="18" charset="0"/>
                <a:cs typeface="Times New Roman" panose="02020603050405020304" pitchFamily="18" charset="0"/>
              </a:rPr>
              <a:t>的相关叙述，我们要根据自己感兴趣的领域完成整个毕业设计的实践，将所学与兴趣结合，这样会更有意义，所以想在毕业之际做一件自己真正</a:t>
            </a:r>
            <a:r>
              <a:rPr lang="zh-CN" altLang="en-US" sz="2400" b="1" dirty="0" smtClean="0">
                <a:solidFill>
                  <a:schemeClr val="accent1"/>
                </a:solidFill>
                <a:latin typeface="Times New Roman" panose="02020603050405020304" pitchFamily="18" charset="0"/>
                <a:cs typeface="Times New Roman" panose="02020603050405020304" pitchFamily="18" charset="0"/>
              </a:rPr>
              <a:t>想要完成的事情。</a:t>
            </a:r>
            <a:endParaRPr lang="zh-CN" altLang="en-US" sz="2400" b="1" dirty="0" smtClean="0">
              <a:solidFill>
                <a:schemeClr val="accent1"/>
              </a:solidFill>
              <a:latin typeface="Times New Roman" panose="02020603050405020304" pitchFamily="18" charset="0"/>
              <a:cs typeface="Times New Roman" panose="02020603050405020304" pitchFamily="18" charset="0"/>
            </a:endParaRPr>
          </a:p>
        </p:txBody>
      </p:sp>
      <p:grpSp>
        <p:nvGrpSpPr>
          <p:cNvPr id="16" name="组合 15"/>
          <p:cNvGrpSpPr/>
          <p:nvPr/>
        </p:nvGrpSpPr>
        <p:grpSpPr>
          <a:xfrm>
            <a:off x="8606970" y="6519446"/>
            <a:ext cx="638628" cy="338554"/>
            <a:chOff x="8663567" y="6519446"/>
            <a:chExt cx="638628" cy="338554"/>
          </a:xfrm>
        </p:grpSpPr>
        <p:sp>
          <p:nvSpPr>
            <p:cNvPr id="20" name="矩形 19"/>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663567" y="6519446"/>
              <a:ext cx="638628" cy="338554"/>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charset="-122"/>
                  <a:ea typeface="微软雅黑" panose="020B0503020204020204" charset="-122"/>
                </a:rPr>
                <a:t>05</a:t>
              </a:r>
              <a:endParaRPr lang="zh-CN" altLang="en-US" sz="1600" dirty="0">
                <a:solidFill>
                  <a:schemeClr val="bg1"/>
                </a:solidFill>
                <a:latin typeface="微软雅黑" panose="020B0503020204020204" charset="-122"/>
                <a:ea typeface="微软雅黑" panose="020B0503020204020204" charset="-122"/>
              </a:endParaRPr>
            </a:p>
          </p:txBody>
        </p:sp>
      </p:grpSp>
      <p:sp>
        <p:nvSpPr>
          <p:cNvPr id="2" name="文本框 1"/>
          <p:cNvSpPr txBox="1"/>
          <p:nvPr/>
        </p:nvSpPr>
        <p:spPr>
          <a:xfrm>
            <a:off x="1277620" y="1167130"/>
            <a:ext cx="6384925" cy="2306955"/>
          </a:xfrm>
          <a:prstGeom prst="rect">
            <a:avLst/>
          </a:prstGeom>
          <a:noFill/>
        </p:spPr>
        <p:txBody>
          <a:bodyPr wrap="square" rtlCol="0">
            <a:spAutoFit/>
          </a:bodyPr>
          <a:p>
            <a:r>
              <a:rPr lang="zh-CN" altLang="en-US" sz="2400" b="1" dirty="0" smtClean="0">
                <a:solidFill>
                  <a:schemeClr val="accent1"/>
                </a:solidFill>
                <a:latin typeface="Times New Roman" panose="02020603050405020304" pitchFamily="18" charset="0"/>
                <a:cs typeface="Times New Roman" panose="02020603050405020304" pitchFamily="18" charset="0"/>
              </a:rPr>
              <a:t>自己在平时闲下来的时候，喜欢看一些小说，读一些书籍，如今购买纸质书籍要花费时间，电子书城只要点进去就可以看。</a:t>
            </a:r>
            <a:r>
              <a:rPr lang="zh-CN" altLang="en-US" sz="2400" b="1" dirty="0" smtClean="0">
                <a:solidFill>
                  <a:schemeClr val="accent1"/>
                </a:solidFill>
                <a:latin typeface="Times New Roman" panose="02020603050405020304" pitchFamily="18" charset="0"/>
                <a:cs typeface="Times New Roman" panose="02020603050405020304" pitchFamily="18" charset="0"/>
              </a:rPr>
              <a:t>但是由于各类书城（无论是免费还是收费）都会为了吸引人的眼球而把质量不高的书籍放到首页，其实我对此是有些疑惑的</a:t>
            </a:r>
            <a:r>
              <a:rPr lang="zh-CN" altLang="en-US" sz="2400" b="1" dirty="0" smtClean="0">
                <a:solidFill>
                  <a:schemeClr val="accent1"/>
                </a:solidFill>
                <a:latin typeface="Times New Roman" panose="02020603050405020304" pitchFamily="18" charset="0"/>
                <a:cs typeface="Times New Roman" panose="02020603050405020304" pitchFamily="18" charset="0"/>
              </a:rPr>
              <a:t>。</a:t>
            </a:r>
            <a:endParaRPr lang="zh-CN" altLang="en-US" sz="2400" b="1" dirty="0" smtClean="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16"/>
                                        </p:tgtEl>
                                        <p:attrNameLst>
                                          <p:attrName>style.visibility</p:attrName>
                                        </p:attrNameLst>
                                      </p:cBhvr>
                                      <p:to>
                                        <p:strVal val="visible"/>
                                      </p:to>
                                    </p:set>
                                    <p:animEffect transition="in" filter="wipe(right)">
                                      <p:cBhvr>
                                        <p:cTn id="15" dur="500"/>
                                        <p:tgtEl>
                                          <p:spTgt spid="16"/>
                                        </p:tgtEl>
                                      </p:cBhvr>
                                    </p:animEffect>
                                  </p:childTnLst>
                                </p:cTn>
                              </p:par>
                              <p:par>
                                <p:cTn id="16" presetID="16" presetClass="entr" presetSubtype="37" fill="hold" nodeType="withEffect">
                                  <p:stCondLst>
                                    <p:cond delay="250"/>
                                  </p:stCondLst>
                                  <p:childTnLst>
                                    <p:set>
                                      <p:cBhvr>
                                        <p:cTn id="17" dur="1" fill="hold">
                                          <p:stCondLst>
                                            <p:cond delay="0"/>
                                          </p:stCondLst>
                                        </p:cTn>
                                        <p:tgtEl>
                                          <p:spTgt spid="5"/>
                                        </p:tgtEl>
                                        <p:attrNameLst>
                                          <p:attrName>style.visibility</p:attrName>
                                        </p:attrNameLst>
                                      </p:cBhvr>
                                      <p:to>
                                        <p:strVal val="visible"/>
                                      </p:to>
                                    </p:set>
                                    <p:animEffect transition="in" filter="barn(outVertical)">
                                      <p:cBhvr>
                                        <p:cTn id="18" dur="500"/>
                                        <p:tgtEl>
                                          <p:spTgt spid="5"/>
                                        </p:tgtEl>
                                      </p:cBhvr>
                                    </p:animEffect>
                                  </p:childTnLst>
                                </p:cTn>
                              </p:par>
                              <p:par>
                                <p:cTn id="19" presetID="22" presetClass="entr" presetSubtype="8" fill="hold" grpId="0" nodeType="withEffect">
                                  <p:stCondLst>
                                    <p:cond delay="250"/>
                                  </p:stCondLst>
                                  <p:childTnLst>
                                    <p:set>
                                      <p:cBhvr>
                                        <p:cTn id="20" dur="1" fill="hold">
                                          <p:stCondLst>
                                            <p:cond delay="0"/>
                                          </p:stCondLst>
                                        </p:cTn>
                                        <p:tgtEl>
                                          <p:spTgt spid="36"/>
                                        </p:tgtEl>
                                        <p:attrNameLst>
                                          <p:attrName>style.visibility</p:attrName>
                                        </p:attrNameLst>
                                      </p:cBhvr>
                                      <p:to>
                                        <p:strVal val="visible"/>
                                      </p:to>
                                    </p:set>
                                    <p:animEffect transition="in" filter="wipe(left)">
                                      <p:cBhvr>
                                        <p:cTn id="2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0375"/>
          </a:xfrm>
          <a:prstGeom prst="rect">
            <a:avLst/>
          </a:prstGeom>
          <a:noFill/>
        </p:spPr>
        <p:txBody>
          <a:bodyPr wrap="square" rtlCol="0">
            <a:spAutoFit/>
          </a:bodyPr>
          <a:lstStyle/>
          <a:p>
            <a:r>
              <a:rPr lang="en-US" altLang="zh-CN" sz="2400" b="1" dirty="0">
                <a:solidFill>
                  <a:schemeClr val="tx1">
                    <a:lumMod val="85000"/>
                    <a:lumOff val="15000"/>
                  </a:schemeClr>
                </a:solidFill>
                <a:latin typeface="微软雅黑" panose="020B0503020204020204" charset="-122"/>
                <a:ea typeface="微软雅黑" panose="020B0503020204020204" charset="-122"/>
              </a:rPr>
              <a:t>1.</a:t>
            </a:r>
            <a:r>
              <a:rPr lang="zh-CN" altLang="en-US" sz="2400" b="1" dirty="0">
                <a:solidFill>
                  <a:schemeClr val="tx1">
                    <a:lumMod val="85000"/>
                    <a:lumOff val="15000"/>
                  </a:schemeClr>
                </a:solidFill>
                <a:latin typeface="微软雅黑" panose="020B0503020204020204" charset="-122"/>
                <a:ea typeface="微软雅黑" panose="020B0503020204020204" charset="-122"/>
              </a:rPr>
              <a:t>选题依据</a:t>
            </a:r>
            <a:r>
              <a:rPr lang="en-US" altLang="zh-CN" sz="2400" b="1" dirty="0">
                <a:solidFill>
                  <a:schemeClr val="tx1">
                    <a:lumMod val="85000"/>
                    <a:lumOff val="15000"/>
                  </a:schemeClr>
                </a:solidFill>
                <a:latin typeface="微软雅黑" panose="020B0503020204020204" charset="-122"/>
                <a:ea typeface="微软雅黑" panose="020B0503020204020204" charset="-122"/>
              </a:rPr>
              <a:t>--</a:t>
            </a:r>
            <a:r>
              <a:rPr lang="zh-CN" altLang="en-US" sz="2400" b="1" dirty="0">
                <a:solidFill>
                  <a:schemeClr val="tx1">
                    <a:lumMod val="85000"/>
                    <a:lumOff val="15000"/>
                  </a:schemeClr>
                </a:solidFill>
                <a:latin typeface="微软雅黑" panose="020B0503020204020204" charset="-122"/>
                <a:ea typeface="微软雅黑" panose="020B0503020204020204" charset="-122"/>
              </a:rPr>
              <a:t>思想成型</a:t>
            </a:r>
            <a:endParaRPr lang="zh-CN" altLang="en-US" sz="2400" b="1" dirty="0">
              <a:solidFill>
                <a:schemeClr val="tx1">
                  <a:lumMod val="85000"/>
                  <a:lumOff val="15000"/>
                </a:schemeClr>
              </a:solidFill>
              <a:latin typeface="微软雅黑" panose="020B0503020204020204" charset="-122"/>
              <a:ea typeface="微软雅黑" panose="020B0503020204020204" charset="-122"/>
            </a:endParaRPr>
          </a:p>
        </p:txBody>
      </p:sp>
      <p:pic>
        <p:nvPicPr>
          <p:cNvPr id="10" name="Picture 2" descr="E:\答辩\图片2.png图片2"/>
          <p:cNvPicPr>
            <a:picLocks noChangeAspect="1" noChangeArrowheads="1"/>
          </p:cNvPicPr>
          <p:nvPr/>
        </p:nvPicPr>
        <p:blipFill>
          <a:blip r:embed="rId1"/>
          <a:srcRect l="8318" t="-904" r="13036" b="904"/>
          <a:stretch>
            <a:fillRect/>
          </a:stretch>
        </p:blipFill>
        <p:spPr bwMode="auto">
          <a:xfrm>
            <a:off x="444500" y="1870075"/>
            <a:ext cx="4890135" cy="3091180"/>
          </a:xfrm>
          <a:prstGeom prst="rect">
            <a:avLst/>
          </a:prstGeom>
          <a:ln w="25400">
            <a:solidFill>
              <a:schemeClr val="accent1"/>
            </a:solidFill>
          </a:ln>
          <a:extLst>
            <a:ext uri="{909E8E84-426E-40DD-AFC4-6F175D3DCCD1}">
              <a14:hiddenFill xmlns:a14="http://schemas.microsoft.com/office/drawing/2010/main">
                <a:solidFill>
                  <a:srgbClr val="FFFFFF"/>
                </a:solidFill>
              </a14:hiddenFill>
            </a:ext>
          </a:extLst>
        </p:spPr>
      </p:pic>
      <p:sp>
        <p:nvSpPr>
          <p:cNvPr id="11" name="文本框 10"/>
          <p:cNvSpPr txBox="1"/>
          <p:nvPr/>
        </p:nvSpPr>
        <p:spPr>
          <a:xfrm>
            <a:off x="5816600" y="1905505"/>
            <a:ext cx="2716213" cy="4154170"/>
          </a:xfrm>
          <a:prstGeom prst="rect">
            <a:avLst/>
          </a:prstGeom>
          <a:noFill/>
        </p:spPr>
        <p:txBody>
          <a:bodyPr wrap="square" rtlCol="0">
            <a:spAutoFit/>
          </a:bodyPr>
          <a:lstStyle/>
          <a:p>
            <a:r>
              <a:rPr lang="zh-CN" altLang="en-US" sz="2400" b="1" dirty="0" smtClean="0">
                <a:solidFill>
                  <a:schemeClr val="accent1"/>
                </a:solidFill>
                <a:latin typeface="微软雅黑" panose="020B0503020204020204" charset="-122"/>
                <a:ea typeface="微软雅黑" panose="020B0503020204020204" charset="-122"/>
              </a:rPr>
              <a:t>在经过了上述思考之后，我正式确立了课题的思想：我要完成一个网站，这个网站不是给用户提供书籍内容，他要做的是根据读者需要向读者推荐书籍，省去在书城中徘徊的时间，直接推荐高质量书籍。</a:t>
            </a:r>
            <a:endParaRPr lang="zh-CN" altLang="en-US" sz="2400" b="1" dirty="0" smtClean="0">
              <a:solidFill>
                <a:schemeClr val="accent1"/>
              </a:solidFill>
              <a:latin typeface="微软雅黑" panose="020B0503020204020204" charset="-122"/>
              <a:ea typeface="微软雅黑" panose="020B0503020204020204" charset="-122"/>
            </a:endParaRPr>
          </a:p>
        </p:txBody>
      </p:sp>
      <p:cxnSp>
        <p:nvCxnSpPr>
          <p:cNvPr id="4" name="直接连接符 3"/>
          <p:cNvCxnSpPr/>
          <p:nvPr/>
        </p:nvCxnSpPr>
        <p:spPr>
          <a:xfrm>
            <a:off x="5575300" y="925733"/>
            <a:ext cx="0" cy="4979767"/>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8606970" y="6519446"/>
            <a:ext cx="638628" cy="338554"/>
            <a:chOff x="8663567" y="6519446"/>
            <a:chExt cx="638628" cy="338554"/>
          </a:xfrm>
        </p:grpSpPr>
        <p:sp>
          <p:nvSpPr>
            <p:cNvPr id="22" name="矩形 21"/>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8663567" y="6519446"/>
              <a:ext cx="638628" cy="337185"/>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charset="-122"/>
                  <a:ea typeface="微软雅黑" panose="020B0503020204020204" charset="-122"/>
                </a:rPr>
                <a:t>06</a:t>
              </a:r>
              <a:endParaRPr lang="zh-CN" altLang="en-US" sz="1600" dirty="0">
                <a:solidFill>
                  <a:schemeClr val="bg1"/>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par>
                                <p:cTn id="16" presetID="16" presetClass="entr" presetSubtype="42" fill="hold" nodeType="withEffect">
                                  <p:stCondLst>
                                    <p:cond delay="250"/>
                                  </p:stCondLst>
                                  <p:childTnLst>
                                    <p:set>
                                      <p:cBhvr>
                                        <p:cTn id="17" dur="1" fill="hold">
                                          <p:stCondLst>
                                            <p:cond delay="0"/>
                                          </p:stCondLst>
                                        </p:cTn>
                                        <p:tgtEl>
                                          <p:spTgt spid="4"/>
                                        </p:tgtEl>
                                        <p:attrNameLst>
                                          <p:attrName>style.visibility</p:attrName>
                                        </p:attrNameLst>
                                      </p:cBhvr>
                                      <p:to>
                                        <p:strVal val="visible"/>
                                      </p:to>
                                    </p:set>
                                    <p:animEffect transition="in" filter="barn(outHorizontal)">
                                      <p:cBhvr>
                                        <p:cTn id="18" dur="500"/>
                                        <p:tgtEl>
                                          <p:spTgt spid="4"/>
                                        </p:tgtEl>
                                      </p:cBhvr>
                                    </p:animEffect>
                                  </p:childTnLst>
                                </p:cTn>
                              </p:par>
                              <p:par>
                                <p:cTn id="19" presetID="12" presetClass="entr" presetSubtype="2" fill="hold" nodeType="withEffect">
                                  <p:stCondLst>
                                    <p:cond delay="60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p:tgtEl>
                                          <p:spTgt spid="10"/>
                                        </p:tgtEl>
                                        <p:attrNameLst>
                                          <p:attrName>ppt_x</p:attrName>
                                        </p:attrNameLst>
                                      </p:cBhvr>
                                      <p:tavLst>
                                        <p:tav tm="0">
                                          <p:val>
                                            <p:strVal val="#ppt_x+#ppt_w*1.125000"/>
                                          </p:val>
                                        </p:tav>
                                        <p:tav tm="100000">
                                          <p:val>
                                            <p:strVal val="#ppt_x"/>
                                          </p:val>
                                        </p:tav>
                                      </p:tavLst>
                                    </p:anim>
                                    <p:animEffect transition="in" filter="wipe(left)">
                                      <p:cBhvr>
                                        <p:cTn id="22" dur="500"/>
                                        <p:tgtEl>
                                          <p:spTgt spid="10"/>
                                        </p:tgtEl>
                                      </p:cBhvr>
                                    </p:animEffect>
                                  </p:childTnLst>
                                </p:cTn>
                              </p:par>
                              <p:par>
                                <p:cTn id="23" presetID="12" presetClass="entr" presetSubtype="8" fill="hold" grpId="0" nodeType="withEffect">
                                  <p:stCondLst>
                                    <p:cond delay="60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p:tgtEl>
                                          <p:spTgt spid="11"/>
                                        </p:tgtEl>
                                        <p:attrNameLst>
                                          <p:attrName>ppt_x</p:attrName>
                                        </p:attrNameLst>
                                      </p:cBhvr>
                                      <p:tavLst>
                                        <p:tav tm="0">
                                          <p:val>
                                            <p:strVal val="#ppt_x-#ppt_w*1.125000"/>
                                          </p:val>
                                        </p:tav>
                                        <p:tav tm="100000">
                                          <p:val>
                                            <p:strVal val="#ppt_x"/>
                                          </p:val>
                                        </p:tav>
                                      </p:tavLst>
                                    </p:anim>
                                    <p:animEffect transition="in" filter="wipe(right)">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851645"/>
            <a:ext cx="4205521" cy="3154710"/>
          </a:xfrm>
          <a:prstGeom prst="rect">
            <a:avLst/>
          </a:prstGeom>
          <a:noFill/>
        </p:spPr>
        <p:txBody>
          <a:bodyPr wrap="square" rtlCol="0">
            <a:spAutoFit/>
          </a:bodyPr>
          <a:lstStyle/>
          <a:p>
            <a:pPr algn="ctr"/>
            <a:r>
              <a:rPr lang="en-US" altLang="zh-CN" sz="19900" b="1" dirty="0" smtClean="0">
                <a:solidFill>
                  <a:schemeClr val="accent1"/>
                </a:solidFill>
                <a:latin typeface="微软雅黑" panose="020B0503020204020204" charset="-122"/>
                <a:ea typeface="微软雅黑" panose="020B0503020204020204" charset="-122"/>
                <a:cs typeface="Times New Roman" panose="02020603050405020304" pitchFamily="18" charset="0"/>
              </a:rPr>
              <a:t>02</a:t>
            </a:r>
            <a:endParaRPr lang="zh-CN" altLang="en-US" sz="19900" b="1" dirty="0">
              <a:solidFill>
                <a:schemeClr val="accent1"/>
              </a:solidFill>
              <a:latin typeface="微软雅黑" panose="020B0503020204020204" charset="-122"/>
              <a:ea typeface="微软雅黑" panose="020B0503020204020204" charset="-122"/>
              <a:cs typeface="Times New Roman" panose="02020603050405020304" pitchFamily="18" charset="0"/>
            </a:endParaRPr>
          </a:p>
        </p:txBody>
      </p:sp>
      <p:sp>
        <p:nvSpPr>
          <p:cNvPr id="7" name="文本框 6"/>
          <p:cNvSpPr txBox="1"/>
          <p:nvPr/>
        </p:nvSpPr>
        <p:spPr>
          <a:xfrm>
            <a:off x="3887161" y="2845078"/>
            <a:ext cx="4645651" cy="521970"/>
          </a:xfrm>
          <a:prstGeom prst="rect">
            <a:avLst/>
          </a:prstGeom>
          <a:noFill/>
        </p:spPr>
        <p:txBody>
          <a:bodyPr wrap="square" rtlCol="0">
            <a:spAutoFit/>
          </a:bodyPr>
          <a:lstStyle/>
          <a:p>
            <a:r>
              <a:rPr lang="zh-CN" altLang="en-US" sz="2800" b="1" dirty="0" smtClean="0">
                <a:solidFill>
                  <a:schemeClr val="tx1">
                    <a:lumMod val="85000"/>
                    <a:lumOff val="15000"/>
                  </a:schemeClr>
                </a:solidFill>
                <a:latin typeface="微软雅黑" panose="020B0503020204020204" charset="-122"/>
                <a:ea typeface="微软雅黑" panose="020B0503020204020204" charset="-122"/>
                <a:sym typeface="+mn-ea"/>
              </a:rPr>
              <a:t>软件</a:t>
            </a:r>
            <a:r>
              <a:rPr lang="zh-CN" altLang="en-US" sz="2800" b="1" dirty="0" smtClean="0">
                <a:solidFill>
                  <a:schemeClr val="tx1">
                    <a:lumMod val="85000"/>
                    <a:lumOff val="15000"/>
                  </a:schemeClr>
                </a:solidFill>
                <a:latin typeface="微软雅黑" panose="020B0503020204020204" charset="-122"/>
                <a:ea typeface="微软雅黑" panose="020B0503020204020204" charset="-122"/>
                <a:sym typeface="+mn-ea"/>
              </a:rPr>
              <a:t>设计</a:t>
            </a:r>
            <a:endParaRPr lang="en-US" altLang="zh-CN" sz="2800" b="1" dirty="0">
              <a:solidFill>
                <a:schemeClr val="tx1">
                  <a:lumMod val="85000"/>
                  <a:lumOff val="15000"/>
                </a:schemeClr>
              </a:solidFill>
              <a:latin typeface="微软雅黑" panose="020B0503020204020204" charset="-122"/>
              <a:ea typeface="微软雅黑" panose="020B0503020204020204" charset="-122"/>
            </a:endParaRPr>
          </a:p>
        </p:txBody>
      </p:sp>
      <p:sp>
        <p:nvSpPr>
          <p:cNvPr id="8" name="文本框 7"/>
          <p:cNvSpPr txBox="1"/>
          <p:nvPr/>
        </p:nvSpPr>
        <p:spPr>
          <a:xfrm>
            <a:off x="3887162" y="3416888"/>
            <a:ext cx="4663440" cy="398780"/>
          </a:xfrm>
          <a:prstGeom prst="rect">
            <a:avLst/>
          </a:prstGeom>
          <a:noFill/>
        </p:spPr>
        <p:txBody>
          <a:bodyPr wrap="square" rtlCol="0">
            <a:spAutoFit/>
          </a:bodyPr>
          <a:lstStyle/>
          <a:p>
            <a:r>
              <a:rPr lang="en-US" altLang="da-DK" sz="2000" dirty="0">
                <a:latin typeface="Times New Roman" panose="02020603050405020304" pitchFamily="18" charset="0"/>
                <a:cs typeface="Times New Roman" panose="02020603050405020304" pitchFamily="18" charset="0"/>
              </a:rPr>
              <a:t>software</a:t>
            </a:r>
            <a:r>
              <a:rPr lang="en-US" altLang="da-DK" sz="2000" dirty="0">
                <a:latin typeface="Times New Roman" panose="02020603050405020304" pitchFamily="18" charset="0"/>
                <a:cs typeface="Times New Roman" panose="02020603050405020304" pitchFamily="18" charset="0"/>
              </a:rPr>
              <a:t> design</a:t>
            </a:r>
            <a:endParaRPr lang="en-US" altLang="da-DK" sz="2000" dirty="0">
              <a:latin typeface="Times New Roman" panose="02020603050405020304" pitchFamily="18" charset="0"/>
              <a:cs typeface="Times New Roman" panose="02020603050405020304" pitchFamily="18" charset="0"/>
            </a:endParaRPr>
          </a:p>
        </p:txBody>
      </p:sp>
      <p:grpSp>
        <p:nvGrpSpPr>
          <p:cNvPr id="15" name="组合 14"/>
          <p:cNvGrpSpPr/>
          <p:nvPr/>
        </p:nvGrpSpPr>
        <p:grpSpPr>
          <a:xfrm>
            <a:off x="3887162" y="3375000"/>
            <a:ext cx="4663440" cy="108000"/>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487591" y="3105835"/>
            <a:ext cx="3230339" cy="646331"/>
          </a:xfrm>
          <a:prstGeom prst="rect">
            <a:avLst/>
          </a:prstGeom>
        </p:spPr>
        <p:txBody>
          <a:bodyPr wrap="square" rtlCol="0">
            <a:spAutoFit/>
          </a:bodyPr>
          <a:lstStyle/>
          <a:p>
            <a:pPr algn="ctr"/>
            <a:r>
              <a:rPr lang="en-US" altLang="zh-CN" sz="3600" b="1" dirty="0" smtClean="0">
                <a:solidFill>
                  <a:schemeClr val="accent1"/>
                </a:solidFill>
                <a:latin typeface="Times New Roman" panose="02020603050405020304" pitchFamily="18" charset="0"/>
                <a:cs typeface="Times New Roman" panose="02020603050405020304" pitchFamily="18" charset="0"/>
              </a:rPr>
              <a:t>PART TWO</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grpSp>
        <p:nvGrpSpPr>
          <p:cNvPr id="24" name="组合 23"/>
          <p:cNvGrpSpPr/>
          <p:nvPr/>
        </p:nvGrpSpPr>
        <p:grpSpPr>
          <a:xfrm>
            <a:off x="8606970" y="6519446"/>
            <a:ext cx="638628" cy="338554"/>
            <a:chOff x="8663567" y="6519446"/>
            <a:chExt cx="638628" cy="338554"/>
          </a:xfrm>
        </p:grpSpPr>
        <p:sp>
          <p:nvSpPr>
            <p:cNvPr id="26" name="矩形 25"/>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8663567" y="6519446"/>
              <a:ext cx="638628" cy="337185"/>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charset="-122"/>
                  <a:ea typeface="微软雅黑" panose="020B0503020204020204" charset="-122"/>
                </a:rPr>
                <a:t>07</a:t>
              </a:r>
              <a:endParaRPr lang="zh-CN" altLang="en-US" sz="1600" dirty="0">
                <a:solidFill>
                  <a:schemeClr val="bg1"/>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2" presetClass="entr" presetSubtype="4"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par>
                                <p:cTn id="14" presetID="22" presetClass="entr" presetSubtype="8"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par>
                                <p:cTn id="17" presetID="12" presetClass="entr" presetSubtype="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ppt_y</p:attrName>
                                        </p:attrNameLst>
                                      </p:cBhvr>
                                      <p:tavLst>
                                        <p:tav tm="0">
                                          <p:val>
                                            <p:strVal val="#ppt_y-#ppt_h*1.125000"/>
                                          </p:val>
                                        </p:tav>
                                        <p:tav tm="100000">
                                          <p:val>
                                            <p:strVal val="#ppt_y"/>
                                          </p:val>
                                        </p:tav>
                                      </p:tavLst>
                                    </p:anim>
                                    <p:animEffect transition="in" filter="wipe(down)">
                                      <p:cBhvr>
                                        <p:cTn id="20" dur="500"/>
                                        <p:tgtEl>
                                          <p:spTgt spid="8"/>
                                        </p:tgtEl>
                                      </p:cBhvr>
                                    </p:animEffect>
                                  </p:childTnLst>
                                </p:cTn>
                              </p:par>
                              <p:par>
                                <p:cTn id="21" presetID="16" presetClass="entr" presetSubtype="37" fill="hold" grpId="0" nodeType="withEffect">
                                  <p:stCondLst>
                                    <p:cond delay="400"/>
                                  </p:stCondLst>
                                  <p:childTnLst>
                                    <p:set>
                                      <p:cBhvr>
                                        <p:cTn id="22" dur="1" fill="hold">
                                          <p:stCondLst>
                                            <p:cond delay="0"/>
                                          </p:stCondLst>
                                        </p:cTn>
                                        <p:tgtEl>
                                          <p:spTgt spid="16"/>
                                        </p:tgtEl>
                                        <p:attrNameLst>
                                          <p:attrName>style.visibility</p:attrName>
                                        </p:attrNameLst>
                                      </p:cBhvr>
                                      <p:to>
                                        <p:strVal val="visible"/>
                                      </p:to>
                                    </p:set>
                                    <p:animEffect transition="in" filter="barn(outVertical)">
                                      <p:cBhvr>
                                        <p:cTn id="23" dur="500"/>
                                        <p:tgtEl>
                                          <p:spTgt spid="16"/>
                                        </p:tgtEl>
                                      </p:cBhvr>
                                    </p:animEffect>
                                  </p:childTnLst>
                                </p:cTn>
                              </p:par>
                              <p:par>
                                <p:cTn id="24" presetID="22" presetClass="entr" presetSubtype="2"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right)">
                                      <p:cBhvr>
                                        <p:cTn id="2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0375"/>
          </a:xfrm>
          <a:prstGeom prst="rect">
            <a:avLst/>
          </a:prstGeom>
          <a:noFill/>
        </p:spPr>
        <p:txBody>
          <a:bodyPr wrap="square" rtlCol="0">
            <a:spAutoFit/>
          </a:bodyPr>
          <a:lstStyle/>
          <a:p>
            <a:r>
              <a:rPr lang="en-US" altLang="zh-CN" sz="2400" b="1" dirty="0" smtClean="0">
                <a:solidFill>
                  <a:schemeClr val="tx1">
                    <a:lumMod val="85000"/>
                    <a:lumOff val="15000"/>
                  </a:schemeClr>
                </a:solidFill>
                <a:latin typeface="微软雅黑" panose="020B0503020204020204" charset="-122"/>
                <a:ea typeface="微软雅黑" panose="020B0503020204020204" charset="-122"/>
              </a:rPr>
              <a:t>2.</a:t>
            </a:r>
            <a:r>
              <a:rPr lang="zh-CN" altLang="en-US" sz="2400" b="1" dirty="0">
                <a:solidFill>
                  <a:schemeClr val="tx1">
                    <a:lumMod val="85000"/>
                    <a:lumOff val="15000"/>
                  </a:schemeClr>
                </a:solidFill>
                <a:latin typeface="微软雅黑" panose="020B0503020204020204" charset="-122"/>
                <a:ea typeface="微软雅黑" panose="020B0503020204020204" charset="-122"/>
              </a:rPr>
              <a:t>软件</a:t>
            </a:r>
            <a:r>
              <a:rPr lang="zh-CN" altLang="en-US" sz="2400" b="1" dirty="0">
                <a:solidFill>
                  <a:schemeClr val="tx1">
                    <a:lumMod val="85000"/>
                    <a:lumOff val="15000"/>
                  </a:schemeClr>
                </a:solidFill>
                <a:latin typeface="微软雅黑" panose="020B0503020204020204" charset="-122"/>
                <a:ea typeface="微软雅黑" panose="020B0503020204020204" charset="-122"/>
              </a:rPr>
              <a:t>设计</a:t>
            </a:r>
            <a:endParaRPr lang="zh-CN" altLang="en-US" sz="2400" b="1" dirty="0">
              <a:solidFill>
                <a:schemeClr val="tx1">
                  <a:lumMod val="85000"/>
                  <a:lumOff val="15000"/>
                </a:schemeClr>
              </a:solidFill>
              <a:latin typeface="微软雅黑" panose="020B0503020204020204" charset="-122"/>
              <a:ea typeface="微软雅黑" panose="020B0503020204020204" charset="-122"/>
            </a:endParaRPr>
          </a:p>
        </p:txBody>
      </p:sp>
      <p:cxnSp>
        <p:nvCxnSpPr>
          <p:cNvPr id="57" name="直接连接符 56"/>
          <p:cNvCxnSpPr/>
          <p:nvPr/>
        </p:nvCxnSpPr>
        <p:spPr>
          <a:xfrm>
            <a:off x="1712686" y="2119086"/>
            <a:ext cx="2800961" cy="90565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2569029" y="3050138"/>
            <a:ext cx="1957318" cy="98483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V="1">
            <a:off x="4438677" y="1422400"/>
            <a:ext cx="2546618" cy="162773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4500947" y="3024738"/>
            <a:ext cx="3307739" cy="632862"/>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8606970" y="6519446"/>
            <a:ext cx="638628" cy="338554"/>
            <a:chOff x="8663567" y="6519446"/>
            <a:chExt cx="638628" cy="338554"/>
          </a:xfrm>
        </p:grpSpPr>
        <p:sp>
          <p:nvSpPr>
            <p:cNvPr id="33" name="矩形 32"/>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8663567" y="6519446"/>
              <a:ext cx="638628" cy="337185"/>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charset="-122"/>
                  <a:ea typeface="微软雅黑" panose="020B0503020204020204" charset="-122"/>
                </a:rPr>
                <a:t>08</a:t>
              </a:r>
              <a:endParaRPr lang="zh-CN" altLang="en-US" sz="1600" dirty="0">
                <a:solidFill>
                  <a:schemeClr val="bg1"/>
                </a:solidFill>
                <a:latin typeface="微软雅黑" panose="020B0503020204020204" charset="-122"/>
                <a:ea typeface="微软雅黑" panose="020B0503020204020204" charset="-122"/>
              </a:endParaRPr>
            </a:p>
          </p:txBody>
        </p:sp>
      </p:grpSp>
      <p:grpSp>
        <p:nvGrpSpPr>
          <p:cNvPr id="54" name="组合 53"/>
          <p:cNvGrpSpPr/>
          <p:nvPr/>
        </p:nvGrpSpPr>
        <p:grpSpPr>
          <a:xfrm>
            <a:off x="3495760" y="1982456"/>
            <a:ext cx="2106754" cy="2106754"/>
            <a:chOff x="3761296" y="1104900"/>
            <a:chExt cx="1549400" cy="1549400"/>
          </a:xfrm>
        </p:grpSpPr>
        <p:sp>
          <p:nvSpPr>
            <p:cNvPr id="26" name="椭圆 25"/>
            <p:cNvSpPr/>
            <p:nvPr/>
          </p:nvSpPr>
          <p:spPr>
            <a:xfrm>
              <a:off x="3761296" y="1104900"/>
              <a:ext cx="1549400" cy="1549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3761296" y="1733303"/>
              <a:ext cx="1549400" cy="383880"/>
            </a:xfrm>
            <a:prstGeom prst="rect">
              <a:avLst/>
            </a:prstGeom>
            <a:noFill/>
          </p:spPr>
          <p:txBody>
            <a:bodyPr wrap="square" rtlCol="0">
              <a:spAutoFit/>
            </a:bodyPr>
            <a:lstStyle/>
            <a:p>
              <a:pPr algn="ctr"/>
              <a:r>
                <a:rPr lang="zh-CN" altLang="en-US" sz="2800" b="1" dirty="0" smtClean="0">
                  <a:solidFill>
                    <a:schemeClr val="bg1"/>
                  </a:solidFill>
                  <a:latin typeface="微软雅黑" panose="020B0503020204020204" charset="-122"/>
                  <a:ea typeface="微软雅黑" panose="020B0503020204020204" charset="-122"/>
                </a:rPr>
                <a:t>网站设计</a:t>
              </a:r>
              <a:endParaRPr lang="zh-CN" altLang="en-US" sz="2800" b="1" dirty="0" smtClean="0">
                <a:solidFill>
                  <a:schemeClr val="bg1"/>
                </a:solidFill>
                <a:latin typeface="微软雅黑" panose="020B0503020204020204" charset="-122"/>
                <a:ea typeface="微软雅黑" panose="020B0503020204020204" charset="-122"/>
              </a:endParaRPr>
            </a:p>
          </p:txBody>
        </p:sp>
      </p:grpSp>
      <p:grpSp>
        <p:nvGrpSpPr>
          <p:cNvPr id="52" name="组合 51"/>
          <p:cNvGrpSpPr/>
          <p:nvPr/>
        </p:nvGrpSpPr>
        <p:grpSpPr>
          <a:xfrm>
            <a:off x="6370612" y="823702"/>
            <a:ext cx="1655788" cy="1108426"/>
            <a:chOff x="6352096" y="849600"/>
            <a:chExt cx="1549400" cy="1037208"/>
          </a:xfrm>
        </p:grpSpPr>
        <p:sp>
          <p:nvSpPr>
            <p:cNvPr id="40" name="椭圆 39"/>
            <p:cNvSpPr/>
            <p:nvPr/>
          </p:nvSpPr>
          <p:spPr>
            <a:xfrm>
              <a:off x="6608192" y="849600"/>
              <a:ext cx="1037208" cy="10372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6352096" y="1094603"/>
              <a:ext cx="1549400" cy="546070"/>
            </a:xfrm>
            <a:prstGeom prst="rect">
              <a:avLst/>
            </a:prstGeom>
            <a:noFill/>
          </p:spPr>
          <p:txBody>
            <a:bodyPr wrap="square" rtlCol="0">
              <a:spAutoFit/>
            </a:bodyPr>
            <a:lstStyle/>
            <a:p>
              <a:pPr algn="ctr"/>
              <a:r>
                <a:rPr lang="zh-CN" altLang="en-US" sz="1600" b="1" dirty="0">
                  <a:solidFill>
                    <a:schemeClr val="bg1"/>
                  </a:solidFill>
                  <a:latin typeface="微软雅黑" panose="020B0503020204020204" charset="-122"/>
                  <a:ea typeface="微软雅黑" panose="020B0503020204020204" charset="-122"/>
                </a:rPr>
                <a:t>架构</a:t>
              </a:r>
              <a:endParaRPr lang="zh-CN" altLang="en-US" sz="1600" b="1" dirty="0">
                <a:solidFill>
                  <a:schemeClr val="bg1"/>
                </a:solidFill>
                <a:latin typeface="微软雅黑" panose="020B0503020204020204" charset="-122"/>
                <a:ea typeface="微软雅黑" panose="020B0503020204020204" charset="-122"/>
              </a:endParaRPr>
            </a:p>
            <a:p>
              <a:pPr algn="ctr"/>
              <a:r>
                <a:rPr lang="zh-CN" altLang="en-US" sz="1600" b="1" dirty="0">
                  <a:solidFill>
                    <a:schemeClr val="bg1"/>
                  </a:solidFill>
                  <a:latin typeface="微软雅黑" panose="020B0503020204020204" charset="-122"/>
                  <a:ea typeface="微软雅黑" panose="020B0503020204020204" charset="-122"/>
                </a:rPr>
                <a:t>设计</a:t>
              </a:r>
              <a:endParaRPr lang="zh-CN" altLang="en-US" sz="1600" b="1" dirty="0">
                <a:solidFill>
                  <a:schemeClr val="bg1"/>
                </a:solidFill>
                <a:latin typeface="微软雅黑" panose="020B0503020204020204" charset="-122"/>
                <a:ea typeface="微软雅黑" panose="020B0503020204020204" charset="-122"/>
              </a:endParaRPr>
            </a:p>
          </p:txBody>
        </p:sp>
      </p:grpSp>
      <p:grpSp>
        <p:nvGrpSpPr>
          <p:cNvPr id="55" name="组合 54"/>
          <p:cNvGrpSpPr/>
          <p:nvPr/>
        </p:nvGrpSpPr>
        <p:grpSpPr>
          <a:xfrm>
            <a:off x="610870" y="1235710"/>
            <a:ext cx="1852295" cy="1414145"/>
            <a:chOff x="1231140" y="978219"/>
            <a:chExt cx="1595517" cy="1273611"/>
          </a:xfrm>
        </p:grpSpPr>
        <p:sp>
          <p:nvSpPr>
            <p:cNvPr id="43" name="椭圆 42"/>
            <p:cNvSpPr/>
            <p:nvPr/>
          </p:nvSpPr>
          <p:spPr>
            <a:xfrm>
              <a:off x="1231140" y="978219"/>
              <a:ext cx="1595517" cy="12736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1277256" y="1387687"/>
              <a:ext cx="1549400" cy="359150"/>
            </a:xfrm>
            <a:prstGeom prst="rect">
              <a:avLst/>
            </a:prstGeom>
            <a:noFill/>
          </p:spPr>
          <p:txBody>
            <a:bodyPr wrap="square" rtlCol="0">
              <a:spAutoFit/>
            </a:bodyPr>
            <a:lstStyle/>
            <a:p>
              <a:pPr algn="ctr"/>
              <a:r>
                <a:rPr lang="zh-CN" altLang="en-US" sz="2000" b="1" dirty="0" smtClean="0">
                  <a:solidFill>
                    <a:schemeClr val="bg1"/>
                  </a:solidFill>
                  <a:latin typeface="微软雅黑" panose="020B0503020204020204" charset="-122"/>
                  <a:ea typeface="微软雅黑" panose="020B0503020204020204" charset="-122"/>
                </a:rPr>
                <a:t>模块化思想</a:t>
              </a:r>
              <a:endParaRPr lang="zh-CN" altLang="en-US" sz="2000" b="1" dirty="0" smtClean="0">
                <a:solidFill>
                  <a:schemeClr val="bg1"/>
                </a:solidFill>
                <a:latin typeface="微软雅黑" panose="020B0503020204020204" charset="-122"/>
                <a:ea typeface="微软雅黑" panose="020B0503020204020204" charset="-122"/>
              </a:endParaRPr>
            </a:p>
          </p:txBody>
        </p:sp>
      </p:grpSp>
      <p:grpSp>
        <p:nvGrpSpPr>
          <p:cNvPr id="53" name="组合 52"/>
          <p:cNvGrpSpPr/>
          <p:nvPr/>
        </p:nvGrpSpPr>
        <p:grpSpPr>
          <a:xfrm>
            <a:off x="6510020" y="2661920"/>
            <a:ext cx="2450465" cy="1704340"/>
            <a:chOff x="7645400" y="1877556"/>
            <a:chExt cx="1549400" cy="1037208"/>
          </a:xfrm>
        </p:grpSpPr>
        <p:sp>
          <p:nvSpPr>
            <p:cNvPr id="46" name="椭圆 45"/>
            <p:cNvSpPr/>
            <p:nvPr/>
          </p:nvSpPr>
          <p:spPr>
            <a:xfrm>
              <a:off x="7901496" y="1877556"/>
              <a:ext cx="1037208" cy="10372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a:off x="7645400" y="2144752"/>
              <a:ext cx="1549400" cy="224136"/>
            </a:xfrm>
            <a:prstGeom prst="rect">
              <a:avLst/>
            </a:prstGeom>
            <a:noFill/>
          </p:spPr>
          <p:txBody>
            <a:bodyPr wrap="square" rtlCol="0">
              <a:spAutoFit/>
            </a:bodyPr>
            <a:lstStyle/>
            <a:p>
              <a:pPr algn="ctr"/>
              <a:r>
                <a:rPr lang="zh-CN" altLang="en-US" b="1" dirty="0">
                  <a:solidFill>
                    <a:schemeClr val="bg1"/>
                  </a:solidFill>
                  <a:latin typeface="微软雅黑" panose="020B0503020204020204" charset="-122"/>
                  <a:ea typeface="微软雅黑" panose="020B0503020204020204" charset="-122"/>
                </a:rPr>
                <a:t>数据库管理</a:t>
              </a:r>
              <a:endParaRPr lang="zh-CN" altLang="en-US" b="1" dirty="0">
                <a:solidFill>
                  <a:schemeClr val="bg1"/>
                </a:solidFill>
                <a:latin typeface="微软雅黑" panose="020B0503020204020204" charset="-122"/>
                <a:ea typeface="微软雅黑" panose="020B0503020204020204" charset="-122"/>
              </a:endParaRPr>
            </a:p>
          </p:txBody>
        </p:sp>
      </p:grpSp>
      <p:grpSp>
        <p:nvGrpSpPr>
          <p:cNvPr id="51" name="组合 50"/>
          <p:cNvGrpSpPr/>
          <p:nvPr/>
        </p:nvGrpSpPr>
        <p:grpSpPr>
          <a:xfrm>
            <a:off x="1629627" y="3358925"/>
            <a:ext cx="2046558" cy="1370018"/>
            <a:chOff x="5056696" y="2183559"/>
            <a:chExt cx="1549400" cy="1037208"/>
          </a:xfrm>
        </p:grpSpPr>
        <p:sp>
          <p:nvSpPr>
            <p:cNvPr id="49" name="椭圆 48"/>
            <p:cNvSpPr/>
            <p:nvPr/>
          </p:nvSpPr>
          <p:spPr>
            <a:xfrm>
              <a:off x="5312792" y="2183559"/>
              <a:ext cx="1037208" cy="10372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5056696" y="2457502"/>
              <a:ext cx="1549400" cy="278831"/>
            </a:xfrm>
            <a:prstGeom prst="rect">
              <a:avLst/>
            </a:prstGeom>
            <a:noFill/>
          </p:spPr>
          <p:txBody>
            <a:bodyPr wrap="square" rtlCol="0">
              <a:spAutoFit/>
            </a:bodyPr>
            <a:lstStyle/>
            <a:p>
              <a:pPr algn="ctr"/>
              <a:r>
                <a:rPr lang="en-US" altLang="zh-CN" b="1" dirty="0">
                  <a:solidFill>
                    <a:schemeClr val="bg1"/>
                  </a:solidFill>
                  <a:latin typeface="微软雅黑" panose="020B0503020204020204" charset="-122"/>
                  <a:ea typeface="微软雅黑" panose="020B0503020204020204" charset="-122"/>
                </a:rPr>
                <a:t>UI</a:t>
              </a:r>
              <a:r>
                <a:rPr lang="zh-CN" altLang="en-US" b="1" dirty="0">
                  <a:solidFill>
                    <a:schemeClr val="bg1"/>
                  </a:solidFill>
                  <a:latin typeface="微软雅黑" panose="020B0503020204020204" charset="-122"/>
                  <a:ea typeface="微软雅黑" panose="020B0503020204020204" charset="-122"/>
                </a:rPr>
                <a:t>设计</a:t>
              </a:r>
              <a:endParaRPr lang="zh-CN" altLang="en-US" b="1" dirty="0">
                <a:solidFill>
                  <a:schemeClr val="bg1"/>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2"/>
                                        </p:tgtEl>
                                        <p:attrNameLst>
                                          <p:attrName>style.visibility</p:attrName>
                                        </p:attrNameLst>
                                      </p:cBhvr>
                                      <p:to>
                                        <p:strVal val="visible"/>
                                      </p:to>
                                    </p:set>
                                    <p:animEffect transition="in" filter="wipe(right)">
                                      <p:cBhvr>
                                        <p:cTn id="15" dur="500"/>
                                        <p:tgtEl>
                                          <p:spTgt spid="32"/>
                                        </p:tgtEl>
                                      </p:cBhvr>
                                    </p:animEffect>
                                  </p:childTnLst>
                                </p:cTn>
                              </p:par>
                              <p:par>
                                <p:cTn id="16" presetID="53" presetClass="entr" presetSubtype="16" fill="hold" nodeType="withEffect">
                                  <p:stCondLst>
                                    <p:cond delay="250"/>
                                  </p:stCondLst>
                                  <p:childTnLst>
                                    <p:set>
                                      <p:cBhvr>
                                        <p:cTn id="17" dur="1" fill="hold">
                                          <p:stCondLst>
                                            <p:cond delay="0"/>
                                          </p:stCondLst>
                                        </p:cTn>
                                        <p:tgtEl>
                                          <p:spTgt spid="54"/>
                                        </p:tgtEl>
                                        <p:attrNameLst>
                                          <p:attrName>style.visibility</p:attrName>
                                        </p:attrNameLst>
                                      </p:cBhvr>
                                      <p:to>
                                        <p:strVal val="visible"/>
                                      </p:to>
                                    </p:set>
                                    <p:anim calcmode="lin" valueType="num">
                                      <p:cBhvr>
                                        <p:cTn id="18" dur="500" fill="hold"/>
                                        <p:tgtEl>
                                          <p:spTgt spid="54"/>
                                        </p:tgtEl>
                                        <p:attrNameLst>
                                          <p:attrName>ppt_w</p:attrName>
                                        </p:attrNameLst>
                                      </p:cBhvr>
                                      <p:tavLst>
                                        <p:tav tm="0">
                                          <p:val>
                                            <p:fltVal val="0"/>
                                          </p:val>
                                        </p:tav>
                                        <p:tav tm="100000">
                                          <p:val>
                                            <p:strVal val="#ppt_w"/>
                                          </p:val>
                                        </p:tav>
                                      </p:tavLst>
                                    </p:anim>
                                    <p:anim calcmode="lin" valueType="num">
                                      <p:cBhvr>
                                        <p:cTn id="19" dur="500" fill="hold"/>
                                        <p:tgtEl>
                                          <p:spTgt spid="54"/>
                                        </p:tgtEl>
                                        <p:attrNameLst>
                                          <p:attrName>ppt_h</p:attrName>
                                        </p:attrNameLst>
                                      </p:cBhvr>
                                      <p:tavLst>
                                        <p:tav tm="0">
                                          <p:val>
                                            <p:fltVal val="0"/>
                                          </p:val>
                                        </p:tav>
                                        <p:tav tm="100000">
                                          <p:val>
                                            <p:strVal val="#ppt_h"/>
                                          </p:val>
                                        </p:tav>
                                      </p:tavLst>
                                    </p:anim>
                                    <p:animEffect transition="in" filter="fade">
                                      <p:cBhvr>
                                        <p:cTn id="20" dur="500"/>
                                        <p:tgtEl>
                                          <p:spTgt spid="54"/>
                                        </p:tgtEl>
                                      </p:cBhvr>
                                    </p:animEffect>
                                  </p:childTnLst>
                                </p:cTn>
                              </p:par>
                              <p:par>
                                <p:cTn id="21" presetID="53" presetClass="entr" presetSubtype="16" fill="hold" nodeType="withEffect">
                                  <p:stCondLst>
                                    <p:cond delay="250"/>
                                  </p:stCondLst>
                                  <p:childTnLst>
                                    <p:set>
                                      <p:cBhvr>
                                        <p:cTn id="22" dur="1" fill="hold">
                                          <p:stCondLst>
                                            <p:cond delay="0"/>
                                          </p:stCondLst>
                                        </p:cTn>
                                        <p:tgtEl>
                                          <p:spTgt spid="52"/>
                                        </p:tgtEl>
                                        <p:attrNameLst>
                                          <p:attrName>style.visibility</p:attrName>
                                        </p:attrNameLst>
                                      </p:cBhvr>
                                      <p:to>
                                        <p:strVal val="visible"/>
                                      </p:to>
                                    </p:set>
                                    <p:anim calcmode="lin" valueType="num">
                                      <p:cBhvr>
                                        <p:cTn id="23" dur="500" fill="hold"/>
                                        <p:tgtEl>
                                          <p:spTgt spid="52"/>
                                        </p:tgtEl>
                                        <p:attrNameLst>
                                          <p:attrName>ppt_w</p:attrName>
                                        </p:attrNameLst>
                                      </p:cBhvr>
                                      <p:tavLst>
                                        <p:tav tm="0">
                                          <p:val>
                                            <p:fltVal val="0"/>
                                          </p:val>
                                        </p:tav>
                                        <p:tav tm="100000">
                                          <p:val>
                                            <p:strVal val="#ppt_w"/>
                                          </p:val>
                                        </p:tav>
                                      </p:tavLst>
                                    </p:anim>
                                    <p:anim calcmode="lin" valueType="num">
                                      <p:cBhvr>
                                        <p:cTn id="24" dur="500" fill="hold"/>
                                        <p:tgtEl>
                                          <p:spTgt spid="52"/>
                                        </p:tgtEl>
                                        <p:attrNameLst>
                                          <p:attrName>ppt_h</p:attrName>
                                        </p:attrNameLst>
                                      </p:cBhvr>
                                      <p:tavLst>
                                        <p:tav tm="0">
                                          <p:val>
                                            <p:fltVal val="0"/>
                                          </p:val>
                                        </p:tav>
                                        <p:tav tm="100000">
                                          <p:val>
                                            <p:strVal val="#ppt_h"/>
                                          </p:val>
                                        </p:tav>
                                      </p:tavLst>
                                    </p:anim>
                                    <p:animEffect transition="in" filter="fade">
                                      <p:cBhvr>
                                        <p:cTn id="25" dur="500"/>
                                        <p:tgtEl>
                                          <p:spTgt spid="52"/>
                                        </p:tgtEl>
                                      </p:cBhvr>
                                    </p:animEffect>
                                  </p:childTnLst>
                                </p:cTn>
                              </p:par>
                              <p:par>
                                <p:cTn id="26" presetID="53" presetClass="entr" presetSubtype="16" fill="hold" nodeType="withEffect">
                                  <p:stCondLst>
                                    <p:cond delay="250"/>
                                  </p:stCondLst>
                                  <p:childTnLst>
                                    <p:set>
                                      <p:cBhvr>
                                        <p:cTn id="27" dur="1" fill="hold">
                                          <p:stCondLst>
                                            <p:cond delay="0"/>
                                          </p:stCondLst>
                                        </p:cTn>
                                        <p:tgtEl>
                                          <p:spTgt spid="55"/>
                                        </p:tgtEl>
                                        <p:attrNameLst>
                                          <p:attrName>style.visibility</p:attrName>
                                        </p:attrNameLst>
                                      </p:cBhvr>
                                      <p:to>
                                        <p:strVal val="visible"/>
                                      </p:to>
                                    </p:set>
                                    <p:anim calcmode="lin" valueType="num">
                                      <p:cBhvr>
                                        <p:cTn id="28" dur="500" fill="hold"/>
                                        <p:tgtEl>
                                          <p:spTgt spid="55"/>
                                        </p:tgtEl>
                                        <p:attrNameLst>
                                          <p:attrName>ppt_w</p:attrName>
                                        </p:attrNameLst>
                                      </p:cBhvr>
                                      <p:tavLst>
                                        <p:tav tm="0">
                                          <p:val>
                                            <p:fltVal val="0"/>
                                          </p:val>
                                        </p:tav>
                                        <p:tav tm="100000">
                                          <p:val>
                                            <p:strVal val="#ppt_w"/>
                                          </p:val>
                                        </p:tav>
                                      </p:tavLst>
                                    </p:anim>
                                    <p:anim calcmode="lin" valueType="num">
                                      <p:cBhvr>
                                        <p:cTn id="29" dur="500" fill="hold"/>
                                        <p:tgtEl>
                                          <p:spTgt spid="55"/>
                                        </p:tgtEl>
                                        <p:attrNameLst>
                                          <p:attrName>ppt_h</p:attrName>
                                        </p:attrNameLst>
                                      </p:cBhvr>
                                      <p:tavLst>
                                        <p:tav tm="0">
                                          <p:val>
                                            <p:fltVal val="0"/>
                                          </p:val>
                                        </p:tav>
                                        <p:tav tm="100000">
                                          <p:val>
                                            <p:strVal val="#ppt_h"/>
                                          </p:val>
                                        </p:tav>
                                      </p:tavLst>
                                    </p:anim>
                                    <p:animEffect transition="in" filter="fade">
                                      <p:cBhvr>
                                        <p:cTn id="30" dur="500"/>
                                        <p:tgtEl>
                                          <p:spTgt spid="55"/>
                                        </p:tgtEl>
                                      </p:cBhvr>
                                    </p:animEffect>
                                  </p:childTnLst>
                                </p:cTn>
                              </p:par>
                              <p:par>
                                <p:cTn id="31" presetID="53" presetClass="entr" presetSubtype="16" fill="hold" nodeType="withEffect">
                                  <p:stCondLst>
                                    <p:cond delay="250"/>
                                  </p:stCondLst>
                                  <p:childTnLst>
                                    <p:set>
                                      <p:cBhvr>
                                        <p:cTn id="32" dur="1" fill="hold">
                                          <p:stCondLst>
                                            <p:cond delay="0"/>
                                          </p:stCondLst>
                                        </p:cTn>
                                        <p:tgtEl>
                                          <p:spTgt spid="51"/>
                                        </p:tgtEl>
                                        <p:attrNameLst>
                                          <p:attrName>style.visibility</p:attrName>
                                        </p:attrNameLst>
                                      </p:cBhvr>
                                      <p:to>
                                        <p:strVal val="visible"/>
                                      </p:to>
                                    </p:set>
                                    <p:anim calcmode="lin" valueType="num">
                                      <p:cBhvr>
                                        <p:cTn id="33" dur="500" fill="hold"/>
                                        <p:tgtEl>
                                          <p:spTgt spid="51"/>
                                        </p:tgtEl>
                                        <p:attrNameLst>
                                          <p:attrName>ppt_w</p:attrName>
                                        </p:attrNameLst>
                                      </p:cBhvr>
                                      <p:tavLst>
                                        <p:tav tm="0">
                                          <p:val>
                                            <p:fltVal val="0"/>
                                          </p:val>
                                        </p:tav>
                                        <p:tav tm="100000">
                                          <p:val>
                                            <p:strVal val="#ppt_w"/>
                                          </p:val>
                                        </p:tav>
                                      </p:tavLst>
                                    </p:anim>
                                    <p:anim calcmode="lin" valueType="num">
                                      <p:cBhvr>
                                        <p:cTn id="34" dur="500" fill="hold"/>
                                        <p:tgtEl>
                                          <p:spTgt spid="51"/>
                                        </p:tgtEl>
                                        <p:attrNameLst>
                                          <p:attrName>ppt_h</p:attrName>
                                        </p:attrNameLst>
                                      </p:cBhvr>
                                      <p:tavLst>
                                        <p:tav tm="0">
                                          <p:val>
                                            <p:fltVal val="0"/>
                                          </p:val>
                                        </p:tav>
                                        <p:tav tm="100000">
                                          <p:val>
                                            <p:strVal val="#ppt_h"/>
                                          </p:val>
                                        </p:tav>
                                      </p:tavLst>
                                    </p:anim>
                                    <p:animEffect transition="in" filter="fade">
                                      <p:cBhvr>
                                        <p:cTn id="35" dur="500"/>
                                        <p:tgtEl>
                                          <p:spTgt spid="51"/>
                                        </p:tgtEl>
                                      </p:cBhvr>
                                    </p:animEffect>
                                  </p:childTnLst>
                                </p:cTn>
                              </p:par>
                              <p:par>
                                <p:cTn id="36" presetID="53" presetClass="entr" presetSubtype="16" fill="hold" nodeType="withEffect">
                                  <p:stCondLst>
                                    <p:cond delay="250"/>
                                  </p:stCondLst>
                                  <p:childTnLst>
                                    <p:set>
                                      <p:cBhvr>
                                        <p:cTn id="37" dur="1" fill="hold">
                                          <p:stCondLst>
                                            <p:cond delay="0"/>
                                          </p:stCondLst>
                                        </p:cTn>
                                        <p:tgtEl>
                                          <p:spTgt spid="53"/>
                                        </p:tgtEl>
                                        <p:attrNameLst>
                                          <p:attrName>style.visibility</p:attrName>
                                        </p:attrNameLst>
                                      </p:cBhvr>
                                      <p:to>
                                        <p:strVal val="visible"/>
                                      </p:to>
                                    </p:set>
                                    <p:anim calcmode="lin" valueType="num">
                                      <p:cBhvr>
                                        <p:cTn id="38" dur="500" fill="hold"/>
                                        <p:tgtEl>
                                          <p:spTgt spid="53"/>
                                        </p:tgtEl>
                                        <p:attrNameLst>
                                          <p:attrName>ppt_w</p:attrName>
                                        </p:attrNameLst>
                                      </p:cBhvr>
                                      <p:tavLst>
                                        <p:tav tm="0">
                                          <p:val>
                                            <p:fltVal val="0"/>
                                          </p:val>
                                        </p:tav>
                                        <p:tav tm="100000">
                                          <p:val>
                                            <p:strVal val="#ppt_w"/>
                                          </p:val>
                                        </p:tav>
                                      </p:tavLst>
                                    </p:anim>
                                    <p:anim calcmode="lin" valueType="num">
                                      <p:cBhvr>
                                        <p:cTn id="39" dur="500" fill="hold"/>
                                        <p:tgtEl>
                                          <p:spTgt spid="53"/>
                                        </p:tgtEl>
                                        <p:attrNameLst>
                                          <p:attrName>ppt_h</p:attrName>
                                        </p:attrNameLst>
                                      </p:cBhvr>
                                      <p:tavLst>
                                        <p:tav tm="0">
                                          <p:val>
                                            <p:fltVal val="0"/>
                                          </p:val>
                                        </p:tav>
                                        <p:tav tm="100000">
                                          <p:val>
                                            <p:strVal val="#ppt_h"/>
                                          </p:val>
                                        </p:tav>
                                      </p:tavLst>
                                    </p:anim>
                                    <p:animEffect transition="in" filter="fade">
                                      <p:cBhvr>
                                        <p:cTn id="40" dur="500"/>
                                        <p:tgtEl>
                                          <p:spTgt spid="53"/>
                                        </p:tgtEl>
                                      </p:cBhvr>
                                    </p:animEffect>
                                  </p:childTnLst>
                                </p:cTn>
                              </p:par>
                              <p:par>
                                <p:cTn id="41" presetID="17" presetClass="entr" presetSubtype="10" fill="hold" nodeType="withEffect">
                                  <p:stCondLst>
                                    <p:cond delay="500"/>
                                  </p:stCondLst>
                                  <p:childTnLst>
                                    <p:set>
                                      <p:cBhvr>
                                        <p:cTn id="42" dur="1" fill="hold">
                                          <p:stCondLst>
                                            <p:cond delay="0"/>
                                          </p:stCondLst>
                                        </p:cTn>
                                        <p:tgtEl>
                                          <p:spTgt spid="57"/>
                                        </p:tgtEl>
                                        <p:attrNameLst>
                                          <p:attrName>style.visibility</p:attrName>
                                        </p:attrNameLst>
                                      </p:cBhvr>
                                      <p:to>
                                        <p:strVal val="visible"/>
                                      </p:to>
                                    </p:set>
                                    <p:anim calcmode="lin" valueType="num">
                                      <p:cBhvr>
                                        <p:cTn id="43" dur="500" fill="hold"/>
                                        <p:tgtEl>
                                          <p:spTgt spid="57"/>
                                        </p:tgtEl>
                                        <p:attrNameLst>
                                          <p:attrName>ppt_w</p:attrName>
                                        </p:attrNameLst>
                                      </p:cBhvr>
                                      <p:tavLst>
                                        <p:tav tm="0">
                                          <p:val>
                                            <p:fltVal val="0"/>
                                          </p:val>
                                        </p:tav>
                                        <p:tav tm="100000">
                                          <p:val>
                                            <p:strVal val="#ppt_w"/>
                                          </p:val>
                                        </p:tav>
                                      </p:tavLst>
                                    </p:anim>
                                    <p:anim calcmode="lin" valueType="num">
                                      <p:cBhvr>
                                        <p:cTn id="44" dur="500" fill="hold"/>
                                        <p:tgtEl>
                                          <p:spTgt spid="57"/>
                                        </p:tgtEl>
                                        <p:attrNameLst>
                                          <p:attrName>ppt_h</p:attrName>
                                        </p:attrNameLst>
                                      </p:cBhvr>
                                      <p:tavLst>
                                        <p:tav tm="0">
                                          <p:val>
                                            <p:strVal val="#ppt_h"/>
                                          </p:val>
                                        </p:tav>
                                        <p:tav tm="100000">
                                          <p:val>
                                            <p:strVal val="#ppt_h"/>
                                          </p:val>
                                        </p:tav>
                                      </p:tavLst>
                                    </p:anim>
                                  </p:childTnLst>
                                </p:cTn>
                              </p:par>
                              <p:par>
                                <p:cTn id="45" presetID="17" presetClass="entr" presetSubtype="10" fill="hold" nodeType="withEffect">
                                  <p:stCondLst>
                                    <p:cond delay="500"/>
                                  </p:stCondLst>
                                  <p:childTnLst>
                                    <p:set>
                                      <p:cBhvr>
                                        <p:cTn id="46" dur="1" fill="hold">
                                          <p:stCondLst>
                                            <p:cond delay="0"/>
                                          </p:stCondLst>
                                        </p:cTn>
                                        <p:tgtEl>
                                          <p:spTgt spid="58"/>
                                        </p:tgtEl>
                                        <p:attrNameLst>
                                          <p:attrName>style.visibility</p:attrName>
                                        </p:attrNameLst>
                                      </p:cBhvr>
                                      <p:to>
                                        <p:strVal val="visible"/>
                                      </p:to>
                                    </p:set>
                                    <p:anim calcmode="lin" valueType="num">
                                      <p:cBhvr>
                                        <p:cTn id="47" dur="500" fill="hold"/>
                                        <p:tgtEl>
                                          <p:spTgt spid="58"/>
                                        </p:tgtEl>
                                        <p:attrNameLst>
                                          <p:attrName>ppt_w</p:attrName>
                                        </p:attrNameLst>
                                      </p:cBhvr>
                                      <p:tavLst>
                                        <p:tav tm="0">
                                          <p:val>
                                            <p:fltVal val="0"/>
                                          </p:val>
                                        </p:tav>
                                        <p:tav tm="100000">
                                          <p:val>
                                            <p:strVal val="#ppt_w"/>
                                          </p:val>
                                        </p:tav>
                                      </p:tavLst>
                                    </p:anim>
                                    <p:anim calcmode="lin" valueType="num">
                                      <p:cBhvr>
                                        <p:cTn id="48" dur="500" fill="hold"/>
                                        <p:tgtEl>
                                          <p:spTgt spid="58"/>
                                        </p:tgtEl>
                                        <p:attrNameLst>
                                          <p:attrName>ppt_h</p:attrName>
                                        </p:attrNameLst>
                                      </p:cBhvr>
                                      <p:tavLst>
                                        <p:tav tm="0">
                                          <p:val>
                                            <p:strVal val="#ppt_h"/>
                                          </p:val>
                                        </p:tav>
                                        <p:tav tm="100000">
                                          <p:val>
                                            <p:strVal val="#ppt_h"/>
                                          </p:val>
                                        </p:tav>
                                      </p:tavLst>
                                    </p:anim>
                                  </p:childTnLst>
                                </p:cTn>
                              </p:par>
                              <p:par>
                                <p:cTn id="49" presetID="17" presetClass="entr" presetSubtype="10" fill="hold" nodeType="withEffect">
                                  <p:stCondLst>
                                    <p:cond delay="500"/>
                                  </p:stCondLst>
                                  <p:childTnLst>
                                    <p:set>
                                      <p:cBhvr>
                                        <p:cTn id="50" dur="1" fill="hold">
                                          <p:stCondLst>
                                            <p:cond delay="0"/>
                                          </p:stCondLst>
                                        </p:cTn>
                                        <p:tgtEl>
                                          <p:spTgt spid="64"/>
                                        </p:tgtEl>
                                        <p:attrNameLst>
                                          <p:attrName>style.visibility</p:attrName>
                                        </p:attrNameLst>
                                      </p:cBhvr>
                                      <p:to>
                                        <p:strVal val="visible"/>
                                      </p:to>
                                    </p:set>
                                    <p:anim calcmode="lin" valueType="num">
                                      <p:cBhvr>
                                        <p:cTn id="51" dur="500" fill="hold"/>
                                        <p:tgtEl>
                                          <p:spTgt spid="64"/>
                                        </p:tgtEl>
                                        <p:attrNameLst>
                                          <p:attrName>ppt_w</p:attrName>
                                        </p:attrNameLst>
                                      </p:cBhvr>
                                      <p:tavLst>
                                        <p:tav tm="0">
                                          <p:val>
                                            <p:fltVal val="0"/>
                                          </p:val>
                                        </p:tav>
                                        <p:tav tm="100000">
                                          <p:val>
                                            <p:strVal val="#ppt_w"/>
                                          </p:val>
                                        </p:tav>
                                      </p:tavLst>
                                    </p:anim>
                                    <p:anim calcmode="lin" valueType="num">
                                      <p:cBhvr>
                                        <p:cTn id="52" dur="500" fill="hold"/>
                                        <p:tgtEl>
                                          <p:spTgt spid="64"/>
                                        </p:tgtEl>
                                        <p:attrNameLst>
                                          <p:attrName>ppt_h</p:attrName>
                                        </p:attrNameLst>
                                      </p:cBhvr>
                                      <p:tavLst>
                                        <p:tav tm="0">
                                          <p:val>
                                            <p:strVal val="#ppt_h"/>
                                          </p:val>
                                        </p:tav>
                                        <p:tav tm="100000">
                                          <p:val>
                                            <p:strVal val="#ppt_h"/>
                                          </p:val>
                                        </p:tav>
                                      </p:tavLst>
                                    </p:anim>
                                  </p:childTnLst>
                                </p:cTn>
                              </p:par>
                              <p:par>
                                <p:cTn id="53" presetID="17" presetClass="entr" presetSubtype="10" fill="hold" nodeType="withEffect">
                                  <p:stCondLst>
                                    <p:cond delay="500"/>
                                  </p:stCondLst>
                                  <p:childTnLst>
                                    <p:set>
                                      <p:cBhvr>
                                        <p:cTn id="54" dur="1" fill="hold">
                                          <p:stCondLst>
                                            <p:cond delay="0"/>
                                          </p:stCondLst>
                                        </p:cTn>
                                        <p:tgtEl>
                                          <p:spTgt spid="62"/>
                                        </p:tgtEl>
                                        <p:attrNameLst>
                                          <p:attrName>style.visibility</p:attrName>
                                        </p:attrNameLst>
                                      </p:cBhvr>
                                      <p:to>
                                        <p:strVal val="visible"/>
                                      </p:to>
                                    </p:set>
                                    <p:anim calcmode="lin" valueType="num">
                                      <p:cBhvr>
                                        <p:cTn id="55" dur="500" fill="hold"/>
                                        <p:tgtEl>
                                          <p:spTgt spid="62"/>
                                        </p:tgtEl>
                                        <p:attrNameLst>
                                          <p:attrName>ppt_w</p:attrName>
                                        </p:attrNameLst>
                                      </p:cBhvr>
                                      <p:tavLst>
                                        <p:tav tm="0">
                                          <p:val>
                                            <p:fltVal val="0"/>
                                          </p:val>
                                        </p:tav>
                                        <p:tav tm="100000">
                                          <p:val>
                                            <p:strVal val="#ppt_w"/>
                                          </p:val>
                                        </p:tav>
                                      </p:tavLst>
                                    </p:anim>
                                    <p:anim calcmode="lin" valueType="num">
                                      <p:cBhvr>
                                        <p:cTn id="56" dur="500" fill="hold"/>
                                        <p:tgtEl>
                                          <p:spTgt spid="6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11187" y="1144879"/>
            <a:ext cx="7921626" cy="50540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0375"/>
          </a:xfrm>
          <a:prstGeom prst="rect">
            <a:avLst/>
          </a:prstGeom>
          <a:noFill/>
        </p:spPr>
        <p:txBody>
          <a:bodyPr wrap="square" rtlCol="0">
            <a:spAutoFit/>
          </a:bodyPr>
          <a:lstStyle/>
          <a:p>
            <a:r>
              <a:rPr lang="en-US" altLang="zh-CN" sz="2400" b="1" dirty="0" smtClean="0">
                <a:solidFill>
                  <a:schemeClr val="tx1">
                    <a:lumMod val="85000"/>
                    <a:lumOff val="15000"/>
                  </a:schemeClr>
                </a:solidFill>
                <a:latin typeface="微软雅黑" panose="020B0503020204020204" charset="-122"/>
                <a:ea typeface="微软雅黑" panose="020B0503020204020204" charset="-122"/>
              </a:rPr>
              <a:t>2.</a:t>
            </a:r>
            <a:r>
              <a:rPr lang="zh-CN" altLang="en-US" sz="2400" b="1" dirty="0" smtClean="0">
                <a:solidFill>
                  <a:schemeClr val="tx1">
                    <a:lumMod val="85000"/>
                    <a:lumOff val="15000"/>
                  </a:schemeClr>
                </a:solidFill>
                <a:latin typeface="微软雅黑" panose="020B0503020204020204" charset="-122"/>
                <a:ea typeface="微软雅黑" panose="020B0503020204020204" charset="-122"/>
              </a:rPr>
              <a:t>软件设计</a:t>
            </a:r>
            <a:r>
              <a:rPr lang="en-US" altLang="zh-CN" sz="2400" b="1" dirty="0" smtClean="0">
                <a:solidFill>
                  <a:schemeClr val="tx1">
                    <a:lumMod val="85000"/>
                    <a:lumOff val="15000"/>
                  </a:schemeClr>
                </a:solidFill>
                <a:latin typeface="微软雅黑" panose="020B0503020204020204" charset="-122"/>
                <a:ea typeface="微软雅黑" panose="020B0503020204020204" charset="-122"/>
              </a:rPr>
              <a:t>--</a:t>
            </a:r>
            <a:r>
              <a:rPr lang="zh-CN" altLang="en-US" sz="2400" b="1" dirty="0" smtClean="0">
                <a:solidFill>
                  <a:schemeClr val="tx1">
                    <a:lumMod val="85000"/>
                    <a:lumOff val="15000"/>
                  </a:schemeClr>
                </a:solidFill>
                <a:latin typeface="微软雅黑" panose="020B0503020204020204" charset="-122"/>
                <a:ea typeface="微软雅黑" panose="020B0503020204020204" charset="-122"/>
              </a:rPr>
              <a:t>界面设计</a:t>
            </a:r>
            <a:endParaRPr lang="zh-CN" altLang="en-US" sz="2400" b="1" dirty="0" smtClean="0">
              <a:solidFill>
                <a:schemeClr val="tx1">
                  <a:lumMod val="85000"/>
                  <a:lumOff val="15000"/>
                </a:schemeClr>
              </a:solidFill>
              <a:latin typeface="微软雅黑" panose="020B0503020204020204" charset="-122"/>
              <a:ea typeface="微软雅黑" panose="020B0503020204020204" charset="-122"/>
            </a:endParaRPr>
          </a:p>
        </p:txBody>
      </p:sp>
      <p:grpSp>
        <p:nvGrpSpPr>
          <p:cNvPr id="12" name="组合 11"/>
          <p:cNvGrpSpPr/>
          <p:nvPr/>
        </p:nvGrpSpPr>
        <p:grpSpPr>
          <a:xfrm>
            <a:off x="8606970" y="6519446"/>
            <a:ext cx="638628" cy="338554"/>
            <a:chOff x="8663567" y="6519446"/>
            <a:chExt cx="638628" cy="338554"/>
          </a:xfrm>
        </p:grpSpPr>
        <p:sp>
          <p:nvSpPr>
            <p:cNvPr id="13" name="矩形 12"/>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8663567" y="6519446"/>
              <a:ext cx="638628" cy="337185"/>
            </a:xfrm>
            <a:prstGeom prst="rect">
              <a:avLst/>
            </a:prstGeom>
            <a:noFill/>
          </p:spPr>
          <p:txBody>
            <a:bodyPr wrap="square" rtlCol="0">
              <a:spAutoFit/>
            </a:bodyPr>
            <a:lstStyle/>
            <a:p>
              <a:pPr algn="ctr"/>
              <a:r>
                <a:rPr lang="en-US" altLang="zh-CN" sz="1600" dirty="0">
                  <a:solidFill>
                    <a:schemeClr val="bg1"/>
                  </a:solidFill>
                  <a:latin typeface="微软雅黑" panose="020B0503020204020204" charset="-122"/>
                  <a:ea typeface="微软雅黑" panose="020B0503020204020204" charset="-122"/>
                </a:rPr>
                <a:t>09</a:t>
              </a:r>
              <a:endParaRPr lang="en-US" altLang="zh-CN" sz="1600" dirty="0">
                <a:solidFill>
                  <a:schemeClr val="bg1"/>
                </a:solidFill>
                <a:latin typeface="微软雅黑" panose="020B0503020204020204" charset="-122"/>
                <a:ea typeface="微软雅黑" panose="020B0503020204020204" charset="-122"/>
              </a:endParaRPr>
            </a:p>
          </p:txBody>
        </p:sp>
      </p:grpSp>
      <p:pic>
        <p:nvPicPr>
          <p:cNvPr id="4" name="图片 3" descr="E:\答辩\图片9.png图片9"/>
          <p:cNvPicPr>
            <a:picLocks noChangeAspect="1"/>
          </p:cNvPicPr>
          <p:nvPr/>
        </p:nvPicPr>
        <p:blipFill>
          <a:blip r:embed="rId1"/>
          <a:srcRect l="8163" r="12573"/>
          <a:stretch>
            <a:fillRect/>
          </a:stretch>
        </p:blipFill>
        <p:spPr>
          <a:xfrm>
            <a:off x="736600" y="1271905"/>
            <a:ext cx="4685030" cy="3135630"/>
          </a:xfrm>
          <a:prstGeom prst="rect">
            <a:avLst/>
          </a:prstGeom>
        </p:spPr>
      </p:pic>
      <p:pic>
        <p:nvPicPr>
          <p:cNvPr id="5" name="图片 4" descr="E:\答辩\图片3.png图片3"/>
          <p:cNvPicPr>
            <a:picLocks noChangeAspect="1"/>
          </p:cNvPicPr>
          <p:nvPr/>
        </p:nvPicPr>
        <p:blipFill>
          <a:blip r:embed="rId2"/>
          <a:srcRect l="27248" r="27248"/>
          <a:stretch>
            <a:fillRect/>
          </a:stretch>
        </p:blipFill>
        <p:spPr>
          <a:xfrm>
            <a:off x="5510377" y="1271553"/>
            <a:ext cx="2919600" cy="3135600"/>
          </a:xfrm>
          <a:prstGeom prst="rect">
            <a:avLst/>
          </a:prstGeom>
        </p:spPr>
      </p:pic>
      <p:pic>
        <p:nvPicPr>
          <p:cNvPr id="6" name="图片 5" descr="E:\答辩\图片5.png图片5"/>
          <p:cNvPicPr>
            <a:picLocks noChangeAspect="1"/>
          </p:cNvPicPr>
          <p:nvPr/>
        </p:nvPicPr>
        <p:blipFill>
          <a:blip r:embed="rId3"/>
          <a:srcRect l="4941" r="14535"/>
          <a:stretch>
            <a:fillRect/>
          </a:stretch>
        </p:blipFill>
        <p:spPr>
          <a:xfrm>
            <a:off x="735965" y="4485005"/>
            <a:ext cx="2336165" cy="1640205"/>
          </a:xfrm>
          <a:prstGeom prst="rect">
            <a:avLst/>
          </a:prstGeom>
        </p:spPr>
      </p:pic>
      <p:pic>
        <p:nvPicPr>
          <p:cNvPr id="7" name="图片 6" descr="E:\答辩\图片7.png图片7"/>
          <p:cNvPicPr>
            <a:picLocks noChangeAspect="1"/>
          </p:cNvPicPr>
          <p:nvPr/>
        </p:nvPicPr>
        <p:blipFill>
          <a:blip r:embed="rId4"/>
          <a:srcRect l="-797" r="4436"/>
          <a:stretch>
            <a:fillRect/>
          </a:stretch>
        </p:blipFill>
        <p:spPr>
          <a:xfrm>
            <a:off x="3169920" y="4485005"/>
            <a:ext cx="2691765" cy="1640205"/>
          </a:xfrm>
          <a:prstGeom prst="rect">
            <a:avLst/>
          </a:prstGeom>
        </p:spPr>
      </p:pic>
      <p:pic>
        <p:nvPicPr>
          <p:cNvPr id="21" name="图片 20" descr="E:\答辩\图片4.png图片4"/>
          <p:cNvPicPr>
            <a:picLocks noChangeAspect="1"/>
          </p:cNvPicPr>
          <p:nvPr/>
        </p:nvPicPr>
        <p:blipFill>
          <a:blip r:embed="rId5"/>
          <a:srcRect l="1695" r="416"/>
          <a:stretch>
            <a:fillRect/>
          </a:stretch>
        </p:blipFill>
        <p:spPr>
          <a:xfrm>
            <a:off x="5959475" y="4485005"/>
            <a:ext cx="2470785" cy="16402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12"/>
                                        </p:tgtEl>
                                        <p:attrNameLst>
                                          <p:attrName>style.visibility</p:attrName>
                                        </p:attrNameLst>
                                      </p:cBhvr>
                                      <p:to>
                                        <p:strVal val="visible"/>
                                      </p:to>
                                    </p:set>
                                    <p:animEffect transition="in" filter="wipe(right)">
                                      <p:cBhvr>
                                        <p:cTn id="15" dur="500"/>
                                        <p:tgtEl>
                                          <p:spTgt spid="12"/>
                                        </p:tgtEl>
                                      </p:cBhvr>
                                    </p:animEffect>
                                  </p:childTnLst>
                                </p:cTn>
                              </p:par>
                              <p:par>
                                <p:cTn id="16" presetID="10" presetClass="entr" presetSubtype="0" fill="hold" grpId="0" nodeType="withEffect">
                                  <p:stCondLst>
                                    <p:cond delay="25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nodeType="withEffect">
                                  <p:stCondLst>
                                    <p:cond delay="50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par>
                                <p:cTn id="22" presetID="10" presetClass="entr" presetSubtype="0" fill="hold" nodeType="withEffect">
                                  <p:stCondLst>
                                    <p:cond delay="75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nodeType="withEffect">
                                  <p:stCondLst>
                                    <p:cond delay="100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nodeType="withEffect">
                                  <p:stCondLst>
                                    <p:cond delay="125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nodeType="withEffect">
                                  <p:stCondLst>
                                    <p:cond delay="150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8" grpId="0"/>
    </p:bldLst>
  </p:timing>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学术蓝">
      <a:dk1>
        <a:sysClr val="windowText" lastClr="000000"/>
      </a:dk1>
      <a:lt1>
        <a:sysClr val="window" lastClr="FFFFFF"/>
      </a:lt1>
      <a:dk2>
        <a:srgbClr val="44546A"/>
      </a:dk2>
      <a:lt2>
        <a:srgbClr val="E7E6E6"/>
      </a:lt2>
      <a:accent1>
        <a:srgbClr val="0070C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1665</Words>
  <Application>WPS 演示</Application>
  <PresentationFormat>全屏显示(4:3)</PresentationFormat>
  <Paragraphs>274</Paragraphs>
  <Slides>20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Arial</vt:lpstr>
      <vt:lpstr>宋体</vt:lpstr>
      <vt:lpstr>Wingdings</vt:lpstr>
      <vt:lpstr>微软雅黑</vt:lpstr>
      <vt:lpstr>Times New Roman</vt:lpstr>
      <vt:lpstr>Calibri</vt:lpstr>
      <vt:lpstr>Arial Unicode MS</vt:lpstr>
      <vt:lpstr>Calibri Light</vt:lpstr>
      <vt:lpstr>Tahoma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dc:creator>
  <cp:lastModifiedBy>以后的路╮我想陪迩一起走</cp:lastModifiedBy>
  <cp:revision>435</cp:revision>
  <dcterms:created xsi:type="dcterms:W3CDTF">2015-01-13T10:49:00Z</dcterms:created>
  <dcterms:modified xsi:type="dcterms:W3CDTF">2020-05-08T02:20:27Z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