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58" r:id="rId5"/>
    <p:sldId id="329" r:id="rId6"/>
    <p:sldId id="267" r:id="rId7"/>
    <p:sldId id="302" r:id="rId8"/>
    <p:sldId id="259" r:id="rId9"/>
    <p:sldId id="304" r:id="rId10"/>
    <p:sldId id="305" r:id="rId11"/>
    <p:sldId id="312" r:id="rId12"/>
    <p:sldId id="349" r:id="rId13"/>
    <p:sldId id="260" r:id="rId14"/>
    <p:sldId id="311" r:id="rId15"/>
    <p:sldId id="330" r:id="rId16"/>
    <p:sldId id="331" r:id="rId17"/>
    <p:sldId id="332" r:id="rId18"/>
    <p:sldId id="364" r:id="rId19"/>
    <p:sldId id="261" r:id="rId20"/>
    <p:sldId id="323" r:id="rId21"/>
    <p:sldId id="324" r:id="rId22"/>
    <p:sldId id="326" r:id="rId23"/>
    <p:sldId id="318" r:id="rId24"/>
    <p:sldId id="362" r:id="rId25"/>
    <p:sldId id="32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2626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3" autoAdjust="0"/>
    <p:restoredTop sz="94660"/>
  </p:normalViewPr>
  <p:slideViewPr>
    <p:cSldViewPr snapToGrid="0" showGuides="1">
      <p:cViewPr varScale="1">
        <p:scale>
          <a:sx n="72" d="100"/>
          <a:sy n="72" d="100"/>
        </p:scale>
        <p:origin x="1122" y="72"/>
      </p:cViewPr>
      <p:guideLst>
        <p:guide orient="horz" pos="373"/>
        <p:guide pos="5375"/>
        <p:guide pos="384"/>
        <p:guide orient="horz" pos="3904"/>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smtClean="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991141" y="3020314"/>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河北师范大学</a:t>
            </a:r>
            <a:endParaRPr lang="zh-CN" altLang="en-US" sz="2400" dirty="0"/>
          </a:p>
        </p:txBody>
      </p:sp>
      <p:sp>
        <p:nvSpPr>
          <p:cNvPr id="10" name="文本框 9"/>
          <p:cNvSpPr txBox="1"/>
          <p:nvPr/>
        </p:nvSpPr>
        <p:spPr>
          <a:xfrm>
            <a:off x="5991141" y="3436855"/>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软件学院</a:t>
            </a:r>
            <a:endParaRPr lang="zh-CN" altLang="en-US" sz="2400" dirty="0"/>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402112"/>
            <a:chOff x="0" y="2716812"/>
            <a:chExt cx="5991142" cy="1402112"/>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744855"/>
            </a:xfrm>
            <a:prstGeom prst="rect">
              <a:avLst/>
            </a:prstGeom>
            <a:noFill/>
          </p:spPr>
          <p:txBody>
            <a:bodyPr wrap="square" rtlCol="0">
              <a:spAutoFit/>
            </a:bodyPr>
            <a:lstStyle/>
            <a:p>
              <a:pPr algn="r">
                <a:lnSpc>
                  <a:spcPct val="125000"/>
                </a:lnSpc>
              </a:pPr>
              <a:endParaRPr lang="zh-CN" altLang="en-US" sz="3400" b="1" dirty="0" smtClean="0">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3247352" y="3720144"/>
              <a:ext cx="2743788" cy="398780"/>
            </a:xfrm>
            <a:prstGeom prst="rect">
              <a:avLst/>
            </a:prstGeom>
            <a:noFill/>
          </p:spPr>
          <p:txBody>
            <a:bodyPr wrap="square" rtlCol="0">
              <a:spAutoFit/>
            </a:bodyPr>
            <a:lstStyle/>
            <a:p>
              <a:pPr algn="r">
                <a:lnSpc>
                  <a:spcPct val="125000"/>
                </a:lnSpc>
              </a:pPr>
              <a:endParaRPr lang="zh-CN" altLang="en-US" sz="16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96900" y="833755"/>
            <a:ext cx="8178800" cy="706755"/>
          </a:xfrm>
          <a:prstGeom prst="rect">
            <a:avLst/>
          </a:prstGeom>
          <a:noFill/>
        </p:spPr>
        <p:txBody>
          <a:bodyPr wrap="square" rtlCol="0">
            <a:spAutoFit/>
          </a:bodyPr>
          <a:p>
            <a:r>
              <a:rPr lang="zh-CN" altLang="en-US" sz="4000">
                <a:solidFill>
                  <a:srgbClr val="00B0F0"/>
                </a:solidFill>
              </a:rPr>
              <a:t>基于</a:t>
            </a:r>
            <a:r>
              <a:rPr lang="en-US" altLang="zh-CN" sz="4000">
                <a:solidFill>
                  <a:srgbClr val="00B0F0"/>
                </a:solidFill>
              </a:rPr>
              <a:t>web</a:t>
            </a:r>
            <a:r>
              <a:rPr lang="zh-CN" altLang="en-US" sz="4000">
                <a:solidFill>
                  <a:srgbClr val="00B0F0"/>
                </a:solidFill>
              </a:rPr>
              <a:t>前端的书籍推荐网站的实现</a:t>
            </a:r>
            <a:endParaRPr lang="zh-CN" altLang="en-US" sz="4000">
              <a:solidFill>
                <a:srgbClr val="00B0F0"/>
              </a:solidFill>
            </a:endParaRPr>
          </a:p>
        </p:txBody>
      </p:sp>
      <p:sp>
        <p:nvSpPr>
          <p:cNvPr id="14" name="文本框 13"/>
          <p:cNvSpPr txBox="1"/>
          <p:nvPr/>
        </p:nvSpPr>
        <p:spPr>
          <a:xfrm>
            <a:off x="5648960" y="4519295"/>
            <a:ext cx="2614930" cy="460375"/>
          </a:xfrm>
          <a:prstGeom prst="rect">
            <a:avLst/>
          </a:prstGeom>
          <a:noFill/>
        </p:spPr>
        <p:txBody>
          <a:bodyPr wrap="square" rtlCol="0">
            <a:spAutoFit/>
          </a:bodyPr>
          <a:p>
            <a:r>
              <a:rPr lang="zh-CN" altLang="en-US" sz="2400">
                <a:solidFill>
                  <a:srgbClr val="0070C0"/>
                </a:solidFill>
              </a:rPr>
              <a:t>指导老师：王勇</a:t>
            </a:r>
            <a:endParaRPr lang="zh-CN" altLang="en-US" sz="2400">
              <a:solidFill>
                <a:srgbClr val="0070C0"/>
              </a:solidFill>
            </a:endParaRPr>
          </a:p>
        </p:txBody>
      </p:sp>
      <p:sp>
        <p:nvSpPr>
          <p:cNvPr id="15" name="文本框 14"/>
          <p:cNvSpPr txBox="1"/>
          <p:nvPr/>
        </p:nvSpPr>
        <p:spPr>
          <a:xfrm>
            <a:off x="5648960" y="4979670"/>
            <a:ext cx="3127375" cy="460375"/>
          </a:xfrm>
          <a:prstGeom prst="rect">
            <a:avLst/>
          </a:prstGeom>
          <a:noFill/>
        </p:spPr>
        <p:txBody>
          <a:bodyPr wrap="square" rtlCol="0">
            <a:spAutoFit/>
          </a:bodyPr>
          <a:p>
            <a:r>
              <a:rPr lang="zh-CN" altLang="en-US" sz="2400">
                <a:solidFill>
                  <a:srgbClr val="0070C0"/>
                </a:solidFill>
              </a:rPr>
              <a:t>答辩人：李建辉</a:t>
            </a:r>
            <a:endParaRPr lang="zh-CN" altLang="en-US" sz="2400">
              <a:solidFill>
                <a:srgbClr val="0070C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nodeType="withEffect">
                                  <p:stCondLst>
                                    <p:cond delay="40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答辩\图片1.png图片1"/>
          <p:cNvPicPr>
            <a:picLocks noChangeAspect="1"/>
          </p:cNvPicPr>
          <p:nvPr/>
        </p:nvPicPr>
        <p:blipFill>
          <a:blip r:embed="rId1"/>
          <a:srcRect l="6872" t="869" r="12049" b="-869"/>
          <a:stretch>
            <a:fillRect/>
          </a:stretch>
        </p:blipFill>
        <p:spPr>
          <a:xfrm>
            <a:off x="5227955" y="925830"/>
            <a:ext cx="3700145" cy="4751705"/>
          </a:xfrm>
          <a:prstGeom prst="rect">
            <a:avLst/>
          </a:prstGeom>
          <a:ln w="25400">
            <a:solidFill>
              <a:schemeClr val="accent1"/>
            </a:solidFill>
          </a:ln>
        </p:spPr>
      </p:pic>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2.</a:t>
            </a:r>
            <a:r>
              <a:rPr lang="zh-CN" altLang="en-US" sz="2400" b="1" dirty="0">
                <a:solidFill>
                  <a:schemeClr val="tx1">
                    <a:lumMod val="85000"/>
                    <a:lumOff val="15000"/>
                  </a:schemeClr>
                </a:solidFill>
                <a:latin typeface="微软雅黑" panose="020B0503020204020204" charset="-122"/>
                <a:ea typeface="微软雅黑" panose="020B0503020204020204" charset="-122"/>
              </a:rPr>
              <a:t>需求分析以及架构设计</a:t>
            </a:r>
            <a:r>
              <a:rPr lang="en-US" altLang="zh-CN" sz="2400" b="1" dirty="0">
                <a:solidFill>
                  <a:schemeClr val="tx1">
                    <a:lumMod val="85000"/>
                    <a:lumOff val="15000"/>
                  </a:schemeClr>
                </a:solidFill>
                <a:latin typeface="微软雅黑" panose="020B0503020204020204" charset="-122"/>
                <a:ea typeface="微软雅黑" panose="020B0503020204020204" charset="-122"/>
              </a:rPr>
              <a:t>--</a:t>
            </a:r>
            <a:r>
              <a:rPr lang="zh-CN" altLang="en-US" sz="2400" b="1" dirty="0">
                <a:solidFill>
                  <a:schemeClr val="tx1">
                    <a:lumMod val="85000"/>
                    <a:lumOff val="15000"/>
                  </a:schemeClr>
                </a:solidFill>
                <a:latin typeface="微软雅黑" panose="020B0503020204020204" charset="-122"/>
                <a:ea typeface="微软雅黑" panose="020B0503020204020204" charset="-122"/>
              </a:rPr>
              <a:t>模块化</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3" name="矩形 12"/>
          <p:cNvSpPr/>
          <p:nvPr/>
        </p:nvSpPr>
        <p:spPr>
          <a:xfrm>
            <a:off x="6643467" y="5889669"/>
            <a:ext cx="868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fontAlgn="base">
              <a:spcBef>
                <a:spcPct val="0"/>
              </a:spcBef>
              <a:spcAft>
                <a:spcPct val="0"/>
              </a:spcAft>
            </a:pPr>
            <a:r>
              <a:rPr lang="zh-CN" altLang="zh-CN" b="1" dirty="0">
                <a:solidFill>
                  <a:schemeClr val="accent1"/>
                </a:solidFill>
                <a:latin typeface="微软雅黑" panose="020B0503020204020204" charset="-122"/>
                <a:ea typeface="微软雅黑" panose="020B0503020204020204" charset="-122"/>
                <a:cs typeface="Times New Roman" panose="02020603050405020304" pitchFamily="18" charset="0"/>
              </a:rPr>
              <a:t>用例图</a:t>
            </a:r>
            <a:endParaRPr lang="zh-CN" altLang="zh-CN"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14" name="矩形 13"/>
          <p:cNvSpPr/>
          <p:nvPr/>
        </p:nvSpPr>
        <p:spPr>
          <a:xfrm>
            <a:off x="558482" y="3873495"/>
            <a:ext cx="4477363" cy="1476375"/>
          </a:xfrm>
          <a:prstGeom prst="rect">
            <a:avLst/>
          </a:prstGeom>
        </p:spPr>
        <p:txBody>
          <a:bodyPr wrap="square">
            <a:spAutoFit/>
          </a:bodyPr>
          <a:lstStyle/>
          <a:p>
            <a:pPr indent="457200">
              <a:lnSpc>
                <a:spcPct val="125000"/>
              </a:lnSpc>
            </a:pPr>
            <a:r>
              <a:rPr lang="zh-CN" altLang="zh-CN" dirty="0">
                <a:latin typeface="微软雅黑" panose="020B0503020204020204" charset="-122"/>
                <a:ea typeface="微软雅黑" panose="020B0503020204020204" charset="-122"/>
              </a:rPr>
              <a:t>在网站的开发过程中，适当地进行模块划分是很明智的举动，不仅能够目标明确地解决问题，而且也有利于之后地维护工作。</a:t>
            </a:r>
            <a:endParaRPr lang="zh-CN" altLang="zh-CN" dirty="0">
              <a:latin typeface="微软雅黑" panose="020B0503020204020204" charset="-122"/>
              <a:ea typeface="微软雅黑" panose="020B0503020204020204" charset="-122"/>
            </a:endParaRPr>
          </a:p>
        </p:txBody>
      </p:sp>
      <p:sp>
        <p:nvSpPr>
          <p:cNvPr id="15" name="Rectangle 1"/>
          <p:cNvSpPr>
            <a:spLocks noChangeArrowheads="1"/>
          </p:cNvSpPr>
          <p:nvPr/>
        </p:nvSpPr>
        <p:spPr bwMode="auto">
          <a:xfrm>
            <a:off x="557975" y="1022187"/>
            <a:ext cx="2926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zh-CN" altLang="en-US" sz="2400" b="1" dirty="0" smtClean="0">
                <a:solidFill>
                  <a:schemeClr val="accent1"/>
                </a:solidFill>
                <a:latin typeface="微软雅黑" panose="020B0503020204020204" charset="-122"/>
                <a:ea typeface="微软雅黑" panose="020B0503020204020204" charset="-122"/>
              </a:rPr>
              <a:t>最终模块设计</a:t>
            </a:r>
            <a:r>
              <a:rPr lang="zh-CN" altLang="en-US" sz="2400" b="1" dirty="0" smtClean="0">
                <a:solidFill>
                  <a:schemeClr val="accent1"/>
                </a:solidFill>
                <a:latin typeface="微软雅黑" panose="020B0503020204020204" charset="-122"/>
                <a:ea typeface="微软雅黑" panose="020B0503020204020204" charset="-122"/>
              </a:rPr>
              <a:t>方案</a:t>
            </a:r>
            <a:r>
              <a:rPr kumimoji="0" lang="zh-CN" altLang="en-US" sz="2400" b="1" i="0" u="none" strike="noStrike" cap="none" normalizeH="0" baseline="0" dirty="0" smtClean="0">
                <a:ln>
                  <a:noFill/>
                </a:ln>
                <a:solidFill>
                  <a:schemeClr val="accent1"/>
                </a:solidFill>
                <a:effectLst/>
                <a:latin typeface="微软雅黑" panose="020B0503020204020204" charset="-122"/>
                <a:ea typeface="微软雅黑" panose="020B0503020204020204" charset="-122"/>
              </a:rPr>
              <a:t>：</a:t>
            </a:r>
            <a:endParaRPr kumimoji="0" lang="zh-CN" altLang="en-US" sz="2400" b="1"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p:txBody>
      </p:sp>
      <p:grpSp>
        <p:nvGrpSpPr>
          <p:cNvPr id="4" name="组合 3"/>
          <p:cNvGrpSpPr/>
          <p:nvPr/>
        </p:nvGrpSpPr>
        <p:grpSpPr>
          <a:xfrm>
            <a:off x="611189" y="1535949"/>
            <a:ext cx="1981100" cy="499079"/>
            <a:chOff x="2645777" y="1428360"/>
            <a:chExt cx="1523389" cy="914033"/>
          </a:xfrm>
        </p:grpSpPr>
        <p:sp>
          <p:nvSpPr>
            <p:cNvPr id="16" name="矩形 1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2645777" y="1575355"/>
              <a:ext cx="1514250" cy="674519"/>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注册</a:t>
              </a:r>
              <a:r>
                <a:rPr lang="zh-CN" altLang="en-US" b="1" dirty="0" smtClean="0">
                  <a:solidFill>
                    <a:schemeClr val="bg1"/>
                  </a:solidFill>
                  <a:latin typeface="微软雅黑" panose="020B0503020204020204" charset="-122"/>
                  <a:ea typeface="微软雅黑" panose="020B0503020204020204" charset="-122"/>
                </a:rPr>
                <a:t>模块</a:t>
              </a:r>
              <a:endParaRPr lang="zh-CN" altLang="en-US" b="1" dirty="0" smtClean="0">
                <a:solidFill>
                  <a:schemeClr val="bg1"/>
                </a:solidFill>
                <a:latin typeface="微软雅黑" panose="020B0503020204020204" charset="-122"/>
                <a:ea typeface="微软雅黑" panose="020B0503020204020204" charset="-122"/>
              </a:endParaRPr>
            </a:p>
          </p:txBody>
        </p:sp>
      </p:grpSp>
      <p:grpSp>
        <p:nvGrpSpPr>
          <p:cNvPr id="25" name="组合 24"/>
          <p:cNvGrpSpPr/>
          <p:nvPr/>
        </p:nvGrpSpPr>
        <p:grpSpPr>
          <a:xfrm>
            <a:off x="3119335" y="1535949"/>
            <a:ext cx="1981100" cy="499079"/>
            <a:chOff x="2645777" y="1428360"/>
            <a:chExt cx="1523389" cy="914033"/>
          </a:xfrm>
        </p:grpSpPr>
        <p:sp>
          <p:nvSpPr>
            <p:cNvPr id="26" name="矩形 2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7" name="文本框 26"/>
            <p:cNvSpPr txBox="1"/>
            <p:nvPr/>
          </p:nvSpPr>
          <p:spPr>
            <a:xfrm>
              <a:off x="2645777" y="1575355"/>
              <a:ext cx="1514250" cy="674519"/>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登录模块</a:t>
              </a:r>
              <a:endParaRPr lang="zh-CN" altLang="en-US" b="1"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3119335" y="2305986"/>
            <a:ext cx="1981100" cy="499079"/>
            <a:chOff x="2645777" y="1428360"/>
            <a:chExt cx="1523389" cy="914033"/>
          </a:xfrm>
        </p:grpSpPr>
        <p:sp>
          <p:nvSpPr>
            <p:cNvPr id="38" name="矩形 3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9" name="文本框 38"/>
            <p:cNvSpPr txBox="1"/>
            <p:nvPr/>
          </p:nvSpPr>
          <p:spPr>
            <a:xfrm>
              <a:off x="2645777" y="1575355"/>
              <a:ext cx="1514250" cy="674519"/>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收藏句子模块</a:t>
              </a:r>
              <a:endParaRPr lang="zh-CN" altLang="en-US" b="1" dirty="0">
                <a:solidFill>
                  <a:schemeClr val="bg1"/>
                </a:solidFill>
                <a:latin typeface="微软雅黑" panose="020B0503020204020204" charset="-122"/>
                <a:ea typeface="微软雅黑" panose="020B0503020204020204" charset="-122"/>
              </a:endParaRPr>
            </a:p>
          </p:txBody>
        </p:sp>
      </p:grpSp>
      <p:grpSp>
        <p:nvGrpSpPr>
          <p:cNvPr id="2" name="组合 1"/>
          <p:cNvGrpSpPr/>
          <p:nvPr/>
        </p:nvGrpSpPr>
        <p:grpSpPr>
          <a:xfrm>
            <a:off x="611189" y="2305986"/>
            <a:ext cx="1981100" cy="826199"/>
            <a:chOff x="611189" y="2305986"/>
            <a:chExt cx="1981100" cy="826199"/>
          </a:xfrm>
        </p:grpSpPr>
        <p:grpSp>
          <p:nvGrpSpPr>
            <p:cNvPr id="34" name="组合 33"/>
            <p:cNvGrpSpPr/>
            <p:nvPr/>
          </p:nvGrpSpPr>
          <p:grpSpPr>
            <a:xfrm>
              <a:off x="611189" y="2305986"/>
              <a:ext cx="1981100" cy="499079"/>
              <a:chOff x="2645777" y="1428360"/>
              <a:chExt cx="1523389" cy="914033"/>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674519"/>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书籍推荐模块</a:t>
                </a:r>
                <a:endParaRPr lang="zh-CN" altLang="en-US" b="1" dirty="0">
                  <a:solidFill>
                    <a:schemeClr val="bg1"/>
                  </a:solidFill>
                  <a:latin typeface="微软雅黑" panose="020B0503020204020204" charset="-122"/>
                  <a:ea typeface="微软雅黑" panose="020B0503020204020204" charset="-122"/>
                </a:endParaRPr>
              </a:p>
            </p:txBody>
          </p:sp>
        </p:grpSp>
        <p:sp>
          <p:nvSpPr>
            <p:cNvPr id="40" name="Rectangle 1"/>
            <p:cNvSpPr>
              <a:spLocks noChangeArrowheads="1"/>
            </p:cNvSpPr>
            <p:nvPr/>
          </p:nvSpPr>
          <p:spPr bwMode="auto">
            <a:xfrm>
              <a:off x="1097958" y="2795000"/>
              <a:ext cx="9956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i="0" u="none" strike="noStrike" cap="none" normalizeH="0" baseline="0" dirty="0" smtClean="0">
                  <a:ln>
                    <a:noFill/>
                  </a:ln>
                  <a:solidFill>
                    <a:schemeClr val="accent1"/>
                  </a:solidFill>
                  <a:effectLst/>
                  <a:latin typeface="微软雅黑" panose="020B0503020204020204" charset="-122"/>
                  <a:ea typeface="微软雅黑" panose="020B0503020204020204" charset="-122"/>
                </a:rPr>
                <a:t>（</a:t>
              </a:r>
              <a:r>
                <a:rPr lang="zh-CN" altLang="en-US" sz="1600" dirty="0">
                  <a:solidFill>
                    <a:schemeClr val="accent1"/>
                  </a:solidFill>
                  <a:latin typeface="微软雅黑" panose="020B0503020204020204" charset="-122"/>
                  <a:ea typeface="微软雅黑" panose="020B0503020204020204" charset="-122"/>
                </a:rPr>
                <a:t>核心</a:t>
              </a:r>
              <a:r>
                <a:rPr kumimoji="0" lang="zh-CN" altLang="en-US" sz="1600" i="0" u="none" strike="noStrike" cap="none" normalizeH="0" baseline="0" dirty="0" smtClean="0">
                  <a:ln>
                    <a:noFill/>
                  </a:ln>
                  <a:solidFill>
                    <a:schemeClr val="accent1"/>
                  </a:solidFill>
                  <a:effectLst/>
                  <a:latin typeface="微软雅黑" panose="020B0503020204020204" charset="-122"/>
                  <a:ea typeface="微软雅黑" panose="020B0503020204020204" charset="-122"/>
                </a:rPr>
                <a:t>）</a:t>
              </a:r>
              <a:endParaRPr kumimoji="0" lang="zh-CN" altLang="en-US" sz="1600"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11</a:t>
              </a:r>
              <a:endParaRPr lang="zh-CN" altLang="en-US" sz="1600" dirty="0">
                <a:solidFill>
                  <a:schemeClr val="bg1"/>
                </a:solidFill>
                <a:latin typeface="微软雅黑" panose="020B0503020204020204" charset="-122"/>
                <a:ea typeface="微软雅黑" panose="020B0503020204020204" charset="-122"/>
              </a:endParaRPr>
            </a:p>
          </p:txBody>
        </p:sp>
      </p:grpSp>
      <p:grpSp>
        <p:nvGrpSpPr>
          <p:cNvPr id="5" name="组合 4"/>
          <p:cNvGrpSpPr/>
          <p:nvPr/>
        </p:nvGrpSpPr>
        <p:grpSpPr>
          <a:xfrm>
            <a:off x="623785" y="3164724"/>
            <a:ext cx="1981100" cy="49907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lvl="0" algn="ctr" defTabSz="1289050">
                <a:lnSpc>
                  <a:spcPct val="90000"/>
                </a:lnSpc>
                <a:spcBef>
                  <a:spcPct val="0"/>
                </a:spcBef>
                <a:spcAft>
                  <a:spcPct val="35000"/>
                </a:spcAft>
              </a:pPr>
              <a:endParaRPr lang="zh-CN" altLang="en-US" sz="2900" kern="1200"/>
            </a:p>
          </p:txBody>
        </p:sp>
        <p:sp>
          <p:nvSpPr>
            <p:cNvPr id="7" name="文本框 6"/>
            <p:cNvSpPr txBox="1"/>
            <p:nvPr/>
          </p:nvSpPr>
          <p:spPr>
            <a:xfrm>
              <a:off x="2645777" y="1575355"/>
              <a:ext cx="1514250" cy="674519"/>
            </a:xfrm>
            <a:prstGeom prst="rect">
              <a:avLst/>
            </a:prstGeom>
            <a:noFill/>
          </p:spPr>
          <p:txBody>
            <a:bodyPr wrap="square" rtlCol="0">
              <a:spAutoFit/>
            </a:bodyPr>
            <a:p>
              <a:pPr algn="ctr"/>
              <a:r>
                <a:rPr lang="zh-CN" altLang="en-US" b="1" dirty="0">
                  <a:solidFill>
                    <a:schemeClr val="bg1"/>
                  </a:solidFill>
                  <a:latin typeface="微软雅黑" panose="020B0503020204020204" charset="-122"/>
                  <a:ea typeface="微软雅黑" panose="020B0503020204020204" charset="-122"/>
                </a:rPr>
                <a:t>发表书评</a:t>
              </a:r>
              <a:r>
                <a:rPr lang="zh-CN" altLang="en-US" b="1" dirty="0">
                  <a:solidFill>
                    <a:schemeClr val="bg1"/>
                  </a:solidFill>
                  <a:latin typeface="微软雅黑" panose="020B0503020204020204" charset="-122"/>
                  <a:ea typeface="微软雅黑" panose="020B0503020204020204" charset="-122"/>
                </a:rPr>
                <a:t>模块</a:t>
              </a:r>
              <a:endParaRPr lang="zh-CN" altLang="en-US"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53" presetClass="entr" presetSubtype="16" fill="hold"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53" presetClass="entr" presetSubtype="16" fill="hold" nodeType="withEffect">
                                  <p:stCondLst>
                                    <p:cond delay="25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nodeType="with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par>
                                <p:cTn id="34" presetID="53" presetClass="entr" presetSubtype="16" fill="hold" nodeType="withEffect">
                                  <p:stCondLst>
                                    <p:cond delay="25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42" presetClass="entr" presetSubtype="0" fill="hold" grpId="0" nodeType="withEffect">
                                  <p:stCondLst>
                                    <p:cond delay="25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par>
                                <p:cTn id="44" presetID="53" presetClass="entr" presetSubtype="16"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42" presetClass="entr" presetSubtype="0" fill="hold" nodeType="withEffect">
                                  <p:stCondLst>
                                    <p:cond delay="25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par>
                                <p:cTn id="54" presetID="53" presetClass="entr" presetSubtype="16" fill="hold" nodeType="withEffect">
                                  <p:stCondLst>
                                    <p:cond delay="25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bldLvl="0" animBg="1"/>
      <p:bldP spid="14" grpId="0"/>
      <p:bldP spid="1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187" y="1144879"/>
            <a:ext cx="7921626" cy="5054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2.</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需求分析以及架构设计</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界面设计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12" name="组合 11"/>
          <p:cNvGrpSpPr/>
          <p:nvPr/>
        </p:nvGrpSpPr>
        <p:grpSpPr>
          <a:xfrm>
            <a:off x="8606970" y="6519446"/>
            <a:ext cx="638628" cy="338554"/>
            <a:chOff x="8663567" y="6519446"/>
            <a:chExt cx="638628" cy="338554"/>
          </a:xfrm>
        </p:grpSpPr>
        <p:sp>
          <p:nvSpPr>
            <p:cNvPr id="13" name="矩形 1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06</a:t>
              </a:r>
              <a:endParaRPr lang="zh-CN" altLang="en-US" sz="1600" dirty="0">
                <a:solidFill>
                  <a:schemeClr val="bg1"/>
                </a:solidFill>
                <a:latin typeface="微软雅黑" panose="020B0503020204020204" charset="-122"/>
                <a:ea typeface="微软雅黑" panose="020B0503020204020204" charset="-122"/>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0112" y="1271715"/>
            <a:ext cx="4721340" cy="3135493"/>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l="19083" r="19083"/>
          <a:stretch>
            <a:fillRect/>
          </a:stretch>
        </p:blipFill>
        <p:spPr>
          <a:xfrm>
            <a:off x="5510377" y="1271553"/>
            <a:ext cx="2919600" cy="313560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112" y="4484753"/>
            <a:ext cx="2469772" cy="16403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0158" y="4484826"/>
            <a:ext cx="2469772" cy="1640225"/>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0205" y="4484753"/>
            <a:ext cx="2469772" cy="16403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7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12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15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03</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1" y="2845078"/>
            <a:ext cx="4645651"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具体实现过程</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2" y="3416888"/>
            <a:ext cx="4663440"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achievement</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3.</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具体实现过程</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通信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16" name="组合 15"/>
          <p:cNvGrpSpPr/>
          <p:nvPr/>
        </p:nvGrpSpPr>
        <p:grpSpPr>
          <a:xfrm>
            <a:off x="611187" y="1302801"/>
            <a:ext cx="5793452" cy="914033"/>
            <a:chOff x="611187" y="1307273"/>
            <a:chExt cx="5793452" cy="914033"/>
          </a:xfrm>
        </p:grpSpPr>
        <p:sp>
          <p:nvSpPr>
            <p:cNvPr id="5" name="任意多边形 4"/>
            <p:cNvSpPr/>
            <p:nvPr/>
          </p:nvSpPr>
          <p:spPr>
            <a:xfrm>
              <a:off x="611187"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6" name="任意多边形 5"/>
            <p:cNvSpPr/>
            <p:nvPr/>
          </p:nvSpPr>
          <p:spPr>
            <a:xfrm>
              <a:off x="2286916"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lvl="0" algn="ctr" defTabSz="533400">
                <a:lnSpc>
                  <a:spcPct val="90000"/>
                </a:lnSpc>
                <a:spcBef>
                  <a:spcPct val="0"/>
                </a:spcBef>
                <a:spcAft>
                  <a:spcPct val="35000"/>
                </a:spcAft>
              </a:pPr>
              <a:endParaRPr lang="zh-CN" altLang="en-US" sz="1200" kern="1200"/>
            </a:p>
          </p:txBody>
        </p:sp>
        <p:sp>
          <p:nvSpPr>
            <p:cNvPr id="7" name="任意多边形 6"/>
            <p:cNvSpPr/>
            <p:nvPr/>
          </p:nvSpPr>
          <p:spPr>
            <a:xfrm>
              <a:off x="2739363"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883" tIns="134883" rIns="134883" bIns="134883" numCol="1" spcCol="1270" anchor="ctr" anchorCtr="0">
              <a:noAutofit/>
            </a:bodyPr>
            <a:lstStyle/>
            <a:p>
              <a:pPr lvl="0" algn="ctr" defTabSz="1333500">
                <a:lnSpc>
                  <a:spcPct val="90000"/>
                </a:lnSpc>
                <a:spcBef>
                  <a:spcPct val="0"/>
                </a:spcBef>
                <a:spcAft>
                  <a:spcPct val="35000"/>
                </a:spcAft>
              </a:pPr>
              <a:endParaRPr lang="zh-CN" altLang="en-US" sz="3000" kern="1200"/>
            </a:p>
          </p:txBody>
        </p:sp>
        <p:sp>
          <p:nvSpPr>
            <p:cNvPr id="8" name="任意多边形 7"/>
            <p:cNvSpPr/>
            <p:nvPr/>
          </p:nvSpPr>
          <p:spPr>
            <a:xfrm>
              <a:off x="4419662"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lvl="0" algn="ctr" defTabSz="533400">
                <a:lnSpc>
                  <a:spcPct val="90000"/>
                </a:lnSpc>
                <a:spcBef>
                  <a:spcPct val="0"/>
                </a:spcBef>
                <a:spcAft>
                  <a:spcPct val="35000"/>
                </a:spcAft>
              </a:pPr>
              <a:endParaRPr lang="zh-CN" altLang="en-US" sz="1200" kern="1200"/>
            </a:p>
          </p:txBody>
        </p:sp>
        <p:sp>
          <p:nvSpPr>
            <p:cNvPr id="11" name="任意多边形 10"/>
            <p:cNvSpPr/>
            <p:nvPr/>
          </p:nvSpPr>
          <p:spPr>
            <a:xfrm>
              <a:off x="4881250"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615756" y="1595012"/>
              <a:ext cx="15142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数据库</a:t>
              </a:r>
              <a:endParaRPr lang="zh-CN" altLang="en-US" b="1" dirty="0" smtClean="0">
                <a:solidFill>
                  <a:schemeClr val="bg1"/>
                </a:solidFill>
                <a:latin typeface="微软雅黑" panose="020B0503020204020204" charset="-122"/>
                <a:ea typeface="微软雅黑" panose="020B0503020204020204" charset="-122"/>
              </a:endParaRPr>
            </a:p>
          </p:txBody>
        </p:sp>
        <p:sp>
          <p:nvSpPr>
            <p:cNvPr id="22" name="文本框 21"/>
            <p:cNvSpPr txBox="1"/>
            <p:nvPr/>
          </p:nvSpPr>
          <p:spPr>
            <a:xfrm>
              <a:off x="2743932" y="1595012"/>
              <a:ext cx="15142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服务器</a:t>
              </a:r>
              <a:endParaRPr lang="zh-CN" altLang="en-US" b="1" dirty="0" smtClean="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4885819" y="1595012"/>
              <a:ext cx="15142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浏览器</a:t>
              </a:r>
              <a:endParaRPr lang="zh-CN" altLang="en-US" b="1" dirty="0" smtClean="0">
                <a:solidFill>
                  <a:schemeClr val="bg1"/>
                </a:solidFill>
                <a:latin typeface="微软雅黑" panose="020B0503020204020204" charset="-122"/>
                <a:ea typeface="微软雅黑" panose="020B0503020204020204" charset="-122"/>
              </a:endParaRPr>
            </a:p>
          </p:txBody>
        </p:sp>
      </p:grpSp>
      <p:grpSp>
        <p:nvGrpSpPr>
          <p:cNvPr id="2" name="组合 1"/>
          <p:cNvGrpSpPr/>
          <p:nvPr/>
        </p:nvGrpSpPr>
        <p:grpSpPr>
          <a:xfrm>
            <a:off x="592265" y="2438399"/>
            <a:ext cx="7922267" cy="3870325"/>
            <a:chOff x="592265" y="2438399"/>
            <a:chExt cx="7922267" cy="3870325"/>
          </a:xfrm>
        </p:grpSpPr>
        <p:sp useBgFill="1">
          <p:nvSpPr>
            <p:cNvPr id="27" name="任意多边形 26"/>
            <p:cNvSpPr/>
            <p:nvPr/>
          </p:nvSpPr>
          <p:spPr>
            <a:xfrm>
              <a:off x="592265" y="2438399"/>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186434" y="3793012"/>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1780604" y="5147626"/>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6296298" y="331889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890468" y="466577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611188" y="2642338"/>
              <a:ext cx="6715005" cy="822325"/>
            </a:xfrm>
            <a:prstGeom prst="rect">
              <a:avLst/>
            </a:prstGeom>
            <a:noFill/>
          </p:spPr>
          <p:txBody>
            <a:bodyPr wrap="square" rtlCol="0">
              <a:spAutoFit/>
            </a:bodyPr>
            <a:lstStyle/>
            <a:p>
              <a:pPr indent="457200">
                <a:lnSpc>
                  <a:spcPct val="125000"/>
                </a:lnSpc>
              </a:pPr>
              <a:r>
                <a:rPr lang="zh-CN" altLang="en-US" sz="2000" b="1" dirty="0" smtClean="0">
                  <a:solidFill>
                    <a:srgbClr val="262626"/>
                  </a:solidFill>
                  <a:latin typeface="微软雅黑" panose="020B0503020204020204" charset="-122"/>
                  <a:ea typeface="微软雅黑" panose="020B0503020204020204" charset="-122"/>
                </a:rPr>
                <a:t>设计数据库</a:t>
              </a:r>
              <a:br>
                <a:rPr lang="zh-CN" altLang="en-US" sz="2000" b="1" dirty="0" smtClean="0">
                  <a:solidFill>
                    <a:srgbClr val="262626"/>
                  </a:solidFill>
                  <a:latin typeface="微软雅黑" panose="020B0503020204020204" charset="-122"/>
                  <a:ea typeface="微软雅黑" panose="020B0503020204020204" charset="-122"/>
                </a:rPr>
              </a:br>
              <a:r>
                <a:rPr lang="zh-CN" altLang="en-US" dirty="0" smtClean="0">
                  <a:solidFill>
                    <a:srgbClr val="262626"/>
                  </a:solidFill>
                  <a:latin typeface="微软雅黑" panose="020B0503020204020204" charset="-122"/>
                  <a:ea typeface="微软雅黑" panose="020B0503020204020204" charset="-122"/>
                </a:rPr>
                <a:t>完成数据库的建立，在数据库内建立表格和对应字段</a:t>
              </a:r>
              <a:endParaRPr lang="zh-CN" altLang="en-US" dirty="0" smtClean="0">
                <a:solidFill>
                  <a:srgbClr val="262626"/>
                </a:solidFill>
                <a:latin typeface="微软雅黑" panose="020B0503020204020204" charset="-122"/>
                <a:ea typeface="微软雅黑" panose="020B0503020204020204" charset="-122"/>
              </a:endParaRPr>
            </a:p>
          </p:txBody>
        </p:sp>
        <p:sp>
          <p:nvSpPr>
            <p:cNvPr id="33" name="文本框 32"/>
            <p:cNvSpPr txBox="1"/>
            <p:nvPr/>
          </p:nvSpPr>
          <p:spPr>
            <a:xfrm>
              <a:off x="1205357" y="3996951"/>
              <a:ext cx="6715005" cy="822325"/>
            </a:xfrm>
            <a:prstGeom prst="rect">
              <a:avLst/>
            </a:prstGeom>
            <a:noFill/>
          </p:spPr>
          <p:txBody>
            <a:bodyPr wrap="square" rtlCol="0">
              <a:spAutoFit/>
            </a:bodyPr>
            <a:lstStyle/>
            <a:p>
              <a:pPr indent="457200">
                <a:lnSpc>
                  <a:spcPct val="125000"/>
                </a:lnSpc>
              </a:pPr>
              <a:r>
                <a:rPr lang="zh-CN" altLang="en-US" sz="2000" b="1" dirty="0" smtClean="0">
                  <a:solidFill>
                    <a:srgbClr val="262626"/>
                  </a:solidFill>
                  <a:latin typeface="微软雅黑" panose="020B0503020204020204" charset="-122"/>
                  <a:ea typeface="微软雅黑" panose="020B0503020204020204" charset="-122"/>
                </a:rPr>
                <a:t>完成服务器端与数据库的连接</a:t>
              </a:r>
              <a:br>
                <a:rPr lang="zh-CN" altLang="en-US" sz="2000" b="1" dirty="0" smtClean="0">
                  <a:solidFill>
                    <a:srgbClr val="262626"/>
                  </a:solidFill>
                  <a:latin typeface="微软雅黑" panose="020B0503020204020204" charset="-122"/>
                  <a:ea typeface="微软雅黑" panose="020B0503020204020204" charset="-122"/>
                </a:rPr>
              </a:br>
              <a:r>
                <a:rPr lang="zh-CN" altLang="en-US" sz="1800" dirty="0" smtClean="0">
                  <a:solidFill>
                    <a:srgbClr val="262626"/>
                  </a:solidFill>
                  <a:latin typeface="微软雅黑" panose="020B0503020204020204" charset="-122"/>
                  <a:ea typeface="微软雅黑" panose="020B0503020204020204" charset="-122"/>
                </a:rPr>
                <a:t>使用express框架，利用</a:t>
              </a:r>
              <a:r>
                <a:rPr lang="en-US" altLang="zh-CN" sz="1800" dirty="0" smtClean="0">
                  <a:solidFill>
                    <a:srgbClr val="262626"/>
                  </a:solidFill>
                  <a:latin typeface="微软雅黑" panose="020B0503020204020204" charset="-122"/>
                  <a:ea typeface="微软雅黑" panose="020B0503020204020204" charset="-122"/>
                </a:rPr>
                <a:t>mysql</a:t>
              </a:r>
              <a:r>
                <a:rPr lang="zh-CN" altLang="en-US" sz="1800" dirty="0" smtClean="0">
                  <a:solidFill>
                    <a:srgbClr val="262626"/>
                  </a:solidFill>
                  <a:latin typeface="微软雅黑" panose="020B0503020204020204" charset="-122"/>
                  <a:ea typeface="微软雅黑" panose="020B0503020204020204" charset="-122"/>
                </a:rPr>
                <a:t>模块创建连接池，实现两者的连接</a:t>
              </a:r>
              <a:endParaRPr lang="zh-CN" altLang="en-US" sz="1800" dirty="0" smtClean="0">
                <a:solidFill>
                  <a:srgbClr val="262626"/>
                </a:solidFill>
                <a:latin typeface="微软雅黑" panose="020B0503020204020204" charset="-122"/>
                <a:ea typeface="微软雅黑" panose="020B0503020204020204" charset="-122"/>
              </a:endParaRPr>
            </a:p>
          </p:txBody>
        </p:sp>
        <p:sp>
          <p:nvSpPr>
            <p:cNvPr id="34" name="文本框 33"/>
            <p:cNvSpPr txBox="1"/>
            <p:nvPr/>
          </p:nvSpPr>
          <p:spPr>
            <a:xfrm>
              <a:off x="1790065" y="5524690"/>
              <a:ext cx="6715005" cy="783590"/>
            </a:xfrm>
            <a:prstGeom prst="rect">
              <a:avLst/>
            </a:prstGeom>
            <a:noFill/>
          </p:spPr>
          <p:txBody>
            <a:bodyPr wrap="square" rtlCol="0">
              <a:spAutoFit/>
            </a:bodyPr>
            <a:lstStyle/>
            <a:p>
              <a:pPr indent="457200" algn="l">
                <a:lnSpc>
                  <a:spcPct val="125000"/>
                </a:lnSpc>
                <a:buClrTx/>
                <a:buSzTx/>
                <a:buFontTx/>
              </a:pPr>
              <a:r>
                <a:rPr lang="zh-CN" altLang="en-US" b="1" dirty="0" smtClean="0">
                  <a:solidFill>
                    <a:srgbClr val="262626"/>
                  </a:solidFill>
                  <a:latin typeface="微软雅黑" panose="020B0503020204020204" charset="-122"/>
                  <a:ea typeface="微软雅黑" panose="020B0503020204020204" charset="-122"/>
                </a:rPr>
                <a:t>从浏览器端获取服务器信息</a:t>
              </a:r>
              <a:br>
                <a:rPr lang="zh-CN" altLang="en-US" b="1" dirty="0" smtClean="0">
                  <a:solidFill>
                    <a:srgbClr val="262626"/>
                  </a:solidFill>
                  <a:latin typeface="微软雅黑" panose="020B0503020204020204" charset="-122"/>
                  <a:ea typeface="微软雅黑" panose="020B0503020204020204" charset="-122"/>
                </a:rPr>
              </a:br>
              <a:r>
                <a:rPr lang="zh-CN" altLang="en-US" dirty="0" smtClean="0">
                  <a:solidFill>
                    <a:srgbClr val="262626"/>
                  </a:solidFill>
                  <a:latin typeface="微软雅黑" panose="020B0503020204020204" charset="-122"/>
                  <a:ea typeface="微软雅黑" panose="020B0503020204020204" charset="-122"/>
                </a:rPr>
                <a:t>实现简单的</a:t>
              </a:r>
              <a:r>
                <a:rPr lang="zh-CN" altLang="en-US" dirty="0" smtClean="0">
                  <a:solidFill>
                    <a:srgbClr val="262626"/>
                  </a:solidFill>
                  <a:latin typeface="微软雅黑" panose="020B0503020204020204" charset="-122"/>
                  <a:ea typeface="微软雅黑" panose="020B0503020204020204" charset="-122"/>
                </a:rPr>
                <a:t>通信过程</a:t>
              </a:r>
              <a:endParaRPr lang="zh-CN" altLang="en-US" dirty="0" smtClean="0">
                <a:solidFill>
                  <a:srgbClr val="262626"/>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1"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3.</a:t>
            </a:r>
            <a:r>
              <a:rPr lang="zh-CN" altLang="en-US" sz="2400" b="1" dirty="0">
                <a:solidFill>
                  <a:schemeClr val="tx1">
                    <a:lumMod val="85000"/>
                    <a:lumOff val="15000"/>
                  </a:schemeClr>
                </a:solidFill>
                <a:latin typeface="微软雅黑" panose="020B0503020204020204" charset="-122"/>
                <a:ea typeface="微软雅黑" panose="020B0503020204020204" charset="-122"/>
              </a:rPr>
              <a:t>具体实现过程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15</a:t>
              </a:r>
              <a:endParaRPr lang="zh-CN" altLang="en-US" sz="1600" dirty="0">
                <a:solidFill>
                  <a:schemeClr val="bg1"/>
                </a:solidFill>
                <a:latin typeface="微软雅黑" panose="020B0503020204020204" charset="-122"/>
                <a:ea typeface="微软雅黑" panose="020B0503020204020204" charset="-122"/>
              </a:endParaRPr>
            </a:p>
          </p:txBody>
        </p:sp>
      </p:grpSp>
      <p:sp>
        <p:nvSpPr>
          <p:cNvPr id="10" name="右箭头 9"/>
          <p:cNvSpPr/>
          <p:nvPr/>
        </p:nvSpPr>
        <p:spPr>
          <a:xfrm>
            <a:off x="1205308" y="1194544"/>
            <a:ext cx="6733382" cy="4468912"/>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useBgFill="1">
        <p:nvSpPr>
          <p:cNvPr id="12" name="圆角矩形 11"/>
          <p:cNvSpPr/>
          <p:nvPr/>
        </p:nvSpPr>
        <p:spPr>
          <a:xfrm>
            <a:off x="611187"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indent="306070" defTabSz="2000250">
              <a:lnSpc>
                <a:spcPct val="125000"/>
              </a:lnSpc>
              <a:spcBef>
                <a:spcPct val="0"/>
              </a:spcBef>
              <a:spcAft>
                <a:spcPct val="35000"/>
              </a:spcAft>
            </a:pPr>
            <a:r>
              <a:rPr lang="zh-CN" altLang="en-US" dirty="0" smtClean="0">
                <a:solidFill>
                  <a:srgbClr val="262626"/>
                </a:solidFill>
                <a:latin typeface="微软雅黑" panose="020B0503020204020204" charset="-122"/>
                <a:ea typeface="微软雅黑" panose="020B0503020204020204" charset="-122"/>
              </a:rPr>
              <a:t>其实我的汇报中是没这页，包括接下来的三页。</a:t>
            </a:r>
            <a:endParaRPr lang="zh-CN" altLang="en-US" kern="1200" dirty="0">
              <a:solidFill>
                <a:srgbClr val="262626"/>
              </a:solidFill>
              <a:latin typeface="微软雅黑" panose="020B0503020204020204" charset="-122"/>
              <a:ea typeface="微软雅黑" panose="020B0503020204020204" charset="-122"/>
            </a:endParaRPr>
          </a:p>
        </p:txBody>
      </p:sp>
      <p:sp useBgFill="1">
        <p:nvSpPr>
          <p:cNvPr id="15" name="圆角矩形 14"/>
          <p:cNvSpPr/>
          <p:nvPr/>
        </p:nvSpPr>
        <p:spPr>
          <a:xfrm>
            <a:off x="3383756"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70" defTabSz="2000250">
              <a:lnSpc>
                <a:spcPct val="125000"/>
              </a:lnSpc>
              <a:spcBef>
                <a:spcPct val="0"/>
              </a:spcBef>
              <a:spcAft>
                <a:spcPct val="35000"/>
              </a:spcAft>
            </a:pPr>
            <a:r>
              <a:rPr lang="zh-CN" altLang="en-US" dirty="0">
                <a:solidFill>
                  <a:srgbClr val="262626"/>
                </a:solidFill>
                <a:latin typeface="微软雅黑" panose="020B0503020204020204" charset="-122"/>
                <a:ea typeface="微软雅黑" panose="020B0503020204020204" charset="-122"/>
              </a:rPr>
              <a:t>只是考虑到既然是个模板，就应该有一些通用的版式。</a:t>
            </a:r>
            <a:endParaRPr lang="zh-CN" altLang="en-US" dirty="0">
              <a:solidFill>
                <a:srgbClr val="262626"/>
              </a:solidFill>
              <a:latin typeface="微软雅黑" panose="020B0503020204020204" charset="-122"/>
              <a:ea typeface="微软雅黑" panose="020B0503020204020204" charset="-122"/>
            </a:endParaRPr>
          </a:p>
        </p:txBody>
      </p:sp>
      <p:sp useBgFill="1">
        <p:nvSpPr>
          <p:cNvPr id="20" name="圆角矩形 19"/>
          <p:cNvSpPr/>
          <p:nvPr/>
        </p:nvSpPr>
        <p:spPr>
          <a:xfrm>
            <a:off x="6156325"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70" defTabSz="2000250">
              <a:lnSpc>
                <a:spcPct val="125000"/>
              </a:lnSpc>
              <a:spcBef>
                <a:spcPct val="0"/>
              </a:spcBef>
              <a:spcAft>
                <a:spcPct val="35000"/>
              </a:spcAft>
            </a:pPr>
            <a:r>
              <a:rPr lang="zh-CN" altLang="en-US" dirty="0">
                <a:solidFill>
                  <a:srgbClr val="262626"/>
                </a:solidFill>
                <a:latin typeface="微软雅黑" panose="020B0503020204020204" charset="-122"/>
                <a:ea typeface="微软雅黑" panose="020B0503020204020204" charset="-122"/>
              </a:rPr>
              <a:t>所以放置了一些</a:t>
            </a:r>
            <a:r>
              <a:rPr lang="en-US" altLang="zh-CN" dirty="0">
                <a:solidFill>
                  <a:srgbClr val="262626"/>
                </a:solidFill>
                <a:latin typeface="微软雅黑" panose="020B0503020204020204" charset="-122"/>
                <a:ea typeface="微软雅黑" panose="020B0503020204020204" charset="-122"/>
              </a:rPr>
              <a:t>SmartArt</a:t>
            </a:r>
            <a:r>
              <a:rPr lang="zh-CN" altLang="en-US" dirty="0">
                <a:solidFill>
                  <a:srgbClr val="262626"/>
                </a:solidFill>
                <a:latin typeface="微软雅黑" panose="020B0503020204020204" charset="-122"/>
                <a:ea typeface="微软雅黑" panose="020B0503020204020204" charset="-122"/>
              </a:rPr>
              <a:t>，提高一下通用性。</a:t>
            </a:r>
            <a:endParaRPr lang="zh-CN" altLang="en-US" dirty="0">
              <a:solidFill>
                <a:srgbClr val="262626"/>
              </a:solidFill>
              <a:latin typeface="微软雅黑" panose="020B0503020204020204" charset="-122"/>
              <a:ea typeface="微软雅黑" panose="020B0503020204020204" charset="-122"/>
            </a:endParaRPr>
          </a:p>
        </p:txBody>
      </p:sp>
      <p:sp>
        <p:nvSpPr>
          <p:cNvPr id="38" name="圆角矩形 37"/>
          <p:cNvSpPr/>
          <p:nvPr/>
        </p:nvSpPr>
        <p:spPr>
          <a:xfrm>
            <a:off x="580571"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kern="1200" dirty="0" smtClean="0">
                <a:solidFill>
                  <a:schemeClr val="bg1"/>
                </a:solidFill>
                <a:latin typeface="微软雅黑" panose="020B0503020204020204" charset="-122"/>
                <a:ea typeface="微软雅黑" panose="020B0503020204020204" charset="-122"/>
              </a:rPr>
              <a:t>第一个增量</a:t>
            </a:r>
            <a:endParaRPr lang="zh-CN" altLang="en-US" sz="2400" b="1" kern="1200" dirty="0" smtClean="0">
              <a:solidFill>
                <a:schemeClr val="bg1"/>
              </a:solidFill>
              <a:latin typeface="微软雅黑" panose="020B0503020204020204" charset="-122"/>
              <a:ea typeface="微软雅黑" panose="020B0503020204020204" charset="-122"/>
            </a:endParaRPr>
          </a:p>
        </p:txBody>
      </p:sp>
      <p:sp>
        <p:nvSpPr>
          <p:cNvPr id="43" name="圆角矩形 42"/>
          <p:cNvSpPr/>
          <p:nvPr/>
        </p:nvSpPr>
        <p:spPr>
          <a:xfrm>
            <a:off x="3353140"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charset="-122"/>
                <a:ea typeface="微软雅黑" panose="020B0503020204020204" charset="-122"/>
              </a:rPr>
              <a:t>第二个增量</a:t>
            </a:r>
            <a:endParaRPr lang="zh-CN" altLang="en-US" sz="2400" b="1" dirty="0">
              <a:solidFill>
                <a:schemeClr val="bg1"/>
              </a:solidFill>
              <a:latin typeface="微软雅黑" panose="020B0503020204020204" charset="-122"/>
              <a:ea typeface="微软雅黑" panose="020B0503020204020204" charset="-122"/>
            </a:endParaRPr>
          </a:p>
        </p:txBody>
      </p:sp>
      <p:sp>
        <p:nvSpPr>
          <p:cNvPr id="44" name="圆角矩形 43"/>
          <p:cNvSpPr/>
          <p:nvPr/>
        </p:nvSpPr>
        <p:spPr>
          <a:xfrm>
            <a:off x="6125709"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charset="-122"/>
                <a:ea typeface="微软雅黑" panose="020B0503020204020204" charset="-122"/>
              </a:rPr>
              <a:t>第三个增量</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12" presetClass="entr" presetSubtype="4"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p:tgtEl>
                                          <p:spTgt spid="38"/>
                                        </p:tgtEl>
                                        <p:attrNameLst>
                                          <p:attrName>ppt_y</p:attrName>
                                        </p:attrNameLst>
                                      </p:cBhvr>
                                      <p:tavLst>
                                        <p:tav tm="0">
                                          <p:val>
                                            <p:strVal val="#ppt_y+#ppt_h*1.125000"/>
                                          </p:val>
                                        </p:tav>
                                        <p:tav tm="100000">
                                          <p:val>
                                            <p:strVal val="#ppt_y"/>
                                          </p:val>
                                        </p:tav>
                                      </p:tavLst>
                                    </p:anim>
                                    <p:animEffect transition="in" filter="wipe(up)">
                                      <p:cBhvr>
                                        <p:cTn id="22" dur="500"/>
                                        <p:tgtEl>
                                          <p:spTgt spid="38"/>
                                        </p:tgtEl>
                                      </p:cBhvr>
                                    </p:animEffect>
                                  </p:childTnLst>
                                </p:cTn>
                              </p:par>
                              <p:par>
                                <p:cTn id="23" presetID="12" presetClass="entr" presetSubtype="4" fill="hold" grpId="0" nodeType="withEffect">
                                  <p:stCondLst>
                                    <p:cond delay="75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ppt_y</p:attrName>
                                        </p:attrNameLst>
                                      </p:cBhvr>
                                      <p:tavLst>
                                        <p:tav tm="0">
                                          <p:val>
                                            <p:strVal val="#ppt_y+#ppt_h*1.125000"/>
                                          </p:val>
                                        </p:tav>
                                        <p:tav tm="100000">
                                          <p:val>
                                            <p:strVal val="#ppt_y"/>
                                          </p:val>
                                        </p:tav>
                                      </p:tavLst>
                                    </p:anim>
                                    <p:animEffect transition="in" filter="wipe(up)">
                                      <p:cBhvr>
                                        <p:cTn id="26" dur="500"/>
                                        <p:tgtEl>
                                          <p:spTgt spid="43"/>
                                        </p:tgtEl>
                                      </p:cBhvr>
                                    </p:animEffect>
                                  </p:childTnLst>
                                </p:cTn>
                              </p:par>
                              <p:par>
                                <p:cTn id="27" presetID="12" presetClass="entr" presetSubtype="4" fill="hold" grpId="0" nodeType="withEffect">
                                  <p:stCondLst>
                                    <p:cond delay="100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p:tgtEl>
                                          <p:spTgt spid="44"/>
                                        </p:tgtEl>
                                        <p:attrNameLst>
                                          <p:attrName>ppt_y</p:attrName>
                                        </p:attrNameLst>
                                      </p:cBhvr>
                                      <p:tavLst>
                                        <p:tav tm="0">
                                          <p:val>
                                            <p:strVal val="#ppt_y+#ppt_h*1.125000"/>
                                          </p:val>
                                        </p:tav>
                                        <p:tav tm="100000">
                                          <p:val>
                                            <p:strVal val="#ppt_y"/>
                                          </p:val>
                                        </p:tav>
                                      </p:tavLst>
                                    </p:anim>
                                    <p:animEffect transition="in" filter="wipe(up)">
                                      <p:cBhvr>
                                        <p:cTn id="30" dur="500"/>
                                        <p:tgtEl>
                                          <p:spTgt spid="44"/>
                                        </p:tgtEl>
                                      </p:cBhvr>
                                    </p:animEffect>
                                  </p:childTnLst>
                                </p:cTn>
                              </p:par>
                              <p:par>
                                <p:cTn id="31" presetID="12" presetClass="entr" presetSubtype="1" fill="hold" grpId="0" nodeType="withEffect">
                                  <p:stCondLst>
                                    <p:cond delay="5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ppt_y</p:attrName>
                                        </p:attrNameLst>
                                      </p:cBhvr>
                                      <p:tavLst>
                                        <p:tav tm="0">
                                          <p:val>
                                            <p:strVal val="#ppt_y-#ppt_h*1.125000"/>
                                          </p:val>
                                        </p:tav>
                                        <p:tav tm="100000">
                                          <p:val>
                                            <p:strVal val="#ppt_y"/>
                                          </p:val>
                                        </p:tav>
                                      </p:tavLst>
                                    </p:anim>
                                    <p:animEffect transition="in" filter="wipe(down)">
                                      <p:cBhvr>
                                        <p:cTn id="34" dur="500"/>
                                        <p:tgtEl>
                                          <p:spTgt spid="12"/>
                                        </p:tgtEl>
                                      </p:cBhvr>
                                    </p:animEffect>
                                  </p:childTnLst>
                                </p:cTn>
                              </p:par>
                              <p:par>
                                <p:cTn id="35" presetID="12" presetClass="entr" presetSubtype="1" fill="hold" grpId="0" nodeType="withEffect">
                                  <p:stCondLst>
                                    <p:cond delay="7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down)">
                                      <p:cBhvr>
                                        <p:cTn id="38" dur="500"/>
                                        <p:tgtEl>
                                          <p:spTgt spid="15"/>
                                        </p:tgtEl>
                                      </p:cBhvr>
                                    </p:animEffect>
                                  </p:childTnLst>
                                </p:cTn>
                              </p:par>
                              <p:par>
                                <p:cTn id="39" presetID="12" presetClass="entr" presetSubtype="1"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p:tgtEl>
                                          <p:spTgt spid="20"/>
                                        </p:tgtEl>
                                        <p:attrNameLst>
                                          <p:attrName>ppt_y</p:attrName>
                                        </p:attrNameLst>
                                      </p:cBhvr>
                                      <p:tavLst>
                                        <p:tav tm="0">
                                          <p:val>
                                            <p:strVal val="#ppt_y-#ppt_h*1.125000"/>
                                          </p:val>
                                        </p:tav>
                                        <p:tav tm="100000">
                                          <p:val>
                                            <p:strVal val="#ppt_y"/>
                                          </p:val>
                                        </p:tav>
                                      </p:tavLst>
                                    </p:anim>
                                    <p:animEffect transition="in" filter="wipe(dow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15" grpId="0" animBg="1"/>
      <p:bldP spid="20" grpId="0" animBg="1"/>
      <p:bldP spid="38"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3.</a:t>
            </a:r>
            <a:r>
              <a:rPr lang="zh-CN" altLang="en-US" sz="2400" b="1" dirty="0">
                <a:solidFill>
                  <a:schemeClr val="tx1">
                    <a:lumMod val="85000"/>
                    <a:lumOff val="15000"/>
                  </a:schemeClr>
                </a:solidFill>
                <a:latin typeface="微软雅黑" panose="020B0503020204020204" charset="-122"/>
                <a:ea typeface="微软雅黑" panose="020B0503020204020204" charset="-122"/>
              </a:rPr>
              <a:t>具体实现过程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16</a:t>
              </a:r>
              <a:endParaRPr lang="zh-CN" altLang="en-US" sz="1600" dirty="0">
                <a:solidFill>
                  <a:schemeClr val="bg1"/>
                </a:solidFill>
                <a:latin typeface="微软雅黑" panose="020B0503020204020204" charset="-122"/>
                <a:ea typeface="微软雅黑" panose="020B0503020204020204" charset="-122"/>
              </a:endParaRPr>
            </a:p>
          </p:txBody>
        </p:sp>
      </p:grpSp>
      <p:cxnSp>
        <p:nvCxnSpPr>
          <p:cNvPr id="35" name="直接连接符 34"/>
          <p:cNvCxnSpPr/>
          <p:nvPr/>
        </p:nvCxnSpPr>
        <p:spPr>
          <a:xfrm>
            <a:off x="-43543" y="3429000"/>
            <a:ext cx="91875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611188" y="1219202"/>
            <a:ext cx="2104056" cy="4419596"/>
            <a:chOff x="1595438" y="1219202"/>
            <a:chExt cx="2104056" cy="4419596"/>
          </a:xfrm>
        </p:grpSpPr>
        <p:sp>
          <p:nvSpPr>
            <p:cNvPr id="37" name="任意多边形 36"/>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charset="-122"/>
              </a:endParaRPr>
            </a:p>
            <a:p>
              <a:pPr lvl="1"/>
              <a:endParaRPr lang="zh-CN" altLang="en-US" dirty="0"/>
            </a:p>
            <a:p>
              <a:pPr lvl="1"/>
              <a:endParaRPr lang="zh-CN" altLang="en-US" dirty="0"/>
            </a:p>
          </p:txBody>
        </p:sp>
        <p:sp>
          <p:nvSpPr>
            <p:cNvPr id="38" name="矩形 37"/>
            <p:cNvSpPr/>
            <p:nvPr/>
          </p:nvSpPr>
          <p:spPr>
            <a:xfrm>
              <a:off x="1595439" y="2690336"/>
              <a:ext cx="2088356" cy="1131079"/>
            </a:xfrm>
            <a:prstGeom prst="rect">
              <a:avLst/>
            </a:prstGeom>
          </p:spPr>
          <p:txBody>
            <a:bodyPr wrap="square">
              <a:spAutoFit/>
            </a:bodyPr>
            <a:lstStyle/>
            <a:p>
              <a:pPr indent="304800">
                <a:lnSpc>
                  <a:spcPct val="125000"/>
                </a:lnSpc>
                <a:spcAft>
                  <a:spcPts val="0"/>
                </a:spcAft>
              </a:pPr>
              <a:r>
                <a:rPr lang="zh-CN" altLang="en-US" b="1" kern="100" dirty="0" smtClean="0">
                  <a:solidFill>
                    <a:schemeClr val="bg1"/>
                  </a:solidFill>
                  <a:latin typeface="微软雅黑" panose="020B0503020204020204" charset="-122"/>
                  <a:ea typeface="微软雅黑" panose="020B0503020204020204" charset="-122"/>
                </a:rPr>
                <a:t>在此输入毕业设计内容的第一个方面工作。</a:t>
              </a:r>
              <a:endParaRPr lang="zh-CN" altLang="zh-CN" b="1" kern="100" dirty="0">
                <a:solidFill>
                  <a:schemeClr val="bg1"/>
                </a:solidFill>
                <a:latin typeface="微软雅黑" panose="020B0503020204020204" charset="-122"/>
                <a:ea typeface="微软雅黑" panose="020B0503020204020204" charset="-122"/>
              </a:endParaRPr>
            </a:p>
          </p:txBody>
        </p:sp>
      </p:grpSp>
      <p:grpSp>
        <p:nvGrpSpPr>
          <p:cNvPr id="43" name="组合 42"/>
          <p:cNvGrpSpPr/>
          <p:nvPr/>
        </p:nvGrpSpPr>
        <p:grpSpPr>
          <a:xfrm>
            <a:off x="3522694" y="1219202"/>
            <a:ext cx="2104056" cy="4419596"/>
            <a:chOff x="5043972" y="1219202"/>
            <a:chExt cx="2104056" cy="4419596"/>
          </a:xfrm>
        </p:grpSpPr>
        <p:sp>
          <p:nvSpPr>
            <p:cNvPr id="44" name="任意多边形 43"/>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a:p>
              <a:pPr lvl="1"/>
              <a:endParaRPr lang="zh-CN" altLang="en-US"/>
            </a:p>
            <a:p>
              <a:pPr lvl="1"/>
              <a:endParaRPr lang="zh-CN" altLang="en-US"/>
            </a:p>
          </p:txBody>
        </p:sp>
        <p:sp>
          <p:nvSpPr>
            <p:cNvPr id="45" name="矩形 44"/>
            <p:cNvSpPr/>
            <p:nvPr/>
          </p:nvSpPr>
          <p:spPr>
            <a:xfrm>
              <a:off x="5059672" y="2690336"/>
              <a:ext cx="2088356" cy="1131079"/>
            </a:xfrm>
            <a:prstGeom prst="rect">
              <a:avLst/>
            </a:prstGeom>
          </p:spPr>
          <p:txBody>
            <a:bodyPr wrap="square">
              <a:spAutoFit/>
            </a:bodyPr>
            <a:lstStyle/>
            <a:p>
              <a:pPr indent="304800">
                <a:lnSpc>
                  <a:spcPct val="125000"/>
                </a:lnSpc>
                <a:spcAft>
                  <a:spcPts val="0"/>
                </a:spcAft>
              </a:pPr>
              <a:r>
                <a:rPr lang="zh-CN" altLang="en-US" b="1" kern="100" dirty="0">
                  <a:solidFill>
                    <a:schemeClr val="bg1"/>
                  </a:solidFill>
                  <a:latin typeface="微软雅黑" panose="020B0503020204020204" charset="-122"/>
                  <a:ea typeface="微软雅黑" panose="020B0503020204020204" charset="-122"/>
                </a:rPr>
                <a:t>在此输入毕业设计内容的</a:t>
              </a:r>
              <a:r>
                <a:rPr lang="zh-CN" altLang="en-US" b="1" kern="100" dirty="0" smtClean="0">
                  <a:solidFill>
                    <a:schemeClr val="bg1"/>
                  </a:solidFill>
                  <a:latin typeface="微软雅黑" panose="020B0503020204020204" charset="-122"/>
                  <a:ea typeface="微软雅黑" panose="020B0503020204020204" charset="-122"/>
                </a:rPr>
                <a:t>第二个</a:t>
              </a:r>
              <a:r>
                <a:rPr lang="zh-CN" altLang="en-US" b="1" kern="100" dirty="0">
                  <a:solidFill>
                    <a:schemeClr val="bg1"/>
                  </a:solidFill>
                  <a:latin typeface="微软雅黑" panose="020B0503020204020204" charset="-122"/>
                  <a:ea typeface="微软雅黑" panose="020B0503020204020204" charset="-122"/>
                </a:rPr>
                <a:t>方面工作。</a:t>
              </a:r>
              <a:endParaRPr lang="zh-CN" altLang="zh-CN" b="1" kern="100" dirty="0">
                <a:solidFill>
                  <a:schemeClr val="bg1"/>
                </a:solidFill>
                <a:latin typeface="微软雅黑" panose="020B0503020204020204" charset="-122"/>
                <a:ea typeface="微软雅黑" panose="020B0503020204020204" charset="-122"/>
              </a:endParaRPr>
            </a:p>
          </p:txBody>
        </p:sp>
      </p:grpSp>
      <p:grpSp>
        <p:nvGrpSpPr>
          <p:cNvPr id="46" name="组合 45"/>
          <p:cNvGrpSpPr/>
          <p:nvPr/>
        </p:nvGrpSpPr>
        <p:grpSpPr>
          <a:xfrm>
            <a:off x="6434199" y="1219202"/>
            <a:ext cx="2104056" cy="4419596"/>
            <a:chOff x="8492507" y="1219202"/>
            <a:chExt cx="2104056" cy="4419596"/>
          </a:xfrm>
        </p:grpSpPr>
        <p:sp>
          <p:nvSpPr>
            <p:cNvPr id="47" name="任意多边形 46"/>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a:p>
              <a:pPr lvl="1"/>
              <a:endParaRPr lang="zh-CN" altLang="en-US"/>
            </a:p>
            <a:p>
              <a:pPr lvl="1"/>
              <a:endParaRPr lang="zh-CN" altLang="en-US"/>
            </a:p>
          </p:txBody>
        </p:sp>
        <p:sp>
          <p:nvSpPr>
            <p:cNvPr id="48" name="矩形 47"/>
            <p:cNvSpPr/>
            <p:nvPr/>
          </p:nvSpPr>
          <p:spPr>
            <a:xfrm>
              <a:off x="8508207" y="2690336"/>
              <a:ext cx="2088356" cy="1131079"/>
            </a:xfrm>
            <a:prstGeom prst="rect">
              <a:avLst/>
            </a:prstGeom>
          </p:spPr>
          <p:txBody>
            <a:bodyPr wrap="square">
              <a:spAutoFit/>
            </a:bodyPr>
            <a:lstStyle/>
            <a:p>
              <a:pPr indent="304800">
                <a:lnSpc>
                  <a:spcPct val="125000"/>
                </a:lnSpc>
                <a:spcAft>
                  <a:spcPts val="0"/>
                </a:spcAft>
              </a:pPr>
              <a:r>
                <a:rPr lang="zh-CN" altLang="en-US" b="1" kern="100" dirty="0">
                  <a:solidFill>
                    <a:schemeClr val="bg1"/>
                  </a:solidFill>
                  <a:latin typeface="微软雅黑" panose="020B0503020204020204" charset="-122"/>
                  <a:ea typeface="微软雅黑" panose="020B0503020204020204" charset="-122"/>
                </a:rPr>
                <a:t>在此输入毕业设计内容的</a:t>
              </a:r>
              <a:r>
                <a:rPr lang="zh-CN" altLang="en-US" b="1" kern="100" dirty="0" smtClean="0">
                  <a:solidFill>
                    <a:schemeClr val="bg1"/>
                  </a:solidFill>
                  <a:latin typeface="微软雅黑" panose="020B0503020204020204" charset="-122"/>
                  <a:ea typeface="微软雅黑" panose="020B0503020204020204" charset="-122"/>
                </a:rPr>
                <a:t>第三个</a:t>
              </a:r>
              <a:r>
                <a:rPr lang="zh-CN" altLang="en-US" b="1" kern="100" dirty="0">
                  <a:solidFill>
                    <a:schemeClr val="bg1"/>
                  </a:solidFill>
                  <a:latin typeface="微软雅黑" panose="020B0503020204020204" charset="-122"/>
                  <a:ea typeface="微软雅黑" panose="020B0503020204020204" charset="-122"/>
                </a:rPr>
                <a:t>方面工作。</a:t>
              </a:r>
              <a:endParaRPr lang="zh-CN" altLang="zh-CN" b="1" kern="100"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14:presetBounceEnd="30000">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14:bounceEnd="30000">
                                          <p:cBhvr additive="base">
                                            <p:cTn id="18" dur="500" fill="hold"/>
                                            <p:tgtEl>
                                              <p:spTgt spid="36"/>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14:bounceEnd="30000">
                                          <p:cBhvr additive="base">
                                            <p:cTn id="22" dur="500" fill="hold"/>
                                            <p:tgtEl>
                                              <p:spTgt spid="43"/>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14:bounceEnd="30000">
                                          <p:cBhvr additive="base">
                                            <p:cTn id="26" dur="500" fill="hold"/>
                                            <p:tgtEl>
                                              <p:spTgt spid="46"/>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3.</a:t>
            </a:r>
            <a:r>
              <a:rPr lang="zh-CN" altLang="en-US" sz="2400" b="1" dirty="0">
                <a:solidFill>
                  <a:schemeClr val="tx1">
                    <a:lumMod val="85000"/>
                    <a:lumOff val="15000"/>
                  </a:schemeClr>
                </a:solidFill>
                <a:latin typeface="微软雅黑" panose="020B0503020204020204" charset="-122"/>
                <a:ea typeface="微软雅黑" panose="020B0503020204020204" charset="-122"/>
              </a:rPr>
              <a:t>具体实现过程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17</a:t>
              </a:r>
              <a:endParaRPr lang="zh-CN" altLang="en-US" sz="1600" dirty="0">
                <a:solidFill>
                  <a:schemeClr val="bg1"/>
                </a:solidFill>
                <a:latin typeface="微软雅黑" panose="020B0503020204020204" charset="-122"/>
                <a:ea typeface="微软雅黑" panose="020B0503020204020204" charset="-122"/>
              </a:endParaRPr>
            </a:p>
          </p:txBody>
        </p:sp>
      </p:grpSp>
      <p:sp>
        <p:nvSpPr>
          <p:cNvPr id="35" name="任意多边形 34"/>
          <p:cNvSpPr/>
          <p:nvPr/>
        </p:nvSpPr>
        <p:spPr>
          <a:xfrm>
            <a:off x="2018990" y="265603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Arial" panose="020B0604020202020204" pitchFamily="34" charset="0"/>
                <a:ea typeface="微软雅黑" panose="020B0503020204020204" charset="-122"/>
              </a:rPr>
              <a:t>目标</a:t>
            </a:r>
            <a:endParaRPr lang="en-US" altLang="zh-CN" sz="2400" b="1" dirty="0" smtClean="0">
              <a:latin typeface="Arial" panose="020B0604020202020204" pitchFamily="34" charset="0"/>
              <a:ea typeface="微软雅黑" panose="020B0503020204020204" charset="-122"/>
            </a:endParaRPr>
          </a:p>
          <a:p>
            <a:pPr algn="ctr"/>
            <a:r>
              <a:rPr lang="zh-CN" altLang="en-US" sz="2400" b="1" dirty="0">
                <a:latin typeface="Arial" panose="020B0604020202020204" pitchFamily="34" charset="0"/>
                <a:ea typeface="微软雅黑" panose="020B0503020204020204" charset="-122"/>
              </a:rPr>
              <a:t>期刊</a:t>
            </a:r>
            <a:endParaRPr lang="zh-CN" altLang="en-US" sz="2400" b="1" dirty="0">
              <a:latin typeface="Arial" panose="020B0604020202020204" pitchFamily="34" charset="0"/>
              <a:ea typeface="微软雅黑" panose="020B0503020204020204" charset="-122"/>
            </a:endParaRPr>
          </a:p>
        </p:txBody>
      </p:sp>
      <p:grpSp>
        <p:nvGrpSpPr>
          <p:cNvPr id="36" name="组合 35"/>
          <p:cNvGrpSpPr/>
          <p:nvPr/>
        </p:nvGrpSpPr>
        <p:grpSpPr>
          <a:xfrm>
            <a:off x="611187" y="1248229"/>
            <a:ext cx="4361542" cy="4361542"/>
            <a:chOff x="3526104" y="876860"/>
            <a:chExt cx="5124410" cy="5124410"/>
          </a:xfrm>
        </p:grpSpPr>
        <p:sp>
          <p:nvSpPr>
            <p:cNvPr id="37" name="空心弧 36"/>
            <p:cNvSpPr/>
            <p:nvPr/>
          </p:nvSpPr>
          <p:spPr>
            <a:xfrm>
              <a:off x="4116050" y="1466806"/>
              <a:ext cx="3944518" cy="3944518"/>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空心弧 37"/>
            <p:cNvSpPr/>
            <p:nvPr/>
          </p:nvSpPr>
          <p:spPr>
            <a:xfrm>
              <a:off x="4116050" y="1466806"/>
              <a:ext cx="3944518" cy="3944518"/>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空心弧 42"/>
            <p:cNvSpPr/>
            <p:nvPr/>
          </p:nvSpPr>
          <p:spPr>
            <a:xfrm>
              <a:off x="4116050" y="1466806"/>
              <a:ext cx="3944518" cy="3944518"/>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空心弧 43"/>
            <p:cNvSpPr/>
            <p:nvPr/>
          </p:nvSpPr>
          <p:spPr>
            <a:xfrm>
              <a:off x="4116050" y="1466806"/>
              <a:ext cx="3944518" cy="3944518"/>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5" name="组合 44"/>
            <p:cNvGrpSpPr/>
            <p:nvPr/>
          </p:nvGrpSpPr>
          <p:grpSpPr>
            <a:xfrm>
              <a:off x="5452593" y="4729836"/>
              <a:ext cx="1271434" cy="1271434"/>
              <a:chOff x="5147792" y="4934845"/>
              <a:chExt cx="1007417" cy="1007417"/>
            </a:xfrm>
          </p:grpSpPr>
          <p:sp>
            <p:nvSpPr>
              <p:cNvPr id="70" name="任意多边形 69"/>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71" name="Group 4"/>
              <p:cNvGrpSpPr>
                <a:grpSpLocks noChangeAspect="1"/>
              </p:cNvGrpSpPr>
              <p:nvPr/>
            </p:nvGrpSpPr>
            <p:grpSpPr bwMode="auto">
              <a:xfrm>
                <a:off x="5418313" y="5176357"/>
                <a:ext cx="466374" cy="524392"/>
                <a:chOff x="3313" y="3205"/>
                <a:chExt cx="418" cy="470"/>
              </a:xfrm>
              <a:solidFill>
                <a:schemeClr val="bg1"/>
              </a:solidFill>
            </p:grpSpPr>
            <p:sp>
              <p:nvSpPr>
                <p:cNvPr id="72"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p:cNvGrpSpPr/>
            <p:nvPr/>
          </p:nvGrpSpPr>
          <p:grpSpPr>
            <a:xfrm>
              <a:off x="3526104" y="2803349"/>
              <a:ext cx="1271434" cy="1271434"/>
              <a:chOff x="3621344" y="3408398"/>
              <a:chExt cx="1007417" cy="1007417"/>
            </a:xfrm>
          </p:grpSpPr>
          <p:sp>
            <p:nvSpPr>
              <p:cNvPr id="63" name="任意多边形 62"/>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64" name="Group 11"/>
              <p:cNvGrpSpPr>
                <a:grpSpLocks noChangeAspect="1"/>
              </p:cNvGrpSpPr>
              <p:nvPr/>
            </p:nvGrpSpPr>
            <p:grpSpPr bwMode="auto">
              <a:xfrm>
                <a:off x="3916411" y="3654075"/>
                <a:ext cx="417282" cy="524392"/>
                <a:chOff x="2398" y="2256"/>
                <a:chExt cx="374" cy="470"/>
              </a:xfrm>
              <a:solidFill>
                <a:schemeClr val="bg1"/>
              </a:solidFill>
            </p:grpSpPr>
            <p:sp>
              <p:nvSpPr>
                <p:cNvPr id="65"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7" name="组合 46"/>
            <p:cNvGrpSpPr/>
            <p:nvPr/>
          </p:nvGrpSpPr>
          <p:grpSpPr>
            <a:xfrm>
              <a:off x="5452593" y="876860"/>
              <a:ext cx="1271434" cy="1271434"/>
              <a:chOff x="5147792" y="1881950"/>
              <a:chExt cx="1007417" cy="1007417"/>
            </a:xfrm>
          </p:grpSpPr>
          <p:sp>
            <p:nvSpPr>
              <p:cNvPr id="55" name="任意多边形 54"/>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56" name="Group 19"/>
              <p:cNvGrpSpPr>
                <a:grpSpLocks noChangeAspect="1"/>
              </p:cNvGrpSpPr>
              <p:nvPr/>
            </p:nvGrpSpPr>
            <p:grpSpPr bwMode="auto">
              <a:xfrm>
                <a:off x="5388004" y="2104695"/>
                <a:ext cx="532201" cy="524391"/>
                <a:chOff x="3869" y="1065"/>
                <a:chExt cx="477" cy="470"/>
              </a:xfrm>
              <a:solidFill>
                <a:schemeClr val="bg1"/>
              </a:solidFill>
            </p:grpSpPr>
            <p:sp>
              <p:nvSpPr>
                <p:cNvPr id="57"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8" name="组合 47"/>
            <p:cNvGrpSpPr/>
            <p:nvPr/>
          </p:nvGrpSpPr>
          <p:grpSpPr>
            <a:xfrm>
              <a:off x="7379080" y="2803349"/>
              <a:ext cx="1271434" cy="1271434"/>
              <a:chOff x="6674239" y="3408398"/>
              <a:chExt cx="1007417" cy="1007417"/>
            </a:xfrm>
          </p:grpSpPr>
          <p:sp>
            <p:nvSpPr>
              <p:cNvPr id="49" name="任意多边形 48"/>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charset="-122"/>
                </a:endParaRPr>
              </a:p>
            </p:txBody>
          </p:sp>
          <p:grpSp>
            <p:nvGrpSpPr>
              <p:cNvPr id="50" name="Group 28"/>
              <p:cNvGrpSpPr>
                <a:grpSpLocks noChangeAspect="1"/>
              </p:cNvGrpSpPr>
              <p:nvPr/>
            </p:nvGrpSpPr>
            <p:grpSpPr bwMode="auto">
              <a:xfrm>
                <a:off x="6969306" y="3649352"/>
                <a:ext cx="417282" cy="525508"/>
                <a:chOff x="4401" y="2266"/>
                <a:chExt cx="374" cy="471"/>
              </a:xfrm>
              <a:solidFill>
                <a:schemeClr val="bg1"/>
              </a:solidFill>
            </p:grpSpPr>
            <p:sp>
              <p:nvSpPr>
                <p:cNvPr id="51"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120" name="文本框 119"/>
          <p:cNvSpPr txBox="1"/>
          <p:nvPr/>
        </p:nvSpPr>
        <p:spPr>
          <a:xfrm>
            <a:off x="5268686" y="2036311"/>
            <a:ext cx="3264128" cy="2785378"/>
          </a:xfrm>
          <a:prstGeom prst="rect">
            <a:avLst/>
          </a:prstGeom>
          <a:noFill/>
          <a:ln w="25400">
            <a:solidFill>
              <a:srgbClr val="0070C0"/>
            </a:solidFill>
          </a:ln>
        </p:spPr>
        <p:txBody>
          <a:bodyPr wrap="square" rtlCol="0">
            <a:spAutoFit/>
          </a:bodyPr>
          <a:lstStyle/>
          <a:p>
            <a:pPr indent="457200">
              <a:lnSpc>
                <a:spcPct val="125000"/>
              </a:lnSpc>
            </a:pPr>
            <a:r>
              <a:rPr lang="zh-CN" altLang="en-US" sz="2000" dirty="0" smtClean="0">
                <a:latin typeface="微软雅黑" panose="020B0503020204020204" charset="-122"/>
                <a:ea typeface="微软雅黑" panose="020B0503020204020204" charset="-122"/>
              </a:rPr>
              <a:t>如果你毕业设计打算发期刊，你可以在这页提出来，我相信导师会支持你的，我个人认为毕设做好了，是可以投好的刊物的，只是大多数同学都打算混过去而已，也不是所有同学都想上研。</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20"/>
                                        </p:tgtEl>
                                        <p:attrNameLst>
                                          <p:attrName>style.visibility</p:attrName>
                                        </p:attrNameLst>
                                      </p:cBhvr>
                                      <p:to>
                                        <p:strVal val="visible"/>
                                      </p:to>
                                    </p:set>
                                    <p:animEffect transition="in" filter="wipe(left)">
                                      <p:cBhvr>
                                        <p:cTn id="18" dur="500"/>
                                        <p:tgtEl>
                                          <p:spTgt spid="12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49" presetClass="entr" presetSubtype="0" decel="100000" fill="hold"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 calcmode="lin" valueType="num">
                                      <p:cBhvr>
                                        <p:cTn id="28" dur="500" fill="hold"/>
                                        <p:tgtEl>
                                          <p:spTgt spid="36"/>
                                        </p:tgtEl>
                                        <p:attrNameLst>
                                          <p:attrName>style.rotation</p:attrName>
                                        </p:attrNameLst>
                                      </p:cBhvr>
                                      <p:tavLst>
                                        <p:tav tm="0">
                                          <p:val>
                                            <p:fltVal val="360"/>
                                          </p:val>
                                        </p:tav>
                                        <p:tav tm="100000">
                                          <p:val>
                                            <p:fltVal val="0"/>
                                          </p:val>
                                        </p:tav>
                                      </p:tavLst>
                                    </p:anim>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1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3.</a:t>
            </a:r>
            <a:r>
              <a:rPr lang="zh-CN" altLang="en-US" sz="2400" b="1" dirty="0">
                <a:solidFill>
                  <a:schemeClr val="tx1">
                    <a:lumMod val="85000"/>
                    <a:lumOff val="15000"/>
                  </a:schemeClr>
                </a:solidFill>
                <a:latin typeface="微软雅黑" panose="020B0503020204020204" charset="-122"/>
                <a:ea typeface="微软雅黑" panose="020B0503020204020204" charset="-122"/>
              </a:rPr>
              <a:t>具体实现过程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Rectangle 1"/>
          <p:cNvSpPr>
            <a:spLocks noChangeArrowheads="1"/>
          </p:cNvSpPr>
          <p:nvPr/>
        </p:nvSpPr>
        <p:spPr bwMode="auto">
          <a:xfrm>
            <a:off x="557975" y="1068224"/>
            <a:ext cx="3611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rPr>
              <a:t>书籍推荐模块中影视资料的显示</a:t>
            </a:r>
            <a:r>
              <a:rPr lang="zh-CN" altLang="en-US" b="1" dirty="0">
                <a:solidFill>
                  <a:schemeClr val="accent1"/>
                </a:solidFill>
                <a:latin typeface="微软雅黑" panose="020B0503020204020204" charset="-122"/>
                <a:ea typeface="微软雅黑" panose="020B0503020204020204" charset="-122"/>
              </a:rPr>
              <a:t>：</a:t>
            </a:r>
            <a:endParaRPr lang="zh-CN" altLang="en-US" b="1" dirty="0">
              <a:solidFill>
                <a:schemeClr val="accent1"/>
              </a:solidFill>
              <a:latin typeface="微软雅黑" panose="020B0503020204020204" charset="-122"/>
              <a:ea typeface="微软雅黑" panose="020B0503020204020204" charset="-122"/>
            </a:endParaRPr>
          </a:p>
        </p:txBody>
      </p:sp>
      <p:grpSp>
        <p:nvGrpSpPr>
          <p:cNvPr id="24" name="组合 23"/>
          <p:cNvGrpSpPr/>
          <p:nvPr/>
        </p:nvGrpSpPr>
        <p:grpSpPr>
          <a:xfrm>
            <a:off x="611188" y="1535949"/>
            <a:ext cx="2250951" cy="499079"/>
            <a:chOff x="2645777" y="1428360"/>
            <a:chExt cx="1523389"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6" name="文本框 25"/>
            <p:cNvSpPr txBox="1"/>
            <p:nvPr/>
          </p:nvSpPr>
          <p:spPr>
            <a:xfrm>
              <a:off x="2645777" y="1575355"/>
              <a:ext cx="1514250" cy="617534"/>
            </a:xfrm>
            <a:prstGeom prst="rect">
              <a:avLst/>
            </a:prstGeom>
            <a:noFill/>
          </p:spPr>
          <p:txBody>
            <a:bodyPr wrap="square" rtlCol="0">
              <a:spAutoFit/>
            </a:bodyPr>
            <a:lstStyle/>
            <a:p>
              <a:pPr algn="ctr"/>
              <a:r>
                <a:rPr lang="en-US" altLang="zh-CN" sz="1600" b="1" dirty="0">
                  <a:solidFill>
                    <a:schemeClr val="bg1"/>
                  </a:solidFill>
                  <a:latin typeface="微软雅黑" panose="020B0503020204020204" charset="-122"/>
                  <a:ea typeface="微软雅黑" panose="020B0503020204020204" charset="-122"/>
                </a:rPr>
                <a:t>before</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7" name="组合 26"/>
          <p:cNvGrpSpPr/>
          <p:nvPr/>
        </p:nvGrpSpPr>
        <p:grpSpPr>
          <a:xfrm>
            <a:off x="3119334" y="1535949"/>
            <a:ext cx="2250951" cy="499079"/>
            <a:chOff x="2645777" y="1428360"/>
            <a:chExt cx="1523389" cy="914033"/>
          </a:xfrm>
        </p:grpSpPr>
        <p:sp>
          <p:nvSpPr>
            <p:cNvPr id="28" name="矩形 2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9" name="文本框 28"/>
            <p:cNvSpPr txBox="1"/>
            <p:nvPr/>
          </p:nvSpPr>
          <p:spPr>
            <a:xfrm>
              <a:off x="2645777" y="1575355"/>
              <a:ext cx="1514250" cy="617534"/>
            </a:xfrm>
            <a:prstGeom prst="rect">
              <a:avLst/>
            </a:prstGeom>
            <a:noFill/>
          </p:spPr>
          <p:txBody>
            <a:bodyPr wrap="square" rtlCol="0">
              <a:spAutoFit/>
            </a:bodyPr>
            <a:lstStyle/>
            <a:p>
              <a:pPr algn="ctr"/>
              <a:r>
                <a:rPr lang="en-US" altLang="zh-CN" sz="1600" b="1" dirty="0">
                  <a:solidFill>
                    <a:schemeClr val="bg1"/>
                  </a:solidFill>
                  <a:latin typeface="微软雅黑" panose="020B0503020204020204" charset="-122"/>
                  <a:ea typeface="微软雅黑" panose="020B0503020204020204" charset="-122"/>
                </a:rPr>
                <a:t>after</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 name="组合 1"/>
          <p:cNvGrpSpPr/>
          <p:nvPr/>
        </p:nvGrpSpPr>
        <p:grpSpPr>
          <a:xfrm>
            <a:off x="557975" y="2182473"/>
            <a:ext cx="7974838" cy="368816"/>
            <a:chOff x="557975" y="2182473"/>
            <a:chExt cx="7974838" cy="368816"/>
          </a:xfrm>
        </p:grpSpPr>
        <p:sp>
          <p:nvSpPr>
            <p:cNvPr id="30" name="Rectangle 1"/>
            <p:cNvSpPr>
              <a:spLocks noChangeArrowheads="1"/>
            </p:cNvSpPr>
            <p:nvPr/>
          </p:nvSpPr>
          <p:spPr bwMode="auto">
            <a:xfrm>
              <a:off x="557975" y="218298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zh-CN" altLang="en-US" b="1" dirty="0" smtClean="0">
                  <a:solidFill>
                    <a:schemeClr val="accent1"/>
                  </a:solidFill>
                  <a:latin typeface="微软雅黑" panose="020B0503020204020204" charset="-122"/>
                  <a:ea typeface="微软雅黑" panose="020B0503020204020204" charset="-122"/>
                </a:rPr>
                <a:t>之前的方法</a:t>
              </a:r>
              <a:r>
                <a:rPr lang="zh-CN" altLang="en-US" b="1" dirty="0" smtClean="0">
                  <a:solidFill>
                    <a:schemeClr val="accent1"/>
                  </a:solidFill>
                  <a:latin typeface="微软雅黑" panose="020B0503020204020204" charset="-122"/>
                  <a:ea typeface="微软雅黑" panose="020B0503020204020204" charset="-122"/>
                </a:rPr>
                <a:t>：</a:t>
              </a:r>
              <a:endParaRPr kumimoji="0" lang="zh-CN" altLang="en-US" b="1"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p:txBody>
        </p:sp>
        <p:sp>
          <p:nvSpPr>
            <p:cNvPr id="31" name="矩形 30"/>
            <p:cNvSpPr/>
            <p:nvPr/>
          </p:nvSpPr>
          <p:spPr>
            <a:xfrm>
              <a:off x="1983774" y="2182473"/>
              <a:ext cx="6549039" cy="368300"/>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rPr>
                <a:t>直接利用线上资源的链接作为数据库表格中属性的值</a:t>
              </a:r>
              <a:endParaRPr lang="zh-CN" altLang="en-US" dirty="0" smtClean="0">
                <a:latin typeface="微软雅黑" panose="020B0503020204020204" charset="-122"/>
                <a:ea typeface="微软雅黑" panose="020B0503020204020204" charset="-122"/>
              </a:endParaRPr>
            </a:p>
          </p:txBody>
        </p:sp>
      </p:grpSp>
      <p:grpSp>
        <p:nvGrpSpPr>
          <p:cNvPr id="3" name="组合 2"/>
          <p:cNvGrpSpPr/>
          <p:nvPr/>
        </p:nvGrpSpPr>
        <p:grpSpPr>
          <a:xfrm>
            <a:off x="557975" y="2708579"/>
            <a:ext cx="7974838" cy="368816"/>
            <a:chOff x="557975" y="2708579"/>
            <a:chExt cx="7974838" cy="368816"/>
          </a:xfrm>
        </p:grpSpPr>
        <p:sp>
          <p:nvSpPr>
            <p:cNvPr id="32" name="Rectangle 1"/>
            <p:cNvSpPr>
              <a:spLocks noChangeArrowheads="1"/>
            </p:cNvSpPr>
            <p:nvPr/>
          </p:nvSpPr>
          <p:spPr bwMode="auto">
            <a:xfrm>
              <a:off x="557975" y="2709095"/>
              <a:ext cx="868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rPr>
                <a:t>问题</a:t>
              </a:r>
              <a:r>
                <a:rPr lang="zh-CN" altLang="en-US" b="1" dirty="0">
                  <a:solidFill>
                    <a:schemeClr val="accent1"/>
                  </a:solidFill>
                  <a:latin typeface="微软雅黑" panose="020B0503020204020204" charset="-122"/>
                  <a:ea typeface="微软雅黑" panose="020B0503020204020204" charset="-122"/>
                </a:rPr>
                <a:t>：</a:t>
              </a:r>
              <a:endParaRPr lang="zh-CN" altLang="en-US" b="1" dirty="0">
                <a:solidFill>
                  <a:schemeClr val="accent1"/>
                </a:solidFill>
                <a:latin typeface="微软雅黑" panose="020B0503020204020204" charset="-122"/>
                <a:ea typeface="微软雅黑" panose="020B0503020204020204" charset="-122"/>
              </a:endParaRPr>
            </a:p>
          </p:txBody>
        </p:sp>
        <p:sp>
          <p:nvSpPr>
            <p:cNvPr id="33" name="矩形 32"/>
            <p:cNvSpPr/>
            <p:nvPr/>
          </p:nvSpPr>
          <p:spPr>
            <a:xfrm>
              <a:off x="1983774" y="2708579"/>
              <a:ext cx="6549039" cy="368300"/>
            </a:xfrm>
            <a:prstGeom prst="rect">
              <a:avLst/>
            </a:prstGeom>
          </p:spPr>
          <p:txBody>
            <a:bodyPr wrap="square">
              <a:spAutoFit/>
            </a:bodyPr>
            <a:lstStyle/>
            <a:p>
              <a:r>
                <a:rPr lang="zh-CN" altLang="zh-CN" dirty="0">
                  <a:latin typeface="微软雅黑" panose="020B0503020204020204" charset="-122"/>
                  <a:ea typeface="微软雅黑" panose="020B0503020204020204" charset="-122"/>
                </a:rPr>
                <a:t>随着时间流逝，有些链接会失效，因为并不是我们自己控制</a:t>
              </a:r>
              <a:endParaRPr lang="zh-CN" altLang="zh-CN" dirty="0">
                <a:latin typeface="微软雅黑" panose="020B0503020204020204" charset="-122"/>
                <a:ea typeface="微软雅黑" panose="020B0503020204020204" charset="-122"/>
              </a:endParaRPr>
            </a:p>
          </p:txBody>
        </p:sp>
      </p:grpSp>
      <p:grpSp>
        <p:nvGrpSpPr>
          <p:cNvPr id="4" name="组合 3"/>
          <p:cNvGrpSpPr/>
          <p:nvPr/>
        </p:nvGrpSpPr>
        <p:grpSpPr>
          <a:xfrm>
            <a:off x="557975" y="3205187"/>
            <a:ext cx="7974838" cy="645160"/>
            <a:chOff x="557975" y="3205187"/>
            <a:chExt cx="7974838" cy="645160"/>
          </a:xfrm>
        </p:grpSpPr>
        <p:sp>
          <p:nvSpPr>
            <p:cNvPr id="35" name="Rectangle 1"/>
            <p:cNvSpPr>
              <a:spLocks noChangeArrowheads="1"/>
            </p:cNvSpPr>
            <p:nvPr/>
          </p:nvSpPr>
          <p:spPr bwMode="auto">
            <a:xfrm>
              <a:off x="557975" y="3205703"/>
              <a:ext cx="868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rPr>
                <a:t>解决</a:t>
              </a:r>
              <a:r>
                <a:rPr lang="zh-CN" altLang="en-US" b="1" dirty="0">
                  <a:solidFill>
                    <a:schemeClr val="accent1"/>
                  </a:solidFill>
                  <a:latin typeface="微软雅黑" panose="020B0503020204020204" charset="-122"/>
                  <a:ea typeface="微软雅黑" panose="020B0503020204020204" charset="-122"/>
                </a:rPr>
                <a:t>：</a:t>
              </a:r>
              <a:endParaRPr lang="zh-CN" altLang="en-US" b="1" dirty="0">
                <a:solidFill>
                  <a:schemeClr val="accent1"/>
                </a:solidFill>
                <a:latin typeface="微软雅黑" panose="020B0503020204020204" charset="-122"/>
                <a:ea typeface="微软雅黑" panose="020B0503020204020204" charset="-122"/>
              </a:endParaRPr>
            </a:p>
          </p:txBody>
        </p:sp>
        <p:sp>
          <p:nvSpPr>
            <p:cNvPr id="36" name="矩形 35"/>
            <p:cNvSpPr/>
            <p:nvPr/>
          </p:nvSpPr>
          <p:spPr>
            <a:xfrm>
              <a:off x="1983774" y="3205187"/>
              <a:ext cx="6549039" cy="645160"/>
            </a:xfrm>
            <a:prstGeom prst="rect">
              <a:avLst/>
            </a:prstGeom>
          </p:spPr>
          <p:txBody>
            <a:bodyPr wrap="square">
              <a:spAutoFit/>
            </a:bodyPr>
            <a:lstStyle/>
            <a:p>
              <a:r>
                <a:rPr lang="zh-CN" altLang="zh-CN" dirty="0">
                  <a:latin typeface="微软雅黑" panose="020B0503020204020204" charset="-122"/>
                  <a:ea typeface="微软雅黑" panose="020B0503020204020204" charset="-122"/>
                </a:rPr>
                <a:t>将资源部署到自己的云服务器上，只要自己的服务器能运行，资源就有效</a:t>
              </a:r>
              <a:endParaRPr lang="zh-CN" altLang="zh-CN" dirty="0">
                <a:latin typeface="微软雅黑" panose="020B0503020204020204" charset="-122"/>
                <a:ea typeface="微软雅黑" panose="020B0503020204020204" charset="-122"/>
              </a:endParaRPr>
            </a:p>
          </p:txBody>
        </p:sp>
      </p:grpSp>
      <p:grpSp>
        <p:nvGrpSpPr>
          <p:cNvPr id="5" name="组合 4"/>
          <p:cNvGrpSpPr/>
          <p:nvPr/>
        </p:nvGrpSpPr>
        <p:grpSpPr>
          <a:xfrm>
            <a:off x="611187" y="3862977"/>
            <a:ext cx="7921625" cy="2678872"/>
            <a:chOff x="611187" y="3862977"/>
            <a:chExt cx="7921625" cy="2678872"/>
          </a:xfrm>
        </p:grpSpPr>
        <p:sp>
          <p:nvSpPr>
            <p:cNvPr id="7" name="形状 6"/>
            <p:cNvSpPr/>
            <p:nvPr/>
          </p:nvSpPr>
          <p:spPr>
            <a:xfrm>
              <a:off x="611187" y="386297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37"/>
            <p:cNvSpPr/>
            <p:nvPr/>
          </p:nvSpPr>
          <p:spPr>
            <a:xfrm>
              <a:off x="1150112" y="4196804"/>
              <a:ext cx="3175145" cy="783590"/>
            </a:xfrm>
            <a:prstGeom prst="rect">
              <a:avLst/>
            </a:prstGeom>
          </p:spPr>
          <p:txBody>
            <a:bodyPr wrap="square">
              <a:spAutoFit/>
            </a:bodyPr>
            <a:lstStyle/>
            <a:p>
              <a:pPr indent="457200">
                <a:lnSpc>
                  <a:spcPct val="125000"/>
                </a:lnSpc>
              </a:pPr>
              <a:r>
                <a:rPr lang="zh-CN" altLang="en-US" dirty="0" smtClean="0">
                  <a:solidFill>
                    <a:schemeClr val="bg1"/>
                  </a:solidFill>
                  <a:latin typeface="微软雅黑" panose="020B0503020204020204" charset="-122"/>
                  <a:ea typeface="微软雅黑" panose="020B0503020204020204" charset="-122"/>
                  <a:sym typeface="+mn-ea"/>
                </a:rPr>
                <a:t>直接利用线上资源的链接作为数据库表格中属性的值。</a:t>
              </a:r>
              <a:endParaRPr lang="zh-CN" altLang="en-US" dirty="0" smtClean="0">
                <a:solidFill>
                  <a:schemeClr val="bg1"/>
                </a:solidFill>
                <a:latin typeface="微软雅黑" panose="020B0503020204020204" charset="-122"/>
                <a:ea typeface="微软雅黑" panose="020B0503020204020204" charset="-122"/>
                <a:sym typeface="+mn-ea"/>
              </a:endParaRPr>
            </a:p>
          </p:txBody>
        </p:sp>
        <p:sp>
          <p:nvSpPr>
            <p:cNvPr id="39" name="矩形 38"/>
            <p:cNvSpPr/>
            <p:nvPr/>
          </p:nvSpPr>
          <p:spPr>
            <a:xfrm>
              <a:off x="4585969" y="4713614"/>
              <a:ext cx="3175145" cy="1129665"/>
            </a:xfrm>
            <a:prstGeom prst="rect">
              <a:avLst/>
            </a:prstGeom>
          </p:spPr>
          <p:txBody>
            <a:bodyPr wrap="square">
              <a:spAutoFit/>
            </a:bodyPr>
            <a:lstStyle/>
            <a:p>
              <a:pPr indent="457200">
                <a:lnSpc>
                  <a:spcPct val="125000"/>
                </a:lnSpc>
              </a:pPr>
              <a:r>
                <a:rPr lang="zh-CN" altLang="zh-CN" dirty="0">
                  <a:solidFill>
                    <a:schemeClr val="bg1"/>
                  </a:solidFill>
                  <a:latin typeface="微软雅黑" panose="020B0503020204020204" charset="-122"/>
                  <a:ea typeface="微软雅黑" panose="020B0503020204020204" charset="-122"/>
                  <a:sym typeface="+mn-ea"/>
                </a:rPr>
                <a:t>将资源部署到自己的云服务器上，只要自己的服务器能运行，资源就有效。</a:t>
              </a:r>
              <a:endParaRPr lang="zh-CN" altLang="zh-CN" dirty="0">
                <a:solidFill>
                  <a:schemeClr val="bg1"/>
                </a:solidFill>
                <a:latin typeface="微软雅黑" panose="020B0503020204020204" charset="-122"/>
                <a:ea typeface="微软雅黑" panose="020B0503020204020204" charset="-122"/>
                <a:sym typeface="+mn-ea"/>
              </a:endParaRPr>
            </a:p>
          </p:txBody>
        </p:sp>
      </p:grpSp>
      <p:grpSp>
        <p:nvGrpSpPr>
          <p:cNvPr id="34" name="组合 33"/>
          <p:cNvGrpSpPr/>
          <p:nvPr/>
        </p:nvGrpSpPr>
        <p:grpSpPr>
          <a:xfrm>
            <a:off x="8606970" y="6519446"/>
            <a:ext cx="638628" cy="338554"/>
            <a:chOff x="8663567" y="6519446"/>
            <a:chExt cx="638628" cy="338554"/>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12</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53" presetClass="entr" presetSubtype="16" fill="hold" nodeType="withEffect">
                                  <p:stCondLst>
                                    <p:cond delay="25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nodeType="withEffect">
                                  <p:stCondLst>
                                    <p:cond delay="25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22" presetClass="entr" presetSubtype="8" fill="hold" nodeType="withEffect">
                                  <p:stCondLst>
                                    <p:cond delay="25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8" fill="hold" nodeType="withEffect">
                                  <p:stCondLst>
                                    <p:cond delay="25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par>
                                <p:cTn id="35" presetID="22" presetClass="entr" presetSubtype="8" fill="hold" nodeType="withEffect">
                                  <p:stCondLst>
                                    <p:cond delay="25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16" presetClass="entr" presetSubtype="37" fill="hold" nodeType="withEffect">
                                  <p:stCondLst>
                                    <p:cond delay="250"/>
                                  </p:stCondLst>
                                  <p:childTnLst>
                                    <p:set>
                                      <p:cBhvr>
                                        <p:cTn id="39" dur="1" fill="hold">
                                          <p:stCondLst>
                                            <p:cond delay="0"/>
                                          </p:stCondLst>
                                        </p:cTn>
                                        <p:tgtEl>
                                          <p:spTgt spid="5"/>
                                        </p:tgtEl>
                                        <p:attrNameLst>
                                          <p:attrName>style.visibility</p:attrName>
                                        </p:attrNameLst>
                                      </p:cBhvr>
                                      <p:to>
                                        <p:strVal val="visible"/>
                                      </p:to>
                                    </p:set>
                                    <p:animEffect transition="in" filter="barn(outVertic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04</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1" y="3416888"/>
            <a:ext cx="4645651"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learn from···</a:t>
            </a:r>
            <a:endParaRPr lang="zh-CN" altLang="en-US"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4.</a:t>
            </a:r>
            <a:r>
              <a:rPr lang="zh-CN" altLang="en-US" sz="24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611186" y="1500355"/>
            <a:ext cx="7921627" cy="784830"/>
          </a:xfrm>
          <a:prstGeom prst="rect">
            <a:avLst/>
          </a:prstGeom>
        </p:spPr>
        <p:txBody>
          <a:bodyPr wrap="square">
            <a:spAutoFit/>
          </a:bodyPr>
          <a:lstStyle/>
          <a:p>
            <a:pPr indent="304800" algn="just">
              <a:lnSpc>
                <a:spcPct val="125000"/>
              </a:lnSpc>
            </a:pPr>
            <a:r>
              <a:rPr lang="zh-CN" altLang="en-US" kern="100" dirty="0" smtClean="0">
                <a:latin typeface="微软雅黑" panose="020B0503020204020204" charset="-122"/>
                <a:ea typeface="微软雅黑" panose="020B0503020204020204" charset="-122"/>
              </a:rPr>
              <a:t>其实第四部分主要是介绍你方案中的重要部件的原理，下面留了一个放图的地方，你可以把原理图放在这，我们学校的翔凤是不是看起来很吊。</a:t>
            </a:r>
            <a:endParaRPr lang="zh-CN" altLang="en-US" kern="100" dirty="0" smtClean="0">
              <a:latin typeface="微软雅黑" panose="020B0503020204020204" charset="-122"/>
              <a:ea typeface="微软雅黑" panose="020B0503020204020204" charset="-122"/>
            </a:endParaRPr>
          </a:p>
        </p:txBody>
      </p:sp>
      <p:sp>
        <p:nvSpPr>
          <p:cNvPr id="11" name="Rectangle 5"/>
          <p:cNvSpPr>
            <a:spLocks noChangeArrowheads="1"/>
          </p:cNvSpPr>
          <p:nvPr/>
        </p:nvSpPr>
        <p:spPr bwMode="auto">
          <a:xfrm>
            <a:off x="3671753" y="5975906"/>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fontAlgn="base">
              <a:spcBef>
                <a:spcPct val="0"/>
              </a:spcBef>
              <a:spcAft>
                <a:spcPct val="0"/>
              </a:spcAft>
            </a:pPr>
            <a:r>
              <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rPr>
              <a:t>某某部件示意图</a:t>
            </a:r>
            <a:endPar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14" name="矩形 13"/>
          <p:cNvSpPr/>
          <p:nvPr/>
        </p:nvSpPr>
        <p:spPr>
          <a:xfrm>
            <a:off x="611560" y="104270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zh-CN" altLang="en-US" sz="2000" b="1" dirty="0" smtClean="0">
                <a:solidFill>
                  <a:schemeClr val="accent1"/>
                </a:solidFill>
                <a:latin typeface="微软雅黑" panose="020B0503020204020204" charset="-122"/>
                <a:ea typeface="微软雅黑" panose="020B0503020204020204" charset="-122"/>
              </a:rPr>
              <a:t>某部件：</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19</a:t>
              </a:r>
              <a:endParaRPr lang="zh-CN" altLang="en-US" sz="1600" dirty="0">
                <a:solidFill>
                  <a:schemeClr val="bg1"/>
                </a:solidFill>
                <a:latin typeface="微软雅黑" panose="020B0503020204020204" charset="-122"/>
                <a:ea typeface="微软雅黑" panose="020B0503020204020204" charset="-122"/>
              </a:endParaRPr>
            </a:p>
          </p:txBody>
        </p:sp>
      </p:grpSp>
      <p:pic>
        <p:nvPicPr>
          <p:cNvPr id="16" name="图片 15"/>
          <p:cNvPicPr>
            <a:picLocks noChangeAspect="1"/>
          </p:cNvPicPr>
          <p:nvPr/>
        </p:nvPicPr>
        <p:blipFill>
          <a:blip r:embed="rId1">
            <a:extLst>
              <a:ext uri="{28A0092B-C50C-407E-A947-70E740481C1C}">
                <a14:useLocalDpi xmlns:a14="http://schemas.microsoft.com/office/drawing/2010/main" val="0"/>
              </a:ext>
            </a:extLst>
          </a:blip>
          <a:srcRect t="16167" b="16167"/>
          <a:stretch>
            <a:fillRect/>
          </a:stretch>
        </p:blipFill>
        <p:spPr>
          <a:xfrm>
            <a:off x="972000" y="2510545"/>
            <a:ext cx="7200000" cy="3240000"/>
          </a:xfrm>
          <a:prstGeom prst="rect">
            <a:avLst/>
          </a:prstGeom>
          <a:ln w="25400">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25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16" presetClass="entr" presetSubtype="37" fill="hold" nodeType="with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barn(outVertic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827149" y="1625954"/>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01</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4" name="组合 3"/>
          <p:cNvGrpSpPr/>
          <p:nvPr/>
        </p:nvGrpSpPr>
        <p:grpSpPr>
          <a:xfrm>
            <a:off x="2405971" y="28386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02</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7" name="组合 6"/>
          <p:cNvGrpSpPr/>
          <p:nvPr/>
        </p:nvGrpSpPr>
        <p:grpSpPr>
          <a:xfrm>
            <a:off x="2984793" y="4046659"/>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03</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3563616" y="5254690"/>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04</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sp>
        <p:nvSpPr>
          <p:cNvPr id="17" name="文本框 16"/>
          <p:cNvSpPr txBox="1"/>
          <p:nvPr/>
        </p:nvSpPr>
        <p:spPr>
          <a:xfrm>
            <a:off x="2985428" y="1782799"/>
            <a:ext cx="5582946" cy="46037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charset="-122"/>
                <a:ea typeface="微软雅黑" panose="020B0503020204020204" charset="-122"/>
              </a:rPr>
              <a:t>选题依据</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21" name="文本框 20"/>
          <p:cNvSpPr txBox="1"/>
          <p:nvPr/>
        </p:nvSpPr>
        <p:spPr>
          <a:xfrm>
            <a:off x="3566943" y="2991108"/>
            <a:ext cx="5001431" cy="46037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charset="-122"/>
                <a:ea typeface="微软雅黑" panose="020B0503020204020204" charset="-122"/>
              </a:rPr>
              <a:t>需求分析以及架构设计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22" name="文本框 21"/>
          <p:cNvSpPr txBox="1"/>
          <p:nvPr/>
        </p:nvSpPr>
        <p:spPr>
          <a:xfrm>
            <a:off x="4147822" y="4199417"/>
            <a:ext cx="4996177" cy="46037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charset="-122"/>
                <a:ea typeface="微软雅黑" panose="020B0503020204020204" charset="-122"/>
              </a:rPr>
              <a:t>具体</a:t>
            </a:r>
            <a:r>
              <a:rPr lang="zh-CN" altLang="en-US" sz="2400" b="1" dirty="0">
                <a:solidFill>
                  <a:schemeClr val="tx1">
                    <a:lumMod val="85000"/>
                    <a:lumOff val="15000"/>
                  </a:schemeClr>
                </a:solidFill>
                <a:latin typeface="微软雅黑" panose="020B0503020204020204" charset="-122"/>
                <a:ea typeface="微软雅黑" panose="020B0503020204020204" charset="-122"/>
              </a:rPr>
              <a:t>实现功能模块</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文本框 22"/>
          <p:cNvSpPr txBox="1"/>
          <p:nvPr/>
        </p:nvSpPr>
        <p:spPr>
          <a:xfrm>
            <a:off x="4727434" y="5407090"/>
            <a:ext cx="4414660" cy="46037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smtClean="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02</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4.</a:t>
            </a:r>
            <a:r>
              <a:rPr lang="zh-CN" altLang="en-US" sz="24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611188" y="3113589"/>
            <a:ext cx="3783696" cy="2520000"/>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9028" y="3113589"/>
            <a:ext cx="3783785" cy="2520000"/>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4" name="矩形 13"/>
          <p:cNvSpPr/>
          <p:nvPr/>
        </p:nvSpPr>
        <p:spPr>
          <a:xfrm>
            <a:off x="611188" y="1280997"/>
            <a:ext cx="7921625" cy="1477328"/>
          </a:xfrm>
          <a:prstGeom prst="rect">
            <a:avLst/>
          </a:prstGeom>
        </p:spPr>
        <p:txBody>
          <a:bodyPr wrap="square">
            <a:spAutoFit/>
          </a:bodyPr>
          <a:lstStyle/>
          <a:p>
            <a:pPr indent="304800" algn="just">
              <a:lnSpc>
                <a:spcPct val="125000"/>
              </a:lnSpc>
            </a:pPr>
            <a:r>
              <a:rPr lang="zh-CN" altLang="en-US" kern="100" dirty="0" smtClean="0">
                <a:latin typeface="微软雅黑" panose="020B0503020204020204" charset="-122"/>
                <a:ea typeface="微软雅黑" panose="020B0503020204020204" charset="-122"/>
              </a:rPr>
              <a:t>这里是留着放两张图的版式，我自己的毕设中是放了两张函数曲线，仅供参考，这应该凑够四行字才对，可是我没啥话要说了，又不想再打广告，免得你们觉得</a:t>
            </a:r>
            <a:r>
              <a:rPr lang="zh-CN" altLang="en-US" b="1" kern="100" dirty="0" smtClean="0">
                <a:solidFill>
                  <a:srgbClr val="0070C0"/>
                </a:solidFill>
                <a:latin typeface="微软雅黑" panose="020B0503020204020204" charset="-122"/>
                <a:ea typeface="微软雅黑" panose="020B0503020204020204" charset="-122"/>
              </a:rPr>
              <a:t>段公子爱做</a:t>
            </a:r>
            <a:r>
              <a:rPr lang="en-US" altLang="zh-CN" b="1" kern="100" dirty="0" smtClean="0">
                <a:solidFill>
                  <a:srgbClr val="0070C0"/>
                </a:solidFill>
                <a:latin typeface="微软雅黑" panose="020B0503020204020204" charset="-122"/>
                <a:ea typeface="微软雅黑" panose="020B0503020204020204" charset="-122"/>
              </a:rPr>
              <a:t>PPT</a:t>
            </a:r>
            <a:r>
              <a:rPr lang="zh-CN" altLang="en-US" kern="100" dirty="0" smtClean="0">
                <a:latin typeface="微软雅黑" panose="020B0503020204020204" charset="-122"/>
                <a:ea typeface="微软雅黑" panose="020B0503020204020204" charset="-122"/>
              </a:rPr>
              <a:t>，</a:t>
            </a:r>
            <a:r>
              <a:rPr lang="zh-CN" altLang="en-US" b="1" kern="100" dirty="0">
                <a:solidFill>
                  <a:srgbClr val="0070C0"/>
                </a:solidFill>
                <a:latin typeface="微软雅黑" panose="020B0503020204020204" charset="-122"/>
                <a:ea typeface="微软雅黑" panose="020B0503020204020204" charset="-122"/>
              </a:rPr>
              <a:t>工大泡泡工作室</a:t>
            </a:r>
            <a:r>
              <a:rPr lang="zh-CN" altLang="en-US" kern="100" dirty="0" smtClean="0">
                <a:latin typeface="微软雅黑" panose="020B0503020204020204" charset="-122"/>
                <a:ea typeface="微软雅黑" panose="020B0503020204020204" charset="-122"/>
              </a:rPr>
              <a:t>什么的出现太多了，所以作为一个有节操的四有青年，我就不在这里凑字数了。</a:t>
            </a:r>
            <a:endParaRPr lang="zh-CN" altLang="en-US" kern="100" dirty="0">
              <a:latin typeface="微软雅黑" panose="020B0503020204020204" charset="-122"/>
              <a:ea typeface="微软雅黑" panose="020B0503020204020204" charset="-122"/>
            </a:endParaRPr>
          </a:p>
        </p:txBody>
      </p:sp>
      <p:sp>
        <p:nvSpPr>
          <p:cNvPr id="15" name="Rectangle 5"/>
          <p:cNvSpPr>
            <a:spLocks noChangeArrowheads="1"/>
          </p:cNvSpPr>
          <p:nvPr/>
        </p:nvSpPr>
        <p:spPr bwMode="auto">
          <a:xfrm>
            <a:off x="1718207" y="5847359"/>
            <a:ext cx="156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R="0" lvl="0" algn="ctr" fontAlgn="base">
              <a:lnSpc>
                <a:spcPct val="100000"/>
              </a:lnSpc>
              <a:spcBef>
                <a:spcPct val="0"/>
              </a:spcBef>
              <a:spcAft>
                <a:spcPct val="0"/>
              </a:spcAft>
              <a:buClrTx/>
              <a:buSzTx/>
              <a:buFontTx/>
              <a:buNone/>
            </a:pPr>
            <a:r>
              <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rPr>
              <a:t>某某函数曲线</a:t>
            </a:r>
            <a:endPar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16" name="Rectangle 5"/>
          <p:cNvSpPr>
            <a:spLocks noChangeArrowheads="1"/>
          </p:cNvSpPr>
          <p:nvPr/>
        </p:nvSpPr>
        <p:spPr bwMode="auto">
          <a:xfrm>
            <a:off x="5856090" y="5847359"/>
            <a:ext cx="156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R="0" lvl="0" algn="ctr" fontAlgn="base">
              <a:lnSpc>
                <a:spcPct val="100000"/>
              </a:lnSpc>
              <a:spcBef>
                <a:spcPct val="0"/>
              </a:spcBef>
              <a:spcAft>
                <a:spcPct val="0"/>
              </a:spcAft>
              <a:buClrTx/>
              <a:buSzTx/>
              <a:buFontTx/>
              <a:buNone/>
            </a:pPr>
            <a:r>
              <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rPr>
              <a:t>某某函数曲线</a:t>
            </a:r>
            <a:endPar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nvGrpSpPr>
          <p:cNvPr id="20" name="组合 19"/>
          <p:cNvGrpSpPr/>
          <p:nvPr/>
        </p:nvGrpSpPr>
        <p:grpSpPr>
          <a:xfrm>
            <a:off x="8606970" y="6519446"/>
            <a:ext cx="638628" cy="338554"/>
            <a:chOff x="8663567" y="6519446"/>
            <a:chExt cx="638628" cy="338554"/>
          </a:xfrm>
        </p:grpSpPr>
        <p:sp>
          <p:nvSpPr>
            <p:cNvPr id="25" name="矩形 24"/>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20</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par>
                                <p:cTn id="21" presetID="16" presetClass="entr" presetSubtype="37" fill="hold" nodeType="with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barn(outVertical)">
                                      <p:cBhvr>
                                        <p:cTn id="23" dur="500"/>
                                        <p:tgtEl>
                                          <p:spTgt spid="10"/>
                                        </p:tgtEl>
                                      </p:cBhvr>
                                    </p:animEffect>
                                  </p:childTnLst>
                                </p:cTn>
                              </p:par>
                              <p:par>
                                <p:cTn id="24" presetID="16" presetClass="entr" presetSubtype="37" fill="hold"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barn(outVertical)">
                                      <p:cBhvr>
                                        <p:cTn id="26" dur="500"/>
                                        <p:tgtEl>
                                          <p:spTgt spid="11"/>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4.</a:t>
            </a:r>
            <a:r>
              <a:rPr lang="zh-CN" altLang="en-US" sz="24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aphicFrame>
        <p:nvGraphicFramePr>
          <p:cNvPr id="10" name="表格 9"/>
          <p:cNvGraphicFramePr>
            <a:graphicFrameLocks noGrp="1"/>
          </p:cNvGraphicFramePr>
          <p:nvPr/>
        </p:nvGraphicFramePr>
        <p:xfrm>
          <a:off x="611188" y="2276872"/>
          <a:ext cx="7921624" cy="1453605"/>
        </p:xfrm>
        <a:graphic>
          <a:graphicData uri="http://schemas.openxmlformats.org/drawingml/2006/table">
            <a:tbl>
              <a:tblPr firstCol="1">
                <a:tableStyleId>{5C22544A-7EE6-4342-B048-85BDC9FD1C3A}</a:tableStyleId>
              </a:tblPr>
              <a:tblGrid>
                <a:gridCol w="1946840"/>
                <a:gridCol w="2483899"/>
                <a:gridCol w="1611178"/>
                <a:gridCol w="1879707"/>
              </a:tblGrid>
              <a:tr h="858520">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en-US" altLang="zh-CN"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r>
              <a:tr h="595085">
                <a:tc>
                  <a:txBody>
                    <a:bodyPr/>
                    <a:lstStyle/>
                    <a:p>
                      <a:pPr algn="ctr" fontAlgn="ctr">
                        <a:lnSpc>
                          <a:spcPct val="150000"/>
                        </a:lnSpc>
                        <a:spcBef>
                          <a:spcPts val="0"/>
                        </a:spcBef>
                        <a:spcAft>
                          <a:spcPts val="0"/>
                        </a:spcAft>
                      </a:pPr>
                      <a:r>
                        <a:rPr lang="zh-CN" altLang="en-US" sz="1800" b="1" i="0" u="none" strike="noStrike" dirty="0" smtClean="0">
                          <a:solidFill>
                            <a:schemeClr val="lt1"/>
                          </a:solidFill>
                          <a:effectLst/>
                          <a:latin typeface="微软雅黑" panose="020B0503020204020204" charset="-122"/>
                          <a:ea typeface="微软雅黑" panose="020B0503020204020204" charset="-122"/>
                        </a:rPr>
                        <a:t>数值</a:t>
                      </a:r>
                      <a:endParaRPr lang="en-US" altLang="zh-CN" sz="18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数值</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smtClean="0">
                          <a:solidFill>
                            <a:srgbClr val="000000"/>
                          </a:solidFill>
                          <a:effectLst/>
                          <a:latin typeface="微软雅黑" panose="020B0503020204020204" charset="-122"/>
                          <a:ea typeface="微软雅黑" panose="020B0503020204020204" charset="-122"/>
                        </a:rPr>
                        <a:t>数值</a:t>
                      </a:r>
                      <a:endParaRPr lang="en-US" altLang="zh-CN" sz="18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smtClean="0">
                          <a:solidFill>
                            <a:schemeClr val="dk1"/>
                          </a:solidFill>
                          <a:effectLst/>
                          <a:latin typeface="微软雅黑" panose="020B0503020204020204" charset="-122"/>
                          <a:ea typeface="微软雅黑" panose="020B0503020204020204" charset="-122"/>
                        </a:rPr>
                        <a:t>数值</a:t>
                      </a:r>
                      <a:endParaRPr lang="en-US" altLang="zh-CN" sz="18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tc>
              </a:tr>
            </a:tbl>
          </a:graphicData>
        </a:graphic>
      </p:graphicFrame>
      <p:sp>
        <p:nvSpPr>
          <p:cNvPr id="11" name="矩形 10"/>
          <p:cNvSpPr/>
          <p:nvPr/>
        </p:nvSpPr>
        <p:spPr>
          <a:xfrm>
            <a:off x="611560" y="1027208"/>
            <a:ext cx="4339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zh-CN" altLang="en-US" b="1" dirty="0" smtClean="0">
                <a:solidFill>
                  <a:schemeClr val="accent1"/>
                </a:solidFill>
                <a:latin typeface="微软雅黑" panose="020B0503020204020204" charset="-122"/>
                <a:ea typeface="微软雅黑" panose="020B0503020204020204" charset="-122"/>
              </a:rPr>
              <a:t>有了函数曲线当然要附带图表才叫完整：</a:t>
            </a:r>
            <a:endParaRPr lang="zh-CN" altLang="en-US" b="1" dirty="0">
              <a:solidFill>
                <a:schemeClr val="accent1"/>
              </a:solidFill>
              <a:latin typeface="微软雅黑" panose="020B0503020204020204" charset="-122"/>
              <a:ea typeface="微软雅黑" panose="020B0503020204020204" charset="-122"/>
            </a:endParaRPr>
          </a:p>
        </p:txBody>
      </p:sp>
      <p:sp>
        <p:nvSpPr>
          <p:cNvPr id="14" name="矩形 13"/>
          <p:cNvSpPr/>
          <p:nvPr/>
        </p:nvSpPr>
        <p:spPr>
          <a:xfrm>
            <a:off x="4018002" y="170080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rPr>
              <a:t>某某</a:t>
            </a:r>
            <a:r>
              <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rPr>
              <a:t>参数</a:t>
            </a:r>
            <a:endPar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21</a:t>
              </a:r>
              <a:endParaRPr lang="zh-CN" altLang="en-US" sz="1600" dirty="0">
                <a:solidFill>
                  <a:schemeClr val="bg1"/>
                </a:solidFill>
                <a:latin typeface="微软雅黑" panose="020B0503020204020204" charset="-122"/>
                <a:ea typeface="微软雅黑" panose="020B0503020204020204" charset="-122"/>
              </a:endParaRPr>
            </a:p>
          </p:txBody>
        </p:sp>
      </p:grpSp>
      <p:graphicFrame>
        <p:nvGraphicFramePr>
          <p:cNvPr id="21" name="表格 20"/>
          <p:cNvGraphicFramePr>
            <a:graphicFrameLocks noGrp="1"/>
          </p:cNvGraphicFramePr>
          <p:nvPr/>
        </p:nvGraphicFramePr>
        <p:xfrm>
          <a:off x="611188" y="4454015"/>
          <a:ext cx="7921624" cy="1453299"/>
        </p:xfrm>
        <a:graphic>
          <a:graphicData uri="http://schemas.openxmlformats.org/drawingml/2006/table">
            <a:tbl>
              <a:tblPr firstCol="1">
                <a:tableStyleId>{5C22544A-7EE6-4342-B048-85BDC9FD1C3A}</a:tableStyleId>
              </a:tblPr>
              <a:tblGrid>
                <a:gridCol w="1946840"/>
                <a:gridCol w="2483899"/>
                <a:gridCol w="1611178"/>
                <a:gridCol w="1879707"/>
              </a:tblGrid>
              <a:tr h="858214">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en-US" altLang="zh-CN"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物理量（单位）</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r>
              <a:tr h="595085">
                <a:tc>
                  <a:txBody>
                    <a:bodyPr/>
                    <a:lstStyle/>
                    <a:p>
                      <a:pPr algn="ctr" fontAlgn="ctr">
                        <a:lnSpc>
                          <a:spcPct val="150000"/>
                        </a:lnSpc>
                        <a:spcBef>
                          <a:spcPts val="0"/>
                        </a:spcBef>
                        <a:spcAft>
                          <a:spcPts val="0"/>
                        </a:spcAft>
                      </a:pPr>
                      <a:r>
                        <a:rPr lang="zh-CN" altLang="en-US" sz="1800" b="1" i="0" u="none" strike="noStrike" dirty="0" smtClean="0">
                          <a:solidFill>
                            <a:schemeClr val="lt1"/>
                          </a:solidFill>
                          <a:effectLst/>
                          <a:latin typeface="微软雅黑" panose="020B0503020204020204" charset="-122"/>
                          <a:ea typeface="微软雅黑" panose="020B0503020204020204" charset="-122"/>
                        </a:rPr>
                        <a:t>数值</a:t>
                      </a:r>
                      <a:endParaRPr lang="en-US" altLang="zh-CN" sz="18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smtClean="0">
                          <a:effectLst/>
                          <a:latin typeface="微软雅黑" panose="020B0503020204020204" charset="-122"/>
                          <a:ea typeface="微软雅黑" panose="020B0503020204020204" charset="-122"/>
                        </a:rPr>
                        <a:t>数值</a:t>
                      </a:r>
                      <a:endParaRPr lang="zh-CN" altLang="en-US" sz="1800" u="none" strike="noStrike" dirty="0" smtClean="0">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smtClean="0">
                          <a:solidFill>
                            <a:srgbClr val="000000"/>
                          </a:solidFill>
                          <a:effectLst/>
                          <a:latin typeface="微软雅黑" panose="020B0503020204020204" charset="-122"/>
                          <a:ea typeface="微软雅黑" panose="020B0503020204020204" charset="-122"/>
                        </a:rPr>
                        <a:t>数值</a:t>
                      </a:r>
                      <a:endParaRPr lang="en-US" altLang="zh-CN" sz="18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smtClean="0">
                          <a:solidFill>
                            <a:schemeClr val="dk1"/>
                          </a:solidFill>
                          <a:effectLst/>
                          <a:latin typeface="微软雅黑" panose="020B0503020204020204" charset="-122"/>
                          <a:ea typeface="微软雅黑" panose="020B0503020204020204" charset="-122"/>
                        </a:rPr>
                        <a:t>数值</a:t>
                      </a:r>
                      <a:endParaRPr lang="en-US" altLang="zh-CN" sz="18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tc>
              </a:tr>
            </a:tbl>
          </a:graphicData>
        </a:graphic>
      </p:graphicFrame>
      <p:sp>
        <p:nvSpPr>
          <p:cNvPr id="22" name="矩形 21"/>
          <p:cNvSpPr/>
          <p:nvPr/>
        </p:nvSpPr>
        <p:spPr>
          <a:xfrm>
            <a:off x="4018002" y="38779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rPr>
              <a:t>某某</a:t>
            </a:r>
            <a:r>
              <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rPr>
              <a:t>参数</a:t>
            </a:r>
            <a:endParaRPr lang="zh-CN" altLang="en-US"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42" presetClass="entr" presetSubtype="0" fill="hold" nodeType="withEffect">
                                  <p:stCondLst>
                                    <p:cond delay="25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42"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anim calcmode="lin" valueType="num">
                                      <p:cBhvr>
                                        <p:cTn id="37" dur="500" fill="hold"/>
                                        <p:tgtEl>
                                          <p:spTgt spid="21"/>
                                        </p:tgtEl>
                                        <p:attrNameLst>
                                          <p:attrName>ppt_x</p:attrName>
                                        </p:attrNameLst>
                                      </p:cBhvr>
                                      <p:tavLst>
                                        <p:tav tm="0">
                                          <p:val>
                                            <p:strVal val="#ppt_x"/>
                                          </p:val>
                                        </p:tav>
                                        <p:tav tm="100000">
                                          <p:val>
                                            <p:strVal val="#ppt_x"/>
                                          </p:val>
                                        </p:tav>
                                      </p:tavLst>
                                    </p:anim>
                                    <p:anim calcmode="lin" valueType="num">
                                      <p:cBhvr>
                                        <p:cTn id="3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4"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4.</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总结</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收获</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28" name="文本框 27"/>
          <p:cNvSpPr txBox="1"/>
          <p:nvPr/>
        </p:nvSpPr>
        <p:spPr>
          <a:xfrm>
            <a:off x="1142842" y="1579823"/>
            <a:ext cx="7389971" cy="783590"/>
          </a:xfrm>
          <a:prstGeom prst="rect">
            <a:avLst/>
          </a:prstGeom>
          <a:noFill/>
          <a:ln w="25400">
            <a:solidFill>
              <a:srgbClr val="0070C0"/>
            </a:solidFill>
          </a:ln>
        </p:spPr>
        <p:txBody>
          <a:bodyPr wrap="square" rtlCol="0">
            <a:spAutoFit/>
          </a:bodyPr>
          <a:lstStyle/>
          <a:p>
            <a:pPr indent="720090">
              <a:lnSpc>
                <a:spcPct val="125000"/>
              </a:lnSpc>
            </a:pPr>
            <a:r>
              <a:rPr lang="zh-CN" altLang="en-US" dirty="0">
                <a:solidFill>
                  <a:srgbClr val="262626"/>
                </a:solidFill>
                <a:latin typeface="微软雅黑" panose="020B0503020204020204" charset="-122"/>
                <a:ea typeface="微软雅黑" panose="020B0503020204020204" charset="-122"/>
              </a:rPr>
              <a:t>本次毕业设计过程中，我最大的收获是学会了在云服务器上部署资源并能够利用。</a:t>
            </a:r>
            <a:endParaRPr lang="zh-CN" altLang="en-US" dirty="0">
              <a:solidFill>
                <a:srgbClr val="262626"/>
              </a:solidFill>
              <a:latin typeface="微软雅黑" panose="020B0503020204020204" charset="-122"/>
              <a:ea typeface="微软雅黑" panose="020B0503020204020204" charset="-122"/>
            </a:endParaRPr>
          </a:p>
        </p:txBody>
      </p:sp>
      <p:sp>
        <p:nvSpPr>
          <p:cNvPr id="29" name="矩形 28"/>
          <p:cNvSpPr/>
          <p:nvPr/>
        </p:nvSpPr>
        <p:spPr bwMode="auto">
          <a:xfrm>
            <a:off x="611188" y="1342066"/>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sz="2400" b="1" dirty="0" smtClean="0">
                <a:solidFill>
                  <a:schemeClr val="bg1"/>
                </a:solidFill>
                <a:latin typeface="微软雅黑" panose="020B0503020204020204" charset="-122"/>
                <a:ea typeface="微软雅黑" panose="020B0503020204020204" charset="-122"/>
              </a:rPr>
              <a:t>知识</a:t>
            </a:r>
            <a:endParaRPr lang="zh-CN" altLang="en-US" sz="2400" b="1" dirty="0" smtClean="0">
              <a:solidFill>
                <a:schemeClr val="bg1"/>
              </a:solidFill>
              <a:latin typeface="微软雅黑" panose="020B0503020204020204" charset="-122"/>
              <a:ea typeface="微软雅黑" panose="020B050302020402020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22</a:t>
              </a:r>
              <a:endParaRPr lang="zh-CN" altLang="en-US" sz="1600" dirty="0">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1142842" y="3396991"/>
            <a:ext cx="7389971" cy="1129665"/>
          </a:xfrm>
          <a:prstGeom prst="rect">
            <a:avLst/>
          </a:prstGeom>
          <a:noFill/>
          <a:ln w="25400">
            <a:solidFill>
              <a:srgbClr val="0070C0"/>
            </a:solidFill>
          </a:ln>
        </p:spPr>
        <p:txBody>
          <a:bodyPr wrap="square" rtlCol="0">
            <a:spAutoFit/>
          </a:bodyPr>
          <a:lstStyle/>
          <a:p>
            <a:pPr indent="720090">
              <a:lnSpc>
                <a:spcPct val="125000"/>
              </a:lnSpc>
            </a:pPr>
            <a:r>
              <a:rPr lang="zh-CN" altLang="en-US" dirty="0" smtClean="0">
                <a:solidFill>
                  <a:srgbClr val="262626"/>
                </a:solidFill>
                <a:latin typeface="微软雅黑" panose="020B0503020204020204" charset="-122"/>
                <a:ea typeface="微软雅黑" panose="020B0503020204020204" charset="-122"/>
              </a:rPr>
              <a:t>在本次毕业设计过程中，利用</a:t>
            </a:r>
            <a:r>
              <a:rPr lang="en-US" altLang="zh-CN" dirty="0" smtClean="0">
                <a:solidFill>
                  <a:srgbClr val="262626"/>
                </a:solidFill>
                <a:latin typeface="微软雅黑" panose="020B0503020204020204" charset="-122"/>
                <a:ea typeface="微软雅黑" panose="020B0503020204020204" charset="-122"/>
              </a:rPr>
              <a:t>nginx</a:t>
            </a:r>
            <a:r>
              <a:rPr lang="zh-CN" altLang="en-US" dirty="0" smtClean="0">
                <a:solidFill>
                  <a:srgbClr val="262626"/>
                </a:solidFill>
                <a:latin typeface="微软雅黑" panose="020B0503020204020204" charset="-122"/>
                <a:ea typeface="微软雅黑" panose="020B0503020204020204" charset="-122"/>
              </a:rPr>
              <a:t>反向代理将资源部署到服务器上并用链接形式使用作为数据库表格里的值，虽然之前肯定有人这样做，但这次毕业设计中这整个思路是自己思考</a:t>
            </a:r>
            <a:r>
              <a:rPr lang="zh-CN" altLang="en-US" dirty="0" smtClean="0">
                <a:solidFill>
                  <a:srgbClr val="262626"/>
                </a:solidFill>
                <a:latin typeface="微软雅黑" panose="020B0503020204020204" charset="-122"/>
                <a:ea typeface="微软雅黑" panose="020B0503020204020204" charset="-122"/>
              </a:rPr>
              <a:t>出来的，成就感满满。</a:t>
            </a:r>
            <a:endParaRPr lang="zh-CN" altLang="en-US" dirty="0" smtClean="0">
              <a:solidFill>
                <a:srgbClr val="262626"/>
              </a:solidFill>
              <a:latin typeface="微软雅黑" panose="020B0503020204020204" charset="-122"/>
              <a:ea typeface="微软雅黑" panose="020B0503020204020204" charset="-122"/>
            </a:endParaRP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sz="2400" b="1" dirty="0">
                <a:solidFill>
                  <a:schemeClr val="bg1"/>
                </a:solidFill>
                <a:latin typeface="微软雅黑" panose="020B0503020204020204" charset="-122"/>
                <a:ea typeface="微软雅黑" panose="020B0503020204020204" charset="-122"/>
              </a:rPr>
              <a:t>思考</a:t>
            </a:r>
            <a:endParaRPr lang="zh-CN" altLang="en-US" sz="2400" b="1" dirty="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1142842" y="5214159"/>
            <a:ext cx="7389971" cy="1129665"/>
          </a:xfrm>
          <a:prstGeom prst="rect">
            <a:avLst/>
          </a:prstGeom>
          <a:noFill/>
          <a:ln w="25400">
            <a:solidFill>
              <a:srgbClr val="0070C0"/>
            </a:solidFill>
          </a:ln>
        </p:spPr>
        <p:txBody>
          <a:bodyPr wrap="square" rtlCol="0">
            <a:spAutoFit/>
          </a:bodyPr>
          <a:lstStyle/>
          <a:p>
            <a:pPr indent="720090">
              <a:lnSpc>
                <a:spcPct val="125000"/>
              </a:lnSpc>
            </a:pPr>
            <a:r>
              <a:rPr lang="zh-CN" altLang="en-US" dirty="0">
                <a:solidFill>
                  <a:srgbClr val="262626"/>
                </a:solidFill>
                <a:latin typeface="微软雅黑" panose="020B0503020204020204" charset="-122"/>
                <a:ea typeface="微软雅黑" panose="020B0503020204020204" charset="-122"/>
              </a:rPr>
              <a:t>通过这次毕业设计，发现之前自己对于知识的理解很片面，其实我们学过的所有内容都是有用的，代码中每句话都代表了一个意思，</a:t>
            </a:r>
            <a:r>
              <a:rPr lang="zh-CN" altLang="en-US" dirty="0">
                <a:solidFill>
                  <a:srgbClr val="262626"/>
                </a:solidFill>
                <a:latin typeface="微软雅黑" panose="020B0503020204020204" charset="-122"/>
                <a:ea typeface="微软雅黑" panose="020B0503020204020204" charset="-122"/>
              </a:rPr>
              <a:t>直到自己用过了之后才会完全理解。</a:t>
            </a:r>
            <a:endParaRPr lang="zh-CN" altLang="en-US" dirty="0">
              <a:solidFill>
                <a:srgbClr val="262626"/>
              </a:solidFill>
              <a:latin typeface="微软雅黑" panose="020B0503020204020204" charset="-122"/>
              <a:ea typeface="微软雅黑" panose="020B0503020204020204" charset="-122"/>
            </a:endParaRPr>
          </a:p>
        </p:txBody>
      </p:sp>
      <p:sp>
        <p:nvSpPr>
          <p:cNvPr id="26" name="矩形 25"/>
          <p:cNvSpPr/>
          <p:nvPr/>
        </p:nvSpPr>
        <p:spPr bwMode="auto">
          <a:xfrm>
            <a:off x="611188" y="4976402"/>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sz="2400" b="1" dirty="0" smtClean="0">
                <a:solidFill>
                  <a:schemeClr val="bg1"/>
                </a:solidFill>
                <a:latin typeface="微软雅黑" panose="020B0503020204020204" charset="-122"/>
                <a:ea typeface="微软雅黑" panose="020B0503020204020204" charset="-122"/>
              </a:rPr>
              <a:t>反思</a:t>
            </a:r>
            <a:endParaRPr lang="zh-CN" altLang="en-US" sz="2400" b="1" dirty="0" smtClean="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bldLvl="0" animBg="1"/>
      <p:bldP spid="29" grpId="0" animBg="1"/>
      <p:bldP spid="16" grpId="0" bldLvl="0" animBg="1"/>
      <p:bldP spid="24" grpId="0" animBg="1"/>
      <p:bldP spid="25" grpId="0" bldLvl="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34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05</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致谢</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1" y="3416888"/>
            <a:ext cx="4645651"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thank you ···</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5160"/>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LAST PART</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2217420" y="4812665"/>
            <a:ext cx="4562475" cy="645160"/>
          </a:xfrm>
          <a:prstGeom prst="rect">
            <a:avLst/>
          </a:prstGeom>
          <a:noFill/>
        </p:spPr>
        <p:txBody>
          <a:bodyPr wrap="square" rtlCol="0">
            <a:spAutoFit/>
          </a:bodyPr>
          <a:p>
            <a:r>
              <a:rPr lang="zh-CN" altLang="en-US"/>
              <a:t>感谢四年期间所有老师认真、负责地教授课程；感谢王勇老师的指导。</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98780"/>
          </a:xfrm>
          <a:prstGeom prst="rect">
            <a:avLst/>
          </a:prstGeom>
          <a:noFill/>
        </p:spPr>
        <p:txBody>
          <a:bodyPr wrap="square" rtlCol="0">
            <a:spAutoFit/>
          </a:bodyPr>
          <a:lstStyle/>
          <a:p>
            <a:r>
              <a:rPr lang="zh-CN" altLang="en-US" sz="2000" b="1" dirty="0">
                <a:solidFill>
                  <a:schemeClr val="accent1"/>
                </a:solidFill>
                <a:latin typeface="微软雅黑" panose="020B0503020204020204" charset="-122"/>
                <a:ea typeface="微软雅黑" panose="020B0503020204020204" charset="-122"/>
              </a:rPr>
              <a:t>李建辉</a:t>
            </a:r>
            <a:endParaRPr lang="zh-CN" altLang="en-US" sz="2000" b="1" dirty="0">
              <a:solidFill>
                <a:schemeClr val="accent1"/>
              </a:solidFill>
              <a:latin typeface="微软雅黑" panose="020B0503020204020204" charset="-122"/>
              <a:ea typeface="微软雅黑" panose="020B0503020204020204" charset="-122"/>
            </a:endParaRPr>
          </a:p>
        </p:txBody>
      </p:sp>
      <p:sp>
        <p:nvSpPr>
          <p:cNvPr id="9" name="文本框 8"/>
          <p:cNvSpPr txBox="1"/>
          <p:nvPr/>
        </p:nvSpPr>
        <p:spPr>
          <a:xfrm>
            <a:off x="5991141" y="3020314"/>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河北师范大学</a:t>
            </a:r>
            <a:endParaRPr lang="zh-CN" altLang="en-US" sz="2400" dirty="0"/>
          </a:p>
        </p:txBody>
      </p:sp>
      <p:sp>
        <p:nvSpPr>
          <p:cNvPr id="10" name="文本框 9"/>
          <p:cNvSpPr txBox="1"/>
          <p:nvPr/>
        </p:nvSpPr>
        <p:spPr>
          <a:xfrm>
            <a:off x="5991141" y="3480670"/>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软件学院</a:t>
            </a:r>
            <a:endParaRPr lang="zh-CN" altLang="en-US" sz="2400" dirty="0"/>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2087"/>
            <a:chOff x="0" y="2716812"/>
            <a:chExt cx="5991142" cy="13720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744855"/>
            </a:xfrm>
            <a:prstGeom prst="rect">
              <a:avLst/>
            </a:prstGeom>
            <a:noFill/>
          </p:spPr>
          <p:txBody>
            <a:bodyPr wrap="square" rtlCol="0">
              <a:spAutoFit/>
            </a:bodyPr>
            <a:lstStyle/>
            <a:p>
              <a:pPr algn="r">
                <a:lnSpc>
                  <a:spcPct val="125000"/>
                </a:lnSpc>
              </a:pPr>
              <a:r>
                <a:rPr lang="zh-CN" altLang="en-US" sz="3400" b="1" dirty="0" smtClean="0">
                  <a:solidFill>
                    <a:schemeClr val="bg1"/>
                  </a:solidFill>
                  <a:latin typeface="微软雅黑" panose="020B0503020204020204" charset="-122"/>
                  <a:ea typeface="微软雅黑" panose="020B0503020204020204" charset="-122"/>
                </a:rPr>
                <a:t>感谢老师</a:t>
              </a:r>
              <a:r>
                <a:rPr lang="zh-CN" altLang="en-US" sz="3400" b="1" dirty="0" smtClean="0">
                  <a:solidFill>
                    <a:schemeClr val="bg1"/>
                  </a:solidFill>
                  <a:latin typeface="微软雅黑" panose="020B0503020204020204" charset="-122"/>
                  <a:ea typeface="微软雅黑" panose="020B0503020204020204" charset="-122"/>
                </a:rPr>
                <a:t>聆听</a:t>
              </a:r>
              <a:endParaRPr lang="zh-CN" altLang="en-US" sz="3400" b="1" dirty="0" smtClean="0">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3247352" y="3720144"/>
              <a:ext cx="2743788" cy="368755"/>
            </a:xfrm>
            <a:prstGeom prst="rect">
              <a:avLst/>
            </a:prstGeom>
            <a:noFill/>
          </p:spPr>
          <p:txBody>
            <a:bodyPr wrap="square" rtlCol="0">
              <a:spAutoFit/>
            </a:bodyPr>
            <a:lstStyle/>
            <a:p>
              <a:pPr algn="r">
                <a:lnSpc>
                  <a:spcPct val="125000"/>
                </a:lnSpc>
              </a:pPr>
              <a:r>
                <a:rPr lang="en-US" altLang="zh-CN" sz="1600"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Thanks for Listening</a:t>
              </a:r>
              <a:endParaRPr lang="zh-CN" altLang="en-US" sz="16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nodeType="withEffect">
                                  <p:stCondLst>
                                    <p:cond delay="4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53" presetClass="entr" presetSubtype="16" fill="hold" nodeType="withEffect">
                                  <p:stCondLst>
                                    <p:cond delay="40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01</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选题依据</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1" y="3416888"/>
            <a:ext cx="4645651"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my idea</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答辩\Inked微信图片_20200505210905_LI.jpgInked微信图片_20200505210905_LI"/>
          <p:cNvPicPr>
            <a:picLocks noChangeAspect="1"/>
          </p:cNvPicPr>
          <p:nvPr/>
        </p:nvPicPr>
        <p:blipFill>
          <a:blip r:embed="rId1"/>
          <a:srcRect t="22287" b="19972"/>
          <a:stretch>
            <a:fillRect/>
          </a:stretch>
        </p:blipFill>
        <p:spPr>
          <a:xfrm>
            <a:off x="5073650" y="1003935"/>
            <a:ext cx="3606800" cy="4512310"/>
          </a:xfrm>
          <a:prstGeom prst="rect">
            <a:avLst/>
          </a:prstGeom>
          <a:ln w="25400">
            <a:solidFill>
              <a:schemeClr val="accent1"/>
            </a:solidFill>
          </a:ln>
        </p:spPr>
      </p:pic>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1.</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选题依据</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时代背景</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13" name="组合 12"/>
          <p:cNvGrpSpPr/>
          <p:nvPr/>
        </p:nvGrpSpPr>
        <p:grpSpPr>
          <a:xfrm>
            <a:off x="611188" y="1349965"/>
            <a:ext cx="548230" cy="547940"/>
            <a:chOff x="7618710" y="3833560"/>
            <a:chExt cx="548230" cy="547940"/>
          </a:xfrm>
          <a:solidFill>
            <a:schemeClr val="accent1"/>
          </a:solidFill>
        </p:grpSpPr>
        <p:sp>
          <p:nvSpPr>
            <p:cNvPr id="15"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1338554" y="1439269"/>
            <a:ext cx="3321038" cy="64516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信息爆发的时代，各种</a:t>
            </a:r>
            <a:r>
              <a:rPr lang="en-US" altLang="zh-CN" dirty="0">
                <a:solidFill>
                  <a:schemeClr val="tx1">
                    <a:lumMod val="85000"/>
                    <a:lumOff val="15000"/>
                  </a:schemeClr>
                </a:solidFill>
                <a:latin typeface="微软雅黑" panose="020B0503020204020204" charset="-122"/>
                <a:ea typeface="微软雅黑" panose="020B0503020204020204" charset="-122"/>
              </a:rPr>
              <a:t>app</a:t>
            </a:r>
            <a:r>
              <a:rPr lang="zh-CN" altLang="en-US" dirty="0">
                <a:solidFill>
                  <a:schemeClr val="tx1">
                    <a:lumMod val="85000"/>
                    <a:lumOff val="15000"/>
                  </a:schemeClr>
                </a:solidFill>
                <a:latin typeface="微软雅黑" panose="020B0503020204020204" charset="-122"/>
                <a:ea typeface="微软雅黑" panose="020B0503020204020204" charset="-122"/>
              </a:rPr>
              <a:t>和线上程序层出不穷。</a:t>
            </a: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27" name="Freeform 13"/>
          <p:cNvSpPr>
            <a:spLocks noEditPoints="1"/>
          </p:cNvSpPr>
          <p:nvPr/>
        </p:nvSpPr>
        <p:spPr bwMode="auto">
          <a:xfrm>
            <a:off x="611188" y="2524399"/>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1338554" y="2407478"/>
            <a:ext cx="3321038" cy="119888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书城的首页总是会出现价值不高的网络信息，可能我们漫无目的地就会点进去，并且进行</a:t>
            </a:r>
            <a:r>
              <a:rPr lang="zh-CN" altLang="en-US" dirty="0">
                <a:solidFill>
                  <a:schemeClr val="tx1">
                    <a:lumMod val="85000"/>
                    <a:lumOff val="15000"/>
                  </a:schemeClr>
                </a:solidFill>
                <a:latin typeface="微软雅黑" panose="020B0503020204020204" charset="-122"/>
                <a:ea typeface="微软雅黑" panose="020B0503020204020204" charset="-122"/>
              </a:rPr>
              <a:t>浏览。</a:t>
            </a: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24" name="Freeform 9"/>
          <p:cNvSpPr>
            <a:spLocks noEditPoints="1"/>
          </p:cNvSpPr>
          <p:nvPr/>
        </p:nvSpPr>
        <p:spPr bwMode="auto">
          <a:xfrm>
            <a:off x="611188" y="3870407"/>
            <a:ext cx="640245" cy="453344"/>
          </a:xfrm>
          <a:custGeom>
            <a:avLst/>
            <a:gdLst>
              <a:gd name="T0" fmla="*/ 25 w 65"/>
              <a:gd name="T1" fmla="*/ 45 h 45"/>
              <a:gd name="T2" fmla="*/ 0 w 65"/>
              <a:gd name="T3" fmla="*/ 22 h 45"/>
              <a:gd name="T4" fmla="*/ 25 w 65"/>
              <a:gd name="T5" fmla="*/ 0 h 45"/>
              <a:gd name="T6" fmla="*/ 25 w 65"/>
              <a:gd name="T7" fmla="*/ 45 h 45"/>
              <a:gd name="T8" fmla="*/ 40 w 65"/>
              <a:gd name="T9" fmla="*/ 35 h 45"/>
              <a:gd name="T10" fmla="*/ 62 w 65"/>
              <a:gd name="T11" fmla="*/ 35 h 45"/>
              <a:gd name="T12" fmla="*/ 62 w 65"/>
              <a:gd name="T13" fmla="*/ 40 h 45"/>
              <a:gd name="T14" fmla="*/ 40 w 65"/>
              <a:gd name="T15" fmla="*/ 40 h 45"/>
              <a:gd name="T16" fmla="*/ 40 w 65"/>
              <a:gd name="T17" fmla="*/ 35 h 45"/>
              <a:gd name="T18" fmla="*/ 43 w 65"/>
              <a:gd name="T19" fmla="*/ 25 h 45"/>
              <a:gd name="T20" fmla="*/ 65 w 65"/>
              <a:gd name="T21" fmla="*/ 25 h 45"/>
              <a:gd name="T22" fmla="*/ 65 w 65"/>
              <a:gd name="T23" fmla="*/ 30 h 45"/>
              <a:gd name="T24" fmla="*/ 43 w 65"/>
              <a:gd name="T25" fmla="*/ 30 h 45"/>
              <a:gd name="T26" fmla="*/ 43 w 65"/>
              <a:gd name="T27" fmla="*/ 25 h 45"/>
              <a:gd name="T28" fmla="*/ 43 w 65"/>
              <a:gd name="T29" fmla="*/ 15 h 45"/>
              <a:gd name="T30" fmla="*/ 64 w 65"/>
              <a:gd name="T31" fmla="*/ 15 h 45"/>
              <a:gd name="T32" fmla="*/ 64 w 65"/>
              <a:gd name="T33" fmla="*/ 20 h 45"/>
              <a:gd name="T34" fmla="*/ 43 w 65"/>
              <a:gd name="T35" fmla="*/ 20 h 45"/>
              <a:gd name="T36" fmla="*/ 43 w 65"/>
              <a:gd name="T37" fmla="*/ 15 h 45"/>
              <a:gd name="T38" fmla="*/ 40 w 65"/>
              <a:gd name="T39" fmla="*/ 5 h 45"/>
              <a:gd name="T40" fmla="*/ 62 w 65"/>
              <a:gd name="T41" fmla="*/ 5 h 45"/>
              <a:gd name="T42" fmla="*/ 62 w 65"/>
              <a:gd name="T43" fmla="*/ 9 h 45"/>
              <a:gd name="T44" fmla="*/ 40 w 65"/>
              <a:gd name="T45" fmla="*/ 9 h 45"/>
              <a:gd name="T46" fmla="*/ 40 w 65"/>
              <a:gd name="T47" fmla="*/ 5 h 45"/>
              <a:gd name="T48" fmla="*/ 33 w 65"/>
              <a:gd name="T49" fmla="*/ 0 h 45"/>
              <a:gd name="T50" fmla="*/ 33 w 65"/>
              <a:gd name="T51" fmla="*/ 44 h 45"/>
              <a:gd name="T52" fmla="*/ 26 w 65"/>
              <a:gd name="T53" fmla="*/ 45 h 45"/>
              <a:gd name="T54" fmla="*/ 26 w 65"/>
              <a:gd name="T55" fmla="*/ 0 h 45"/>
              <a:gd name="T56" fmla="*/ 33 w 65"/>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45">
                <a:moveTo>
                  <a:pt x="25" y="45"/>
                </a:moveTo>
                <a:cubicBezTo>
                  <a:pt x="9" y="44"/>
                  <a:pt x="0" y="34"/>
                  <a:pt x="0" y="22"/>
                </a:cubicBezTo>
                <a:cubicBezTo>
                  <a:pt x="0" y="12"/>
                  <a:pt x="9" y="3"/>
                  <a:pt x="25" y="0"/>
                </a:cubicBezTo>
                <a:cubicBezTo>
                  <a:pt x="25" y="45"/>
                  <a:pt x="25" y="45"/>
                  <a:pt x="25" y="45"/>
                </a:cubicBezTo>
                <a:close/>
                <a:moveTo>
                  <a:pt x="40" y="35"/>
                </a:moveTo>
                <a:cubicBezTo>
                  <a:pt x="62" y="35"/>
                  <a:pt x="62" y="35"/>
                  <a:pt x="62" y="35"/>
                </a:cubicBezTo>
                <a:cubicBezTo>
                  <a:pt x="62" y="40"/>
                  <a:pt x="62" y="40"/>
                  <a:pt x="62" y="40"/>
                </a:cubicBezTo>
                <a:cubicBezTo>
                  <a:pt x="40" y="40"/>
                  <a:pt x="40" y="40"/>
                  <a:pt x="40" y="40"/>
                </a:cubicBezTo>
                <a:cubicBezTo>
                  <a:pt x="40" y="35"/>
                  <a:pt x="40" y="35"/>
                  <a:pt x="40" y="35"/>
                </a:cubicBezTo>
                <a:close/>
                <a:moveTo>
                  <a:pt x="43" y="25"/>
                </a:moveTo>
                <a:cubicBezTo>
                  <a:pt x="65" y="25"/>
                  <a:pt x="65" y="25"/>
                  <a:pt x="65" y="25"/>
                </a:cubicBezTo>
                <a:cubicBezTo>
                  <a:pt x="65" y="30"/>
                  <a:pt x="65" y="30"/>
                  <a:pt x="65" y="30"/>
                </a:cubicBezTo>
                <a:cubicBezTo>
                  <a:pt x="43" y="30"/>
                  <a:pt x="43" y="30"/>
                  <a:pt x="43" y="30"/>
                </a:cubicBezTo>
                <a:cubicBezTo>
                  <a:pt x="43" y="25"/>
                  <a:pt x="43" y="25"/>
                  <a:pt x="43" y="25"/>
                </a:cubicBezTo>
                <a:close/>
                <a:moveTo>
                  <a:pt x="43" y="15"/>
                </a:moveTo>
                <a:cubicBezTo>
                  <a:pt x="64" y="15"/>
                  <a:pt x="64" y="15"/>
                  <a:pt x="64" y="15"/>
                </a:cubicBezTo>
                <a:cubicBezTo>
                  <a:pt x="64" y="20"/>
                  <a:pt x="64" y="20"/>
                  <a:pt x="64" y="20"/>
                </a:cubicBezTo>
                <a:cubicBezTo>
                  <a:pt x="43" y="20"/>
                  <a:pt x="43" y="20"/>
                  <a:pt x="43" y="20"/>
                </a:cubicBezTo>
                <a:cubicBezTo>
                  <a:pt x="43" y="15"/>
                  <a:pt x="43" y="15"/>
                  <a:pt x="43" y="15"/>
                </a:cubicBezTo>
                <a:close/>
                <a:moveTo>
                  <a:pt x="40" y="5"/>
                </a:moveTo>
                <a:cubicBezTo>
                  <a:pt x="62" y="5"/>
                  <a:pt x="62" y="5"/>
                  <a:pt x="62" y="5"/>
                </a:cubicBezTo>
                <a:cubicBezTo>
                  <a:pt x="62" y="9"/>
                  <a:pt x="62" y="9"/>
                  <a:pt x="62" y="9"/>
                </a:cubicBezTo>
                <a:cubicBezTo>
                  <a:pt x="40" y="9"/>
                  <a:pt x="40" y="9"/>
                  <a:pt x="40" y="9"/>
                </a:cubicBezTo>
                <a:cubicBezTo>
                  <a:pt x="40" y="5"/>
                  <a:pt x="40" y="5"/>
                  <a:pt x="40" y="5"/>
                </a:cubicBezTo>
                <a:close/>
                <a:moveTo>
                  <a:pt x="33" y="0"/>
                </a:moveTo>
                <a:cubicBezTo>
                  <a:pt x="37" y="15"/>
                  <a:pt x="37" y="30"/>
                  <a:pt x="33" y="44"/>
                </a:cubicBezTo>
                <a:cubicBezTo>
                  <a:pt x="31" y="45"/>
                  <a:pt x="28" y="45"/>
                  <a:pt x="26" y="45"/>
                </a:cubicBezTo>
                <a:cubicBezTo>
                  <a:pt x="26" y="0"/>
                  <a:pt x="26" y="0"/>
                  <a:pt x="26" y="0"/>
                </a:cubicBezTo>
                <a:cubicBezTo>
                  <a:pt x="28" y="0"/>
                  <a:pt x="31" y="0"/>
                  <a:pt x="33"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文本框 29"/>
          <p:cNvSpPr txBox="1"/>
          <p:nvPr/>
        </p:nvSpPr>
        <p:spPr>
          <a:xfrm>
            <a:off x="1330591" y="3927802"/>
            <a:ext cx="3321038" cy="645160"/>
          </a:xfrm>
          <a:prstGeom prst="rect">
            <a:avLst/>
          </a:prstGeom>
          <a:noFill/>
        </p:spPr>
        <p:txBody>
          <a:bodyPr wrap="square" rtlCol="0">
            <a:spAutoFit/>
          </a:bodyPr>
          <a:lstStyle>
            <a:defPPr>
              <a:defRPr lang="zh-CN"/>
            </a:defPPr>
            <a:lvl1pPr>
              <a:defRPr>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浪费时间干了意义不大甚至有害的事情</a:t>
            </a:r>
            <a:endParaRPr lang="zh-CN" altLang="en-US" dirty="0"/>
          </a:p>
        </p:txBody>
      </p:sp>
      <p:sp>
        <p:nvSpPr>
          <p:cNvPr id="31" name="文本框 30"/>
          <p:cNvSpPr txBox="1"/>
          <p:nvPr/>
        </p:nvSpPr>
        <p:spPr>
          <a:xfrm>
            <a:off x="611188" y="5065441"/>
            <a:ext cx="3990110" cy="521970"/>
          </a:xfrm>
          <a:prstGeom prst="rect">
            <a:avLst/>
          </a:prstGeom>
          <a:noFill/>
        </p:spPr>
        <p:txBody>
          <a:bodyPr wrap="square" rtlCol="0">
            <a:spAutoFit/>
          </a:bodyPr>
          <a:lstStyle/>
          <a:p>
            <a:r>
              <a:rPr lang="en-US" altLang="zh-CN" sz="2800" b="1" dirty="0">
                <a:solidFill>
                  <a:schemeClr val="accent1"/>
                </a:solidFill>
                <a:latin typeface="Times New Roman" panose="02020603050405020304" pitchFamily="18" charset="0"/>
                <a:cs typeface="Times New Roman" panose="02020603050405020304" pitchFamily="18" charset="0"/>
              </a:rPr>
              <a:t>information explosion</a:t>
            </a:r>
            <a:r>
              <a:rPr lang="zh-CN" altLang="en-US" sz="2800" b="1" dirty="0">
                <a:solidFill>
                  <a:schemeClr val="accent1"/>
                </a:solidFill>
                <a:latin typeface="Times New Roman" panose="02020603050405020304" pitchFamily="18" charset="0"/>
                <a:cs typeface="Times New Roman" panose="02020603050405020304" pitchFamily="18" charset="0"/>
              </a:rPr>
              <a:t>！</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par>
                                <p:cTn id="40" presetID="42" presetClass="entr" presetSubtype="0" fill="hold" nodeType="withEffect">
                                  <p:stCondLst>
                                    <p:cond delay="5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anim calcmode="lin" valueType="num">
                                      <p:cBhvr>
                                        <p:cTn id="43" dur="500" fill="hold"/>
                                        <p:tgtEl>
                                          <p:spTgt spid="2"/>
                                        </p:tgtEl>
                                        <p:attrNameLst>
                                          <p:attrName>ppt_x</p:attrName>
                                        </p:attrNameLst>
                                      </p:cBhvr>
                                      <p:tavLst>
                                        <p:tav tm="0">
                                          <p:val>
                                            <p:strVal val="#ppt_x"/>
                                          </p:val>
                                        </p:tav>
                                        <p:tav tm="100000">
                                          <p:val>
                                            <p:strVal val="#ppt_x"/>
                                          </p:val>
                                        </p:tav>
                                      </p:tavLst>
                                    </p:anim>
                                    <p:anim calcmode="lin" valueType="num">
                                      <p:cBhvr>
                                        <p:cTn id="4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p:bldP spid="27" grpId="0" animBg="1"/>
      <p:bldP spid="29" grpId="0"/>
      <p:bldP spid="24" grpId="0" animBg="1"/>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1.</a:t>
            </a:r>
            <a:r>
              <a:rPr lang="zh-CN" altLang="en-US" sz="2400" b="1" dirty="0">
                <a:solidFill>
                  <a:schemeClr val="tx1">
                    <a:lumMod val="85000"/>
                    <a:lumOff val="15000"/>
                  </a:schemeClr>
                </a:solidFill>
                <a:latin typeface="微软雅黑" panose="020B0503020204020204" charset="-122"/>
                <a:ea typeface="微软雅黑" panose="020B0503020204020204" charset="-122"/>
              </a:rPr>
              <a:t>选题依据</a:t>
            </a:r>
            <a:r>
              <a:rPr lang="en-US" altLang="zh-CN" sz="2400" b="1" dirty="0">
                <a:solidFill>
                  <a:schemeClr val="tx1">
                    <a:lumMod val="85000"/>
                    <a:lumOff val="15000"/>
                  </a:schemeClr>
                </a:solidFill>
                <a:latin typeface="微软雅黑" panose="020B0503020204020204" charset="-122"/>
                <a:ea typeface="微软雅黑" panose="020B0503020204020204" charset="-122"/>
              </a:rPr>
              <a:t>--</a:t>
            </a:r>
            <a:r>
              <a:rPr lang="zh-CN" altLang="en-US" sz="2400" b="1" dirty="0">
                <a:solidFill>
                  <a:schemeClr val="tx1">
                    <a:lumMod val="85000"/>
                    <a:lumOff val="15000"/>
                  </a:schemeClr>
                </a:solidFill>
                <a:latin typeface="微软雅黑" panose="020B0503020204020204" charset="-122"/>
                <a:ea typeface="微软雅黑" panose="020B0503020204020204" charset="-122"/>
              </a:rPr>
              <a:t>自身兴趣</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5" name="组合 4"/>
          <p:cNvGrpSpPr/>
          <p:nvPr/>
        </p:nvGrpSpPr>
        <p:grpSpPr>
          <a:xfrm>
            <a:off x="480695" y="3383886"/>
            <a:ext cx="7994967" cy="90386"/>
            <a:chOff x="647702" y="5265146"/>
            <a:chExt cx="7921940" cy="90386"/>
          </a:xfrm>
        </p:grpSpPr>
        <p:cxnSp>
          <p:nvCxnSpPr>
            <p:cNvPr id="25" name="直接连接符 24"/>
            <p:cNvCxnSpPr>
              <a:endCxn id="35"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6" name="椭圆 25"/>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611505" y="3961765"/>
            <a:ext cx="8098790" cy="1568450"/>
          </a:xfrm>
          <a:prstGeom prst="rect">
            <a:avLst/>
          </a:prstGeom>
          <a:noFill/>
        </p:spPr>
        <p:txBody>
          <a:bodyPr wrap="square" rtlCol="0">
            <a:spAutoFit/>
          </a:bodyPr>
          <a:lstStyle/>
          <a:p>
            <a:pPr algn="ctr"/>
            <a:r>
              <a:rPr lang="zh-CN" altLang="en-US" sz="2400" b="1" dirty="0" smtClean="0">
                <a:solidFill>
                  <a:schemeClr val="accent1"/>
                </a:solidFill>
                <a:latin typeface="Times New Roman" panose="02020603050405020304" pitchFamily="18" charset="0"/>
                <a:cs typeface="Times New Roman" panose="02020603050405020304" pitchFamily="18" charset="0"/>
              </a:rPr>
              <a:t>研究了学校毕业设计的相关叙述，我们要根据自己感兴趣的领域完成整个毕业设计的实践，将所学与兴趣结合，这样会更有意义！所以想在毕业之际做一件自己真正</a:t>
            </a:r>
            <a:r>
              <a:rPr lang="zh-CN" altLang="en-US" sz="2400" b="1" dirty="0" smtClean="0">
                <a:solidFill>
                  <a:schemeClr val="accent1"/>
                </a:solidFill>
                <a:latin typeface="Times New Roman" panose="02020603050405020304" pitchFamily="18" charset="0"/>
                <a:cs typeface="Times New Roman" panose="02020603050405020304" pitchFamily="18" charset="0"/>
              </a:rPr>
              <a:t>想要完成的事情。</a:t>
            </a:r>
            <a:endParaRPr lang="zh-CN" altLang="en-US" sz="2400" b="1" dirty="0" smtClean="0">
              <a:solidFill>
                <a:schemeClr val="accent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05</a:t>
              </a:r>
              <a:endParaRPr lang="zh-CN" altLang="en-US" sz="1600" dirty="0">
                <a:solidFill>
                  <a:schemeClr val="bg1"/>
                </a:solidFill>
                <a:latin typeface="微软雅黑" panose="020B0503020204020204" charset="-122"/>
                <a:ea typeface="微软雅黑" panose="020B0503020204020204" charset="-122"/>
              </a:endParaRPr>
            </a:p>
          </p:txBody>
        </p:sp>
      </p:grpSp>
      <p:sp>
        <p:nvSpPr>
          <p:cNvPr id="2" name="文本框 1"/>
          <p:cNvSpPr txBox="1"/>
          <p:nvPr/>
        </p:nvSpPr>
        <p:spPr>
          <a:xfrm>
            <a:off x="1277620" y="1417955"/>
            <a:ext cx="6384925" cy="1568450"/>
          </a:xfrm>
          <a:prstGeom prst="rect">
            <a:avLst/>
          </a:prstGeom>
          <a:noFill/>
        </p:spPr>
        <p:txBody>
          <a:bodyPr wrap="square" rtlCol="0">
            <a:spAutoFit/>
          </a:bodyPr>
          <a:p>
            <a:r>
              <a:rPr lang="zh-CN" altLang="en-US" sz="2400" b="1" dirty="0" smtClean="0">
                <a:solidFill>
                  <a:schemeClr val="accent1"/>
                </a:solidFill>
                <a:latin typeface="Times New Roman" panose="02020603050405020304" pitchFamily="18" charset="0"/>
                <a:cs typeface="Times New Roman" panose="02020603050405020304" pitchFamily="18" charset="0"/>
              </a:rPr>
              <a:t>自己在平时闲下来的时候，喜欢看一些小说，读一些书籍，但是由于各类书城（无论是免费还是收费）都会为了吸引人的眼球而把质量不高的书籍放到首页，其实我对此是有些疑惑的</a:t>
            </a:r>
            <a:r>
              <a:rPr lang="zh-CN" altLang="en-US" sz="2400" b="1" dirty="0" smtClean="0">
                <a:solidFill>
                  <a:schemeClr val="accent1"/>
                </a:solidFill>
                <a:latin typeface="Times New Roman" panose="02020603050405020304" pitchFamily="18" charset="0"/>
                <a:cs typeface="Times New Roman" panose="02020603050405020304" pitchFamily="18" charset="0"/>
              </a:rPr>
              <a:t>。</a:t>
            </a:r>
            <a:endParaRPr lang="zh-CN" altLang="en-US" sz="2400" b="1" dirty="0" smtClean="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16" presetClass="entr" presetSubtype="37" fill="hold" nodeType="withEffect">
                                  <p:stCondLst>
                                    <p:cond delay="25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1.</a:t>
            </a:r>
            <a:r>
              <a:rPr lang="zh-CN" altLang="en-US" sz="2400" b="1" dirty="0">
                <a:solidFill>
                  <a:schemeClr val="tx1">
                    <a:lumMod val="85000"/>
                    <a:lumOff val="15000"/>
                  </a:schemeClr>
                </a:solidFill>
                <a:latin typeface="微软雅黑" panose="020B0503020204020204" charset="-122"/>
                <a:ea typeface="微软雅黑" panose="020B0503020204020204" charset="-122"/>
              </a:rPr>
              <a:t>选题依据</a:t>
            </a:r>
            <a:r>
              <a:rPr lang="en-US" altLang="zh-CN" sz="2400" b="1" dirty="0">
                <a:solidFill>
                  <a:schemeClr val="tx1">
                    <a:lumMod val="85000"/>
                    <a:lumOff val="15000"/>
                  </a:schemeClr>
                </a:solidFill>
                <a:latin typeface="微软雅黑" panose="020B0503020204020204" charset="-122"/>
                <a:ea typeface="微软雅黑" panose="020B0503020204020204" charset="-122"/>
              </a:rPr>
              <a:t>--</a:t>
            </a:r>
            <a:r>
              <a:rPr lang="zh-CN" altLang="en-US" sz="2400" b="1" dirty="0">
                <a:solidFill>
                  <a:schemeClr val="tx1">
                    <a:lumMod val="85000"/>
                    <a:lumOff val="15000"/>
                  </a:schemeClr>
                </a:solidFill>
                <a:latin typeface="微软雅黑" panose="020B0503020204020204" charset="-122"/>
                <a:ea typeface="微软雅黑" panose="020B0503020204020204" charset="-122"/>
              </a:rPr>
              <a:t>思想成型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pic>
        <p:nvPicPr>
          <p:cNvPr id="10" name="Picture 2" descr="E:\答辩\图片2.png图片2"/>
          <p:cNvPicPr>
            <a:picLocks noChangeAspect="1" noChangeArrowheads="1"/>
          </p:cNvPicPr>
          <p:nvPr/>
        </p:nvPicPr>
        <p:blipFill>
          <a:blip r:embed="rId1"/>
          <a:srcRect l="8318" t="-904" r="13036" b="904"/>
          <a:stretch>
            <a:fillRect/>
          </a:stretch>
        </p:blipFill>
        <p:spPr bwMode="auto">
          <a:xfrm>
            <a:off x="444500" y="1870075"/>
            <a:ext cx="4890135" cy="3091180"/>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816600" y="1905505"/>
            <a:ext cx="2716213" cy="4154170"/>
          </a:xfrm>
          <a:prstGeom prst="rect">
            <a:avLst/>
          </a:prstGeom>
          <a:noFill/>
        </p:spPr>
        <p:txBody>
          <a:bodyPr wrap="square" rtlCol="0">
            <a:spAutoFit/>
          </a:bodyPr>
          <a:lstStyle/>
          <a:p>
            <a:r>
              <a:rPr lang="zh-CN" altLang="en-US" sz="2400" b="1" dirty="0" smtClean="0">
                <a:solidFill>
                  <a:schemeClr val="accent1"/>
                </a:solidFill>
                <a:latin typeface="微软雅黑" panose="020B0503020204020204" charset="-122"/>
                <a:ea typeface="微软雅黑" panose="020B0503020204020204" charset="-122"/>
              </a:rPr>
              <a:t>在经过了上述思考之后，我正式确立了课题的思想：我要完成一个网站，这个网站不是给用户提供书籍内容，他要做的是根据读者需要向读者推荐书籍，省去在书城中徘徊的时间，直接推荐高质量书籍。</a:t>
            </a:r>
            <a:endParaRPr lang="zh-CN" altLang="en-US" sz="2400" b="1" dirty="0" smtClean="0">
              <a:solidFill>
                <a:schemeClr val="accent1"/>
              </a:solidFill>
              <a:latin typeface="微软雅黑" panose="020B0503020204020204" charset="-122"/>
              <a:ea typeface="微软雅黑" panose="020B0503020204020204" charset="-122"/>
            </a:endParaRPr>
          </a:p>
        </p:txBody>
      </p:sp>
      <p:cxnSp>
        <p:nvCxnSpPr>
          <p:cNvPr id="4" name="直接连接符 3"/>
          <p:cNvCxnSpPr/>
          <p:nvPr/>
        </p:nvCxnSpPr>
        <p:spPr>
          <a:xfrm>
            <a:off x="5575300" y="925733"/>
            <a:ext cx="0" cy="49797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606970" y="6519446"/>
            <a:ext cx="638628" cy="338554"/>
            <a:chOff x="8663567" y="6519446"/>
            <a:chExt cx="638628"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07</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2" fill="hold" nodeType="withEffect">
                                  <p:stCondLst>
                                    <p:cond delay="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left)">
                                      <p:cBhvr>
                                        <p:cTn id="22" dur="500"/>
                                        <p:tgtEl>
                                          <p:spTgt spid="10"/>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righ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02</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1" y="2845078"/>
            <a:ext cx="4645651" cy="521970"/>
          </a:xfrm>
          <a:prstGeom prst="rect">
            <a:avLst/>
          </a:prstGeom>
          <a:noFill/>
        </p:spPr>
        <p:txBody>
          <a:bodyPr wrap="square" rtlCol="0">
            <a:spAutoFit/>
          </a:bodyPr>
          <a:lstStyle/>
          <a:p>
            <a:r>
              <a:rPr lang="zh-CN" altLang="en-US" sz="2800" b="1" dirty="0" smtClean="0">
                <a:solidFill>
                  <a:schemeClr val="tx1">
                    <a:lumMod val="85000"/>
                    <a:lumOff val="15000"/>
                  </a:schemeClr>
                </a:solidFill>
                <a:latin typeface="微软雅黑" panose="020B0503020204020204" charset="-122"/>
                <a:ea typeface="微软雅黑" panose="020B0503020204020204" charset="-122"/>
                <a:sym typeface="+mn-ea"/>
              </a:rPr>
              <a:t>需求分析以及架构设计</a:t>
            </a:r>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2" y="3416888"/>
            <a:ext cx="4663440"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analysis and design</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2.</a:t>
            </a:r>
            <a:r>
              <a:rPr lang="zh-CN" altLang="en-US" sz="2400" b="1" dirty="0">
                <a:solidFill>
                  <a:schemeClr val="tx1">
                    <a:lumMod val="85000"/>
                    <a:lumOff val="15000"/>
                  </a:schemeClr>
                </a:solidFill>
                <a:latin typeface="微软雅黑" panose="020B0503020204020204" charset="-122"/>
                <a:ea typeface="微软雅黑" panose="020B0503020204020204" charset="-122"/>
              </a:rPr>
              <a:t>需求分析以及架构设计</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cxnSp>
        <p:nvCxnSpPr>
          <p:cNvPr id="57" name="直接连接符 56"/>
          <p:cNvCxnSpPr/>
          <p:nvPr/>
        </p:nvCxnSpPr>
        <p:spPr>
          <a:xfrm>
            <a:off x="1712686" y="2119086"/>
            <a:ext cx="2800961" cy="9056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569029" y="3050138"/>
            <a:ext cx="1957318" cy="9848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438677" y="1422400"/>
            <a:ext cx="2546618" cy="16277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500947" y="3024738"/>
            <a:ext cx="3307739" cy="632862"/>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09</a:t>
              </a:r>
              <a:endParaRPr lang="zh-CN" altLang="en-US" sz="1600" dirty="0">
                <a:solidFill>
                  <a:schemeClr val="bg1"/>
                </a:solidFill>
                <a:latin typeface="微软雅黑" panose="020B0503020204020204" charset="-122"/>
                <a:ea typeface="微软雅黑" panose="020B0503020204020204" charset="-122"/>
              </a:endParaRPr>
            </a:p>
          </p:txBody>
        </p:sp>
      </p:grpSp>
      <p:grpSp>
        <p:nvGrpSpPr>
          <p:cNvPr id="54" name="组合 53"/>
          <p:cNvGrpSpPr/>
          <p:nvPr/>
        </p:nvGrpSpPr>
        <p:grpSpPr>
          <a:xfrm>
            <a:off x="3495760" y="1982456"/>
            <a:ext cx="2106754" cy="2106754"/>
            <a:chOff x="3761296" y="1104900"/>
            <a:chExt cx="1549400" cy="1549400"/>
          </a:xfrm>
        </p:grpSpPr>
        <p:sp>
          <p:nvSpPr>
            <p:cNvPr id="26" name="椭圆 25"/>
            <p:cNvSpPr/>
            <p:nvPr/>
          </p:nvSpPr>
          <p:spPr>
            <a:xfrm>
              <a:off x="3761296" y="1104900"/>
              <a:ext cx="1549400" cy="1549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761296" y="1733303"/>
              <a:ext cx="1549400" cy="38388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网站</a:t>
              </a:r>
              <a:endParaRPr lang="zh-CN" altLang="en-US" sz="2800" b="1" dirty="0" smtClean="0">
                <a:solidFill>
                  <a:schemeClr val="bg1"/>
                </a:solidFill>
                <a:latin typeface="微软雅黑" panose="020B0503020204020204" charset="-122"/>
                <a:ea typeface="微软雅黑" panose="020B0503020204020204" charset="-122"/>
              </a:endParaRPr>
            </a:p>
          </p:txBody>
        </p:sp>
      </p:grpSp>
      <p:grpSp>
        <p:nvGrpSpPr>
          <p:cNvPr id="52" name="组合 51"/>
          <p:cNvGrpSpPr/>
          <p:nvPr/>
        </p:nvGrpSpPr>
        <p:grpSpPr>
          <a:xfrm>
            <a:off x="6370612" y="823702"/>
            <a:ext cx="1655788" cy="1108426"/>
            <a:chOff x="6352096" y="849600"/>
            <a:chExt cx="1549400" cy="1037208"/>
          </a:xfrm>
        </p:grpSpPr>
        <p:sp>
          <p:nvSpPr>
            <p:cNvPr id="40" name="椭圆 39"/>
            <p:cNvSpPr/>
            <p:nvPr/>
          </p:nvSpPr>
          <p:spPr>
            <a:xfrm>
              <a:off x="6608192" y="849600"/>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52096" y="1094603"/>
              <a:ext cx="1549400" cy="315520"/>
            </a:xfrm>
            <a:prstGeom prst="rect">
              <a:avLst/>
            </a:prstGeom>
            <a:noFill/>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rPr>
                <a:t>设计</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55" name="组合 54"/>
          <p:cNvGrpSpPr/>
          <p:nvPr/>
        </p:nvGrpSpPr>
        <p:grpSpPr>
          <a:xfrm>
            <a:off x="610870" y="1235710"/>
            <a:ext cx="1852295" cy="1414145"/>
            <a:chOff x="1231140" y="978219"/>
            <a:chExt cx="1595517" cy="1273611"/>
          </a:xfrm>
        </p:grpSpPr>
        <p:sp>
          <p:nvSpPr>
            <p:cNvPr id="43" name="椭圆 42"/>
            <p:cNvSpPr/>
            <p:nvPr/>
          </p:nvSpPr>
          <p:spPr>
            <a:xfrm>
              <a:off x="1231140" y="978219"/>
              <a:ext cx="1595517" cy="12736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77256" y="1387687"/>
              <a:ext cx="1549400" cy="35915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charset="-122"/>
                  <a:ea typeface="微软雅黑" panose="020B0503020204020204" charset="-122"/>
                </a:rPr>
                <a:t>模块化思想</a:t>
              </a:r>
              <a:endParaRPr lang="zh-CN" altLang="en-US" sz="2000" b="1" dirty="0" smtClean="0">
                <a:solidFill>
                  <a:schemeClr val="bg1"/>
                </a:solidFill>
                <a:latin typeface="微软雅黑" panose="020B0503020204020204" charset="-122"/>
                <a:ea typeface="微软雅黑" panose="020B0503020204020204" charset="-122"/>
              </a:endParaRPr>
            </a:p>
          </p:txBody>
        </p:sp>
      </p:grpSp>
      <p:grpSp>
        <p:nvGrpSpPr>
          <p:cNvPr id="53" name="组合 52"/>
          <p:cNvGrpSpPr/>
          <p:nvPr/>
        </p:nvGrpSpPr>
        <p:grpSpPr>
          <a:xfrm>
            <a:off x="6510020" y="2661920"/>
            <a:ext cx="2450465" cy="1704340"/>
            <a:chOff x="7645400" y="1877556"/>
            <a:chExt cx="1549400" cy="1037208"/>
          </a:xfrm>
        </p:grpSpPr>
        <p:sp>
          <p:nvSpPr>
            <p:cNvPr id="46" name="椭圆 45"/>
            <p:cNvSpPr/>
            <p:nvPr/>
          </p:nvSpPr>
          <p:spPr>
            <a:xfrm>
              <a:off x="7901496" y="1877556"/>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645400" y="2144752"/>
              <a:ext cx="1549400" cy="224136"/>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管理</a:t>
              </a:r>
              <a:endParaRPr lang="zh-CN" altLang="en-US" b="1" dirty="0">
                <a:solidFill>
                  <a:schemeClr val="bg1"/>
                </a:solidFill>
                <a:latin typeface="微软雅黑" panose="020B0503020204020204" charset="-122"/>
                <a:ea typeface="微软雅黑" panose="020B0503020204020204" charset="-122"/>
              </a:endParaRPr>
            </a:p>
          </p:txBody>
        </p:sp>
      </p:grpSp>
      <p:grpSp>
        <p:nvGrpSpPr>
          <p:cNvPr id="51" name="组合 50"/>
          <p:cNvGrpSpPr/>
          <p:nvPr/>
        </p:nvGrpSpPr>
        <p:grpSpPr>
          <a:xfrm>
            <a:off x="1629627" y="3358925"/>
            <a:ext cx="2046558" cy="1370018"/>
            <a:chOff x="5056696" y="2183559"/>
            <a:chExt cx="1549400" cy="1037208"/>
          </a:xfrm>
        </p:grpSpPr>
        <p:sp>
          <p:nvSpPr>
            <p:cNvPr id="49" name="椭圆 48"/>
            <p:cNvSpPr/>
            <p:nvPr/>
          </p:nvSpPr>
          <p:spPr>
            <a:xfrm>
              <a:off x="5312792" y="2183559"/>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056696" y="2457502"/>
              <a:ext cx="1549400" cy="278831"/>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实现</a:t>
              </a:r>
              <a:endParaRPr lang="zh-CN" altLang="en-US"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par>
                                <p:cTn id="16" presetID="53" presetClass="entr" presetSubtype="16" fill="hold" nodeType="withEffect">
                                  <p:stCondLst>
                                    <p:cond delay="25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Effect transition="in" filter="fade">
                                      <p:cBhvr>
                                        <p:cTn id="20" dur="500"/>
                                        <p:tgtEl>
                                          <p:spTgt spid="54"/>
                                        </p:tgtEl>
                                      </p:cBhvr>
                                    </p:animEffect>
                                  </p:childTnLst>
                                </p:cTn>
                              </p:par>
                              <p:par>
                                <p:cTn id="21" presetID="53" presetClass="entr" presetSubtype="16" fill="hold" nodeType="withEffect">
                                  <p:stCondLst>
                                    <p:cond delay="250"/>
                                  </p:stCondLst>
                                  <p:childTnLst>
                                    <p:set>
                                      <p:cBhvr>
                                        <p:cTn id="22" dur="1" fill="hold">
                                          <p:stCondLst>
                                            <p:cond delay="0"/>
                                          </p:stCondLst>
                                        </p:cTn>
                                        <p:tgtEl>
                                          <p:spTgt spid="52"/>
                                        </p:tgtEl>
                                        <p:attrNameLst>
                                          <p:attrName>style.visibility</p:attrName>
                                        </p:attrNameLst>
                                      </p:cBhvr>
                                      <p:to>
                                        <p:strVal val="visible"/>
                                      </p:to>
                                    </p:set>
                                    <p:anim calcmode="lin" valueType="num">
                                      <p:cBhvr>
                                        <p:cTn id="23" dur="500" fill="hold"/>
                                        <p:tgtEl>
                                          <p:spTgt spid="52"/>
                                        </p:tgtEl>
                                        <p:attrNameLst>
                                          <p:attrName>ppt_w</p:attrName>
                                        </p:attrNameLst>
                                      </p:cBhvr>
                                      <p:tavLst>
                                        <p:tav tm="0">
                                          <p:val>
                                            <p:fltVal val="0"/>
                                          </p:val>
                                        </p:tav>
                                        <p:tav tm="100000">
                                          <p:val>
                                            <p:strVal val="#ppt_w"/>
                                          </p:val>
                                        </p:tav>
                                      </p:tavLst>
                                    </p:anim>
                                    <p:anim calcmode="lin" valueType="num">
                                      <p:cBhvr>
                                        <p:cTn id="24" dur="500" fill="hold"/>
                                        <p:tgtEl>
                                          <p:spTgt spid="52"/>
                                        </p:tgtEl>
                                        <p:attrNameLst>
                                          <p:attrName>ppt_h</p:attrName>
                                        </p:attrNameLst>
                                      </p:cBhvr>
                                      <p:tavLst>
                                        <p:tav tm="0">
                                          <p:val>
                                            <p:fltVal val="0"/>
                                          </p:val>
                                        </p:tav>
                                        <p:tav tm="100000">
                                          <p:val>
                                            <p:strVal val="#ppt_h"/>
                                          </p:val>
                                        </p:tav>
                                      </p:tavLst>
                                    </p:anim>
                                    <p:animEffect transition="in" filter="fade">
                                      <p:cBhvr>
                                        <p:cTn id="25" dur="500"/>
                                        <p:tgtEl>
                                          <p:spTgt spid="52"/>
                                        </p:tgtEl>
                                      </p:cBhvr>
                                    </p:animEffect>
                                  </p:childTnLst>
                                </p:cTn>
                              </p:par>
                              <p:par>
                                <p:cTn id="26" presetID="53" presetClass="entr" presetSubtype="16"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 calcmode="lin" valueType="num">
                                      <p:cBhvr>
                                        <p:cTn id="28" dur="500" fill="hold"/>
                                        <p:tgtEl>
                                          <p:spTgt spid="55"/>
                                        </p:tgtEl>
                                        <p:attrNameLst>
                                          <p:attrName>ppt_w</p:attrName>
                                        </p:attrNameLst>
                                      </p:cBhvr>
                                      <p:tavLst>
                                        <p:tav tm="0">
                                          <p:val>
                                            <p:fltVal val="0"/>
                                          </p:val>
                                        </p:tav>
                                        <p:tav tm="100000">
                                          <p:val>
                                            <p:strVal val="#ppt_w"/>
                                          </p:val>
                                        </p:tav>
                                      </p:tavLst>
                                    </p:anim>
                                    <p:anim calcmode="lin" valueType="num">
                                      <p:cBhvr>
                                        <p:cTn id="29" dur="500" fill="hold"/>
                                        <p:tgtEl>
                                          <p:spTgt spid="55"/>
                                        </p:tgtEl>
                                        <p:attrNameLst>
                                          <p:attrName>ppt_h</p:attrName>
                                        </p:attrNameLst>
                                      </p:cBhvr>
                                      <p:tavLst>
                                        <p:tav tm="0">
                                          <p:val>
                                            <p:fltVal val="0"/>
                                          </p:val>
                                        </p:tav>
                                        <p:tav tm="100000">
                                          <p:val>
                                            <p:strVal val="#ppt_h"/>
                                          </p:val>
                                        </p:tav>
                                      </p:tavLst>
                                    </p:anim>
                                    <p:animEffect transition="in" filter="fade">
                                      <p:cBhvr>
                                        <p:cTn id="30" dur="500"/>
                                        <p:tgtEl>
                                          <p:spTgt spid="55"/>
                                        </p:tgtEl>
                                      </p:cBhvr>
                                    </p:animEffect>
                                  </p:childTnLst>
                                </p:cTn>
                              </p:par>
                              <p:par>
                                <p:cTn id="31" presetID="53" presetClass="entr" presetSubtype="16" fill="hold" nodeType="with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53" presetClass="entr" presetSubtype="16" fill="hold" nodeType="withEffect">
                                  <p:stCondLst>
                                    <p:cond delay="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animEffect transition="in" filter="fade">
                                      <p:cBhvr>
                                        <p:cTn id="40" dur="500"/>
                                        <p:tgtEl>
                                          <p:spTgt spid="53"/>
                                        </p:tgtEl>
                                      </p:cBhvr>
                                    </p:animEffect>
                                  </p:childTnLst>
                                </p:cTn>
                              </p:par>
                              <p:par>
                                <p:cTn id="41" presetID="17" presetClass="entr" presetSubtype="10" fill="hold" nodeType="withEffect">
                                  <p:stCondLst>
                                    <p:cond delay="50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50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strVal val="#ppt_h"/>
                                          </p:val>
                                        </p:tav>
                                        <p:tav tm="100000">
                                          <p:val>
                                            <p:strVal val="#ppt_h"/>
                                          </p:val>
                                        </p:tav>
                                      </p:tavLst>
                                    </p:anim>
                                  </p:childTnLst>
                                </p:cTn>
                              </p:par>
                              <p:par>
                                <p:cTn id="49" presetID="17" presetClass="entr" presetSubtype="10" fill="hold" nodeType="withEffect">
                                  <p:stCondLst>
                                    <p:cond delay="50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500"/>
                                  </p:stCondLst>
                                  <p:childTnLst>
                                    <p:set>
                                      <p:cBhvr>
                                        <p:cTn id="54" dur="1" fill="hold">
                                          <p:stCondLst>
                                            <p:cond delay="0"/>
                                          </p:stCondLst>
                                        </p:cTn>
                                        <p:tgtEl>
                                          <p:spTgt spid="62"/>
                                        </p:tgtEl>
                                        <p:attrNameLst>
                                          <p:attrName>style.visibility</p:attrName>
                                        </p:attrNameLst>
                                      </p:cBhvr>
                                      <p:to>
                                        <p:strVal val="visible"/>
                                      </p:to>
                                    </p:set>
                                    <p:anim calcmode="lin" valueType="num">
                                      <p:cBhvr>
                                        <p:cTn id="55" dur="500" fill="hold"/>
                                        <p:tgtEl>
                                          <p:spTgt spid="62"/>
                                        </p:tgtEl>
                                        <p:attrNameLst>
                                          <p:attrName>ppt_w</p:attrName>
                                        </p:attrNameLst>
                                      </p:cBhvr>
                                      <p:tavLst>
                                        <p:tav tm="0">
                                          <p:val>
                                            <p:fltVal val="0"/>
                                          </p:val>
                                        </p:tav>
                                        <p:tav tm="100000">
                                          <p:val>
                                            <p:strVal val="#ppt_w"/>
                                          </p:val>
                                        </p:tav>
                                      </p:tavLst>
                                    </p:anim>
                                    <p:anim calcmode="lin" valueType="num">
                                      <p:cBhvr>
                                        <p:cTn id="56" dur="500" fill="hold"/>
                                        <p:tgtEl>
                                          <p:spTgt spid="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2</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需求分析以及架构设计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5" name="组合 4"/>
          <p:cNvGrpSpPr/>
          <p:nvPr/>
        </p:nvGrpSpPr>
        <p:grpSpPr>
          <a:xfrm>
            <a:off x="601107" y="1566003"/>
            <a:ext cx="7941787" cy="460375"/>
            <a:chOff x="159026" y="1614153"/>
            <a:chExt cx="7941787" cy="460375"/>
          </a:xfrm>
        </p:grpSpPr>
        <p:grpSp>
          <p:nvGrpSpPr>
            <p:cNvPr id="2" name="组合 1"/>
            <p:cNvGrpSpPr/>
            <p:nvPr/>
          </p:nvGrpSpPr>
          <p:grpSpPr>
            <a:xfrm>
              <a:off x="2663221" y="1646130"/>
              <a:ext cx="5437592" cy="397710"/>
              <a:chOff x="2951162" y="1570791"/>
              <a:chExt cx="5437592" cy="397710"/>
            </a:xfrm>
          </p:grpSpPr>
          <p:sp>
            <p:nvSpPr>
              <p:cNvPr id="23" name="矩形 22"/>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charset="-122"/>
                    <a:ea typeface="微软雅黑" panose="020B0503020204020204" charset="-122"/>
                  </a:rPr>
                  <a:t>前端</a:t>
                </a:r>
                <a:r>
                  <a:rPr lang="en-US" altLang="zh-CN" b="1" dirty="0" smtClean="0">
                    <a:latin typeface="微软雅黑" panose="020B0503020204020204" charset="-122"/>
                    <a:ea typeface="微软雅黑" panose="020B0503020204020204" charset="-122"/>
                  </a:rPr>
                  <a:t>/</a:t>
                </a:r>
                <a:r>
                  <a:rPr lang="zh-CN" altLang="en-US" b="1" dirty="0" smtClean="0">
                    <a:latin typeface="微软雅黑" panose="020B0503020204020204" charset="-122"/>
                    <a:ea typeface="微软雅黑" panose="020B0503020204020204" charset="-122"/>
                  </a:rPr>
                  <a:t>客户端</a:t>
                </a:r>
                <a:endParaRPr lang="zh-CN" altLang="en-US" b="1" dirty="0" smtClean="0">
                  <a:latin typeface="微软雅黑" panose="020B0503020204020204" charset="-122"/>
                  <a:ea typeface="微软雅黑" panose="020B0503020204020204" charset="-122"/>
                </a:endParaRPr>
              </a:p>
            </p:txBody>
          </p:sp>
          <p:sp>
            <p:nvSpPr>
              <p:cNvPr id="24" name="矩形 23"/>
              <p:cNvSpPr/>
              <p:nvPr/>
            </p:nvSpPr>
            <p:spPr>
              <a:xfrm>
                <a:off x="6156754"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angular+ionic</a:t>
                </a:r>
                <a:endParaRPr lang="en-US" altLang="zh-CN" b="1" dirty="0">
                  <a:latin typeface="微软雅黑" panose="020B0503020204020204" charset="-122"/>
                  <a:ea typeface="微软雅黑" panose="020B0503020204020204" charset="-122"/>
                </a:endParaRPr>
              </a:p>
            </p:txBody>
          </p:sp>
          <p:cxnSp>
            <p:nvCxnSpPr>
              <p:cNvPr id="25" name="直接箭头连接符 24"/>
              <p:cNvCxnSpPr>
                <a:stCxn id="23" idx="3"/>
                <a:endCxn id="24" idx="1"/>
              </p:cNvCxnSpPr>
              <p:nvPr/>
            </p:nvCxnSpPr>
            <p:spPr>
              <a:xfrm>
                <a:off x="5183162" y="1769646"/>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159026" y="1614153"/>
              <a:ext cx="2338963" cy="460375"/>
            </a:xfrm>
            <a:prstGeom prst="rect">
              <a:avLst/>
            </a:prstGeom>
            <a:noFill/>
          </p:spPr>
          <p:txBody>
            <a:bodyPr wrap="square" rtlCol="0">
              <a:spAutoFit/>
            </a:bodyPr>
            <a:lstStyle/>
            <a:p>
              <a:pPr algn="r"/>
              <a:endParaRPr lang="en-US" altLang="zh-CN"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grpSp>
        <p:nvGrpSpPr>
          <p:cNvPr id="6" name="组合 5"/>
          <p:cNvGrpSpPr/>
          <p:nvPr/>
        </p:nvGrpSpPr>
        <p:grpSpPr>
          <a:xfrm>
            <a:off x="601107" y="2417324"/>
            <a:ext cx="7941787" cy="460375"/>
            <a:chOff x="159026" y="2242695"/>
            <a:chExt cx="7941787" cy="460375"/>
          </a:xfrm>
        </p:grpSpPr>
        <p:grpSp>
          <p:nvGrpSpPr>
            <p:cNvPr id="34" name="组合 33"/>
            <p:cNvGrpSpPr/>
            <p:nvPr/>
          </p:nvGrpSpPr>
          <p:grpSpPr>
            <a:xfrm>
              <a:off x="2663221" y="2274672"/>
              <a:ext cx="5437592" cy="397710"/>
              <a:chOff x="2951162" y="1570791"/>
              <a:chExt cx="5437592" cy="397710"/>
            </a:xfrm>
          </p:grpSpPr>
          <p:sp>
            <p:nvSpPr>
              <p:cNvPr id="36" name="矩形 35"/>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服务端</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6156754"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express</a:t>
                </a:r>
                <a:r>
                  <a:rPr lang="zh-CN" altLang="en-US" b="1" dirty="0">
                    <a:latin typeface="微软雅黑" panose="020B0503020204020204" charset="-122"/>
                    <a:ea typeface="微软雅黑" panose="020B0503020204020204" charset="-122"/>
                  </a:rPr>
                  <a:t>框架</a:t>
                </a:r>
                <a:endParaRPr lang="zh-CN" altLang="en-US" b="1" dirty="0">
                  <a:latin typeface="微软雅黑" panose="020B0503020204020204" charset="-122"/>
                  <a:ea typeface="微软雅黑" panose="020B0503020204020204" charset="-122"/>
                </a:endParaRPr>
              </a:p>
            </p:txBody>
          </p:sp>
          <p:cxnSp>
            <p:nvCxnSpPr>
              <p:cNvPr id="38" name="直接箭头连接符 37"/>
              <p:cNvCxnSpPr>
                <a:stCxn id="36" idx="3"/>
                <a:endCxn id="37" idx="1"/>
              </p:cNvCxnSpPr>
              <p:nvPr/>
            </p:nvCxnSpPr>
            <p:spPr>
              <a:xfrm>
                <a:off x="5183162" y="1769646"/>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159026" y="2242695"/>
              <a:ext cx="2338963" cy="460375"/>
            </a:xfrm>
            <a:prstGeom prst="rect">
              <a:avLst/>
            </a:prstGeom>
            <a:noFill/>
          </p:spPr>
          <p:txBody>
            <a:bodyPr wrap="square" rtlCol="0">
              <a:spAutoFit/>
            </a:bodyPr>
            <a:lstStyle/>
            <a:p>
              <a:pPr algn="r"/>
              <a:endParaRPr lang="en-US" altLang="zh-CN" sz="24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grpSp>
        <p:nvGrpSpPr>
          <p:cNvPr id="7" name="组合 6"/>
          <p:cNvGrpSpPr/>
          <p:nvPr/>
        </p:nvGrpSpPr>
        <p:grpSpPr>
          <a:xfrm>
            <a:off x="601107" y="3268645"/>
            <a:ext cx="7941787" cy="460375"/>
            <a:chOff x="159026" y="3002853"/>
            <a:chExt cx="7941787" cy="460375"/>
          </a:xfrm>
        </p:grpSpPr>
        <p:grpSp>
          <p:nvGrpSpPr>
            <p:cNvPr id="40" name="组合 39"/>
            <p:cNvGrpSpPr/>
            <p:nvPr/>
          </p:nvGrpSpPr>
          <p:grpSpPr>
            <a:xfrm>
              <a:off x="2663221" y="3034830"/>
              <a:ext cx="5437592" cy="397710"/>
              <a:chOff x="2951162" y="1570791"/>
              <a:chExt cx="5437592" cy="397710"/>
            </a:xfrm>
          </p:grpSpPr>
          <p:sp>
            <p:nvSpPr>
              <p:cNvPr id="42" name="矩形 41"/>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数据库</a:t>
                </a:r>
                <a:endParaRPr lang="zh-CN" altLang="en-US" b="1" dirty="0">
                  <a:latin typeface="微软雅黑" panose="020B0503020204020204" charset="-122"/>
                  <a:ea typeface="微软雅黑" panose="020B0503020204020204" charset="-122"/>
                </a:endParaRPr>
              </a:p>
            </p:txBody>
          </p:sp>
          <p:sp>
            <p:nvSpPr>
              <p:cNvPr id="43" name="矩形 42"/>
              <p:cNvSpPr/>
              <p:nvPr/>
            </p:nvSpPr>
            <p:spPr>
              <a:xfrm>
                <a:off x="6156754"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MySQL</a:t>
                </a:r>
                <a:endParaRPr lang="en-US" altLang="zh-CN" b="1" dirty="0">
                  <a:latin typeface="微软雅黑" panose="020B0503020204020204" charset="-122"/>
                  <a:ea typeface="微软雅黑" panose="020B0503020204020204" charset="-122"/>
                </a:endParaRPr>
              </a:p>
            </p:txBody>
          </p:sp>
          <p:cxnSp>
            <p:nvCxnSpPr>
              <p:cNvPr id="44" name="直接箭头连接符 43"/>
              <p:cNvCxnSpPr>
                <a:stCxn id="42" idx="3"/>
                <a:endCxn id="43" idx="1"/>
              </p:cNvCxnSpPr>
              <p:nvPr/>
            </p:nvCxnSpPr>
            <p:spPr>
              <a:xfrm>
                <a:off x="5183162" y="1769646"/>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159026" y="3002853"/>
              <a:ext cx="2338963" cy="460375"/>
            </a:xfrm>
            <a:prstGeom prst="rect">
              <a:avLst/>
            </a:prstGeom>
            <a:noFill/>
          </p:spPr>
          <p:txBody>
            <a:bodyPr wrap="square" rtlCol="0">
              <a:spAutoFit/>
            </a:bodyPr>
            <a:lstStyle/>
            <a:p>
              <a:pPr algn="r"/>
              <a:endParaRPr lang="en-US" altLang="zh-CN" sz="24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sp>
        <p:nvSpPr>
          <p:cNvPr id="66" name="文本框 65"/>
          <p:cNvSpPr txBox="1"/>
          <p:nvPr/>
        </p:nvSpPr>
        <p:spPr>
          <a:xfrm>
            <a:off x="3051820" y="1006767"/>
            <a:ext cx="2338963" cy="460375"/>
          </a:xfrm>
          <a:prstGeom prst="rect">
            <a:avLst/>
          </a:prstGeom>
          <a:noFill/>
        </p:spPr>
        <p:txBody>
          <a:bodyPr wrap="square" rtlCol="0">
            <a:spAutoFit/>
          </a:bodyPr>
          <a:lstStyle/>
          <a:p>
            <a:pPr algn="ct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效果</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67" name="文本框 66"/>
          <p:cNvSpPr txBox="1"/>
          <p:nvPr/>
        </p:nvSpPr>
        <p:spPr>
          <a:xfrm>
            <a:off x="6257412" y="1006767"/>
            <a:ext cx="2338963" cy="460375"/>
          </a:xfrm>
          <a:prstGeom prst="rect">
            <a:avLst/>
          </a:prstGeom>
          <a:noFill/>
        </p:spPr>
        <p:txBody>
          <a:bodyPr wrap="square" rtlCol="0">
            <a:spAutoFit/>
          </a:bodyPr>
          <a:lstStyle/>
          <a:p>
            <a:pPr algn="ct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实现</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10</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anim calcmode="lin" valueType="num">
                                      <p:cBhvr>
                                        <p:cTn id="19" dur="500" fill="hold"/>
                                        <p:tgtEl>
                                          <p:spTgt spid="66"/>
                                        </p:tgtEl>
                                        <p:attrNameLst>
                                          <p:attrName>ppt_x</p:attrName>
                                        </p:attrNameLst>
                                      </p:cBhvr>
                                      <p:tavLst>
                                        <p:tav tm="0">
                                          <p:val>
                                            <p:strVal val="#ppt_x"/>
                                          </p:val>
                                        </p:tav>
                                        <p:tav tm="100000">
                                          <p:val>
                                            <p:strVal val="#ppt_x"/>
                                          </p:val>
                                        </p:tav>
                                      </p:tavLst>
                                    </p:anim>
                                    <p:anim calcmode="lin" valueType="num">
                                      <p:cBhvr>
                                        <p:cTn id="20" dur="500" fill="hold"/>
                                        <p:tgtEl>
                                          <p:spTgt spid="6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anim calcmode="lin" valueType="num">
                                      <p:cBhvr>
                                        <p:cTn id="24" dur="500" fill="hold"/>
                                        <p:tgtEl>
                                          <p:spTgt spid="67"/>
                                        </p:tgtEl>
                                        <p:attrNameLst>
                                          <p:attrName>ppt_x</p:attrName>
                                        </p:attrNameLst>
                                      </p:cBhvr>
                                      <p:tavLst>
                                        <p:tav tm="0">
                                          <p:val>
                                            <p:strVal val="#ppt_x"/>
                                          </p:val>
                                        </p:tav>
                                        <p:tav tm="100000">
                                          <p:val>
                                            <p:strVal val="#ppt_x"/>
                                          </p:val>
                                        </p:tav>
                                      </p:tavLst>
                                    </p:anim>
                                    <p:anim calcmode="lin" valueType="num">
                                      <p:cBhvr>
                                        <p:cTn id="25" dur="500" fill="hold"/>
                                        <p:tgtEl>
                                          <p:spTgt spid="67"/>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50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6" grpId="0"/>
      <p:bldP spid="67" grpId="0"/>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2014</Words>
  <Application>WPS 演示</Application>
  <PresentationFormat>全屏显示(4:3)</PresentationFormat>
  <Paragraphs>328</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微软雅黑</vt:lpstr>
      <vt:lpstr>Times New Roman</vt:lpstr>
      <vt:lpstr>Calibri</vt:lpstr>
      <vt:lpstr>Arial Unicode MS</vt:lpstr>
      <vt:lpstr>Calibri Light</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以后的路╮我想陪迩一起走</cp:lastModifiedBy>
  <cp:revision>298</cp:revision>
  <dcterms:created xsi:type="dcterms:W3CDTF">2015-01-13T10:49:00Z</dcterms:created>
  <dcterms:modified xsi:type="dcterms:W3CDTF">2020-05-05T15:48:56Z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