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332" r:id="rId6"/>
    <p:sldId id="319" r:id="rId8"/>
    <p:sldId id="311" r:id="rId9"/>
    <p:sldId id="360" r:id="rId10"/>
    <p:sldId id="305" r:id="rId11"/>
    <p:sldId id="361" r:id="rId12"/>
    <p:sldId id="362" r:id="rId13"/>
    <p:sldId id="363" r:id="rId14"/>
    <p:sldId id="364" r:id="rId15"/>
    <p:sldId id="329" r:id="rId16"/>
    <p:sldId id="335" r:id="rId17"/>
    <p:sldId id="366" r:id="rId18"/>
    <p:sldId id="367" r:id="rId19"/>
    <p:sldId id="368" r:id="rId20"/>
    <p:sldId id="369" r:id="rId21"/>
    <p:sldId id="370" r:id="rId22"/>
    <p:sldId id="371" r:id="rId23"/>
    <p:sldId id="337" r:id="rId24"/>
    <p:sldId id="342" r:id="rId25"/>
    <p:sldId id="344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6D52"/>
    <a:srgbClr val="F4F3E9"/>
    <a:srgbClr val="F4F4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96314" autoAdjust="0"/>
  </p:normalViewPr>
  <p:slideViewPr>
    <p:cSldViewPr snapToGrid="0">
      <p:cViewPr varScale="1">
        <p:scale>
          <a:sx n="108" d="100"/>
          <a:sy n="108" d="100"/>
        </p:scale>
        <p:origin x="6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CE447-2894-4FBD-A02A-65A466DF5E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1B8C6-32F9-4B49-AC19-A6F6996EE05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利于项目的维护，很多组件之间需要同时处理一些公共的数据，vuex将这一些公共的数据抽离出来，然后其他组件就可以对这个公共数据进行读写操作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9580-F423-4B22-ABCA-263F75C05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F8DF-3505-4F9A-9456-487AF6DC3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9580-F423-4B22-ABCA-263F75C05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F8DF-3505-4F9A-9456-487AF6DC3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9580-F423-4B22-ABCA-263F75C05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F8DF-3505-4F9A-9456-487AF6DC3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-3970"/>
            <a:ext cx="12192000" cy="11142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 userDrawn="1"/>
        </p:nvSpPr>
        <p:spPr>
          <a:xfrm rot="10800000">
            <a:off x="10419024" y="5746130"/>
            <a:ext cx="1772976" cy="1114252"/>
          </a:xfrm>
          <a:custGeom>
            <a:avLst/>
            <a:gdLst>
              <a:gd name="connsiteX0" fmla="*/ 1247667 w 1772869"/>
              <a:gd name="connsiteY0" fmla="*/ 0 h 1110282"/>
              <a:gd name="connsiteX1" fmla="*/ 1772869 w 1772869"/>
              <a:gd name="connsiteY1" fmla="*/ 0 h 1110282"/>
              <a:gd name="connsiteX2" fmla="*/ 0 w 1772869"/>
              <a:gd name="connsiteY2" fmla="*/ 1110282 h 1110282"/>
              <a:gd name="connsiteX0-1" fmla="*/ 1247667 w 1772869"/>
              <a:gd name="connsiteY0-2" fmla="*/ 0 h 1110282"/>
              <a:gd name="connsiteX1-3" fmla="*/ 1772869 w 1772869"/>
              <a:gd name="connsiteY1-4" fmla="*/ 0 h 1110282"/>
              <a:gd name="connsiteX2-5" fmla="*/ 0 w 1772869"/>
              <a:gd name="connsiteY2-6" fmla="*/ 1110282 h 1110282"/>
              <a:gd name="connsiteX3" fmla="*/ 1247667 w 1772869"/>
              <a:gd name="connsiteY3" fmla="*/ 0 h 1110282"/>
              <a:gd name="connsiteX0-7" fmla="*/ 790467 w 1772869"/>
              <a:gd name="connsiteY0-8" fmla="*/ 3175 h 1110282"/>
              <a:gd name="connsiteX1-9" fmla="*/ 1772869 w 1772869"/>
              <a:gd name="connsiteY1-10" fmla="*/ 0 h 1110282"/>
              <a:gd name="connsiteX2-11" fmla="*/ 0 w 1772869"/>
              <a:gd name="connsiteY2-12" fmla="*/ 1110282 h 1110282"/>
              <a:gd name="connsiteX3-13" fmla="*/ 790467 w 1772869"/>
              <a:gd name="connsiteY3-14" fmla="*/ 3175 h 1110282"/>
              <a:gd name="connsiteX0-15" fmla="*/ 780942 w 1772869"/>
              <a:gd name="connsiteY0-16" fmla="*/ 3175 h 1110282"/>
              <a:gd name="connsiteX1-17" fmla="*/ 1772869 w 1772869"/>
              <a:gd name="connsiteY1-18" fmla="*/ 0 h 1110282"/>
              <a:gd name="connsiteX2-19" fmla="*/ 0 w 1772869"/>
              <a:gd name="connsiteY2-20" fmla="*/ 1110282 h 1110282"/>
              <a:gd name="connsiteX3-21" fmla="*/ 780942 w 1772869"/>
              <a:gd name="connsiteY3-22" fmla="*/ 3175 h 1110282"/>
              <a:gd name="connsiteX0-23" fmla="*/ 788086 w 1772869"/>
              <a:gd name="connsiteY0-24" fmla="*/ 0 h 1111870"/>
              <a:gd name="connsiteX1-25" fmla="*/ 1772869 w 1772869"/>
              <a:gd name="connsiteY1-26" fmla="*/ 1588 h 1111870"/>
              <a:gd name="connsiteX2-27" fmla="*/ 0 w 1772869"/>
              <a:gd name="connsiteY2-28" fmla="*/ 1111870 h 1111870"/>
              <a:gd name="connsiteX3-29" fmla="*/ 788086 w 1772869"/>
              <a:gd name="connsiteY3-30" fmla="*/ 0 h 1111870"/>
              <a:gd name="connsiteX0-31" fmla="*/ 14180 w 1772869"/>
              <a:gd name="connsiteY0-32" fmla="*/ 0 h 1114252"/>
              <a:gd name="connsiteX1-33" fmla="*/ 1772869 w 1772869"/>
              <a:gd name="connsiteY1-34" fmla="*/ 3970 h 1114252"/>
              <a:gd name="connsiteX2-35" fmla="*/ 0 w 1772869"/>
              <a:gd name="connsiteY2-36" fmla="*/ 1114252 h 1114252"/>
              <a:gd name="connsiteX3-37" fmla="*/ 14180 w 1772869"/>
              <a:gd name="connsiteY3-38" fmla="*/ 0 h 1114252"/>
              <a:gd name="connsiteX0-39" fmla="*/ 2274 w 1772869"/>
              <a:gd name="connsiteY0-40" fmla="*/ 0 h 1114252"/>
              <a:gd name="connsiteX1-41" fmla="*/ 1772869 w 1772869"/>
              <a:gd name="connsiteY1-42" fmla="*/ 3970 h 1114252"/>
              <a:gd name="connsiteX2-43" fmla="*/ 0 w 1772869"/>
              <a:gd name="connsiteY2-44" fmla="*/ 1114252 h 1114252"/>
              <a:gd name="connsiteX3-45" fmla="*/ 2274 w 1772869"/>
              <a:gd name="connsiteY3-46" fmla="*/ 0 h 1114252"/>
              <a:gd name="connsiteX0-47" fmla="*/ 0 w 1772976"/>
              <a:gd name="connsiteY0-48" fmla="*/ 0 h 1114252"/>
              <a:gd name="connsiteX1-49" fmla="*/ 1772976 w 1772976"/>
              <a:gd name="connsiteY1-50" fmla="*/ 3970 h 1114252"/>
              <a:gd name="connsiteX2-51" fmla="*/ 107 w 1772976"/>
              <a:gd name="connsiteY2-52" fmla="*/ 1114252 h 1114252"/>
              <a:gd name="connsiteX3-53" fmla="*/ 0 w 1772976"/>
              <a:gd name="connsiteY3-54" fmla="*/ 0 h 11142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13" y="connsiteY3-14"/>
              </a:cxn>
            </a:cxnLst>
            <a:rect l="l" t="t" r="r" b="b"/>
            <a:pathLst>
              <a:path w="1772976" h="1114252">
                <a:moveTo>
                  <a:pt x="0" y="0"/>
                </a:moveTo>
                <a:lnTo>
                  <a:pt x="1772976" y="3970"/>
                </a:lnTo>
                <a:lnTo>
                  <a:pt x="107" y="1114252"/>
                </a:lnTo>
                <a:cubicBezTo>
                  <a:pt x="71" y="742835"/>
                  <a:pt x="36" y="37141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 userDrawn="1"/>
        </p:nvSpPr>
        <p:spPr>
          <a:xfrm>
            <a:off x="0" y="-3970"/>
            <a:ext cx="1772976" cy="1114252"/>
          </a:xfrm>
          <a:custGeom>
            <a:avLst/>
            <a:gdLst>
              <a:gd name="connsiteX0" fmla="*/ 1247667 w 1772869"/>
              <a:gd name="connsiteY0" fmla="*/ 0 h 1110282"/>
              <a:gd name="connsiteX1" fmla="*/ 1772869 w 1772869"/>
              <a:gd name="connsiteY1" fmla="*/ 0 h 1110282"/>
              <a:gd name="connsiteX2" fmla="*/ 0 w 1772869"/>
              <a:gd name="connsiteY2" fmla="*/ 1110282 h 1110282"/>
              <a:gd name="connsiteX0-1" fmla="*/ 1247667 w 1772869"/>
              <a:gd name="connsiteY0-2" fmla="*/ 0 h 1110282"/>
              <a:gd name="connsiteX1-3" fmla="*/ 1772869 w 1772869"/>
              <a:gd name="connsiteY1-4" fmla="*/ 0 h 1110282"/>
              <a:gd name="connsiteX2-5" fmla="*/ 0 w 1772869"/>
              <a:gd name="connsiteY2-6" fmla="*/ 1110282 h 1110282"/>
              <a:gd name="connsiteX3" fmla="*/ 1247667 w 1772869"/>
              <a:gd name="connsiteY3" fmla="*/ 0 h 1110282"/>
              <a:gd name="connsiteX0-7" fmla="*/ 790467 w 1772869"/>
              <a:gd name="connsiteY0-8" fmla="*/ 3175 h 1110282"/>
              <a:gd name="connsiteX1-9" fmla="*/ 1772869 w 1772869"/>
              <a:gd name="connsiteY1-10" fmla="*/ 0 h 1110282"/>
              <a:gd name="connsiteX2-11" fmla="*/ 0 w 1772869"/>
              <a:gd name="connsiteY2-12" fmla="*/ 1110282 h 1110282"/>
              <a:gd name="connsiteX3-13" fmla="*/ 790467 w 1772869"/>
              <a:gd name="connsiteY3-14" fmla="*/ 3175 h 1110282"/>
              <a:gd name="connsiteX0-15" fmla="*/ 780942 w 1772869"/>
              <a:gd name="connsiteY0-16" fmla="*/ 3175 h 1110282"/>
              <a:gd name="connsiteX1-17" fmla="*/ 1772869 w 1772869"/>
              <a:gd name="connsiteY1-18" fmla="*/ 0 h 1110282"/>
              <a:gd name="connsiteX2-19" fmla="*/ 0 w 1772869"/>
              <a:gd name="connsiteY2-20" fmla="*/ 1110282 h 1110282"/>
              <a:gd name="connsiteX3-21" fmla="*/ 780942 w 1772869"/>
              <a:gd name="connsiteY3-22" fmla="*/ 3175 h 1110282"/>
              <a:gd name="connsiteX0-23" fmla="*/ 788086 w 1772869"/>
              <a:gd name="connsiteY0-24" fmla="*/ 0 h 1111870"/>
              <a:gd name="connsiteX1-25" fmla="*/ 1772869 w 1772869"/>
              <a:gd name="connsiteY1-26" fmla="*/ 1588 h 1111870"/>
              <a:gd name="connsiteX2-27" fmla="*/ 0 w 1772869"/>
              <a:gd name="connsiteY2-28" fmla="*/ 1111870 h 1111870"/>
              <a:gd name="connsiteX3-29" fmla="*/ 788086 w 1772869"/>
              <a:gd name="connsiteY3-30" fmla="*/ 0 h 1111870"/>
              <a:gd name="connsiteX0-31" fmla="*/ 14180 w 1772869"/>
              <a:gd name="connsiteY0-32" fmla="*/ 0 h 1114252"/>
              <a:gd name="connsiteX1-33" fmla="*/ 1772869 w 1772869"/>
              <a:gd name="connsiteY1-34" fmla="*/ 3970 h 1114252"/>
              <a:gd name="connsiteX2-35" fmla="*/ 0 w 1772869"/>
              <a:gd name="connsiteY2-36" fmla="*/ 1114252 h 1114252"/>
              <a:gd name="connsiteX3-37" fmla="*/ 14180 w 1772869"/>
              <a:gd name="connsiteY3-38" fmla="*/ 0 h 1114252"/>
              <a:gd name="connsiteX0-39" fmla="*/ 2274 w 1772869"/>
              <a:gd name="connsiteY0-40" fmla="*/ 0 h 1114252"/>
              <a:gd name="connsiteX1-41" fmla="*/ 1772869 w 1772869"/>
              <a:gd name="connsiteY1-42" fmla="*/ 3970 h 1114252"/>
              <a:gd name="connsiteX2-43" fmla="*/ 0 w 1772869"/>
              <a:gd name="connsiteY2-44" fmla="*/ 1114252 h 1114252"/>
              <a:gd name="connsiteX3-45" fmla="*/ 2274 w 1772869"/>
              <a:gd name="connsiteY3-46" fmla="*/ 0 h 1114252"/>
              <a:gd name="connsiteX0-47" fmla="*/ 0 w 1772976"/>
              <a:gd name="connsiteY0-48" fmla="*/ 0 h 1114252"/>
              <a:gd name="connsiteX1-49" fmla="*/ 1772976 w 1772976"/>
              <a:gd name="connsiteY1-50" fmla="*/ 3970 h 1114252"/>
              <a:gd name="connsiteX2-51" fmla="*/ 107 w 1772976"/>
              <a:gd name="connsiteY2-52" fmla="*/ 1114252 h 1114252"/>
              <a:gd name="connsiteX3-53" fmla="*/ 0 w 1772976"/>
              <a:gd name="connsiteY3-54" fmla="*/ 0 h 11142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13" y="connsiteY3-14"/>
              </a:cxn>
            </a:cxnLst>
            <a:rect l="l" t="t" r="r" b="b"/>
            <a:pathLst>
              <a:path w="1772976" h="1114252">
                <a:moveTo>
                  <a:pt x="0" y="0"/>
                </a:moveTo>
                <a:lnTo>
                  <a:pt x="1772976" y="3970"/>
                </a:lnTo>
                <a:lnTo>
                  <a:pt x="107" y="1114252"/>
                </a:lnTo>
                <a:cubicBezTo>
                  <a:pt x="71" y="742835"/>
                  <a:pt x="36" y="37141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>
            <a:off x="0" y="-1588"/>
            <a:ext cx="1772869" cy="1111870"/>
          </a:xfrm>
          <a:custGeom>
            <a:avLst/>
            <a:gdLst>
              <a:gd name="connsiteX0" fmla="*/ 1247667 w 1772869"/>
              <a:gd name="connsiteY0" fmla="*/ 0 h 1110282"/>
              <a:gd name="connsiteX1" fmla="*/ 1772869 w 1772869"/>
              <a:gd name="connsiteY1" fmla="*/ 0 h 1110282"/>
              <a:gd name="connsiteX2" fmla="*/ 0 w 1772869"/>
              <a:gd name="connsiteY2" fmla="*/ 1110282 h 1110282"/>
              <a:gd name="connsiteX0-1" fmla="*/ 1247667 w 1772869"/>
              <a:gd name="connsiteY0-2" fmla="*/ 0 h 1110282"/>
              <a:gd name="connsiteX1-3" fmla="*/ 1772869 w 1772869"/>
              <a:gd name="connsiteY1-4" fmla="*/ 0 h 1110282"/>
              <a:gd name="connsiteX2-5" fmla="*/ 0 w 1772869"/>
              <a:gd name="connsiteY2-6" fmla="*/ 1110282 h 1110282"/>
              <a:gd name="connsiteX3" fmla="*/ 1247667 w 1772869"/>
              <a:gd name="connsiteY3" fmla="*/ 0 h 1110282"/>
              <a:gd name="connsiteX0-7" fmla="*/ 790467 w 1772869"/>
              <a:gd name="connsiteY0-8" fmla="*/ 3175 h 1110282"/>
              <a:gd name="connsiteX1-9" fmla="*/ 1772869 w 1772869"/>
              <a:gd name="connsiteY1-10" fmla="*/ 0 h 1110282"/>
              <a:gd name="connsiteX2-11" fmla="*/ 0 w 1772869"/>
              <a:gd name="connsiteY2-12" fmla="*/ 1110282 h 1110282"/>
              <a:gd name="connsiteX3-13" fmla="*/ 790467 w 1772869"/>
              <a:gd name="connsiteY3-14" fmla="*/ 3175 h 1110282"/>
              <a:gd name="connsiteX0-15" fmla="*/ 780942 w 1772869"/>
              <a:gd name="connsiteY0-16" fmla="*/ 3175 h 1110282"/>
              <a:gd name="connsiteX1-17" fmla="*/ 1772869 w 1772869"/>
              <a:gd name="connsiteY1-18" fmla="*/ 0 h 1110282"/>
              <a:gd name="connsiteX2-19" fmla="*/ 0 w 1772869"/>
              <a:gd name="connsiteY2-20" fmla="*/ 1110282 h 1110282"/>
              <a:gd name="connsiteX3-21" fmla="*/ 780942 w 1772869"/>
              <a:gd name="connsiteY3-22" fmla="*/ 3175 h 1110282"/>
              <a:gd name="connsiteX0-23" fmla="*/ 788086 w 1772869"/>
              <a:gd name="connsiteY0-24" fmla="*/ 0 h 1111870"/>
              <a:gd name="connsiteX1-25" fmla="*/ 1772869 w 1772869"/>
              <a:gd name="connsiteY1-26" fmla="*/ 1588 h 1111870"/>
              <a:gd name="connsiteX2-27" fmla="*/ 0 w 1772869"/>
              <a:gd name="connsiteY2-28" fmla="*/ 1111870 h 1111870"/>
              <a:gd name="connsiteX3-29" fmla="*/ 788086 w 1772869"/>
              <a:gd name="connsiteY3-30" fmla="*/ 0 h 111187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13" y="connsiteY3-14"/>
              </a:cxn>
            </a:cxnLst>
            <a:rect l="l" t="t" r="r" b="b"/>
            <a:pathLst>
              <a:path w="1772869" h="1111870">
                <a:moveTo>
                  <a:pt x="788086" y="0"/>
                </a:moveTo>
                <a:lnTo>
                  <a:pt x="1772869" y="1588"/>
                </a:lnTo>
                <a:lnTo>
                  <a:pt x="0" y="1111870"/>
                </a:lnTo>
                <a:lnTo>
                  <a:pt x="788086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标题 1"/>
          <p:cNvSpPr>
            <a:spLocks noGrp="1"/>
          </p:cNvSpPr>
          <p:nvPr>
            <p:ph type="title" hasCustomPrompt="1"/>
          </p:nvPr>
        </p:nvSpPr>
        <p:spPr>
          <a:xfrm>
            <a:off x="935382" y="502921"/>
            <a:ext cx="4512918" cy="4549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>
            <a:off x="0" y="0"/>
            <a:ext cx="1772869" cy="1110282"/>
          </a:xfrm>
          <a:custGeom>
            <a:avLst/>
            <a:gdLst>
              <a:gd name="connsiteX0" fmla="*/ 1247667 w 1772869"/>
              <a:gd name="connsiteY0" fmla="*/ 0 h 1110282"/>
              <a:gd name="connsiteX1" fmla="*/ 1772869 w 1772869"/>
              <a:gd name="connsiteY1" fmla="*/ 0 h 1110282"/>
              <a:gd name="connsiteX2" fmla="*/ 0 w 1772869"/>
              <a:gd name="connsiteY2" fmla="*/ 1110282 h 1110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2869" h="1110282">
                <a:moveTo>
                  <a:pt x="1247667" y="0"/>
                </a:moveTo>
                <a:lnTo>
                  <a:pt x="1772869" y="0"/>
                </a:lnTo>
                <a:lnTo>
                  <a:pt x="0" y="11102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 flipH="1" flipV="1">
            <a:off x="10419131" y="5746130"/>
            <a:ext cx="1772869" cy="1111870"/>
            <a:chOff x="9715500" y="5446712"/>
            <a:chExt cx="1772869" cy="1111870"/>
          </a:xfrm>
        </p:grpSpPr>
        <p:sp>
          <p:nvSpPr>
            <p:cNvPr id="13" name="任意多边形 12"/>
            <p:cNvSpPr/>
            <p:nvPr userDrawn="1"/>
          </p:nvSpPr>
          <p:spPr>
            <a:xfrm>
              <a:off x="9715500" y="5446712"/>
              <a:ext cx="1772869" cy="1111870"/>
            </a:xfrm>
            <a:custGeom>
              <a:avLst/>
              <a:gdLst>
                <a:gd name="connsiteX0" fmla="*/ 1247667 w 1772869"/>
                <a:gd name="connsiteY0" fmla="*/ 0 h 1110282"/>
                <a:gd name="connsiteX1" fmla="*/ 1772869 w 1772869"/>
                <a:gd name="connsiteY1" fmla="*/ 0 h 1110282"/>
                <a:gd name="connsiteX2" fmla="*/ 0 w 1772869"/>
                <a:gd name="connsiteY2" fmla="*/ 1110282 h 1110282"/>
                <a:gd name="connsiteX0-1" fmla="*/ 1247667 w 1772869"/>
                <a:gd name="connsiteY0-2" fmla="*/ 0 h 1110282"/>
                <a:gd name="connsiteX1-3" fmla="*/ 1772869 w 1772869"/>
                <a:gd name="connsiteY1-4" fmla="*/ 0 h 1110282"/>
                <a:gd name="connsiteX2-5" fmla="*/ 0 w 1772869"/>
                <a:gd name="connsiteY2-6" fmla="*/ 1110282 h 1110282"/>
                <a:gd name="connsiteX3" fmla="*/ 1247667 w 1772869"/>
                <a:gd name="connsiteY3" fmla="*/ 0 h 1110282"/>
                <a:gd name="connsiteX0-7" fmla="*/ 790467 w 1772869"/>
                <a:gd name="connsiteY0-8" fmla="*/ 3175 h 1110282"/>
                <a:gd name="connsiteX1-9" fmla="*/ 1772869 w 1772869"/>
                <a:gd name="connsiteY1-10" fmla="*/ 0 h 1110282"/>
                <a:gd name="connsiteX2-11" fmla="*/ 0 w 1772869"/>
                <a:gd name="connsiteY2-12" fmla="*/ 1110282 h 1110282"/>
                <a:gd name="connsiteX3-13" fmla="*/ 790467 w 1772869"/>
                <a:gd name="connsiteY3-14" fmla="*/ 3175 h 1110282"/>
                <a:gd name="connsiteX0-15" fmla="*/ 780942 w 1772869"/>
                <a:gd name="connsiteY0-16" fmla="*/ 3175 h 1110282"/>
                <a:gd name="connsiteX1-17" fmla="*/ 1772869 w 1772869"/>
                <a:gd name="connsiteY1-18" fmla="*/ 0 h 1110282"/>
                <a:gd name="connsiteX2-19" fmla="*/ 0 w 1772869"/>
                <a:gd name="connsiteY2-20" fmla="*/ 1110282 h 1110282"/>
                <a:gd name="connsiteX3-21" fmla="*/ 780942 w 1772869"/>
                <a:gd name="connsiteY3-22" fmla="*/ 3175 h 1110282"/>
                <a:gd name="connsiteX0-23" fmla="*/ 788086 w 1772869"/>
                <a:gd name="connsiteY0-24" fmla="*/ 0 h 1111870"/>
                <a:gd name="connsiteX1-25" fmla="*/ 1772869 w 1772869"/>
                <a:gd name="connsiteY1-26" fmla="*/ 1588 h 1111870"/>
                <a:gd name="connsiteX2-27" fmla="*/ 0 w 1772869"/>
                <a:gd name="connsiteY2-28" fmla="*/ 1111870 h 1111870"/>
                <a:gd name="connsiteX3-29" fmla="*/ 788086 w 1772869"/>
                <a:gd name="connsiteY3-30" fmla="*/ 0 h 11118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13" y="connsiteY3-14"/>
                </a:cxn>
              </a:cxnLst>
              <a:rect l="l" t="t" r="r" b="b"/>
              <a:pathLst>
                <a:path w="1772869" h="1111870">
                  <a:moveTo>
                    <a:pt x="788086" y="0"/>
                  </a:moveTo>
                  <a:lnTo>
                    <a:pt x="1772869" y="1588"/>
                  </a:lnTo>
                  <a:lnTo>
                    <a:pt x="0" y="1111870"/>
                  </a:lnTo>
                  <a:lnTo>
                    <a:pt x="788086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 userDrawn="1"/>
          </p:nvSpPr>
          <p:spPr>
            <a:xfrm>
              <a:off x="9715500" y="5448300"/>
              <a:ext cx="1772869" cy="1110282"/>
            </a:xfrm>
            <a:custGeom>
              <a:avLst/>
              <a:gdLst>
                <a:gd name="connsiteX0" fmla="*/ 1247667 w 1772869"/>
                <a:gd name="connsiteY0" fmla="*/ 0 h 1110282"/>
                <a:gd name="connsiteX1" fmla="*/ 1772869 w 1772869"/>
                <a:gd name="connsiteY1" fmla="*/ 0 h 1110282"/>
                <a:gd name="connsiteX2" fmla="*/ 0 w 1772869"/>
                <a:gd name="connsiteY2" fmla="*/ 1110282 h 1110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2869" h="1110282">
                  <a:moveTo>
                    <a:pt x="1247667" y="0"/>
                  </a:moveTo>
                  <a:lnTo>
                    <a:pt x="1772869" y="0"/>
                  </a:lnTo>
                  <a:lnTo>
                    <a:pt x="0" y="11102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9580-F423-4B22-ABCA-263F75C05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F8DF-3505-4F9A-9456-487AF6DC3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9580-F423-4B22-ABCA-263F75C05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F8DF-3505-4F9A-9456-487AF6DC3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9580-F423-4B22-ABCA-263F75C05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F8DF-3505-4F9A-9456-487AF6DC3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9580-F423-4B22-ABCA-263F75C05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F8DF-3505-4F9A-9456-487AF6DC3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9580-F423-4B22-ABCA-263F75C05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F8DF-3505-4F9A-9456-487AF6DC3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9580-F423-4B22-ABCA-263F75C05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F8DF-3505-4F9A-9456-487AF6DC3F0F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943707" y="433754"/>
            <a:ext cx="10304585" cy="5990492"/>
            <a:chOff x="820615" y="433754"/>
            <a:chExt cx="10304585" cy="5990492"/>
          </a:xfrm>
        </p:grpSpPr>
        <p:sp>
          <p:nvSpPr>
            <p:cNvPr id="6" name="矩形 5"/>
            <p:cNvSpPr/>
            <p:nvPr/>
          </p:nvSpPr>
          <p:spPr>
            <a:xfrm>
              <a:off x="820615" y="762000"/>
              <a:ext cx="10304585" cy="5662246"/>
            </a:xfrm>
            <a:prstGeom prst="rect">
              <a:avLst/>
            </a:prstGeom>
            <a:noFill/>
            <a:ln w="28575">
              <a:solidFill>
                <a:srgbClr val="386D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499230" y="433754"/>
              <a:ext cx="1887416" cy="797169"/>
            </a:xfrm>
            <a:prstGeom prst="rect">
              <a:avLst/>
            </a:prstGeom>
            <a:solidFill>
              <a:srgbClr val="F4F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62" t="76287"/>
          <a:stretch>
            <a:fillRect/>
          </a:stretch>
        </p:blipFill>
        <p:spPr>
          <a:xfrm flipH="1" flipV="1">
            <a:off x="0" y="0"/>
            <a:ext cx="2917536" cy="2355724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1395512" y="541503"/>
            <a:ext cx="3470032" cy="466682"/>
          </a:xfrm>
          <a:prstGeom prst="rect">
            <a:avLst/>
          </a:prstGeom>
          <a:solidFill>
            <a:srgbClr val="386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8586396" y="408421"/>
            <a:ext cx="1959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dirty="0">
                <a:solidFill>
                  <a:srgbClr val="386D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LOGO</a:t>
            </a:r>
            <a:endParaRPr lang="zh-CN" altLang="en-US" sz="4400" dirty="0">
              <a:solidFill>
                <a:srgbClr val="386D5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9580-F423-4B22-ABCA-263F75C05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F8DF-3505-4F9A-9456-487AF6DC3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9580-F423-4B22-ABCA-263F75C05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F8DF-3505-4F9A-9456-487AF6DC3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69580-F423-4B22-ABCA-263F75C05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BF8DF-3505-4F9A-9456-487AF6DC3F0F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" y="2019"/>
            <a:ext cx="12178043" cy="68549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4" t="3327" r="12604" b="3327"/>
          <a:stretch>
            <a:fillRect/>
          </a:stretch>
        </p:blipFill>
        <p:spPr>
          <a:xfrm>
            <a:off x="2352522" y="228600"/>
            <a:ext cx="9506257" cy="6400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17"/>
          <a:stretch>
            <a:fillRect/>
          </a:stretch>
        </p:blipFill>
        <p:spPr>
          <a:xfrm>
            <a:off x="0" y="403"/>
            <a:ext cx="3911600" cy="685719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282515" y="2022140"/>
            <a:ext cx="51549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386D52"/>
                </a:solidFill>
                <a:cs typeface="+mn-ea"/>
                <a:sym typeface="+mn-lt"/>
              </a:rPr>
              <a:t>“</a:t>
            </a:r>
            <a:r>
              <a:rPr lang="zh-CN" altLang="en-US" sz="4800" dirty="0">
                <a:solidFill>
                  <a:srgbClr val="386D52"/>
                </a:solidFill>
                <a:ea typeface="宋体" panose="02010600030101010101" pitchFamily="2" charset="-122"/>
                <a:cs typeface="+mn-ea"/>
                <a:sym typeface="+mn-lt"/>
              </a:rPr>
              <a:t>菜团团</a:t>
            </a:r>
            <a:r>
              <a:rPr lang="en-US" altLang="zh-CN" sz="4800" dirty="0">
                <a:solidFill>
                  <a:srgbClr val="386D52"/>
                </a:solidFill>
                <a:cs typeface="+mn-ea"/>
                <a:sym typeface="+mn-lt"/>
              </a:rPr>
              <a:t>”</a:t>
            </a:r>
            <a:r>
              <a:rPr lang="zh-CN" altLang="en-US" sz="4800" dirty="0">
                <a:solidFill>
                  <a:srgbClr val="386D52"/>
                </a:solidFill>
                <a:ea typeface="宋体" panose="02010600030101010101" pitchFamily="2" charset="-122"/>
                <a:cs typeface="+mn-ea"/>
                <a:sym typeface="+mn-lt"/>
              </a:rPr>
              <a:t>社区服务</a:t>
            </a:r>
            <a:endParaRPr lang="zh-CN" altLang="en-US" sz="4800" dirty="0">
              <a:solidFill>
                <a:srgbClr val="386D52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77206" y="0"/>
            <a:ext cx="1959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dirty="0">
                <a:solidFill>
                  <a:srgbClr val="386D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LOGO</a:t>
            </a:r>
            <a:endParaRPr lang="zh-CN" altLang="en-US" sz="4400" dirty="0">
              <a:solidFill>
                <a:srgbClr val="386D5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31015" y="4581241"/>
            <a:ext cx="1495440" cy="328748"/>
          </a:xfrm>
          <a:prstGeom prst="rect">
            <a:avLst/>
          </a:prstGeom>
          <a:solidFill>
            <a:srgbClr val="386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86D52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00875" y="4549422"/>
            <a:ext cx="1427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4F4EB"/>
                </a:solidFill>
                <a:cs typeface="+mn-ea"/>
                <a:sym typeface="+mn-lt"/>
              </a:rPr>
              <a:t>主讲人</a:t>
            </a:r>
            <a:r>
              <a:rPr lang="zh-CN" altLang="en-US" sz="1400" dirty="0" smtClean="0">
                <a:solidFill>
                  <a:srgbClr val="F4F4EB"/>
                </a:solidFill>
                <a:cs typeface="+mn-ea"/>
                <a:sym typeface="+mn-lt"/>
              </a:rPr>
              <a:t>：李玉巧</a:t>
            </a:r>
            <a:endParaRPr lang="zh-CN" altLang="en-US" sz="1400" dirty="0">
              <a:solidFill>
                <a:srgbClr val="F4F4EB"/>
              </a:solidFill>
              <a:cs typeface="+mn-ea"/>
              <a:sym typeface="+mn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978400" y="3009167"/>
            <a:ext cx="5791200" cy="0"/>
          </a:xfrm>
          <a:prstGeom prst="line">
            <a:avLst/>
          </a:prstGeom>
          <a:ln w="15875">
            <a:solidFill>
              <a:srgbClr val="386D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62" t="76287"/>
          <a:stretch>
            <a:fillRect/>
          </a:stretch>
        </p:blipFill>
        <p:spPr>
          <a:xfrm>
            <a:off x="10261600" y="5218827"/>
            <a:ext cx="1943100" cy="16260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 bldLvl="0" animBg="1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395512" y="541502"/>
            <a:ext cx="3465246" cy="454960"/>
          </a:xfrm>
        </p:spPr>
        <p:txBody>
          <a:bodyPr>
            <a:noAutofit/>
          </a:bodyPr>
          <a:lstStyle/>
          <a:p>
            <a:pPr algn="dist"/>
            <a:r>
              <a: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表结构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6245" y="2238375"/>
            <a:ext cx="5283200" cy="2578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395512" y="541502"/>
            <a:ext cx="3465246" cy="454960"/>
          </a:xfrm>
        </p:spPr>
        <p:txBody>
          <a:bodyPr>
            <a:noAutofit/>
          </a:bodyPr>
          <a:lstStyle/>
          <a:p>
            <a:pPr algn="dist"/>
            <a:r>
              <a: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表结构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6550" y="3801110"/>
            <a:ext cx="5295900" cy="2082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1464945"/>
            <a:ext cx="5314950" cy="1917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395512" y="541502"/>
            <a:ext cx="3465246" cy="454960"/>
          </a:xfrm>
        </p:spPr>
        <p:txBody>
          <a:bodyPr>
            <a:noAutofit/>
          </a:bodyPr>
          <a:lstStyle/>
          <a:p>
            <a:pPr algn="dist"/>
            <a:r>
              <a: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表结构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4030" y="1288415"/>
            <a:ext cx="5626100" cy="1612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030" y="3180715"/>
            <a:ext cx="5645150" cy="2921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4" t="3327" r="12604" b="3327"/>
          <a:stretch>
            <a:fillRect/>
          </a:stretch>
        </p:blipFill>
        <p:spPr>
          <a:xfrm>
            <a:off x="2605180" y="841765"/>
            <a:ext cx="8111588" cy="49603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62" t="76287"/>
          <a:stretch>
            <a:fillRect/>
          </a:stretch>
        </p:blipFill>
        <p:spPr>
          <a:xfrm>
            <a:off x="8911492" y="4209199"/>
            <a:ext cx="3280508" cy="264880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78525" y="510221"/>
            <a:ext cx="1620623" cy="769441"/>
          </a:xfrm>
          <a:prstGeom prst="rect">
            <a:avLst/>
          </a:prstGeom>
          <a:solidFill>
            <a:srgbClr val="386D5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400">
                <a:solidFill>
                  <a:srgbClr val="386D52"/>
                </a:solidFill>
                <a:latin typeface="字体视界-小和尚拼音版" panose="02000500000000000000" pitchFamily="2" charset="-122"/>
                <a:ea typeface="字体视界-小和尚拼音版" panose="02000500000000000000" pitchFamily="2" charset="-122"/>
              </a:defRPr>
            </a:lvl1pPr>
          </a:lstStyle>
          <a:p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10768" y="507281"/>
            <a:ext cx="17145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第三篇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36683" y="2235595"/>
            <a:ext cx="263144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cs typeface="+mn-ea"/>
                <a:sym typeface="+mn-lt"/>
              </a:rPr>
              <a:t>页面展示</a:t>
            </a:r>
            <a:endParaRPr lang="zh-CN" altLang="en-US" sz="4800" b="1" dirty="0"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334269" y="3131087"/>
            <a:ext cx="4695952" cy="0"/>
          </a:xfrm>
          <a:prstGeom prst="line">
            <a:avLst/>
          </a:prstGeom>
          <a:ln w="15875">
            <a:solidFill>
              <a:srgbClr val="386D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17"/>
          <a:stretch>
            <a:fillRect/>
          </a:stretch>
        </p:blipFill>
        <p:spPr>
          <a:xfrm>
            <a:off x="0" y="806"/>
            <a:ext cx="3911600" cy="68571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252345" y="591820"/>
            <a:ext cx="1574800" cy="454660"/>
          </a:xfrm>
        </p:spPr>
        <p:txBody>
          <a:bodyPr>
            <a:noAutofit/>
          </a:bodyPr>
          <a:lstStyle/>
          <a:p>
            <a:pPr algn="dist"/>
            <a:r>
              <a: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首页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 descr="微信图片_202012190059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3480" y="878840"/>
            <a:ext cx="3047365" cy="5400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252345" y="591820"/>
            <a:ext cx="2141855" cy="454660"/>
          </a:xfrm>
        </p:spPr>
        <p:txBody>
          <a:bodyPr>
            <a:noAutofit/>
          </a:bodyPr>
          <a:lstStyle/>
          <a:p>
            <a:pPr algn="dist"/>
            <a:r>
              <a: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登录、注册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 descr="微信图片_202012190059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7545" y="1046480"/>
            <a:ext cx="3056890" cy="5224780"/>
          </a:xfrm>
          <a:prstGeom prst="rect">
            <a:avLst/>
          </a:prstGeom>
        </p:spPr>
      </p:pic>
      <p:pic>
        <p:nvPicPr>
          <p:cNvPr id="5" name="图片 4" descr="微信图片_202012190059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960" y="1046480"/>
            <a:ext cx="3047365" cy="5371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252345" y="591820"/>
            <a:ext cx="1574800" cy="454660"/>
          </a:xfrm>
        </p:spPr>
        <p:txBody>
          <a:bodyPr>
            <a:noAutofit/>
          </a:bodyPr>
          <a:lstStyle/>
          <a:p>
            <a:pPr algn="dist"/>
            <a:r>
              <a: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店铺页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 descr="微信图片_202012190059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6805" y="924560"/>
            <a:ext cx="3028315" cy="5400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834515" y="591820"/>
            <a:ext cx="2530475" cy="454660"/>
          </a:xfrm>
        </p:spPr>
        <p:txBody>
          <a:bodyPr>
            <a:noAutofit/>
          </a:bodyPr>
          <a:lstStyle/>
          <a:p>
            <a:pPr algn="dist"/>
            <a:r>
              <a: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商品详情页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834515" y="591820"/>
            <a:ext cx="2530475" cy="454660"/>
          </a:xfrm>
        </p:spPr>
        <p:txBody>
          <a:bodyPr>
            <a:noAutofit/>
          </a:bodyPr>
          <a:lstStyle/>
          <a:p>
            <a:pPr algn="dist"/>
            <a:r>
              <a: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购物车页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 descr="微信图片_202012190058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3795" y="1046480"/>
            <a:ext cx="3056890" cy="5228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834515" y="591820"/>
            <a:ext cx="2530475" cy="454660"/>
          </a:xfrm>
        </p:spPr>
        <p:txBody>
          <a:bodyPr>
            <a:noAutofit/>
          </a:bodyPr>
          <a:lstStyle/>
          <a:p>
            <a:pPr algn="dist"/>
            <a:r>
              <a: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订单页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 descr="微信图片_202012190113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2480" y="1046480"/>
            <a:ext cx="3572510" cy="5315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4" t="3327" r="12604" b="3327"/>
          <a:stretch>
            <a:fillRect/>
          </a:stretch>
        </p:blipFill>
        <p:spPr>
          <a:xfrm flipH="1">
            <a:off x="1560236" y="854317"/>
            <a:ext cx="8447363" cy="56878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17"/>
          <a:stretch>
            <a:fillRect/>
          </a:stretch>
        </p:blipFill>
        <p:spPr>
          <a:xfrm flipH="1">
            <a:off x="8280400" y="0"/>
            <a:ext cx="3911600" cy="68571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62" t="76287"/>
          <a:stretch>
            <a:fillRect/>
          </a:stretch>
        </p:blipFill>
        <p:spPr>
          <a:xfrm flipH="1">
            <a:off x="-1" y="4208393"/>
            <a:ext cx="3165231" cy="264880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14869" y="539260"/>
            <a:ext cx="1794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400">
                <a:solidFill>
                  <a:srgbClr val="386D52"/>
                </a:solidFill>
                <a:latin typeface="字体视界-小和尚拼音版" panose="02000500000000000000" pitchFamily="2" charset="-122"/>
                <a:ea typeface="字体视界-小和尚拼音版" panose="02000500000000000000" pitchFamily="2" charset="-122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LOGO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AutoShape 50"/>
          <p:cNvSpPr>
            <a:spLocks noChangeArrowheads="1"/>
          </p:cNvSpPr>
          <p:nvPr/>
        </p:nvSpPr>
        <p:spPr bwMode="gray">
          <a:xfrm flipH="1">
            <a:off x="3656806" y="3985440"/>
            <a:ext cx="4878388" cy="606522"/>
          </a:xfrm>
          <a:prstGeom prst="roundRect">
            <a:avLst>
              <a:gd name="adj" fmla="val 50000"/>
            </a:avLst>
          </a:prstGeom>
          <a:noFill/>
          <a:ln w="28575" algn="ctr">
            <a:noFill/>
            <a:round/>
          </a:ln>
          <a:effectLst/>
        </p:spPr>
        <p:txBody>
          <a:bodyPr wrap="none" lIns="288000" anchor="ctr"/>
          <a:lstStyle/>
          <a:p>
            <a:pPr marL="899795">
              <a:lnSpc>
                <a:spcPct val="90000"/>
              </a:lnSpc>
              <a:buClr>
                <a:schemeClr val="bg2"/>
              </a:buClr>
              <a:buSzPct val="70000"/>
            </a:pP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04. </a:t>
            </a:r>
            <a:r>
              <a:rPr lang="zh-CN" altLang="en-US" sz="3200" dirty="0">
                <a:solidFill>
                  <a:srgbClr val="386D52"/>
                </a:solidFill>
                <a:cs typeface="+mn-ea"/>
                <a:sym typeface="+mn-lt"/>
              </a:rPr>
              <a:t>亮重难点分析</a:t>
            </a:r>
            <a:endParaRPr lang="zh-CN" altLang="en-US" sz="3200" dirty="0">
              <a:solidFill>
                <a:srgbClr val="386D52"/>
              </a:solidFill>
              <a:cs typeface="+mn-ea"/>
              <a:sym typeface="+mn-lt"/>
            </a:endParaRPr>
          </a:p>
        </p:txBody>
      </p:sp>
      <p:sp>
        <p:nvSpPr>
          <p:cNvPr id="10" name="AutoShape 51"/>
          <p:cNvSpPr>
            <a:spLocks noChangeArrowheads="1"/>
          </p:cNvSpPr>
          <p:nvPr/>
        </p:nvSpPr>
        <p:spPr bwMode="gray">
          <a:xfrm flipH="1">
            <a:off x="3656806" y="3270731"/>
            <a:ext cx="4878388" cy="606522"/>
          </a:xfrm>
          <a:prstGeom prst="roundRect">
            <a:avLst>
              <a:gd name="adj" fmla="val 50000"/>
            </a:avLst>
          </a:prstGeom>
          <a:noFill/>
          <a:ln w="28575" algn="ctr">
            <a:noFill/>
            <a:round/>
          </a:ln>
          <a:effectLst/>
        </p:spPr>
        <p:txBody>
          <a:bodyPr wrap="none" lIns="288000" anchor="ctr"/>
          <a:lstStyle/>
          <a:p>
            <a:pPr marL="899795">
              <a:lnSpc>
                <a:spcPct val="90000"/>
              </a:lnSpc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03. </a:t>
            </a:r>
            <a:r>
              <a:rPr lang="zh-CN" altLang="en-US" sz="3200" dirty="0">
                <a:solidFill>
                  <a:srgbClr val="386D52"/>
                </a:solidFill>
                <a:cs typeface="+mn-ea"/>
                <a:sym typeface="+mn-lt"/>
              </a:rPr>
              <a:t>页面展示</a:t>
            </a:r>
            <a:endParaRPr lang="en-US" altLang="zh-CN" sz="3200" dirty="0">
              <a:solidFill>
                <a:srgbClr val="386D52"/>
              </a:solidFill>
              <a:cs typeface="+mn-ea"/>
              <a:sym typeface="+mn-lt"/>
            </a:endParaRPr>
          </a:p>
        </p:txBody>
      </p:sp>
      <p:sp>
        <p:nvSpPr>
          <p:cNvPr id="11" name="AutoShape 52"/>
          <p:cNvSpPr>
            <a:spLocks noChangeArrowheads="1"/>
          </p:cNvSpPr>
          <p:nvPr/>
        </p:nvSpPr>
        <p:spPr bwMode="gray">
          <a:xfrm flipH="1">
            <a:off x="3656806" y="2556022"/>
            <a:ext cx="4878388" cy="606522"/>
          </a:xfrm>
          <a:prstGeom prst="roundRect">
            <a:avLst>
              <a:gd name="adj" fmla="val 50000"/>
            </a:avLst>
          </a:prstGeom>
          <a:noFill/>
          <a:ln w="28575" algn="ctr">
            <a:noFill/>
            <a:round/>
          </a:ln>
          <a:effectLst/>
        </p:spPr>
        <p:txBody>
          <a:bodyPr wrap="none" lIns="288000" anchor="ctr"/>
          <a:lstStyle/>
          <a:p>
            <a:pPr marL="899795">
              <a:lnSpc>
                <a:spcPct val="90000"/>
              </a:lnSpc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02. </a:t>
            </a:r>
            <a:r>
              <a:rPr lang="zh-CN" altLang="en-US" sz="3200" dirty="0">
                <a:solidFill>
                  <a:srgbClr val="386D52"/>
                </a:solidFill>
                <a:cs typeface="+mn-ea"/>
                <a:sym typeface="+mn-lt"/>
              </a:rPr>
              <a:t>数据库设计</a:t>
            </a:r>
            <a:endParaRPr lang="en-US" altLang="zh-CN" sz="3200" dirty="0">
              <a:solidFill>
                <a:srgbClr val="386D52"/>
              </a:solidFill>
              <a:cs typeface="+mn-ea"/>
              <a:sym typeface="+mn-lt"/>
            </a:endParaRPr>
          </a:p>
        </p:txBody>
      </p:sp>
      <p:sp>
        <p:nvSpPr>
          <p:cNvPr id="12" name="AutoShape 51"/>
          <p:cNvSpPr>
            <a:spLocks noChangeArrowheads="1"/>
          </p:cNvSpPr>
          <p:nvPr/>
        </p:nvSpPr>
        <p:spPr bwMode="gray">
          <a:xfrm flipH="1">
            <a:off x="3656806" y="1822361"/>
            <a:ext cx="4878388" cy="625474"/>
          </a:xfrm>
          <a:prstGeom prst="roundRect">
            <a:avLst>
              <a:gd name="adj" fmla="val 50000"/>
            </a:avLst>
          </a:prstGeom>
          <a:noFill/>
          <a:ln w="28575" algn="ctr">
            <a:noFill/>
            <a:round/>
          </a:ln>
          <a:effectLst/>
        </p:spPr>
        <p:txBody>
          <a:bodyPr wrap="none" lIns="288000" anchor="ctr"/>
          <a:lstStyle/>
          <a:p>
            <a:pPr marL="899795">
              <a:lnSpc>
                <a:spcPct val="90000"/>
              </a:lnSpc>
              <a:buClr>
                <a:schemeClr val="bg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01. </a:t>
            </a:r>
            <a:r>
              <a:rPr lang="zh-CN" altLang="en-US" sz="3200" dirty="0">
                <a:solidFill>
                  <a:srgbClr val="386D52"/>
                </a:solidFill>
                <a:cs typeface="+mn-ea"/>
                <a:sym typeface="+mn-lt"/>
              </a:rPr>
              <a:t>选题背景及意义</a:t>
            </a:r>
            <a:endParaRPr lang="en-US" altLang="zh-CN" sz="3200" dirty="0">
              <a:solidFill>
                <a:srgbClr val="386D5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184401" y="1557489"/>
            <a:ext cx="1454757" cy="3018152"/>
            <a:chOff x="2184401" y="1557489"/>
            <a:chExt cx="1454757" cy="3018152"/>
          </a:xfrm>
        </p:grpSpPr>
        <p:sp>
          <p:nvSpPr>
            <p:cNvPr id="17" name="矩形 16"/>
            <p:cNvSpPr/>
            <p:nvPr/>
          </p:nvSpPr>
          <p:spPr>
            <a:xfrm>
              <a:off x="2184401" y="1557489"/>
              <a:ext cx="1454757" cy="3018152"/>
            </a:xfrm>
            <a:prstGeom prst="rect">
              <a:avLst/>
            </a:prstGeom>
            <a:solidFill>
              <a:srgbClr val="386D52"/>
            </a:solidFill>
            <a:ln>
              <a:solidFill>
                <a:srgbClr val="386D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277461" y="1564004"/>
              <a:ext cx="812275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b="1" dirty="0">
                  <a:solidFill>
                    <a:schemeClr val="bg1"/>
                  </a:solidFill>
                  <a:cs typeface="+mn-ea"/>
                  <a:sym typeface="+mn-lt"/>
                </a:rPr>
                <a:t>目录</a:t>
              </a:r>
              <a:endParaRPr lang="zh-CN" altLang="en-US" sz="6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075219" y="2628698"/>
              <a:ext cx="461665" cy="1788310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en-US" altLang="zh-CN" spc="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cs typeface="+mn-ea"/>
                  <a:sym typeface="+mn-lt"/>
                </a:rPr>
                <a:t>CONTENTS</a:t>
              </a:r>
              <a:endParaRPr lang="zh-CN" altLang="en-US" spc="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>
          <a:xfrm flipV="1">
            <a:off x="4304891" y="2008735"/>
            <a:ext cx="0" cy="3875871"/>
          </a:xfrm>
          <a:prstGeom prst="line">
            <a:avLst/>
          </a:prstGeom>
          <a:ln w="15875">
            <a:solidFill>
              <a:srgbClr val="386D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834515" y="591820"/>
            <a:ext cx="2530475" cy="454660"/>
          </a:xfrm>
        </p:spPr>
        <p:txBody>
          <a:bodyPr>
            <a:noAutofit/>
          </a:bodyPr>
          <a:lstStyle/>
          <a:p>
            <a:pPr algn="dist"/>
            <a:r>
              <a: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订单详情页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 descr="微信图片_202012190059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6340" y="955040"/>
            <a:ext cx="3123565" cy="5428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211057" y="2355724"/>
            <a:ext cx="3653292" cy="115281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6800" b="1" dirty="0">
                <a:solidFill>
                  <a:srgbClr val="386D52"/>
                </a:solidFill>
                <a:ea typeface="宋体" panose="02010600030101010101" pitchFamily="2" charset="-122"/>
                <a:cs typeface="+mn-ea"/>
                <a:sym typeface="+mn-lt"/>
              </a:rPr>
              <a:t>重难点分析</a:t>
            </a:r>
            <a:endParaRPr lang="zh-CN" altLang="en-US" sz="6800" b="1" dirty="0">
              <a:solidFill>
                <a:srgbClr val="386D52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43707" y="433754"/>
            <a:ext cx="10304585" cy="5990492"/>
            <a:chOff x="820615" y="433754"/>
            <a:chExt cx="10304585" cy="5990492"/>
          </a:xfrm>
        </p:grpSpPr>
        <p:sp>
          <p:nvSpPr>
            <p:cNvPr id="11" name="矩形 10"/>
            <p:cNvSpPr/>
            <p:nvPr/>
          </p:nvSpPr>
          <p:spPr>
            <a:xfrm>
              <a:off x="820615" y="762000"/>
              <a:ext cx="10304585" cy="5662246"/>
            </a:xfrm>
            <a:prstGeom prst="rect">
              <a:avLst/>
            </a:prstGeom>
            <a:noFill/>
            <a:ln w="28575">
              <a:solidFill>
                <a:srgbClr val="386D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8499230" y="433754"/>
              <a:ext cx="1887416" cy="797169"/>
            </a:xfrm>
            <a:prstGeom prst="rect">
              <a:avLst/>
            </a:prstGeom>
            <a:solidFill>
              <a:srgbClr val="F4F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62" t="76287"/>
          <a:stretch>
            <a:fillRect/>
          </a:stretch>
        </p:blipFill>
        <p:spPr>
          <a:xfrm flipH="1" flipV="1">
            <a:off x="0" y="0"/>
            <a:ext cx="2917536" cy="2355724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586396" y="408421"/>
            <a:ext cx="1959267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dirty="0">
                <a:solidFill>
                  <a:srgbClr val="386D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CTT</a:t>
            </a:r>
            <a:endParaRPr lang="en-US" altLang="zh-CN" sz="4400" dirty="0">
              <a:solidFill>
                <a:srgbClr val="386D5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215663" y="1757027"/>
            <a:ext cx="4681314" cy="4522139"/>
            <a:chOff x="1188345" y="1289995"/>
            <a:chExt cx="5220476" cy="5258806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8345" y="1328325"/>
              <a:ext cx="5220476" cy="5220476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2565" y="1289995"/>
              <a:ext cx="4606256" cy="460625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528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40"/>
                            </p:stCondLst>
                            <p:childTnLst>
                              <p:par>
                                <p:cTn id="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943707" y="433754"/>
            <a:ext cx="10304585" cy="5990492"/>
            <a:chOff x="820615" y="433754"/>
            <a:chExt cx="10304585" cy="5990492"/>
          </a:xfrm>
        </p:grpSpPr>
        <p:sp>
          <p:nvSpPr>
            <p:cNvPr id="11" name="矩形 10"/>
            <p:cNvSpPr/>
            <p:nvPr/>
          </p:nvSpPr>
          <p:spPr>
            <a:xfrm>
              <a:off x="820615" y="762000"/>
              <a:ext cx="10304585" cy="5662246"/>
            </a:xfrm>
            <a:prstGeom prst="rect">
              <a:avLst/>
            </a:prstGeom>
            <a:noFill/>
            <a:ln w="28575">
              <a:solidFill>
                <a:srgbClr val="386D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8499230" y="433754"/>
              <a:ext cx="1887416" cy="797169"/>
            </a:xfrm>
            <a:prstGeom prst="rect">
              <a:avLst/>
            </a:prstGeom>
            <a:solidFill>
              <a:srgbClr val="F4F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62" t="76287"/>
          <a:stretch>
            <a:fillRect/>
          </a:stretch>
        </p:blipFill>
        <p:spPr>
          <a:xfrm flipH="1" flipV="1">
            <a:off x="0" y="0"/>
            <a:ext cx="2917536" cy="2355724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586396" y="408421"/>
            <a:ext cx="1959267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dirty="0">
                <a:solidFill>
                  <a:srgbClr val="386D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CTT</a:t>
            </a:r>
            <a:endParaRPr lang="en-US" altLang="zh-CN" sz="4400" dirty="0">
              <a:solidFill>
                <a:srgbClr val="386D5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 descr="微信图片_202012190002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050" y="1390650"/>
            <a:ext cx="7073900" cy="4783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4" t="3327" r="12604" b="3327"/>
          <a:stretch>
            <a:fillRect/>
          </a:stretch>
        </p:blipFill>
        <p:spPr>
          <a:xfrm>
            <a:off x="2352522" y="228600"/>
            <a:ext cx="9506257" cy="6400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17"/>
          <a:stretch>
            <a:fillRect/>
          </a:stretch>
        </p:blipFill>
        <p:spPr>
          <a:xfrm>
            <a:off x="0" y="403"/>
            <a:ext cx="3911600" cy="685719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550783" y="1647113"/>
            <a:ext cx="662622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rgbClr val="386D52"/>
                </a:solidFill>
                <a:cs typeface="+mn-ea"/>
                <a:sym typeface="+mn-lt"/>
              </a:rPr>
              <a:t>讲解完毕</a:t>
            </a:r>
            <a:r>
              <a:rPr lang="en-US" altLang="zh-CN" sz="8000" dirty="0">
                <a:solidFill>
                  <a:srgbClr val="386D52"/>
                </a:solidFill>
                <a:cs typeface="+mn-ea"/>
                <a:sym typeface="+mn-lt"/>
              </a:rPr>
              <a:t>,</a:t>
            </a:r>
            <a:r>
              <a:rPr lang="zh-CN" altLang="en-US" sz="8000" dirty="0">
                <a:solidFill>
                  <a:srgbClr val="386D52"/>
                </a:solidFill>
                <a:cs typeface="+mn-ea"/>
                <a:sym typeface="+mn-lt"/>
              </a:rPr>
              <a:t>谢谢</a:t>
            </a:r>
            <a:endParaRPr lang="zh-CN" altLang="en-US" sz="8000" dirty="0">
              <a:solidFill>
                <a:srgbClr val="386D52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77206" y="0"/>
            <a:ext cx="1959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dirty="0">
                <a:solidFill>
                  <a:srgbClr val="386D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LOGO</a:t>
            </a:r>
            <a:endParaRPr lang="zh-CN" altLang="en-US" sz="4400" dirty="0">
              <a:solidFill>
                <a:srgbClr val="386D5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978400" y="3009167"/>
            <a:ext cx="5791200" cy="0"/>
          </a:xfrm>
          <a:prstGeom prst="line">
            <a:avLst/>
          </a:prstGeom>
          <a:ln w="15875">
            <a:solidFill>
              <a:srgbClr val="386D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62" t="76287"/>
          <a:stretch>
            <a:fillRect/>
          </a:stretch>
        </p:blipFill>
        <p:spPr>
          <a:xfrm>
            <a:off x="10261600" y="5218827"/>
            <a:ext cx="1943100" cy="16260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62" t="76287"/>
          <a:stretch>
            <a:fillRect/>
          </a:stretch>
        </p:blipFill>
        <p:spPr>
          <a:xfrm>
            <a:off x="8911492" y="4209199"/>
            <a:ext cx="3280508" cy="264880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19910" y="510221"/>
            <a:ext cx="1620623" cy="769441"/>
          </a:xfrm>
          <a:prstGeom prst="rect">
            <a:avLst/>
          </a:prstGeom>
          <a:solidFill>
            <a:srgbClr val="386D5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400">
                <a:solidFill>
                  <a:srgbClr val="386D52"/>
                </a:solidFill>
                <a:latin typeface="字体视界-小和尚拼音版" panose="02000500000000000000" pitchFamily="2" charset="-122"/>
                <a:ea typeface="字体视界-小和尚拼音版" panose="02000500000000000000" pitchFamily="2" charset="-122"/>
              </a:defRPr>
            </a:lvl1pPr>
          </a:lstStyle>
          <a:p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52153" y="507281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第一篇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14241" y="2135098"/>
            <a:ext cx="45159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386D52"/>
                </a:solidFill>
                <a:cs typeface="+mn-ea"/>
                <a:sym typeface="+mn-lt"/>
              </a:rPr>
              <a:t>选题背景及意义</a:t>
            </a:r>
            <a:endParaRPr lang="zh-CN" altLang="en-US" sz="4800" b="1" dirty="0"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334269" y="3131087"/>
            <a:ext cx="4695952" cy="0"/>
          </a:xfrm>
          <a:prstGeom prst="line">
            <a:avLst/>
          </a:prstGeom>
          <a:ln w="15875">
            <a:solidFill>
              <a:srgbClr val="386D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17"/>
          <a:stretch>
            <a:fillRect/>
          </a:stretch>
        </p:blipFill>
        <p:spPr>
          <a:xfrm>
            <a:off x="0" y="806"/>
            <a:ext cx="3911600" cy="68571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1"/>
          <p:cNvSpPr txBox="1"/>
          <p:nvPr/>
        </p:nvSpPr>
        <p:spPr>
          <a:xfrm>
            <a:off x="1795830" y="2585972"/>
            <a:ext cx="8768861" cy="21539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3000"/>
              </a:lnSpc>
              <a:spcBef>
                <a:spcPts val="1800"/>
              </a:spcBef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      “菜团团”是顺应广大消费者家庭生活方式的变化，推出的一项实惠、安心、便民的买菜服务。消费者足不出户就可以挎起菜篮子选购全国农产品产区的精选好货。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ts val="3000"/>
              </a:lnSpc>
              <a:spcBef>
                <a:spcPts val="1800"/>
              </a:spcBef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“菜团团”采取“线上下单+线下自提”的半预购模式，消费者每天23点前下单，次日便可到最近的自提点取回商品。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1395512" y="541502"/>
            <a:ext cx="3481288" cy="454960"/>
          </a:xfrm>
        </p:spPr>
        <p:txBody>
          <a:bodyPr>
            <a:noAutofit/>
          </a:bodyPr>
          <a:lstStyle/>
          <a:p>
            <a:pPr algn="dist"/>
            <a:r>
              <a: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选题背景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395512" y="541502"/>
            <a:ext cx="3441183" cy="454960"/>
          </a:xfrm>
        </p:spPr>
        <p:txBody>
          <a:bodyPr>
            <a:noAutofit/>
          </a:bodyPr>
          <a:lstStyle/>
          <a:p>
            <a:pPr algn="dist"/>
            <a:r>
              <a: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人员内容</a:t>
            </a:r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·</a:t>
            </a:r>
            <a:endParaRPr lang="en-US" altLang="zh-CN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TextBox 53"/>
          <p:cNvSpPr txBox="1"/>
          <p:nvPr/>
        </p:nvSpPr>
        <p:spPr>
          <a:xfrm>
            <a:off x="4103370" y="1547495"/>
            <a:ext cx="5035550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李玉巧：数据库设计、购物车页面</a:t>
            </a:r>
            <a:endParaRPr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TextBox 53"/>
          <p:cNvSpPr txBox="1"/>
          <p:nvPr/>
        </p:nvSpPr>
        <p:spPr>
          <a:xfrm>
            <a:off x="4103370" y="2216785"/>
            <a:ext cx="3048000" cy="3073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支运成：首页、登录、注册</a:t>
            </a:r>
            <a:endParaRPr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TextBox 53"/>
          <p:cNvSpPr txBox="1"/>
          <p:nvPr/>
        </p:nvSpPr>
        <p:spPr>
          <a:xfrm>
            <a:off x="4103370" y="2884805"/>
            <a:ext cx="2286000" cy="3073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李健康：商品订单页</a:t>
            </a:r>
            <a:endParaRPr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TextBox 53"/>
          <p:cNvSpPr txBox="1"/>
          <p:nvPr/>
        </p:nvSpPr>
        <p:spPr>
          <a:xfrm>
            <a:off x="4103370" y="3554730"/>
            <a:ext cx="2032000" cy="3073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刘进：订单详情页</a:t>
            </a:r>
            <a:endParaRPr lang="en-GB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TextBox 53"/>
          <p:cNvSpPr txBox="1"/>
          <p:nvPr/>
        </p:nvSpPr>
        <p:spPr>
          <a:xfrm>
            <a:off x="4103370" y="4224020"/>
            <a:ext cx="1778000" cy="3073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姜召猛：店铺页</a:t>
            </a:r>
            <a:endParaRPr lang="en-GB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8" name="TextBox 53"/>
          <p:cNvSpPr txBox="1"/>
          <p:nvPr/>
        </p:nvSpPr>
        <p:spPr>
          <a:xfrm>
            <a:off x="4103370" y="4893310"/>
            <a:ext cx="2032000" cy="3073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叶超：商品详情页</a:t>
            </a:r>
            <a:endParaRPr lang="en-GB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1" name="TextBox 29"/>
          <p:cNvSpPr txBox="1"/>
          <p:nvPr/>
        </p:nvSpPr>
        <p:spPr>
          <a:xfrm>
            <a:off x="3130058" y="1488100"/>
            <a:ext cx="683953" cy="367365"/>
          </a:xfrm>
          <a:prstGeom prst="chevron">
            <a:avLst>
              <a:gd name="adj" fmla="val 0"/>
            </a:avLst>
          </a:prstGeom>
          <a:solidFill>
            <a:srgbClr val="386D52"/>
          </a:solidFill>
          <a:ln>
            <a:noFill/>
          </a:ln>
        </p:spPr>
        <p:txBody>
          <a:bodyPr wrap="square" lIns="144000" tIns="0" rIns="0" bIns="0" rtlCol="0" anchor="t">
            <a:no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 01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2" name="TextBox 29"/>
          <p:cNvSpPr txBox="1"/>
          <p:nvPr/>
        </p:nvSpPr>
        <p:spPr>
          <a:xfrm>
            <a:off x="3130058" y="2173900"/>
            <a:ext cx="683953" cy="367365"/>
          </a:xfrm>
          <a:prstGeom prst="chevron">
            <a:avLst>
              <a:gd name="adj" fmla="val 0"/>
            </a:avLst>
          </a:prstGeom>
          <a:solidFill>
            <a:srgbClr val="386D52"/>
          </a:solidFill>
          <a:ln>
            <a:noFill/>
          </a:ln>
        </p:spPr>
        <p:txBody>
          <a:bodyPr wrap="square" lIns="144000" tIns="0" rIns="0" bIns="0" rtlCol="0" anchor="t">
            <a:no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 02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3" name="TextBox 29"/>
          <p:cNvSpPr txBox="1"/>
          <p:nvPr/>
        </p:nvSpPr>
        <p:spPr>
          <a:xfrm>
            <a:off x="3130058" y="2859700"/>
            <a:ext cx="683953" cy="367365"/>
          </a:xfrm>
          <a:prstGeom prst="chevron">
            <a:avLst>
              <a:gd name="adj" fmla="val 0"/>
            </a:avLst>
          </a:prstGeom>
          <a:solidFill>
            <a:srgbClr val="386D52"/>
          </a:solidFill>
          <a:ln>
            <a:noFill/>
          </a:ln>
        </p:spPr>
        <p:txBody>
          <a:bodyPr wrap="square" lIns="144000" tIns="0" rIns="0" bIns="0" rtlCol="0" anchor="t">
            <a:no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 03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4" name="TextBox 29"/>
          <p:cNvSpPr txBox="1"/>
          <p:nvPr/>
        </p:nvSpPr>
        <p:spPr>
          <a:xfrm>
            <a:off x="3130058" y="4231300"/>
            <a:ext cx="683953" cy="367365"/>
          </a:xfrm>
          <a:prstGeom prst="chevron">
            <a:avLst>
              <a:gd name="adj" fmla="val 0"/>
            </a:avLst>
          </a:prstGeom>
          <a:solidFill>
            <a:srgbClr val="386D52"/>
          </a:solidFill>
          <a:ln>
            <a:noFill/>
          </a:ln>
        </p:spPr>
        <p:txBody>
          <a:bodyPr wrap="square" lIns="144000" tIns="0" rIns="0" bIns="0" rtlCol="0" anchor="t">
            <a:no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 05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5" name="TextBox 29"/>
          <p:cNvSpPr txBox="1"/>
          <p:nvPr/>
        </p:nvSpPr>
        <p:spPr>
          <a:xfrm>
            <a:off x="3130058" y="3545500"/>
            <a:ext cx="683953" cy="367365"/>
          </a:xfrm>
          <a:prstGeom prst="chevron">
            <a:avLst>
              <a:gd name="adj" fmla="val 0"/>
            </a:avLst>
          </a:prstGeom>
          <a:solidFill>
            <a:srgbClr val="386D52"/>
          </a:solidFill>
          <a:ln>
            <a:noFill/>
          </a:ln>
        </p:spPr>
        <p:txBody>
          <a:bodyPr wrap="square" lIns="144000" tIns="0" rIns="0" bIns="0" rtlCol="0" anchor="t">
            <a:no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 04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4" name="TextBox 29"/>
          <p:cNvSpPr txBox="1"/>
          <p:nvPr/>
        </p:nvSpPr>
        <p:spPr>
          <a:xfrm>
            <a:off x="3130057" y="4917100"/>
            <a:ext cx="683953" cy="367365"/>
          </a:xfrm>
          <a:prstGeom prst="chevron">
            <a:avLst>
              <a:gd name="adj" fmla="val 0"/>
            </a:avLst>
          </a:prstGeom>
          <a:solidFill>
            <a:srgbClr val="386D52"/>
          </a:solidFill>
          <a:ln>
            <a:noFill/>
          </a:ln>
        </p:spPr>
        <p:txBody>
          <a:bodyPr wrap="square" lIns="144000" tIns="0" rIns="0" bIns="0" rtlCol="0" anchor="t">
            <a:no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 06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TextBox 53"/>
          <p:cNvSpPr txBox="1"/>
          <p:nvPr/>
        </p:nvSpPr>
        <p:spPr>
          <a:xfrm>
            <a:off x="4097020" y="5629910"/>
            <a:ext cx="2032000" cy="3073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l"/>
            <a:r>
              <a:rPr lang="en-GB"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康恒睿：素材收集</a:t>
            </a:r>
            <a:endParaRPr lang="en-GB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TextBox 29"/>
          <p:cNvSpPr txBox="1"/>
          <p:nvPr/>
        </p:nvSpPr>
        <p:spPr>
          <a:xfrm>
            <a:off x="3123707" y="5653700"/>
            <a:ext cx="683953" cy="367365"/>
          </a:xfrm>
          <a:prstGeom prst="chevron">
            <a:avLst>
              <a:gd name="adj" fmla="val 0"/>
            </a:avLst>
          </a:prstGeom>
          <a:solidFill>
            <a:srgbClr val="386D52"/>
          </a:solidFill>
          <a:ln>
            <a:noFill/>
          </a:ln>
        </p:spPr>
        <p:txBody>
          <a:bodyPr wrap="square" lIns="144000" tIns="0" rIns="0" bIns="0" rtlCol="0" anchor="t">
            <a:noAutofit/>
          </a:bodyPr>
          <a:p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 07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1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64" grpId="0" bldLvl="0" animBg="1"/>
      <p:bldP spid="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>
          <a:xfrm>
            <a:off x="1395512" y="541502"/>
            <a:ext cx="3465246" cy="454960"/>
          </a:xfrm>
        </p:spPr>
        <p:txBody>
          <a:bodyPr>
            <a:noAutofit/>
          </a:bodyPr>
          <a:lstStyle/>
          <a:p>
            <a:pPr algn="dist"/>
            <a:r>
              <a: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关键技术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TextBox 34"/>
          <p:cNvSpPr txBox="1"/>
          <p:nvPr/>
        </p:nvSpPr>
        <p:spPr>
          <a:xfrm>
            <a:off x="3712629" y="1807362"/>
            <a:ext cx="661035" cy="368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386D52"/>
                </a:solidFill>
                <a:cs typeface="+mn-ea"/>
                <a:sym typeface="+mn-lt"/>
              </a:rPr>
              <a:t>VUE</a:t>
            </a:r>
            <a:endParaRPr lang="en-US" altLang="zh-CN" sz="2400" b="1" dirty="0">
              <a:solidFill>
                <a:srgbClr val="386D52"/>
              </a:solidFill>
              <a:cs typeface="+mn-ea"/>
              <a:sym typeface="+mn-lt"/>
            </a:endParaRPr>
          </a:p>
        </p:txBody>
      </p:sp>
      <p:sp>
        <p:nvSpPr>
          <p:cNvPr id="29" name="TextBox 34"/>
          <p:cNvSpPr txBox="1"/>
          <p:nvPr/>
        </p:nvSpPr>
        <p:spPr>
          <a:xfrm>
            <a:off x="3712687" y="2558717"/>
            <a:ext cx="883920" cy="368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rgbClr val="386D52"/>
                </a:solidFill>
                <a:latin typeface="+mn-lt"/>
                <a:ea typeface="+mn-ea"/>
                <a:cs typeface="+mn-ea"/>
                <a:sym typeface="+mn-lt"/>
              </a:rPr>
              <a:t>VUEX</a:t>
            </a:r>
            <a:endParaRPr lang="en-US" altLang="zh-CN" dirty="0">
              <a:solidFill>
                <a:srgbClr val="386D5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TextBox 34"/>
          <p:cNvSpPr txBox="1"/>
          <p:nvPr/>
        </p:nvSpPr>
        <p:spPr>
          <a:xfrm>
            <a:off x="3712855" y="3243990"/>
            <a:ext cx="1390650" cy="368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386D52"/>
                </a:solidFill>
                <a:cs typeface="+mn-ea"/>
                <a:sym typeface="+mn-lt"/>
              </a:rPr>
              <a:t>NODE.JS</a:t>
            </a:r>
            <a:endParaRPr lang="en-US" altLang="zh-CN" sz="2400" b="1" dirty="0">
              <a:solidFill>
                <a:srgbClr val="386D5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8" grpId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4" t="3327" r="12604" b="3327"/>
          <a:stretch>
            <a:fillRect/>
          </a:stretch>
        </p:blipFill>
        <p:spPr>
          <a:xfrm>
            <a:off x="2605180" y="841765"/>
            <a:ext cx="8111588" cy="49603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62" t="76287"/>
          <a:stretch>
            <a:fillRect/>
          </a:stretch>
        </p:blipFill>
        <p:spPr>
          <a:xfrm>
            <a:off x="8911492" y="4209199"/>
            <a:ext cx="3280508" cy="264880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78525" y="510221"/>
            <a:ext cx="1620623" cy="769441"/>
          </a:xfrm>
          <a:prstGeom prst="rect">
            <a:avLst/>
          </a:prstGeom>
          <a:solidFill>
            <a:srgbClr val="386D5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400">
                <a:solidFill>
                  <a:srgbClr val="386D52"/>
                </a:solidFill>
                <a:latin typeface="字体视界-小和尚拼音版" panose="02000500000000000000" pitchFamily="2" charset="-122"/>
                <a:ea typeface="字体视界-小和尚拼音版" panose="02000500000000000000" pitchFamily="2" charset="-122"/>
              </a:defRPr>
            </a:lvl1pPr>
          </a:lstStyle>
          <a:p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10768" y="507281"/>
            <a:ext cx="17145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第二篇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36683" y="2235595"/>
            <a:ext cx="32435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cs typeface="+mn-ea"/>
                <a:sym typeface="+mn-lt"/>
              </a:rPr>
              <a:t>数据库设计</a:t>
            </a:r>
            <a:endParaRPr lang="zh-CN" altLang="en-US" sz="4800" b="1" dirty="0"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334269" y="3131087"/>
            <a:ext cx="4695952" cy="0"/>
          </a:xfrm>
          <a:prstGeom prst="line">
            <a:avLst/>
          </a:prstGeom>
          <a:ln w="15875">
            <a:solidFill>
              <a:srgbClr val="386D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17"/>
          <a:stretch>
            <a:fillRect/>
          </a:stretch>
        </p:blipFill>
        <p:spPr>
          <a:xfrm>
            <a:off x="0" y="806"/>
            <a:ext cx="3911600" cy="68571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0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1395512" y="541502"/>
            <a:ext cx="3437044" cy="454960"/>
          </a:xfrm>
        </p:spPr>
        <p:txBody>
          <a:bodyPr>
            <a:noAutofit/>
          </a:bodyPr>
          <a:lstStyle/>
          <a:p>
            <a:pPr algn="dist"/>
            <a:r>
              <a:rPr lang="zh-CN" altLang="en-US" sz="2800" dirty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+mn-ea"/>
                <a:sym typeface="+mn-lt"/>
              </a:rPr>
              <a:t>数据库设计</a:t>
            </a:r>
            <a:endParaRPr lang="zh-CN" altLang="en-US" sz="2800" dirty="0">
              <a:solidFill>
                <a:schemeClr val="bg1"/>
              </a:solidFill>
              <a:latin typeface="+mn-lt"/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2" name="图片 1" descr="微信图片_202012190008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3770" y="1084580"/>
            <a:ext cx="8261350" cy="5315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395512" y="541502"/>
            <a:ext cx="3465246" cy="454960"/>
          </a:xfrm>
        </p:spPr>
        <p:txBody>
          <a:bodyPr>
            <a:noAutofit/>
          </a:bodyPr>
          <a:lstStyle/>
          <a:p>
            <a:pPr algn="dist"/>
            <a:r>
              <a: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表结构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7380" y="3060065"/>
            <a:ext cx="5346700" cy="3206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380" y="1183640"/>
            <a:ext cx="5213350" cy="1689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11ft3un">
      <a:majorFont>
        <a:latin typeface="xiaonantongxue"/>
        <a:ea typeface="xiaonantongxue"/>
        <a:cs typeface=""/>
      </a:majorFont>
      <a:minorFont>
        <a:latin typeface="xiaonantongxue"/>
        <a:ea typeface="xiaonantongx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WPS 演示</Application>
  <PresentationFormat>宽屏</PresentationFormat>
  <Paragraphs>109</Paragraphs>
  <Slides>23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字体视界-小和尚拼音版</vt:lpstr>
      <vt:lpstr>xiaonantongxue</vt:lpstr>
      <vt:lpstr>Segoe Print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选题背景</vt:lpstr>
      <vt:lpstr>人员内容·</vt:lpstr>
      <vt:lpstr>关键技术</vt:lpstr>
      <vt:lpstr>PowerPoint 演示文稿</vt:lpstr>
      <vt:lpstr>数据库设计</vt:lpstr>
      <vt:lpstr>表结构</vt:lpstr>
      <vt:lpstr>表结构</vt:lpstr>
      <vt:lpstr>表结构</vt:lpstr>
      <vt:lpstr>表结构</vt:lpstr>
      <vt:lpstr>PowerPoint 演示文稿</vt:lpstr>
      <vt:lpstr>首页</vt:lpstr>
      <vt:lpstr>登录、注册</vt:lpstr>
      <vt:lpstr>店铺页</vt:lpstr>
      <vt:lpstr>商品详情页</vt:lpstr>
      <vt:lpstr>购物车页</vt:lpstr>
      <vt:lpstr>订单页</vt:lpstr>
      <vt:lpstr>订单详情页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Administrator</cp:lastModifiedBy>
  <cp:revision>188</cp:revision>
  <dcterms:created xsi:type="dcterms:W3CDTF">2019-04-12T03:48:00Z</dcterms:created>
  <dcterms:modified xsi:type="dcterms:W3CDTF">2020-12-18T17:16:42Z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