
<file path=[Content_Types].xml><?xml version="1.0" encoding="utf-8"?>
<Types xmlns="http://schemas.openxmlformats.org/package/2006/content-types">
  <Default Extension="jpeg" ContentType="image/jpe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573" r:id="rId4"/>
    <p:sldId id="574" r:id="rId5"/>
    <p:sldId id="575" r:id="rId6"/>
    <p:sldId id="263" r:id="rId8"/>
    <p:sldId id="384" r:id="rId9"/>
    <p:sldId id="540" r:id="rId10"/>
    <p:sldId id="541" r:id="rId11"/>
    <p:sldId id="542" r:id="rId12"/>
    <p:sldId id="543" r:id="rId13"/>
    <p:sldId id="544" r:id="rId14"/>
    <p:sldId id="545" r:id="rId15"/>
    <p:sldId id="546" r:id="rId16"/>
    <p:sldId id="425" r:id="rId17"/>
    <p:sldId id="547" r:id="rId18"/>
    <p:sldId id="548" r:id="rId19"/>
    <p:sldId id="549" r:id="rId20"/>
    <p:sldId id="550" r:id="rId21"/>
    <p:sldId id="551" r:id="rId22"/>
    <p:sldId id="552" r:id="rId23"/>
    <p:sldId id="553" r:id="rId24"/>
    <p:sldId id="554" r:id="rId25"/>
    <p:sldId id="556" r:id="rId26"/>
    <p:sldId id="558" r:id="rId27"/>
    <p:sldId id="559" r:id="rId28"/>
    <p:sldId id="560" r:id="rId29"/>
    <p:sldId id="436" r:id="rId30"/>
    <p:sldId id="561" r:id="rId31"/>
    <p:sldId id="562" r:id="rId32"/>
    <p:sldId id="563" r:id="rId33"/>
    <p:sldId id="564" r:id="rId34"/>
    <p:sldId id="565" r:id="rId35"/>
    <p:sldId id="566" r:id="rId36"/>
    <p:sldId id="440" r:id="rId37"/>
    <p:sldId id="567" r:id="rId38"/>
    <p:sldId id="568" r:id="rId39"/>
    <p:sldId id="379" r:id="rId40"/>
  </p:sldIdLst>
  <p:sldSz cx="12192000" cy="6858000"/>
  <p:notesSz cx="6858000" cy="9144000"/>
  <p:embeddedFontLst>
    <p:embeddedFont>
      <p:font typeface="隶书" panose="02010509060101010101" pitchFamily="49" charset="-122"/>
      <p:regular r:id="rId44"/>
    </p:embeddedFont>
    <p:embeddedFont>
      <p:font typeface="微软雅黑" panose="020B0503020204020204" pitchFamily="34" charset="-122"/>
      <p:regular r:id="rId45"/>
    </p:embeddedFont>
    <p:embeddedFont>
      <p:font typeface="Calibri" panose="020F0502020204030204" charset="0"/>
      <p:regular r:id="rId46"/>
      <p:bold r:id="rId47"/>
      <p:italic r:id="rId48"/>
      <p:boldItalic r:id="rId49"/>
    </p:embeddedFont>
    <p:embeddedFont>
      <p:font typeface="Calibri Light" panose="020F0302020204030204" charset="0"/>
      <p:regular r:id="rId50"/>
      <p:italic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007"/>
    <a:srgbClr val="BF6D07"/>
    <a:srgbClr val="0D0D0D"/>
    <a:srgbClr val="404040"/>
    <a:srgbClr val="F5F5F5"/>
    <a:srgbClr val="F93D32"/>
    <a:srgbClr val="202022"/>
    <a:srgbClr val="5A9ED6"/>
    <a:srgbClr val="F1F1F1"/>
    <a:srgbClr val="F73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44" d="100"/>
          <a:sy n="44" d="100"/>
        </p:scale>
        <p:origin x="864" y="54"/>
      </p:cViewPr>
      <p:guideLst>
        <p:guide orient="horz" pos="1094"/>
        <p:guide pos="325"/>
        <p:guide orient="horz" pos="4057"/>
        <p:guide pos="7093"/>
        <p:guide pos="172"/>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1" Type="http://schemas.openxmlformats.org/officeDocument/2006/relationships/font" Target="fonts/font8.fntdata"/><Relationship Id="rId50" Type="http://schemas.openxmlformats.org/officeDocument/2006/relationships/font" Target="fonts/font7.fntdata"/><Relationship Id="rId5" Type="http://schemas.openxmlformats.org/officeDocument/2006/relationships/slide" Target="slides/slide3.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kern="1200" dirty="0">
                <a:solidFill>
                  <a:schemeClr val="tx1"/>
                </a:solidFill>
                <a:latin typeface="Calibri" panose="020F0502020204030204" charset="0"/>
                <a:ea typeface="+mn-ea"/>
                <a:cs typeface="+mn-cs"/>
              </a:rPr>
              <a:t>第一步：直接把用例文本拷贝到图上</a:t>
            </a:r>
            <a:endParaRPr lang="en-US" altLang="zh-CN" sz="1200" b="1"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到了这个阶段，用例文本应该毫无问题了，直接将用例文本放在图上是有意义的，将帮助我们聚焦于两段描述。</a:t>
            </a:r>
            <a:endParaRPr lang="zh-CN" altLang="en-US" sz="1200"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因为，我们直接从用例文本开始设计，如果用例文本不详细，没有体现所有分支流程，在详细设计时，就会丢失一些对象的方法。</a:t>
            </a:r>
            <a:endParaRPr lang="zh-CN" altLang="en-US" sz="1200" kern="1200" dirty="0">
              <a:solidFill>
                <a:schemeClr val="tx1"/>
              </a:solidFill>
              <a:latin typeface="Calibri" panose="020F0502020204030204" charset="0"/>
              <a:ea typeface="+mn-ea"/>
              <a:cs typeface="+mn-cs"/>
            </a:endParaRPr>
          </a:p>
          <a:p>
            <a:r>
              <a:rPr lang="zh-CN" altLang="en-US" sz="1200" b="1" kern="1200" dirty="0">
                <a:solidFill>
                  <a:schemeClr val="tx1"/>
                </a:solidFill>
                <a:latin typeface="Calibri" panose="020F0502020204030204" charset="0"/>
                <a:ea typeface="+mn-ea"/>
                <a:cs typeface="+mn-cs"/>
              </a:rPr>
              <a:t>第二步 从健壮性图中拷贝实体对象</a:t>
            </a:r>
            <a:endParaRPr lang="en-US" altLang="zh-CN" sz="1200" b="1"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在健壮性分析时更新了静态模型，实体对象就相当于类图上的类。到现在为止，实体对象拥有大部分属性但没有任何方法。</a:t>
            </a:r>
            <a:endParaRPr lang="en-US" altLang="zh-CN" sz="1200"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那么在时序图时，我们将完成方法的分配，但在开始之前，我们需要把边界对象和参与者放在图上。</a:t>
            </a:r>
            <a:endParaRPr lang="en-US" altLang="zh-CN" sz="1200" b="1" kern="1200" dirty="0">
              <a:solidFill>
                <a:schemeClr val="tx1"/>
              </a:solidFill>
              <a:latin typeface="Calibri" panose="020F050202020403020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kern="1200" dirty="0">
                <a:solidFill>
                  <a:schemeClr val="tx1"/>
                </a:solidFill>
                <a:latin typeface="Calibri" panose="020F0502020204030204" charset="0"/>
                <a:ea typeface="+mn-ea"/>
                <a:cs typeface="+mn-cs"/>
              </a:rPr>
              <a:t>第三步 从健壮性图中拷贝边界对象和参与者</a:t>
            </a:r>
            <a:endParaRPr lang="en-US" altLang="zh-CN" sz="1200" b="1"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有可能会在一个时序图中出现多个参与者，但一般只有一个，通常放置在图的左边。</a:t>
            </a:r>
            <a:endParaRPr lang="zh-CN" altLang="en-US" sz="1200"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依赖于我们将要创建的</a:t>
            </a:r>
            <a:r>
              <a:rPr lang="en-US" sz="1200" kern="1200" dirty="0">
                <a:solidFill>
                  <a:schemeClr val="tx1"/>
                </a:solidFill>
                <a:latin typeface="Calibri" panose="020F0502020204030204" charset="0"/>
                <a:ea typeface="+mn-ea"/>
                <a:cs typeface="+mn-cs"/>
              </a:rPr>
              <a:t>GUI</a:t>
            </a:r>
            <a:r>
              <a:rPr lang="zh-CN" altLang="en-US" sz="1200" kern="1200" dirty="0">
                <a:solidFill>
                  <a:schemeClr val="tx1"/>
                </a:solidFill>
                <a:latin typeface="Calibri" panose="020F0502020204030204" charset="0"/>
                <a:ea typeface="+mn-ea"/>
                <a:cs typeface="+mn-cs"/>
              </a:rPr>
              <a:t>的类型，边界对象通常会转化为</a:t>
            </a:r>
            <a:r>
              <a:rPr lang="en-US" sz="1200" kern="1200" dirty="0">
                <a:solidFill>
                  <a:schemeClr val="tx1"/>
                </a:solidFill>
                <a:latin typeface="Calibri" panose="020F0502020204030204" charset="0"/>
                <a:ea typeface="+mn-ea"/>
                <a:cs typeface="+mn-cs"/>
              </a:rPr>
              <a:t>JSP</a:t>
            </a:r>
            <a:r>
              <a:rPr lang="zh-CN" altLang="en-US" sz="1200" kern="1200" dirty="0">
                <a:solidFill>
                  <a:schemeClr val="tx1"/>
                </a:solidFill>
                <a:latin typeface="Calibri" panose="020F0502020204030204" charset="0"/>
                <a:ea typeface="+mn-ea"/>
                <a:cs typeface="+mn-cs"/>
              </a:rPr>
              <a:t>或</a:t>
            </a:r>
            <a:r>
              <a:rPr lang="en-US" sz="1200" kern="1200" dirty="0">
                <a:solidFill>
                  <a:schemeClr val="tx1"/>
                </a:solidFill>
                <a:latin typeface="Calibri" panose="020F0502020204030204" charset="0"/>
                <a:ea typeface="+mn-ea"/>
                <a:cs typeface="+mn-cs"/>
              </a:rPr>
              <a:t>ASP</a:t>
            </a:r>
            <a:r>
              <a:rPr lang="zh-CN" altLang="en-US" sz="1200" kern="1200" dirty="0">
                <a:solidFill>
                  <a:schemeClr val="tx1"/>
                </a:solidFill>
                <a:latin typeface="Calibri" panose="020F0502020204030204" charset="0"/>
                <a:ea typeface="+mn-ea"/>
                <a:cs typeface="+mn-cs"/>
              </a:rPr>
              <a:t>页面。因此我们可确定边界对象不作为一个真实的类，不分配行为给它们。如何制作</a:t>
            </a:r>
            <a:r>
              <a:rPr lang="en-US" sz="1200" kern="1200" dirty="0">
                <a:solidFill>
                  <a:schemeClr val="tx1"/>
                </a:solidFill>
                <a:latin typeface="Calibri" panose="020F0502020204030204" charset="0"/>
                <a:ea typeface="+mn-ea"/>
                <a:cs typeface="+mn-cs"/>
              </a:rPr>
              <a:t>GUI</a:t>
            </a:r>
            <a:r>
              <a:rPr lang="zh-CN" altLang="en-US" sz="1200" kern="1200" dirty="0">
                <a:solidFill>
                  <a:schemeClr val="tx1"/>
                </a:solidFill>
                <a:latin typeface="Calibri" panose="020F0502020204030204" charset="0"/>
                <a:ea typeface="+mn-ea"/>
                <a:cs typeface="+mn-cs"/>
              </a:rPr>
              <a:t>有非常广泛的技术（例如</a:t>
            </a:r>
            <a:r>
              <a:rPr lang="en-US" sz="1200" kern="1200" dirty="0">
                <a:solidFill>
                  <a:schemeClr val="tx1"/>
                </a:solidFill>
                <a:latin typeface="Calibri" panose="020F0502020204030204" charset="0"/>
                <a:ea typeface="+mn-ea"/>
                <a:cs typeface="+mn-cs"/>
              </a:rPr>
              <a:t>JSP</a:t>
            </a:r>
            <a:r>
              <a:rPr lang="zh-CN" altLang="en-US" sz="1200" kern="1200" dirty="0">
                <a:solidFill>
                  <a:schemeClr val="tx1"/>
                </a:solidFill>
                <a:latin typeface="Calibri" panose="020F0502020204030204" charset="0"/>
                <a:ea typeface="+mn-ea"/>
                <a:cs typeface="+mn-cs"/>
              </a:rPr>
              <a:t>、</a:t>
            </a:r>
            <a:r>
              <a:rPr lang="en-US" sz="1200" kern="1200" dirty="0">
                <a:solidFill>
                  <a:schemeClr val="tx1"/>
                </a:solidFill>
                <a:latin typeface="Calibri" panose="020F0502020204030204" charset="0"/>
                <a:ea typeface="+mn-ea"/>
                <a:cs typeface="+mn-cs"/>
              </a:rPr>
              <a:t>ASP.NET</a:t>
            </a:r>
            <a:r>
              <a:rPr lang="zh-CN" altLang="en-US" sz="1200" kern="1200" dirty="0">
                <a:solidFill>
                  <a:schemeClr val="tx1"/>
                </a:solidFill>
                <a:latin typeface="Calibri" panose="020F0502020204030204" charset="0"/>
                <a:ea typeface="+mn-ea"/>
                <a:cs typeface="+mn-cs"/>
              </a:rPr>
              <a:t>、</a:t>
            </a:r>
            <a:r>
              <a:rPr lang="en-US" sz="1200" kern="1200" dirty="0">
                <a:solidFill>
                  <a:schemeClr val="tx1"/>
                </a:solidFill>
                <a:latin typeface="Calibri" panose="020F0502020204030204" charset="0"/>
                <a:ea typeface="+mn-ea"/>
                <a:cs typeface="+mn-cs"/>
              </a:rPr>
              <a:t>HTML</a:t>
            </a:r>
            <a:r>
              <a:rPr lang="zh-CN" altLang="en-US" sz="1200" kern="1200" dirty="0">
                <a:solidFill>
                  <a:schemeClr val="tx1"/>
                </a:solidFill>
                <a:latin typeface="Calibri" panose="020F0502020204030204" charset="0"/>
                <a:ea typeface="+mn-ea"/>
                <a:cs typeface="+mn-cs"/>
              </a:rPr>
              <a:t>等），因此在画时序图时，重点关注如何给实体类分配行为。</a:t>
            </a:r>
            <a:endParaRPr lang="zh-CN" altLang="en-US" sz="1200"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注意：</a:t>
            </a:r>
            <a:endParaRPr lang="zh-CN" altLang="en-US" sz="1200" kern="1200" dirty="0">
              <a:solidFill>
                <a:schemeClr val="tx1"/>
              </a:solidFill>
              <a:latin typeface="Calibri" panose="020F0502020204030204" charset="0"/>
              <a:ea typeface="+mn-ea"/>
              <a:cs typeface="+mn-cs"/>
            </a:endParaRPr>
          </a:p>
          <a:p>
            <a:pPr lvl="0"/>
            <a:r>
              <a:rPr lang="zh-CN" altLang="en-US" sz="1200" kern="1200" dirty="0">
                <a:solidFill>
                  <a:schemeClr val="tx1"/>
                </a:solidFill>
                <a:latin typeface="Calibri" panose="020F0502020204030204" charset="0"/>
                <a:ea typeface="+mn-ea"/>
                <a:cs typeface="+mn-cs"/>
              </a:rPr>
              <a:t>并不是说不能给视图</a:t>
            </a:r>
            <a:r>
              <a:rPr lang="en-US" sz="1200" kern="1200" dirty="0">
                <a:solidFill>
                  <a:schemeClr val="tx1"/>
                </a:solidFill>
                <a:latin typeface="Calibri" panose="020F0502020204030204" charset="0"/>
                <a:ea typeface="+mn-ea"/>
                <a:cs typeface="+mn-cs"/>
              </a:rPr>
              <a:t>/</a:t>
            </a:r>
            <a:r>
              <a:rPr lang="zh-CN" altLang="en-US" sz="1200" kern="1200" dirty="0">
                <a:solidFill>
                  <a:schemeClr val="tx1"/>
                </a:solidFill>
                <a:latin typeface="Calibri" panose="020F0502020204030204" charset="0"/>
                <a:ea typeface="+mn-ea"/>
                <a:cs typeface="+mn-cs"/>
              </a:rPr>
              <a:t>边界类添加属性和方法，一般情况下，这些类（或页）不做任何自己的处理。这也有赖于开发人员的经验和所采用的工具。</a:t>
            </a:r>
            <a:endParaRPr lang="zh-CN" altLang="en-US" sz="1200" kern="1200" dirty="0">
              <a:solidFill>
                <a:schemeClr val="tx1"/>
              </a:solidFill>
              <a:latin typeface="Calibri" panose="020F0502020204030204" charset="0"/>
              <a:ea typeface="+mn-ea"/>
              <a:cs typeface="+mn-cs"/>
            </a:endParaRPr>
          </a:p>
          <a:p>
            <a:pPr lvl="0"/>
            <a:r>
              <a:rPr lang="zh-CN" altLang="en-US" sz="1200" kern="1200" dirty="0">
                <a:solidFill>
                  <a:schemeClr val="tx1"/>
                </a:solidFill>
                <a:latin typeface="Calibri" panose="020F0502020204030204" charset="0"/>
                <a:ea typeface="+mn-ea"/>
                <a:cs typeface="+mn-cs"/>
              </a:rPr>
              <a:t>维持一个纯粹的域模型（只包含实体类，不包含属性和方法）图是非常有意义的。同时我们需要画出详细的类图覆盖解决方案领域和问题领域，最终我们会得到非常大的详细类图，我们可以以用例为单位将它们分隔打包。</a:t>
            </a:r>
            <a:endParaRPr lang="zh-CN" altLang="en-US" sz="1200" kern="1200" dirty="0">
              <a:solidFill>
                <a:schemeClr val="tx1"/>
              </a:solidFill>
              <a:latin typeface="Calibri" panose="020F0502020204030204" charset="0"/>
              <a:ea typeface="+mn-ea"/>
              <a:cs typeface="+mn-cs"/>
            </a:endParaRPr>
          </a:p>
          <a:p>
            <a:pPr lvl="0"/>
            <a:r>
              <a:rPr lang="zh-CN" altLang="en-US" sz="1200" kern="1200" dirty="0">
                <a:solidFill>
                  <a:schemeClr val="tx1"/>
                </a:solidFill>
                <a:latin typeface="Calibri" panose="020F0502020204030204" charset="0"/>
                <a:ea typeface="+mn-ea"/>
                <a:cs typeface="+mn-cs"/>
              </a:rPr>
              <a:t>详细的类图和时序图应该使用相同的元素，因此当在时序图上分配一个消息时，一个对应的方法自动添加到静态模型中适当的类上。</a:t>
            </a:r>
            <a:endParaRPr lang="zh-CN" altLang="en-US" sz="1200" kern="1200" dirty="0">
              <a:solidFill>
                <a:schemeClr val="tx1"/>
              </a:solidFill>
              <a:latin typeface="Calibri" panose="020F050202020403020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kern="1200" dirty="0">
                <a:solidFill>
                  <a:schemeClr val="tx1"/>
                </a:solidFill>
                <a:latin typeface="Calibri" panose="020F0502020204030204" charset="0"/>
                <a:ea typeface="+mn-ea"/>
                <a:cs typeface="+mn-cs"/>
              </a:rPr>
              <a:t>第四步　为类分配方法</a:t>
            </a:r>
            <a:endParaRPr lang="zh-CN" altLang="en-US" sz="1200" kern="1200" dirty="0">
              <a:solidFill>
                <a:schemeClr val="tx1"/>
              </a:solidFill>
              <a:latin typeface="Calibri" panose="020F0502020204030204" charset="0"/>
              <a:ea typeface="+mn-ea"/>
              <a:cs typeface="+mn-cs"/>
            </a:endParaRPr>
          </a:p>
          <a:p>
            <a:r>
              <a:rPr lang="zh-CN" altLang="en-US" sz="1200" kern="1200" dirty="0">
                <a:solidFill>
                  <a:schemeClr val="tx1"/>
                </a:solidFill>
                <a:latin typeface="Calibri" panose="020F0502020204030204" charset="0"/>
                <a:ea typeface="+mn-ea"/>
                <a:cs typeface="+mn-cs"/>
              </a:rPr>
              <a:t>这一步是真正产生决策的阶段。这一步的工作是最困难的。做好详细设计工作需要经验和才干。</a:t>
            </a:r>
            <a:endParaRPr lang="en-US" altLang="zh-CN" sz="1200" kern="1200" dirty="0">
              <a:solidFill>
                <a:schemeClr val="tx1"/>
              </a:solidFill>
              <a:latin typeface="Calibri" panose="020F050202020403020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kern="1200" dirty="0">
                <a:solidFill>
                  <a:schemeClr val="tx1"/>
                </a:solidFill>
                <a:latin typeface="Calibri" panose="020F0502020204030204" charset="0"/>
                <a:ea typeface="+mn-ea"/>
                <a:cs typeface="+mn-cs"/>
              </a:rPr>
              <a:t>开始分配行为的最好切入点就是转化健壮性图上的控制器。</a:t>
            </a:r>
            <a:endParaRPr lang="en-US" altLang="zh-CN" sz="1200" kern="1200" dirty="0">
              <a:solidFill>
                <a:schemeClr val="tx1"/>
              </a:solidFill>
              <a:latin typeface="Calibri" panose="020F050202020403020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kern="1200" dirty="0">
                <a:solidFill>
                  <a:schemeClr val="tx1"/>
                </a:solidFill>
                <a:latin typeface="Calibri" panose="020F0502020204030204" charset="0"/>
                <a:ea typeface="+mn-ea"/>
                <a:cs typeface="+mn-cs"/>
              </a:rPr>
              <a:t>一般情况下，健壮性图中的控制器映射为时序图上对象之间的消息。有些情况下控制器会转化为时序图上真实的控制器对象。</a:t>
            </a:r>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防火墙隔离层的设计是为了达到可靠性要求中的“新系统不得对已有中央银行系统造成任何安全隐患”；</a:t>
            </a:r>
            <a:endParaRPr lang="en-US" altLang="zh-CN" dirty="0"/>
          </a:p>
          <a:p>
            <a:r>
              <a:rPr lang="zh-CN" altLang="en-US" dirty="0"/>
              <a:t>集群的设计是为了达到性能指标，回避单点故障（</a:t>
            </a:r>
            <a:r>
              <a:rPr lang="en-US" altLang="zh-CN" dirty="0"/>
              <a:t>7*24</a:t>
            </a:r>
            <a:r>
              <a:rPr lang="zh-CN" altLang="en-US" dirty="0"/>
              <a:t>小时，故障恢复时间）；</a:t>
            </a:r>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服务端和客户端的模型为了达到</a:t>
            </a:r>
            <a:r>
              <a:rPr lang="zh-CN" altLang="en-US" baseline="0" dirty="0"/>
              <a:t>“</a:t>
            </a:r>
            <a:r>
              <a:rPr lang="zh-CN" altLang="en-US" dirty="0"/>
              <a:t>保障数据的完整安全</a:t>
            </a:r>
            <a:r>
              <a:rPr lang="zh-CN" altLang="en-US" baseline="0" dirty="0"/>
              <a:t>”，保持数据的一致性。</a:t>
            </a:r>
            <a:endParaRPr lang="en-US" altLang="zh-CN" baseline="0" dirty="0"/>
          </a:p>
          <a:p>
            <a:r>
              <a:rPr lang="zh-CN" altLang="en-US" baseline="0" dirty="0"/>
              <a:t>两端都进行日志记录就是为了保障完整性；</a:t>
            </a:r>
            <a:endParaRPr lang="en-US" altLang="zh-CN" baseline="0" dirty="0"/>
          </a:p>
          <a:p>
            <a:r>
              <a:rPr lang="zh-CN" altLang="en-US" baseline="0" dirty="0"/>
              <a:t>服务器端用数据库为了达到“</a:t>
            </a:r>
            <a:r>
              <a:rPr lang="zh-CN" altLang="en-US" dirty="0"/>
              <a:t>保留半年以上交易记录，便于查询异常交易</a:t>
            </a:r>
            <a:r>
              <a:rPr lang="zh-CN" altLang="en-US" baseline="0" dirty="0"/>
              <a:t>”；</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baseline="0" dirty="0"/>
              <a:t>客户端用文件记录数据为了达到“</a:t>
            </a:r>
            <a:r>
              <a:rPr lang="zh-CN" altLang="en-US" dirty="0"/>
              <a:t>每步响应时间</a:t>
            </a:r>
            <a:r>
              <a:rPr lang="en-US" altLang="zh-CN" dirty="0"/>
              <a:t>&lt;1</a:t>
            </a:r>
            <a:r>
              <a:rPr lang="zh-CN" altLang="en-US" dirty="0"/>
              <a:t>秒</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http://wenku.baidu.com/view/ddd3a7254b35eefdc8d33307.html</a:t>
            </a:r>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直接拷贝关键设计的类图过来；</a:t>
            </a:r>
            <a:endParaRPr lang="en-US" altLang="zh-CN" dirty="0"/>
          </a:p>
          <a:p>
            <a:r>
              <a:rPr lang="en-US" altLang="zh-CN" dirty="0"/>
              <a:t>2.</a:t>
            </a:r>
            <a:r>
              <a:rPr lang="zh-CN" altLang="en-US" dirty="0"/>
              <a:t>客户端类命名以</a:t>
            </a:r>
            <a:r>
              <a:rPr lang="en-US" altLang="zh-CN" dirty="0"/>
              <a:t>C_</a:t>
            </a:r>
            <a:r>
              <a:rPr lang="zh-CN" altLang="en-US" dirty="0"/>
              <a:t>为前辍，服务端类以</a:t>
            </a:r>
            <a:r>
              <a:rPr lang="en-US" altLang="zh-CN" dirty="0"/>
              <a:t>S_</a:t>
            </a:r>
            <a:r>
              <a:rPr lang="zh-CN" altLang="en-US" dirty="0"/>
              <a:t>为前辍（建议加颜色区分开）；</a:t>
            </a:r>
            <a:endParaRPr lang="en-US" altLang="zh-CN" dirty="0"/>
          </a:p>
          <a:p>
            <a:r>
              <a:rPr lang="en-US" altLang="zh-CN" dirty="0"/>
              <a:t>3.</a:t>
            </a:r>
            <a:r>
              <a:rPr lang="zh-CN" altLang="en-US" dirty="0"/>
              <a:t>添加日志存储类，并泛化出记录文件和记录数据库两个子类；</a:t>
            </a:r>
            <a:endParaRPr lang="en-US" altLang="zh-CN" dirty="0"/>
          </a:p>
          <a:p>
            <a:r>
              <a:rPr lang="en-US" altLang="zh-CN" dirty="0"/>
              <a:t>4.</a:t>
            </a:r>
            <a:r>
              <a:rPr lang="zh-CN" altLang="en-US" dirty="0"/>
              <a:t>原来的银行系统接口转到服务器端；</a:t>
            </a:r>
            <a:endParaRPr lang="en-US" altLang="zh-CN" dirty="0"/>
          </a:p>
          <a:p>
            <a:r>
              <a:rPr lang="en-US" altLang="zh-CN" dirty="0"/>
              <a:t>5.</a:t>
            </a:r>
            <a:r>
              <a:rPr lang="zh-CN" altLang="en-US" dirty="0"/>
              <a:t>在客户端和服务器端分别添加交互的类；</a:t>
            </a:r>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只表达重点的交互，不纠缠于细节；</a:t>
            </a:r>
            <a:endParaRPr lang="en-US" altLang="zh-CN" dirty="0"/>
          </a:p>
          <a:p>
            <a:r>
              <a:rPr lang="en-US" altLang="zh-CN" dirty="0"/>
              <a:t>2.</a:t>
            </a:r>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在详细设计包下添加“组件图”包，默认添加“</a:t>
            </a:r>
            <a:r>
              <a:rPr lang="en-US" altLang="zh-CN" dirty="0"/>
              <a:t>Component</a:t>
            </a:r>
            <a:r>
              <a:rPr lang="zh-CN" altLang="en-US" dirty="0"/>
              <a:t>”类型的图，命名为组件图；</a:t>
            </a:r>
            <a:endParaRPr lang="en-US" altLang="zh-CN" dirty="0"/>
          </a:p>
          <a:p>
            <a:r>
              <a:rPr lang="en-US" altLang="zh-CN" dirty="0"/>
              <a:t>2.</a:t>
            </a:r>
            <a:r>
              <a:rPr lang="zh-CN" altLang="en-US" dirty="0"/>
              <a:t>参考体系结构图来完成组件图；</a:t>
            </a:r>
            <a:endParaRPr lang="zh-CN" altLang="en-US" dirty="0"/>
          </a:p>
          <a:p>
            <a:r>
              <a:rPr lang="en-US" altLang="zh-CN" dirty="0"/>
              <a:t>3.开发者发现组件图是有用的，因为组件图给他们提供了将要建立的系统的高层次的架构视图，这将帮助开发者开始建立实现的路标，并决定关于任务分配及（或）增进需求技能。</a:t>
            </a:r>
            <a:endParaRPr lang="en-US" altLang="zh-CN"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a:t>
            </a:r>
            <a:r>
              <a:rPr lang="zh-CN" altLang="en-US" dirty="0"/>
              <a:t>在详细设计包下添加“部署图”包，默认添加“</a:t>
            </a:r>
            <a:r>
              <a:rPr lang="en-US" altLang="zh-CN" dirty="0"/>
              <a:t>Deployment</a:t>
            </a:r>
            <a:r>
              <a:rPr lang="zh-CN" altLang="en-US" dirty="0"/>
              <a:t>”类型的图，命名为部署图；</a:t>
            </a:r>
            <a:endParaRPr lang="en-US" altLang="zh-CN" dirty="0"/>
          </a:p>
          <a:p>
            <a:r>
              <a:rPr lang="en-US" altLang="zh-CN" dirty="0"/>
              <a:t>2.</a:t>
            </a:r>
            <a:r>
              <a:rPr lang="zh-CN" altLang="en-US" dirty="0"/>
              <a:t>参考网络拓扑图来完成部署图；</a:t>
            </a:r>
            <a:endParaRPr lang="en-US" altLang="zh-CN" dirty="0"/>
          </a:p>
          <a:p>
            <a:r>
              <a:rPr lang="en-US" altLang="zh-CN" dirty="0"/>
              <a:t>3.</a:t>
            </a:r>
            <a:r>
              <a:rPr lang="zh-CN" altLang="en-US" dirty="0"/>
              <a:t>将组件添加到对应的节点中；</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DDB9895-7A6E-44E3-810E-C8FBEE467F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image" Target="../media/image2.jpeg"/><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1.xml"/><Relationship Id="rId7" Type="http://schemas.openxmlformats.org/officeDocument/2006/relationships/image" Target="../media/image11.png"/><Relationship Id="rId6" Type="http://schemas.openxmlformats.org/officeDocument/2006/relationships/image" Target="../media/image10.jpeg"/><Relationship Id="rId5" Type="http://schemas.openxmlformats.org/officeDocument/2006/relationships/image" Target="../media/image9.GIF"/><Relationship Id="rId4" Type="http://schemas.openxmlformats.org/officeDocument/2006/relationships/image" Target="../media/image8.jpeg"/><Relationship Id="rId3" Type="http://schemas.openxmlformats.org/officeDocument/2006/relationships/hyperlink" Target="http://image.baidu.com/i?ct=503316480&amp;z=0&amp;tn=baiduimagedetail&amp;word=Java&amp;in=12508&amp;cl=2&amp;lm=-1&amp;pn=5&amp;rn=1&amp;di=34961083335&amp;ln=1&amp;fr=&amp;fmq=&amp;ic=0&amp;s=0&amp;se=1&amp;sme=0&amp;tab=&amp;width=&amp;height=&amp;face=0&amp;fb=0" TargetMode="External"/><Relationship Id="rId2" Type="http://schemas.openxmlformats.org/officeDocument/2006/relationships/image" Target="../media/image7.jpeg"/><Relationship Id="rId1" Type="http://schemas.openxmlformats.org/officeDocument/2006/relationships/hyperlink" Target="http://image.baidu.com/i?ct=503316480&amp;z=0&amp;tn=baiduimagedetail&amp;word=.net+logo&amp;in=29239&amp;cl=2&amp;lm=-1&amp;pn=37&amp;rn=1&amp;di=3654184290&amp;ln=1&amp;fr=&amp;fmq=&amp;ic=0&amp;s=0&amp;se=&amp;sme=0&amp;tab=&amp;width=&amp;height=&amp;face=0&amp;fb=0"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hyperlink" Target="http://baike.baidu.com/view/426920.htm" TargetMode="Externa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0.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4.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5.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72585" y="2718144"/>
            <a:ext cx="2874505" cy="523220"/>
          </a:xfrm>
          <a:prstGeom prst="rect">
            <a:avLst/>
          </a:prstGeom>
          <a:noFill/>
        </p:spPr>
        <p:txBody>
          <a:bodyPr wrap="none" rtlCol="0">
            <a:spAutoFit/>
          </a:bodyPr>
          <a:lstStyle/>
          <a:p>
            <a:r>
              <a:rPr lang="zh-CN" altLang="en-US" sz="2800" b="1" dirty="0">
                <a:solidFill>
                  <a:srgbClr val="BE1007"/>
                </a:solidFill>
                <a:latin typeface="华康俪金黑W8(P)" panose="020B0800000000000000" pitchFamily="34" charset="-122"/>
                <a:ea typeface="华康俪金黑W8(P)" panose="020B0800000000000000" pitchFamily="34" charset="-122"/>
              </a:rPr>
              <a:t>第七章  详细设计</a:t>
            </a:r>
            <a:endParaRPr lang="zh-CN" altLang="en-US" sz="2800" b="1" dirty="0">
              <a:solidFill>
                <a:srgbClr val="BE1007"/>
              </a:solidFill>
              <a:latin typeface="华康俪金黑W8(P)" panose="020B0800000000000000" pitchFamily="34" charset="-122"/>
              <a:ea typeface="华康俪金黑W8(P)"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487643"/>
            <a:ext cx="10972800" cy="4389120"/>
          </a:xfrm>
        </p:spPr>
        <p:txBody>
          <a:bodyPr/>
          <a:lstStyle/>
          <a:p>
            <a:pPr>
              <a:lnSpc>
                <a:spcPct val="150000"/>
              </a:lnSpc>
            </a:pPr>
            <a:r>
              <a:rPr lang="en-US" altLang="zh-CN" dirty="0"/>
              <a:t>7*24</a:t>
            </a:r>
            <a:r>
              <a:rPr lang="zh-CN" altLang="en-US" dirty="0"/>
              <a:t>小时不间断服务；</a:t>
            </a:r>
            <a:endParaRPr lang="en-US" altLang="zh-CN" dirty="0"/>
          </a:p>
          <a:p>
            <a:pPr>
              <a:lnSpc>
                <a:spcPct val="150000"/>
              </a:lnSpc>
            </a:pPr>
            <a:r>
              <a:rPr lang="zh-CN" altLang="en-US" dirty="0"/>
              <a:t>保障数据的完整安全；</a:t>
            </a:r>
            <a:endParaRPr lang="en-US" altLang="zh-CN" dirty="0"/>
          </a:p>
          <a:p>
            <a:pPr>
              <a:lnSpc>
                <a:spcPct val="150000"/>
              </a:lnSpc>
            </a:pPr>
            <a:r>
              <a:rPr lang="zh-CN" altLang="en-US" dirty="0"/>
              <a:t>保留半年以上交易记录，便于查询异常交易；</a:t>
            </a:r>
            <a:endParaRPr lang="en-US" altLang="zh-CN" dirty="0"/>
          </a:p>
          <a:p>
            <a:pPr>
              <a:lnSpc>
                <a:spcPct val="150000"/>
              </a:lnSpc>
            </a:pPr>
            <a:r>
              <a:rPr lang="zh-CN" altLang="en-US" dirty="0"/>
              <a:t>新系统不得对已有中央银行系统造成任何安全隐患；</a:t>
            </a:r>
            <a:endParaRPr lang="en-US" altLang="zh-CN" dirty="0"/>
          </a:p>
        </p:txBody>
      </p:sp>
      <p:sp>
        <p:nvSpPr>
          <p:cNvPr id="4" name="文本框 3"/>
          <p:cNvSpPr txBox="1"/>
          <p:nvPr/>
        </p:nvSpPr>
        <p:spPr>
          <a:xfrm>
            <a:off x="274320" y="449590"/>
            <a:ext cx="1415772"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可靠性</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718667" y="600023"/>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25452"/>
            <a:ext cx="10972800" cy="4389120"/>
          </a:xfrm>
        </p:spPr>
        <p:txBody>
          <a:bodyPr/>
          <a:lstStyle/>
          <a:p>
            <a:pPr>
              <a:lnSpc>
                <a:spcPct val="150000"/>
              </a:lnSpc>
            </a:pPr>
            <a:r>
              <a:rPr lang="zh-CN" altLang="en-US" dirty="0"/>
              <a:t>用户完成任何一项业务，操作步骤不超过</a:t>
            </a:r>
            <a:r>
              <a:rPr lang="en-US" altLang="zh-CN" dirty="0"/>
              <a:t>5</a:t>
            </a:r>
            <a:r>
              <a:rPr lang="zh-CN" altLang="en-US" dirty="0"/>
              <a:t>步；</a:t>
            </a:r>
            <a:endParaRPr lang="en-US" altLang="zh-CN" dirty="0"/>
          </a:p>
          <a:p>
            <a:pPr>
              <a:lnSpc>
                <a:spcPct val="150000"/>
              </a:lnSpc>
            </a:pPr>
            <a:r>
              <a:rPr lang="zh-CN" altLang="en-US" dirty="0"/>
              <a:t>任何用户操作失误或系统错误都有友好的提示信息；</a:t>
            </a:r>
            <a:endParaRPr lang="en-US" altLang="zh-CN" dirty="0"/>
          </a:p>
          <a:p>
            <a:pPr>
              <a:lnSpc>
                <a:spcPct val="150000"/>
              </a:lnSpc>
            </a:pPr>
            <a:endParaRPr lang="zh-CN" altLang="en-US" dirty="0"/>
          </a:p>
        </p:txBody>
      </p:sp>
      <p:sp>
        <p:nvSpPr>
          <p:cNvPr id="4" name="文本框 3"/>
          <p:cNvSpPr txBox="1"/>
          <p:nvPr/>
        </p:nvSpPr>
        <p:spPr>
          <a:xfrm>
            <a:off x="274320" y="449590"/>
            <a:ext cx="1415772"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可用性</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690092" y="637832"/>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20391"/>
            <a:ext cx="10972800" cy="4389120"/>
          </a:xfrm>
        </p:spPr>
        <p:txBody>
          <a:bodyPr/>
          <a:lstStyle/>
          <a:p>
            <a:pPr>
              <a:lnSpc>
                <a:spcPct val="150000"/>
              </a:lnSpc>
            </a:pPr>
            <a:r>
              <a:rPr lang="zh-CN" altLang="en-US" dirty="0"/>
              <a:t>系统支持的终端数为</a:t>
            </a:r>
            <a:r>
              <a:rPr lang="en-US" altLang="zh-CN" dirty="0"/>
              <a:t>100</a:t>
            </a:r>
            <a:r>
              <a:rPr lang="zh-CN" altLang="en-US" dirty="0"/>
              <a:t>个；</a:t>
            </a:r>
            <a:endParaRPr lang="en-US" altLang="zh-CN" dirty="0"/>
          </a:p>
          <a:p>
            <a:pPr>
              <a:lnSpc>
                <a:spcPct val="150000"/>
              </a:lnSpc>
            </a:pPr>
            <a:r>
              <a:rPr lang="zh-CN" altLang="en-US" dirty="0"/>
              <a:t>系统最大支持的业务量为</a:t>
            </a:r>
            <a:r>
              <a:rPr lang="en-US" altLang="zh-CN" dirty="0"/>
              <a:t>1000</a:t>
            </a:r>
            <a:r>
              <a:rPr lang="zh-CN" altLang="en-US" dirty="0"/>
              <a:t>笔</a:t>
            </a:r>
            <a:r>
              <a:rPr lang="en-US" altLang="zh-CN" dirty="0"/>
              <a:t>/</a:t>
            </a:r>
            <a:r>
              <a:rPr lang="zh-CN" altLang="en-US" dirty="0"/>
              <a:t>日；</a:t>
            </a:r>
            <a:endParaRPr lang="en-US" altLang="zh-CN" dirty="0"/>
          </a:p>
          <a:p>
            <a:pPr>
              <a:lnSpc>
                <a:spcPct val="150000"/>
              </a:lnSpc>
            </a:pPr>
            <a:r>
              <a:rPr lang="zh-CN" altLang="en-US" dirty="0"/>
              <a:t>每步响应时间</a:t>
            </a:r>
            <a:r>
              <a:rPr lang="en-US" altLang="zh-CN" dirty="0"/>
              <a:t>&lt;1</a:t>
            </a:r>
            <a:r>
              <a:rPr lang="zh-CN" altLang="en-US" dirty="0"/>
              <a:t>秒；</a:t>
            </a:r>
            <a:endParaRPr lang="zh-CN" altLang="en-US" dirty="0"/>
          </a:p>
        </p:txBody>
      </p:sp>
      <p:sp>
        <p:nvSpPr>
          <p:cNvPr id="4" name="文本框 3"/>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性能</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308298" y="632771"/>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9471" y="1496187"/>
            <a:ext cx="10972800" cy="4389120"/>
          </a:xfrm>
        </p:spPr>
        <p:txBody>
          <a:bodyPr/>
          <a:lstStyle/>
          <a:p>
            <a:pPr>
              <a:lnSpc>
                <a:spcPct val="150000"/>
              </a:lnSpc>
            </a:pPr>
            <a:r>
              <a:rPr lang="en-US" altLang="zh-CN" dirty="0"/>
              <a:t>95%</a:t>
            </a:r>
            <a:r>
              <a:rPr lang="zh-CN" altLang="en-US" dirty="0"/>
              <a:t>的系统故障可在两小时内解决；</a:t>
            </a:r>
            <a:endParaRPr lang="en-US" altLang="zh-CN" dirty="0"/>
          </a:p>
          <a:p>
            <a:pPr>
              <a:lnSpc>
                <a:spcPct val="150000"/>
              </a:lnSpc>
            </a:pPr>
            <a:r>
              <a:rPr lang="zh-CN" altLang="en-US" dirty="0"/>
              <a:t>系统的软件部分每年升级一次，并保持向下兼容；</a:t>
            </a:r>
            <a:endParaRPr lang="zh-CN" altLang="en-US" dirty="0"/>
          </a:p>
          <a:p>
            <a:pPr>
              <a:lnSpc>
                <a:spcPct val="150000"/>
              </a:lnSpc>
            </a:pPr>
            <a:endParaRPr lang="zh-CN" altLang="en-US" dirty="0"/>
          </a:p>
        </p:txBody>
      </p:sp>
      <p:sp>
        <p:nvSpPr>
          <p:cNvPr id="4" name="文本框 3"/>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可支持性</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129036" y="608567"/>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83199" y="3291839"/>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01917" y="3291839"/>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1019831"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227388" y="3028950"/>
            <a:ext cx="6501248" cy="723900"/>
            <a:chOff x="3328988" y="3028950"/>
            <a:chExt cx="6501248" cy="723900"/>
          </a:xfrm>
        </p:grpSpPr>
        <p:sp>
          <p:nvSpPr>
            <p:cNvPr id="45" name="矩形 44"/>
            <p:cNvSpPr/>
            <p:nvPr/>
          </p:nvSpPr>
          <p:spPr>
            <a:xfrm>
              <a:off x="3328988" y="3028950"/>
              <a:ext cx="722312"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92588" y="302895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28988" y="36131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92588" y="36131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460225" y="31209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二</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97510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三</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227388" y="4921250"/>
            <a:ext cx="6501248" cy="723900"/>
            <a:chOff x="3328988" y="4921250"/>
            <a:chExt cx="6501248" cy="723900"/>
          </a:xfrm>
        </p:grpSpPr>
        <p:sp>
          <p:nvSpPr>
            <p:cNvPr id="57" name="矩形 56"/>
            <p:cNvSpPr/>
            <p:nvPr/>
          </p:nvSpPr>
          <p:spPr>
            <a:xfrm>
              <a:off x="3328988" y="492125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192587" y="4921250"/>
              <a:ext cx="5637649"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328988" y="55054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192588" y="55054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460225" y="50132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四</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88849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242621" y="2174845"/>
            <a:ext cx="2492990"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课堂示例的背景描述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244212" y="313056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244212" y="407671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详细设计范例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242621" y="5013295"/>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详细设计复核</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30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30000">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14:bounceEnd="3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30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30000">
                                          <p:cBhvr additive="base">
                                            <p:cTn id="19" dur="500" fill="hold"/>
                                            <p:tgtEl>
                                              <p:spTgt spid="63"/>
                                            </p:tgtEl>
                                            <p:attrNameLst>
                                              <p:attrName>ppt_x</p:attrName>
                                            </p:attrNameLst>
                                          </p:cBhvr>
                                          <p:tavLst>
                                            <p:tav tm="0">
                                              <p:val>
                                                <p:strVal val="1+#ppt_w/2"/>
                                              </p:val>
                                            </p:tav>
                                            <p:tav tm="100000">
                                              <p:val>
                                                <p:strVal val="#ppt_x"/>
                                              </p:val>
                                            </p:tav>
                                          </p:tavLst>
                                        </p:anim>
                                        <p:anim calcmode="lin" valueType="num" p14:bounceEnd="30000">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1+#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11051"/>
            <a:ext cx="10972800" cy="4389120"/>
          </a:xfrm>
        </p:spPr>
        <p:txBody>
          <a:bodyPr/>
          <a:lstStyle/>
          <a:p>
            <a:pPr>
              <a:lnSpc>
                <a:spcPct val="150000"/>
              </a:lnSpc>
            </a:pPr>
            <a:r>
              <a:rPr lang="zh-CN" altLang="en-US" dirty="0"/>
              <a:t>选择开发语言</a:t>
            </a:r>
            <a:endParaRPr lang="zh-CN" altLang="en-US" dirty="0"/>
          </a:p>
          <a:p>
            <a:pPr>
              <a:lnSpc>
                <a:spcPct val="150000"/>
              </a:lnSpc>
            </a:pPr>
            <a:r>
              <a:rPr lang="zh-CN" altLang="en-US" dirty="0"/>
              <a:t>网络拓扑及安全</a:t>
            </a:r>
            <a:endParaRPr lang="en-US" altLang="zh-CN" dirty="0"/>
          </a:p>
          <a:p>
            <a:pPr>
              <a:lnSpc>
                <a:spcPct val="150000"/>
              </a:lnSpc>
            </a:pPr>
            <a:r>
              <a:rPr lang="zh-CN" altLang="en-US" dirty="0"/>
              <a:t>体系结构</a:t>
            </a:r>
            <a:endParaRPr lang="zh-CN" altLang="en-US" dirty="0"/>
          </a:p>
          <a:p>
            <a:pPr>
              <a:lnSpc>
                <a:spcPct val="150000"/>
              </a:lnSpc>
            </a:pPr>
            <a:r>
              <a:rPr lang="zh-CN" altLang="en-US" dirty="0"/>
              <a:t>硬件支持环境</a:t>
            </a:r>
            <a:endParaRPr lang="zh-CN" altLang="en-US" dirty="0"/>
          </a:p>
          <a:p>
            <a:pPr>
              <a:lnSpc>
                <a:spcPct val="150000"/>
              </a:lnSpc>
            </a:pPr>
            <a:r>
              <a:rPr lang="zh-CN" altLang="en-US" dirty="0"/>
              <a:t>软件支持环境</a:t>
            </a:r>
            <a:endParaRPr lang="zh-CN" altLang="en-US" dirty="0"/>
          </a:p>
          <a:p>
            <a:pPr>
              <a:lnSpc>
                <a:spcPct val="150000"/>
              </a:lnSpc>
            </a:pPr>
            <a:r>
              <a:rPr lang="en-US" altLang="zh-CN" dirty="0"/>
              <a:t>...</a:t>
            </a:r>
            <a:endParaRPr lang="en-US" altLang="zh-CN" dirty="0"/>
          </a:p>
        </p:txBody>
      </p:sp>
      <p:sp>
        <p:nvSpPr>
          <p:cNvPr id="4" name="文本框 3"/>
          <p:cNvSpPr txBox="1"/>
          <p:nvPr/>
        </p:nvSpPr>
        <p:spPr>
          <a:xfrm>
            <a:off x="274320" y="449590"/>
            <a:ext cx="3877985"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技术架构及相关考虑</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129593" y="623431"/>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t3.baidu.com/it/u=2111242034,3857706157&amp;fm=0&amp;gp=0.jpg">
            <a:hlinkClick r:id="rId1"/>
          </p:cNvPr>
          <p:cNvPicPr>
            <a:picLocks noChangeAspect="1" noChangeArrowheads="1"/>
          </p:cNvPicPr>
          <p:nvPr/>
        </p:nvPicPr>
        <p:blipFill>
          <a:blip r:embed="rId2"/>
          <a:srcRect/>
          <a:stretch>
            <a:fillRect/>
          </a:stretch>
        </p:blipFill>
        <p:spPr bwMode="auto">
          <a:xfrm>
            <a:off x="7639237" y="1719093"/>
            <a:ext cx="2274192" cy="1137097"/>
          </a:xfrm>
          <a:prstGeom prst="rect">
            <a:avLst/>
          </a:prstGeom>
          <a:noFill/>
        </p:spPr>
      </p:pic>
      <p:pic>
        <p:nvPicPr>
          <p:cNvPr id="58372" name="Picture 4" descr="http://t2.baidu.com/it/u=2476597324,975511992&amp;fm=0&amp;gp=0.jpg">
            <a:hlinkClick r:id="rId3"/>
          </p:cNvPr>
          <p:cNvPicPr>
            <a:picLocks noChangeAspect="1" noChangeArrowheads="1"/>
          </p:cNvPicPr>
          <p:nvPr/>
        </p:nvPicPr>
        <p:blipFill>
          <a:blip r:embed="rId4"/>
          <a:srcRect/>
          <a:stretch>
            <a:fillRect/>
          </a:stretch>
        </p:blipFill>
        <p:spPr bwMode="auto">
          <a:xfrm>
            <a:off x="9988785" y="1719093"/>
            <a:ext cx="1808707" cy="3088038"/>
          </a:xfrm>
          <a:prstGeom prst="rect">
            <a:avLst/>
          </a:prstGeom>
          <a:noFill/>
        </p:spPr>
      </p:pic>
      <p:pic>
        <p:nvPicPr>
          <p:cNvPr id="58374" name="Picture 6" descr="http://chetangole.com/blog/wp-content/uploads/2008/07/c-logo.gif"/>
          <p:cNvPicPr>
            <a:picLocks noChangeAspect="1" noChangeArrowheads="1"/>
          </p:cNvPicPr>
          <p:nvPr/>
        </p:nvPicPr>
        <p:blipFill>
          <a:blip r:embed="rId5"/>
          <a:srcRect/>
          <a:stretch>
            <a:fillRect/>
          </a:stretch>
        </p:blipFill>
        <p:spPr bwMode="auto">
          <a:xfrm>
            <a:off x="7639238" y="2994055"/>
            <a:ext cx="2270708" cy="1812092"/>
          </a:xfrm>
          <a:prstGeom prst="rect">
            <a:avLst/>
          </a:prstGeom>
          <a:noFill/>
        </p:spPr>
      </p:pic>
      <p:pic>
        <p:nvPicPr>
          <p:cNvPr id="58376" name="Picture 8" descr="http://clockmaker.jp/blog/wp-content/uploads/2009/09/php-logo.jpg"/>
          <p:cNvPicPr>
            <a:picLocks noChangeAspect="1" noChangeArrowheads="1"/>
          </p:cNvPicPr>
          <p:nvPr/>
        </p:nvPicPr>
        <p:blipFill>
          <a:blip r:embed="rId6"/>
          <a:srcRect/>
          <a:stretch>
            <a:fillRect/>
          </a:stretch>
        </p:blipFill>
        <p:spPr bwMode="auto">
          <a:xfrm>
            <a:off x="9310357" y="5090914"/>
            <a:ext cx="2487135" cy="1309891"/>
          </a:xfrm>
          <a:prstGeom prst="rect">
            <a:avLst/>
          </a:prstGeom>
          <a:noFill/>
        </p:spPr>
      </p:pic>
      <p:sp>
        <p:nvSpPr>
          <p:cNvPr id="8" name="内容占位符 2"/>
          <p:cNvSpPr>
            <a:spLocks noGrp="1"/>
          </p:cNvSpPr>
          <p:nvPr>
            <p:ph idx="1"/>
          </p:nvPr>
        </p:nvSpPr>
        <p:spPr>
          <a:xfrm>
            <a:off x="667846" y="1603900"/>
            <a:ext cx="8229600" cy="4389120"/>
          </a:xfrm>
        </p:spPr>
        <p:txBody>
          <a:bodyPr/>
          <a:lstStyle/>
          <a:p>
            <a:pPr>
              <a:lnSpc>
                <a:spcPct val="150000"/>
              </a:lnSpc>
            </a:pPr>
            <a:r>
              <a:rPr lang="zh-CN" altLang="en-US" dirty="0"/>
              <a:t>客观条件需要</a:t>
            </a:r>
            <a:endParaRPr lang="en-US" altLang="zh-CN" dirty="0"/>
          </a:p>
          <a:p>
            <a:pPr>
              <a:lnSpc>
                <a:spcPct val="150000"/>
              </a:lnSpc>
            </a:pPr>
            <a:r>
              <a:rPr lang="zh-CN" altLang="en-US" dirty="0"/>
              <a:t>客户要求</a:t>
            </a:r>
            <a:endParaRPr lang="en-US" altLang="zh-CN" dirty="0"/>
          </a:p>
          <a:p>
            <a:pPr>
              <a:lnSpc>
                <a:spcPct val="150000"/>
              </a:lnSpc>
            </a:pPr>
            <a:r>
              <a:rPr lang="zh-CN" altLang="en-US" dirty="0"/>
              <a:t>开发团队习惯</a:t>
            </a:r>
            <a:endParaRPr lang="en-US" altLang="zh-CN" dirty="0"/>
          </a:p>
          <a:p>
            <a:pPr>
              <a:lnSpc>
                <a:spcPct val="150000"/>
              </a:lnSpc>
            </a:pPr>
            <a:r>
              <a:rPr lang="en-US" altLang="zh-CN" dirty="0"/>
              <a:t>……</a:t>
            </a:r>
            <a:endParaRPr lang="en-US" altLang="zh-CN" dirty="0"/>
          </a:p>
        </p:txBody>
      </p:sp>
      <p:sp>
        <p:nvSpPr>
          <p:cNvPr id="9" name="文本框 8"/>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选择开发语言</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898980" y="606153"/>
            <a:ext cx="491490" cy="318085"/>
            <a:chOff x="3017520" y="601990"/>
            <a:chExt cx="491490" cy="414010"/>
          </a:xfrm>
        </p:grpSpPr>
        <p:sp>
          <p:nvSpPr>
            <p:cNvPr id="13" name="燕尾形 12"/>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4"/>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 name="矩形 15"/>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7"/>
          <a:stretch>
            <a:fillRect/>
          </a:stretch>
        </p:blipFill>
        <p:spPr>
          <a:xfrm>
            <a:off x="4618726" y="5090914"/>
            <a:ext cx="4379948" cy="13098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拓扑图.jpg"/>
          <p:cNvPicPr>
            <a:picLocks noChangeAspect="1"/>
          </p:cNvPicPr>
          <p:nvPr/>
        </p:nvPicPr>
        <p:blipFill>
          <a:blip r:embed="rId1"/>
          <a:stretch>
            <a:fillRect/>
          </a:stretch>
        </p:blipFill>
        <p:spPr>
          <a:xfrm>
            <a:off x="1941169" y="1045406"/>
            <a:ext cx="7405680" cy="5500174"/>
          </a:xfrm>
          <a:prstGeom prst="rect">
            <a:avLst/>
          </a:prstGeom>
        </p:spPr>
      </p:pic>
      <p:sp>
        <p:nvSpPr>
          <p:cNvPr id="7" name="文本框 6"/>
          <p:cNvSpPr txBox="1"/>
          <p:nvPr/>
        </p:nvSpPr>
        <p:spPr>
          <a:xfrm>
            <a:off x="274320" y="449590"/>
            <a:ext cx="3057247"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网络拓扑及安全</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283240" y="632210"/>
            <a:ext cx="491490" cy="318085"/>
            <a:chOff x="3017520" y="601990"/>
            <a:chExt cx="491490" cy="414010"/>
          </a:xfrm>
        </p:grpSpPr>
        <p:sp>
          <p:nvSpPr>
            <p:cNvPr id="10" name="燕尾形 9"/>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矩形 13"/>
          <p:cNvSpPr/>
          <p:nvPr/>
        </p:nvSpPr>
        <p:spPr>
          <a:xfrm>
            <a:off x="7378065"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445302"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445302"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034905" y="1404620"/>
            <a:ext cx="1657985" cy="922020"/>
          </a:xfrm>
          <a:prstGeom prst="rect">
            <a:avLst/>
          </a:prstGeom>
          <a:noFill/>
        </p:spPr>
        <p:txBody>
          <a:bodyPr wrap="square" rtlCol="0">
            <a:spAutoFit/>
          </a:bodyPr>
          <a:p>
            <a:r>
              <a:rPr lang="zh-CN" altLang="en-US"/>
              <a:t>参见阿里云相关产品（部署图）</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309091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体系结构</a:t>
            </a:r>
            <a:r>
              <a:rPr lang="en-US" altLang="zh-CN" sz="3200" b="1" dirty="0">
                <a:solidFill>
                  <a:srgbClr val="141316"/>
                </a:solidFill>
                <a:latin typeface="微软雅黑" panose="020B0503020204020204" pitchFamily="34" charset="-122"/>
                <a:ea typeface="微软雅黑" panose="020B0503020204020204" pitchFamily="34" charset="-122"/>
              </a:rPr>
              <a:t>—</a:t>
            </a:r>
            <a:r>
              <a:rPr lang="zh-CN" altLang="en-US" sz="3200" b="1" dirty="0">
                <a:solidFill>
                  <a:srgbClr val="141316"/>
                </a:solidFill>
                <a:latin typeface="微软雅黑" panose="020B0503020204020204" pitchFamily="34" charset="-122"/>
                <a:ea typeface="微软雅黑" panose="020B0503020204020204" pitchFamily="34" charset="-122"/>
              </a:rPr>
              <a:t>三层</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296575" y="632210"/>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3761058" y="385107"/>
            <a:ext cx="3876722" cy="6088274"/>
          </a:xfrm>
          <a:prstGeom prst="rect">
            <a:avLst/>
          </a:prstGeom>
          <a:noFill/>
          <a:ln w="9525">
            <a:noFill/>
            <a:miter lim="800000"/>
            <a:headEnd/>
            <a:tailEnd/>
          </a:ln>
          <a:effectLst/>
        </p:spPr>
      </p:pic>
      <p:sp>
        <p:nvSpPr>
          <p:cNvPr id="2" name="文本框 1"/>
          <p:cNvSpPr txBox="1"/>
          <p:nvPr/>
        </p:nvSpPr>
        <p:spPr>
          <a:xfrm>
            <a:off x="7818120" y="1071245"/>
            <a:ext cx="3994785" cy="5077460"/>
          </a:xfrm>
          <a:prstGeom prst="rect">
            <a:avLst/>
          </a:prstGeom>
          <a:noFill/>
        </p:spPr>
        <p:txBody>
          <a:bodyPr wrap="square" rtlCol="0">
            <a:spAutoFit/>
          </a:bodyPr>
          <a:p>
            <a:r>
              <a:rPr lang="zh-CN" altLang="en-US"/>
              <a:t>用户界面层（User Interface layer）</a:t>
            </a:r>
            <a:endParaRPr lang="zh-CN" altLang="en-US"/>
          </a:p>
          <a:p>
            <a:r>
              <a:rPr lang="zh-CN" altLang="en-US"/>
              <a:t>业务逻辑层（Business Logic Layer）、数据访问层（Data access layer）</a:t>
            </a:r>
            <a:endParaRPr lang="zh-CN" altLang="en-US"/>
          </a:p>
          <a:p>
            <a:endParaRPr lang="zh-CN" altLang="en-US"/>
          </a:p>
          <a:p>
            <a:r>
              <a:rPr lang="zh-CN" altLang="en-US"/>
              <a:t>区分层次的目的即为了“高内聚低耦合”的思想。在软件体系架构设计中，分层式结构是常见和重要的一种结构。</a:t>
            </a:r>
            <a:r>
              <a:rPr lang="zh-CN" altLang="en-US">
                <a:sym typeface="+mn-ea"/>
              </a:rPr>
              <a:t>优点：降低层与层之间的依赖 标准化</a:t>
            </a:r>
            <a:endParaRPr lang="zh-CN" altLang="en-US"/>
          </a:p>
          <a:p>
            <a:endParaRPr lang="zh-CN" altLang="en-US"/>
          </a:p>
          <a:p>
            <a:r>
              <a:rPr lang="zh-CN" altLang="en-US"/>
              <a:t>注意：数据访问层是对数据库的操作，而不是数据，具体为业务逻辑层或表示层提供数据服务。</a:t>
            </a:r>
            <a:endParaRPr lang="zh-CN" altLang="en-US"/>
          </a:p>
          <a:p>
            <a:endParaRPr lang="zh-CN" altLang="en-US"/>
          </a:p>
          <a:p>
            <a:r>
              <a:rPr lang="zh-CN" altLang="en-US"/>
              <a:t>MVC没有把业务的逻辑访问看成两个层，这是采用三层架构与MVC搭建程序最主要的区别。三层”中典型的Model层是由业务逻辑与访问数据组成的。而MVC里，则是以实体类构成的。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images.cnblogs.com/cnblogs_com/ringwang/yy.JPG"/>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2761515" y="1239378"/>
            <a:ext cx="7427514" cy="5309058"/>
          </a:xfrm>
          <a:prstGeom prst="rect">
            <a:avLst/>
          </a:prstGeom>
          <a:noFill/>
        </p:spPr>
      </p:pic>
      <p:sp>
        <p:nvSpPr>
          <p:cNvPr id="5" name="文本框 4"/>
          <p:cNvSpPr txBox="1"/>
          <p:nvPr/>
        </p:nvSpPr>
        <p:spPr>
          <a:xfrm>
            <a:off x="274320" y="449590"/>
            <a:ext cx="309091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体系结构</a:t>
            </a:r>
            <a:r>
              <a:rPr lang="en-US" altLang="zh-CN" sz="3200" b="1" dirty="0">
                <a:solidFill>
                  <a:srgbClr val="141316"/>
                </a:solidFill>
                <a:latin typeface="微软雅黑" panose="020B0503020204020204" pitchFamily="34" charset="-122"/>
                <a:ea typeface="微软雅黑" panose="020B0503020204020204" pitchFamily="34" charset="-122"/>
              </a:rPr>
              <a:t>—</a:t>
            </a:r>
            <a:r>
              <a:rPr lang="zh-CN" altLang="en-US" sz="3200" b="1" dirty="0">
                <a:solidFill>
                  <a:srgbClr val="141316"/>
                </a:solidFill>
                <a:latin typeface="微软雅黑" panose="020B0503020204020204" pitchFamily="34" charset="-122"/>
                <a:ea typeface="微软雅黑" panose="020B0503020204020204" pitchFamily="34" charset="-122"/>
              </a:rPr>
              <a:t>多层</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96575" y="632210"/>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1">
            <a:clrChange>
              <a:clrFrom>
                <a:srgbClr val="FFFFFF"/>
              </a:clrFrom>
              <a:clrTo>
                <a:srgbClr val="FFFFFF">
                  <a:alpha val="0"/>
                </a:srgbClr>
              </a:clrTo>
            </a:clrChange>
          </a:blip>
          <a:srcRect b="6557"/>
          <a:stretch>
            <a:fillRect/>
          </a:stretch>
        </p:blipFill>
        <p:spPr bwMode="auto">
          <a:xfrm>
            <a:off x="3430627" y="1276476"/>
            <a:ext cx="5100184" cy="3782703"/>
          </a:xfrm>
          <a:prstGeom prst="rect">
            <a:avLst/>
          </a:prstGeom>
          <a:solidFill>
            <a:schemeClr val="bg1"/>
          </a:solidFill>
          <a:ln w="9525">
            <a:noFill/>
            <a:miter lim="800000"/>
            <a:headEnd/>
            <a:tailEnd/>
          </a:ln>
          <a:effectLst/>
        </p:spPr>
      </p:pic>
      <p:sp>
        <p:nvSpPr>
          <p:cNvPr id="7" name="矩形标注 6"/>
          <p:cNvSpPr/>
          <p:nvPr/>
        </p:nvSpPr>
        <p:spPr>
          <a:xfrm>
            <a:off x="3134761" y="5511318"/>
            <a:ext cx="7572428" cy="857256"/>
          </a:xfrm>
          <a:prstGeom prst="wedgeRectCallout">
            <a:avLst>
              <a:gd name="adj1" fmla="val -38467"/>
              <a:gd name="adj2" fmla="val -966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latin typeface="微软雅黑" panose="020B0503020204020204" pitchFamily="34" charset="-122"/>
                <a:ea typeface="微软雅黑" panose="020B0503020204020204" pitchFamily="34" charset="-122"/>
              </a:rPr>
              <a:t>基于用例图、用例描述和健壮性图，采用</a:t>
            </a:r>
            <a:r>
              <a:rPr lang="zh-CN" altLang="en-US" sz="2800" dirty="0">
                <a:solidFill>
                  <a:srgbClr val="FF0000"/>
                </a:solidFill>
                <a:latin typeface="微软雅黑" panose="020B0503020204020204" pitchFamily="34" charset="-122"/>
                <a:ea typeface="微软雅黑" panose="020B0503020204020204" pitchFamily="34" charset="-122"/>
              </a:rPr>
              <a:t>序列图</a:t>
            </a:r>
            <a:r>
              <a:rPr lang="zh-CN" altLang="en-US" sz="2800" dirty="0">
                <a:latin typeface="微软雅黑" panose="020B0503020204020204" pitchFamily="34" charset="-122"/>
                <a:ea typeface="微软雅黑" panose="020B0503020204020204" pitchFamily="34" charset="-122"/>
              </a:rPr>
              <a:t>来描述参与者、边界、实体之间的交互</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4320" y="449590"/>
            <a:ext cx="5466080" cy="58356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回顾：关键设计的方法和意义</a:t>
            </a:r>
            <a:endParaRPr lang="en-US" altLang="zh-CN"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0917" y="646178"/>
            <a:ext cx="491490" cy="318085"/>
            <a:chOff x="3017520" y="601990"/>
            <a:chExt cx="491490" cy="414010"/>
          </a:xfrm>
        </p:grpSpPr>
        <p:sp>
          <p:nvSpPr>
            <p:cNvPr id="10" name="燕尾形 9"/>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矩形 12"/>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001760" y="2829560"/>
            <a:ext cx="2540000" cy="1198880"/>
          </a:xfrm>
          <a:prstGeom prst="rect">
            <a:avLst/>
          </a:prstGeom>
          <a:noFill/>
        </p:spPr>
        <p:txBody>
          <a:bodyPr wrap="square" rtlCol="0" anchor="t">
            <a:spAutoFit/>
          </a:bodyPr>
          <a:p>
            <a:r>
              <a:rPr lang="zh-CN" altLang="en-US" b="1">
                <a:solidFill>
                  <a:srgbClr val="FF0000"/>
                </a:solidFill>
              </a:rPr>
              <a:t>主要意义：就是要通过寻找对象之间的交互关系，进而进行方法（操作或行为）分配</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体系结构.jpg"/>
          <p:cNvPicPr>
            <a:picLocks noChangeAspect="1"/>
          </p:cNvPicPr>
          <p:nvPr/>
        </p:nvPicPr>
        <p:blipFill>
          <a:blip r:embed="rId1"/>
          <a:stretch>
            <a:fillRect/>
          </a:stretch>
        </p:blipFill>
        <p:spPr>
          <a:xfrm>
            <a:off x="2381224" y="1124085"/>
            <a:ext cx="7572428" cy="5507220"/>
          </a:xfrm>
          <a:prstGeom prst="rect">
            <a:avLst/>
          </a:prstGeom>
        </p:spPr>
      </p:pic>
      <p:sp>
        <p:nvSpPr>
          <p:cNvPr id="5" name="文本框 4"/>
          <p:cNvSpPr txBox="1"/>
          <p:nvPr/>
        </p:nvSpPr>
        <p:spPr>
          <a:xfrm>
            <a:off x="274320" y="449590"/>
            <a:ext cx="3603294" cy="584775"/>
          </a:xfrm>
          <a:prstGeom prst="rect">
            <a:avLst/>
          </a:prstGeom>
          <a:noFill/>
        </p:spPr>
        <p:txBody>
          <a:bodyPr wrap="none" rtlCol="0">
            <a:spAutoFit/>
          </a:bodyPr>
          <a:lstStyle/>
          <a:p>
            <a:r>
              <a:rPr lang="en-US" altLang="zh-CN" sz="3200" b="1" dirty="0">
                <a:solidFill>
                  <a:srgbClr val="141316"/>
                </a:solidFill>
                <a:latin typeface="微软雅黑" panose="020B0503020204020204" pitchFamily="34" charset="-122"/>
                <a:ea typeface="微软雅黑" panose="020B0503020204020204" pitchFamily="34" charset="-122"/>
              </a:rPr>
              <a:t>ATM</a:t>
            </a:r>
            <a:r>
              <a:rPr lang="zh-CN" altLang="en-US" sz="3200" b="1" dirty="0">
                <a:solidFill>
                  <a:srgbClr val="141316"/>
                </a:solidFill>
                <a:latin typeface="微软雅黑" panose="020B0503020204020204" pitchFamily="34" charset="-122"/>
                <a:ea typeface="微软雅黑" panose="020B0503020204020204" pitchFamily="34" charset="-122"/>
              </a:rPr>
              <a:t>系统体系结构</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832275" y="637762"/>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597759" y="1763489"/>
          <a:ext cx="8164141" cy="3108960"/>
        </p:xfrm>
        <a:graphic>
          <a:graphicData uri="http://schemas.openxmlformats.org/drawingml/2006/table">
            <a:tbl>
              <a:tblPr firstRow="1" bandRow="1">
                <a:tableStyleId>{5940675A-B579-460E-94D1-54222C63F5DA}</a:tableStyleId>
              </a:tblPr>
              <a:tblGrid>
                <a:gridCol w="2041843"/>
                <a:gridCol w="4877689"/>
                <a:gridCol w="1244609"/>
              </a:tblGrid>
              <a:tr h="363588">
                <a:tc>
                  <a:txBody>
                    <a:bodyPr/>
                    <a:lstStyle/>
                    <a:p>
                      <a:pPr algn="ctr"/>
                      <a:r>
                        <a:rPr lang="zh-CN" altLang="en-US" sz="2800" b="1" dirty="0"/>
                        <a:t>硬件名称</a:t>
                      </a:r>
                      <a:endParaRPr lang="zh-CN" altLang="en-US" sz="2800" b="1" dirty="0"/>
                    </a:p>
                  </a:txBody>
                  <a:tcPr/>
                </a:tc>
                <a:tc>
                  <a:txBody>
                    <a:bodyPr/>
                    <a:lstStyle/>
                    <a:p>
                      <a:pPr algn="ctr"/>
                      <a:r>
                        <a:rPr lang="zh-CN" altLang="en-US" sz="2800" b="1" dirty="0"/>
                        <a:t>型号</a:t>
                      </a:r>
                      <a:endParaRPr lang="zh-CN" altLang="en-US" sz="2800" b="1" dirty="0"/>
                    </a:p>
                  </a:txBody>
                  <a:tcPr/>
                </a:tc>
                <a:tc>
                  <a:txBody>
                    <a:bodyPr/>
                    <a:lstStyle/>
                    <a:p>
                      <a:pPr algn="ctr"/>
                      <a:r>
                        <a:rPr lang="zh-CN" altLang="en-US" sz="2800" b="1" dirty="0"/>
                        <a:t>数量</a:t>
                      </a:r>
                      <a:endParaRPr lang="zh-CN" altLang="en-US" sz="2800" b="1" dirty="0"/>
                    </a:p>
                  </a:txBody>
                  <a:tcPr/>
                </a:tc>
              </a:tr>
              <a:tr h="363588">
                <a:tc>
                  <a:txBody>
                    <a:bodyPr/>
                    <a:lstStyle/>
                    <a:p>
                      <a:r>
                        <a:rPr lang="zh-CN" altLang="en-US" sz="2800" dirty="0"/>
                        <a:t>接口服务器</a:t>
                      </a:r>
                      <a:endParaRPr lang="zh-CN" altLang="en-US" sz="2800" dirty="0"/>
                    </a:p>
                  </a:txBody>
                  <a:tcPr/>
                </a:tc>
                <a:tc>
                  <a:txBody>
                    <a:bodyPr/>
                    <a:lstStyle/>
                    <a:p>
                      <a:r>
                        <a:rPr lang="en-US" altLang="zh-CN" sz="2800" dirty="0"/>
                        <a:t>HP DL380</a:t>
                      </a:r>
                      <a:endParaRPr lang="zh-CN" altLang="en-US" sz="2800" dirty="0"/>
                    </a:p>
                  </a:txBody>
                  <a:tcPr/>
                </a:tc>
                <a:tc>
                  <a:txBody>
                    <a:bodyPr/>
                    <a:lstStyle/>
                    <a:p>
                      <a:r>
                        <a:rPr lang="en-US" altLang="zh-CN" sz="2800" dirty="0"/>
                        <a:t>4</a:t>
                      </a:r>
                      <a:endParaRPr lang="zh-CN" altLang="en-US" sz="2800" dirty="0"/>
                    </a:p>
                  </a:txBody>
                  <a:tcPr/>
                </a:tc>
              </a:tr>
              <a:tr h="363588">
                <a:tc>
                  <a:txBody>
                    <a:bodyPr/>
                    <a:lstStyle/>
                    <a:p>
                      <a:r>
                        <a:rPr lang="zh-CN" altLang="en-US" sz="2800" dirty="0"/>
                        <a:t>日志服务器</a:t>
                      </a:r>
                      <a:endParaRPr lang="zh-CN" altLang="en-US" sz="2800" dirty="0"/>
                    </a:p>
                  </a:txBody>
                  <a:tcPr/>
                </a:tc>
                <a:tc>
                  <a:txBody>
                    <a:bodyPr/>
                    <a:lstStyle/>
                    <a:p>
                      <a:r>
                        <a:rPr lang="en-US" altLang="zh-CN" sz="2800" dirty="0"/>
                        <a:t>HP DL380</a:t>
                      </a:r>
                      <a:endParaRPr lang="zh-CN" altLang="en-US" sz="2800" dirty="0"/>
                    </a:p>
                  </a:txBody>
                  <a:tcPr/>
                </a:tc>
                <a:tc>
                  <a:txBody>
                    <a:bodyPr/>
                    <a:lstStyle/>
                    <a:p>
                      <a:r>
                        <a:rPr lang="en-US" altLang="zh-CN" sz="2800" dirty="0"/>
                        <a:t>4</a:t>
                      </a:r>
                      <a:endParaRPr lang="zh-CN" altLang="en-US" sz="2800" dirty="0"/>
                    </a:p>
                  </a:txBody>
                  <a:tcPr/>
                </a:tc>
              </a:tr>
              <a:tr h="363588">
                <a:tc>
                  <a:txBody>
                    <a:bodyPr/>
                    <a:lstStyle/>
                    <a:p>
                      <a:r>
                        <a:rPr lang="zh-CN" altLang="en-US" sz="2800" dirty="0"/>
                        <a:t>日志数据库</a:t>
                      </a:r>
                      <a:endParaRPr lang="zh-CN" altLang="en-US" sz="2800" dirty="0"/>
                    </a:p>
                  </a:txBody>
                  <a:tcPr/>
                </a:tc>
                <a:tc>
                  <a:txBody>
                    <a:bodyPr/>
                    <a:lstStyle/>
                    <a:p>
                      <a:r>
                        <a:rPr lang="en-US" altLang="zh-CN" sz="2800" dirty="0" err="1"/>
                        <a:t>Drobo</a:t>
                      </a:r>
                      <a:r>
                        <a:rPr lang="en-US" altLang="zh-CN" sz="2800" dirty="0"/>
                        <a:t> S </a:t>
                      </a:r>
                      <a:r>
                        <a:rPr lang="zh-CN" altLang="en-US" sz="2800" dirty="0"/>
                        <a:t>五盘位磁盘阵列</a:t>
                      </a:r>
                      <a:endParaRPr lang="zh-CN" altLang="en-US" sz="2800" dirty="0"/>
                    </a:p>
                  </a:txBody>
                  <a:tcPr/>
                </a:tc>
                <a:tc>
                  <a:txBody>
                    <a:bodyPr/>
                    <a:lstStyle/>
                    <a:p>
                      <a:r>
                        <a:rPr lang="en-US" altLang="zh-CN" sz="2800" dirty="0"/>
                        <a:t>1</a:t>
                      </a:r>
                      <a:endParaRPr lang="zh-CN" altLang="en-US" sz="2800" dirty="0"/>
                    </a:p>
                  </a:txBody>
                  <a:tcPr/>
                </a:tc>
              </a:tr>
              <a:tr h="363588">
                <a:tc>
                  <a:txBody>
                    <a:bodyPr/>
                    <a:lstStyle/>
                    <a:p>
                      <a:r>
                        <a:rPr lang="zh-CN" altLang="en-US" sz="2800" dirty="0"/>
                        <a:t>终端</a:t>
                      </a:r>
                      <a:endParaRPr lang="zh-CN" altLang="en-US" sz="2800" dirty="0"/>
                    </a:p>
                  </a:txBody>
                  <a:tcPr/>
                </a:tc>
                <a:tc>
                  <a:txBody>
                    <a:bodyPr/>
                    <a:lstStyle/>
                    <a:p>
                      <a:r>
                        <a:rPr lang="zh-CN" altLang="en-US" sz="2800" dirty="0"/>
                        <a:t>普通</a:t>
                      </a:r>
                      <a:r>
                        <a:rPr lang="en-US" altLang="zh-CN" sz="2800" baseline="0" dirty="0"/>
                        <a:t>PC Server</a:t>
                      </a:r>
                      <a:endParaRPr lang="zh-CN" altLang="en-US" sz="2800" dirty="0"/>
                    </a:p>
                  </a:txBody>
                  <a:tcPr/>
                </a:tc>
                <a:tc>
                  <a:txBody>
                    <a:bodyPr/>
                    <a:lstStyle/>
                    <a:p>
                      <a:r>
                        <a:rPr lang="en-US" altLang="zh-CN" sz="2800" dirty="0"/>
                        <a:t>*</a:t>
                      </a:r>
                      <a:endParaRPr lang="zh-CN" altLang="en-US" sz="2800" dirty="0"/>
                    </a:p>
                  </a:txBody>
                  <a:tcPr/>
                </a:tc>
              </a:tr>
              <a:tr h="468058">
                <a:tc>
                  <a:txBody>
                    <a:bodyPr/>
                    <a:lstStyle/>
                    <a:p>
                      <a:r>
                        <a:rPr lang="zh-CN" altLang="en-US" sz="2800" dirty="0"/>
                        <a:t>防火墙</a:t>
                      </a:r>
                      <a:endParaRPr lang="zh-CN" altLang="en-US" sz="2800" dirty="0"/>
                    </a:p>
                  </a:txBody>
                  <a:tcPr/>
                </a:tc>
                <a:tc>
                  <a:txBody>
                    <a:bodyPr/>
                    <a:lstStyle/>
                    <a:p>
                      <a:r>
                        <a:rPr lang="zh-CN" altLang="en-US" sz="2800" dirty="0"/>
                        <a:t>网件</a:t>
                      </a:r>
                      <a:r>
                        <a:rPr lang="en-US" altLang="zh-CN" sz="2800" dirty="0"/>
                        <a:t>(NETGEAR)</a:t>
                      </a:r>
                      <a:r>
                        <a:rPr lang="en-US" altLang="zh-CN" sz="2800" dirty="0" err="1"/>
                        <a:t>ProSafe</a:t>
                      </a:r>
                      <a:r>
                        <a:rPr lang="en-US" altLang="zh-CN" sz="2800" dirty="0"/>
                        <a:t>  FVS318</a:t>
                      </a:r>
                      <a:endParaRPr lang="zh-CN" altLang="en-US" sz="2800" dirty="0"/>
                    </a:p>
                  </a:txBody>
                  <a:tcPr/>
                </a:tc>
                <a:tc>
                  <a:txBody>
                    <a:bodyPr/>
                    <a:lstStyle/>
                    <a:p>
                      <a:r>
                        <a:rPr lang="en-US" altLang="zh-CN" sz="2800" dirty="0"/>
                        <a:t>1</a:t>
                      </a:r>
                      <a:endParaRPr lang="zh-CN" altLang="en-US" sz="2800" dirty="0"/>
                    </a:p>
                  </a:txBody>
                  <a:tcPr/>
                </a:tc>
              </a:tr>
            </a:tbl>
          </a:graphicData>
        </a:graphic>
      </p:graphicFrame>
      <p:sp>
        <p:nvSpPr>
          <p:cNvPr id="5" name="文本框 4"/>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硬件支持环境</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921198" y="636494"/>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981200" y="1935163"/>
          <a:ext cx="8229600" cy="2072640"/>
        </p:xfrm>
        <a:graphic>
          <a:graphicData uri="http://schemas.openxmlformats.org/drawingml/2006/table">
            <a:tbl>
              <a:tblPr firstRow="1" bandRow="1">
                <a:tableStyleId>{5940675A-B579-460E-94D1-54222C63F5DA}</a:tableStyleId>
              </a:tblPr>
              <a:tblGrid>
                <a:gridCol w="2114536"/>
                <a:gridCol w="6115064"/>
              </a:tblGrid>
              <a:tr h="370840">
                <a:tc>
                  <a:txBody>
                    <a:bodyPr/>
                    <a:lstStyle/>
                    <a:p>
                      <a:r>
                        <a:rPr lang="zh-CN" altLang="en-US" sz="2800" dirty="0">
                          <a:latin typeface="微软雅黑" panose="020B0503020204020204" pitchFamily="34" charset="-122"/>
                          <a:ea typeface="微软雅黑" panose="020B0503020204020204" pitchFamily="34" charset="-122"/>
                        </a:rPr>
                        <a:t>操作系统</a:t>
                      </a:r>
                      <a:endParaRPr lang="zh-CN" altLang="en-US" sz="2800" dirty="0">
                        <a:latin typeface="微软雅黑" panose="020B0503020204020204" pitchFamily="34" charset="-122"/>
                        <a:ea typeface="微软雅黑" panose="020B0503020204020204" pitchFamily="34" charset="-122"/>
                      </a:endParaRPr>
                    </a:p>
                  </a:txBody>
                  <a:tcPr/>
                </a:tc>
                <a:tc>
                  <a:txBody>
                    <a:bodyPr/>
                    <a:lstStyle/>
                    <a:p>
                      <a:r>
                        <a:rPr lang="en-US" altLang="zh-CN" sz="2800" dirty="0">
                          <a:latin typeface="微软雅黑" panose="020B0503020204020204" pitchFamily="34" charset="-122"/>
                          <a:ea typeface="微软雅黑" panose="020B0503020204020204" pitchFamily="34" charset="-122"/>
                        </a:rPr>
                        <a:t>Windows</a:t>
                      </a:r>
                      <a:r>
                        <a:rPr lang="en-US" altLang="zh-CN" sz="2800" baseline="0" dirty="0">
                          <a:latin typeface="微软雅黑" panose="020B0503020204020204" pitchFamily="34" charset="-122"/>
                          <a:ea typeface="微软雅黑" panose="020B0503020204020204" pitchFamily="34" charset="-122"/>
                        </a:rPr>
                        <a:t> Server 2008</a:t>
                      </a:r>
                      <a:endParaRPr lang="zh-CN" altLang="en-US" sz="28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800" dirty="0">
                          <a:latin typeface="微软雅黑" panose="020B0503020204020204" pitchFamily="34" charset="-122"/>
                          <a:ea typeface="微软雅黑" panose="020B0503020204020204" pitchFamily="34" charset="-122"/>
                        </a:rPr>
                        <a:t>数据库软件</a:t>
                      </a:r>
                      <a:endParaRPr lang="zh-CN" altLang="en-US" sz="2800" dirty="0">
                        <a:latin typeface="微软雅黑" panose="020B0503020204020204" pitchFamily="34" charset="-122"/>
                        <a:ea typeface="微软雅黑" panose="020B0503020204020204" pitchFamily="34" charset="-122"/>
                      </a:endParaRPr>
                    </a:p>
                  </a:txBody>
                  <a:tcPr/>
                </a:tc>
                <a:tc>
                  <a:txBody>
                    <a:bodyPr/>
                    <a:lstStyle/>
                    <a:p>
                      <a:r>
                        <a:rPr lang="en-US" altLang="zh-CN" sz="2800" dirty="0" err="1">
                          <a:latin typeface="微软雅黑" panose="020B0503020204020204" pitchFamily="34" charset="-122"/>
                          <a:ea typeface="微软雅黑" panose="020B0503020204020204" pitchFamily="34" charset="-122"/>
                        </a:rPr>
                        <a:t>Sql</a:t>
                      </a:r>
                      <a:r>
                        <a:rPr lang="en-US" altLang="zh-CN" sz="2800" dirty="0">
                          <a:latin typeface="微软雅黑" panose="020B0503020204020204" pitchFamily="34" charset="-122"/>
                          <a:ea typeface="微软雅黑" panose="020B0503020204020204" pitchFamily="34" charset="-122"/>
                        </a:rPr>
                        <a:t> Sever 2005</a:t>
                      </a:r>
                      <a:endParaRPr lang="zh-CN" altLang="en-US" sz="28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800" dirty="0">
                          <a:latin typeface="微软雅黑" panose="020B0503020204020204" pitchFamily="34" charset="-122"/>
                          <a:ea typeface="微软雅黑" panose="020B0503020204020204" pitchFamily="34" charset="-122"/>
                        </a:rPr>
                        <a:t>支撑环境</a:t>
                      </a:r>
                      <a:endParaRPr lang="zh-CN" altLang="en-US" sz="2800" dirty="0">
                        <a:latin typeface="微软雅黑" panose="020B0503020204020204" pitchFamily="34" charset="-122"/>
                        <a:ea typeface="微软雅黑" panose="020B0503020204020204" pitchFamily="34" charset="-122"/>
                      </a:endParaRPr>
                    </a:p>
                  </a:txBody>
                  <a:tcPr/>
                </a:tc>
                <a:tc>
                  <a:txBody>
                    <a:bodyPr/>
                    <a:lstStyle/>
                    <a:p>
                      <a:r>
                        <a:rPr lang="en-US" altLang="zh-CN" sz="2800" dirty="0">
                          <a:latin typeface="微软雅黑" panose="020B0503020204020204" pitchFamily="34" charset="-122"/>
                          <a:ea typeface="微软雅黑" panose="020B0503020204020204" pitchFamily="34" charset="-122"/>
                        </a:rPr>
                        <a:t>.NET Framework</a:t>
                      </a:r>
                      <a:r>
                        <a:rPr lang="en-US" altLang="zh-CN" sz="2800" baseline="0" dirty="0">
                          <a:latin typeface="微软雅黑" panose="020B0503020204020204" pitchFamily="34" charset="-122"/>
                          <a:ea typeface="微软雅黑" panose="020B0503020204020204" pitchFamily="34" charset="-122"/>
                        </a:rPr>
                        <a:t> 3.5</a:t>
                      </a:r>
                      <a:endParaRPr lang="zh-CN" altLang="en-US" sz="28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800" dirty="0">
                          <a:latin typeface="微软雅黑" panose="020B0503020204020204" pitchFamily="34" charset="-122"/>
                          <a:ea typeface="微软雅黑" panose="020B0503020204020204" pitchFamily="34" charset="-122"/>
                        </a:rPr>
                        <a:t>其它</a:t>
                      </a:r>
                      <a:endParaRPr lang="zh-CN" altLang="en-US" sz="2800" dirty="0">
                        <a:latin typeface="微软雅黑" panose="020B0503020204020204" pitchFamily="34" charset="-122"/>
                        <a:ea typeface="微软雅黑" panose="020B0503020204020204" pitchFamily="34" charset="-122"/>
                      </a:endParaRPr>
                    </a:p>
                  </a:txBody>
                  <a:tcPr/>
                </a:tc>
                <a:tc>
                  <a:txBody>
                    <a:bodyPr/>
                    <a:lstStyle/>
                    <a:p>
                      <a:endParaRPr lang="zh-CN" altLang="en-US" sz="2800" dirty="0">
                        <a:latin typeface="微软雅黑" panose="020B0503020204020204" pitchFamily="34" charset="-122"/>
                        <a:ea typeface="微软雅黑" panose="020B0503020204020204" pitchFamily="34" charset="-122"/>
                      </a:endParaRPr>
                    </a:p>
                  </a:txBody>
                  <a:tcPr/>
                </a:tc>
              </a:tr>
            </a:tbl>
          </a:graphicData>
        </a:graphic>
      </p:graphicFrame>
      <p:sp>
        <p:nvSpPr>
          <p:cNvPr id="5" name="文本框 4"/>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硬件支持环境</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921198" y="636494"/>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l="14648" t="16473" r="9179" b="24418"/>
          <a:stretch>
            <a:fillRect/>
          </a:stretch>
        </p:blipFill>
        <p:spPr bwMode="auto">
          <a:xfrm>
            <a:off x="1094281" y="1367100"/>
            <a:ext cx="10115101" cy="4746317"/>
          </a:xfrm>
          <a:prstGeom prst="rect">
            <a:avLst/>
          </a:prstGeom>
          <a:noFill/>
          <a:ln w="9525">
            <a:noFill/>
            <a:miter lim="800000"/>
            <a:headEnd/>
            <a:tailEnd/>
          </a:ln>
          <a:effectLst/>
        </p:spPr>
      </p:pic>
      <p:sp>
        <p:nvSpPr>
          <p:cNvPr id="5" name="文本框 4"/>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数据存储设计</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921198" y="636494"/>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5757" y="1239378"/>
            <a:ext cx="10970186" cy="4389120"/>
          </a:xfrm>
        </p:spPr>
        <p:txBody>
          <a:bodyPr/>
          <a:lstStyle/>
          <a:p>
            <a:pPr>
              <a:lnSpc>
                <a:spcPct val="120000"/>
              </a:lnSpc>
            </a:pPr>
            <a:r>
              <a:rPr lang="zh-CN" altLang="en-US" dirty="0"/>
              <a:t>就是设计漂亮的界面吗？</a:t>
            </a:r>
            <a:endParaRPr lang="en-US" altLang="zh-CN" dirty="0"/>
          </a:p>
          <a:p>
            <a:pPr>
              <a:lnSpc>
                <a:spcPct val="120000"/>
              </a:lnSpc>
            </a:pPr>
            <a:r>
              <a:rPr lang="zh-CN" altLang="en-US" dirty="0"/>
              <a:t>对产品的</a:t>
            </a:r>
            <a:r>
              <a:rPr lang="zh-CN" altLang="en-US" dirty="0">
                <a:solidFill>
                  <a:srgbClr val="FF0000"/>
                </a:solidFill>
              </a:rPr>
              <a:t>界面</a:t>
            </a:r>
            <a:r>
              <a:rPr lang="zh-CN" altLang="en-US" dirty="0"/>
              <a:t>和</a:t>
            </a:r>
            <a:r>
              <a:rPr lang="zh-CN" altLang="en-US" dirty="0">
                <a:solidFill>
                  <a:srgbClr val="FF0000"/>
                </a:solidFill>
              </a:rPr>
              <a:t>行为</a:t>
            </a:r>
            <a:r>
              <a:rPr lang="zh-CN" altLang="en-US" dirty="0"/>
              <a:t>进行交互设计，让产品和它的使用者之间建立一种有机关系，从而可以有效达到使用者的目标，这就是交互设计的目的。</a:t>
            </a:r>
            <a:r>
              <a:rPr lang="en-US" altLang="zh-CN" dirty="0"/>
              <a:t> </a:t>
            </a:r>
            <a:r>
              <a:rPr lang="en-US" altLang="zh-CN" dirty="0">
                <a:hlinkClick r:id="rId1"/>
              </a:rPr>
              <a:t>http://baike.baidu.com/view/426920.htm</a:t>
            </a:r>
            <a:r>
              <a:rPr lang="en-US" altLang="zh-CN" dirty="0"/>
              <a:t> </a:t>
            </a:r>
            <a:endParaRPr lang="en-US" altLang="zh-CN" dirty="0"/>
          </a:p>
          <a:p>
            <a:pPr>
              <a:lnSpc>
                <a:spcPct val="120000"/>
              </a:lnSpc>
            </a:pPr>
            <a:r>
              <a:rPr lang="zh-CN" altLang="en-US" dirty="0"/>
              <a:t>交互设计专家是非常稀缺和有前途的一个职业。</a:t>
            </a:r>
            <a:endParaRPr lang="en-US" altLang="zh-CN" dirty="0"/>
          </a:p>
          <a:p>
            <a:pPr lvl="1">
              <a:lnSpc>
                <a:spcPct val="120000"/>
              </a:lnSpc>
            </a:pPr>
            <a:r>
              <a:rPr lang="en-US" altLang="zh-CN" dirty="0"/>
              <a:t>IBM</a:t>
            </a:r>
            <a:r>
              <a:rPr lang="zh-CN" altLang="en-US" dirty="0"/>
              <a:t>：</a:t>
            </a:r>
            <a:r>
              <a:rPr lang="en-US" altLang="zh-CN" dirty="0"/>
              <a:t>500</a:t>
            </a:r>
            <a:r>
              <a:rPr lang="zh-CN" altLang="en-US" dirty="0"/>
              <a:t>人，</a:t>
            </a:r>
            <a:r>
              <a:rPr lang="en-US" altLang="zh-CN" dirty="0"/>
              <a:t>25</a:t>
            </a:r>
            <a:r>
              <a:rPr lang="zh-CN" altLang="en-US" dirty="0"/>
              <a:t>个可用性实验室</a:t>
            </a:r>
            <a:endParaRPr lang="en-US" altLang="zh-CN" dirty="0"/>
          </a:p>
          <a:p>
            <a:pPr lvl="1">
              <a:lnSpc>
                <a:spcPct val="120000"/>
              </a:lnSpc>
            </a:pPr>
            <a:r>
              <a:rPr lang="zh-CN" altLang="en-US" dirty="0"/>
              <a:t>微软：</a:t>
            </a:r>
            <a:r>
              <a:rPr lang="en-US" altLang="zh-CN" dirty="0"/>
              <a:t>200</a:t>
            </a:r>
            <a:r>
              <a:rPr lang="zh-CN" altLang="en-US" dirty="0"/>
              <a:t>人，</a:t>
            </a:r>
            <a:r>
              <a:rPr lang="en-US" altLang="zh-CN" dirty="0"/>
              <a:t>30</a:t>
            </a:r>
            <a:r>
              <a:rPr lang="zh-CN" altLang="en-US" dirty="0"/>
              <a:t>个可用性实验室</a:t>
            </a:r>
            <a:endParaRPr lang="en-US" altLang="zh-CN" dirty="0"/>
          </a:p>
          <a:p>
            <a:pPr lvl="1">
              <a:lnSpc>
                <a:spcPct val="120000"/>
              </a:lnSpc>
            </a:pPr>
            <a:r>
              <a:rPr lang="en-US" altLang="zh-CN" dirty="0"/>
              <a:t>Philips</a:t>
            </a:r>
            <a:r>
              <a:rPr lang="zh-CN" altLang="en-US" dirty="0"/>
              <a:t>：</a:t>
            </a:r>
            <a:r>
              <a:rPr lang="en-US" altLang="zh-CN" dirty="0"/>
              <a:t>100</a:t>
            </a:r>
            <a:r>
              <a:rPr lang="zh-CN" altLang="en-US" dirty="0"/>
              <a:t>多人</a:t>
            </a:r>
            <a:endParaRPr lang="en-US" altLang="zh-CN" dirty="0"/>
          </a:p>
          <a:p>
            <a:pPr lvl="1">
              <a:lnSpc>
                <a:spcPct val="120000"/>
              </a:lnSpc>
            </a:pPr>
            <a:r>
              <a:rPr lang="zh-CN" altLang="en-US" dirty="0"/>
              <a:t>西门子：</a:t>
            </a:r>
            <a:r>
              <a:rPr lang="en-US" altLang="zh-CN" dirty="0"/>
              <a:t>100</a:t>
            </a:r>
            <a:r>
              <a:rPr lang="zh-CN" altLang="en-US" dirty="0"/>
              <a:t>人</a:t>
            </a:r>
            <a:endParaRPr lang="en-US" altLang="zh-CN" dirty="0"/>
          </a:p>
          <a:p>
            <a:pPr lvl="1">
              <a:lnSpc>
                <a:spcPct val="120000"/>
              </a:lnSpc>
            </a:pPr>
            <a:r>
              <a:rPr lang="en-US" altLang="zh-CN" dirty="0"/>
              <a:t>Oracle</a:t>
            </a:r>
            <a:r>
              <a:rPr lang="zh-CN" altLang="en-US" dirty="0"/>
              <a:t>：约</a:t>
            </a:r>
            <a:r>
              <a:rPr lang="en-US" altLang="zh-CN" dirty="0"/>
              <a:t>70</a:t>
            </a:r>
            <a:r>
              <a:rPr lang="zh-CN" altLang="en-US" dirty="0"/>
              <a:t>人</a:t>
            </a:r>
            <a:endParaRPr lang="en-US" altLang="zh-CN" dirty="0"/>
          </a:p>
        </p:txBody>
      </p:sp>
      <p:sp>
        <p:nvSpPr>
          <p:cNvPr id="4" name="矩形 3"/>
          <p:cNvSpPr/>
          <p:nvPr/>
        </p:nvSpPr>
        <p:spPr>
          <a:xfrm>
            <a:off x="6941331" y="4042251"/>
            <a:ext cx="3643338" cy="1791260"/>
          </a:xfrm>
          <a:prstGeom prst="rect">
            <a:avLst/>
          </a:prstGeom>
        </p:spPr>
        <p:txBody>
          <a:bodyPr wrap="square">
            <a:spAutoFit/>
          </a:bodyPr>
          <a:lstStyle/>
          <a:p>
            <a:pPr marL="742950" lvl="1" indent="-285750" eaLnBrk="0" hangingPunct="0">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韩国三星：</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多人</a:t>
            </a:r>
            <a:endParaRPr lang="en-US" altLang="zh-CN" sz="2400" dirty="0">
              <a:latin typeface="微软雅黑" panose="020B0503020204020204" pitchFamily="34" charset="-122"/>
              <a:ea typeface="微软雅黑" panose="020B0503020204020204" pitchFamily="34" charset="-122"/>
            </a:endParaRPr>
          </a:p>
          <a:p>
            <a:pPr marL="742950" lvl="1" indent="-285750" eaLnBrk="0" hangingPunct="0">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Adobe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人</a:t>
            </a:r>
            <a:endParaRPr lang="en-US" altLang="zh-CN" sz="2400" dirty="0">
              <a:latin typeface="微软雅黑" panose="020B0503020204020204" pitchFamily="34" charset="-122"/>
              <a:ea typeface="微软雅黑" panose="020B0503020204020204" pitchFamily="34" charset="-122"/>
            </a:endParaRPr>
          </a:p>
          <a:p>
            <a:pPr marL="742950" lvl="1" indent="-285750" eaLnBrk="0" hangingPunct="0">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eBay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人</a:t>
            </a:r>
            <a:endParaRPr lang="en-US" altLang="zh-CN" sz="2400" dirty="0">
              <a:latin typeface="微软雅黑" panose="020B0503020204020204" pitchFamily="34" charset="-122"/>
              <a:ea typeface="微软雅黑" panose="020B0503020204020204" pitchFamily="34" charset="-122"/>
            </a:endParaRPr>
          </a:p>
          <a:p>
            <a:pPr marL="742950" lvl="1" indent="-285750" eaLnBrk="0" hangingPunct="0">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Tencent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30</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交互设计</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100461" y="646137"/>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99903"/>
            <a:ext cx="10972800" cy="4389120"/>
          </a:xfrm>
        </p:spPr>
        <p:txBody>
          <a:bodyPr/>
          <a:lstStyle/>
          <a:p>
            <a:r>
              <a:rPr lang="en-US" altLang="zh-CN" dirty="0"/>
              <a:t>http://wenku.baidu.com/view/ddd3a7254b35eefdc8d33307.html</a:t>
            </a:r>
            <a:endParaRPr lang="en-US" altLang="zh-CN"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dirty="0"/>
              <a:t>简约而不简单、</a:t>
            </a:r>
            <a:r>
              <a:rPr lang="en-US" altLang="zh-CN" dirty="0"/>
              <a:t>Don't make me think</a:t>
            </a:r>
            <a:r>
              <a:rPr lang="zh-CN" altLang="en-US" dirty="0"/>
              <a:t>原则</a:t>
            </a:r>
            <a:endParaRPr lang="zh-CN" altLang="en-US" dirty="0"/>
          </a:p>
        </p:txBody>
      </p:sp>
      <p:pic>
        <p:nvPicPr>
          <p:cNvPr id="2050" name="Picture 2" descr="软件观念革命—交互设计精髓"/>
          <p:cNvPicPr>
            <a:picLocks noChangeAspect="1" noChangeArrowheads="1"/>
          </p:cNvPicPr>
          <p:nvPr/>
        </p:nvPicPr>
        <p:blipFill>
          <a:blip r:embed="rId1"/>
          <a:srcRect l="10521" r="9819"/>
          <a:stretch>
            <a:fillRect/>
          </a:stretch>
        </p:blipFill>
        <p:spPr bwMode="auto">
          <a:xfrm>
            <a:off x="3952860" y="2266644"/>
            <a:ext cx="2383300" cy="2997841"/>
          </a:xfrm>
          <a:prstGeom prst="rect">
            <a:avLst/>
          </a:prstGeom>
          <a:noFill/>
        </p:spPr>
      </p:pic>
      <p:pic>
        <p:nvPicPr>
          <p:cNvPr id="2052" name="Picture 4" descr="交互设计之路：让高科技产品回归人性（第二版）"/>
          <p:cNvPicPr>
            <a:picLocks noChangeAspect="1" noChangeArrowheads="1"/>
          </p:cNvPicPr>
          <p:nvPr/>
        </p:nvPicPr>
        <p:blipFill>
          <a:blip r:embed="rId2"/>
          <a:srcRect l="9017" r="9820"/>
          <a:stretch>
            <a:fillRect/>
          </a:stretch>
        </p:blipFill>
        <p:spPr bwMode="auto">
          <a:xfrm>
            <a:off x="1524000" y="2265980"/>
            <a:ext cx="2423786" cy="2992308"/>
          </a:xfrm>
          <a:prstGeom prst="rect">
            <a:avLst/>
          </a:prstGeom>
          <a:noFill/>
        </p:spPr>
      </p:pic>
      <p:pic>
        <p:nvPicPr>
          <p:cNvPr id="2054" name="Picture 6" descr="About Face 3交互设计精髓"/>
          <p:cNvPicPr>
            <a:picLocks noChangeAspect="1" noChangeArrowheads="1"/>
          </p:cNvPicPr>
          <p:nvPr/>
        </p:nvPicPr>
        <p:blipFill>
          <a:blip r:embed="rId3"/>
          <a:srcRect l="13500" r="12999"/>
          <a:stretch>
            <a:fillRect/>
          </a:stretch>
        </p:blipFill>
        <p:spPr bwMode="auto">
          <a:xfrm>
            <a:off x="6310315" y="2290114"/>
            <a:ext cx="2168651" cy="2950525"/>
          </a:xfrm>
          <a:prstGeom prst="rect">
            <a:avLst/>
          </a:prstGeom>
          <a:noFill/>
        </p:spPr>
      </p:pic>
      <p:pic>
        <p:nvPicPr>
          <p:cNvPr id="2055" name="Picture 7" descr="http://ec4.images-amazon.com/images/I/416b7bnmmcL._SS500_.jpg"/>
          <p:cNvPicPr>
            <a:picLocks noChangeAspect="1" noChangeArrowheads="1"/>
          </p:cNvPicPr>
          <p:nvPr/>
        </p:nvPicPr>
        <p:blipFill>
          <a:blip r:embed="rId4"/>
          <a:srcRect l="13500" r="14499"/>
          <a:stretch>
            <a:fillRect/>
          </a:stretch>
        </p:blipFill>
        <p:spPr bwMode="auto">
          <a:xfrm>
            <a:off x="8524902" y="2264089"/>
            <a:ext cx="2143131" cy="2976550"/>
          </a:xfrm>
          <a:prstGeom prst="rect">
            <a:avLst/>
          </a:prstGeom>
          <a:noFill/>
        </p:spPr>
      </p:pic>
      <p:sp>
        <p:nvSpPr>
          <p:cNvPr id="8" name="文本框 7"/>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经典书籍</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100461" y="646137"/>
            <a:ext cx="491490" cy="318085"/>
            <a:chOff x="3017520" y="601990"/>
            <a:chExt cx="491490" cy="414010"/>
          </a:xfrm>
        </p:grpSpPr>
        <p:sp>
          <p:nvSpPr>
            <p:cNvPr id="11" name="燕尾形 10"/>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矩形 13"/>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l="18750" t="5625" r="6836" b="5312"/>
          <a:stretch>
            <a:fillRect/>
          </a:stretch>
        </p:blipFill>
        <p:spPr bwMode="auto">
          <a:xfrm>
            <a:off x="3119374" y="0"/>
            <a:ext cx="9072626" cy="6786610"/>
          </a:xfrm>
          <a:prstGeom prst="rect">
            <a:avLst/>
          </a:prstGeom>
          <a:noFill/>
          <a:ln w="9525">
            <a:noFill/>
            <a:miter lim="800000"/>
            <a:headEnd/>
            <a:tailEnd/>
          </a:ln>
          <a:effectLst/>
        </p:spPr>
      </p:pic>
      <p:grpSp>
        <p:nvGrpSpPr>
          <p:cNvPr id="7" name="组合 6"/>
          <p:cNvGrpSpPr/>
          <p:nvPr/>
        </p:nvGrpSpPr>
        <p:grpSpPr>
          <a:xfrm>
            <a:off x="3262250" y="0"/>
            <a:ext cx="2714644" cy="6858000"/>
            <a:chOff x="214282" y="0"/>
            <a:chExt cx="2714644" cy="6858000"/>
          </a:xfrm>
        </p:grpSpPr>
        <p:sp>
          <p:nvSpPr>
            <p:cNvPr id="5" name="椭圆 4"/>
            <p:cNvSpPr/>
            <p:nvPr/>
          </p:nvSpPr>
          <p:spPr>
            <a:xfrm>
              <a:off x="1571604" y="0"/>
              <a:ext cx="1357322" cy="685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14282" y="214290"/>
              <a:ext cx="1723549" cy="461665"/>
            </a:xfrm>
            <a:prstGeom prst="rect">
              <a:avLst/>
            </a:prstGeom>
            <a:noFill/>
          </p:spPr>
          <p:txBody>
            <a:bodyPr wrap="non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界面和行为</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7334217" y="5929331"/>
            <a:ext cx="3877985" cy="830997"/>
          </a:xfrm>
          <a:prstGeom prst="rect">
            <a:avLst/>
          </a:prstGeom>
          <a:noFill/>
        </p:spPr>
        <p:txBody>
          <a:bodyPr wrap="non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思考：完成转账业务，</a:t>
            </a:r>
            <a:br>
              <a:rPr lang="en-US" altLang="zh-CN" sz="2400" b="1" dirty="0">
                <a:solidFill>
                  <a:srgbClr val="FF0000"/>
                </a:solidFill>
                <a:latin typeface="微软雅黑" panose="020B0503020204020204" pitchFamily="34" charset="-122"/>
                <a:ea typeface="微软雅黑" panose="020B0503020204020204" pitchFamily="34" charset="-122"/>
              </a:rPr>
            </a:br>
            <a:r>
              <a:rPr lang="zh-CN" altLang="en-US" sz="2400" b="1" dirty="0">
                <a:solidFill>
                  <a:srgbClr val="FF0000"/>
                </a:solidFill>
                <a:latin typeface="微软雅黑" panose="020B0503020204020204" pitchFamily="34" charset="-122"/>
                <a:ea typeface="微软雅黑" panose="020B0503020204020204" pitchFamily="34" charset="-122"/>
              </a:rPr>
              <a:t>用户需要和系统互动几次？</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45511" y="1572289"/>
            <a:ext cx="3073863" cy="954107"/>
          </a:xfrm>
          <a:prstGeom prst="rect">
            <a:avLst/>
          </a:prstGeom>
        </p:spPr>
        <p:txBody>
          <a:bodyPr wrap="square">
            <a:spAutoFit/>
          </a:bodyPr>
          <a:lstStyle/>
          <a:p>
            <a:r>
              <a:rPr lang="zh-CN" altLang="en-US" sz="2800" b="1" dirty="0"/>
              <a:t>健壮性图（或用例）可以帮上忙</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83199" y="3291839"/>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01917" y="3291839"/>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1019831"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227388" y="3028950"/>
            <a:ext cx="6501248" cy="723900"/>
            <a:chOff x="3328988" y="3028950"/>
            <a:chExt cx="6501248" cy="723900"/>
          </a:xfrm>
        </p:grpSpPr>
        <p:sp>
          <p:nvSpPr>
            <p:cNvPr id="45" name="矩形 44"/>
            <p:cNvSpPr/>
            <p:nvPr/>
          </p:nvSpPr>
          <p:spPr>
            <a:xfrm>
              <a:off x="3328988" y="302895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92588" y="302895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28988" y="36131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92588" y="36131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460225" y="31209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二</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975100"/>
            <a:ext cx="6501248" cy="723900"/>
            <a:chOff x="3328988" y="3975100"/>
            <a:chExt cx="6501248" cy="723900"/>
          </a:xfrm>
        </p:grpSpPr>
        <p:sp>
          <p:nvSpPr>
            <p:cNvPr id="51" name="矩形 50"/>
            <p:cNvSpPr/>
            <p:nvPr/>
          </p:nvSpPr>
          <p:spPr>
            <a:xfrm>
              <a:off x="3328988" y="39751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三</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227388" y="4921250"/>
            <a:ext cx="6501248" cy="723900"/>
            <a:chOff x="3328988" y="4921250"/>
            <a:chExt cx="6501248" cy="723900"/>
          </a:xfrm>
        </p:grpSpPr>
        <p:sp>
          <p:nvSpPr>
            <p:cNvPr id="57" name="矩形 56"/>
            <p:cNvSpPr/>
            <p:nvPr/>
          </p:nvSpPr>
          <p:spPr>
            <a:xfrm>
              <a:off x="3328988" y="492125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192587" y="4921250"/>
              <a:ext cx="5637649"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328988" y="55054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192588" y="55054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460225" y="50132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四</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9958956"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242621" y="2174845"/>
            <a:ext cx="2492990"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课堂示例的背景描述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244212" y="313056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244212" y="407671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详细设计范例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242621" y="5013295"/>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详细设计复核</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30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30000">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14:bounceEnd="3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30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30000">
                                          <p:cBhvr additive="base">
                                            <p:cTn id="19" dur="500" fill="hold"/>
                                            <p:tgtEl>
                                              <p:spTgt spid="63"/>
                                            </p:tgtEl>
                                            <p:attrNameLst>
                                              <p:attrName>ppt_x</p:attrName>
                                            </p:attrNameLst>
                                          </p:cBhvr>
                                          <p:tavLst>
                                            <p:tav tm="0">
                                              <p:val>
                                                <p:strVal val="1+#ppt_w/2"/>
                                              </p:val>
                                            </p:tav>
                                            <p:tav tm="100000">
                                              <p:val>
                                                <p:strVal val="#ppt_x"/>
                                              </p:val>
                                            </p:tav>
                                          </p:tavLst>
                                        </p:anim>
                                        <p:anim calcmode="lin" valueType="num" p14:bounceEnd="30000">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1+#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85535"/>
            <a:ext cx="10972800" cy="4389120"/>
          </a:xfrm>
        </p:spPr>
        <p:txBody>
          <a:bodyPr/>
          <a:lstStyle/>
          <a:p>
            <a:pPr>
              <a:lnSpc>
                <a:spcPct val="150000"/>
              </a:lnSpc>
            </a:pPr>
            <a:r>
              <a:rPr lang="zh-CN" altLang="en-US" dirty="0"/>
              <a:t>结合体系结构、编程语言、数据模型和设计模式等来细化类图；</a:t>
            </a:r>
            <a:endParaRPr lang="en-US" altLang="zh-CN" dirty="0"/>
          </a:p>
          <a:p>
            <a:pPr>
              <a:lnSpc>
                <a:spcPct val="150000"/>
              </a:lnSpc>
            </a:pPr>
            <a:r>
              <a:rPr lang="zh-CN" altLang="en-US" dirty="0"/>
              <a:t>调整序列图（为了清晰易读，可以考虑去掉执行者和界面层的部分，因为这部分没有复杂的逻辑）</a:t>
            </a:r>
            <a:endParaRPr lang="zh-CN" altLang="en-US" dirty="0"/>
          </a:p>
        </p:txBody>
      </p:sp>
      <p:sp>
        <p:nvSpPr>
          <p:cNvPr id="4" name="文本框 3"/>
          <p:cNvSpPr txBox="1"/>
          <p:nvPr/>
        </p:nvSpPr>
        <p:spPr>
          <a:xfrm>
            <a:off x="274320" y="449590"/>
            <a:ext cx="3057247"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详细设计的范例</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331567" y="632015"/>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clrChange>
              <a:clrFrom>
                <a:srgbClr val="FFFFFF"/>
              </a:clrFrom>
              <a:clrTo>
                <a:srgbClr val="FFFFFF">
                  <a:alpha val="0"/>
                </a:srgbClr>
              </a:clrTo>
            </a:clrChange>
          </a:blip>
          <a:srcRect l="4687" t="2812" r="8593" b="3437"/>
          <a:stretch>
            <a:fillRect/>
          </a:stretch>
        </p:blipFill>
        <p:spPr bwMode="auto">
          <a:xfrm>
            <a:off x="1497905" y="145699"/>
            <a:ext cx="9199549" cy="621591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clrChange>
              <a:clrFrom>
                <a:srgbClr val="FFFFFF"/>
              </a:clrFrom>
              <a:clrTo>
                <a:srgbClr val="FFFFFF">
                  <a:alpha val="0"/>
                </a:srgbClr>
              </a:clrTo>
            </a:clrChange>
          </a:blip>
          <a:srcRect t="4136"/>
          <a:stretch>
            <a:fillRect/>
          </a:stretch>
        </p:blipFill>
        <p:spPr bwMode="auto">
          <a:xfrm>
            <a:off x="2482351" y="1209272"/>
            <a:ext cx="7226708" cy="5249106"/>
          </a:xfrm>
          <a:prstGeom prst="rect">
            <a:avLst/>
          </a:prstGeom>
          <a:solidFill>
            <a:schemeClr val="bg1"/>
          </a:solidFill>
          <a:ln w="9525">
            <a:noFill/>
            <a:miter lim="800000"/>
            <a:headEnd/>
            <a:tailEnd/>
          </a:ln>
        </p:spPr>
      </p:pic>
      <p:sp>
        <p:nvSpPr>
          <p:cNvPr id="4" name="文本框 3"/>
          <p:cNvSpPr txBox="1"/>
          <p:nvPr/>
        </p:nvSpPr>
        <p:spPr>
          <a:xfrm>
            <a:off x="274320" y="449590"/>
            <a:ext cx="7992745" cy="58356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回顾：序列图</a:t>
            </a:r>
            <a:r>
              <a:rPr lang="en-US" altLang="zh-CN" sz="3200" b="1" dirty="0">
                <a:solidFill>
                  <a:srgbClr val="141316"/>
                </a:solidFill>
                <a:latin typeface="微软雅黑" panose="020B0503020204020204" pitchFamily="34" charset="-122"/>
                <a:ea typeface="微软雅黑" panose="020B0503020204020204" pitchFamily="34" charset="-122"/>
              </a:rPr>
              <a:t>[Sequence Diagram]</a:t>
            </a:r>
            <a:r>
              <a:rPr lang="zh-CN" altLang="en-US" sz="3200" b="1" dirty="0">
                <a:solidFill>
                  <a:srgbClr val="141316"/>
                </a:solidFill>
                <a:latin typeface="微软雅黑" panose="020B0503020204020204" pitchFamily="34" charset="-122"/>
                <a:ea typeface="微软雅黑" panose="020B0503020204020204" pitchFamily="34" charset="-122"/>
              </a:rPr>
              <a:t>的要素</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283287" y="637832"/>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226040" y="2829560"/>
            <a:ext cx="1671320" cy="2306955"/>
          </a:xfrm>
          <a:prstGeom prst="rect">
            <a:avLst/>
          </a:prstGeom>
          <a:noFill/>
        </p:spPr>
        <p:txBody>
          <a:bodyPr wrap="square" rtlCol="0" anchor="t">
            <a:spAutoFit/>
          </a:bodyPr>
          <a:p>
            <a:r>
              <a:rPr lang="zh-CN" altLang="en-US" b="1">
                <a:solidFill>
                  <a:srgbClr val="FF0000"/>
                </a:solidFill>
              </a:rPr>
              <a:t>注意：消息对应动词</a:t>
            </a:r>
            <a:endParaRPr lang="zh-CN" altLang="en-US" b="1">
              <a:solidFill>
                <a:srgbClr val="FF0000"/>
              </a:solidFill>
            </a:endParaRPr>
          </a:p>
          <a:p>
            <a:endParaRPr lang="zh-CN" altLang="en-US" b="1">
              <a:solidFill>
                <a:srgbClr val="FF0000"/>
              </a:solidFill>
            </a:endParaRPr>
          </a:p>
          <a:p>
            <a:r>
              <a:rPr lang="zh-CN" altLang="en-US" b="1">
                <a:solidFill>
                  <a:srgbClr val="FF0000"/>
                </a:solidFill>
              </a:rPr>
              <a:t>当逻辑不清或业务逻辑逐渐复杂的情况下，绘制序列图是十分有意义的。</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l="1758" t="9375" r="1562" b="22187"/>
          <a:stretch>
            <a:fillRect/>
          </a:stretch>
        </p:blipFill>
        <p:spPr bwMode="auto">
          <a:xfrm>
            <a:off x="475637" y="1239378"/>
            <a:ext cx="11489074" cy="5083045"/>
          </a:xfrm>
          <a:prstGeom prst="rect">
            <a:avLst/>
          </a:prstGeom>
          <a:noFill/>
          <a:ln w="9525">
            <a:noFill/>
            <a:miter lim="800000"/>
            <a:headEnd/>
            <a:tailEnd/>
          </a:ln>
          <a:effectLst/>
        </p:spPr>
      </p:pic>
      <p:sp>
        <p:nvSpPr>
          <p:cNvPr id="5" name="文本框 4"/>
          <p:cNvSpPr txBox="1"/>
          <p:nvPr/>
        </p:nvSpPr>
        <p:spPr>
          <a:xfrm>
            <a:off x="274320" y="449590"/>
            <a:ext cx="2236510"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取款序列图</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10830" y="631781"/>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4914" y="1200382"/>
            <a:ext cx="7437119" cy="4389120"/>
          </a:xfrm>
        </p:spPr>
        <p:txBody>
          <a:bodyPr/>
          <a:lstStyle/>
          <a:p>
            <a:pPr marL="0" lvl="1">
              <a:lnSpc>
                <a:spcPct val="150000"/>
              </a:lnSpc>
            </a:pPr>
            <a:r>
              <a:rPr lang="en-US" altLang="zh-CN" sz="2600" dirty="0">
                <a:sym typeface="+mn-ea"/>
              </a:rPr>
              <a:t>组件图(component diagram)是用来反映代码的物理结构。从组件图中，可以了解各软件组件（如源代码文件或动态链接库）之间的</a:t>
            </a:r>
            <a:r>
              <a:rPr lang="en-US" altLang="zh-CN" sz="2600" dirty="0">
                <a:solidFill>
                  <a:srgbClr val="FF0000"/>
                </a:solidFill>
                <a:sym typeface="+mn-ea"/>
              </a:rPr>
              <a:t>编译器和运行时</a:t>
            </a:r>
            <a:r>
              <a:rPr lang="en-US" altLang="zh-CN" sz="2600" dirty="0">
                <a:sym typeface="+mn-ea"/>
              </a:rPr>
              <a:t>依赖关系。使用组件图可以将系统划分为内聚组件并显示代码自身的结构。</a:t>
            </a:r>
            <a:endParaRPr lang="zh-CN" altLang="en-US" dirty="0"/>
          </a:p>
          <a:p>
            <a:pPr>
              <a:lnSpc>
                <a:spcPct val="150000"/>
              </a:lnSpc>
            </a:pPr>
            <a:r>
              <a:rPr lang="zh-CN" altLang="en-US" dirty="0"/>
              <a:t>描述如何把设计的类分配给不同实体组件。例如在</a:t>
            </a:r>
            <a:r>
              <a:rPr lang="en-US" altLang="zh-CN" dirty="0"/>
              <a:t>.NET</a:t>
            </a:r>
            <a:r>
              <a:rPr lang="zh-CN" altLang="en-US" dirty="0"/>
              <a:t>中，实体组件可能是库文件</a:t>
            </a:r>
            <a:r>
              <a:rPr lang="en-US" altLang="zh-CN" dirty="0"/>
              <a:t>(DLL)</a:t>
            </a:r>
            <a:r>
              <a:rPr lang="zh-CN" altLang="en-US" dirty="0"/>
              <a:t>，执行文件</a:t>
            </a:r>
            <a:r>
              <a:rPr lang="en-US" altLang="zh-CN" dirty="0"/>
              <a:t>(EXE)</a:t>
            </a:r>
            <a:r>
              <a:rPr lang="zh-CN" altLang="en-US" dirty="0"/>
              <a:t>，也可能是</a:t>
            </a:r>
            <a:r>
              <a:rPr lang="en-US" altLang="zh-CN" dirty="0"/>
              <a:t>COM+</a:t>
            </a:r>
            <a:r>
              <a:rPr lang="zh-CN" altLang="en-US" dirty="0"/>
              <a:t>；</a:t>
            </a:r>
            <a:endParaRPr lang="zh-CN" altLang="en-US" dirty="0"/>
          </a:p>
          <a:p>
            <a:pPr lvl="1">
              <a:lnSpc>
                <a:spcPct val="150000"/>
              </a:lnSpc>
            </a:pPr>
            <a:endParaRPr lang="en-US" altLang="zh-CN" dirty="0"/>
          </a:p>
        </p:txBody>
      </p:sp>
      <p:pic>
        <p:nvPicPr>
          <p:cNvPr id="2050" name="Picture 2"/>
          <p:cNvPicPr>
            <a:picLocks noChangeAspect="1" noChangeArrowheads="1"/>
          </p:cNvPicPr>
          <p:nvPr/>
        </p:nvPicPr>
        <p:blipFill>
          <a:blip r:embed="rId1"/>
          <a:srcRect l="12305" t="15504" r="61914" b="12790"/>
          <a:stretch>
            <a:fillRect/>
          </a:stretch>
        </p:blipFill>
        <p:spPr bwMode="auto">
          <a:xfrm>
            <a:off x="8743928" y="1231479"/>
            <a:ext cx="3143272" cy="5286412"/>
          </a:xfrm>
          <a:prstGeom prst="rect">
            <a:avLst/>
          </a:prstGeom>
          <a:noFill/>
          <a:ln w="9525">
            <a:noFill/>
            <a:miter lim="800000"/>
            <a:headEnd/>
            <a:tailEnd/>
          </a:ln>
          <a:effectLst/>
        </p:spPr>
      </p:pic>
      <p:sp>
        <p:nvSpPr>
          <p:cNvPr id="5" name="文本框 4"/>
          <p:cNvSpPr txBox="1"/>
          <p:nvPr/>
        </p:nvSpPr>
        <p:spPr>
          <a:xfrm>
            <a:off x="274320" y="449590"/>
            <a:ext cx="1415772"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组件图</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718667" y="646137"/>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408027"/>
            <a:ext cx="10972800" cy="4389120"/>
          </a:xfrm>
        </p:spPr>
        <p:txBody>
          <a:bodyPr/>
          <a:lstStyle/>
          <a:p>
            <a:pPr>
              <a:lnSpc>
                <a:spcPct val="150000"/>
              </a:lnSpc>
            </a:pPr>
            <a:r>
              <a:rPr lang="zh-CN" altLang="en-US" dirty="0"/>
              <a:t>部署图(deployment diagram，配置图)是用来显示系统中软件和硬件的物理架构。从部署图中，您可以了解到软件和硬件组件之间的物理关系以及处理节点的组件分布情况。使用部署图可以显示运行时系统的结构，同时还传达构成应用程序的硬件和软件元素的配置和部署方式。</a:t>
            </a:r>
            <a:endParaRPr lang="zh-CN" altLang="en-US" dirty="0"/>
          </a:p>
          <a:p>
            <a:pPr>
              <a:lnSpc>
                <a:spcPct val="150000"/>
              </a:lnSpc>
            </a:pPr>
            <a:r>
              <a:rPr lang="zh-CN" altLang="en-US" dirty="0"/>
              <a:t>描述如何把实体组件部署在不同的机器上。</a:t>
            </a:r>
            <a:endParaRPr lang="en-US" altLang="zh-CN" dirty="0"/>
          </a:p>
          <a:p>
            <a:pPr lvl="1">
              <a:lnSpc>
                <a:spcPct val="150000"/>
              </a:lnSpc>
            </a:pPr>
            <a:r>
              <a:rPr lang="zh-CN" altLang="en-US" dirty="0"/>
              <a:t>节点代表某个保存设备、电脑或其他的实体资源；</a:t>
            </a:r>
            <a:endParaRPr lang="en-US" altLang="zh-CN" dirty="0"/>
          </a:p>
          <a:p>
            <a:pPr lvl="1">
              <a:lnSpc>
                <a:spcPct val="150000"/>
              </a:lnSpc>
            </a:pPr>
            <a:r>
              <a:rPr lang="zh-CN" altLang="en-US" dirty="0"/>
              <a:t>部署图上每个节点都对应于一到多个组件；</a:t>
            </a:r>
            <a:endParaRPr lang="zh-CN" altLang="en-US" dirty="0"/>
          </a:p>
        </p:txBody>
      </p:sp>
      <p:sp>
        <p:nvSpPr>
          <p:cNvPr id="4" name="文本框 3"/>
          <p:cNvSpPr txBox="1"/>
          <p:nvPr/>
        </p:nvSpPr>
        <p:spPr>
          <a:xfrm>
            <a:off x="274320" y="449590"/>
            <a:ext cx="1415772"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部署图</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718667" y="646137"/>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clrChange>
              <a:clrFrom>
                <a:srgbClr val="FFFFFF"/>
              </a:clrFrom>
              <a:clrTo>
                <a:srgbClr val="FFFFFF">
                  <a:alpha val="0"/>
                </a:srgbClr>
              </a:clrTo>
            </a:clrChange>
          </a:blip>
          <a:srcRect l="5273" t="17442" r="21484" b="17635"/>
          <a:stretch>
            <a:fillRect/>
          </a:stretch>
        </p:blipFill>
        <p:spPr bwMode="auto">
          <a:xfrm>
            <a:off x="1065953" y="712725"/>
            <a:ext cx="10194230" cy="546410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83199" y="3291839"/>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01917" y="3291839"/>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1019831"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227388" y="3028950"/>
            <a:ext cx="6501248" cy="723900"/>
            <a:chOff x="3328988" y="3028950"/>
            <a:chExt cx="6501248" cy="723900"/>
          </a:xfrm>
        </p:grpSpPr>
        <p:sp>
          <p:nvSpPr>
            <p:cNvPr id="45" name="矩形 44"/>
            <p:cNvSpPr/>
            <p:nvPr/>
          </p:nvSpPr>
          <p:spPr>
            <a:xfrm>
              <a:off x="3328988" y="302895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92588" y="302895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28988" y="36131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92588" y="36131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460225" y="31209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二</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97510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三</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227388" y="4921250"/>
            <a:ext cx="6501248" cy="723900"/>
            <a:chOff x="3328988" y="4921250"/>
            <a:chExt cx="6501248" cy="723900"/>
          </a:xfrm>
        </p:grpSpPr>
        <p:sp>
          <p:nvSpPr>
            <p:cNvPr id="57" name="矩形 56"/>
            <p:cNvSpPr/>
            <p:nvPr/>
          </p:nvSpPr>
          <p:spPr>
            <a:xfrm>
              <a:off x="3328988" y="492125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192587" y="4921250"/>
              <a:ext cx="5637649"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328988" y="55054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192588" y="55054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460225" y="50132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四</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1018478"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242621" y="2174845"/>
            <a:ext cx="2492990"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课堂示例的背景描述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244212" y="313056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244212" y="407671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详细设计范例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242621" y="5013295"/>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详细设计复核</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30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30000">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14:bounceEnd="3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30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30000">
                                          <p:cBhvr additive="base">
                                            <p:cTn id="19" dur="500" fill="hold"/>
                                            <p:tgtEl>
                                              <p:spTgt spid="63"/>
                                            </p:tgtEl>
                                            <p:attrNameLst>
                                              <p:attrName>ppt_x</p:attrName>
                                            </p:attrNameLst>
                                          </p:cBhvr>
                                          <p:tavLst>
                                            <p:tav tm="0">
                                              <p:val>
                                                <p:strVal val="1+#ppt_w/2"/>
                                              </p:val>
                                            </p:tav>
                                            <p:tav tm="100000">
                                              <p:val>
                                                <p:strVal val="#ppt_x"/>
                                              </p:val>
                                            </p:tav>
                                          </p:tavLst>
                                        </p:anim>
                                        <p:anim calcmode="lin" valueType="num" p14:bounceEnd="30000">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1+#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4565" y="1443736"/>
            <a:ext cx="10972800" cy="4389120"/>
          </a:xfrm>
        </p:spPr>
        <p:txBody>
          <a:bodyPr/>
          <a:lstStyle/>
          <a:p>
            <a:r>
              <a:rPr lang="zh-CN" altLang="en-US" dirty="0"/>
              <a:t>可参见关键设计复核</a:t>
            </a:r>
            <a:endParaRPr lang="zh-CN" altLang="en-US" dirty="0"/>
          </a:p>
        </p:txBody>
      </p:sp>
      <p:pic>
        <p:nvPicPr>
          <p:cNvPr id="4" name="内容占位符 5" descr="map.jpg"/>
          <p:cNvPicPr>
            <a:picLocks noChangeAspect="1"/>
          </p:cNvPicPr>
          <p:nvPr/>
        </p:nvPicPr>
        <p:blipFill>
          <a:blip r:embed="rId1"/>
          <a:stretch>
            <a:fillRect/>
          </a:stretch>
        </p:blipFill>
        <p:spPr bwMode="auto">
          <a:xfrm>
            <a:off x="1553028" y="2661308"/>
            <a:ext cx="9075874" cy="3071834"/>
          </a:xfrm>
          <a:prstGeom prst="rect">
            <a:avLst/>
          </a:prstGeom>
          <a:noFill/>
          <a:ln w="9525">
            <a:noFill/>
            <a:miter lim="800000"/>
            <a:headEnd/>
            <a:tailEnd/>
          </a:ln>
        </p:spPr>
      </p:pic>
      <p:sp>
        <p:nvSpPr>
          <p:cNvPr id="5" name="弧形 4"/>
          <p:cNvSpPr/>
          <p:nvPr/>
        </p:nvSpPr>
        <p:spPr>
          <a:xfrm rot="2267859">
            <a:off x="6061100" y="2009315"/>
            <a:ext cx="3571900" cy="5072074"/>
          </a:xfrm>
          <a:prstGeom prst="arc">
            <a:avLst>
              <a:gd name="adj1" fmla="val 15940104"/>
              <a:gd name="adj2" fmla="val 661124"/>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274320" y="449590"/>
            <a:ext cx="2339102"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详细设计复核</a:t>
            </a:r>
            <a:endParaRPr lang="zh-CN" altLang="en-US" sz="2800" b="1" dirty="0">
              <a:solidFill>
                <a:srgbClr val="141316"/>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552397" y="570460"/>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11"/>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018478"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17468"/>
            <a:ext cx="10972800" cy="4389120"/>
          </a:xfrm>
        </p:spPr>
        <p:txBody>
          <a:bodyPr/>
          <a:lstStyle/>
          <a:p>
            <a:pPr>
              <a:lnSpc>
                <a:spcPct val="150000"/>
              </a:lnSpc>
            </a:pPr>
            <a:r>
              <a:rPr lang="zh-CN" altLang="en-US" dirty="0"/>
              <a:t>编码</a:t>
            </a:r>
            <a:endParaRPr lang="en-US" altLang="zh-CN" dirty="0"/>
          </a:p>
          <a:p>
            <a:pPr>
              <a:lnSpc>
                <a:spcPct val="150000"/>
              </a:lnSpc>
            </a:pPr>
            <a:r>
              <a:rPr lang="zh-CN" altLang="en-US" dirty="0"/>
              <a:t>测试</a:t>
            </a:r>
            <a:endParaRPr lang="en-US" altLang="zh-CN" dirty="0"/>
          </a:p>
          <a:p>
            <a:pPr>
              <a:lnSpc>
                <a:spcPct val="150000"/>
              </a:lnSpc>
            </a:pPr>
            <a:r>
              <a:rPr lang="zh-CN" altLang="en-US" dirty="0"/>
              <a:t>部署</a:t>
            </a:r>
            <a:endParaRPr lang="en-US" altLang="zh-CN" dirty="0"/>
          </a:p>
          <a:p>
            <a:pPr>
              <a:lnSpc>
                <a:spcPct val="150000"/>
              </a:lnSpc>
            </a:pPr>
            <a:r>
              <a:rPr lang="zh-CN" altLang="en-US" dirty="0"/>
              <a:t>维护</a:t>
            </a:r>
            <a:endParaRPr lang="en-US" altLang="zh-CN" dirty="0"/>
          </a:p>
          <a:p>
            <a:pPr>
              <a:lnSpc>
                <a:spcPct val="150000"/>
              </a:lnSpc>
            </a:pPr>
            <a:r>
              <a:rPr lang="zh-CN" altLang="en-US" dirty="0"/>
              <a:t>升级</a:t>
            </a:r>
            <a:endParaRPr lang="zh-CN" altLang="en-US" dirty="0"/>
          </a:p>
        </p:txBody>
      </p:sp>
      <p:sp>
        <p:nvSpPr>
          <p:cNvPr id="4" name="文本框 3"/>
          <p:cNvSpPr txBox="1"/>
          <p:nvPr/>
        </p:nvSpPr>
        <p:spPr>
          <a:xfrm>
            <a:off x="274320" y="449590"/>
            <a:ext cx="2993127"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详细设计之后</a:t>
            </a:r>
            <a:r>
              <a:rPr lang="en-US" altLang="zh-CN" sz="2800" b="1" dirty="0">
                <a:solidFill>
                  <a:srgbClr val="141316"/>
                </a:solidFill>
                <a:latin typeface="微软雅黑" panose="020B0503020204020204" pitchFamily="34" charset="-122"/>
                <a:ea typeface="微软雅黑" panose="020B0503020204020204" pitchFamily="34" charset="-122"/>
              </a:rPr>
              <a:t>…...</a:t>
            </a:r>
            <a:endParaRPr lang="zh-CN" altLang="en-US" sz="28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267447" y="608567"/>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018478"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1266304" y="1128027"/>
            <a:ext cx="5290785" cy="5448189"/>
          </a:xfrm>
          <a:prstGeom prst="rect">
            <a:avLst/>
          </a:prstGeom>
          <a:solidFill>
            <a:schemeClr val="bg1"/>
          </a:solidFill>
          <a:ln w="9525">
            <a:noFill/>
            <a:miter lim="800000"/>
            <a:headEnd/>
            <a:tailEnd/>
          </a:ln>
        </p:spPr>
      </p:pic>
      <p:sp>
        <p:nvSpPr>
          <p:cNvPr id="10" name="矩形 9"/>
          <p:cNvSpPr/>
          <p:nvPr/>
        </p:nvSpPr>
        <p:spPr>
          <a:xfrm>
            <a:off x="6794807" y="1603900"/>
            <a:ext cx="4582941" cy="4246245"/>
          </a:xfrm>
          <a:prstGeom prst="rect">
            <a:avLst/>
          </a:prstGeom>
        </p:spPr>
        <p:txBody>
          <a:bodyPr wrap="square">
            <a:spAutoFit/>
          </a:bodyPr>
          <a:lstStyle/>
          <a:p>
            <a:pPr marL="566420" indent="-457200">
              <a:buFont typeface="+mj-lt"/>
              <a:buAutoNum type="arabicPeriod"/>
            </a:pPr>
            <a:r>
              <a:rPr lang="zh-CN" altLang="en-US" b="1" dirty="0">
                <a:latin typeface="微软雅黑" panose="020B0503020204020204" pitchFamily="34" charset="-122"/>
                <a:ea typeface="微软雅黑" panose="020B0503020204020204" pitchFamily="34" charset="-122"/>
              </a:rPr>
              <a:t>逐步贯穿健壮性图上的每一个控制器，每次一个，画出序列图上相应的方法，然后核对，移至下一个控制器。</a:t>
            </a:r>
            <a:endParaRPr lang="en-US" altLang="zh-CN" b="1" dirty="0">
              <a:latin typeface="微软雅黑" panose="020B0503020204020204" pitchFamily="34" charset="-122"/>
              <a:ea typeface="微软雅黑" panose="020B0503020204020204" pitchFamily="34" charset="-122"/>
            </a:endParaRPr>
          </a:p>
          <a:p>
            <a:pPr marL="566420" indent="-457200">
              <a:buFont typeface="+mj-lt"/>
              <a:buAutoNum type="arabicPeriod"/>
            </a:pPr>
            <a:endParaRPr lang="en-US" altLang="zh-CN" b="1" dirty="0">
              <a:latin typeface="微软雅黑" panose="020B0503020204020204" pitchFamily="34" charset="-122"/>
              <a:ea typeface="微软雅黑" panose="020B0503020204020204" pitchFamily="34" charset="-122"/>
            </a:endParaRPr>
          </a:p>
          <a:p>
            <a:pPr marL="566420" indent="-457200">
              <a:buFont typeface="+mj-lt"/>
              <a:buAutoNum type="arabicPeriod"/>
            </a:pPr>
            <a:r>
              <a:rPr lang="zh-CN" altLang="en-US" b="1" dirty="0">
                <a:latin typeface="微软雅黑" panose="020B0503020204020204" pitchFamily="34" charset="-122"/>
                <a:ea typeface="微软雅黑" panose="020B0503020204020204" pitchFamily="34" charset="-122"/>
              </a:rPr>
              <a:t>控制器和方法之间并不一定是完全一对一匹配的，也可能会转化为两个或多个方法。</a:t>
            </a:r>
            <a:endParaRPr lang="en-US" altLang="zh-CN" b="1" dirty="0">
              <a:latin typeface="微软雅黑" panose="020B0503020204020204" pitchFamily="34" charset="-122"/>
              <a:ea typeface="微软雅黑" panose="020B0503020204020204" pitchFamily="34" charset="-122"/>
            </a:endParaRPr>
          </a:p>
          <a:p>
            <a:pPr marL="566420" indent="-457200">
              <a:buFont typeface="+mj-lt"/>
              <a:buAutoNum type="arabicPeriod"/>
            </a:pPr>
            <a:endParaRPr lang="en-US" altLang="zh-CN" b="1" dirty="0">
              <a:latin typeface="微软雅黑" panose="020B0503020204020204" pitchFamily="34" charset="-122"/>
              <a:ea typeface="微软雅黑" panose="020B0503020204020204" pitchFamily="34" charset="-122"/>
            </a:endParaRPr>
          </a:p>
          <a:p>
            <a:pPr marL="566420" indent="-457200">
              <a:buFont typeface="+mj-lt"/>
              <a:buAutoNum type="arabicPeriod"/>
            </a:pPr>
            <a:r>
              <a:rPr lang="zh-CN" altLang="en-US" b="1" dirty="0">
                <a:solidFill>
                  <a:srgbClr val="FF0000"/>
                </a:solidFill>
                <a:latin typeface="微软雅黑" panose="020B0503020204020204" pitchFamily="34" charset="-122"/>
                <a:ea typeface="微软雅黑" panose="020B0503020204020204" pitchFamily="34" charset="-122"/>
              </a:rPr>
              <a:t>有时，控制器也可能会转换为一个真正的控制类。</a:t>
            </a:r>
            <a:r>
              <a:rPr lang="zh-CN" altLang="en-US" b="1" dirty="0">
                <a:solidFill>
                  <a:srgbClr val="0D0D0D"/>
                </a:solidFill>
                <a:latin typeface="微软雅黑" panose="020B0503020204020204" pitchFamily="34" charset="-122"/>
                <a:ea typeface="微软雅黑" panose="020B0503020204020204" pitchFamily="34" charset="-122"/>
              </a:rPr>
              <a:t>（例如：检查余额可以在账户类中，但跳转放在账户类中不合适，可以单独放到一个控制器类里）</a:t>
            </a:r>
            <a:endParaRPr lang="zh-CN" altLang="en-US" b="1" dirty="0">
              <a:solidFill>
                <a:srgbClr val="0D0D0D"/>
              </a:solidFill>
              <a:latin typeface="微软雅黑" panose="020B0503020204020204" pitchFamily="34" charset="-122"/>
              <a:ea typeface="微软雅黑" panose="020B0503020204020204" pitchFamily="34" charset="-122"/>
            </a:endParaRPr>
          </a:p>
          <a:p>
            <a:pPr marL="566420" indent="-457200">
              <a:buFont typeface="+mj-lt"/>
              <a:buAutoNum type="arabicPeriod"/>
            </a:pPr>
            <a:endParaRPr lang="zh-CN" altLang="en-US" b="1" dirty="0">
              <a:solidFill>
                <a:srgbClr val="0D0D0D"/>
              </a:solidFill>
              <a:latin typeface="微软雅黑" panose="020B0503020204020204" pitchFamily="34" charset="-122"/>
              <a:ea typeface="微软雅黑" panose="020B0503020204020204" pitchFamily="34" charset="-122"/>
            </a:endParaRPr>
          </a:p>
          <a:p>
            <a:pPr marL="566420" indent="-457200">
              <a:buFont typeface="+mj-lt"/>
              <a:buAutoNum type="arabicPeriod"/>
            </a:pPr>
            <a:r>
              <a:rPr lang="zh-CN" altLang="en-US" b="1" dirty="0">
                <a:solidFill>
                  <a:srgbClr val="0D0D0D"/>
                </a:solidFill>
                <a:latin typeface="微软雅黑" panose="020B0503020204020204" pitchFamily="34" charset="-122"/>
                <a:ea typeface="微软雅黑" panose="020B0503020204020204" pitchFamily="34" charset="-122"/>
              </a:rPr>
              <a:t>序列图会对类图做进一步的更新，完善其方法</a:t>
            </a:r>
            <a:endParaRPr lang="zh-CN" altLang="en-US" b="1" dirty="0">
              <a:solidFill>
                <a:srgbClr val="0D0D0D"/>
              </a:solidFill>
              <a:latin typeface="微软雅黑" panose="020B0503020204020204" pitchFamily="34" charset="-122"/>
              <a:ea typeface="微软雅黑" panose="020B0503020204020204" pitchFamily="34" charset="-122"/>
            </a:endParaRPr>
          </a:p>
        </p:txBody>
      </p:sp>
      <p:sp>
        <p:nvSpPr>
          <p:cNvPr id="15" name="椭圆 14"/>
          <p:cNvSpPr/>
          <p:nvPr/>
        </p:nvSpPr>
        <p:spPr bwMode="auto">
          <a:xfrm>
            <a:off x="4128196" y="5290355"/>
            <a:ext cx="2500330" cy="1285860"/>
          </a:xfrm>
          <a:prstGeom prst="ellipse">
            <a:avLst/>
          </a:prstGeom>
          <a:noFill/>
          <a:ln w="381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fontAlgn="base">
              <a:spcBef>
                <a:spcPct val="0"/>
              </a:spcBef>
              <a:spcAft>
                <a:spcPct val="0"/>
              </a:spcAft>
            </a:pPr>
            <a:endParaRPr kumimoji="1" lang="zh-CN" altLang="en-US" sz="2400">
              <a:solidFill>
                <a:schemeClr val="tx1"/>
              </a:solidFill>
              <a:latin typeface="Times New Roman" panose="02020603050405020304" pitchFamily="18" charset="0"/>
              <a:ea typeface="宋体" panose="02010600030101010101" pitchFamily="2" charset="-122"/>
            </a:endParaRPr>
          </a:p>
        </p:txBody>
      </p:sp>
      <p:sp>
        <p:nvSpPr>
          <p:cNvPr id="6" name="文本框 5"/>
          <p:cNvSpPr txBox="1"/>
          <p:nvPr/>
        </p:nvSpPr>
        <p:spPr>
          <a:xfrm>
            <a:off x="274320" y="449590"/>
            <a:ext cx="5466080" cy="58356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回顾：画出每个用例的序列图</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6137036" y="629766"/>
            <a:ext cx="491490" cy="318085"/>
            <a:chOff x="3017520" y="601990"/>
            <a:chExt cx="491490" cy="414010"/>
          </a:xfrm>
        </p:grpSpPr>
        <p:sp>
          <p:nvSpPr>
            <p:cNvPr id="11" name="燕尾形 10"/>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矩形 13"/>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885357"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a:solidFill>
                  <a:srgbClr val="141316"/>
                </a:solidFill>
                <a:latin typeface="微软雅黑" panose="020B0503020204020204" pitchFamily="34" charset="-122"/>
                <a:ea typeface="微软雅黑" panose="020B0503020204020204" pitchFamily="34" charset="-122"/>
              </a:rPr>
              <a:t>目录</a:t>
            </a:r>
            <a:endParaRPr lang="zh-CN" altLang="en-US" sz="3200" b="1">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83199" y="3291839"/>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01917" y="3291839"/>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1019831"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一</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344221" y="2174845"/>
              <a:ext cx="2492990"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课堂示例的背景描述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227388" y="3028950"/>
            <a:ext cx="6501248" cy="723900"/>
            <a:chOff x="3328988" y="3028950"/>
            <a:chExt cx="6501248" cy="723900"/>
          </a:xfrm>
        </p:grpSpPr>
        <p:sp>
          <p:nvSpPr>
            <p:cNvPr id="45" name="矩形 44"/>
            <p:cNvSpPr/>
            <p:nvPr/>
          </p:nvSpPr>
          <p:spPr>
            <a:xfrm>
              <a:off x="3328988" y="3028950"/>
              <a:ext cx="722312"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92588" y="302895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28988" y="36131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92588" y="36131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460225" y="31209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二</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130569"/>
            <a:ext cx="6501248" cy="1568431"/>
            <a:chOff x="3328988" y="3130569"/>
            <a:chExt cx="6501248" cy="1568431"/>
          </a:xfrm>
        </p:grpSpPr>
        <p:sp>
          <p:nvSpPr>
            <p:cNvPr id="51" name="矩形 50"/>
            <p:cNvSpPr/>
            <p:nvPr/>
          </p:nvSpPr>
          <p:spPr>
            <a:xfrm>
              <a:off x="3328988" y="3975100"/>
              <a:ext cx="722312"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三</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345812" y="313056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227388" y="4921250"/>
            <a:ext cx="6501248" cy="723900"/>
            <a:chOff x="3328988" y="4921250"/>
            <a:chExt cx="6501248" cy="723900"/>
          </a:xfrm>
        </p:grpSpPr>
        <p:sp>
          <p:nvSpPr>
            <p:cNvPr id="57" name="矩形 56"/>
            <p:cNvSpPr/>
            <p:nvPr/>
          </p:nvSpPr>
          <p:spPr>
            <a:xfrm>
              <a:off x="3328988" y="4921250"/>
              <a:ext cx="722312"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192587" y="4921250"/>
              <a:ext cx="5637649"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328988" y="55054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192588" y="55054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460225" y="50132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四</a:t>
              </a:r>
              <a:endParaRPr lang="zh-CN" altLang="en-US" sz="2000" b="1">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344221" y="5013295"/>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详细设计复核</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4244212" y="407671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详细设计范例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30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30000">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14:bounceEnd="3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30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30000">
                                          <p:cBhvr additive="base">
                                            <p:cTn id="19" dur="500" fill="hold"/>
                                            <p:tgtEl>
                                              <p:spTgt spid="63"/>
                                            </p:tgtEl>
                                            <p:attrNameLst>
                                              <p:attrName>ppt_x</p:attrName>
                                            </p:attrNameLst>
                                          </p:cBhvr>
                                          <p:tavLst>
                                            <p:tav tm="0">
                                              <p:val>
                                                <p:strVal val="1+#ppt_w/2"/>
                                              </p:val>
                                            </p:tav>
                                            <p:tav tm="100000">
                                              <p:val>
                                                <p:strVal val="#ppt_x"/>
                                              </p:val>
                                            </p:tav>
                                          </p:tavLst>
                                        </p:anim>
                                        <p:anim calcmode="lin" valueType="num" p14:bounceEnd="30000">
                                          <p:cBhvr additive="base">
                                            <p:cTn id="20"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1+#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683199" y="3291839"/>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01917" y="3291839"/>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1019831"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082800"/>
            <a:ext cx="6501248" cy="723900"/>
            <a:chOff x="3328988" y="2082800"/>
            <a:chExt cx="6501248" cy="723900"/>
          </a:xfrm>
        </p:grpSpPr>
        <p:sp>
          <p:nvSpPr>
            <p:cNvPr id="2" name="矩形 1"/>
            <p:cNvSpPr/>
            <p:nvPr/>
          </p:nvSpPr>
          <p:spPr>
            <a:xfrm>
              <a:off x="3328988" y="2082800"/>
              <a:ext cx="722312"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227388" y="3028950"/>
            <a:ext cx="6501248" cy="723900"/>
            <a:chOff x="3328988" y="3028950"/>
            <a:chExt cx="6501248" cy="723900"/>
          </a:xfrm>
        </p:grpSpPr>
        <p:sp>
          <p:nvSpPr>
            <p:cNvPr id="45" name="矩形 44"/>
            <p:cNvSpPr/>
            <p:nvPr/>
          </p:nvSpPr>
          <p:spPr>
            <a:xfrm>
              <a:off x="3328988" y="302895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92588" y="302895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328988" y="36131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92588" y="36131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460225" y="31209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二</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3227388" y="3975100"/>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三</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227388" y="4921250"/>
            <a:ext cx="6501248" cy="723900"/>
            <a:chOff x="3328988" y="4921250"/>
            <a:chExt cx="6501248" cy="723900"/>
          </a:xfrm>
        </p:grpSpPr>
        <p:sp>
          <p:nvSpPr>
            <p:cNvPr id="57" name="矩形 56"/>
            <p:cNvSpPr/>
            <p:nvPr/>
          </p:nvSpPr>
          <p:spPr>
            <a:xfrm>
              <a:off x="3328988" y="492125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192587" y="4921250"/>
              <a:ext cx="5637649"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328988" y="550545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192588" y="5505450"/>
              <a:ext cx="5637648"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460225" y="5013295"/>
              <a:ext cx="441146" cy="400110"/>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四</a:t>
              </a:r>
              <a:endParaRPr lang="zh-CN" altLang="en-US" sz="2000" b="1">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242621" y="2174845"/>
            <a:ext cx="2492990"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课堂示例的背景描述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244212" y="313056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244212" y="4076719"/>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详细设计范例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242621" y="5013295"/>
            <a:ext cx="172354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详细设计复核</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30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30000">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30000">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14:bounceEnd="3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30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30000">
                                          <p:cBhvr additive="base">
                                            <p:cTn id="19" dur="500" fill="hold"/>
                                            <p:tgtEl>
                                              <p:spTgt spid="63"/>
                                            </p:tgtEl>
                                            <p:attrNameLst>
                                              <p:attrName>ppt_x</p:attrName>
                                            </p:attrNameLst>
                                          </p:cBhvr>
                                          <p:tavLst>
                                            <p:tav tm="0">
                                              <p:val>
                                                <p:strVal val="1+#ppt_w/2"/>
                                              </p:val>
                                            </p:tav>
                                            <p:tav tm="100000">
                                              <p:val>
                                                <p:strVal val="#ppt_x"/>
                                              </p:val>
                                            </p:tav>
                                          </p:tavLst>
                                        </p:anim>
                                        <p:anim calcmode="lin" valueType="num" p14:bounceEnd="30000">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1+#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40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00447" y="1670605"/>
            <a:ext cx="11447508" cy="3874777"/>
          </a:xfrm>
          <a:prstGeom prst="rect">
            <a:avLst/>
          </a:prstGeom>
        </p:spPr>
      </p:pic>
      <p:sp>
        <p:nvSpPr>
          <p:cNvPr id="6" name="椭圆 5"/>
          <p:cNvSpPr/>
          <p:nvPr/>
        </p:nvSpPr>
        <p:spPr>
          <a:xfrm>
            <a:off x="7426241" y="1306286"/>
            <a:ext cx="3259175" cy="455893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详细设计</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100461" y="646137"/>
            <a:ext cx="491490" cy="318085"/>
            <a:chOff x="3017520" y="601990"/>
            <a:chExt cx="491490" cy="414010"/>
          </a:xfrm>
        </p:grpSpPr>
        <p:sp>
          <p:nvSpPr>
            <p:cNvPr id="10" name="燕尾形 9"/>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矩形 12"/>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65429"/>
            <a:ext cx="10972800" cy="4389120"/>
          </a:xfrm>
        </p:spPr>
        <p:txBody>
          <a:bodyPr/>
          <a:lstStyle/>
          <a:p>
            <a:pPr>
              <a:lnSpc>
                <a:spcPct val="150000"/>
              </a:lnSpc>
            </a:pPr>
            <a:r>
              <a:rPr lang="zh-CN" altLang="en-US" dirty="0"/>
              <a:t>环境现状</a:t>
            </a:r>
            <a:endParaRPr lang="en-US" altLang="zh-CN" dirty="0"/>
          </a:p>
          <a:p>
            <a:pPr>
              <a:lnSpc>
                <a:spcPct val="150000"/>
              </a:lnSpc>
            </a:pPr>
            <a:r>
              <a:rPr lang="zh-CN" altLang="en-US" dirty="0"/>
              <a:t>可靠性</a:t>
            </a:r>
            <a:endParaRPr lang="en-US" altLang="zh-CN" dirty="0"/>
          </a:p>
          <a:p>
            <a:pPr>
              <a:lnSpc>
                <a:spcPct val="150000"/>
              </a:lnSpc>
            </a:pPr>
            <a:r>
              <a:rPr lang="zh-CN" altLang="en-US" dirty="0"/>
              <a:t>可用性</a:t>
            </a:r>
            <a:endParaRPr lang="en-US" altLang="zh-CN" dirty="0"/>
          </a:p>
          <a:p>
            <a:pPr>
              <a:lnSpc>
                <a:spcPct val="150000"/>
              </a:lnSpc>
            </a:pPr>
            <a:r>
              <a:rPr lang="zh-CN" altLang="en-US" dirty="0"/>
              <a:t>性能</a:t>
            </a:r>
            <a:endParaRPr lang="en-US" altLang="zh-CN" dirty="0"/>
          </a:p>
          <a:p>
            <a:pPr>
              <a:lnSpc>
                <a:spcPct val="150000"/>
              </a:lnSpc>
            </a:pPr>
            <a:r>
              <a:rPr lang="zh-CN" altLang="en-US" dirty="0"/>
              <a:t>可支持性</a:t>
            </a:r>
            <a:endParaRPr lang="zh-CN" altLang="en-US" dirty="0"/>
          </a:p>
        </p:txBody>
      </p:sp>
      <p:sp>
        <p:nvSpPr>
          <p:cNvPr id="4" name="文本框 3"/>
          <p:cNvSpPr txBox="1"/>
          <p:nvPr/>
        </p:nvSpPr>
        <p:spPr>
          <a:xfrm>
            <a:off x="274320" y="449590"/>
            <a:ext cx="4698722"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自助银行系统的背景描述</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4954158" y="618055"/>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05984"/>
            <a:ext cx="10972800" cy="4389120"/>
          </a:xfrm>
        </p:spPr>
        <p:txBody>
          <a:bodyPr/>
          <a:lstStyle/>
          <a:p>
            <a:pPr>
              <a:lnSpc>
                <a:spcPct val="150000"/>
              </a:lnSpc>
            </a:pPr>
            <a:r>
              <a:rPr lang="zh-CN" altLang="en-US" dirty="0"/>
              <a:t>财神银行是一家城市性银行，业务范围仅覆盖天堂市市区。总行位于市区中心，同时在市区内分布有</a:t>
            </a:r>
            <a:r>
              <a:rPr lang="en-US" altLang="zh-CN" dirty="0"/>
              <a:t>30</a:t>
            </a:r>
            <a:r>
              <a:rPr lang="zh-CN" altLang="en-US" dirty="0"/>
              <a:t>家支行。支撑银行业务运转的中央银行系统位于总行，各支行的工作终端通过专线连接到中央系统上。</a:t>
            </a:r>
            <a:endParaRPr lang="en-US" altLang="zh-CN" dirty="0"/>
          </a:p>
          <a:p>
            <a:pPr>
              <a:lnSpc>
                <a:spcPct val="150000"/>
              </a:lnSpc>
            </a:pPr>
            <a:r>
              <a:rPr lang="zh-CN" altLang="en-US" dirty="0"/>
              <a:t>新的自助银行系统也要在每个分行安装</a:t>
            </a:r>
            <a:r>
              <a:rPr lang="en-US" altLang="zh-CN" dirty="0"/>
              <a:t>1-3</a:t>
            </a:r>
            <a:r>
              <a:rPr lang="zh-CN" altLang="en-US" dirty="0"/>
              <a:t>个终端，通过专线连接至总行的中央系统上。</a:t>
            </a:r>
            <a:endParaRPr lang="zh-CN" altLang="en-US" dirty="0"/>
          </a:p>
        </p:txBody>
      </p:sp>
      <p:sp>
        <p:nvSpPr>
          <p:cNvPr id="4" name="文本框 3"/>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环境现状</a:t>
            </a:r>
            <a:endParaRPr lang="zh-CN" altLang="en-US" sz="3200" b="1" dirty="0">
              <a:solidFill>
                <a:srgbClr val="141316"/>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129036" y="618364"/>
            <a:ext cx="491490" cy="318085"/>
            <a:chOff x="3017520" y="601990"/>
            <a:chExt cx="491490" cy="414010"/>
          </a:xfrm>
        </p:grpSpPr>
        <p:sp>
          <p:nvSpPr>
            <p:cNvPr id="7" name="燕尾形 6"/>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7"/>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矩形 9"/>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019831"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818120" y="79687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2316</Words>
  <Application>WPS 演示</Application>
  <PresentationFormat>宽屏</PresentationFormat>
  <Paragraphs>314</Paragraphs>
  <Slides>37</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宋体</vt:lpstr>
      <vt:lpstr>Wingdings</vt:lpstr>
      <vt:lpstr>隶书</vt:lpstr>
      <vt:lpstr>微软雅黑</vt:lpstr>
      <vt:lpstr>华康俪金黑W8(P)</vt:lpstr>
      <vt:lpstr>Times New Roman</vt:lpstr>
      <vt:lpstr>Calibri</vt:lpstr>
      <vt:lpstr>黑体</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qile</cp:lastModifiedBy>
  <cp:revision>395</cp:revision>
  <dcterms:created xsi:type="dcterms:W3CDTF">2013-08-14T15:08:00Z</dcterms:created>
  <dcterms:modified xsi:type="dcterms:W3CDTF">2018-11-29T01:15:17Z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