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6" r:id="rId3"/>
    <p:sldId id="545" r:id="rId4"/>
    <p:sldId id="548" r:id="rId6"/>
    <p:sldId id="550" r:id="rId7"/>
    <p:sldId id="459" r:id="rId8"/>
    <p:sldId id="460" r:id="rId9"/>
    <p:sldId id="567" r:id="rId10"/>
    <p:sldId id="458" r:id="rId11"/>
    <p:sldId id="582" r:id="rId12"/>
    <p:sldId id="461" r:id="rId13"/>
    <p:sldId id="429" r:id="rId14"/>
    <p:sldId id="568" r:id="rId15"/>
    <p:sldId id="463" r:id="rId16"/>
    <p:sldId id="464" r:id="rId17"/>
    <p:sldId id="465" r:id="rId18"/>
    <p:sldId id="466" r:id="rId19"/>
    <p:sldId id="467" r:id="rId20"/>
    <p:sldId id="468" r:id="rId21"/>
    <p:sldId id="469" r:id="rId22"/>
    <p:sldId id="551" r:id="rId23"/>
    <p:sldId id="379" r:id="rId24"/>
  </p:sldIdLst>
  <p:sldSz cx="12192000" cy="6858000"/>
  <p:notesSz cx="6858000" cy="9144000"/>
  <p:embeddedFontLst>
    <p:embeddedFont>
      <p:font typeface="隶书" panose="02010509060101010101" pitchFamily="49" charset="-122"/>
      <p:regular r:id="rId29"/>
    </p:embeddedFont>
    <p:embeddedFont>
      <p:font typeface="微软雅黑" panose="020B0503020204020204" pitchFamily="34" charset="-122"/>
      <p:regular r:id="rId30"/>
    </p:embeddedFont>
    <p:embeddedFont>
      <p:font typeface="黑体" panose="02010609060101010101" charset="-122"/>
      <p:regular r:id="rId31"/>
    </p:embeddedFont>
    <p:embeddedFont>
      <p:font typeface="MS PGothic" panose="020B0600070205080204" pitchFamily="34" charset="-128"/>
      <p:regular r:id="rId32"/>
    </p:embeddedFont>
    <p:embeddedFont>
      <p:font typeface="华文细黑" panose="02010600040101010101" pitchFamily="2" charset="-122"/>
      <p:regular r:id="rId33"/>
    </p:embeddedFont>
    <p:embeddedFont>
      <p:font typeface="Calibri" panose="020F0502020204030204" charset="0"/>
      <p:regular r:id="rId34"/>
      <p:bold r:id="rId35"/>
      <p:italic r:id="rId36"/>
      <p:boldItalic r:id="rId37"/>
    </p:embeddedFont>
    <p:embeddedFont>
      <p:font typeface="Calibri Light" panose="020F0302020204030204" charset="0"/>
      <p:regular r:id="rId38"/>
      <p:italic r:id="rId3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赵胜" initials="赵胜"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8EB"/>
    <a:srgbClr val="BF6D07"/>
    <a:srgbClr val="BE1007"/>
    <a:srgbClr val="0D0D0D"/>
    <a:srgbClr val="404040"/>
    <a:srgbClr val="F5F5F5"/>
    <a:srgbClr val="F93D32"/>
    <a:srgbClr val="202022"/>
    <a:srgbClr val="5A9ED6"/>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87638" autoAdjust="0"/>
  </p:normalViewPr>
  <p:slideViewPr>
    <p:cSldViewPr snapToGrid="0" showGuides="1">
      <p:cViewPr varScale="1">
        <p:scale>
          <a:sx n="64" d="100"/>
          <a:sy n="64" d="100"/>
        </p:scale>
        <p:origin x="432" y="66"/>
      </p:cViewPr>
      <p:guideLst>
        <p:guide orient="horz" pos="1094"/>
        <p:guide pos="300"/>
        <p:guide orient="horz" pos="4065"/>
        <p:guide pos="7106"/>
        <p:guide pos="172"/>
        <p:guide pos="3831"/>
      </p:guideLst>
    </p:cSldViewPr>
  </p:slideViewPr>
  <p:notesTextViewPr>
    <p:cViewPr>
      <p:scale>
        <a:sx n="1" d="1"/>
        <a:sy n="1" d="1"/>
      </p:scale>
      <p:origin x="0" y="0"/>
    </p:cViewPr>
  </p:notesTextViewPr>
  <p:sorterViewPr>
    <p:cViewPr>
      <p:scale>
        <a:sx n="87" d="100"/>
        <a:sy n="87"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font" Target="fonts/font11.fntdata"/><Relationship Id="rId38" Type="http://schemas.openxmlformats.org/officeDocument/2006/relationships/font" Target="fonts/font10.fntdata"/><Relationship Id="rId37" Type="http://schemas.openxmlformats.org/officeDocument/2006/relationships/font" Target="fonts/font9.fntdata"/><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C0826-6BC5-4534-8F91-2515044AF1B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4993C-2851-4B37-8A50-837DDC8B7B4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66CCE3A1-6DFB-4FFD-8B3C-BC1C774A70DF}"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06499"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19254A30-6E47-4D63-8ED5-3EED8FF82CC2}"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06500"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1580C091-5B7B-4DC3-B9C8-0680C85AB1D0}" type="slidenum">
              <a:rPr lang="en-US" altLang="zh-CN"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06501" name="Rectangle 2"/>
          <p:cNvSpPr>
            <a:spLocks noGrp="1" noRot="1" noChangeAspect="1" noChangeArrowheads="1" noTextEdit="1"/>
          </p:cNvSpPr>
          <p:nvPr>
            <p:ph type="sldImg"/>
          </p:nvPr>
        </p:nvSpPr>
        <p:spPr>
          <a:xfrm>
            <a:off x="90488" y="744538"/>
            <a:ext cx="6616700" cy="3722687"/>
          </a:xfrm>
        </p:spPr>
      </p:sp>
      <p:sp>
        <p:nvSpPr>
          <p:cNvPr id="10650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293BA190-9346-4364-95F7-70EE4338516C}"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07523"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7C1E183F-45EC-4AF8-8152-5AFA75BD9C71}"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07524"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6A7FD7FB-17B0-4730-AA14-4BCA4D4733BF}" type="slidenum">
              <a:rPr lang="en-US" altLang="zh-CN"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07525" name="Rectangle 2"/>
          <p:cNvSpPr>
            <a:spLocks noGrp="1" noRot="1" noChangeAspect="1" noChangeArrowheads="1" noTextEdit="1"/>
          </p:cNvSpPr>
          <p:nvPr>
            <p:ph type="sldImg"/>
          </p:nvPr>
        </p:nvSpPr>
        <p:spPr>
          <a:xfrm>
            <a:off x="90488" y="744538"/>
            <a:ext cx="6616700" cy="3722687"/>
          </a:xfrm>
        </p:spPr>
      </p:sp>
      <p:sp>
        <p:nvSpPr>
          <p:cNvPr id="10752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E7824A00-9955-4DC6-BD7D-FB034660F1A7}"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08547"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25337AC2-D00D-439D-A0D3-DE107CEFA8C7}"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08548"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5537F313-01FB-43B1-9A7F-F30BC3C172C3}" type="slidenum">
              <a:rPr lang="en-US" altLang="zh-CN"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08549" name="Rectangle 2"/>
          <p:cNvSpPr>
            <a:spLocks noGrp="1" noRot="1" noChangeAspect="1" noChangeArrowheads="1" noTextEdit="1"/>
          </p:cNvSpPr>
          <p:nvPr>
            <p:ph type="sldImg"/>
          </p:nvPr>
        </p:nvSpPr>
        <p:spPr>
          <a:xfrm>
            <a:off x="90488" y="744538"/>
            <a:ext cx="6616700" cy="3722687"/>
          </a:xfrm>
        </p:spPr>
      </p:sp>
      <p:sp>
        <p:nvSpPr>
          <p:cNvPr id="10855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围绕价值流消除浪费：产品开发中消除不增值的活动、消除和减少不必要的等待（排队）</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E058A909-0C9F-4E4F-A4DC-FF01A4120254}"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09571"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58BB0623-9B51-406B-917C-1A2C1206F682}"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09572"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79E3B183-0642-4B5E-B051-64E5F7BE9D25}" type="slidenum">
              <a:rPr lang="en-US" altLang="zh-CN"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09573" name="Rectangle 2"/>
          <p:cNvSpPr>
            <a:spLocks noGrp="1" noRot="1" noChangeAspect="1" noChangeArrowheads="1" noTextEdit="1"/>
          </p:cNvSpPr>
          <p:nvPr>
            <p:ph type="sldImg"/>
          </p:nvPr>
        </p:nvSpPr>
        <p:spPr>
          <a:xfrm>
            <a:off x="90488" y="744538"/>
            <a:ext cx="6616700" cy="3722687"/>
          </a:xfrm>
        </p:spPr>
      </p:sp>
      <p:sp>
        <p:nvSpPr>
          <p:cNvPr id="10957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7FEF4D66-D0C3-45C1-B10D-5DADB8D0E07E}"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10595"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BAE6653B-4685-489F-BE74-BDC0392DF219}"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10596"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3707C7B0-4243-4FDC-8D16-8A77B091A50C}" type="slidenum">
              <a:rPr lang="en-US" altLang="zh-CN"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10597" name="Rectangle 2"/>
          <p:cNvSpPr>
            <a:spLocks noGrp="1" noRot="1" noChangeAspect="1" noChangeArrowheads="1" noTextEdit="1"/>
          </p:cNvSpPr>
          <p:nvPr>
            <p:ph type="sldImg"/>
          </p:nvPr>
        </p:nvSpPr>
        <p:spPr>
          <a:xfrm>
            <a:off x="90488" y="744538"/>
            <a:ext cx="6616700" cy="3722687"/>
          </a:xfrm>
        </p:spPr>
      </p:sp>
      <p:sp>
        <p:nvSpPr>
          <p:cNvPr id="11059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CDDB69AE-3FCB-4E0E-9165-FA1C7FFD24EC}"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11619"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AF0466EA-01BA-40ED-81FA-AF63684B3D57}"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11620"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012D7893-5AB6-46F5-B2E4-58875FBB0020}" type="slidenum">
              <a:rPr lang="en-US" altLang="zh-CN"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11621" name="Rectangle 2"/>
          <p:cNvSpPr>
            <a:spLocks noGrp="1" noRot="1" noChangeAspect="1" noChangeArrowheads="1" noTextEdit="1"/>
          </p:cNvSpPr>
          <p:nvPr>
            <p:ph type="sldImg"/>
          </p:nvPr>
        </p:nvSpPr>
        <p:spPr>
          <a:xfrm>
            <a:off x="90488" y="744538"/>
            <a:ext cx="6616700" cy="3722687"/>
          </a:xfrm>
        </p:spPr>
      </p:sp>
      <p:sp>
        <p:nvSpPr>
          <p:cNvPr id="11162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上面是比较流行的业界敏捷实践的概览，敏捷实践分为两个部分：管理实践和工程技术实践。</a:t>
            </a:r>
            <a:endParaRPr lang="zh-CN" altLang="en-US" dirty="0"/>
          </a:p>
          <a:p>
            <a:pPr eaLnBrk="1" hangingPunct="1"/>
            <a:r>
              <a:rPr lang="zh-CN" altLang="en-US" dirty="0"/>
              <a:t>这些实践是相关行业公司通过结合敏捷思想结合自身情况的而积累的经验。</a:t>
            </a:r>
            <a:endParaRPr lang="zh-CN" altLang="en-US" dirty="0"/>
          </a:p>
          <a:p>
            <a:pPr eaLnBrk="1" hangingPunct="1"/>
            <a:r>
              <a:rPr lang="zh-CN" altLang="en-US" dirty="0"/>
              <a:t>敏捷本身对人员技能没有要求，是实践对人员技能有要求。</a:t>
            </a:r>
            <a:br>
              <a:rPr lang="zh-CN" altLang="en-US" dirty="0"/>
            </a:br>
            <a:r>
              <a:rPr lang="zh-CN" altLang="en-US" dirty="0"/>
              <a:t>实践是形，是有效经验固化的载体，应结合实际情况具体分析采用，盲目引入只会起到反效果。 </a:t>
            </a:r>
            <a:endParaRPr lang="zh-CN" altLang="en-US" dirty="0"/>
          </a:p>
          <a:p>
            <a:pPr eaLnBrk="1" hangingPunct="1"/>
            <a:r>
              <a:rPr lang="zh-CN" altLang="en-US" dirty="0"/>
              <a:t>优秀实践的不断积累是成功的、长期而持续过程改进的关键。</a:t>
            </a:r>
            <a:endParaRPr lang="zh-CN" altLang="en-US" dirty="0"/>
          </a:p>
          <a:p>
            <a:pPr eaLnBrk="1" hangingPunct="1"/>
            <a:endParaRPr lang="zh-CN" altLang="en-US" dirty="0"/>
          </a:p>
          <a:p>
            <a:pPr eaLnBrk="1" hangingPunct="1"/>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531840CD-EBB6-4A58-9E5F-06B79C6A95DE}"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12643"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8B04ACA8-FC10-4C06-B228-36B1FFF9B41E}"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12644"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94F2E909-8056-49CB-BF6E-E39002784B4F}" type="slidenum">
              <a:rPr lang="en-US" altLang="zh-CN"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12645" name="Rectangle 2"/>
          <p:cNvSpPr>
            <a:spLocks noGrp="1" noRot="1" noChangeAspect="1" noChangeArrowheads="1" noTextEdit="1"/>
          </p:cNvSpPr>
          <p:nvPr>
            <p:ph type="sldImg"/>
          </p:nvPr>
        </p:nvSpPr>
        <p:spPr>
          <a:xfrm>
            <a:off x="90488" y="744538"/>
            <a:ext cx="6616700" cy="3722687"/>
          </a:xfrm>
        </p:spPr>
      </p:sp>
      <p:sp>
        <p:nvSpPr>
          <p:cNvPr id="11264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463F0596-2D98-43A8-989C-DB05607FBF7E}"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02403" name="Rectangle 2"/>
          <p:cNvSpPr>
            <a:spLocks noGrp="1" noRot="1" noChangeAspect="1" noChangeArrowheads="1" noTextEdit="1"/>
          </p:cNvSpPr>
          <p:nvPr>
            <p:ph type="sldImg"/>
          </p:nvPr>
        </p:nvSpPr>
        <p:spPr>
          <a:xfrm>
            <a:off x="90488" y="744538"/>
            <a:ext cx="6616700" cy="3722687"/>
          </a:xfrm>
        </p:spPr>
      </p:sp>
      <p:sp>
        <p:nvSpPr>
          <p:cNvPr id="102404"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97DB9B21-9065-44F2-9B9A-3F5646A1F5FC}"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03427"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B16FF8E5-FE9E-49CB-B3B5-8792CDBC6108}"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03428"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a:fld id="{FA44ED2E-A06B-4219-AEAD-58BFC931FE40}" type="slidenum">
              <a:rPr lang="en-US" altLang="zh-CN"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03429" name="Rectangle 2"/>
          <p:cNvSpPr>
            <a:spLocks noGrp="1" noRot="1" noChangeAspect="1" noChangeArrowheads="1" noTextEdit="1"/>
          </p:cNvSpPr>
          <p:nvPr>
            <p:ph type="sldImg"/>
          </p:nvPr>
        </p:nvSpPr>
        <p:spPr>
          <a:xfrm>
            <a:off x="90488" y="744538"/>
            <a:ext cx="6616700" cy="3722687"/>
          </a:xfrm>
        </p:spPr>
      </p:sp>
      <p:sp>
        <p:nvSpPr>
          <p:cNvPr id="10343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F800D0D5-5F4F-4D6E-8AE0-06E8C8796BF8}"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01379"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53B18DBB-552D-43F8-A27C-89EA6666FB27}"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01380" name="Rectangle 2"/>
          <p:cNvSpPr>
            <a:spLocks noGrp="1" noRot="1" noChangeAspect="1" noChangeArrowheads="1" noTextEdit="1"/>
          </p:cNvSpPr>
          <p:nvPr>
            <p:ph type="sldImg"/>
          </p:nvPr>
        </p:nvSpPr>
        <p:spPr>
          <a:xfrm>
            <a:off x="90488" y="744538"/>
            <a:ext cx="6616700" cy="3722687"/>
          </a:xfrm>
        </p:spPr>
      </p:sp>
      <p:sp>
        <p:nvSpPr>
          <p:cNvPr id="101381"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DBDCE104-1FDA-4362-B127-FFE0659E6D8D}"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00355"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7677C01A-AEB8-479F-8229-9F4378A43134}"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00356"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a:fld id="{A3B3CB4D-4E3C-4E99-A43C-B3789C987A25}" type="slidenum">
              <a:rPr lang="en-US" altLang="zh-CN"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00357" name="Rectangle 2"/>
          <p:cNvSpPr>
            <a:spLocks noGrp="1" noRot="1" noChangeAspect="1" noChangeArrowheads="1" noTextEdit="1"/>
          </p:cNvSpPr>
          <p:nvPr>
            <p:ph type="sldImg"/>
          </p:nvPr>
        </p:nvSpPr>
        <p:spPr>
          <a:xfrm>
            <a:off x="90488" y="744538"/>
            <a:ext cx="6616700" cy="3722687"/>
          </a:xfrm>
        </p:spPr>
      </p:sp>
      <p:sp>
        <p:nvSpPr>
          <p:cNvPr id="10035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Ericsson</a:t>
            </a:r>
            <a:r>
              <a:rPr lang="zh-CN" altLang="en-US"/>
              <a:t>直接招聘敏捷项目经理</a:t>
            </a:r>
            <a:endParaRPr lang="zh-CN" altLang="en-US"/>
          </a:p>
          <a:p>
            <a:pPr eaLnBrk="1" hangingPunct="1"/>
            <a:endParaRPr lang="zh-CN" altLang="en-US"/>
          </a:p>
          <a:p>
            <a:pPr eaLnBrk="1" hangingPunct="1"/>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D9869A31-527C-4D13-8855-F7D7E01C1F61}"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04451"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FD03F257-91FE-4238-AFDC-9DBEBD4F3066}"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04452"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a:fld id="{F1FF8111-968C-411D-817D-D4DE96E249E6}" type="slidenum">
              <a:rPr lang="en-US" altLang="zh-CN"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04453" name="Rectangle 2"/>
          <p:cNvSpPr>
            <a:spLocks noGrp="1" noRot="1" noChangeAspect="1" noChangeArrowheads="1" noTextEdit="1"/>
          </p:cNvSpPr>
          <p:nvPr>
            <p:ph type="sldImg"/>
          </p:nvPr>
        </p:nvSpPr>
        <p:spPr>
          <a:xfrm>
            <a:off x="90488" y="744538"/>
            <a:ext cx="6616700" cy="3722687"/>
          </a:xfrm>
        </p:spPr>
      </p:sp>
      <p:sp>
        <p:nvSpPr>
          <p:cNvPr id="10445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5715B"/>
              </a:gs>
              <a:gs pos="71000">
                <a:srgbClr val="B82E2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隶书" panose="02010509060101010101" pitchFamily="49" charset="-122"/>
                <a:ea typeface="隶书" panose="02010509060101010101" pitchFamily="49" charset="-122"/>
              </a:defRPr>
            </a:lvl1pPr>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gradFill flip="none" rotWithShape="1">
            <a:gsLst>
              <a:gs pos="100000">
                <a:schemeClr val="bg1">
                  <a:alpha val="59000"/>
                </a:schemeClr>
              </a:gs>
              <a:gs pos="0">
                <a:schemeClr val="bg1">
                  <a:alpha val="34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93D32"/>
              </a:gs>
              <a:gs pos="91000">
                <a:srgbClr val="BE100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567314"/>
            <a:ext cx="167640" cy="45376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30.jpe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35.jpeg"/><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hemeOverride" Target="../theme/themeOverride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634092" y="2522200"/>
            <a:ext cx="2339102" cy="523220"/>
          </a:xfrm>
          <a:prstGeom prst="rect">
            <a:avLst/>
          </a:prstGeom>
          <a:noFill/>
        </p:spPr>
        <p:txBody>
          <a:bodyPr wrap="none" rtlCol="0">
            <a:spAutoFit/>
          </a:bodyPr>
          <a:lstStyle/>
          <a:p>
            <a:r>
              <a:rPr lang="zh-CN" altLang="en-US" sz="2800" b="1" dirty="0" smtClean="0">
                <a:solidFill>
                  <a:srgbClr val="BE1007"/>
                </a:solidFill>
                <a:latin typeface="华康俪金黑W8(P)" panose="020B0800000000000000" pitchFamily="34" charset="-122"/>
                <a:ea typeface="华康俪金黑W8(P)" panose="020B0800000000000000" pitchFamily="34" charset="-122"/>
              </a:rPr>
              <a:t>认识敏捷开发</a:t>
            </a:r>
            <a:endParaRPr lang="zh-CN" altLang="en-US" sz="2800" b="1" dirty="0">
              <a:solidFill>
                <a:srgbClr val="BE1007"/>
              </a:solidFill>
              <a:latin typeface="华康俪金黑W8(P)" panose="020B0800000000000000" pitchFamily="34" charset="-122"/>
              <a:ea typeface="华康俪金黑W8(P)" panose="020B08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Picture 3"/>
          <p:cNvGraphicFramePr>
            <a:graphicFrameLocks noGrp="1" noChangeAspect="1"/>
          </p:cNvGraphicFramePr>
          <p:nvPr>
            <p:ph type="body" idx="4294967295"/>
          </p:nvPr>
        </p:nvGraphicFramePr>
        <p:xfrm>
          <a:off x="2180432" y="1219201"/>
          <a:ext cx="7863454" cy="5097756"/>
        </p:xfrm>
        <a:graphic>
          <a:graphicData uri="http://schemas.openxmlformats.org/presentationml/2006/ole">
            <mc:AlternateContent xmlns:mc="http://schemas.openxmlformats.org/markup-compatibility/2006">
              <mc:Choice xmlns:v="urn:schemas-microsoft-com:vml" Requires="v">
                <p:oleObj spid="_x0000_s1144" name="Image" r:id="rId1" imgW="11087100" imgH="7188200" progId="Photoshop.Image.11">
                  <p:embed/>
                </p:oleObj>
              </mc:Choice>
              <mc:Fallback>
                <p:oleObj name="Image" r:id="rId1" imgW="11087100" imgH="7188200" progId="Photoshop.Image.11">
                  <p:embed/>
                  <p:pic>
                    <p:nvPicPr>
                      <p:cNvPr id="0" name="Picture 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432" y="1219201"/>
                        <a:ext cx="7863454" cy="5097756"/>
                      </a:xfrm>
                      <a:prstGeom prst="rect">
                        <a:avLst/>
                      </a:prstGeom>
                    </p:spPr>
                  </p:pic>
                </p:oleObj>
              </mc:Fallback>
            </mc:AlternateContent>
          </a:graphicData>
        </a:graphic>
      </p:graphicFrame>
      <p:sp>
        <p:nvSpPr>
          <p:cNvPr id="371716" name="Rectangle 4"/>
          <p:cNvSpPr>
            <a:spLocks noChangeArrowheads="1"/>
          </p:cNvSpPr>
          <p:nvPr/>
        </p:nvSpPr>
        <p:spPr bwMode="auto">
          <a:xfrm>
            <a:off x="3863975" y="1177927"/>
            <a:ext cx="2476864" cy="318633"/>
          </a:xfrm>
          <a:prstGeom prst="rect">
            <a:avLst/>
          </a:prstGeom>
          <a:solidFill>
            <a:srgbClr val="FFFFCC"/>
          </a:solidFill>
          <a:ln w="9525">
            <a:noFill/>
            <a:miter lim="800000"/>
          </a:ln>
          <a:effectLst>
            <a:outerShdw dist="35921" dir="2700000" algn="ctr" rotWithShape="0">
              <a:srgbClr val="808080">
                <a:alpha val="50000"/>
              </a:srgbClr>
            </a:outerShdw>
          </a:effectLst>
        </p:spPr>
        <p:txBody>
          <a:bodyPr lIns="80107" tIns="40053" rIns="80107" bIns="40053"/>
          <a:lstStyle/>
          <a:p>
            <a:pPr marL="298450" indent="-298450" defTabSz="800100">
              <a:lnSpc>
                <a:spcPct val="120000"/>
              </a:lnSpc>
              <a:buClr>
                <a:schemeClr val="bg2"/>
              </a:buClr>
              <a:buSzPct val="60000"/>
              <a:defRPr/>
            </a:pPr>
            <a:r>
              <a:rPr lang="en-US" altLang="zh-CN" sz="1600" b="1" dirty="0">
                <a:solidFill>
                  <a:srgbClr val="FF0000"/>
                </a:solidFill>
                <a:latin typeface="FrutigerNext LT Regular" pitchFamily="34" charset="0"/>
                <a:ea typeface="华文细黑" panose="02010600040101010101" pitchFamily="2" charset="-122"/>
              </a:rPr>
              <a:t>82%</a:t>
            </a:r>
            <a:r>
              <a:rPr lang="zh-CN" altLang="en-US" sz="1600" b="1" dirty="0">
                <a:solidFill>
                  <a:srgbClr val="FF0000"/>
                </a:solidFill>
                <a:latin typeface="FrutigerNext LT Regular" pitchFamily="34" charset="0"/>
                <a:ea typeface="华文细黑" panose="02010600040101010101" pitchFamily="2" charset="-122"/>
              </a:rPr>
              <a:t>的项目生产率有提高</a:t>
            </a:r>
            <a:endParaRPr lang="zh-CN" altLang="en-US" sz="1600" b="1" dirty="0">
              <a:solidFill>
                <a:srgbClr val="FF0000"/>
              </a:solidFill>
              <a:latin typeface="FrutigerNext LT Regular" pitchFamily="34" charset="0"/>
              <a:ea typeface="华文细黑" panose="02010600040101010101" pitchFamily="2" charset="-122"/>
            </a:endParaRPr>
          </a:p>
        </p:txBody>
      </p:sp>
      <p:sp>
        <p:nvSpPr>
          <p:cNvPr id="371717" name="Rectangle 5"/>
          <p:cNvSpPr>
            <a:spLocks noChangeArrowheads="1"/>
          </p:cNvSpPr>
          <p:nvPr/>
        </p:nvSpPr>
        <p:spPr bwMode="auto">
          <a:xfrm>
            <a:off x="8231093" y="1169535"/>
            <a:ext cx="2262022" cy="327025"/>
          </a:xfrm>
          <a:prstGeom prst="rect">
            <a:avLst/>
          </a:prstGeom>
          <a:solidFill>
            <a:srgbClr val="FFFFCC"/>
          </a:solidFill>
          <a:ln w="9525">
            <a:noFill/>
            <a:miter lim="800000"/>
          </a:ln>
          <a:effectLst>
            <a:outerShdw dist="35921" dir="2700000" algn="ctr" rotWithShape="0">
              <a:srgbClr val="808080">
                <a:alpha val="50000"/>
              </a:srgbClr>
            </a:outerShdw>
          </a:effectLst>
        </p:spPr>
        <p:txBody>
          <a:bodyPr lIns="80107" tIns="40053" rIns="80107" bIns="40053"/>
          <a:lstStyle/>
          <a:p>
            <a:pPr marL="298450" indent="-298450" defTabSz="800100">
              <a:lnSpc>
                <a:spcPct val="120000"/>
              </a:lnSpc>
              <a:buClr>
                <a:schemeClr val="bg2"/>
              </a:buClr>
              <a:buSzPct val="60000"/>
              <a:defRPr/>
            </a:pPr>
            <a:r>
              <a:rPr lang="en-US" altLang="zh-CN" sz="1600" b="1" dirty="0">
                <a:solidFill>
                  <a:srgbClr val="FF0000"/>
                </a:solidFill>
                <a:latin typeface="FrutigerNext LT Regular" pitchFamily="34" charset="0"/>
                <a:ea typeface="华文细黑" panose="02010600040101010101" pitchFamily="2" charset="-122"/>
              </a:rPr>
              <a:t>78%</a:t>
            </a:r>
            <a:r>
              <a:rPr lang="zh-CN" altLang="en-US" sz="1600" b="1" dirty="0">
                <a:solidFill>
                  <a:srgbClr val="FF0000"/>
                </a:solidFill>
                <a:latin typeface="FrutigerNext LT Regular" pitchFamily="34" charset="0"/>
                <a:ea typeface="华文细黑" panose="02010600040101010101" pitchFamily="2" charset="-122"/>
              </a:rPr>
              <a:t>的项目质量有提高</a:t>
            </a:r>
            <a:endParaRPr lang="zh-CN" altLang="en-US" sz="1600" b="1" dirty="0">
              <a:solidFill>
                <a:srgbClr val="FF0000"/>
              </a:solidFill>
              <a:latin typeface="FrutigerNext LT Regular" pitchFamily="34" charset="0"/>
              <a:ea typeface="华文细黑" panose="02010600040101010101" pitchFamily="2" charset="-122"/>
            </a:endParaRPr>
          </a:p>
        </p:txBody>
      </p:sp>
      <p:sp>
        <p:nvSpPr>
          <p:cNvPr id="371718" name="Rectangle 6"/>
          <p:cNvSpPr>
            <a:spLocks noChangeArrowheads="1"/>
          </p:cNvSpPr>
          <p:nvPr/>
        </p:nvSpPr>
        <p:spPr bwMode="auto">
          <a:xfrm>
            <a:off x="4032665" y="3827464"/>
            <a:ext cx="2862810" cy="327025"/>
          </a:xfrm>
          <a:prstGeom prst="rect">
            <a:avLst/>
          </a:prstGeom>
          <a:solidFill>
            <a:srgbClr val="FFFFCC"/>
          </a:solidFill>
          <a:ln w="9525">
            <a:noFill/>
            <a:miter lim="800000"/>
          </a:ln>
          <a:effectLst>
            <a:outerShdw dist="35921" dir="2700000" algn="ctr" rotWithShape="0">
              <a:srgbClr val="808080">
                <a:alpha val="50000"/>
              </a:srgbClr>
            </a:outerShdw>
          </a:effectLst>
        </p:spPr>
        <p:txBody>
          <a:bodyPr lIns="80107" tIns="40053" rIns="80107" bIns="40053"/>
          <a:lstStyle/>
          <a:p>
            <a:pPr marL="298450" indent="-298450" defTabSz="800100">
              <a:lnSpc>
                <a:spcPct val="120000"/>
              </a:lnSpc>
              <a:buClr>
                <a:schemeClr val="bg2"/>
              </a:buClr>
              <a:buSzPct val="60000"/>
              <a:defRPr/>
            </a:pPr>
            <a:r>
              <a:rPr lang="en-US" altLang="zh-CN" sz="1600" b="1" dirty="0">
                <a:solidFill>
                  <a:srgbClr val="FF0000"/>
                </a:solidFill>
                <a:latin typeface="FrutigerNext LT Regular" pitchFamily="34" charset="0"/>
                <a:ea typeface="华文细黑" panose="02010600040101010101" pitchFamily="2" charset="-122"/>
              </a:rPr>
              <a:t>78%</a:t>
            </a:r>
            <a:r>
              <a:rPr lang="zh-CN" altLang="en-US" sz="1600" b="1" dirty="0">
                <a:solidFill>
                  <a:srgbClr val="FF0000"/>
                </a:solidFill>
                <a:latin typeface="FrutigerNext LT Regular" pitchFamily="34" charset="0"/>
                <a:ea typeface="华文细黑" panose="02010600040101010101" pitchFamily="2" charset="-122"/>
              </a:rPr>
              <a:t>的项目客户满意度有提高</a:t>
            </a:r>
            <a:endParaRPr lang="zh-CN" altLang="en-US" sz="1600" b="1" dirty="0">
              <a:solidFill>
                <a:srgbClr val="FF0000"/>
              </a:solidFill>
              <a:latin typeface="FrutigerNext LT Regular" pitchFamily="34" charset="0"/>
              <a:ea typeface="华文细黑" panose="02010600040101010101" pitchFamily="2" charset="-122"/>
            </a:endParaRPr>
          </a:p>
        </p:txBody>
      </p:sp>
      <p:sp>
        <p:nvSpPr>
          <p:cNvPr id="371719" name="Rectangle 7"/>
          <p:cNvSpPr>
            <a:spLocks noChangeArrowheads="1"/>
          </p:cNvSpPr>
          <p:nvPr/>
        </p:nvSpPr>
        <p:spPr bwMode="auto">
          <a:xfrm>
            <a:off x="8405847" y="3827464"/>
            <a:ext cx="2252160" cy="327025"/>
          </a:xfrm>
          <a:prstGeom prst="rect">
            <a:avLst/>
          </a:prstGeom>
          <a:solidFill>
            <a:srgbClr val="FFFFCC"/>
          </a:solidFill>
          <a:ln w="9525">
            <a:noFill/>
            <a:miter lim="800000"/>
          </a:ln>
          <a:effectLst>
            <a:outerShdw dist="35921" dir="2700000" algn="ctr" rotWithShape="0">
              <a:srgbClr val="808080">
                <a:alpha val="50000"/>
              </a:srgbClr>
            </a:outerShdw>
          </a:effectLst>
        </p:spPr>
        <p:txBody>
          <a:bodyPr lIns="80107" tIns="40053" rIns="80107" bIns="40053"/>
          <a:lstStyle/>
          <a:p>
            <a:pPr marL="298450" indent="-298450" defTabSz="800100">
              <a:lnSpc>
                <a:spcPct val="120000"/>
              </a:lnSpc>
              <a:buClr>
                <a:schemeClr val="bg2"/>
              </a:buClr>
              <a:buSzPct val="60000"/>
              <a:defRPr/>
            </a:pPr>
            <a:r>
              <a:rPr lang="en-US" altLang="zh-CN" sz="1600" b="1" dirty="0">
                <a:solidFill>
                  <a:srgbClr val="FF0000"/>
                </a:solidFill>
                <a:latin typeface="FrutigerNext LT Regular" pitchFamily="34" charset="0"/>
                <a:ea typeface="华文细黑" panose="02010600040101010101" pitchFamily="2" charset="-122"/>
              </a:rPr>
              <a:t>37%</a:t>
            </a:r>
            <a:r>
              <a:rPr lang="zh-CN" altLang="en-US" sz="1600" b="1" dirty="0">
                <a:solidFill>
                  <a:srgbClr val="FF0000"/>
                </a:solidFill>
                <a:latin typeface="FrutigerNext LT Regular" pitchFamily="34" charset="0"/>
                <a:ea typeface="华文细黑" panose="02010600040101010101" pitchFamily="2" charset="-122"/>
              </a:rPr>
              <a:t>的项目成本有降低</a:t>
            </a:r>
            <a:endParaRPr lang="zh-CN" altLang="en-US" sz="1600" b="1" dirty="0">
              <a:solidFill>
                <a:srgbClr val="FF0000"/>
              </a:solidFill>
              <a:latin typeface="FrutigerNext LT Regular" pitchFamily="34" charset="0"/>
              <a:ea typeface="华文细黑" panose="02010600040101010101" pitchFamily="2" charset="-122"/>
            </a:endParaRPr>
          </a:p>
        </p:txBody>
      </p:sp>
      <p:cxnSp>
        <p:nvCxnSpPr>
          <p:cNvPr id="9" name="直接连接符 8"/>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818120" y="810847"/>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8" name="Rectangle 2"/>
          <p:cNvSpPr>
            <a:spLocks noGrp="1" noChangeArrowheads="1"/>
          </p:cNvSpPr>
          <p:nvPr>
            <p:ph type="title" idx="4294967295"/>
          </p:nvPr>
        </p:nvSpPr>
        <p:spPr>
          <a:xfrm>
            <a:off x="299878" y="516122"/>
            <a:ext cx="9788978" cy="468312"/>
          </a:xfrm>
          <a:solidFill>
            <a:srgbClr val="E4E8EB"/>
          </a:solidFill>
          <a:ln>
            <a:noFill/>
          </a:ln>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敏捷对生产率、质量、满意度、成本有明显改进</a:t>
            </a:r>
            <a:endParaRPr lang="zh-CN" altLang="en-US" sz="3200" dirty="0">
              <a:solidFill>
                <a:srgbClr val="990000"/>
              </a:solidFill>
              <a:latin typeface="FrutigerNext LT Medium" pitchFamily="34" charset="0"/>
              <a:ea typeface="黑体" panose="02010609060101010101" charset="-122"/>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87278" y="0"/>
            <a:ext cx="9410196" cy="6885126"/>
          </a:xfrm>
          <a:prstGeom prst="rect">
            <a:avLst/>
          </a:prstGeom>
        </p:spPr>
      </p:pic>
      <p:sp>
        <p:nvSpPr>
          <p:cNvPr id="2" name="文本框 1"/>
          <p:cNvSpPr txBox="1"/>
          <p:nvPr/>
        </p:nvSpPr>
        <p:spPr>
          <a:xfrm>
            <a:off x="4499428" y="271556"/>
            <a:ext cx="3647152" cy="369332"/>
          </a:xfrm>
          <a:prstGeom prst="rect">
            <a:avLst/>
          </a:prstGeom>
          <a:noFill/>
        </p:spPr>
        <p:txBody>
          <a:bodyPr wrap="none" rtlCol="0">
            <a:spAutoFit/>
          </a:bodyPr>
          <a:lstStyle/>
          <a:p>
            <a:r>
              <a:rPr lang="zh-CN" altLang="en-US" b="1" dirty="0">
                <a:solidFill>
                  <a:srgbClr val="FF0000"/>
                </a:solidFill>
              </a:rPr>
              <a:t>采用敏捷与传统开发的成功率对比</a:t>
            </a:r>
            <a:endParaRPr lang="zh-CN" altLang="en-US"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581282" y="2215858"/>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0" y="2215858"/>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4681220"/>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2358" y="2174845"/>
              <a:ext cx="436880" cy="39878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227388" y="2112390"/>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2359" y="4067145"/>
              <a:ext cx="436880" cy="39878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7818120" y="79854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242628" y="3370960"/>
            <a:ext cx="6501248" cy="723900"/>
            <a:chOff x="3328988" y="3975100"/>
            <a:chExt cx="6501248" cy="723900"/>
          </a:xfrm>
        </p:grpSpPr>
        <p:sp>
          <p:nvSpPr>
            <p:cNvPr id="13" name="矩形 12"/>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3462359" y="4067145"/>
              <a:ext cx="436880" cy="398780"/>
            </a:xfrm>
            <a:prstGeom prst="rect">
              <a:avLst/>
            </a:prstGeom>
            <a:noFill/>
          </p:spPr>
          <p:txBody>
            <a:bodyPr wrap="none" rtlCol="0">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二</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4372451" y="3458109"/>
            <a:ext cx="3518913"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敏捷开发已逐渐成为主流趋势</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404877" y="4778407"/>
            <a:ext cx="2236510" cy="400110"/>
          </a:xfrm>
          <a:prstGeom prst="rect">
            <a:avLst/>
          </a:prstGeom>
          <a:noFill/>
        </p:spPr>
        <p:txBody>
          <a:bodyPr wrap="non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正确认识敏捷开发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432202" y="2195227"/>
            <a:ext cx="1960880" cy="398780"/>
          </a:xfrm>
          <a:prstGeom prst="rect">
            <a:avLst/>
          </a:prstGeom>
          <a:noFill/>
        </p:spPr>
        <p:txBody>
          <a:bodyPr wrap="none" rtlCol="0">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什么是敏捷开发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3"/>
          <p:cNvSpPr>
            <a:spLocks noChangeArrowheads="1"/>
          </p:cNvSpPr>
          <p:nvPr/>
        </p:nvSpPr>
        <p:spPr bwMode="auto">
          <a:xfrm>
            <a:off x="2425473" y="5994170"/>
            <a:ext cx="7921625"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pic>
        <p:nvPicPr>
          <p:cNvPr id="31748" name="Picture 9" descr="blindmen-elephant"/>
          <p:cNvPicPr>
            <a:picLocks noChangeAspect="1" noChangeArrowheads="1"/>
          </p:cNvPicPr>
          <p:nvPr/>
        </p:nvPicPr>
        <p:blipFill>
          <a:blip r:embed="rId1">
            <a:clrChange>
              <a:clrFrom>
                <a:srgbClr val="FCC494"/>
              </a:clrFrom>
              <a:clrTo>
                <a:srgbClr val="FCC494">
                  <a:alpha val="0"/>
                </a:srgbClr>
              </a:clrTo>
            </a:clrChange>
            <a:grayscl/>
            <a:lum bright="18000"/>
            <a:extLst>
              <a:ext uri="{28A0092B-C50C-407E-A947-70E740481C1C}">
                <a14:useLocalDpi xmlns:a14="http://schemas.microsoft.com/office/drawing/2010/main" val="0"/>
              </a:ext>
            </a:extLst>
          </a:blip>
          <a:srcRect/>
          <a:stretch>
            <a:fillRect/>
          </a:stretch>
        </p:blipFill>
        <p:spPr bwMode="auto">
          <a:xfrm>
            <a:off x="3793897" y="1025295"/>
            <a:ext cx="5040312" cy="20875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1749" name="Rectangle 2"/>
          <p:cNvSpPr>
            <a:spLocks noGrp="1" noChangeArrowheads="1"/>
          </p:cNvSpPr>
          <p:nvPr>
            <p:ph type="title" idx="4294967295"/>
          </p:nvPr>
        </p:nvSpPr>
        <p:spPr>
          <a:xfrm>
            <a:off x="276448" y="487529"/>
            <a:ext cx="4103687" cy="7445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对敏捷的常见误解</a:t>
            </a:r>
            <a:endParaRPr lang="zh-CN" altLang="en-US" sz="3200" dirty="0">
              <a:solidFill>
                <a:srgbClr val="990000"/>
              </a:solidFill>
              <a:latin typeface="FrutigerNext LT Medium" pitchFamily="34" charset="0"/>
              <a:ea typeface="黑体" panose="02010609060101010101" charset="-122"/>
              <a:cs typeface="+mn-cs"/>
            </a:endParaRPr>
          </a:p>
        </p:txBody>
      </p:sp>
      <p:grpSp>
        <p:nvGrpSpPr>
          <p:cNvPr id="31750" name="Group 42"/>
          <p:cNvGrpSpPr/>
          <p:nvPr/>
        </p:nvGrpSpPr>
        <p:grpSpPr bwMode="auto">
          <a:xfrm>
            <a:off x="2428647" y="3112857"/>
            <a:ext cx="7918450" cy="3168650"/>
            <a:chOff x="596" y="1842"/>
            <a:chExt cx="4461" cy="2042"/>
          </a:xfrm>
        </p:grpSpPr>
        <p:sp>
          <p:nvSpPr>
            <p:cNvPr id="31752" name="Rectangle 7"/>
            <p:cNvSpPr>
              <a:spLocks noChangeArrowheads="1"/>
            </p:cNvSpPr>
            <p:nvPr/>
          </p:nvSpPr>
          <p:spPr bwMode="auto">
            <a:xfrm>
              <a:off x="596" y="1843"/>
              <a:ext cx="4461" cy="204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fontAlgn="t" hangingPunct="1"/>
              <a:endParaRPr lang="zh-CN" altLang="en-US" sz="1800" i="1">
                <a:solidFill>
                  <a:schemeClr val="tx1"/>
                </a:solidFill>
                <a:latin typeface="Arial" panose="020B0604020202020204" pitchFamily="34" charset="0"/>
                <a:ea typeface="宋体" panose="02010600030101010101" pitchFamily="2" charset="-122"/>
              </a:endParaRPr>
            </a:p>
          </p:txBody>
        </p:sp>
        <p:sp>
          <p:nvSpPr>
            <p:cNvPr id="375816" name="Rectangle 8"/>
            <p:cNvSpPr>
              <a:spLocks noChangeArrowheads="1"/>
            </p:cNvSpPr>
            <p:nvPr/>
          </p:nvSpPr>
          <p:spPr bwMode="auto">
            <a:xfrm>
              <a:off x="686" y="2103"/>
              <a:ext cx="4361" cy="234"/>
            </a:xfrm>
            <a:prstGeom prst="rect">
              <a:avLst/>
            </a:prstGeom>
            <a:gradFill rotWithShape="1">
              <a:gsLst>
                <a:gs pos="0">
                  <a:schemeClr val="bg1"/>
                </a:gs>
                <a:gs pos="100000">
                  <a:schemeClr val="bg1">
                    <a:gamma/>
                    <a:shade val="86275"/>
                    <a:invGamma/>
                  </a:schemeClr>
                </a:gs>
              </a:gsLst>
              <a:lin ang="0" scaled="1"/>
            </a:gradFill>
            <a:ln w="9525" algn="ctr">
              <a:noFill/>
              <a:miter lim="800000"/>
            </a:ln>
            <a:effectLst/>
          </p:spPr>
          <p:txBody>
            <a:bodyPr wrap="none" anchor="ctr"/>
            <a:lstStyle/>
            <a:p>
              <a:pPr>
                <a:defRPr/>
              </a:pPr>
              <a:endParaRPr lang="zh-CN" altLang="en-US">
                <a:ea typeface="黑体" panose="02010609060101010101" charset="-122"/>
              </a:endParaRPr>
            </a:p>
          </p:txBody>
        </p:sp>
        <p:sp>
          <p:nvSpPr>
            <p:cNvPr id="375817" name="Rectangle 9"/>
            <p:cNvSpPr>
              <a:spLocks noChangeArrowheads="1"/>
            </p:cNvSpPr>
            <p:nvPr/>
          </p:nvSpPr>
          <p:spPr bwMode="auto">
            <a:xfrm>
              <a:off x="703" y="1846"/>
              <a:ext cx="4347" cy="233"/>
            </a:xfrm>
            <a:prstGeom prst="rect">
              <a:avLst/>
            </a:prstGeom>
            <a:gradFill rotWithShape="1">
              <a:gsLst>
                <a:gs pos="0">
                  <a:schemeClr val="bg1"/>
                </a:gs>
                <a:gs pos="100000">
                  <a:schemeClr val="bg1">
                    <a:gamma/>
                    <a:shade val="86275"/>
                    <a:invGamma/>
                  </a:schemeClr>
                </a:gs>
              </a:gsLst>
              <a:lin ang="0" scaled="1"/>
            </a:gradFill>
            <a:ln w="3175" algn="ctr">
              <a:noFill/>
              <a:miter lim="800000"/>
            </a:ln>
            <a:effectLst/>
          </p:spPr>
          <p:txBody>
            <a:bodyPr wrap="none" anchor="ctr"/>
            <a:lstStyle/>
            <a:p>
              <a:pPr>
                <a:defRPr/>
              </a:pPr>
              <a:endParaRPr lang="zh-CN" altLang="en-US">
                <a:ea typeface="黑体" panose="02010609060101010101" charset="-122"/>
              </a:endParaRPr>
            </a:p>
          </p:txBody>
        </p:sp>
        <p:sp>
          <p:nvSpPr>
            <p:cNvPr id="31755" name="Rectangle 10"/>
            <p:cNvSpPr>
              <a:spLocks noChangeArrowheads="1"/>
            </p:cNvSpPr>
            <p:nvPr/>
          </p:nvSpPr>
          <p:spPr bwMode="auto">
            <a:xfrm>
              <a:off x="600" y="2105"/>
              <a:ext cx="107" cy="23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31756" name="Rectangle 11"/>
            <p:cNvSpPr>
              <a:spLocks noChangeArrowheads="1"/>
            </p:cNvSpPr>
            <p:nvPr/>
          </p:nvSpPr>
          <p:spPr bwMode="auto">
            <a:xfrm>
              <a:off x="600" y="1842"/>
              <a:ext cx="107" cy="23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375820" name="Rectangle 12"/>
            <p:cNvSpPr>
              <a:spLocks noChangeArrowheads="1"/>
            </p:cNvSpPr>
            <p:nvPr/>
          </p:nvSpPr>
          <p:spPr bwMode="auto">
            <a:xfrm>
              <a:off x="686" y="2618"/>
              <a:ext cx="4361" cy="231"/>
            </a:xfrm>
            <a:prstGeom prst="rect">
              <a:avLst/>
            </a:prstGeom>
            <a:gradFill rotWithShape="1">
              <a:gsLst>
                <a:gs pos="0">
                  <a:schemeClr val="bg1"/>
                </a:gs>
                <a:gs pos="100000">
                  <a:schemeClr val="bg1">
                    <a:gamma/>
                    <a:shade val="86275"/>
                    <a:invGamma/>
                  </a:schemeClr>
                </a:gs>
              </a:gsLst>
              <a:lin ang="0" scaled="1"/>
            </a:gradFill>
            <a:ln w="9525" algn="ctr">
              <a:noFill/>
              <a:miter lim="800000"/>
            </a:ln>
            <a:effectLst/>
          </p:spPr>
          <p:txBody>
            <a:bodyPr wrap="none" anchor="ctr"/>
            <a:lstStyle/>
            <a:p>
              <a:pPr>
                <a:defRPr/>
              </a:pPr>
              <a:endParaRPr lang="zh-CN" altLang="en-US">
                <a:ea typeface="黑体" panose="02010609060101010101" charset="-122"/>
              </a:endParaRPr>
            </a:p>
          </p:txBody>
        </p:sp>
        <p:sp>
          <p:nvSpPr>
            <p:cNvPr id="375821" name="Rectangle 13"/>
            <p:cNvSpPr>
              <a:spLocks noChangeArrowheads="1"/>
            </p:cNvSpPr>
            <p:nvPr/>
          </p:nvSpPr>
          <p:spPr bwMode="auto">
            <a:xfrm>
              <a:off x="703" y="2360"/>
              <a:ext cx="4347" cy="234"/>
            </a:xfrm>
            <a:prstGeom prst="rect">
              <a:avLst/>
            </a:prstGeom>
            <a:gradFill rotWithShape="1">
              <a:gsLst>
                <a:gs pos="0">
                  <a:schemeClr val="bg1"/>
                </a:gs>
                <a:gs pos="100000">
                  <a:schemeClr val="bg1">
                    <a:gamma/>
                    <a:shade val="86275"/>
                    <a:invGamma/>
                  </a:schemeClr>
                </a:gs>
              </a:gsLst>
              <a:lin ang="0" scaled="1"/>
            </a:gradFill>
            <a:ln w="3175" algn="ctr">
              <a:noFill/>
              <a:miter lim="800000"/>
            </a:ln>
            <a:effectLst/>
          </p:spPr>
          <p:txBody>
            <a:bodyPr wrap="none" anchor="ctr"/>
            <a:lstStyle/>
            <a:p>
              <a:pPr>
                <a:defRPr/>
              </a:pPr>
              <a:endParaRPr lang="zh-CN" altLang="en-US">
                <a:ea typeface="黑体" panose="02010609060101010101" charset="-122"/>
              </a:endParaRPr>
            </a:p>
          </p:txBody>
        </p:sp>
        <p:sp>
          <p:nvSpPr>
            <p:cNvPr id="31759" name="Rectangle 14"/>
            <p:cNvSpPr>
              <a:spLocks noChangeArrowheads="1"/>
            </p:cNvSpPr>
            <p:nvPr/>
          </p:nvSpPr>
          <p:spPr bwMode="auto">
            <a:xfrm>
              <a:off x="600" y="2619"/>
              <a:ext cx="107" cy="23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31760" name="Rectangle 15"/>
            <p:cNvSpPr>
              <a:spLocks noChangeArrowheads="1"/>
            </p:cNvSpPr>
            <p:nvPr/>
          </p:nvSpPr>
          <p:spPr bwMode="auto">
            <a:xfrm>
              <a:off x="600" y="2356"/>
              <a:ext cx="107" cy="23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375824" name="Rectangle 16"/>
            <p:cNvSpPr>
              <a:spLocks noChangeArrowheads="1"/>
            </p:cNvSpPr>
            <p:nvPr/>
          </p:nvSpPr>
          <p:spPr bwMode="auto">
            <a:xfrm>
              <a:off x="686" y="3132"/>
              <a:ext cx="4361" cy="234"/>
            </a:xfrm>
            <a:prstGeom prst="rect">
              <a:avLst/>
            </a:prstGeom>
            <a:gradFill rotWithShape="1">
              <a:gsLst>
                <a:gs pos="0">
                  <a:schemeClr val="bg1"/>
                </a:gs>
                <a:gs pos="100000">
                  <a:schemeClr val="bg1">
                    <a:gamma/>
                    <a:shade val="86275"/>
                    <a:invGamma/>
                  </a:schemeClr>
                </a:gs>
              </a:gsLst>
              <a:lin ang="0" scaled="1"/>
            </a:gradFill>
            <a:ln w="9525" algn="ctr">
              <a:noFill/>
              <a:miter lim="800000"/>
            </a:ln>
            <a:effectLst/>
          </p:spPr>
          <p:txBody>
            <a:bodyPr wrap="none" anchor="ctr"/>
            <a:lstStyle/>
            <a:p>
              <a:pPr>
                <a:defRPr/>
              </a:pPr>
              <a:endParaRPr lang="zh-CN" altLang="en-US">
                <a:ea typeface="黑体" panose="02010609060101010101" charset="-122"/>
              </a:endParaRPr>
            </a:p>
          </p:txBody>
        </p:sp>
        <p:sp>
          <p:nvSpPr>
            <p:cNvPr id="375825" name="Rectangle 17"/>
            <p:cNvSpPr>
              <a:spLocks noChangeArrowheads="1"/>
            </p:cNvSpPr>
            <p:nvPr/>
          </p:nvSpPr>
          <p:spPr bwMode="auto">
            <a:xfrm>
              <a:off x="703" y="2875"/>
              <a:ext cx="4347" cy="232"/>
            </a:xfrm>
            <a:prstGeom prst="rect">
              <a:avLst/>
            </a:prstGeom>
            <a:gradFill rotWithShape="1">
              <a:gsLst>
                <a:gs pos="0">
                  <a:schemeClr val="bg1"/>
                </a:gs>
                <a:gs pos="100000">
                  <a:schemeClr val="bg1">
                    <a:gamma/>
                    <a:shade val="86275"/>
                    <a:invGamma/>
                  </a:schemeClr>
                </a:gs>
              </a:gsLst>
              <a:lin ang="0" scaled="1"/>
            </a:gradFill>
            <a:ln w="3175" algn="ctr">
              <a:noFill/>
              <a:miter lim="800000"/>
            </a:ln>
            <a:effectLst/>
          </p:spPr>
          <p:txBody>
            <a:bodyPr wrap="none" anchor="ctr"/>
            <a:lstStyle/>
            <a:p>
              <a:pPr>
                <a:defRPr/>
              </a:pPr>
              <a:endParaRPr lang="zh-CN" altLang="en-US">
                <a:ea typeface="黑体" panose="02010609060101010101" charset="-122"/>
              </a:endParaRPr>
            </a:p>
          </p:txBody>
        </p:sp>
        <p:sp>
          <p:nvSpPr>
            <p:cNvPr id="31763" name="Rectangle 18"/>
            <p:cNvSpPr>
              <a:spLocks noChangeArrowheads="1"/>
            </p:cNvSpPr>
            <p:nvPr/>
          </p:nvSpPr>
          <p:spPr bwMode="auto">
            <a:xfrm>
              <a:off x="600" y="3128"/>
              <a:ext cx="107" cy="23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31764" name="Rectangle 19"/>
            <p:cNvSpPr>
              <a:spLocks noChangeArrowheads="1"/>
            </p:cNvSpPr>
            <p:nvPr/>
          </p:nvSpPr>
          <p:spPr bwMode="auto">
            <a:xfrm>
              <a:off x="600" y="2871"/>
              <a:ext cx="107" cy="23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375828" name="Rectangle 20"/>
            <p:cNvSpPr>
              <a:spLocks noChangeArrowheads="1"/>
            </p:cNvSpPr>
            <p:nvPr/>
          </p:nvSpPr>
          <p:spPr bwMode="auto">
            <a:xfrm>
              <a:off x="686" y="3647"/>
              <a:ext cx="4361" cy="233"/>
            </a:xfrm>
            <a:prstGeom prst="rect">
              <a:avLst/>
            </a:prstGeom>
            <a:gradFill rotWithShape="1">
              <a:gsLst>
                <a:gs pos="0">
                  <a:schemeClr val="bg1"/>
                </a:gs>
                <a:gs pos="100000">
                  <a:schemeClr val="bg1">
                    <a:gamma/>
                    <a:shade val="86275"/>
                    <a:invGamma/>
                  </a:schemeClr>
                </a:gs>
              </a:gsLst>
              <a:lin ang="0" scaled="1"/>
            </a:gradFill>
            <a:ln w="9525" algn="ctr">
              <a:noFill/>
              <a:miter lim="800000"/>
            </a:ln>
            <a:effectLst/>
          </p:spPr>
          <p:txBody>
            <a:bodyPr wrap="none" anchor="ctr"/>
            <a:lstStyle/>
            <a:p>
              <a:pPr>
                <a:defRPr/>
              </a:pPr>
              <a:endParaRPr lang="zh-CN" altLang="en-US">
                <a:ea typeface="黑体" panose="02010609060101010101" charset="-122"/>
              </a:endParaRPr>
            </a:p>
          </p:txBody>
        </p:sp>
        <p:sp>
          <p:nvSpPr>
            <p:cNvPr id="375829" name="Rectangle 21"/>
            <p:cNvSpPr>
              <a:spLocks noChangeArrowheads="1"/>
            </p:cNvSpPr>
            <p:nvPr/>
          </p:nvSpPr>
          <p:spPr bwMode="auto">
            <a:xfrm>
              <a:off x="703" y="3389"/>
              <a:ext cx="4347" cy="234"/>
            </a:xfrm>
            <a:prstGeom prst="rect">
              <a:avLst/>
            </a:prstGeom>
            <a:gradFill rotWithShape="1">
              <a:gsLst>
                <a:gs pos="0">
                  <a:schemeClr val="bg1"/>
                </a:gs>
                <a:gs pos="100000">
                  <a:schemeClr val="bg1">
                    <a:gamma/>
                    <a:shade val="86275"/>
                    <a:invGamma/>
                  </a:schemeClr>
                </a:gs>
              </a:gsLst>
              <a:lin ang="0" scaled="1"/>
            </a:gradFill>
            <a:ln w="3175" algn="ctr">
              <a:noFill/>
              <a:miter lim="800000"/>
            </a:ln>
            <a:effectLst/>
          </p:spPr>
          <p:txBody>
            <a:bodyPr wrap="none" anchor="ctr"/>
            <a:lstStyle/>
            <a:p>
              <a:pPr>
                <a:defRPr/>
              </a:pPr>
              <a:endParaRPr lang="zh-CN" altLang="en-US">
                <a:ea typeface="黑体" panose="02010609060101010101" charset="-122"/>
              </a:endParaRPr>
            </a:p>
          </p:txBody>
        </p:sp>
        <p:sp>
          <p:nvSpPr>
            <p:cNvPr id="31767" name="Rectangle 22"/>
            <p:cNvSpPr>
              <a:spLocks noChangeArrowheads="1"/>
            </p:cNvSpPr>
            <p:nvPr/>
          </p:nvSpPr>
          <p:spPr bwMode="auto">
            <a:xfrm>
              <a:off x="600" y="3649"/>
              <a:ext cx="107" cy="23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31768" name="Rectangle 23"/>
            <p:cNvSpPr>
              <a:spLocks noChangeArrowheads="1"/>
            </p:cNvSpPr>
            <p:nvPr/>
          </p:nvSpPr>
          <p:spPr bwMode="auto">
            <a:xfrm>
              <a:off x="600" y="3386"/>
              <a:ext cx="107" cy="23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31769" name="Rectangle 24"/>
            <p:cNvSpPr>
              <a:spLocks noChangeArrowheads="1"/>
            </p:cNvSpPr>
            <p:nvPr/>
          </p:nvSpPr>
          <p:spPr bwMode="auto">
            <a:xfrm>
              <a:off x="703" y="2103"/>
              <a:ext cx="589" cy="23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fontAlgn="t" hangingPunct="1"/>
              <a:endParaRPr lang="en-US" altLang="zh-CN" sz="1800" i="1">
                <a:solidFill>
                  <a:schemeClr val="tx1"/>
                </a:solidFill>
                <a:latin typeface="Arial" panose="020B0604020202020204" pitchFamily="34" charset="0"/>
                <a:ea typeface="宋体" panose="02010600030101010101" pitchFamily="2" charset="-122"/>
              </a:endParaRPr>
            </a:p>
          </p:txBody>
        </p:sp>
        <p:sp>
          <p:nvSpPr>
            <p:cNvPr id="31770" name="Rectangle 25"/>
            <p:cNvSpPr>
              <a:spLocks noChangeArrowheads="1"/>
            </p:cNvSpPr>
            <p:nvPr/>
          </p:nvSpPr>
          <p:spPr bwMode="auto">
            <a:xfrm>
              <a:off x="703" y="1846"/>
              <a:ext cx="588" cy="233"/>
            </a:xfrm>
            <a:prstGeom prst="rect">
              <a:avLst/>
            </a:prstGeom>
            <a:solidFill>
              <a:srgbClr val="EAEAEA"/>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fontAlgn="t" hangingPunct="1"/>
              <a:endParaRPr lang="en-US" altLang="zh-CN" sz="1800" i="1">
                <a:solidFill>
                  <a:schemeClr val="tx1"/>
                </a:solidFill>
                <a:latin typeface="Arial" panose="020B0604020202020204" pitchFamily="34" charset="0"/>
                <a:ea typeface="宋体" panose="02010600030101010101" pitchFamily="2" charset="-122"/>
              </a:endParaRPr>
            </a:p>
          </p:txBody>
        </p:sp>
        <p:sp>
          <p:nvSpPr>
            <p:cNvPr id="31771" name="Rectangle 26"/>
            <p:cNvSpPr>
              <a:spLocks noChangeArrowheads="1"/>
            </p:cNvSpPr>
            <p:nvPr/>
          </p:nvSpPr>
          <p:spPr bwMode="auto">
            <a:xfrm>
              <a:off x="703" y="2614"/>
              <a:ext cx="589" cy="23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fontAlgn="t" hangingPunct="1"/>
              <a:endParaRPr lang="en-US" altLang="zh-CN" sz="1800" i="1">
                <a:solidFill>
                  <a:schemeClr val="tx1"/>
                </a:solidFill>
                <a:latin typeface="Arial" panose="020B0604020202020204" pitchFamily="34" charset="0"/>
                <a:ea typeface="宋体" panose="02010600030101010101" pitchFamily="2" charset="-122"/>
              </a:endParaRPr>
            </a:p>
          </p:txBody>
        </p:sp>
        <p:sp>
          <p:nvSpPr>
            <p:cNvPr id="31772" name="Rectangle 27"/>
            <p:cNvSpPr>
              <a:spLocks noChangeArrowheads="1"/>
            </p:cNvSpPr>
            <p:nvPr/>
          </p:nvSpPr>
          <p:spPr bwMode="auto">
            <a:xfrm>
              <a:off x="703" y="2356"/>
              <a:ext cx="588" cy="233"/>
            </a:xfrm>
            <a:prstGeom prst="rect">
              <a:avLst/>
            </a:prstGeom>
            <a:solidFill>
              <a:srgbClr val="EAEAEA"/>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fontAlgn="t" hangingPunct="1"/>
              <a:endParaRPr lang="en-US" altLang="zh-CN" sz="1800" i="1">
                <a:solidFill>
                  <a:schemeClr val="tx1"/>
                </a:solidFill>
                <a:latin typeface="Arial" panose="020B0604020202020204" pitchFamily="34" charset="0"/>
                <a:ea typeface="宋体" panose="02010600030101010101" pitchFamily="2" charset="-122"/>
              </a:endParaRPr>
            </a:p>
          </p:txBody>
        </p:sp>
        <p:sp>
          <p:nvSpPr>
            <p:cNvPr id="31773" name="Rectangle 28"/>
            <p:cNvSpPr>
              <a:spLocks noChangeArrowheads="1"/>
            </p:cNvSpPr>
            <p:nvPr/>
          </p:nvSpPr>
          <p:spPr bwMode="auto">
            <a:xfrm>
              <a:off x="703" y="3124"/>
              <a:ext cx="589" cy="234"/>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fontAlgn="t" hangingPunct="1"/>
              <a:endParaRPr lang="en-US" altLang="zh-CN" sz="1800" i="1">
                <a:solidFill>
                  <a:schemeClr val="tx1"/>
                </a:solidFill>
                <a:latin typeface="Arial" panose="020B0604020202020204" pitchFamily="34" charset="0"/>
                <a:ea typeface="宋体" panose="02010600030101010101" pitchFamily="2" charset="-122"/>
              </a:endParaRPr>
            </a:p>
          </p:txBody>
        </p:sp>
        <p:sp>
          <p:nvSpPr>
            <p:cNvPr id="31774" name="Rectangle 29"/>
            <p:cNvSpPr>
              <a:spLocks noChangeArrowheads="1"/>
            </p:cNvSpPr>
            <p:nvPr/>
          </p:nvSpPr>
          <p:spPr bwMode="auto">
            <a:xfrm>
              <a:off x="703" y="2872"/>
              <a:ext cx="588" cy="234"/>
            </a:xfrm>
            <a:prstGeom prst="rect">
              <a:avLst/>
            </a:prstGeom>
            <a:solidFill>
              <a:srgbClr val="EAEAEA"/>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fontAlgn="t" hangingPunct="1"/>
              <a:endParaRPr lang="en-US" altLang="zh-CN" sz="1800" i="1">
                <a:solidFill>
                  <a:schemeClr val="tx1"/>
                </a:solidFill>
                <a:latin typeface="Arial" panose="020B0604020202020204" pitchFamily="34" charset="0"/>
                <a:ea typeface="宋体" panose="02010600030101010101" pitchFamily="2" charset="-122"/>
              </a:endParaRPr>
            </a:p>
          </p:txBody>
        </p:sp>
        <p:sp>
          <p:nvSpPr>
            <p:cNvPr id="31775" name="Rectangle 30"/>
            <p:cNvSpPr>
              <a:spLocks noChangeArrowheads="1"/>
            </p:cNvSpPr>
            <p:nvPr/>
          </p:nvSpPr>
          <p:spPr bwMode="auto">
            <a:xfrm>
              <a:off x="703" y="3647"/>
              <a:ext cx="589" cy="23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fontAlgn="t" hangingPunct="1"/>
              <a:endParaRPr lang="en-US" altLang="zh-CN" sz="1800" i="1">
                <a:solidFill>
                  <a:schemeClr val="tx1"/>
                </a:solidFill>
                <a:latin typeface="Arial" panose="020B0604020202020204" pitchFamily="34" charset="0"/>
                <a:ea typeface="宋体" panose="02010600030101010101" pitchFamily="2" charset="-122"/>
              </a:endParaRPr>
            </a:p>
          </p:txBody>
        </p:sp>
        <p:sp>
          <p:nvSpPr>
            <p:cNvPr id="31776" name="Rectangle 31"/>
            <p:cNvSpPr>
              <a:spLocks noChangeArrowheads="1"/>
            </p:cNvSpPr>
            <p:nvPr/>
          </p:nvSpPr>
          <p:spPr bwMode="auto">
            <a:xfrm>
              <a:off x="703" y="3388"/>
              <a:ext cx="588" cy="234"/>
            </a:xfrm>
            <a:prstGeom prst="rect">
              <a:avLst/>
            </a:prstGeom>
            <a:solidFill>
              <a:srgbClr val="EAEAEA"/>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fontAlgn="t" hangingPunct="1"/>
              <a:endParaRPr lang="en-US" altLang="zh-CN" sz="1800" i="1">
                <a:solidFill>
                  <a:schemeClr val="tx1"/>
                </a:solidFill>
                <a:latin typeface="Arial" panose="020B0604020202020204" pitchFamily="34" charset="0"/>
                <a:ea typeface="宋体" panose="02010600030101010101" pitchFamily="2" charset="-122"/>
              </a:endParaRPr>
            </a:p>
          </p:txBody>
        </p:sp>
      </p:grpSp>
      <p:sp>
        <p:nvSpPr>
          <p:cNvPr id="31751" name="Text Box 6"/>
          <p:cNvSpPr txBox="1">
            <a:spLocks noChangeArrowheads="1"/>
          </p:cNvSpPr>
          <p:nvPr/>
        </p:nvSpPr>
        <p:spPr bwMode="auto">
          <a:xfrm>
            <a:off x="2714398" y="3041420"/>
            <a:ext cx="6840537" cy="32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752" tIns="43876" rIns="87752" bIns="43876" anchor="ctr"/>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a:lnSpc>
                <a:spcPct val="160000"/>
              </a:lnSpc>
              <a:buClr>
                <a:schemeClr val="bg2"/>
              </a:buClr>
              <a:buSzPct val="60000"/>
            </a:pPr>
            <a:r>
              <a:rPr lang="zh-CN" altLang="en-US" sz="1600" b="1" dirty="0">
                <a:solidFill>
                  <a:schemeClr val="tx1"/>
                </a:solidFill>
                <a:latin typeface="FrutigerNext LT Regular" pitchFamily="34" charset="0"/>
                <a:ea typeface="华文细黑" panose="02010600040101010101" pitchFamily="2" charset="-122"/>
              </a:rPr>
              <a:t>误解一： 敏捷开发意味着可以不需要文档、设计和计划</a:t>
            </a:r>
            <a:endParaRPr lang="zh-CN" altLang="en-US" sz="1600" b="1" dirty="0">
              <a:solidFill>
                <a:schemeClr val="tx1"/>
              </a:solidFill>
              <a:latin typeface="FrutigerNext LT Regular" pitchFamily="34" charset="0"/>
              <a:ea typeface="华文细黑" panose="02010600040101010101" pitchFamily="2" charset="-122"/>
            </a:endParaRPr>
          </a:p>
          <a:p>
            <a:pPr algn="l">
              <a:lnSpc>
                <a:spcPct val="160000"/>
              </a:lnSpc>
              <a:buClr>
                <a:schemeClr val="bg2"/>
              </a:buClr>
              <a:buSzPct val="60000"/>
            </a:pPr>
            <a:r>
              <a:rPr lang="zh-CN" altLang="en-US" sz="1600" b="1" dirty="0">
                <a:solidFill>
                  <a:schemeClr val="tx1"/>
                </a:solidFill>
                <a:latin typeface="FrutigerNext LT Regular" pitchFamily="34" charset="0"/>
                <a:ea typeface="华文细黑" panose="02010600040101010101" pitchFamily="2" charset="-122"/>
              </a:rPr>
              <a:t>误解二： 敏捷只是一些优秀实践，或者是优秀实践的结合</a:t>
            </a:r>
            <a:endParaRPr lang="zh-CN" altLang="en-US" sz="1600" b="1" dirty="0">
              <a:solidFill>
                <a:schemeClr val="tx1"/>
              </a:solidFill>
              <a:latin typeface="FrutigerNext LT Regular" pitchFamily="34" charset="0"/>
              <a:ea typeface="华文细黑" panose="02010600040101010101" pitchFamily="2" charset="-122"/>
            </a:endParaRPr>
          </a:p>
          <a:p>
            <a:pPr algn="l">
              <a:lnSpc>
                <a:spcPct val="160000"/>
              </a:lnSpc>
              <a:buClr>
                <a:schemeClr val="bg2"/>
              </a:buClr>
              <a:buSzPct val="60000"/>
            </a:pPr>
            <a:r>
              <a:rPr lang="zh-CN" altLang="en-US" sz="1600" b="1" dirty="0">
                <a:solidFill>
                  <a:schemeClr val="tx1"/>
                </a:solidFill>
                <a:latin typeface="FrutigerNext LT Regular" pitchFamily="34" charset="0"/>
                <a:ea typeface="华文细黑" panose="02010600040101010101" pitchFamily="2" charset="-122"/>
              </a:rPr>
              <a:t>误解三： 敏捷只适用于小项目开发</a:t>
            </a:r>
            <a:endParaRPr lang="zh-CN" altLang="en-US" sz="1600" b="1" dirty="0">
              <a:solidFill>
                <a:schemeClr val="tx1"/>
              </a:solidFill>
              <a:latin typeface="FrutigerNext LT Regular" pitchFamily="34" charset="0"/>
              <a:ea typeface="华文细黑" panose="02010600040101010101" pitchFamily="2" charset="-122"/>
            </a:endParaRPr>
          </a:p>
          <a:p>
            <a:pPr algn="l">
              <a:lnSpc>
                <a:spcPct val="160000"/>
              </a:lnSpc>
              <a:buClr>
                <a:schemeClr val="bg2"/>
              </a:buClr>
              <a:buSzPct val="60000"/>
            </a:pPr>
            <a:r>
              <a:rPr lang="zh-CN" altLang="en-US" sz="1600" b="1" dirty="0">
                <a:solidFill>
                  <a:schemeClr val="tx1"/>
                </a:solidFill>
                <a:latin typeface="FrutigerNext LT Regular" pitchFamily="34" charset="0"/>
                <a:ea typeface="华文细黑" panose="02010600040101010101" pitchFamily="2" charset="-122"/>
              </a:rPr>
              <a:t>误解四： 敏捷只会对研发产生改变</a:t>
            </a:r>
            <a:endParaRPr lang="zh-CN" altLang="en-US" sz="1600" b="1" dirty="0">
              <a:solidFill>
                <a:schemeClr val="tx1"/>
              </a:solidFill>
              <a:latin typeface="FrutigerNext LT Regular" pitchFamily="34" charset="0"/>
              <a:ea typeface="华文细黑" panose="02010600040101010101" pitchFamily="2" charset="-122"/>
            </a:endParaRPr>
          </a:p>
          <a:p>
            <a:pPr algn="l">
              <a:lnSpc>
                <a:spcPct val="160000"/>
              </a:lnSpc>
              <a:buClr>
                <a:schemeClr val="bg2"/>
              </a:buClr>
              <a:buSzPct val="60000"/>
            </a:pPr>
            <a:r>
              <a:rPr lang="zh-CN" altLang="en-US" sz="1600" b="1" dirty="0">
                <a:solidFill>
                  <a:schemeClr val="tx1"/>
                </a:solidFill>
                <a:latin typeface="FrutigerNext LT Regular" pitchFamily="34" charset="0"/>
                <a:ea typeface="华文细黑" panose="02010600040101010101" pitchFamily="2" charset="-122"/>
              </a:rPr>
              <a:t>误解五： 管理者不需要亲自了解敏捷，只需要管理上支持就可以了</a:t>
            </a:r>
            <a:endParaRPr lang="zh-CN" altLang="en-US" sz="1600" b="1" dirty="0">
              <a:solidFill>
                <a:schemeClr val="tx1"/>
              </a:solidFill>
              <a:latin typeface="FrutigerNext LT Regular" pitchFamily="34" charset="0"/>
              <a:ea typeface="华文细黑" panose="02010600040101010101" pitchFamily="2" charset="-122"/>
            </a:endParaRPr>
          </a:p>
          <a:p>
            <a:pPr algn="l">
              <a:lnSpc>
                <a:spcPct val="160000"/>
              </a:lnSpc>
              <a:buClr>
                <a:schemeClr val="bg2"/>
              </a:buClr>
              <a:buSzPct val="60000"/>
            </a:pPr>
            <a:r>
              <a:rPr lang="zh-CN" altLang="en-US" sz="1600" b="1" dirty="0">
                <a:solidFill>
                  <a:schemeClr val="tx1"/>
                </a:solidFill>
                <a:latin typeface="FrutigerNext LT Regular" pitchFamily="34" charset="0"/>
                <a:ea typeface="华文细黑" panose="02010600040101010101" pitchFamily="2" charset="-122"/>
              </a:rPr>
              <a:t>误解六： 引入敏捷只需要按照既定的步骤去做就可以了</a:t>
            </a:r>
            <a:endParaRPr lang="zh-CN" altLang="en-US" sz="1600" b="1" dirty="0">
              <a:solidFill>
                <a:schemeClr val="tx1"/>
              </a:solidFill>
              <a:latin typeface="FrutigerNext LT Regular" pitchFamily="34" charset="0"/>
              <a:ea typeface="华文细黑" panose="02010600040101010101" pitchFamily="2" charset="-122"/>
            </a:endParaRPr>
          </a:p>
          <a:p>
            <a:pPr algn="l">
              <a:lnSpc>
                <a:spcPct val="160000"/>
              </a:lnSpc>
              <a:buClr>
                <a:schemeClr val="bg2"/>
              </a:buClr>
              <a:buSzPct val="60000"/>
            </a:pPr>
            <a:r>
              <a:rPr lang="zh-CN" altLang="en-US" sz="1600" b="1" dirty="0">
                <a:solidFill>
                  <a:schemeClr val="tx1"/>
                </a:solidFill>
                <a:latin typeface="FrutigerNext LT Regular" pitchFamily="34" charset="0"/>
                <a:ea typeface="华文细黑" panose="02010600040101010101" pitchFamily="2" charset="-122"/>
              </a:rPr>
              <a:t>误解七： 敏捷是</a:t>
            </a:r>
            <a:r>
              <a:rPr lang="en-US" altLang="zh-CN" sz="1600" b="1" dirty="0">
                <a:solidFill>
                  <a:schemeClr val="tx1"/>
                </a:solidFill>
                <a:latin typeface="FrutigerNext LT Regular" pitchFamily="34" charset="0"/>
                <a:ea typeface="华文细黑" panose="02010600040101010101" pitchFamily="2" charset="-122"/>
              </a:rPr>
              <a:t>CMM</a:t>
            </a:r>
            <a:r>
              <a:rPr lang="zh-CN" altLang="en-US" sz="1600" b="1" dirty="0">
                <a:solidFill>
                  <a:schemeClr val="tx1"/>
                </a:solidFill>
                <a:latin typeface="FrutigerNext LT Regular" pitchFamily="34" charset="0"/>
                <a:ea typeface="华文细黑" panose="02010600040101010101" pitchFamily="2" charset="-122"/>
              </a:rPr>
              <a:t>的替代品，是另一种流程</a:t>
            </a:r>
            <a:endParaRPr lang="zh-CN" altLang="en-US" sz="1600" b="1" dirty="0">
              <a:solidFill>
                <a:schemeClr val="tx1"/>
              </a:solidFill>
              <a:latin typeface="FrutigerNext LT Regular" pitchFamily="34" charset="0"/>
              <a:ea typeface="华文细黑" panose="02010600040101010101" pitchFamily="2" charset="-122"/>
            </a:endParaRPr>
          </a:p>
          <a:p>
            <a:pPr algn="l">
              <a:lnSpc>
                <a:spcPct val="160000"/>
              </a:lnSpc>
              <a:buClr>
                <a:schemeClr val="bg2"/>
              </a:buClr>
              <a:buSzPct val="60000"/>
            </a:pPr>
            <a:r>
              <a:rPr lang="zh-CN" altLang="en-US" sz="1600" b="1" dirty="0">
                <a:solidFill>
                  <a:schemeClr val="tx1"/>
                </a:solidFill>
                <a:latin typeface="FrutigerNext LT Regular" pitchFamily="34" charset="0"/>
                <a:ea typeface="华文细黑" panose="02010600040101010101" pitchFamily="2" charset="-122"/>
              </a:rPr>
              <a:t>误解八： 敏捷只注重特性的快速交付，在敏捷下架构不重要了</a:t>
            </a:r>
            <a:endParaRPr lang="zh-CN" altLang="en-US" sz="1600" b="1" dirty="0">
              <a:solidFill>
                <a:schemeClr val="tx1"/>
              </a:solidFill>
              <a:latin typeface="FrutigerNext LT Regular" pitchFamily="34" charset="0"/>
              <a:ea typeface="华文细黑" panose="02010600040101010101" pitchFamily="2" charset="-122"/>
            </a:endParaRPr>
          </a:p>
        </p:txBody>
      </p:sp>
      <p:cxnSp>
        <p:nvCxnSpPr>
          <p:cNvPr id="33" name="直接连接符 3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885357"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91" name="Rectangle 35"/>
          <p:cNvSpPr>
            <a:spLocks noChangeArrowheads="1"/>
          </p:cNvSpPr>
          <p:nvPr/>
        </p:nvSpPr>
        <p:spPr bwMode="gray">
          <a:xfrm>
            <a:off x="4079876" y="1226682"/>
            <a:ext cx="5400675" cy="936625"/>
          </a:xfrm>
          <a:prstGeom prst="rect">
            <a:avLst/>
          </a:prstGeom>
          <a:gradFill rotWithShape="1">
            <a:gsLst>
              <a:gs pos="0">
                <a:schemeClr val="accent2">
                  <a:alpha val="50000"/>
                </a:schemeClr>
              </a:gs>
              <a:gs pos="100000">
                <a:schemeClr val="accent2">
                  <a:gamma/>
                  <a:tint val="0"/>
                  <a:invGamma/>
                  <a:alpha val="0"/>
                </a:schemeClr>
              </a:gs>
            </a:gsLst>
            <a:lin ang="0" scaled="1"/>
          </a:gradFill>
          <a:ln w="9525" algn="ctr">
            <a:noFill/>
            <a:miter lim="800000"/>
          </a:ln>
          <a:effectLst/>
        </p:spPr>
        <p:txBody>
          <a:bodyPr wrap="none" anchor="ctr"/>
          <a:lstStyle/>
          <a:p>
            <a:pPr>
              <a:defRPr/>
            </a:pPr>
            <a:endParaRPr lang="zh-CN" altLang="en-US">
              <a:ea typeface="黑体" panose="02010609060101010101" charset="-122"/>
            </a:endParaRPr>
          </a:p>
        </p:txBody>
      </p:sp>
      <p:grpSp>
        <p:nvGrpSpPr>
          <p:cNvPr id="32772" name="Group 40"/>
          <p:cNvGrpSpPr/>
          <p:nvPr/>
        </p:nvGrpSpPr>
        <p:grpSpPr bwMode="auto">
          <a:xfrm>
            <a:off x="2711451" y="1226681"/>
            <a:ext cx="1362075" cy="881062"/>
            <a:chOff x="4320" y="1152"/>
            <a:chExt cx="414" cy="402"/>
          </a:xfrm>
        </p:grpSpPr>
        <p:sp>
          <p:nvSpPr>
            <p:cNvPr id="377897" name="AutoShape 41"/>
            <p:cNvSpPr>
              <a:spLocks noChangeArrowheads="1"/>
            </p:cNvSpPr>
            <p:nvPr/>
          </p:nvSpPr>
          <p:spPr bwMode="gray">
            <a:xfrm>
              <a:off x="4320" y="1152"/>
              <a:ext cx="414"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ea typeface="黑体" panose="02010609060101010101" charset="-122"/>
              </a:endParaRPr>
            </a:p>
          </p:txBody>
        </p:sp>
        <p:sp>
          <p:nvSpPr>
            <p:cNvPr id="377898" name="Freeform 42"/>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ln>
          </p:spPr>
          <p:txBody>
            <a:bodyPr/>
            <a:lstStyle/>
            <a:p>
              <a:pPr>
                <a:defRPr/>
              </a:pPr>
              <a:endParaRPr lang="zh-CN" altLang="en-US">
                <a:ea typeface="黑体" panose="02010609060101010101" charset="-122"/>
              </a:endParaRPr>
            </a:p>
          </p:txBody>
        </p:sp>
      </p:grpSp>
      <p:sp>
        <p:nvSpPr>
          <p:cNvPr id="377892" name="Rectangle 36"/>
          <p:cNvSpPr>
            <a:spLocks noChangeArrowheads="1"/>
          </p:cNvSpPr>
          <p:nvPr/>
        </p:nvSpPr>
        <p:spPr bwMode="gray">
          <a:xfrm>
            <a:off x="4079875" y="2595107"/>
            <a:ext cx="3384550" cy="884237"/>
          </a:xfrm>
          <a:prstGeom prst="rect">
            <a:avLst/>
          </a:prstGeom>
          <a:gradFill rotWithShape="1">
            <a:gsLst>
              <a:gs pos="0">
                <a:schemeClr val="accent1">
                  <a:alpha val="42000"/>
                </a:schemeClr>
              </a:gs>
              <a:gs pos="100000">
                <a:schemeClr val="accent1">
                  <a:gamma/>
                  <a:tint val="0"/>
                  <a:invGamma/>
                  <a:alpha val="0"/>
                </a:schemeClr>
              </a:gs>
            </a:gsLst>
            <a:lin ang="0" scaled="1"/>
          </a:gradFill>
          <a:ln w="9525" algn="ctr">
            <a:noFill/>
            <a:miter lim="800000"/>
          </a:ln>
          <a:effectLst/>
        </p:spPr>
        <p:txBody>
          <a:bodyPr wrap="none" anchor="ctr"/>
          <a:lstStyle/>
          <a:p>
            <a:pPr>
              <a:defRPr/>
            </a:pPr>
            <a:endParaRPr lang="zh-CN" altLang="en-US">
              <a:ea typeface="黑体" panose="02010609060101010101" charset="-122"/>
            </a:endParaRPr>
          </a:p>
        </p:txBody>
      </p:sp>
      <p:sp>
        <p:nvSpPr>
          <p:cNvPr id="32774" name="Rectangle 34"/>
          <p:cNvSpPr>
            <a:spLocks noChangeArrowheads="1"/>
          </p:cNvSpPr>
          <p:nvPr/>
        </p:nvSpPr>
        <p:spPr bwMode="gray">
          <a:xfrm>
            <a:off x="4008438" y="4036556"/>
            <a:ext cx="5472112" cy="862012"/>
          </a:xfrm>
          <a:prstGeom prst="rect">
            <a:avLst/>
          </a:prstGeom>
          <a:gradFill rotWithShape="1">
            <a:gsLst>
              <a:gs pos="0">
                <a:srgbClr val="91B5D5">
                  <a:alpha val="50000"/>
                </a:srgbClr>
              </a:gs>
              <a:gs pos="100000">
                <a:srgbClr val="FFFFFF">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grpSp>
        <p:nvGrpSpPr>
          <p:cNvPr id="32775" name="Group 37"/>
          <p:cNvGrpSpPr/>
          <p:nvPr/>
        </p:nvGrpSpPr>
        <p:grpSpPr bwMode="auto">
          <a:xfrm>
            <a:off x="2717801" y="2577644"/>
            <a:ext cx="1362075" cy="881063"/>
            <a:chOff x="4320" y="1152"/>
            <a:chExt cx="414" cy="402"/>
          </a:xfrm>
        </p:grpSpPr>
        <p:sp>
          <p:nvSpPr>
            <p:cNvPr id="377894" name="AutoShape 38"/>
            <p:cNvSpPr>
              <a:spLocks noChangeArrowheads="1"/>
            </p:cNvSpPr>
            <p:nvPr/>
          </p:nvSpPr>
          <p:spPr bwMode="gray">
            <a:xfrm>
              <a:off x="4320" y="1152"/>
              <a:ext cx="414" cy="402"/>
            </a:xfrm>
            <a:prstGeom prst="roundRect">
              <a:avLst>
                <a:gd name="adj" fmla="val 11921"/>
              </a:avLst>
            </a:prstGeom>
            <a:gradFill rotWithShape="1">
              <a:gsLst>
                <a:gs pos="0">
                  <a:srgbClr val="CCE7E6"/>
                </a:gs>
                <a:gs pos="100000">
                  <a:srgbClr val="7BAFB5"/>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ea typeface="黑体" panose="02010609060101010101" charset="-122"/>
              </a:endParaRPr>
            </a:p>
          </p:txBody>
        </p:sp>
        <p:sp>
          <p:nvSpPr>
            <p:cNvPr id="377895" name="Freeform 39"/>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ln>
          </p:spPr>
          <p:txBody>
            <a:bodyPr/>
            <a:lstStyle/>
            <a:p>
              <a:pPr>
                <a:defRPr/>
              </a:pPr>
              <a:endParaRPr lang="zh-CN" altLang="en-US">
                <a:ea typeface="黑体" panose="02010609060101010101" charset="-122"/>
              </a:endParaRPr>
            </a:p>
          </p:txBody>
        </p:sp>
      </p:grpSp>
      <p:grpSp>
        <p:nvGrpSpPr>
          <p:cNvPr id="32776" name="Group 43"/>
          <p:cNvGrpSpPr/>
          <p:nvPr/>
        </p:nvGrpSpPr>
        <p:grpSpPr bwMode="auto">
          <a:xfrm>
            <a:off x="2711451" y="3963531"/>
            <a:ext cx="1362075" cy="900112"/>
            <a:chOff x="4320" y="1152"/>
            <a:chExt cx="414" cy="402"/>
          </a:xfrm>
        </p:grpSpPr>
        <p:sp>
          <p:nvSpPr>
            <p:cNvPr id="377900" name="AutoShape 44"/>
            <p:cNvSpPr>
              <a:spLocks noChangeArrowheads="1"/>
            </p:cNvSpPr>
            <p:nvPr/>
          </p:nvSpPr>
          <p:spPr bwMode="gray">
            <a:xfrm>
              <a:off x="4320" y="1152"/>
              <a:ext cx="414" cy="402"/>
            </a:xfrm>
            <a:prstGeom prst="roundRect">
              <a:avLst>
                <a:gd name="adj" fmla="val 11921"/>
              </a:avLst>
            </a:prstGeom>
            <a:gradFill rotWithShape="1">
              <a:gsLst>
                <a:gs pos="0">
                  <a:srgbClr val="A9B0E5"/>
                </a:gs>
                <a:gs pos="100000">
                  <a:srgbClr val="5E5787"/>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ea typeface="黑体" panose="02010609060101010101" charset="-122"/>
              </a:endParaRPr>
            </a:p>
          </p:txBody>
        </p:sp>
        <p:sp>
          <p:nvSpPr>
            <p:cNvPr id="32786" name="Freeform 45"/>
            <p:cNvSpPr/>
            <p:nvPr/>
          </p:nvSpPr>
          <p:spPr bwMode="gray">
            <a:xfrm>
              <a:off x="4346" y="1178"/>
              <a:ext cx="206" cy="201"/>
            </a:xfrm>
            <a:custGeom>
              <a:avLst/>
              <a:gdLst>
                <a:gd name="T0" fmla="*/ 41 w 596"/>
                <a:gd name="T1" fmla="*/ 0 h 598"/>
                <a:gd name="T2" fmla="*/ 0 w 596"/>
                <a:gd name="T3" fmla="*/ 40 h 598"/>
                <a:gd name="T4" fmla="*/ 0 w 596"/>
                <a:gd name="T5" fmla="*/ 198 h 598"/>
                <a:gd name="T6" fmla="*/ 56 w 596"/>
                <a:gd name="T7" fmla="*/ 58 h 598"/>
                <a:gd name="T8" fmla="*/ 204 w 596"/>
                <a:gd name="T9" fmla="*/ 0 h 598"/>
                <a:gd name="T10" fmla="*/ 41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solidFill>
              <a:schemeClr val="bg1">
                <a:alpha val="27843"/>
              </a:schemeClr>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p>
          </p:txBody>
        </p:sp>
      </p:grpSp>
      <p:sp>
        <p:nvSpPr>
          <p:cNvPr id="32777" name="Rectangle 2"/>
          <p:cNvSpPr>
            <a:spLocks noGrp="1" noChangeArrowheads="1"/>
          </p:cNvSpPr>
          <p:nvPr>
            <p:ph type="title" idx="4294967295"/>
          </p:nvPr>
        </p:nvSpPr>
        <p:spPr>
          <a:xfrm>
            <a:off x="398464" y="519114"/>
            <a:ext cx="8320087" cy="6064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smtClean="0">
                <a:solidFill>
                  <a:srgbClr val="990000"/>
                </a:solidFill>
                <a:latin typeface="FrutigerNext LT Medium" pitchFamily="34" charset="0"/>
                <a:ea typeface="黑体" panose="02010609060101010101" charset="-122"/>
                <a:cs typeface="+mn-cs"/>
              </a:rPr>
              <a:t>敏捷 </a:t>
            </a:r>
            <a:r>
              <a:rPr lang="en-US" altLang="zh-CN" sz="3200" dirty="0" smtClean="0">
                <a:solidFill>
                  <a:srgbClr val="990000"/>
                </a:solidFill>
                <a:latin typeface="FrutigerNext LT Medium" pitchFamily="34" charset="0"/>
                <a:ea typeface="黑体" panose="02010609060101010101" charset="-122"/>
                <a:cs typeface="+mn-cs"/>
              </a:rPr>
              <a:t>= </a:t>
            </a:r>
            <a:r>
              <a:rPr lang="zh-CN" altLang="en-US" sz="3200" dirty="0" smtClean="0">
                <a:solidFill>
                  <a:srgbClr val="990000"/>
                </a:solidFill>
                <a:latin typeface="FrutigerNext LT Medium" pitchFamily="34" charset="0"/>
                <a:ea typeface="黑体" panose="02010609060101010101" charset="-122"/>
                <a:cs typeface="+mn-cs"/>
              </a:rPr>
              <a:t>理念</a:t>
            </a:r>
            <a:r>
              <a:rPr lang="en-US" altLang="zh-CN" sz="3200" dirty="0">
                <a:solidFill>
                  <a:srgbClr val="990000"/>
                </a:solidFill>
                <a:latin typeface="FrutigerNext LT Medium" pitchFamily="34" charset="0"/>
                <a:ea typeface="黑体" panose="02010609060101010101" charset="-122"/>
                <a:cs typeface="+mn-cs"/>
              </a:rPr>
              <a:t>+</a:t>
            </a:r>
            <a:r>
              <a:rPr lang="zh-CN" altLang="en-US" sz="3200" dirty="0">
                <a:solidFill>
                  <a:srgbClr val="990000"/>
                </a:solidFill>
                <a:latin typeface="FrutigerNext LT Medium" pitchFamily="34" charset="0"/>
                <a:ea typeface="黑体" panose="02010609060101010101" charset="-122"/>
                <a:cs typeface="+mn-cs"/>
              </a:rPr>
              <a:t>优秀实践</a:t>
            </a:r>
            <a:r>
              <a:rPr lang="en-US" altLang="zh-CN" sz="3200" dirty="0">
                <a:solidFill>
                  <a:srgbClr val="990000"/>
                </a:solidFill>
                <a:latin typeface="FrutigerNext LT Medium" pitchFamily="34" charset="0"/>
                <a:ea typeface="黑体" panose="02010609060101010101" charset="-122"/>
                <a:cs typeface="+mn-cs"/>
              </a:rPr>
              <a:t>+</a:t>
            </a:r>
            <a:r>
              <a:rPr lang="zh-CN" altLang="en-US" sz="3200" dirty="0">
                <a:solidFill>
                  <a:srgbClr val="990000"/>
                </a:solidFill>
                <a:latin typeface="FrutigerNext LT Medium" pitchFamily="34" charset="0"/>
                <a:ea typeface="黑体" panose="02010609060101010101" charset="-122"/>
                <a:cs typeface="+mn-cs"/>
              </a:rPr>
              <a:t>具体应用</a:t>
            </a:r>
            <a:endParaRPr lang="zh-CN" altLang="en-US" sz="3200" dirty="0">
              <a:solidFill>
                <a:srgbClr val="990000"/>
              </a:solidFill>
              <a:latin typeface="FrutigerNext LT Medium" pitchFamily="34" charset="0"/>
              <a:ea typeface="黑体" panose="02010609060101010101" charset="-122"/>
              <a:cs typeface="+mn-cs"/>
            </a:endParaRPr>
          </a:p>
        </p:txBody>
      </p:sp>
      <p:sp>
        <p:nvSpPr>
          <p:cNvPr id="32778" name="Text Box 3"/>
          <p:cNvSpPr txBox="1">
            <a:spLocks noChangeArrowheads="1"/>
          </p:cNvSpPr>
          <p:nvPr/>
        </p:nvSpPr>
        <p:spPr bwMode="auto">
          <a:xfrm>
            <a:off x="2938463" y="1457497"/>
            <a:ext cx="161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7" tIns="45693" rIns="91387" bIns="45693">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400" b="1" dirty="0">
                <a:solidFill>
                  <a:schemeClr val="tx1"/>
                </a:solidFill>
                <a:latin typeface="FrutigerNext LT Regular" pitchFamily="34" charset="0"/>
                <a:ea typeface="隶书" panose="02010509060101010101" pitchFamily="49" charset="-122"/>
              </a:rPr>
              <a:t>理念</a:t>
            </a:r>
            <a:endParaRPr lang="zh-CN" altLang="en-US" sz="2400" b="1" dirty="0">
              <a:solidFill>
                <a:schemeClr val="tx1"/>
              </a:solidFill>
              <a:latin typeface="FrutigerNext LT Regular" pitchFamily="34" charset="0"/>
              <a:ea typeface="隶书" panose="02010509060101010101" pitchFamily="49" charset="-122"/>
            </a:endParaRPr>
          </a:p>
        </p:txBody>
      </p:sp>
      <p:sp>
        <p:nvSpPr>
          <p:cNvPr id="32779" name="Text Box 4"/>
          <p:cNvSpPr txBox="1">
            <a:spLocks noChangeArrowheads="1"/>
          </p:cNvSpPr>
          <p:nvPr/>
        </p:nvSpPr>
        <p:spPr bwMode="auto">
          <a:xfrm>
            <a:off x="2711451" y="2770690"/>
            <a:ext cx="161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7" tIns="45693" rIns="91387" bIns="45693">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400" b="1" dirty="0">
                <a:solidFill>
                  <a:schemeClr val="tx1"/>
                </a:solidFill>
                <a:latin typeface="FrutigerNext LT Regular" pitchFamily="34" charset="0"/>
                <a:ea typeface="隶书" panose="02010509060101010101" pitchFamily="49" charset="-122"/>
              </a:rPr>
              <a:t>优秀实践</a:t>
            </a:r>
            <a:endParaRPr lang="zh-CN" altLang="en-US" sz="2400" b="1" dirty="0">
              <a:solidFill>
                <a:schemeClr val="tx1"/>
              </a:solidFill>
              <a:latin typeface="FrutigerNext LT Regular" pitchFamily="34" charset="0"/>
              <a:ea typeface="隶书" panose="02010509060101010101" pitchFamily="49" charset="-122"/>
            </a:endParaRPr>
          </a:p>
        </p:txBody>
      </p:sp>
      <p:sp>
        <p:nvSpPr>
          <p:cNvPr id="32780" name="Text Box 5"/>
          <p:cNvSpPr txBox="1">
            <a:spLocks noChangeArrowheads="1"/>
          </p:cNvSpPr>
          <p:nvPr/>
        </p:nvSpPr>
        <p:spPr bwMode="auto">
          <a:xfrm>
            <a:off x="2674938" y="4184987"/>
            <a:ext cx="165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7" tIns="45693" rIns="91387" bIns="45693">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400" b="1" dirty="0">
                <a:solidFill>
                  <a:schemeClr val="tx1"/>
                </a:solidFill>
                <a:latin typeface="FrutigerNext LT Regular" pitchFamily="34" charset="0"/>
                <a:ea typeface="隶书" panose="02010509060101010101" pitchFamily="49" charset="-122"/>
              </a:rPr>
              <a:t>具体应用</a:t>
            </a:r>
            <a:endParaRPr lang="zh-CN" altLang="en-US" sz="2400" b="1" dirty="0">
              <a:solidFill>
                <a:schemeClr val="tx1"/>
              </a:solidFill>
              <a:latin typeface="FrutigerNext LT Regular" pitchFamily="34" charset="0"/>
              <a:ea typeface="隶书" panose="02010509060101010101" pitchFamily="49" charset="-122"/>
            </a:endParaRPr>
          </a:p>
        </p:txBody>
      </p:sp>
      <p:sp>
        <p:nvSpPr>
          <p:cNvPr id="32781" name="Rectangle 7"/>
          <p:cNvSpPr>
            <a:spLocks noGrp="1" noChangeArrowheads="1"/>
          </p:cNvSpPr>
          <p:nvPr>
            <p:ph type="body" idx="4294967295"/>
          </p:nvPr>
        </p:nvSpPr>
        <p:spPr>
          <a:xfrm>
            <a:off x="2135188" y="5187493"/>
            <a:ext cx="8280400" cy="1150938"/>
          </a:xfrm>
        </p:spPr>
        <p:txBody>
          <a:bodyPr lIns="80107" tIns="40053" rIns="80107" bIns="40053"/>
          <a:lstStyle/>
          <a:p>
            <a:pPr eaLnBrk="1" hangingPunct="1">
              <a:lnSpc>
                <a:spcPct val="130000"/>
              </a:lnSpc>
              <a:buFont typeface="Wingdings" panose="05000000000000000000" pitchFamily="2" charset="2"/>
              <a:buNone/>
            </a:pPr>
            <a:r>
              <a:rPr lang="zh-CN" altLang="en-US" sz="1800" b="1" dirty="0">
                <a:solidFill>
                  <a:schemeClr val="tx2"/>
                </a:solidFill>
                <a:latin typeface="黑体" panose="02010609060101010101" charset="-122"/>
                <a:ea typeface="黑体" panose="02010609060101010101" charset="-122"/>
              </a:rPr>
              <a:t>                  理念（敏捷核心思想）</a:t>
            </a:r>
            <a:endParaRPr lang="zh-CN" altLang="en-US" sz="1800" b="1" dirty="0">
              <a:solidFill>
                <a:schemeClr val="tx2"/>
              </a:solidFill>
              <a:latin typeface="黑体" panose="02010609060101010101" charset="-122"/>
              <a:ea typeface="黑体" panose="02010609060101010101" charset="-122"/>
            </a:endParaRPr>
          </a:p>
          <a:p>
            <a:pPr eaLnBrk="1" hangingPunct="1">
              <a:lnSpc>
                <a:spcPct val="130000"/>
              </a:lnSpc>
              <a:buFont typeface="Wingdings" panose="05000000000000000000" pitchFamily="2" charset="2"/>
              <a:buNone/>
            </a:pPr>
            <a:r>
              <a:rPr lang="zh-CN" altLang="en-US" sz="1800" b="1" dirty="0">
                <a:solidFill>
                  <a:schemeClr val="tx2"/>
                </a:solidFill>
                <a:latin typeface="黑体" panose="02010609060101010101" charset="-122"/>
                <a:ea typeface="黑体" panose="02010609060101010101" charset="-122"/>
              </a:rPr>
              <a:t>敏捷包括</a:t>
            </a:r>
            <a:r>
              <a:rPr lang="en-US" altLang="zh-CN" sz="1800" b="1" dirty="0">
                <a:solidFill>
                  <a:schemeClr val="tx2"/>
                </a:solidFill>
                <a:latin typeface="黑体" panose="02010609060101010101" charset="-122"/>
                <a:ea typeface="黑体" panose="02010609060101010101" charset="-122"/>
              </a:rPr>
              <a:t>3</a:t>
            </a:r>
            <a:r>
              <a:rPr lang="zh-CN" altLang="en-US" sz="1800" b="1" dirty="0">
                <a:solidFill>
                  <a:schemeClr val="tx2"/>
                </a:solidFill>
                <a:latin typeface="黑体" panose="02010609060101010101" charset="-122"/>
                <a:ea typeface="黑体" panose="02010609060101010101" charset="-122"/>
              </a:rPr>
              <a:t>个层次   优秀实践（敏捷的经验积累）</a:t>
            </a:r>
            <a:endParaRPr lang="zh-CN" altLang="en-US" sz="1800" b="1" dirty="0">
              <a:solidFill>
                <a:schemeClr val="tx2"/>
              </a:solidFill>
              <a:latin typeface="黑体" panose="02010609060101010101" charset="-122"/>
              <a:ea typeface="黑体" panose="02010609060101010101" charset="-122"/>
            </a:endParaRPr>
          </a:p>
          <a:p>
            <a:pPr eaLnBrk="1" hangingPunct="1">
              <a:lnSpc>
                <a:spcPct val="130000"/>
              </a:lnSpc>
              <a:buFont typeface="Wingdings" panose="05000000000000000000" pitchFamily="2" charset="2"/>
              <a:buNone/>
            </a:pPr>
            <a:r>
              <a:rPr lang="zh-CN" altLang="en-US" sz="1800" b="1" dirty="0">
                <a:solidFill>
                  <a:schemeClr val="tx2"/>
                </a:solidFill>
                <a:latin typeface="黑体" panose="02010609060101010101" charset="-122"/>
                <a:ea typeface="黑体" panose="02010609060101010101" charset="-122"/>
              </a:rPr>
              <a:t>                  具体应用（能够结合自身灵活应用才是真正敏捷）</a:t>
            </a:r>
            <a:endParaRPr lang="zh-CN" altLang="en-US" sz="1800" b="1" dirty="0">
              <a:solidFill>
                <a:schemeClr val="tx2"/>
              </a:solidFill>
              <a:latin typeface="黑体" panose="02010609060101010101" charset="-122"/>
              <a:ea typeface="黑体" panose="02010609060101010101" charset="-122"/>
            </a:endParaRPr>
          </a:p>
        </p:txBody>
      </p:sp>
      <p:pic>
        <p:nvPicPr>
          <p:cNvPr id="32782" name="Picture 3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5776" y="1299707"/>
            <a:ext cx="5114925"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3" name="Freeform 51"/>
          <p:cNvSpPr/>
          <p:nvPr/>
        </p:nvSpPr>
        <p:spPr bwMode="gray">
          <a:xfrm>
            <a:off x="2782888" y="1082218"/>
            <a:ext cx="677862" cy="439738"/>
          </a:xfrm>
          <a:custGeom>
            <a:avLst/>
            <a:gdLst>
              <a:gd name="T0" fmla="*/ 134208 w 596"/>
              <a:gd name="T1" fmla="*/ 0 h 598"/>
              <a:gd name="T2" fmla="*/ 0 w 596"/>
              <a:gd name="T3" fmla="*/ 86771 h 598"/>
              <a:gd name="T4" fmla="*/ 0 w 596"/>
              <a:gd name="T5" fmla="*/ 433120 h 598"/>
              <a:gd name="T6" fmla="*/ 183114 w 596"/>
              <a:gd name="T7" fmla="*/ 127951 h 598"/>
              <a:gd name="T8" fmla="*/ 669901 w 596"/>
              <a:gd name="T9" fmla="*/ 0 h 598"/>
              <a:gd name="T10" fmla="*/ 134208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solidFill>
            <a:srgbClr val="FFFFFF">
              <a:alpha val="23921"/>
            </a:srgbClr>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a:p>
        </p:txBody>
      </p:sp>
      <p:sp>
        <p:nvSpPr>
          <p:cNvPr id="32784" name="AutoShape 52"/>
          <p:cNvSpPr/>
          <p:nvPr/>
        </p:nvSpPr>
        <p:spPr bwMode="auto">
          <a:xfrm>
            <a:off x="4008438" y="5403394"/>
            <a:ext cx="144462" cy="792163"/>
          </a:xfrm>
          <a:prstGeom prst="leftBrace">
            <a:avLst>
              <a:gd name="adj1" fmla="val 45696"/>
              <a:gd name="adj2" fmla="val 50000"/>
            </a:avLst>
          </a:prstGeom>
          <a:noFill/>
          <a:ln w="1905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cxnSp>
        <p:nvCxnSpPr>
          <p:cNvPr id="22" name="直接连接符 21"/>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885357"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3949" y="4282621"/>
            <a:ext cx="4182715" cy="16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796" name="Rectangle 31"/>
          <p:cNvSpPr>
            <a:spLocks noChangeArrowheads="1"/>
          </p:cNvSpPr>
          <p:nvPr/>
        </p:nvSpPr>
        <p:spPr bwMode="auto">
          <a:xfrm>
            <a:off x="6818540" y="1591808"/>
            <a:ext cx="4038146" cy="189547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0025" tIns="40014" rIns="80025" bIns="40014"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33797" name="Rectangle 4"/>
          <p:cNvSpPr>
            <a:spLocks noGrp="1" noChangeArrowheads="1"/>
          </p:cNvSpPr>
          <p:nvPr>
            <p:ph type="title" idx="4294967295"/>
          </p:nvPr>
        </p:nvSpPr>
        <p:spPr>
          <a:xfrm>
            <a:off x="243386" y="470423"/>
            <a:ext cx="7924800" cy="5762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理念：聚焦客户</a:t>
            </a:r>
            <a:r>
              <a:rPr lang="zh-CN" altLang="en-US" sz="3200" dirty="0" smtClean="0">
                <a:solidFill>
                  <a:srgbClr val="990000"/>
                </a:solidFill>
                <a:latin typeface="FrutigerNext LT Medium" pitchFamily="34" charset="0"/>
                <a:ea typeface="黑体" panose="02010609060101010101" charset="-122"/>
                <a:cs typeface="+mn-cs"/>
              </a:rPr>
              <a:t>价值，</a:t>
            </a:r>
            <a:r>
              <a:rPr lang="zh-CN" altLang="en-US" sz="3200" dirty="0">
                <a:solidFill>
                  <a:srgbClr val="990000"/>
                </a:solidFill>
                <a:latin typeface="FrutigerNext LT Medium" pitchFamily="34" charset="0"/>
                <a:ea typeface="黑体" panose="02010609060101010101" charset="-122"/>
                <a:cs typeface="+mn-cs"/>
              </a:rPr>
              <a:t>消除浪费</a:t>
            </a:r>
            <a:endParaRPr lang="zh-CN" altLang="en-US" sz="3200" dirty="0">
              <a:solidFill>
                <a:srgbClr val="990000"/>
              </a:solidFill>
              <a:latin typeface="FrutigerNext LT Medium" pitchFamily="34" charset="0"/>
              <a:ea typeface="黑体" panose="02010609060101010101" charset="-122"/>
              <a:cs typeface="+mn-cs"/>
            </a:endParaRPr>
          </a:p>
        </p:txBody>
      </p:sp>
      <p:sp>
        <p:nvSpPr>
          <p:cNvPr id="379908" name="Rectangle 8"/>
          <p:cNvSpPr>
            <a:spLocks noChangeArrowheads="1"/>
          </p:cNvSpPr>
          <p:nvPr/>
        </p:nvSpPr>
        <p:spPr bwMode="auto">
          <a:xfrm>
            <a:off x="6839178" y="1183820"/>
            <a:ext cx="4161971" cy="433388"/>
          </a:xfrm>
          <a:prstGeom prst="rect">
            <a:avLst/>
          </a:prstGeom>
          <a:gradFill rotWithShape="1">
            <a:gsLst>
              <a:gs pos="0">
                <a:schemeClr val="accent2"/>
              </a:gs>
              <a:gs pos="100000">
                <a:schemeClr val="accent2">
                  <a:gamma/>
                  <a:shade val="57647"/>
                  <a:invGamma/>
                  <a:alpha val="0"/>
                </a:schemeClr>
              </a:gs>
            </a:gsLst>
            <a:lin ang="0" scaled="1"/>
          </a:gradFill>
          <a:ln w="9525" algn="ctr">
            <a:noFill/>
            <a:miter lim="800000"/>
          </a:ln>
          <a:effectLst/>
        </p:spPr>
        <p:txBody>
          <a:bodyPr lIns="80122" tIns="40060" rIns="80122" bIns="40060"/>
          <a:lstStyle/>
          <a:p>
            <a:pPr marL="298450" indent="-298450" defTabSz="800100">
              <a:lnSpc>
                <a:spcPct val="120000"/>
              </a:lnSpc>
              <a:buClr>
                <a:schemeClr val="bg2"/>
              </a:buClr>
              <a:defRPr/>
            </a:pPr>
            <a:r>
              <a:rPr lang="zh-CN" altLang="en-US" b="1" dirty="0">
                <a:latin typeface="微软雅黑" panose="020B0503020204020204" pitchFamily="34" charset="-122"/>
                <a:ea typeface="微软雅黑" panose="020B0503020204020204" pitchFamily="34" charset="-122"/>
              </a:rPr>
              <a:t>软件业：</a:t>
            </a:r>
            <a:r>
              <a:rPr lang="en-US" altLang="zh-CN" b="1" dirty="0">
                <a:latin typeface="微软雅黑" panose="020B0503020204020204" pitchFamily="34" charset="-122"/>
                <a:ea typeface="微软雅黑" panose="020B0503020204020204" pitchFamily="34" charset="-122"/>
              </a:rPr>
              <a:t>45%</a:t>
            </a:r>
            <a:r>
              <a:rPr lang="zh-CN" altLang="en-US" b="1" dirty="0">
                <a:latin typeface="微软雅黑" panose="020B0503020204020204" pitchFamily="34" charset="-122"/>
                <a:ea typeface="微软雅黑" panose="020B0503020204020204" pitchFamily="34" charset="-122"/>
              </a:rPr>
              <a:t>的软件特性客户没有使用</a:t>
            </a:r>
            <a:endParaRPr lang="zh-CN" altLang="en-US" b="1" dirty="0">
              <a:latin typeface="微软雅黑" panose="020B0503020204020204" pitchFamily="34" charset="-122"/>
              <a:ea typeface="微软雅黑" panose="020B0503020204020204" pitchFamily="34" charset="-122"/>
            </a:endParaRPr>
          </a:p>
        </p:txBody>
      </p:sp>
      <p:sp>
        <p:nvSpPr>
          <p:cNvPr id="33799" name="Rectangle 9"/>
          <p:cNvSpPr>
            <a:spLocks noChangeArrowheads="1"/>
          </p:cNvSpPr>
          <p:nvPr/>
        </p:nvSpPr>
        <p:spPr bwMode="auto">
          <a:xfrm>
            <a:off x="7250340" y="3272971"/>
            <a:ext cx="33575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22" tIns="40060" rIns="80122" bIns="40060"/>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20000"/>
              </a:lnSpc>
              <a:buClr>
                <a:schemeClr val="bg2"/>
              </a:buClr>
            </a:pPr>
            <a:r>
              <a:rPr lang="en-US" altLang="zh-CN" sz="1000" i="1">
                <a:solidFill>
                  <a:schemeClr val="bg2"/>
                </a:solidFill>
                <a:latin typeface="FrutigerNext LT Regular" pitchFamily="34" charset="0"/>
                <a:ea typeface="华文细黑" panose="02010600040101010101" pitchFamily="2" charset="-122"/>
              </a:rPr>
              <a:t>Source</a:t>
            </a:r>
            <a:r>
              <a:rPr lang="zh-CN" altLang="en-US" sz="1000" i="1">
                <a:solidFill>
                  <a:schemeClr val="bg2"/>
                </a:solidFill>
                <a:latin typeface="FrutigerNext LT Regular" pitchFamily="34" charset="0"/>
                <a:ea typeface="华文细黑" panose="02010600040101010101" pitchFamily="2" charset="-122"/>
              </a:rPr>
              <a:t>：</a:t>
            </a:r>
            <a:r>
              <a:rPr lang="en-US" altLang="zh-CN" sz="1000" i="1">
                <a:solidFill>
                  <a:schemeClr val="bg2"/>
                </a:solidFill>
                <a:latin typeface="FrutigerNext LT Regular" pitchFamily="34" charset="0"/>
                <a:ea typeface="华文细黑" panose="02010600040101010101" pitchFamily="2" charset="-122"/>
              </a:rPr>
              <a:t>Standish Group </a:t>
            </a:r>
            <a:r>
              <a:rPr lang="zh-CN" altLang="en-US" sz="1000" i="1">
                <a:solidFill>
                  <a:schemeClr val="bg2"/>
                </a:solidFill>
                <a:latin typeface="FrutigerNext LT Regular" pitchFamily="34" charset="0"/>
                <a:ea typeface="华文细黑" panose="02010600040101010101" pitchFamily="2" charset="-122"/>
              </a:rPr>
              <a:t>来自</a:t>
            </a:r>
            <a:r>
              <a:rPr lang="en-US" altLang="zh-CN" sz="1000" i="1">
                <a:solidFill>
                  <a:schemeClr val="bg2"/>
                </a:solidFill>
                <a:latin typeface="FrutigerNext LT Regular" pitchFamily="34" charset="0"/>
                <a:ea typeface="华文细黑" panose="02010600040101010101" pitchFamily="2" charset="-122"/>
              </a:rPr>
              <a:t>5</a:t>
            </a:r>
            <a:r>
              <a:rPr lang="zh-CN" altLang="en-US" sz="1000" i="1">
                <a:solidFill>
                  <a:schemeClr val="bg2"/>
                </a:solidFill>
                <a:latin typeface="FrutigerNext LT Regular" pitchFamily="34" charset="0"/>
                <a:ea typeface="华文细黑" panose="02010600040101010101" pitchFamily="2" charset="-122"/>
              </a:rPr>
              <a:t>万个软件开发项目的调查</a:t>
            </a:r>
            <a:endParaRPr lang="zh-CN" altLang="en-US" sz="1000" i="1">
              <a:solidFill>
                <a:schemeClr val="bg2"/>
              </a:solidFill>
              <a:latin typeface="FrutigerNext LT Regular" pitchFamily="34" charset="0"/>
              <a:ea typeface="华文细黑" panose="02010600040101010101" pitchFamily="2" charset="-122"/>
            </a:endParaRPr>
          </a:p>
        </p:txBody>
      </p:sp>
      <p:pic>
        <p:nvPicPr>
          <p:cNvPr id="33800" name="Picture 10"/>
          <p:cNvPicPr>
            <a:picLocks noChangeAspect="1" noChangeArrowheads="1"/>
          </p:cNvPicPr>
          <p:nvPr/>
        </p:nvPicPr>
        <p:blipFill>
          <a:blip r:embed="rId2">
            <a:clrChange>
              <a:clrFrom>
                <a:srgbClr val="FEFEFE"/>
              </a:clrFrom>
              <a:clrTo>
                <a:srgbClr val="FEFEFE">
                  <a:alpha val="0"/>
                </a:srgbClr>
              </a:clrTo>
            </a:clrChange>
            <a:lum bright="12000"/>
            <a:extLst>
              <a:ext uri="{28A0092B-C50C-407E-A947-70E740481C1C}">
                <a14:useLocalDpi xmlns:a14="http://schemas.microsoft.com/office/drawing/2010/main" val="0"/>
              </a:ext>
            </a:extLst>
          </a:blip>
          <a:srcRect/>
          <a:stretch>
            <a:fillRect/>
          </a:stretch>
        </p:blipFill>
        <p:spPr bwMode="auto">
          <a:xfrm>
            <a:off x="7105876" y="1617208"/>
            <a:ext cx="3455989" cy="184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1" name="Rectangle 12"/>
          <p:cNvSpPr>
            <a:spLocks noChangeArrowheads="1"/>
          </p:cNvSpPr>
          <p:nvPr/>
        </p:nvSpPr>
        <p:spPr bwMode="auto">
          <a:xfrm>
            <a:off x="2352903" y="5792333"/>
            <a:ext cx="41370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22" tIns="40060" rIns="80122" bIns="40060"/>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20000"/>
              </a:lnSpc>
              <a:buClr>
                <a:schemeClr val="bg2"/>
              </a:buClr>
            </a:pPr>
            <a:r>
              <a:rPr lang="en-US" altLang="zh-CN" sz="1000" i="1">
                <a:solidFill>
                  <a:schemeClr val="bg2"/>
                </a:solidFill>
                <a:latin typeface="FrutigerNext LT Regular" pitchFamily="34" charset="0"/>
                <a:ea typeface="华文细黑" panose="02010600040101010101" pitchFamily="2" charset="-122"/>
              </a:rPr>
              <a:t>Source</a:t>
            </a:r>
            <a:r>
              <a:rPr lang="zh-CN" altLang="en-US" sz="1000" i="1">
                <a:solidFill>
                  <a:schemeClr val="bg2"/>
                </a:solidFill>
                <a:latin typeface="FrutigerNext LT Regular" pitchFamily="34" charset="0"/>
                <a:ea typeface="华文细黑" panose="02010600040101010101" pitchFamily="2" charset="-122"/>
              </a:rPr>
              <a:t>：中国电信总工韦乐平在</a:t>
            </a:r>
            <a:r>
              <a:rPr lang="en-US" altLang="zh-CN" sz="1000" i="1">
                <a:solidFill>
                  <a:schemeClr val="bg2"/>
                </a:solidFill>
                <a:latin typeface="FrutigerNext LT Regular" pitchFamily="34" charset="0"/>
                <a:ea typeface="华文细黑" panose="02010600040101010101" pitchFamily="2" charset="-122"/>
              </a:rPr>
              <a:t>《</a:t>
            </a:r>
            <a:r>
              <a:rPr lang="zh-CN" altLang="en-US" sz="1000" i="1">
                <a:solidFill>
                  <a:schemeClr val="bg2"/>
                </a:solidFill>
                <a:latin typeface="FrutigerNext LT Regular" pitchFamily="34" charset="0"/>
                <a:ea typeface="华文细黑" panose="02010600040101010101" pitchFamily="2" charset="-122"/>
              </a:rPr>
              <a:t>华为公司工程与技术大会</a:t>
            </a:r>
            <a:r>
              <a:rPr lang="en-US" altLang="zh-CN" sz="1000" i="1">
                <a:solidFill>
                  <a:schemeClr val="bg2"/>
                </a:solidFill>
                <a:latin typeface="FrutigerNext LT Regular" pitchFamily="34" charset="0"/>
                <a:ea typeface="华文细黑" panose="02010600040101010101" pitchFamily="2" charset="-122"/>
              </a:rPr>
              <a:t>》</a:t>
            </a:r>
            <a:r>
              <a:rPr lang="zh-CN" altLang="en-US" sz="1000" i="1">
                <a:solidFill>
                  <a:schemeClr val="bg2"/>
                </a:solidFill>
                <a:latin typeface="FrutigerNext LT Regular" pitchFamily="34" charset="0"/>
                <a:ea typeface="华文细黑" panose="02010600040101010101" pitchFamily="2" charset="-122"/>
              </a:rPr>
              <a:t>上的讲话</a:t>
            </a:r>
            <a:endParaRPr lang="zh-CN" altLang="en-US" sz="1000" i="1">
              <a:solidFill>
                <a:schemeClr val="bg2"/>
              </a:solidFill>
              <a:latin typeface="FrutigerNext LT Regular" pitchFamily="34" charset="0"/>
              <a:ea typeface="华文细黑" panose="02010600040101010101" pitchFamily="2" charset="-122"/>
            </a:endParaRPr>
          </a:p>
        </p:txBody>
      </p:sp>
      <p:sp>
        <p:nvSpPr>
          <p:cNvPr id="33802" name="Rectangle 14"/>
          <p:cNvSpPr>
            <a:spLocks noChangeArrowheads="1"/>
          </p:cNvSpPr>
          <p:nvPr/>
        </p:nvSpPr>
        <p:spPr bwMode="auto">
          <a:xfrm>
            <a:off x="3505427" y="3272971"/>
            <a:ext cx="2951162"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22" tIns="40060" rIns="80122" bIns="40060"/>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20000"/>
              </a:lnSpc>
              <a:buClr>
                <a:schemeClr val="bg2"/>
              </a:buClr>
            </a:pPr>
            <a:r>
              <a:rPr lang="en-US" altLang="zh-CN" sz="1000" i="1">
                <a:solidFill>
                  <a:schemeClr val="bg2"/>
                </a:solidFill>
                <a:latin typeface="FrutigerNext LT Regular" pitchFamily="34" charset="0"/>
                <a:ea typeface="华文细黑" panose="02010600040101010101" pitchFamily="2" charset="-122"/>
              </a:rPr>
              <a:t>Source</a:t>
            </a:r>
            <a:r>
              <a:rPr lang="zh-CN" altLang="en-US" sz="1000" i="1">
                <a:solidFill>
                  <a:schemeClr val="bg2"/>
                </a:solidFill>
                <a:latin typeface="FrutigerNext LT Regular" pitchFamily="34" charset="0"/>
                <a:ea typeface="华文细黑" panose="02010600040101010101" pitchFamily="2" charset="-122"/>
              </a:rPr>
              <a:t>：</a:t>
            </a:r>
            <a:r>
              <a:rPr lang="en-US" altLang="zh-CN" sz="1000" i="1">
                <a:solidFill>
                  <a:schemeClr val="bg2"/>
                </a:solidFill>
                <a:latin typeface="FrutigerNext LT Regular" pitchFamily="34" charset="0"/>
                <a:ea typeface="华文细黑" panose="02010600040101010101" pitchFamily="2" charset="-122"/>
              </a:rPr>
              <a:t>《</a:t>
            </a:r>
            <a:r>
              <a:rPr lang="zh-CN" altLang="en-US" sz="1000" i="1">
                <a:solidFill>
                  <a:schemeClr val="bg2"/>
                </a:solidFill>
                <a:latin typeface="FrutigerNext LT Regular" pitchFamily="34" charset="0"/>
                <a:ea typeface="华文细黑" panose="02010600040101010101" pitchFamily="2" charset="-122"/>
              </a:rPr>
              <a:t>如何提升软件开发效率</a:t>
            </a:r>
            <a:r>
              <a:rPr lang="en-US" altLang="zh-CN" sz="1000" i="1">
                <a:solidFill>
                  <a:schemeClr val="bg2"/>
                </a:solidFill>
                <a:latin typeface="FrutigerNext LT Regular" pitchFamily="34" charset="0"/>
                <a:ea typeface="华文细黑" panose="02010600040101010101" pitchFamily="2" charset="-122"/>
              </a:rPr>
              <a:t>》08</a:t>
            </a:r>
            <a:r>
              <a:rPr lang="zh-CN" altLang="en-US" sz="1000" i="1">
                <a:solidFill>
                  <a:schemeClr val="bg2"/>
                </a:solidFill>
                <a:latin typeface="FrutigerNext LT Regular" pitchFamily="34" charset="0"/>
                <a:ea typeface="华文细黑" panose="02010600040101010101" pitchFamily="2" charset="-122"/>
              </a:rPr>
              <a:t>年统计</a:t>
            </a:r>
            <a:endParaRPr lang="zh-CN" altLang="en-US" sz="1000" i="1">
              <a:solidFill>
                <a:schemeClr val="bg2"/>
              </a:solidFill>
              <a:latin typeface="FrutigerNext LT Regular" pitchFamily="34" charset="0"/>
              <a:ea typeface="华文细黑" panose="02010600040101010101" pitchFamily="2" charset="-122"/>
            </a:endParaRPr>
          </a:p>
        </p:txBody>
      </p:sp>
      <p:sp>
        <p:nvSpPr>
          <p:cNvPr id="379914" name="Text Box 17"/>
          <p:cNvSpPr txBox="1">
            <a:spLocks noChangeArrowheads="1"/>
          </p:cNvSpPr>
          <p:nvPr/>
        </p:nvSpPr>
        <p:spPr bwMode="auto">
          <a:xfrm>
            <a:off x="1754414" y="3921174"/>
            <a:ext cx="4032250" cy="360363"/>
          </a:xfrm>
          <a:prstGeom prst="rect">
            <a:avLst/>
          </a:prstGeom>
          <a:gradFill rotWithShape="1">
            <a:gsLst>
              <a:gs pos="0">
                <a:schemeClr val="accent2"/>
              </a:gs>
              <a:gs pos="100000">
                <a:schemeClr val="accent2">
                  <a:gamma/>
                  <a:shade val="57647"/>
                  <a:invGamma/>
                  <a:alpha val="0"/>
                </a:schemeClr>
              </a:gs>
            </a:gsLst>
            <a:lin ang="0" scaled="1"/>
          </a:gradFill>
          <a:ln w="9525" algn="ctr">
            <a:noFill/>
            <a:miter lim="800000"/>
          </a:ln>
        </p:spPr>
        <p:txBody>
          <a:bodyPr lIns="80122" tIns="40060" rIns="80122" bIns="40060"/>
          <a:lstStyle/>
          <a:p>
            <a:pPr marL="298450" indent="-298450" defTabSz="800100">
              <a:lnSpc>
                <a:spcPct val="120000"/>
              </a:lnSpc>
              <a:buClr>
                <a:schemeClr val="bg2"/>
              </a:buClr>
              <a:defRPr/>
            </a:pPr>
            <a:r>
              <a:rPr lang="zh-CN" altLang="en-US" b="1" dirty="0">
                <a:latin typeface="微软雅黑" panose="020B0503020204020204" pitchFamily="34" charset="-122"/>
                <a:ea typeface="微软雅黑" panose="020B0503020204020204" pitchFamily="34" charset="-122"/>
              </a:rPr>
              <a:t>电信业：“电信级”带来的浪费</a:t>
            </a:r>
            <a:endParaRPr lang="zh-CN" altLang="en-US" b="1" dirty="0">
              <a:latin typeface="微软雅黑" panose="020B0503020204020204" pitchFamily="34" charset="-122"/>
              <a:ea typeface="微软雅黑" panose="020B0503020204020204" pitchFamily="34" charset="-122"/>
            </a:endParaRPr>
          </a:p>
        </p:txBody>
      </p:sp>
      <p:sp>
        <p:nvSpPr>
          <p:cNvPr id="379929" name="Text Box 17"/>
          <p:cNvSpPr txBox="1">
            <a:spLocks noChangeArrowheads="1"/>
          </p:cNvSpPr>
          <p:nvPr/>
        </p:nvSpPr>
        <p:spPr bwMode="auto">
          <a:xfrm>
            <a:off x="6839178" y="3888163"/>
            <a:ext cx="4017508" cy="361950"/>
          </a:xfrm>
          <a:prstGeom prst="rect">
            <a:avLst/>
          </a:prstGeom>
          <a:gradFill rotWithShape="1">
            <a:gsLst>
              <a:gs pos="0">
                <a:schemeClr val="accent1">
                  <a:lumMod val="75000"/>
                </a:schemeClr>
              </a:gs>
              <a:gs pos="100000">
                <a:schemeClr val="accent2">
                  <a:gamma/>
                  <a:shade val="57647"/>
                  <a:invGamma/>
                  <a:alpha val="0"/>
                </a:schemeClr>
              </a:gs>
            </a:gsLst>
            <a:lin ang="0" scaled="1"/>
          </a:gradFill>
          <a:ln w="9525" algn="ctr">
            <a:noFill/>
            <a:miter lim="800000"/>
          </a:ln>
          <a:effectLst/>
        </p:spPr>
        <p:txBody>
          <a:bodyPr lIns="80122" tIns="40060" rIns="80122" bIns="40060"/>
          <a:lstStyle/>
          <a:p>
            <a:pPr marL="298450" indent="-298450" defTabSz="800100">
              <a:lnSpc>
                <a:spcPct val="120000"/>
              </a:lnSpc>
              <a:buClr>
                <a:schemeClr val="bg2"/>
              </a:buClr>
              <a:defRPr/>
            </a:pPr>
            <a:r>
              <a:rPr lang="zh-CN" altLang="en-US" b="1" dirty="0">
                <a:latin typeface="微软雅黑" panose="020B0503020204020204" pitchFamily="34" charset="-122"/>
                <a:ea typeface="微软雅黑" panose="020B0503020204020204" pitchFamily="34" charset="-122"/>
              </a:rPr>
              <a:t>“价值”在“敏捷宣言”中的体现</a:t>
            </a:r>
            <a:endParaRPr lang="en-US" altLang="zh-CN" b="1" dirty="0">
              <a:latin typeface="微软雅黑" panose="020B0503020204020204" pitchFamily="34" charset="-122"/>
              <a:ea typeface="微软雅黑" panose="020B0503020204020204" pitchFamily="34" charset="-122"/>
            </a:endParaRPr>
          </a:p>
        </p:txBody>
      </p:sp>
      <p:sp>
        <p:nvSpPr>
          <p:cNvPr id="33805" name="Text Box 98"/>
          <p:cNvSpPr txBox="1">
            <a:spLocks noChangeArrowheads="1"/>
          </p:cNvSpPr>
          <p:nvPr/>
        </p:nvSpPr>
        <p:spPr bwMode="auto">
          <a:xfrm>
            <a:off x="1603948" y="6053871"/>
            <a:ext cx="8880475" cy="450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marL="300355" indent="-300355" defTabSz="802005" eaLnBrk="0" hangingPunct="0">
              <a:defRPr sz="3200">
                <a:solidFill>
                  <a:srgbClr val="990000"/>
                </a:solidFill>
                <a:latin typeface="FrutigerNext LT Medium" pitchFamily="34" charset="0"/>
                <a:ea typeface="黑体" panose="02010609060101010101" charset="-122"/>
              </a:defRPr>
            </a:lvl1pPr>
            <a:lvl2pPr marL="742950" indent="-285750" defTabSz="802005" eaLnBrk="0" hangingPunct="0">
              <a:defRPr sz="3200">
                <a:solidFill>
                  <a:srgbClr val="990000"/>
                </a:solidFill>
                <a:latin typeface="FrutigerNext LT Medium" pitchFamily="34" charset="0"/>
                <a:ea typeface="黑体" panose="02010609060101010101" charset="-122"/>
              </a:defRPr>
            </a:lvl2pPr>
            <a:lvl3pPr marL="1143000" indent="-228600" defTabSz="802005" eaLnBrk="0" hangingPunct="0">
              <a:defRPr sz="3200">
                <a:solidFill>
                  <a:srgbClr val="990000"/>
                </a:solidFill>
                <a:latin typeface="FrutigerNext LT Medium" pitchFamily="34" charset="0"/>
                <a:ea typeface="黑体" panose="02010609060101010101" charset="-122"/>
              </a:defRPr>
            </a:lvl3pPr>
            <a:lvl4pPr marL="1600200" indent="-228600" defTabSz="802005" eaLnBrk="0" hangingPunct="0">
              <a:defRPr sz="3200">
                <a:solidFill>
                  <a:srgbClr val="990000"/>
                </a:solidFill>
                <a:latin typeface="FrutigerNext LT Medium" pitchFamily="34" charset="0"/>
                <a:ea typeface="黑体" panose="02010609060101010101" charset="-122"/>
              </a:defRPr>
            </a:lvl4pPr>
            <a:lvl5pPr marL="2057400" indent="-228600" defTabSz="802005" eaLnBrk="0" hangingPunct="0">
              <a:defRPr sz="3200">
                <a:solidFill>
                  <a:srgbClr val="990000"/>
                </a:solidFill>
                <a:latin typeface="FrutigerNext LT Medium" pitchFamily="34" charset="0"/>
                <a:ea typeface="黑体" panose="02010609060101010101" charset="-122"/>
              </a:defRPr>
            </a:lvl5pPr>
            <a:lvl6pPr marL="25146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SzPct val="60000"/>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产品商业成功为目标，聚焦客户价值、围绕价值流消除浪费</a:t>
            </a:r>
            <a:endParaRPr lang="zh-CN" altLang="en-US" sz="2000" b="1" dirty="0">
              <a:latin typeface="微软雅黑" panose="020B0503020204020204" pitchFamily="34" charset="-122"/>
              <a:ea typeface="微软雅黑" panose="020B0503020204020204" pitchFamily="34" charset="-122"/>
            </a:endParaRPr>
          </a:p>
        </p:txBody>
      </p:sp>
      <p:sp>
        <p:nvSpPr>
          <p:cNvPr id="33806" name="Rectangle 6"/>
          <p:cNvSpPr>
            <a:spLocks noChangeArrowheads="1"/>
          </p:cNvSpPr>
          <p:nvPr/>
        </p:nvSpPr>
        <p:spPr bwMode="auto">
          <a:xfrm>
            <a:off x="1603949" y="1007609"/>
            <a:ext cx="4982816" cy="308951"/>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7784" tIns="43892" rIns="87784" bIns="43892"/>
          <a:lstStyle>
            <a:lvl1pPr marL="327025" indent="-327025" defTabSz="876300" eaLnBrk="0" hangingPunct="0">
              <a:defRPr sz="3200">
                <a:solidFill>
                  <a:srgbClr val="990000"/>
                </a:solidFill>
                <a:latin typeface="FrutigerNext LT Medium" pitchFamily="34" charset="0"/>
                <a:ea typeface="黑体" panose="02010609060101010101" charset="-122"/>
              </a:defRPr>
            </a:lvl1pPr>
            <a:lvl2pPr marL="742950" indent="-285750" defTabSz="876300" eaLnBrk="0" hangingPunct="0">
              <a:defRPr sz="3200">
                <a:solidFill>
                  <a:srgbClr val="990000"/>
                </a:solidFill>
                <a:latin typeface="FrutigerNext LT Medium" pitchFamily="34" charset="0"/>
                <a:ea typeface="黑体" panose="02010609060101010101" charset="-122"/>
              </a:defRPr>
            </a:lvl2pPr>
            <a:lvl3pPr marL="1143000" indent="-228600" defTabSz="876300" eaLnBrk="0" hangingPunct="0">
              <a:defRPr sz="3200">
                <a:solidFill>
                  <a:srgbClr val="990000"/>
                </a:solidFill>
                <a:latin typeface="FrutigerNext LT Medium" pitchFamily="34" charset="0"/>
                <a:ea typeface="黑体" panose="02010609060101010101" charset="-122"/>
              </a:defRPr>
            </a:lvl3pPr>
            <a:lvl4pPr marL="1600200" indent="-228600" defTabSz="876300" eaLnBrk="0" hangingPunct="0">
              <a:defRPr sz="3200">
                <a:solidFill>
                  <a:srgbClr val="990000"/>
                </a:solidFill>
                <a:latin typeface="FrutigerNext LT Medium" pitchFamily="34" charset="0"/>
                <a:ea typeface="黑体" panose="02010609060101010101" charset="-122"/>
              </a:defRPr>
            </a:lvl4pPr>
            <a:lvl5pPr marL="2057400" indent="-228600" defTabSz="876300" eaLnBrk="0" hangingPunct="0">
              <a:defRPr sz="3200">
                <a:solidFill>
                  <a:srgbClr val="990000"/>
                </a:solidFill>
                <a:latin typeface="FrutigerNext LT Medium" pitchFamily="34" charset="0"/>
                <a:ea typeface="黑体" panose="02010609060101010101" charset="-122"/>
              </a:defRPr>
            </a:lvl5pPr>
            <a:lvl6pPr marL="25146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20000"/>
              </a:lnSpc>
              <a:buClr>
                <a:schemeClr val="bg2"/>
              </a:buClr>
            </a:pPr>
            <a:r>
              <a:rPr lang="zh-CN" altLang="en-US" sz="1800" b="1" dirty="0">
                <a:solidFill>
                  <a:schemeClr val="tx1"/>
                </a:solidFill>
                <a:latin typeface="微软雅黑" panose="020B0503020204020204" pitchFamily="34" charset="-122"/>
                <a:ea typeface="微软雅黑" panose="020B0503020204020204" pitchFamily="34" charset="-122"/>
              </a:rPr>
              <a:t>华为公司内部统计：研发版本废弃特性</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33807" name="Rectangle 40"/>
          <p:cNvSpPr>
            <a:spLocks noChangeArrowheads="1"/>
          </p:cNvSpPr>
          <p:nvPr/>
        </p:nvSpPr>
        <p:spPr bwMode="auto">
          <a:xfrm>
            <a:off x="1603948" y="1409246"/>
            <a:ext cx="5070129" cy="698007"/>
          </a:xfrm>
          <a:prstGeom prst="rect">
            <a:avLst/>
          </a:prstGeom>
          <a:solidFill>
            <a:srgbClr val="F3FB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7752" tIns="43876" rIns="87752" bIns="43876">
            <a:spAutoFit/>
          </a:bodyPr>
          <a:lstStyle>
            <a:lvl1pPr defTabSz="878205" eaLnBrk="0" hangingPunct="0">
              <a:defRPr sz="3200">
                <a:solidFill>
                  <a:srgbClr val="990000"/>
                </a:solidFill>
                <a:latin typeface="FrutigerNext LT Medium" pitchFamily="34" charset="0"/>
                <a:ea typeface="黑体" panose="02010609060101010101" charset="-122"/>
              </a:defRPr>
            </a:lvl1pPr>
            <a:lvl2pPr marL="742950" indent="-285750" defTabSz="878205" eaLnBrk="0" hangingPunct="0">
              <a:defRPr sz="3200">
                <a:solidFill>
                  <a:srgbClr val="990000"/>
                </a:solidFill>
                <a:latin typeface="FrutigerNext LT Medium" pitchFamily="34" charset="0"/>
                <a:ea typeface="黑体" panose="02010609060101010101" charset="-122"/>
              </a:defRPr>
            </a:lvl2pPr>
            <a:lvl3pPr marL="1143000" indent="-228600" defTabSz="878205" eaLnBrk="0" hangingPunct="0">
              <a:defRPr sz="3200">
                <a:solidFill>
                  <a:srgbClr val="990000"/>
                </a:solidFill>
                <a:latin typeface="FrutigerNext LT Medium" pitchFamily="34" charset="0"/>
                <a:ea typeface="黑体" panose="02010609060101010101" charset="-122"/>
              </a:defRPr>
            </a:lvl3pPr>
            <a:lvl4pPr marL="1600200" indent="-228600" defTabSz="878205" eaLnBrk="0" hangingPunct="0">
              <a:defRPr sz="3200">
                <a:solidFill>
                  <a:srgbClr val="990000"/>
                </a:solidFill>
                <a:latin typeface="FrutigerNext LT Medium" pitchFamily="34" charset="0"/>
                <a:ea typeface="黑体" panose="02010609060101010101" charset="-122"/>
              </a:defRPr>
            </a:lvl4pPr>
            <a:lvl5pPr marL="2057400" indent="-228600" defTabSz="878205" eaLnBrk="0" hangingPunct="0">
              <a:defRPr sz="3200">
                <a:solidFill>
                  <a:srgbClr val="990000"/>
                </a:solidFill>
                <a:latin typeface="FrutigerNext LT Medium" pitchFamily="34" charset="0"/>
                <a:ea typeface="黑体" panose="02010609060101010101" charset="-122"/>
              </a:defRPr>
            </a:lvl5pPr>
            <a:lvl6pPr marL="2514600" indent="-228600" algn="ctr" defTabSz="8782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782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782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782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10000"/>
              </a:lnSpc>
              <a:buSzPct val="50000"/>
              <a:buFont typeface="Wingdings" panose="05000000000000000000" pitchFamily="2" charset="2"/>
              <a:buChar char="l"/>
            </a:pPr>
            <a:r>
              <a:rPr lang="en-US" altLang="zh-CN" sz="1800" dirty="0">
                <a:solidFill>
                  <a:schemeClr val="tx1"/>
                </a:solidFill>
                <a:latin typeface="微软雅黑" panose="020B0503020204020204" pitchFamily="34" charset="-122"/>
                <a:ea typeface="微软雅黑" panose="020B0503020204020204" pitchFamily="34" charset="-122"/>
              </a:rPr>
              <a:t>07.1-08.6</a:t>
            </a:r>
            <a:r>
              <a:rPr lang="zh-CN" altLang="en-US" sz="1800" dirty="0">
                <a:solidFill>
                  <a:schemeClr val="tx1"/>
                </a:solidFill>
                <a:latin typeface="微软雅黑" panose="020B0503020204020204" pitchFamily="34" charset="-122"/>
                <a:ea typeface="微软雅黑" panose="020B0503020204020204" pitchFamily="34" charset="-122"/>
              </a:rPr>
              <a:t>年某产品线所有产品中重要特性无应用的比例达</a:t>
            </a:r>
            <a:r>
              <a:rPr lang="en-US" altLang="zh-CN" sz="1800" dirty="0">
                <a:solidFill>
                  <a:schemeClr val="tx1"/>
                </a:solidFill>
                <a:latin typeface="微软雅黑" panose="020B0503020204020204" pitchFamily="34" charset="-122"/>
                <a:ea typeface="微软雅黑" panose="020B0503020204020204" pitchFamily="34" charset="-122"/>
              </a:rPr>
              <a:t>22%</a:t>
            </a:r>
            <a:r>
              <a:rPr lang="zh-CN" altLang="en-US" sz="1800" dirty="0">
                <a:solidFill>
                  <a:schemeClr val="tx1"/>
                </a:solidFill>
                <a:latin typeface="微软雅黑" panose="020B0503020204020204" pitchFamily="34" charset="-122"/>
                <a:ea typeface="微软雅黑" panose="020B0503020204020204" pitchFamily="34" charset="-122"/>
              </a:rPr>
              <a:t>（需求变更和分析不足占</a:t>
            </a:r>
            <a:r>
              <a:rPr lang="en-US" altLang="zh-CN" sz="1800" dirty="0">
                <a:solidFill>
                  <a:schemeClr val="tx1"/>
                </a:solidFill>
                <a:latin typeface="微软雅黑" panose="020B0503020204020204" pitchFamily="34" charset="-122"/>
                <a:ea typeface="微软雅黑" panose="020B0503020204020204" pitchFamily="34" charset="-122"/>
              </a:rPr>
              <a:t>63%</a:t>
            </a:r>
            <a:r>
              <a:rPr lang="zh-CN" altLang="en-US" sz="1800" dirty="0">
                <a:solidFill>
                  <a:schemeClr val="tx1"/>
                </a:solidFill>
                <a:latin typeface="微软雅黑" panose="020B0503020204020204" pitchFamily="34" charset="-122"/>
                <a:ea typeface="微软雅黑" panose="020B0503020204020204" pitchFamily="34" charset="-122"/>
              </a:rPr>
              <a:t>）</a:t>
            </a:r>
            <a:endParaRPr lang="zh-CN" altLang="en-US" sz="1800" dirty="0">
              <a:solidFill>
                <a:schemeClr val="tx1"/>
              </a:solidFill>
              <a:latin typeface="微软雅黑" panose="020B0503020204020204" pitchFamily="34" charset="-122"/>
              <a:ea typeface="微软雅黑" panose="020B0503020204020204" pitchFamily="34" charset="-122"/>
            </a:endParaRPr>
          </a:p>
        </p:txBody>
      </p:sp>
      <p:pic>
        <p:nvPicPr>
          <p:cNvPr id="33808" name="Picture 41" descr="图片1"/>
          <p:cNvPicPr>
            <a:picLocks noChangeAspect="1" noChangeArrowheads="1"/>
          </p:cNvPicPr>
          <p:nvPr/>
        </p:nvPicPr>
        <p:blipFill>
          <a:blip r:embed="rId3" cstate="print">
            <a:extLst>
              <a:ext uri="{28A0092B-C50C-407E-A947-70E740481C1C}">
                <a14:useLocalDpi xmlns:a14="http://schemas.microsoft.com/office/drawing/2010/main" val="0"/>
              </a:ext>
            </a:extLst>
          </a:blip>
          <a:srcRect l="1643" t="29459" r="6456" b="22310"/>
          <a:stretch>
            <a:fillRect/>
          </a:stretch>
        </p:blipFill>
        <p:spPr bwMode="auto">
          <a:xfrm>
            <a:off x="1154243" y="2106158"/>
            <a:ext cx="5519834" cy="1764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9946" name="Group 42"/>
          <p:cNvGraphicFramePr>
            <a:graphicFrameLocks noGrp="1"/>
          </p:cNvGraphicFramePr>
          <p:nvPr/>
        </p:nvGraphicFramePr>
        <p:xfrm>
          <a:off x="6839179" y="4301460"/>
          <a:ext cx="4960934" cy="1621155"/>
        </p:xfrm>
        <a:graphic>
          <a:graphicData uri="http://schemas.openxmlformats.org/drawingml/2006/table">
            <a:tbl>
              <a:tblPr/>
              <a:tblGrid>
                <a:gridCol w="2154919"/>
                <a:gridCol w="914400"/>
                <a:gridCol w="1891615"/>
              </a:tblGrid>
              <a:tr h="360363">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个体和交互</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胜过</a:t>
                      </a: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ctr" defTabSz="802005" rtl="0" eaLnBrk="1" fontAlgn="base" latinLnBrk="0" hangingPunct="1">
                        <a:lnSpc>
                          <a:spcPct val="7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过程和工具</a:t>
                      </a: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1">
                        <a:lumMod val="20000"/>
                        <a:lumOff val="80000"/>
                      </a:schemeClr>
                    </a:solidFill>
                  </a:tcPr>
                </a:tc>
              </a:tr>
              <a:tr h="523875">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可以工作的软件</a:t>
                      </a:r>
                      <a:endPar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胜过</a:t>
                      </a:r>
                      <a:endPar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面面俱到的文档</a:t>
                      </a:r>
                      <a:endPar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1">
                        <a:lumMod val="20000"/>
                        <a:lumOff val="80000"/>
                      </a:schemeClr>
                    </a:solidFill>
                  </a:tcPr>
                </a:tc>
              </a:tr>
              <a:tr h="346075">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客户合作</a:t>
                      </a:r>
                      <a:endParaRPr kumimoji="0" lang="zh-CN" altLang="en-US" sz="18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胜过</a:t>
                      </a:r>
                      <a:endPar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合同谈判</a:t>
                      </a:r>
                      <a:endPar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1">
                        <a:lumMod val="20000"/>
                        <a:lumOff val="80000"/>
                      </a:schemeClr>
                    </a:solidFill>
                  </a:tcPr>
                </a:tc>
              </a:tr>
              <a:tr h="344488">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响应变化</a:t>
                      </a: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胜过</a:t>
                      </a: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遵循计划</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1">
                        <a:lumMod val="20000"/>
                        <a:lumOff val="80000"/>
                      </a:schemeClr>
                    </a:solidFill>
                  </a:tcPr>
                </a:tc>
              </a:tr>
            </a:tbl>
          </a:graphicData>
        </a:graphic>
      </p:graphicFrame>
      <p:cxnSp>
        <p:nvCxnSpPr>
          <p:cNvPr id="17" name="直接连接符 1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885357"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99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99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3805"/>
                                        </p:tgtEl>
                                        <p:attrNameLst>
                                          <p:attrName>style.visibility</p:attrName>
                                        </p:attrNameLst>
                                      </p:cBhvr>
                                      <p:to>
                                        <p:strVal val="visible"/>
                                      </p:to>
                                    </p:set>
                                    <p:animEffect transition="in" filter="fade">
                                      <p:cBhvr>
                                        <p:cTn id="19" dur="500"/>
                                        <p:tgtEl>
                                          <p:spTgt spid="33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4" grpId="0" animBg="1"/>
      <p:bldP spid="379929" grpId="0" animBg="1"/>
      <p:bldP spid="3380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6809" y="464143"/>
            <a:ext cx="8334375" cy="5826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理念：激发</a:t>
            </a:r>
            <a:r>
              <a:rPr lang="zh-CN" altLang="en-US" sz="3200" dirty="0" smtClean="0">
                <a:solidFill>
                  <a:srgbClr val="990000"/>
                </a:solidFill>
                <a:latin typeface="FrutigerNext LT Medium" pitchFamily="34" charset="0"/>
                <a:ea typeface="黑体" panose="02010609060101010101" charset="-122"/>
                <a:cs typeface="+mn-cs"/>
              </a:rPr>
              <a:t>团队潜能</a:t>
            </a:r>
            <a:r>
              <a:rPr lang="zh-CN" altLang="en-US" sz="3200" dirty="0">
                <a:solidFill>
                  <a:srgbClr val="990000"/>
                </a:solidFill>
                <a:latin typeface="FrutigerNext LT Medium" pitchFamily="34" charset="0"/>
                <a:ea typeface="黑体" panose="02010609060101010101" charset="-122"/>
                <a:cs typeface="+mn-cs"/>
              </a:rPr>
              <a:t>，加强协作</a:t>
            </a:r>
            <a:endParaRPr lang="zh-CN" altLang="en-US" sz="3200" dirty="0">
              <a:solidFill>
                <a:srgbClr val="990000"/>
              </a:solidFill>
              <a:latin typeface="FrutigerNext LT Medium" pitchFamily="34" charset="0"/>
              <a:ea typeface="黑体" panose="02010609060101010101" charset="-122"/>
              <a:cs typeface="+mn-cs"/>
            </a:endParaRPr>
          </a:p>
        </p:txBody>
      </p:sp>
      <p:sp>
        <p:nvSpPr>
          <p:cNvPr id="34821" name="Rectangle 9"/>
          <p:cNvSpPr>
            <a:spLocks noGrp="1" noChangeArrowheads="1"/>
          </p:cNvSpPr>
          <p:nvPr>
            <p:ph type="body" idx="4294967295"/>
          </p:nvPr>
        </p:nvSpPr>
        <p:spPr>
          <a:xfrm>
            <a:off x="695210" y="5614320"/>
            <a:ext cx="9883855" cy="766762"/>
          </a:xfrm>
          <a:solidFill>
            <a:schemeClr val="bg1"/>
          </a:solidFill>
        </p:spPr>
        <p:txBody>
          <a:bodyPr lIns="80122" tIns="40060" rIns="80122" bIns="40060"/>
          <a:lstStyle/>
          <a:p>
            <a:pPr eaLnBrk="1" hangingPunct="1"/>
            <a:r>
              <a:rPr lang="zh-CN" altLang="en-US" sz="2000" b="1" dirty="0">
                <a:solidFill>
                  <a:schemeClr val="tx2"/>
                </a:solidFill>
                <a:latin typeface="微软雅黑" panose="020B0503020204020204" pitchFamily="34" charset="-122"/>
                <a:ea typeface="微软雅黑" panose="020B0503020204020204" pitchFamily="34" charset="-122"/>
              </a:rPr>
              <a:t>团队是价值的真正创造者，应加强团队协作、激发团队潜能</a:t>
            </a:r>
            <a:endParaRPr lang="zh-CN" altLang="en-US" sz="2000" b="1" dirty="0">
              <a:solidFill>
                <a:schemeClr val="tx2"/>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sz="2000" b="1" dirty="0">
                <a:solidFill>
                  <a:schemeClr val="tx2"/>
                </a:solidFill>
                <a:latin typeface="微软雅黑" panose="020B0503020204020204" pitchFamily="34" charset="-122"/>
                <a:ea typeface="微软雅黑" panose="020B0503020204020204" pitchFamily="34" charset="-122"/>
              </a:rPr>
              <a:t>软件开发是一种团队活动，首先应做到提升沟通效率降低交流成本</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34823" name="TextBox 17"/>
          <p:cNvSpPr txBox="1">
            <a:spLocks noChangeArrowheads="1"/>
          </p:cNvSpPr>
          <p:nvPr/>
        </p:nvSpPr>
        <p:spPr bwMode="auto">
          <a:xfrm>
            <a:off x="3350985" y="5260295"/>
            <a:ext cx="30543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r>
              <a:rPr lang="en-US" altLang="zh-CN" sz="1000" i="1">
                <a:solidFill>
                  <a:schemeClr val="bg2"/>
                </a:solidFill>
                <a:latin typeface="FrutigerNext LT Regular" pitchFamily="34" charset="0"/>
                <a:ea typeface="华文细黑" panose="02010600040101010101" pitchFamily="2" charset="-122"/>
              </a:rPr>
              <a:t>Source</a:t>
            </a:r>
            <a:r>
              <a:rPr lang="zh-CN" altLang="en-US" sz="1000" i="1">
                <a:solidFill>
                  <a:schemeClr val="bg2"/>
                </a:solidFill>
                <a:latin typeface="FrutigerNext LT Regular" pitchFamily="34" charset="0"/>
                <a:ea typeface="华文细黑" panose="02010600040101010101" pitchFamily="2" charset="-122"/>
              </a:rPr>
              <a:t>：</a:t>
            </a:r>
            <a:r>
              <a:rPr lang="en-US" altLang="zh-CN" sz="1000" i="1">
                <a:solidFill>
                  <a:schemeClr val="bg2"/>
                </a:solidFill>
                <a:latin typeface="FrutigerNext LT Regular" pitchFamily="34" charset="0"/>
                <a:ea typeface="华文细黑" panose="02010600040101010101" pitchFamily="2" charset="-122"/>
              </a:rPr>
              <a:t>《</a:t>
            </a:r>
            <a:r>
              <a:rPr lang="zh-CN" altLang="en-US" sz="1000" i="1">
                <a:solidFill>
                  <a:schemeClr val="bg2"/>
                </a:solidFill>
                <a:latin typeface="FrutigerNext LT Regular" pitchFamily="34" charset="0"/>
                <a:ea typeface="华文细黑" panose="02010600040101010101" pitchFamily="2" charset="-122"/>
              </a:rPr>
              <a:t>经济学家</a:t>
            </a:r>
            <a:r>
              <a:rPr lang="en-US" altLang="zh-CN" sz="1000" i="1">
                <a:solidFill>
                  <a:schemeClr val="bg2"/>
                </a:solidFill>
                <a:latin typeface="FrutigerNext LT Regular" pitchFamily="34" charset="0"/>
                <a:ea typeface="华文细黑" panose="02010600040101010101" pitchFamily="2" charset="-122"/>
              </a:rPr>
              <a:t>2003》&amp; DeMarco </a:t>
            </a:r>
            <a:r>
              <a:rPr lang="zh-CN" altLang="en-US" sz="1000" i="1">
                <a:solidFill>
                  <a:schemeClr val="bg2"/>
                </a:solidFill>
                <a:latin typeface="FrutigerNext LT Regular" pitchFamily="34" charset="0"/>
                <a:ea typeface="华文细黑" panose="02010600040101010101" pitchFamily="2" charset="-122"/>
              </a:rPr>
              <a:t>研究报告</a:t>
            </a:r>
            <a:endParaRPr lang="zh-CN" altLang="en-US" sz="1000" i="1">
              <a:solidFill>
                <a:schemeClr val="bg2"/>
              </a:solidFill>
              <a:latin typeface="FrutigerNext LT Regular" pitchFamily="34" charset="0"/>
              <a:ea typeface="华文细黑" panose="02010600040101010101" pitchFamily="2" charset="-122"/>
            </a:endParaRPr>
          </a:p>
        </p:txBody>
      </p:sp>
      <p:sp>
        <p:nvSpPr>
          <p:cNvPr id="34824" name="Text Box 17"/>
          <p:cNvSpPr txBox="1">
            <a:spLocks noChangeArrowheads="1"/>
          </p:cNvSpPr>
          <p:nvPr/>
        </p:nvSpPr>
        <p:spPr bwMode="auto">
          <a:xfrm>
            <a:off x="6998232" y="1189946"/>
            <a:ext cx="4032250" cy="360363"/>
          </a:xfrm>
          <a:prstGeom prst="rect">
            <a:avLst/>
          </a:prstGeom>
          <a:gradFill rotWithShape="1">
            <a:gsLst>
              <a:gs pos="0">
                <a:schemeClr val="accent1">
                  <a:lumMod val="75000"/>
                </a:schemeClr>
              </a:gs>
              <a:gs pos="100000">
                <a:schemeClr val="accent2">
                  <a:gamma/>
                  <a:shade val="57647"/>
                  <a:invGamma/>
                  <a:alpha val="0"/>
                </a:schemeClr>
              </a:gs>
            </a:gsLst>
            <a:lin ang="0" scaled="1"/>
          </a:gradFill>
          <a:ln w="9525" algn="ctr">
            <a:noFill/>
            <a:miter lim="800000"/>
          </a:ln>
          <a:effectLst/>
        </p:spPr>
        <p:txBody>
          <a:bodyPr lIns="80122" tIns="40060" rIns="80122" bIns="40060"/>
          <a:lstStyle>
            <a:defPPr>
              <a:defRPr lang="zh-CN"/>
            </a:defPPr>
            <a:lvl1pPr marL="298450" indent="-298450" defTabSz="800100">
              <a:lnSpc>
                <a:spcPct val="120000"/>
              </a:lnSpc>
              <a:buClr>
                <a:schemeClr val="bg2"/>
              </a:buClr>
              <a:defRPr b="1">
                <a:latin typeface="微软雅黑" panose="020B0503020204020204" pitchFamily="34" charset="-122"/>
                <a:ea typeface="微软雅黑" panose="020B0503020204020204" pitchFamily="34" charset="-122"/>
              </a:defRPr>
            </a:lvl1pPr>
          </a:lstStyle>
          <a:p>
            <a:r>
              <a:rPr lang="zh-CN" altLang="en-US" dirty="0"/>
              <a:t>“团队”在“敏捷宣言”中的体现</a:t>
            </a:r>
            <a:endParaRPr lang="en-US" altLang="zh-CN" dirty="0"/>
          </a:p>
        </p:txBody>
      </p:sp>
      <p:graphicFrame>
        <p:nvGraphicFramePr>
          <p:cNvPr id="382180" name="Group 228"/>
          <p:cNvGraphicFramePr>
            <a:graphicFrameLocks noGrp="1"/>
          </p:cNvGraphicFramePr>
          <p:nvPr/>
        </p:nvGraphicFramePr>
        <p:xfrm>
          <a:off x="6998232" y="1653129"/>
          <a:ext cx="4811306" cy="1621155"/>
        </p:xfrm>
        <a:graphic>
          <a:graphicData uri="http://schemas.openxmlformats.org/drawingml/2006/table">
            <a:tbl>
              <a:tblPr/>
              <a:tblGrid>
                <a:gridCol w="2148156"/>
                <a:gridCol w="783280"/>
                <a:gridCol w="1879870"/>
              </a:tblGrid>
              <a:tr h="360363">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个体和交互</a:t>
                      </a:r>
                      <a:endPar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6">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胜过</a:t>
                      </a:r>
                      <a:endPar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6">
                        <a:lumMod val="20000"/>
                        <a:lumOff val="80000"/>
                      </a:schemeClr>
                    </a:solidFill>
                  </a:tcPr>
                </a:tc>
                <a:tc>
                  <a:txBody>
                    <a:bodyPr/>
                    <a:lstStyle/>
                    <a:p>
                      <a:pPr marL="0" marR="0" lvl="0" indent="0" algn="ctr" defTabSz="802005" rtl="0" eaLnBrk="1" fontAlgn="base" latinLnBrk="0" hangingPunct="1">
                        <a:lnSpc>
                          <a:spcPct val="7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过程和工具</a:t>
                      </a:r>
                      <a:endPar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6">
                        <a:lumMod val="20000"/>
                        <a:lumOff val="80000"/>
                      </a:schemeClr>
                    </a:solidFill>
                  </a:tcPr>
                </a:tc>
              </a:tr>
              <a:tr h="523875">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可以工作的软件</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6">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胜过</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6">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面面俱到的文档</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6">
                        <a:lumMod val="20000"/>
                        <a:lumOff val="80000"/>
                      </a:schemeClr>
                    </a:solidFill>
                  </a:tcPr>
                </a:tc>
              </a:tr>
              <a:tr h="346075">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客户</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合作</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6">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胜过</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6">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合同谈判</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6">
                        <a:lumMod val="20000"/>
                        <a:lumOff val="80000"/>
                      </a:schemeClr>
                    </a:solidFill>
                  </a:tcPr>
                </a:tc>
              </a:tr>
              <a:tr h="344488">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响应变化</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6">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胜过</a:t>
                      </a: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6">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遵循计划</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6">
                        <a:lumMod val="20000"/>
                        <a:lumOff val="80000"/>
                      </a:schemeClr>
                    </a:solidFill>
                  </a:tcPr>
                </a:tc>
              </a:tr>
            </a:tbl>
          </a:graphicData>
        </a:graphic>
      </p:graphicFrame>
      <p:grpSp>
        <p:nvGrpSpPr>
          <p:cNvPr id="34838" name="组合 53"/>
          <p:cNvGrpSpPr/>
          <p:nvPr/>
        </p:nvGrpSpPr>
        <p:grpSpPr bwMode="auto">
          <a:xfrm>
            <a:off x="464695" y="2738615"/>
            <a:ext cx="5940640" cy="2767741"/>
            <a:chOff x="428596" y="1192293"/>
            <a:chExt cx="3685148" cy="2211728"/>
          </a:xfrm>
        </p:grpSpPr>
        <p:pic>
          <p:nvPicPr>
            <p:cNvPr id="34887" name="Picture 5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472" y="1214422"/>
              <a:ext cx="3467794" cy="214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88" name="TextBox 42"/>
            <p:cNvSpPr txBox="1">
              <a:spLocks noChangeArrowheads="1"/>
            </p:cNvSpPr>
            <p:nvPr/>
          </p:nvSpPr>
          <p:spPr bwMode="auto">
            <a:xfrm>
              <a:off x="428596" y="1356946"/>
              <a:ext cx="286745" cy="54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r>
                <a:rPr lang="zh-CN" altLang="en-US" sz="1200">
                  <a:solidFill>
                    <a:schemeClr val="tx1"/>
                  </a:solidFill>
                  <a:latin typeface="FrutigerNext LT Regular" pitchFamily="34" charset="0"/>
                  <a:ea typeface="华文细黑" panose="02010600040101010101" pitchFamily="2" charset="-122"/>
                </a:rPr>
                <a:t>效率</a:t>
              </a:r>
              <a:endParaRPr lang="zh-CN" altLang="en-US" sz="1200">
                <a:solidFill>
                  <a:schemeClr val="tx1"/>
                </a:solidFill>
                <a:latin typeface="FrutigerNext LT Regular" pitchFamily="34" charset="0"/>
                <a:ea typeface="华文细黑" panose="02010600040101010101" pitchFamily="2" charset="-122"/>
              </a:endParaRPr>
            </a:p>
          </p:txBody>
        </p:sp>
        <p:sp>
          <p:nvSpPr>
            <p:cNvPr id="34889" name="TextBox 43"/>
            <p:cNvSpPr txBox="1">
              <a:spLocks noChangeArrowheads="1"/>
            </p:cNvSpPr>
            <p:nvPr/>
          </p:nvSpPr>
          <p:spPr bwMode="auto">
            <a:xfrm>
              <a:off x="3143972" y="3072029"/>
              <a:ext cx="894566" cy="33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r>
                <a:rPr lang="zh-CN" altLang="en-US" sz="1200">
                  <a:solidFill>
                    <a:schemeClr val="tx1"/>
                  </a:solidFill>
                  <a:latin typeface="FrutigerNext LT Regular" pitchFamily="34" charset="0"/>
                  <a:ea typeface="华文细黑" panose="02010600040101010101" pitchFamily="2" charset="-122"/>
                </a:rPr>
                <a:t>流行度</a:t>
              </a:r>
              <a:endParaRPr lang="zh-CN" altLang="en-US" sz="1200">
                <a:solidFill>
                  <a:schemeClr val="tx1"/>
                </a:solidFill>
                <a:latin typeface="FrutigerNext LT Regular" pitchFamily="34" charset="0"/>
                <a:ea typeface="华文细黑" panose="02010600040101010101" pitchFamily="2" charset="-122"/>
              </a:endParaRPr>
            </a:p>
          </p:txBody>
        </p:sp>
        <p:sp>
          <p:nvSpPr>
            <p:cNvPr id="45" name="TextBox 44"/>
            <p:cNvSpPr txBox="1"/>
            <p:nvPr/>
          </p:nvSpPr>
          <p:spPr>
            <a:xfrm>
              <a:off x="805695" y="2570847"/>
              <a:ext cx="423087" cy="293011"/>
            </a:xfrm>
            <a:prstGeom prst="rect">
              <a:avLst/>
            </a:prstGeom>
            <a:noFill/>
          </p:spPr>
          <p:txBody>
            <a:bodyPr wrap="none">
              <a:spAutoFit/>
            </a:bodyPr>
            <a:lstStyle/>
            <a:p>
              <a:pPr algn="l">
                <a:defRPr/>
              </a:pPr>
              <a:r>
                <a:rPr lang="zh-CN" altLang="en-US" sz="1000" dirty="0">
                  <a:solidFill>
                    <a:schemeClr val="accent1">
                      <a:lumMod val="50000"/>
                    </a:schemeClr>
                  </a:solidFill>
                  <a:latin typeface="FrutigerNext LT Regular" pitchFamily="34" charset="0"/>
                  <a:ea typeface="华文细黑" panose="02010600040101010101" pitchFamily="2" charset="-122"/>
                </a:rPr>
                <a:t>文档</a:t>
              </a:r>
              <a:endParaRPr lang="zh-CN" altLang="en-US" sz="1000" dirty="0">
                <a:solidFill>
                  <a:schemeClr val="accent1">
                    <a:lumMod val="50000"/>
                  </a:schemeClr>
                </a:solidFill>
                <a:latin typeface="FrutigerNext LT Regular" pitchFamily="34" charset="0"/>
                <a:ea typeface="华文细黑" panose="02010600040101010101" pitchFamily="2" charset="-122"/>
              </a:endParaRPr>
            </a:p>
          </p:txBody>
        </p:sp>
        <p:sp>
          <p:nvSpPr>
            <p:cNvPr id="46" name="TextBox 45"/>
            <p:cNvSpPr txBox="1"/>
            <p:nvPr/>
          </p:nvSpPr>
          <p:spPr>
            <a:xfrm>
              <a:off x="2232846" y="1927746"/>
              <a:ext cx="695947" cy="475666"/>
            </a:xfrm>
            <a:prstGeom prst="rect">
              <a:avLst/>
            </a:prstGeom>
            <a:noFill/>
          </p:spPr>
          <p:txBody>
            <a:bodyPr>
              <a:spAutoFit/>
            </a:bodyPr>
            <a:lstStyle/>
            <a:p>
              <a:pPr algn="l">
                <a:defRPr/>
              </a:pPr>
              <a:r>
                <a:rPr lang="zh-CN" altLang="en-US" sz="1000" dirty="0">
                  <a:solidFill>
                    <a:schemeClr val="accent1">
                      <a:lumMod val="50000"/>
                    </a:schemeClr>
                  </a:solidFill>
                  <a:latin typeface="FrutigerNext LT Regular" pitchFamily="34" charset="0"/>
                  <a:ea typeface="华文细黑" panose="02010600040101010101" pitchFamily="2" charset="-122"/>
                </a:rPr>
                <a:t>录制的视频</a:t>
              </a:r>
              <a:endParaRPr lang="zh-CN" altLang="en-US" sz="1000" dirty="0">
                <a:solidFill>
                  <a:schemeClr val="accent1">
                    <a:lumMod val="50000"/>
                  </a:schemeClr>
                </a:solidFill>
                <a:latin typeface="FrutigerNext LT Regular" pitchFamily="34" charset="0"/>
                <a:ea typeface="华文细黑" panose="02010600040101010101" pitchFamily="2" charset="-122"/>
              </a:endParaRPr>
            </a:p>
          </p:txBody>
        </p:sp>
        <p:sp>
          <p:nvSpPr>
            <p:cNvPr id="47" name="TextBox 46"/>
            <p:cNvSpPr txBox="1"/>
            <p:nvPr/>
          </p:nvSpPr>
          <p:spPr>
            <a:xfrm>
              <a:off x="1181261" y="2430049"/>
              <a:ext cx="826246" cy="479544"/>
            </a:xfrm>
            <a:prstGeom prst="rect">
              <a:avLst/>
            </a:prstGeom>
            <a:noFill/>
          </p:spPr>
          <p:txBody>
            <a:bodyPr>
              <a:spAutoFit/>
            </a:bodyPr>
            <a:lstStyle/>
            <a:p>
              <a:pPr algn="l">
                <a:defRPr/>
              </a:pPr>
              <a:r>
                <a:rPr lang="zh-CN" altLang="en-US" sz="1000" dirty="0">
                  <a:solidFill>
                    <a:schemeClr val="accent1">
                      <a:lumMod val="50000"/>
                    </a:schemeClr>
                  </a:solidFill>
                  <a:latin typeface="FrutigerNext LT Regular" pitchFamily="34" charset="0"/>
                  <a:ea typeface="华文细黑" panose="02010600040101010101" pitchFamily="2" charset="-122"/>
                </a:rPr>
                <a:t>录制</a:t>
              </a:r>
              <a:endParaRPr lang="zh-CN" altLang="en-US" sz="1000" dirty="0">
                <a:solidFill>
                  <a:schemeClr val="accent1">
                    <a:lumMod val="50000"/>
                  </a:schemeClr>
                </a:solidFill>
                <a:latin typeface="FrutigerNext LT Regular" pitchFamily="34" charset="0"/>
                <a:ea typeface="华文细黑" panose="02010600040101010101" pitchFamily="2" charset="-122"/>
              </a:endParaRPr>
            </a:p>
            <a:p>
              <a:pPr algn="l">
                <a:defRPr/>
              </a:pPr>
              <a:r>
                <a:rPr lang="zh-CN" altLang="en-US" sz="1000" dirty="0">
                  <a:solidFill>
                    <a:schemeClr val="accent1">
                      <a:lumMod val="50000"/>
                    </a:schemeClr>
                  </a:solidFill>
                  <a:latin typeface="FrutigerNext LT Regular" pitchFamily="34" charset="0"/>
                  <a:ea typeface="华文细黑" panose="02010600040101010101" pitchFamily="2" charset="-122"/>
                </a:rPr>
                <a:t>的音频</a:t>
              </a:r>
              <a:endParaRPr lang="zh-CN" altLang="en-US" sz="1000" dirty="0">
                <a:solidFill>
                  <a:schemeClr val="accent1">
                    <a:lumMod val="50000"/>
                  </a:schemeClr>
                </a:solidFill>
                <a:latin typeface="FrutigerNext LT Regular" pitchFamily="34" charset="0"/>
                <a:ea typeface="华文细黑" panose="02010600040101010101" pitchFamily="2" charset="-122"/>
              </a:endParaRPr>
            </a:p>
          </p:txBody>
        </p:sp>
        <p:sp>
          <p:nvSpPr>
            <p:cNvPr id="34893" name="TextBox 48"/>
            <p:cNvSpPr txBox="1">
              <a:spLocks noChangeArrowheads="1"/>
            </p:cNvSpPr>
            <p:nvPr/>
          </p:nvSpPr>
          <p:spPr bwMode="auto">
            <a:xfrm>
              <a:off x="1481496" y="2071787"/>
              <a:ext cx="804580" cy="479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r>
                <a:rPr lang="en-US" altLang="zh-CN" sz="1000" dirty="0">
                  <a:solidFill>
                    <a:srgbClr val="00B050"/>
                  </a:solidFill>
                  <a:latin typeface="FrutigerNext LT Regular" pitchFamily="34" charset="0"/>
                  <a:ea typeface="华文细黑" panose="02010600040101010101" pitchFamily="2" charset="-122"/>
                </a:rPr>
                <a:t>2</a:t>
              </a:r>
              <a:r>
                <a:rPr lang="zh-CN" altLang="en-US" sz="1000" dirty="0">
                  <a:solidFill>
                    <a:srgbClr val="00B050"/>
                  </a:solidFill>
                  <a:latin typeface="FrutigerNext LT Regular" pitchFamily="34" charset="0"/>
                  <a:ea typeface="华文细黑" panose="02010600040101010101" pitchFamily="2" charset="-122"/>
                </a:rPr>
                <a:t>人</a:t>
              </a:r>
              <a:endParaRPr lang="en-US" altLang="zh-CN" sz="1000" dirty="0">
                <a:solidFill>
                  <a:srgbClr val="00B050"/>
                </a:solidFill>
                <a:latin typeface="FrutigerNext LT Regular" pitchFamily="34" charset="0"/>
                <a:ea typeface="华文细黑" panose="02010600040101010101" pitchFamily="2" charset="-122"/>
              </a:endParaRPr>
            </a:p>
            <a:p>
              <a:pPr algn="l" eaLnBrk="1" hangingPunct="1"/>
              <a:r>
                <a:rPr lang="zh-CN" altLang="en-US" sz="1000" dirty="0">
                  <a:solidFill>
                    <a:srgbClr val="00B050"/>
                  </a:solidFill>
                  <a:latin typeface="FrutigerNext LT Regular" pitchFamily="34" charset="0"/>
                  <a:ea typeface="华文细黑" panose="02010600040101010101" pitchFamily="2" charset="-122"/>
                </a:rPr>
                <a:t>邮件沟通</a:t>
              </a:r>
              <a:endParaRPr lang="zh-CN" altLang="en-US" sz="1000" dirty="0">
                <a:solidFill>
                  <a:srgbClr val="00B050"/>
                </a:solidFill>
                <a:latin typeface="FrutigerNext LT Regular" pitchFamily="34" charset="0"/>
                <a:ea typeface="华文细黑" panose="02010600040101010101" pitchFamily="2" charset="-122"/>
              </a:endParaRPr>
            </a:p>
          </p:txBody>
        </p:sp>
        <p:sp>
          <p:nvSpPr>
            <p:cNvPr id="34894" name="TextBox 49"/>
            <p:cNvSpPr txBox="1">
              <a:spLocks noChangeArrowheads="1"/>
            </p:cNvSpPr>
            <p:nvPr/>
          </p:nvSpPr>
          <p:spPr bwMode="auto">
            <a:xfrm>
              <a:off x="3306166" y="1192293"/>
              <a:ext cx="807578" cy="30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r>
                <a:rPr lang="en-US" altLang="zh-CN" sz="1000" dirty="0">
                  <a:solidFill>
                    <a:srgbClr val="00B050"/>
                  </a:solidFill>
                  <a:latin typeface="FrutigerNext LT Regular" pitchFamily="34" charset="0"/>
                  <a:ea typeface="华文细黑" panose="02010600040101010101" pitchFamily="2" charset="-122"/>
                </a:rPr>
                <a:t>2</a:t>
              </a:r>
              <a:r>
                <a:rPr lang="zh-CN" altLang="en-US" sz="1000" dirty="0">
                  <a:solidFill>
                    <a:srgbClr val="00B050"/>
                  </a:solidFill>
                  <a:latin typeface="FrutigerNext LT Regular" pitchFamily="34" charset="0"/>
                  <a:ea typeface="华文细黑" panose="02010600040101010101" pitchFamily="2" charset="-122"/>
                </a:rPr>
                <a:t>人</a:t>
              </a:r>
              <a:endParaRPr lang="en-US" altLang="zh-CN" sz="1000" dirty="0">
                <a:solidFill>
                  <a:srgbClr val="00B050"/>
                </a:solidFill>
                <a:latin typeface="FrutigerNext LT Regular" pitchFamily="34" charset="0"/>
                <a:ea typeface="华文细黑" panose="02010600040101010101" pitchFamily="2" charset="-122"/>
              </a:endParaRPr>
            </a:p>
            <a:p>
              <a:pPr eaLnBrk="1" hangingPunct="1"/>
              <a:r>
                <a:rPr lang="zh-CN" altLang="en-US" sz="1000" dirty="0">
                  <a:solidFill>
                    <a:srgbClr val="00B050"/>
                  </a:solidFill>
                  <a:latin typeface="FrutigerNext LT Regular" pitchFamily="34" charset="0"/>
                  <a:ea typeface="华文细黑" panose="02010600040101010101" pitchFamily="2" charset="-122"/>
                </a:rPr>
                <a:t>白板沟通</a:t>
              </a:r>
              <a:endParaRPr lang="zh-CN" altLang="en-US" sz="1000" dirty="0">
                <a:solidFill>
                  <a:srgbClr val="00B050"/>
                </a:solidFill>
                <a:latin typeface="FrutigerNext LT Regular" pitchFamily="34" charset="0"/>
                <a:ea typeface="华文细黑" panose="02010600040101010101" pitchFamily="2" charset="-122"/>
              </a:endParaRPr>
            </a:p>
          </p:txBody>
        </p:sp>
        <p:sp>
          <p:nvSpPr>
            <p:cNvPr id="34895" name="TextBox 50"/>
            <p:cNvSpPr txBox="1">
              <a:spLocks noChangeArrowheads="1"/>
            </p:cNvSpPr>
            <p:nvPr/>
          </p:nvSpPr>
          <p:spPr bwMode="auto">
            <a:xfrm>
              <a:off x="2835224" y="1596604"/>
              <a:ext cx="795672" cy="479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r>
                <a:rPr lang="en-US" altLang="zh-CN" sz="1000">
                  <a:solidFill>
                    <a:srgbClr val="00B050"/>
                  </a:solidFill>
                  <a:latin typeface="FrutigerNext LT Regular" pitchFamily="34" charset="0"/>
                  <a:ea typeface="华文细黑" panose="02010600040101010101" pitchFamily="2" charset="-122"/>
                </a:rPr>
                <a:t>2</a:t>
              </a:r>
              <a:r>
                <a:rPr lang="zh-CN" altLang="en-US" sz="1000">
                  <a:solidFill>
                    <a:srgbClr val="00B050"/>
                  </a:solidFill>
                  <a:latin typeface="FrutigerNext LT Regular" pitchFamily="34" charset="0"/>
                  <a:ea typeface="华文细黑" panose="02010600040101010101" pitchFamily="2" charset="-122"/>
                </a:rPr>
                <a:t>人</a:t>
              </a:r>
              <a:endParaRPr lang="en-US" altLang="zh-CN" sz="1000">
                <a:solidFill>
                  <a:srgbClr val="00B050"/>
                </a:solidFill>
                <a:latin typeface="FrutigerNext LT Regular" pitchFamily="34" charset="0"/>
                <a:ea typeface="华文细黑" panose="02010600040101010101" pitchFamily="2" charset="-122"/>
              </a:endParaRPr>
            </a:p>
            <a:p>
              <a:pPr eaLnBrk="1" hangingPunct="1"/>
              <a:r>
                <a:rPr lang="zh-CN" altLang="en-US" sz="1000">
                  <a:solidFill>
                    <a:srgbClr val="00B050"/>
                  </a:solidFill>
                  <a:latin typeface="FrutigerNext LT Regular" pitchFamily="34" charset="0"/>
                  <a:ea typeface="华文细黑" panose="02010600040101010101" pitchFamily="2" charset="-122"/>
                </a:rPr>
                <a:t>电话沟通</a:t>
              </a:r>
              <a:endParaRPr lang="zh-CN" altLang="en-US" sz="1000">
                <a:solidFill>
                  <a:srgbClr val="00B050"/>
                </a:solidFill>
                <a:latin typeface="FrutigerNext LT Regular" pitchFamily="34" charset="0"/>
                <a:ea typeface="华文细黑" panose="02010600040101010101" pitchFamily="2" charset="-122"/>
              </a:endParaRPr>
            </a:p>
          </p:txBody>
        </p:sp>
        <p:sp>
          <p:nvSpPr>
            <p:cNvPr id="52" name="TextBox 51"/>
            <p:cNvSpPr txBox="1"/>
            <p:nvPr/>
          </p:nvSpPr>
          <p:spPr>
            <a:xfrm rot="19800000">
              <a:off x="1665665" y="2631732"/>
              <a:ext cx="1036256" cy="293011"/>
            </a:xfrm>
            <a:prstGeom prst="rect">
              <a:avLst/>
            </a:prstGeom>
            <a:noFill/>
          </p:spPr>
          <p:txBody>
            <a:bodyPr wrap="none">
              <a:spAutoFit/>
            </a:bodyPr>
            <a:lstStyle/>
            <a:p>
              <a:pPr algn="l">
                <a:defRPr/>
              </a:pPr>
              <a:r>
                <a:rPr lang="zh-CN" altLang="en-US" sz="1000" dirty="0">
                  <a:solidFill>
                    <a:schemeClr val="accent1">
                      <a:lumMod val="50000"/>
                    </a:schemeClr>
                  </a:solidFill>
                  <a:latin typeface="FrutigerNext LT Regular" pitchFamily="34" charset="0"/>
                  <a:ea typeface="华文细黑" panose="02010600040101010101" pitchFamily="2" charset="-122"/>
                </a:rPr>
                <a:t>不支持问答形式</a:t>
              </a:r>
              <a:endParaRPr lang="zh-CN" altLang="en-US" sz="1000" dirty="0">
                <a:solidFill>
                  <a:schemeClr val="accent1">
                    <a:lumMod val="50000"/>
                  </a:schemeClr>
                </a:solidFill>
                <a:latin typeface="FrutigerNext LT Regular" pitchFamily="34" charset="0"/>
                <a:ea typeface="华文细黑" panose="02010600040101010101" pitchFamily="2" charset="-122"/>
              </a:endParaRPr>
            </a:p>
          </p:txBody>
        </p:sp>
        <p:sp>
          <p:nvSpPr>
            <p:cNvPr id="34897" name="TextBox 52"/>
            <p:cNvSpPr txBox="1">
              <a:spLocks noChangeArrowheads="1"/>
            </p:cNvSpPr>
            <p:nvPr/>
          </p:nvSpPr>
          <p:spPr bwMode="auto">
            <a:xfrm rot="-1800000">
              <a:off x="3026901" y="1956286"/>
              <a:ext cx="913623" cy="29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r>
                <a:rPr lang="zh-CN" altLang="en-US" sz="1000">
                  <a:solidFill>
                    <a:srgbClr val="00B050"/>
                  </a:solidFill>
                  <a:latin typeface="FrutigerNext LT Regular" pitchFamily="34" charset="0"/>
                  <a:ea typeface="华文细黑" panose="02010600040101010101" pitchFamily="2" charset="-122"/>
                </a:rPr>
                <a:t>支持问答形式</a:t>
              </a:r>
              <a:endParaRPr lang="zh-CN" altLang="en-US" sz="1000">
                <a:solidFill>
                  <a:srgbClr val="00B050"/>
                </a:solidFill>
                <a:latin typeface="FrutigerNext LT Regular" pitchFamily="34" charset="0"/>
                <a:ea typeface="华文细黑" panose="02010600040101010101" pitchFamily="2" charset="-122"/>
              </a:endParaRPr>
            </a:p>
          </p:txBody>
        </p:sp>
      </p:grpSp>
      <p:sp>
        <p:nvSpPr>
          <p:cNvPr id="34839" name="TextBox 54"/>
          <p:cNvSpPr txBox="1">
            <a:spLocks noChangeArrowheads="1"/>
          </p:cNvSpPr>
          <p:nvPr/>
        </p:nvSpPr>
        <p:spPr bwMode="auto">
          <a:xfrm>
            <a:off x="828139" y="1218559"/>
            <a:ext cx="5453774" cy="1338792"/>
          </a:xfrm>
          <a:prstGeom prst="rect">
            <a:avLst/>
          </a:prstGeom>
          <a:solidFill>
            <a:srgbClr val="DCDCDC"/>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91405" tIns="45702" rIns="91405" bIns="45702">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50000"/>
              </a:lnSpc>
              <a:buFont typeface="Wingdings" panose="05000000000000000000" pitchFamily="2" charset="2"/>
              <a:buNone/>
            </a:pPr>
            <a:r>
              <a:rPr lang="zh-CN" altLang="en-US" sz="1800" b="1" dirty="0">
                <a:solidFill>
                  <a:schemeClr val="tx1"/>
                </a:solidFill>
                <a:latin typeface="微软雅黑" panose="020B0503020204020204" pitchFamily="34" charset="-122"/>
                <a:ea typeface="微软雅黑" panose="020B0503020204020204" pitchFamily="34" charset="-122"/>
              </a:rPr>
              <a:t>研究表明面对面的沟通最有效</a:t>
            </a:r>
            <a:endParaRPr lang="zh-CN" altLang="en-US" sz="1800" b="1" dirty="0">
              <a:solidFill>
                <a:schemeClr val="tx1"/>
              </a:solidFill>
              <a:latin typeface="微软雅黑" panose="020B0503020204020204" pitchFamily="34" charset="-122"/>
              <a:ea typeface="微软雅黑" panose="020B0503020204020204" pitchFamily="34" charset="-122"/>
            </a:endParaRPr>
          </a:p>
          <a:p>
            <a:pPr algn="l" eaLnBrk="1" hangingPunct="1">
              <a:lnSpc>
                <a:spcPct val="150000"/>
              </a:lnSpc>
              <a:buFont typeface="Wingdings" panose="05000000000000000000" pitchFamily="2" charset="2"/>
              <a:buNone/>
            </a:pPr>
            <a:r>
              <a:rPr lang="zh-CN" altLang="en-US" sz="1800" dirty="0" smtClean="0">
                <a:solidFill>
                  <a:schemeClr val="tx1"/>
                </a:solidFill>
                <a:latin typeface="微软雅黑" panose="020B0503020204020204" pitchFamily="34" charset="-122"/>
                <a:ea typeface="微软雅黑" panose="020B0503020204020204" pitchFamily="34" charset="-122"/>
              </a:rPr>
              <a:t>业界</a:t>
            </a:r>
            <a:r>
              <a:rPr lang="zh-CN" altLang="en-US" sz="1800" dirty="0">
                <a:solidFill>
                  <a:schemeClr val="tx1"/>
                </a:solidFill>
                <a:latin typeface="微软雅黑" panose="020B0503020204020204" pitchFamily="34" charset="-122"/>
                <a:ea typeface="微软雅黑" panose="020B0503020204020204" pitchFamily="34" charset="-122"/>
              </a:rPr>
              <a:t>调查：一个</a:t>
            </a:r>
            <a:r>
              <a:rPr lang="en-US" altLang="zh-CN" sz="1800" dirty="0">
                <a:solidFill>
                  <a:schemeClr val="tx1"/>
                </a:solidFill>
                <a:latin typeface="微软雅黑" panose="020B0503020204020204" pitchFamily="34" charset="-122"/>
                <a:ea typeface="微软雅黑" panose="020B0503020204020204" pitchFamily="34" charset="-122"/>
              </a:rPr>
              <a:t>50</a:t>
            </a:r>
            <a:r>
              <a:rPr lang="zh-CN" altLang="en-US" sz="1800" dirty="0">
                <a:solidFill>
                  <a:schemeClr val="tx1"/>
                </a:solidFill>
                <a:latin typeface="微软雅黑" panose="020B0503020204020204" pitchFamily="34" charset="-122"/>
                <a:ea typeface="微软雅黑" panose="020B0503020204020204" pitchFamily="34" charset="-122"/>
              </a:rPr>
              <a:t>人开发团队，每人平均</a:t>
            </a:r>
            <a:r>
              <a:rPr lang="en-US" altLang="zh-CN" sz="1800" dirty="0">
                <a:solidFill>
                  <a:schemeClr val="tx1"/>
                </a:solidFill>
                <a:latin typeface="微软雅黑" panose="020B0503020204020204" pitchFamily="34" charset="-122"/>
                <a:ea typeface="微软雅黑" panose="020B0503020204020204" pitchFamily="34" charset="-122"/>
              </a:rPr>
              <a:t>30%</a:t>
            </a:r>
            <a:r>
              <a:rPr lang="zh-CN" altLang="en-US" sz="1800" dirty="0">
                <a:solidFill>
                  <a:schemeClr val="tx1"/>
                </a:solidFill>
                <a:latin typeface="微软雅黑" panose="020B0503020204020204" pitchFamily="34" charset="-122"/>
                <a:ea typeface="微软雅黑" panose="020B0503020204020204" pitchFamily="34" charset="-122"/>
              </a:rPr>
              <a:t>时间用于编码，</a:t>
            </a:r>
            <a:r>
              <a:rPr lang="en-US" altLang="zh-CN" sz="1800" dirty="0">
                <a:solidFill>
                  <a:schemeClr val="tx1"/>
                </a:solidFill>
                <a:latin typeface="微软雅黑" panose="020B0503020204020204" pitchFamily="34" charset="-122"/>
                <a:ea typeface="微软雅黑" panose="020B0503020204020204" pitchFamily="34" charset="-122"/>
              </a:rPr>
              <a:t>70%</a:t>
            </a:r>
            <a:r>
              <a:rPr lang="zh-CN" altLang="en-US" sz="1800" dirty="0">
                <a:solidFill>
                  <a:schemeClr val="tx1"/>
                </a:solidFill>
                <a:latin typeface="微软雅黑" panose="020B0503020204020204" pitchFamily="34" charset="-122"/>
                <a:ea typeface="微软雅黑" panose="020B0503020204020204" pitchFamily="34" charset="-122"/>
              </a:rPr>
              <a:t>的时间用于与其他成员交流。</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34840" name="内容占位符 2"/>
          <p:cNvSpPr txBox="1"/>
          <p:nvPr/>
        </p:nvSpPr>
        <p:spPr bwMode="auto">
          <a:xfrm>
            <a:off x="6998233" y="4169557"/>
            <a:ext cx="4694096" cy="1275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25" tIns="40014" rIns="80025" bIns="40014"/>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50000"/>
              </a:lnSpc>
            </a:pPr>
            <a:r>
              <a:rPr lang="zh-CN" altLang="en-US" sz="1800" dirty="0">
                <a:solidFill>
                  <a:schemeClr val="tx1"/>
                </a:solidFill>
                <a:latin typeface="微软雅黑" panose="020B0503020204020204" pitchFamily="34" charset="-122"/>
                <a:ea typeface="微软雅黑" panose="020B0503020204020204" pitchFamily="34" charset="-122"/>
              </a:rPr>
              <a:t>研究表明</a:t>
            </a:r>
            <a:r>
              <a:rPr lang="en-US" altLang="zh-CN" sz="1800" dirty="0">
                <a:solidFill>
                  <a:schemeClr val="tx1"/>
                </a:solidFill>
                <a:latin typeface="微软雅黑" panose="020B0503020204020204" pitchFamily="34" charset="-122"/>
                <a:ea typeface="微软雅黑" panose="020B0503020204020204" pitchFamily="34" charset="-122"/>
              </a:rPr>
              <a:t>1981</a:t>
            </a:r>
            <a:r>
              <a:rPr lang="zh-CN" altLang="en-US" sz="1800" dirty="0">
                <a:solidFill>
                  <a:schemeClr val="tx1"/>
                </a:solidFill>
                <a:latin typeface="微软雅黑" panose="020B0503020204020204" pitchFamily="34" charset="-122"/>
                <a:ea typeface="微软雅黑" panose="020B0503020204020204" pitchFamily="34" charset="-122"/>
              </a:rPr>
              <a:t>年来自不同公司的优秀程序员生产率之比是</a:t>
            </a:r>
            <a:r>
              <a:rPr lang="en-US" altLang="zh-CN" sz="1800" dirty="0">
                <a:solidFill>
                  <a:schemeClr val="tx1"/>
                </a:solidFill>
                <a:latin typeface="微软雅黑" panose="020B0503020204020204" pitchFamily="34" charset="-122"/>
                <a:ea typeface="微软雅黑" panose="020B0503020204020204" pitchFamily="34" charset="-122"/>
              </a:rPr>
              <a:t>7:1</a:t>
            </a:r>
            <a:r>
              <a:rPr lang="zh-CN" altLang="en-US" sz="1800" dirty="0">
                <a:solidFill>
                  <a:schemeClr val="tx1"/>
                </a:solidFill>
                <a:latin typeface="微软雅黑" panose="020B0503020204020204" pitchFamily="34" charset="-122"/>
                <a:ea typeface="微软雅黑" panose="020B0503020204020204" pitchFamily="34" charset="-122"/>
              </a:rPr>
              <a:t>，而</a:t>
            </a:r>
            <a:r>
              <a:rPr lang="en-US" altLang="zh-CN" sz="1800" dirty="0">
                <a:solidFill>
                  <a:schemeClr val="tx1"/>
                </a:solidFill>
                <a:latin typeface="微软雅黑" panose="020B0503020204020204" pitchFamily="34" charset="-122"/>
                <a:ea typeface="微软雅黑" panose="020B0503020204020204" pitchFamily="34" charset="-122"/>
              </a:rPr>
              <a:t>2007</a:t>
            </a:r>
            <a:r>
              <a:rPr lang="zh-CN" altLang="en-US" sz="1800" dirty="0">
                <a:solidFill>
                  <a:schemeClr val="tx1"/>
                </a:solidFill>
                <a:latin typeface="微软雅黑" panose="020B0503020204020204" pitchFamily="34" charset="-122"/>
                <a:ea typeface="微软雅黑" panose="020B0503020204020204" pitchFamily="34" charset="-122"/>
              </a:rPr>
              <a:t>年最新的研究数据，则是</a:t>
            </a:r>
            <a:r>
              <a:rPr lang="en-US" altLang="zh-CN" sz="1800" dirty="0">
                <a:solidFill>
                  <a:schemeClr val="tx1"/>
                </a:solidFill>
                <a:latin typeface="微软雅黑" panose="020B0503020204020204" pitchFamily="34" charset="-122"/>
                <a:ea typeface="微软雅黑" panose="020B0503020204020204" pitchFamily="34" charset="-122"/>
              </a:rPr>
              <a:t>40:1</a:t>
            </a:r>
            <a:r>
              <a:rPr lang="zh-CN" altLang="en-US" sz="1800" dirty="0">
                <a:solidFill>
                  <a:schemeClr val="tx1"/>
                </a:solidFill>
                <a:latin typeface="微软雅黑" panose="020B0503020204020204" pitchFamily="34" charset="-122"/>
                <a:ea typeface="微软雅黑" panose="020B0503020204020204" pitchFamily="34" charset="-122"/>
              </a:rPr>
              <a:t>。</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34841" name="Text Box 17"/>
          <p:cNvSpPr txBox="1">
            <a:spLocks noChangeArrowheads="1"/>
          </p:cNvSpPr>
          <p:nvPr/>
        </p:nvSpPr>
        <p:spPr bwMode="auto">
          <a:xfrm>
            <a:off x="6998233" y="3725666"/>
            <a:ext cx="4308876" cy="360363"/>
          </a:xfrm>
          <a:prstGeom prst="rect">
            <a:avLst/>
          </a:prstGeom>
          <a:solidFill>
            <a:schemeClr val="accent1">
              <a:lumMod val="60000"/>
              <a:lumOff val="40000"/>
            </a:schemeClr>
          </a:solidFill>
          <a:ln>
            <a:noFill/>
          </a:ln>
        </p:spPr>
        <p:txBody>
          <a:bodyPr lIns="80122" tIns="40060" rIns="80122" bIns="40060"/>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10000"/>
              </a:lnSpc>
              <a:buFont typeface="Wingdings" panose="05000000000000000000" pitchFamily="2" charset="2"/>
              <a:buNone/>
            </a:pPr>
            <a:r>
              <a:rPr lang="zh-CN" altLang="en-US" sz="1800" b="1" dirty="0">
                <a:solidFill>
                  <a:schemeClr val="tx1"/>
                </a:solidFill>
                <a:latin typeface="华文细黑" panose="02010600040101010101" pitchFamily="2" charset="-122"/>
                <a:ea typeface="华文细黑" panose="02010600040101010101" pitchFamily="2" charset="-122"/>
              </a:rPr>
              <a:t>人是软件开发的决定因素</a:t>
            </a:r>
            <a:endParaRPr lang="en-US" altLang="zh-CN" sz="1800" b="1" dirty="0">
              <a:solidFill>
                <a:schemeClr val="tx1"/>
              </a:solidFill>
              <a:latin typeface="华文细黑" panose="02010600040101010101" pitchFamily="2" charset="-122"/>
              <a:ea typeface="华文细黑" panose="02010600040101010101" pitchFamily="2" charset="-122"/>
            </a:endParaRPr>
          </a:p>
        </p:txBody>
      </p:sp>
      <p:cxnSp>
        <p:nvCxnSpPr>
          <p:cNvPr id="22" name="直接连接符 21"/>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885357"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sz="quarter" idx="4294967295"/>
          </p:nvPr>
        </p:nvSpPr>
        <p:spPr>
          <a:xfrm>
            <a:off x="313440" y="427811"/>
            <a:ext cx="8066088" cy="6540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理念：不断调整以适应</a:t>
            </a:r>
            <a:r>
              <a:rPr lang="en-US" altLang="zh-CN" sz="3200" dirty="0">
                <a:solidFill>
                  <a:srgbClr val="990000"/>
                </a:solidFill>
                <a:latin typeface="FrutigerNext LT Medium" pitchFamily="34" charset="0"/>
                <a:ea typeface="黑体" panose="02010609060101010101" charset="-122"/>
                <a:cs typeface="+mn-cs"/>
              </a:rPr>
              <a:t>(Adapting)</a:t>
            </a:r>
            <a:r>
              <a:rPr lang="zh-CN" altLang="en-US" sz="3200" dirty="0">
                <a:solidFill>
                  <a:srgbClr val="990000"/>
                </a:solidFill>
                <a:latin typeface="FrutigerNext LT Medium" pitchFamily="34" charset="0"/>
                <a:ea typeface="黑体" panose="02010609060101010101" charset="-122"/>
                <a:cs typeface="+mn-cs"/>
              </a:rPr>
              <a:t>变化</a:t>
            </a:r>
            <a:endParaRPr lang="zh-CN" altLang="en-US" sz="3200" dirty="0">
              <a:solidFill>
                <a:srgbClr val="990000"/>
              </a:solidFill>
              <a:latin typeface="FrutigerNext LT Medium" pitchFamily="34" charset="0"/>
              <a:ea typeface="黑体" panose="02010609060101010101" charset="-122"/>
              <a:cs typeface="+mn-cs"/>
            </a:endParaRPr>
          </a:p>
        </p:txBody>
      </p:sp>
      <p:sp>
        <p:nvSpPr>
          <p:cNvPr id="35844" name="Text Box 5"/>
          <p:cNvSpPr txBox="1">
            <a:spLocks noChangeArrowheads="1"/>
          </p:cNvSpPr>
          <p:nvPr/>
        </p:nvSpPr>
        <p:spPr bwMode="auto">
          <a:xfrm>
            <a:off x="7717293" y="2548167"/>
            <a:ext cx="2376487" cy="52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91405" tIns="45702" rIns="91405" bIns="45702">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spcBef>
                <a:spcPct val="50000"/>
              </a:spcBef>
            </a:pPr>
            <a:r>
              <a:rPr lang="zh-CN" altLang="en-US" sz="1400" b="1" dirty="0">
                <a:latin typeface="FrutigerNext LT Regular" pitchFamily="34" charset="0"/>
                <a:ea typeface="华文细黑" panose="02010600040101010101" pitchFamily="2" charset="-122"/>
              </a:rPr>
              <a:t>麦当劳是简单可预测生产过程</a:t>
            </a:r>
            <a:endParaRPr lang="zh-CN" altLang="en-US" sz="1400" b="1" dirty="0">
              <a:latin typeface="FrutigerNext LT Regular" pitchFamily="34" charset="0"/>
              <a:ea typeface="华文细黑" panose="02010600040101010101" pitchFamily="2" charset="-122"/>
            </a:endParaRPr>
          </a:p>
        </p:txBody>
      </p:sp>
      <p:pic>
        <p:nvPicPr>
          <p:cNvPr id="3584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65943" y="1705658"/>
            <a:ext cx="3889375"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8592" y="2848659"/>
            <a:ext cx="38163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8592" y="1705658"/>
            <a:ext cx="381635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4007" name="Text Box 14"/>
          <p:cNvSpPr txBox="1">
            <a:spLocks noChangeArrowheads="1"/>
          </p:cNvSpPr>
          <p:nvPr/>
        </p:nvSpPr>
        <p:spPr bwMode="auto">
          <a:xfrm>
            <a:off x="1465944" y="4166737"/>
            <a:ext cx="4790850" cy="1944687"/>
          </a:xfrm>
          <a:prstGeom prst="rect">
            <a:avLst/>
          </a:prstGeom>
          <a:gradFill rotWithShape="1">
            <a:gsLst>
              <a:gs pos="0">
                <a:schemeClr val="accent2">
                  <a:gamma/>
                  <a:shade val="46275"/>
                  <a:invGamma/>
                  <a:alpha val="0"/>
                </a:schemeClr>
              </a:gs>
              <a:gs pos="100000">
                <a:schemeClr val="accent2"/>
              </a:gs>
            </a:gsLst>
            <a:lin ang="2700000" scaled="1"/>
          </a:gradFill>
          <a:ln w="9525" algn="ctr">
            <a:noFill/>
            <a:miter lim="800000"/>
          </a:ln>
        </p:spPr>
        <p:txBody>
          <a:bodyPr lIns="80122" tIns="40060" rIns="80122" bIns="40060"/>
          <a:lstStyle/>
          <a:p>
            <a:pPr marL="82550" defTabSz="800100">
              <a:lnSpc>
                <a:spcPts val="2400"/>
              </a:lnSpc>
              <a:spcBef>
                <a:spcPts val="1200"/>
              </a:spcBef>
              <a:buClr>
                <a:srgbClr val="00B0F0"/>
              </a:buClr>
              <a:buSzPct val="60000"/>
              <a:buFont typeface="Wingdings" panose="05000000000000000000" pitchFamily="2" charset="2"/>
              <a:buChar char="l"/>
              <a:defRPr/>
            </a:pP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人月神话</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：软件开发是人类最复杂工作之一，软件具有四个属性：</a:t>
            </a:r>
            <a:r>
              <a:rPr lang="zh-CN" altLang="en-US" dirty="0">
                <a:solidFill>
                  <a:schemeClr val="tx2"/>
                </a:solidFill>
                <a:latin typeface="微软雅黑" panose="020B0503020204020204" pitchFamily="34" charset="-122"/>
                <a:ea typeface="微软雅黑" panose="020B0503020204020204" pitchFamily="34" charset="-122"/>
              </a:rPr>
              <a:t>复杂性、一致性、可变性和不可见性</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marL="82550" defTabSz="800100">
              <a:lnSpc>
                <a:spcPts val="2400"/>
              </a:lnSpc>
              <a:spcBef>
                <a:spcPts val="1200"/>
              </a:spcBef>
              <a:buClr>
                <a:schemeClr val="accent1">
                  <a:lumMod val="75000"/>
                </a:schemeClr>
              </a:buClr>
              <a:buSzPct val="60000"/>
              <a:buFont typeface="Wingdings" panose="05000000000000000000" pitchFamily="2" charset="2"/>
              <a:buChar char="l"/>
              <a:defRPr/>
            </a:pPr>
            <a:r>
              <a:rPr lang="zh-CN" altLang="en-US" dirty="0" smtClean="0">
                <a:latin typeface="微软雅黑" panose="020B0503020204020204" pitchFamily="34" charset="-122"/>
                <a:ea typeface="微软雅黑" panose="020B0503020204020204" pitchFamily="34" charset="-122"/>
              </a:rPr>
              <a:t> 软件开发</a:t>
            </a:r>
            <a:r>
              <a:rPr lang="zh-CN" altLang="en-US" dirty="0">
                <a:latin typeface="微软雅黑" panose="020B0503020204020204" pitchFamily="34" charset="-122"/>
                <a:ea typeface="微软雅黑" panose="020B0503020204020204" pitchFamily="34" charset="-122"/>
              </a:rPr>
              <a:t>是不可重复、探索性的、演进的，适应性过程。</a:t>
            </a:r>
            <a:endParaRPr lang="zh-CN" altLang="en-US" dirty="0">
              <a:latin typeface="微软雅黑" panose="020B0503020204020204" pitchFamily="34" charset="-122"/>
              <a:ea typeface="微软雅黑" panose="020B0503020204020204" pitchFamily="34" charset="-122"/>
            </a:endParaRPr>
          </a:p>
        </p:txBody>
      </p:sp>
      <p:sp>
        <p:nvSpPr>
          <p:cNvPr id="35849" name="Text Box 15"/>
          <p:cNvSpPr txBox="1">
            <a:spLocks noChangeArrowheads="1"/>
          </p:cNvSpPr>
          <p:nvPr/>
        </p:nvSpPr>
        <p:spPr bwMode="auto">
          <a:xfrm>
            <a:off x="1465943" y="1256395"/>
            <a:ext cx="4862286" cy="369296"/>
          </a:xfrm>
          <a:prstGeom prst="rect">
            <a:avLst/>
          </a:prstGeom>
          <a:solidFill>
            <a:srgbClr val="DCDCD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1405" tIns="45702" rIns="91405" bIns="45702">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1800" b="1" dirty="0">
                <a:solidFill>
                  <a:schemeClr val="tx1"/>
                </a:solidFill>
                <a:latin typeface="微软雅黑" panose="020B0503020204020204" pitchFamily="34" charset="-122"/>
                <a:ea typeface="微软雅黑" panose="020B0503020204020204" pitchFamily="34" charset="-122"/>
              </a:rPr>
              <a:t>随软件规模增长，需求变化呈非线性增长</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pic>
        <p:nvPicPr>
          <p:cNvPr id="3585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7043" y="3134408"/>
            <a:ext cx="1087437"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Text Box 21"/>
          <p:cNvSpPr txBox="1">
            <a:spLocks noChangeArrowheads="1"/>
          </p:cNvSpPr>
          <p:nvPr/>
        </p:nvSpPr>
        <p:spPr bwMode="auto">
          <a:xfrm>
            <a:off x="6618742" y="1256395"/>
            <a:ext cx="4339579" cy="369296"/>
          </a:xfrm>
          <a:prstGeom prst="rect">
            <a:avLst/>
          </a:prstGeom>
          <a:solidFill>
            <a:srgbClr val="DCDCD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05" tIns="45702" rIns="91405" bIns="45702">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1800" b="1" dirty="0">
                <a:solidFill>
                  <a:schemeClr val="tx1"/>
                </a:solidFill>
                <a:latin typeface="微软雅黑" panose="020B0503020204020204" pitchFamily="34" charset="-122"/>
                <a:ea typeface="微软雅黑" panose="020B0503020204020204" pitchFamily="34" charset="-122"/>
              </a:rPr>
              <a:t>软件开发是复杂不可预测的经验控制过程</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21520" name="Text Box 16"/>
          <p:cNvSpPr txBox="1">
            <a:spLocks noChangeArrowheads="1"/>
          </p:cNvSpPr>
          <p:nvPr/>
        </p:nvSpPr>
        <p:spPr bwMode="auto">
          <a:xfrm>
            <a:off x="7264855" y="4137708"/>
            <a:ext cx="2016125" cy="336550"/>
          </a:xfrm>
          <a:prstGeom prst="rect">
            <a:avLst/>
          </a:prstGeom>
          <a:noFill/>
          <a:ln w="3175">
            <a:noFill/>
            <a:miter lim="800000"/>
          </a:ln>
          <a:effectLst>
            <a:prstShdw prst="shdw17" dist="17961" dir="2700000">
              <a:schemeClr val="accent1">
                <a:gamma/>
                <a:shade val="60000"/>
                <a:invGamma/>
              </a:schemeClr>
            </a:prstShdw>
          </a:effectLst>
        </p:spPr>
        <p:txBody>
          <a:bodyPr>
            <a:spAutoFit/>
          </a:bodyPr>
          <a:lstStyle/>
          <a:p>
            <a:pPr algn="l">
              <a:spcBef>
                <a:spcPct val="50000"/>
              </a:spcBef>
              <a:defRPr/>
            </a:pPr>
            <a:endParaRPr lang="zh-CN" altLang="en-US" sz="1600">
              <a:latin typeface="FrutigerNext LT Regular" pitchFamily="34" charset="0"/>
              <a:ea typeface="华文细黑" panose="02010600040101010101" pitchFamily="2" charset="-122"/>
            </a:endParaRPr>
          </a:p>
        </p:txBody>
      </p:sp>
      <p:sp>
        <p:nvSpPr>
          <p:cNvPr id="35853" name="Text Box 17"/>
          <p:cNvSpPr txBox="1">
            <a:spLocks noChangeArrowheads="1"/>
          </p:cNvSpPr>
          <p:nvPr/>
        </p:nvSpPr>
        <p:spPr bwMode="auto">
          <a:xfrm>
            <a:off x="6720344" y="3891422"/>
            <a:ext cx="4760457" cy="360363"/>
          </a:xfrm>
          <a:prstGeom prst="rect">
            <a:avLst/>
          </a:prstGeom>
          <a:gradFill rotWithShape="1">
            <a:gsLst>
              <a:gs pos="0">
                <a:schemeClr val="accent1">
                  <a:lumMod val="75000"/>
                </a:schemeClr>
              </a:gs>
              <a:gs pos="100000">
                <a:schemeClr val="accent2">
                  <a:gamma/>
                  <a:shade val="57647"/>
                  <a:invGamma/>
                  <a:alpha val="0"/>
                </a:schemeClr>
              </a:gs>
            </a:gsLst>
            <a:lin ang="0" scaled="1"/>
          </a:gradFill>
          <a:ln w="9525" algn="ctr">
            <a:noFill/>
            <a:miter lim="800000"/>
          </a:ln>
          <a:effectLst/>
        </p:spPr>
        <p:txBody>
          <a:bodyPr lIns="80122" tIns="40060" rIns="80122" bIns="40060"/>
          <a:lstStyle>
            <a:defPPr>
              <a:defRPr lang="zh-CN"/>
            </a:defPPr>
            <a:lvl1pPr marL="298450" indent="-298450" defTabSz="800100">
              <a:lnSpc>
                <a:spcPct val="120000"/>
              </a:lnSpc>
              <a:buClr>
                <a:schemeClr val="bg2"/>
              </a:buClr>
              <a:defRPr b="1">
                <a:latin typeface="微软雅黑" panose="020B0503020204020204" pitchFamily="34" charset="-122"/>
                <a:ea typeface="微软雅黑" panose="020B0503020204020204" pitchFamily="34" charset="-122"/>
              </a:defRPr>
            </a:lvl1pPr>
          </a:lstStyle>
          <a:p>
            <a:r>
              <a:rPr lang="zh-CN" altLang="en-US" dirty="0"/>
              <a:t>“适应变化”在“敏捷宣言”中的体现</a:t>
            </a:r>
            <a:endParaRPr lang="en-US" altLang="zh-CN" dirty="0"/>
          </a:p>
        </p:txBody>
      </p:sp>
      <p:sp>
        <p:nvSpPr>
          <p:cNvPr id="35854" name="Text Box 47"/>
          <p:cNvSpPr txBox="1">
            <a:spLocks noChangeArrowheads="1"/>
          </p:cNvSpPr>
          <p:nvPr/>
        </p:nvSpPr>
        <p:spPr bwMode="auto">
          <a:xfrm>
            <a:off x="1465943" y="6134783"/>
            <a:ext cx="9183461"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0122" tIns="40060" rIns="80122" bIns="40060"/>
          <a:lstStyle>
            <a:lvl1pPr marL="300355" indent="-300355" defTabSz="802005" eaLnBrk="0" hangingPunct="0">
              <a:defRPr sz="3200">
                <a:solidFill>
                  <a:srgbClr val="990000"/>
                </a:solidFill>
                <a:latin typeface="FrutigerNext LT Medium" pitchFamily="34" charset="0"/>
                <a:ea typeface="黑体" panose="02010609060101010101" charset="-122"/>
              </a:defRPr>
            </a:lvl1pPr>
            <a:lvl2pPr marL="742950" indent="-285750" defTabSz="802005" eaLnBrk="0" hangingPunct="0">
              <a:defRPr sz="3200">
                <a:solidFill>
                  <a:srgbClr val="990000"/>
                </a:solidFill>
                <a:latin typeface="FrutigerNext LT Medium" pitchFamily="34" charset="0"/>
                <a:ea typeface="黑体" panose="02010609060101010101" charset="-122"/>
              </a:defRPr>
            </a:lvl2pPr>
            <a:lvl3pPr marL="1143000" indent="-228600" defTabSz="802005" eaLnBrk="0" hangingPunct="0">
              <a:defRPr sz="3200">
                <a:solidFill>
                  <a:srgbClr val="990000"/>
                </a:solidFill>
                <a:latin typeface="FrutigerNext LT Medium" pitchFamily="34" charset="0"/>
                <a:ea typeface="黑体" panose="02010609060101010101" charset="-122"/>
              </a:defRPr>
            </a:lvl3pPr>
            <a:lvl4pPr marL="1600200" indent="-228600" defTabSz="802005" eaLnBrk="0" hangingPunct="0">
              <a:defRPr sz="3200">
                <a:solidFill>
                  <a:srgbClr val="990000"/>
                </a:solidFill>
                <a:latin typeface="FrutigerNext LT Medium" pitchFamily="34" charset="0"/>
                <a:ea typeface="黑体" panose="02010609060101010101" charset="-122"/>
              </a:defRPr>
            </a:lvl4pPr>
            <a:lvl5pPr marL="2057400" indent="-228600" defTabSz="802005" eaLnBrk="0" hangingPunct="0">
              <a:defRPr sz="3200">
                <a:solidFill>
                  <a:srgbClr val="990000"/>
                </a:solidFill>
                <a:latin typeface="FrutigerNext LT Medium" pitchFamily="34" charset="0"/>
                <a:ea typeface="黑体" panose="02010609060101010101" charset="-122"/>
              </a:defRPr>
            </a:lvl5pPr>
            <a:lvl6pPr marL="25146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20000"/>
              </a:lnSpc>
              <a:buClr>
                <a:schemeClr val="bg2"/>
              </a:buClr>
              <a:buSzPct val="60000"/>
              <a:buFont typeface="Wingdings" panose="05000000000000000000" pitchFamily="2" charset="2"/>
              <a:buNone/>
            </a:pPr>
            <a:r>
              <a:rPr lang="zh-CN" altLang="en-US" sz="2000" b="1" dirty="0">
                <a:solidFill>
                  <a:schemeClr val="tx2"/>
                </a:solidFill>
                <a:latin typeface="微软雅黑" panose="020B0503020204020204" pitchFamily="34" charset="-122"/>
                <a:ea typeface="微软雅黑" panose="020B0503020204020204" pitchFamily="34" charset="-122"/>
              </a:rPr>
              <a:t>不断的根据经验调整，最终交付达到业务目标的产品</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35855" name="Text Box 27"/>
          <p:cNvSpPr txBox="1">
            <a:spLocks noChangeArrowheads="1"/>
          </p:cNvSpPr>
          <p:nvPr/>
        </p:nvSpPr>
        <p:spPr bwMode="auto">
          <a:xfrm>
            <a:off x="1465943" y="3774966"/>
            <a:ext cx="3890963" cy="369314"/>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marL="363855" indent="-363855" defTabSz="802005" eaLnBrk="0" hangingPunct="0">
              <a:defRPr sz="3200">
                <a:solidFill>
                  <a:srgbClr val="990000"/>
                </a:solidFill>
                <a:latin typeface="FrutigerNext LT Medium" pitchFamily="34" charset="0"/>
                <a:ea typeface="黑体" panose="02010609060101010101" charset="-122"/>
              </a:defRPr>
            </a:lvl1pPr>
            <a:lvl2pPr marL="742950" indent="-285750" defTabSz="802005" eaLnBrk="0" hangingPunct="0">
              <a:defRPr sz="3200">
                <a:solidFill>
                  <a:srgbClr val="990000"/>
                </a:solidFill>
                <a:latin typeface="FrutigerNext LT Medium" pitchFamily="34" charset="0"/>
                <a:ea typeface="黑体" panose="02010609060101010101" charset="-122"/>
              </a:defRPr>
            </a:lvl2pPr>
            <a:lvl3pPr marL="1143000" indent="-228600" defTabSz="802005" eaLnBrk="0" hangingPunct="0">
              <a:defRPr sz="3200">
                <a:solidFill>
                  <a:srgbClr val="990000"/>
                </a:solidFill>
                <a:latin typeface="FrutigerNext LT Medium" pitchFamily="34" charset="0"/>
                <a:ea typeface="黑体" panose="02010609060101010101" charset="-122"/>
              </a:defRPr>
            </a:lvl3pPr>
            <a:lvl4pPr marL="1600200" indent="-228600" defTabSz="802005" eaLnBrk="0" hangingPunct="0">
              <a:defRPr sz="3200">
                <a:solidFill>
                  <a:srgbClr val="990000"/>
                </a:solidFill>
                <a:latin typeface="FrutigerNext LT Medium" pitchFamily="34" charset="0"/>
                <a:ea typeface="黑体" panose="02010609060101010101" charset="-122"/>
              </a:defRPr>
            </a:lvl4pPr>
            <a:lvl5pPr marL="2057400" indent="-228600" defTabSz="802005" eaLnBrk="0" hangingPunct="0">
              <a:defRPr sz="3200">
                <a:solidFill>
                  <a:srgbClr val="990000"/>
                </a:solidFill>
                <a:latin typeface="FrutigerNext LT Medium" pitchFamily="34" charset="0"/>
                <a:ea typeface="黑体" panose="02010609060101010101" charset="-122"/>
              </a:defRPr>
            </a:lvl5pPr>
            <a:lvl6pPr marL="25146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buClr>
                <a:schemeClr val="bg2"/>
              </a:buClr>
              <a:buSzPct val="60000"/>
              <a:buFont typeface="Wingdings" panose="05000000000000000000" pitchFamily="2" charset="2"/>
              <a:buNone/>
            </a:pPr>
            <a:r>
              <a:rPr lang="zh-CN" altLang="en-US" sz="1800" b="1" dirty="0">
                <a:solidFill>
                  <a:schemeClr val="tx1"/>
                </a:solidFill>
                <a:latin typeface="微软雅黑" panose="020B0503020204020204" pitchFamily="34" charset="-122"/>
                <a:ea typeface="微软雅黑" panose="020B0503020204020204" pitchFamily="34" charset="-122"/>
              </a:rPr>
              <a:t>软件开发规律再审视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graphicFrame>
        <p:nvGraphicFramePr>
          <p:cNvPr id="384048" name="Group 48"/>
          <p:cNvGraphicFramePr>
            <a:graphicFrameLocks noGrp="1"/>
          </p:cNvGraphicFramePr>
          <p:nvPr/>
        </p:nvGraphicFramePr>
        <p:xfrm>
          <a:off x="6688593" y="4440696"/>
          <a:ext cx="4792208" cy="1621155"/>
        </p:xfrm>
        <a:graphic>
          <a:graphicData uri="http://schemas.openxmlformats.org/drawingml/2006/table">
            <a:tbl>
              <a:tblPr/>
              <a:tblGrid>
                <a:gridCol w="1916884"/>
                <a:gridCol w="1018208"/>
                <a:gridCol w="1857116"/>
              </a:tblGrid>
              <a:tr h="360363">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个体和交互</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5">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胜过</a:t>
                      </a: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5">
                        <a:lumMod val="20000"/>
                        <a:lumOff val="80000"/>
                      </a:schemeClr>
                    </a:solidFill>
                  </a:tcPr>
                </a:tc>
                <a:tc>
                  <a:txBody>
                    <a:bodyPr/>
                    <a:lstStyle/>
                    <a:p>
                      <a:pPr marL="0" marR="0" lvl="0" indent="0" algn="ctr" defTabSz="802005" rtl="0" eaLnBrk="1" fontAlgn="base" latinLnBrk="0" hangingPunct="1">
                        <a:lnSpc>
                          <a:spcPct val="7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过程和工具</a:t>
                      </a: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5">
                        <a:lumMod val="20000"/>
                        <a:lumOff val="80000"/>
                      </a:schemeClr>
                    </a:solidFill>
                  </a:tcPr>
                </a:tc>
              </a:tr>
              <a:tr h="523875">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可以工作的软件</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5">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胜过</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5">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面面俱到的文档</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5">
                        <a:lumMod val="20000"/>
                        <a:lumOff val="80000"/>
                      </a:schemeClr>
                    </a:solidFill>
                  </a:tcPr>
                </a:tc>
              </a:tr>
              <a:tr h="346075">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客户合作</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5">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胜过</a:t>
                      </a: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5">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合同谈判</a:t>
                      </a:r>
                      <a:endPar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5">
                        <a:lumMod val="20000"/>
                        <a:lumOff val="80000"/>
                      </a:schemeClr>
                    </a:solidFill>
                  </a:tcPr>
                </a:tc>
              </a:tr>
              <a:tr h="344488">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响应变化</a:t>
                      </a:r>
                      <a:endPar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5">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胜过</a:t>
                      </a:r>
                      <a:endPar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5">
                        <a:lumMod val="20000"/>
                        <a:lumOff val="80000"/>
                      </a:schemeClr>
                    </a:solidFill>
                  </a:tcPr>
                </a:tc>
                <a:tc>
                  <a:txBody>
                    <a:bodyPr/>
                    <a:lstStyle/>
                    <a:p>
                      <a:pPr marL="0" marR="0" lvl="0" indent="0" algn="ctr" defTabSz="802005"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遵循计划</a:t>
                      </a:r>
                      <a:endParaRPr kumimoji="0" lang="zh-CN" alt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anchorCtr="1" horzOverflow="overflow">
                    <a:lnL>
                      <a:noFill/>
                    </a:lnL>
                    <a:lnR>
                      <a:noFill/>
                    </a:lnR>
                    <a:lnT>
                      <a:noFill/>
                    </a:lnT>
                    <a:lnB>
                      <a:noFill/>
                    </a:lnB>
                    <a:lnTlToBr>
                      <a:noFill/>
                    </a:lnTlToBr>
                    <a:lnBlToTr>
                      <a:noFill/>
                    </a:lnBlToTr>
                    <a:solidFill>
                      <a:schemeClr val="accent5">
                        <a:lumMod val="20000"/>
                        <a:lumOff val="80000"/>
                      </a:schemeClr>
                    </a:solidFill>
                  </a:tcPr>
                </a:tc>
              </a:tr>
            </a:tbl>
          </a:graphicData>
        </a:graphic>
      </p:graphicFrame>
      <p:cxnSp>
        <p:nvCxnSpPr>
          <p:cNvPr id="16" name="直接连接符 1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885357"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40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40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854"/>
                                        </p:tgtEl>
                                        <p:attrNameLst>
                                          <p:attrName>style.visibility</p:attrName>
                                        </p:attrNameLst>
                                      </p:cBhvr>
                                      <p:to>
                                        <p:strVal val="visible"/>
                                      </p:to>
                                    </p:set>
                                    <p:animEffect transition="in" filter="fade">
                                      <p:cBhvr>
                                        <p:cTn id="19"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7" grpId="0" animBg="1"/>
      <p:bldP spid="35853" grpId="0" animBg="1"/>
      <p:bldP spid="35854" grpId="0" animBg="1"/>
      <p:bldP spid="358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Oval 148"/>
          <p:cNvSpPr>
            <a:spLocks noChangeArrowheads="1"/>
          </p:cNvSpPr>
          <p:nvPr/>
        </p:nvSpPr>
        <p:spPr bwMode="auto">
          <a:xfrm>
            <a:off x="4461097" y="1866900"/>
            <a:ext cx="4618275" cy="3084699"/>
          </a:xfrm>
          <a:prstGeom prst="ellipse">
            <a:avLst/>
          </a:prstGeom>
          <a:solidFill>
            <a:srgbClr val="9FDFE1">
              <a:alpha val="32156"/>
            </a:srgbClr>
          </a:solidFill>
          <a:ln w="12700" algn="ctr">
            <a:solidFill>
              <a:srgbClr val="BADFE8"/>
            </a:solidFill>
            <a:round/>
          </a:ln>
        </p:spPr>
        <p:txBody>
          <a:bodyPr wrap="none" lIns="91422" tIns="45711" rIns="91422" bIns="45711"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endParaRPr lang="zh-CN" altLang="zh-CN" sz="2400">
              <a:solidFill>
                <a:schemeClr val="tx1"/>
              </a:solidFill>
              <a:latin typeface="微软雅黑" panose="020B0503020204020204" pitchFamily="34" charset="-122"/>
              <a:ea typeface="微软雅黑" panose="020B0503020204020204" pitchFamily="34" charset="-122"/>
            </a:endParaRPr>
          </a:p>
        </p:txBody>
      </p:sp>
      <p:sp>
        <p:nvSpPr>
          <p:cNvPr id="36868" name="Rectangle 2"/>
          <p:cNvSpPr>
            <a:spLocks noChangeArrowheads="1"/>
          </p:cNvSpPr>
          <p:nvPr/>
        </p:nvSpPr>
        <p:spPr bwMode="auto">
          <a:xfrm>
            <a:off x="207169" y="447951"/>
            <a:ext cx="8316912" cy="62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spcBef>
                <a:spcPct val="0"/>
              </a:spcBef>
            </a:pPr>
            <a:r>
              <a:rPr lang="zh-CN" altLang="en-US" sz="3200" dirty="0">
                <a:solidFill>
                  <a:srgbClr val="990000"/>
                </a:solidFill>
                <a:latin typeface="FrutigerNext LT Medium" pitchFamily="34" charset="0"/>
                <a:ea typeface="黑体" panose="02010609060101010101" charset="-122"/>
              </a:rPr>
              <a:t>优秀实践</a:t>
            </a:r>
            <a:r>
              <a:rPr lang="en-US" altLang="zh-CN" sz="3200" dirty="0">
                <a:solidFill>
                  <a:srgbClr val="990000"/>
                </a:solidFill>
                <a:latin typeface="FrutigerNext LT Medium" pitchFamily="34" charset="0"/>
                <a:ea typeface="黑体" panose="02010609060101010101" charset="-122"/>
              </a:rPr>
              <a:t>: </a:t>
            </a:r>
            <a:r>
              <a:rPr lang="zh-CN" altLang="en-US" sz="3200" dirty="0">
                <a:solidFill>
                  <a:srgbClr val="990000"/>
                </a:solidFill>
                <a:latin typeface="FrutigerNext LT Medium" pitchFamily="34" charset="0"/>
                <a:ea typeface="黑体" panose="02010609060101010101" charset="-122"/>
              </a:rPr>
              <a:t>业界敏捷优秀实践概览</a:t>
            </a:r>
            <a:endParaRPr lang="zh-CN" altLang="en-US" sz="3200" dirty="0">
              <a:solidFill>
                <a:srgbClr val="990000"/>
              </a:solidFill>
              <a:latin typeface="FrutigerNext LT Medium" pitchFamily="34" charset="0"/>
              <a:ea typeface="黑体" panose="02010609060101010101" charset="-122"/>
            </a:endParaRPr>
          </a:p>
        </p:txBody>
      </p:sp>
      <p:sp>
        <p:nvSpPr>
          <p:cNvPr id="36869" name="Text Box 146"/>
          <p:cNvSpPr txBox="1">
            <a:spLocks noChangeArrowheads="1"/>
          </p:cNvSpPr>
          <p:nvPr/>
        </p:nvSpPr>
        <p:spPr bwMode="auto">
          <a:xfrm>
            <a:off x="6610573" y="3594099"/>
            <a:ext cx="1210551"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结对编程</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870" name="Oval 148"/>
          <p:cNvSpPr>
            <a:spLocks noChangeArrowheads="1"/>
          </p:cNvSpPr>
          <p:nvPr/>
        </p:nvSpPr>
        <p:spPr bwMode="auto">
          <a:xfrm>
            <a:off x="1814286" y="1866900"/>
            <a:ext cx="4789937" cy="3199358"/>
          </a:xfrm>
          <a:prstGeom prst="ellipse">
            <a:avLst/>
          </a:prstGeom>
          <a:solidFill>
            <a:srgbClr val="76D660">
              <a:alpha val="23137"/>
            </a:srgbClr>
          </a:solidFill>
          <a:ln w="12700" algn="ctr">
            <a:solidFill>
              <a:srgbClr val="B1E7B1"/>
            </a:solidFill>
            <a:round/>
          </a:ln>
        </p:spPr>
        <p:txBody>
          <a:bodyPr wrap="none" lIns="91422" tIns="45711" rIns="91422" bIns="45711"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endParaRPr lang="zh-CN" altLang="zh-CN" sz="2400">
              <a:solidFill>
                <a:schemeClr val="tx1"/>
              </a:solidFill>
              <a:latin typeface="微软雅黑" panose="020B0503020204020204" pitchFamily="34" charset="-122"/>
              <a:ea typeface="微软雅黑" panose="020B0503020204020204" pitchFamily="34" charset="-122"/>
            </a:endParaRPr>
          </a:p>
        </p:txBody>
      </p:sp>
      <p:sp>
        <p:nvSpPr>
          <p:cNvPr id="36872" name="Text Box 152"/>
          <p:cNvSpPr txBox="1">
            <a:spLocks noChangeArrowheads="1"/>
          </p:cNvSpPr>
          <p:nvPr/>
        </p:nvSpPr>
        <p:spPr bwMode="auto">
          <a:xfrm>
            <a:off x="6747098" y="3257549"/>
            <a:ext cx="1723512"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测试驱动开发</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873" name="Text Box 153"/>
          <p:cNvSpPr txBox="1">
            <a:spLocks noChangeArrowheads="1"/>
          </p:cNvSpPr>
          <p:nvPr/>
        </p:nvSpPr>
        <p:spPr bwMode="auto">
          <a:xfrm>
            <a:off x="4818285" y="3162299"/>
            <a:ext cx="1723512"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客户参与验收</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874" name="Text Box 154"/>
          <p:cNvSpPr txBox="1">
            <a:spLocks noChangeArrowheads="1"/>
          </p:cNvSpPr>
          <p:nvPr/>
        </p:nvSpPr>
        <p:spPr bwMode="auto">
          <a:xfrm>
            <a:off x="6506154" y="2182792"/>
            <a:ext cx="1210551"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计划游戏</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875" name="Text Box 156"/>
          <p:cNvSpPr txBox="1">
            <a:spLocks noChangeArrowheads="1"/>
          </p:cNvSpPr>
          <p:nvPr/>
        </p:nvSpPr>
        <p:spPr bwMode="auto">
          <a:xfrm>
            <a:off x="6359748" y="3883024"/>
            <a:ext cx="1723512"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代码集体所有</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876" name="Text Box 157"/>
          <p:cNvSpPr txBox="1">
            <a:spLocks noChangeArrowheads="1"/>
          </p:cNvSpPr>
          <p:nvPr/>
        </p:nvSpPr>
        <p:spPr bwMode="auto">
          <a:xfrm>
            <a:off x="4818285" y="3519487"/>
            <a:ext cx="1723512"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a:solidFill>
                  <a:schemeClr val="tx1"/>
                </a:solidFill>
                <a:latin typeface="微软雅黑" panose="020B0503020204020204" pitchFamily="34" charset="-122"/>
                <a:ea typeface="微软雅黑" panose="020B0503020204020204" pitchFamily="34" charset="-122"/>
              </a:rPr>
              <a:t>每日站立会议</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36877" name="Text Box 158"/>
          <p:cNvSpPr txBox="1">
            <a:spLocks noChangeArrowheads="1"/>
          </p:cNvSpPr>
          <p:nvPr/>
        </p:nvSpPr>
        <p:spPr bwMode="auto">
          <a:xfrm>
            <a:off x="2371571" y="2338428"/>
            <a:ext cx="2481123" cy="543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50000"/>
              </a:lnSpc>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产品</a:t>
            </a:r>
            <a:r>
              <a:rPr lang="en-US" altLang="zh-CN" sz="2000" dirty="0">
                <a:solidFill>
                  <a:schemeClr val="tx1"/>
                </a:solidFill>
                <a:latin typeface="微软雅黑" panose="020B0503020204020204" pitchFamily="34" charset="-122"/>
                <a:ea typeface="微软雅黑" panose="020B0503020204020204" pitchFamily="34" charset="-122"/>
              </a:rPr>
              <a:t>backlog</a:t>
            </a: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lnSpc>
                <a:spcPct val="50000"/>
              </a:lnSpc>
              <a:spcBef>
                <a:spcPct val="50000"/>
              </a:spcBef>
            </a:pPr>
            <a:r>
              <a:rPr lang="zh-CN" altLang="en-US" sz="1800" dirty="0">
                <a:solidFill>
                  <a:schemeClr val="tx1"/>
                </a:solidFill>
                <a:latin typeface="微软雅黑" panose="020B0503020204020204" pitchFamily="34" charset="-122"/>
                <a:ea typeface="微软雅黑" panose="020B0503020204020204" pitchFamily="34" charset="-122"/>
              </a:rPr>
              <a:t>（带优先级的需求清单）</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36878" name="Text Box 159"/>
          <p:cNvSpPr txBox="1">
            <a:spLocks noChangeArrowheads="1"/>
          </p:cNvSpPr>
          <p:nvPr/>
        </p:nvSpPr>
        <p:spPr bwMode="auto">
          <a:xfrm>
            <a:off x="3573749" y="4567891"/>
            <a:ext cx="954071"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燃烧图</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879" name="Text Box 160"/>
          <p:cNvSpPr txBox="1">
            <a:spLocks noChangeArrowheads="1"/>
          </p:cNvSpPr>
          <p:nvPr/>
        </p:nvSpPr>
        <p:spPr bwMode="auto">
          <a:xfrm>
            <a:off x="2804308" y="2974023"/>
            <a:ext cx="1723512"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迭代计划会议</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880" name="Text Box 161"/>
          <p:cNvSpPr txBox="1">
            <a:spLocks noChangeArrowheads="1"/>
          </p:cNvSpPr>
          <p:nvPr/>
        </p:nvSpPr>
        <p:spPr bwMode="auto">
          <a:xfrm>
            <a:off x="4961160" y="2835274"/>
            <a:ext cx="1210551"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a:solidFill>
                  <a:schemeClr val="tx1"/>
                </a:solidFill>
                <a:latin typeface="微软雅黑" panose="020B0503020204020204" pitchFamily="34" charset="-122"/>
                <a:ea typeface="微软雅黑" panose="020B0503020204020204" pitchFamily="34" charset="-122"/>
              </a:rPr>
              <a:t>回顾会议</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36881" name="Text Box 162"/>
          <p:cNvSpPr txBox="1">
            <a:spLocks noChangeArrowheads="1"/>
          </p:cNvSpPr>
          <p:nvPr/>
        </p:nvSpPr>
        <p:spPr bwMode="auto">
          <a:xfrm>
            <a:off x="2715005" y="3546647"/>
            <a:ext cx="1880094"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en-US" altLang="zh-CN" sz="2000" dirty="0">
                <a:solidFill>
                  <a:schemeClr val="tx1"/>
                </a:solidFill>
                <a:latin typeface="微软雅黑" panose="020B0503020204020204" pitchFamily="34" charset="-122"/>
                <a:ea typeface="微软雅黑" panose="020B0503020204020204" pitchFamily="34" charset="-122"/>
              </a:rPr>
              <a:t>Scrum Master</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882" name="Text Box 163"/>
          <p:cNvSpPr txBox="1">
            <a:spLocks noChangeArrowheads="1"/>
          </p:cNvSpPr>
          <p:nvPr/>
        </p:nvSpPr>
        <p:spPr bwMode="auto">
          <a:xfrm>
            <a:off x="2385368" y="4081308"/>
            <a:ext cx="2034047" cy="36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20000"/>
              </a:lnSpc>
              <a:spcBef>
                <a:spcPct val="50000"/>
              </a:spcBef>
            </a:pP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lnSpc>
                <a:spcPct val="20000"/>
              </a:lnSpc>
              <a:spcBef>
                <a:spcPct val="50000"/>
              </a:spcBef>
            </a:pPr>
            <a:r>
              <a:rPr lang="en-US" altLang="zh-CN" sz="2000" dirty="0">
                <a:solidFill>
                  <a:schemeClr val="tx1"/>
                </a:solidFill>
                <a:latin typeface="微软雅黑" panose="020B0503020204020204" pitchFamily="34" charset="-122"/>
                <a:ea typeface="微软雅黑" panose="020B0503020204020204" pitchFamily="34" charset="-122"/>
              </a:rPr>
              <a:t>Product Owner</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886" name="Text Box 147"/>
          <p:cNvSpPr txBox="1">
            <a:spLocks noChangeArrowheads="1"/>
          </p:cNvSpPr>
          <p:nvPr/>
        </p:nvSpPr>
        <p:spPr bwMode="auto">
          <a:xfrm>
            <a:off x="7618635" y="2514599"/>
            <a:ext cx="697591"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重构</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887" name="Text Box 144"/>
          <p:cNvSpPr txBox="1">
            <a:spLocks noChangeArrowheads="1"/>
          </p:cNvSpPr>
          <p:nvPr/>
        </p:nvSpPr>
        <p:spPr bwMode="auto">
          <a:xfrm>
            <a:off x="5032598" y="3833812"/>
            <a:ext cx="1210551"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完整团队</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888" name="Text Box 167"/>
          <p:cNvSpPr txBox="1">
            <a:spLocks noChangeArrowheads="1"/>
          </p:cNvSpPr>
          <p:nvPr/>
        </p:nvSpPr>
        <p:spPr bwMode="auto">
          <a:xfrm>
            <a:off x="6662423" y="2913041"/>
            <a:ext cx="1723512"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稳定开发节奏</a:t>
            </a:r>
            <a:endParaRPr lang="zh-CN" altLang="en-US" sz="2000" dirty="0">
              <a:solidFill>
                <a:schemeClr val="tx1"/>
              </a:solidFill>
              <a:latin typeface="微软雅黑" panose="020B0503020204020204" pitchFamily="34" charset="-122"/>
              <a:ea typeface="微软雅黑" panose="020B0503020204020204" pitchFamily="34" charset="-122"/>
            </a:endParaRPr>
          </a:p>
        </p:txBody>
      </p:sp>
      <p:grpSp>
        <p:nvGrpSpPr>
          <p:cNvPr id="36890" name="Group 49"/>
          <p:cNvGrpSpPr/>
          <p:nvPr/>
        </p:nvGrpSpPr>
        <p:grpSpPr bwMode="auto">
          <a:xfrm>
            <a:off x="4810349" y="1722437"/>
            <a:ext cx="1643062" cy="1098550"/>
            <a:chOff x="4127" y="860"/>
            <a:chExt cx="1470" cy="1150"/>
          </a:xfrm>
        </p:grpSpPr>
        <p:sp>
          <p:nvSpPr>
            <p:cNvPr id="36907" name="Oval 33"/>
            <p:cNvSpPr>
              <a:spLocks noChangeArrowheads="1"/>
            </p:cNvSpPr>
            <p:nvPr/>
          </p:nvSpPr>
          <p:spPr bwMode="gray">
            <a:xfrm>
              <a:off x="4127" y="860"/>
              <a:ext cx="1470" cy="1150"/>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sz="4000">
                <a:solidFill>
                  <a:schemeClr val="tx1"/>
                </a:solidFill>
                <a:latin typeface="微软雅黑" panose="020B0503020204020204" pitchFamily="34" charset="-122"/>
                <a:ea typeface="微软雅黑" panose="020B0503020204020204" pitchFamily="34" charset="-122"/>
              </a:endParaRPr>
            </a:p>
          </p:txBody>
        </p:sp>
        <p:sp>
          <p:nvSpPr>
            <p:cNvPr id="36908" name="Oval 34"/>
            <p:cNvSpPr>
              <a:spLocks noChangeArrowheads="1"/>
            </p:cNvSpPr>
            <p:nvPr/>
          </p:nvSpPr>
          <p:spPr bwMode="gray">
            <a:xfrm>
              <a:off x="4241" y="935"/>
              <a:ext cx="1244" cy="972"/>
            </a:xfrm>
            <a:prstGeom prst="ellipse">
              <a:avLst/>
            </a:prstGeom>
            <a:gradFill rotWithShape="1">
              <a:gsLst>
                <a:gs pos="0">
                  <a:srgbClr val="A1A1A1"/>
                </a:gs>
                <a:gs pos="50000">
                  <a:srgbClr val="FFFFFF"/>
                </a:gs>
                <a:gs pos="100000">
                  <a:srgbClr val="A1A1A1"/>
                </a:gs>
              </a:gsLst>
              <a:lin ang="2700000" scaled="1"/>
            </a:gradFill>
            <a:ln>
              <a:noFill/>
            </a:ln>
            <a:effectLst>
              <a:prstShdw prst="shdw17" dist="17961" dir="2700000">
                <a:srgbClr val="999999"/>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sz="4000">
                <a:solidFill>
                  <a:schemeClr val="tx1"/>
                </a:solidFill>
                <a:latin typeface="微软雅黑" panose="020B0503020204020204" pitchFamily="34" charset="-122"/>
                <a:ea typeface="微软雅黑" panose="020B0503020204020204" pitchFamily="34" charset="-122"/>
              </a:endParaRPr>
            </a:p>
          </p:txBody>
        </p:sp>
      </p:grpSp>
      <p:sp>
        <p:nvSpPr>
          <p:cNvPr id="36891" name="Text Box 136"/>
          <p:cNvSpPr txBox="1">
            <a:spLocks noChangeArrowheads="1"/>
          </p:cNvSpPr>
          <p:nvPr/>
        </p:nvSpPr>
        <p:spPr bwMode="auto">
          <a:xfrm>
            <a:off x="6163055" y="4300556"/>
            <a:ext cx="697591"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隐喻</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892" name="Text Box 46"/>
          <p:cNvSpPr txBox="1">
            <a:spLocks noChangeArrowheads="1"/>
          </p:cNvSpPr>
          <p:nvPr/>
        </p:nvSpPr>
        <p:spPr bwMode="auto">
          <a:xfrm>
            <a:off x="2800123" y="5486565"/>
            <a:ext cx="82089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22" tIns="40060" rIns="80122" bIns="40060"/>
          <a:lstStyle>
            <a:lvl1pPr marL="300355" indent="-300355" defTabSz="802005" eaLnBrk="0" hangingPunct="0">
              <a:defRPr sz="3200">
                <a:solidFill>
                  <a:srgbClr val="990000"/>
                </a:solidFill>
                <a:latin typeface="FrutigerNext LT Medium" pitchFamily="34" charset="0"/>
                <a:ea typeface="黑体" panose="02010609060101010101" charset="-122"/>
              </a:defRPr>
            </a:lvl1pPr>
            <a:lvl2pPr marL="742950" indent="-285750" defTabSz="802005" eaLnBrk="0" hangingPunct="0">
              <a:defRPr sz="3200">
                <a:solidFill>
                  <a:srgbClr val="990000"/>
                </a:solidFill>
                <a:latin typeface="FrutigerNext LT Medium" pitchFamily="34" charset="0"/>
                <a:ea typeface="黑体" panose="02010609060101010101" charset="-122"/>
              </a:defRPr>
            </a:lvl2pPr>
            <a:lvl3pPr marL="1143000" indent="-228600" defTabSz="802005" eaLnBrk="0" hangingPunct="0">
              <a:defRPr sz="3200">
                <a:solidFill>
                  <a:srgbClr val="990000"/>
                </a:solidFill>
                <a:latin typeface="FrutigerNext LT Medium" pitchFamily="34" charset="0"/>
                <a:ea typeface="黑体" panose="02010609060101010101" charset="-122"/>
              </a:defRPr>
            </a:lvl3pPr>
            <a:lvl4pPr marL="1600200" indent="-228600" defTabSz="802005" eaLnBrk="0" hangingPunct="0">
              <a:defRPr sz="3200">
                <a:solidFill>
                  <a:srgbClr val="990000"/>
                </a:solidFill>
                <a:latin typeface="FrutigerNext LT Medium" pitchFamily="34" charset="0"/>
                <a:ea typeface="黑体" panose="02010609060101010101" charset="-122"/>
              </a:defRPr>
            </a:lvl4pPr>
            <a:lvl5pPr marL="2057400" indent="-228600" defTabSz="802005" eaLnBrk="0" hangingPunct="0">
              <a:defRPr sz="3200">
                <a:solidFill>
                  <a:srgbClr val="990000"/>
                </a:solidFill>
                <a:latin typeface="FrutigerNext LT Medium" pitchFamily="34" charset="0"/>
                <a:ea typeface="黑体" panose="02010609060101010101" charset="-122"/>
              </a:defRPr>
            </a:lvl5pPr>
            <a:lvl6pPr marL="25146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20000"/>
              </a:lnSpc>
              <a:buClr>
                <a:schemeClr val="bg2"/>
              </a:buClr>
              <a:buSzPct val="60000"/>
              <a:buFont typeface="Wingdings" panose="05000000000000000000" pitchFamily="2" charset="2"/>
              <a:buNone/>
            </a:pPr>
            <a:r>
              <a:rPr lang="en-US" altLang="zh-CN" sz="2400" b="1" dirty="0">
                <a:solidFill>
                  <a:schemeClr val="tx2"/>
                </a:solidFill>
                <a:latin typeface="微软雅黑" panose="020B0503020204020204" pitchFamily="34" charset="-122"/>
                <a:ea typeface="微软雅黑" panose="020B0503020204020204" pitchFamily="34" charset="-122"/>
              </a:rPr>
              <a:t>Scrum</a:t>
            </a:r>
            <a:r>
              <a:rPr lang="zh-CN" altLang="en-US" sz="2400" b="1" dirty="0">
                <a:solidFill>
                  <a:schemeClr val="tx2"/>
                </a:solidFill>
                <a:latin typeface="微软雅黑" panose="020B0503020204020204" pitchFamily="34" charset="-122"/>
                <a:ea typeface="微软雅黑" panose="020B0503020204020204" pitchFamily="34" charset="-122"/>
              </a:rPr>
              <a:t>偏重项目和过程管理，</a:t>
            </a:r>
            <a:r>
              <a:rPr lang="en-US" altLang="zh-CN" sz="2400" b="1" dirty="0">
                <a:solidFill>
                  <a:schemeClr val="tx2"/>
                </a:solidFill>
                <a:latin typeface="微软雅黑" panose="020B0503020204020204" pitchFamily="34" charset="-122"/>
                <a:ea typeface="微软雅黑" panose="020B0503020204020204" pitchFamily="34" charset="-122"/>
              </a:rPr>
              <a:t>XP</a:t>
            </a:r>
            <a:r>
              <a:rPr lang="zh-CN" altLang="en-US" sz="2400" b="1" dirty="0">
                <a:solidFill>
                  <a:schemeClr val="tx2"/>
                </a:solidFill>
                <a:latin typeface="微软雅黑" panose="020B0503020204020204" pitchFamily="34" charset="-122"/>
                <a:ea typeface="微软雅黑" panose="020B0503020204020204" pitchFamily="34" charset="-122"/>
              </a:rPr>
              <a:t>偏重编程实践</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grpSp>
        <p:nvGrpSpPr>
          <p:cNvPr id="36894" name="Group 40"/>
          <p:cNvGrpSpPr/>
          <p:nvPr/>
        </p:nvGrpSpPr>
        <p:grpSpPr bwMode="auto">
          <a:xfrm>
            <a:off x="1516798" y="2659063"/>
            <a:ext cx="1255200" cy="1239945"/>
            <a:chOff x="708" y="2203"/>
            <a:chExt cx="751" cy="741"/>
          </a:xfrm>
        </p:grpSpPr>
        <p:sp>
          <p:nvSpPr>
            <p:cNvPr id="36903" name="Oval 41"/>
            <p:cNvSpPr>
              <a:spLocks noChangeArrowheads="1"/>
            </p:cNvSpPr>
            <p:nvPr/>
          </p:nvSpPr>
          <p:spPr bwMode="gray">
            <a:xfrm>
              <a:off x="728" y="2235"/>
              <a:ext cx="716" cy="709"/>
            </a:xfrm>
            <a:prstGeom prst="ellipse">
              <a:avLst/>
            </a:prstGeom>
            <a:gradFill rotWithShape="1">
              <a:gsLst>
                <a:gs pos="0">
                  <a:srgbClr val="78D678"/>
                </a:gs>
                <a:gs pos="100000">
                  <a:srgbClr val="264426"/>
                </a:gs>
              </a:gsLst>
              <a:lin ang="5400000" scaled="1"/>
            </a:gradFill>
            <a:ln w="38100" algn="ctr">
              <a:solidFill>
                <a:srgbClr val="F8F8F8">
                  <a:alpha val="79999"/>
                </a:srgbClr>
              </a:solidFill>
              <a:round/>
            </a:ln>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sz="4000">
                <a:latin typeface="微软雅黑" panose="020B0503020204020204" pitchFamily="34" charset="-122"/>
                <a:ea typeface="微软雅黑" panose="020B0503020204020204" pitchFamily="34" charset="-122"/>
              </a:endParaRPr>
            </a:p>
          </p:txBody>
        </p:sp>
        <p:pic>
          <p:nvPicPr>
            <p:cNvPr id="36904" name="Picture 42" descr="cir_lighteffect0"/>
            <p:cNvPicPr>
              <a:picLocks noChangeAspect="1" noChangeArrowheads="1"/>
            </p:cNvPicPr>
            <p:nvPr/>
          </p:nvPicPr>
          <p:blipFill>
            <a:blip r:embed="rId1">
              <a:lum bright="18000" contrast="-12000"/>
              <a:extLst>
                <a:ext uri="{28A0092B-C50C-407E-A947-70E740481C1C}">
                  <a14:useLocalDpi xmlns:a14="http://schemas.microsoft.com/office/drawing/2010/main" val="0"/>
                </a:ext>
              </a:extLst>
            </a:blip>
            <a:srcRect/>
            <a:stretch>
              <a:fillRect/>
            </a:stretch>
          </p:blipFill>
          <p:spPr bwMode="gray">
            <a:xfrm>
              <a:off x="708" y="2203"/>
              <a:ext cx="751"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95" name="Group 44"/>
          <p:cNvGrpSpPr/>
          <p:nvPr/>
        </p:nvGrpSpPr>
        <p:grpSpPr bwMode="auto">
          <a:xfrm>
            <a:off x="8416234" y="2730498"/>
            <a:ext cx="1279237" cy="1263691"/>
            <a:chOff x="708" y="2203"/>
            <a:chExt cx="751" cy="741"/>
          </a:xfrm>
        </p:grpSpPr>
        <p:sp>
          <p:nvSpPr>
            <p:cNvPr id="386093" name="Oval 45"/>
            <p:cNvSpPr>
              <a:spLocks noChangeArrowheads="1"/>
            </p:cNvSpPr>
            <p:nvPr/>
          </p:nvSpPr>
          <p:spPr bwMode="gray">
            <a:xfrm>
              <a:off x="728" y="2236"/>
              <a:ext cx="716" cy="708"/>
            </a:xfrm>
            <a:prstGeom prst="ellipse">
              <a:avLst/>
            </a:prstGeom>
            <a:gradFill rotWithShape="1">
              <a:gsLst>
                <a:gs pos="0">
                  <a:schemeClr val="hlink"/>
                </a:gs>
                <a:gs pos="100000">
                  <a:schemeClr val="hlink">
                    <a:gamma/>
                    <a:shade val="31765"/>
                    <a:invGamma/>
                  </a:schemeClr>
                </a:gs>
              </a:gsLst>
              <a:lin ang="5400000" scaled="1"/>
            </a:gradFill>
            <a:ln w="38100" algn="ctr">
              <a:solidFill>
                <a:srgbClr val="F8F8F8">
                  <a:alpha val="80000"/>
                </a:srgbClr>
              </a:solidFill>
              <a:round/>
            </a:ln>
            <a:effectLst/>
          </p:spPr>
          <p:txBody>
            <a:bodyPr wrap="none" anchor="ctr"/>
            <a:lstStyle/>
            <a:p>
              <a:pPr>
                <a:defRPr/>
              </a:pPr>
              <a:endParaRPr lang="zh-CN" altLang="en-US" sz="2400">
                <a:latin typeface="微软雅黑" panose="020B0503020204020204" pitchFamily="34" charset="-122"/>
                <a:ea typeface="微软雅黑" panose="020B0503020204020204" pitchFamily="34" charset="-122"/>
              </a:endParaRPr>
            </a:p>
          </p:txBody>
        </p:sp>
        <p:pic>
          <p:nvPicPr>
            <p:cNvPr id="36902" name="Picture 46" descr="cir_lighteffect0"/>
            <p:cNvPicPr>
              <a:picLocks noChangeAspect="1" noChangeArrowheads="1"/>
            </p:cNvPicPr>
            <p:nvPr/>
          </p:nvPicPr>
          <p:blipFill>
            <a:blip r:embed="rId1">
              <a:lum bright="18000" contrast="-12000"/>
              <a:extLst>
                <a:ext uri="{28A0092B-C50C-407E-A947-70E740481C1C}">
                  <a14:useLocalDpi xmlns:a14="http://schemas.microsoft.com/office/drawing/2010/main" val="0"/>
                </a:ext>
              </a:extLst>
            </a:blip>
            <a:srcRect/>
            <a:stretch>
              <a:fillRect/>
            </a:stretch>
          </p:blipFill>
          <p:spPr bwMode="gray">
            <a:xfrm>
              <a:off x="708" y="2203"/>
              <a:ext cx="751"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97" name="Text Box 140"/>
          <p:cNvSpPr txBox="1">
            <a:spLocks noChangeArrowheads="1"/>
          </p:cNvSpPr>
          <p:nvPr/>
        </p:nvSpPr>
        <p:spPr bwMode="auto">
          <a:xfrm>
            <a:off x="1498200" y="3033724"/>
            <a:ext cx="1325263"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en-US" altLang="zh-CN" sz="2800" b="1" dirty="0">
                <a:solidFill>
                  <a:schemeClr val="tx1"/>
                </a:solidFill>
                <a:latin typeface="微软雅黑" panose="020B0503020204020204" pitchFamily="34" charset="-122"/>
                <a:ea typeface="微软雅黑" panose="020B0503020204020204" pitchFamily="34" charset="-122"/>
              </a:rPr>
              <a:t>Scrum</a:t>
            </a:r>
            <a:endParaRPr lang="en-US" altLang="zh-CN" sz="2800" b="1" dirty="0">
              <a:solidFill>
                <a:schemeClr val="tx1"/>
              </a:solidFill>
              <a:latin typeface="微软雅黑" panose="020B0503020204020204" pitchFamily="34" charset="-122"/>
              <a:ea typeface="微软雅黑" panose="020B0503020204020204" pitchFamily="34" charset="-122"/>
            </a:endParaRPr>
          </a:p>
        </p:txBody>
      </p:sp>
      <p:sp>
        <p:nvSpPr>
          <p:cNvPr id="36898" name="Text Box 141"/>
          <p:cNvSpPr txBox="1">
            <a:spLocks noChangeArrowheads="1"/>
          </p:cNvSpPr>
          <p:nvPr/>
        </p:nvSpPr>
        <p:spPr bwMode="auto">
          <a:xfrm>
            <a:off x="8735492" y="3134438"/>
            <a:ext cx="671942"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en-US" altLang="zh-CN" sz="2800" b="1" dirty="0">
                <a:solidFill>
                  <a:schemeClr val="tx1"/>
                </a:solidFill>
                <a:latin typeface="微软雅黑" panose="020B0503020204020204" pitchFamily="34" charset="-122"/>
                <a:ea typeface="微软雅黑" panose="020B0503020204020204" pitchFamily="34" charset="-122"/>
              </a:rPr>
              <a:t>XP</a:t>
            </a:r>
            <a:endParaRPr lang="en-US" altLang="zh-CN" sz="2800" b="1" dirty="0">
              <a:solidFill>
                <a:schemeClr val="tx1"/>
              </a:solidFill>
              <a:latin typeface="微软雅黑" panose="020B0503020204020204" pitchFamily="34" charset="-122"/>
              <a:ea typeface="微软雅黑" panose="020B0503020204020204" pitchFamily="34" charset="-122"/>
            </a:endParaRPr>
          </a:p>
        </p:txBody>
      </p:sp>
      <p:sp>
        <p:nvSpPr>
          <p:cNvPr id="36899" name="Text Box 150"/>
          <p:cNvSpPr txBox="1">
            <a:spLocks noChangeArrowheads="1"/>
          </p:cNvSpPr>
          <p:nvPr/>
        </p:nvSpPr>
        <p:spPr bwMode="auto">
          <a:xfrm>
            <a:off x="5032598" y="1938337"/>
            <a:ext cx="1210551"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b="1" dirty="0">
                <a:solidFill>
                  <a:schemeClr val="tx1"/>
                </a:solidFill>
                <a:latin typeface="微软雅黑" panose="020B0503020204020204" pitchFamily="34" charset="-122"/>
                <a:ea typeface="微软雅黑" panose="020B0503020204020204" pitchFamily="34" charset="-122"/>
              </a:rPr>
              <a:t>持续集成</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36900" name="Text Box 145"/>
          <p:cNvSpPr txBox="1">
            <a:spLocks noChangeArrowheads="1"/>
          </p:cNvSpPr>
          <p:nvPr/>
        </p:nvSpPr>
        <p:spPr bwMode="auto">
          <a:xfrm>
            <a:off x="5032598" y="2224087"/>
            <a:ext cx="1210551"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1" rIns="91422" bIns="45711">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b="1" dirty="0">
                <a:solidFill>
                  <a:schemeClr val="tx1"/>
                </a:solidFill>
                <a:latin typeface="微软雅黑" panose="020B0503020204020204" pitchFamily="34" charset="-122"/>
                <a:ea typeface="微软雅黑" panose="020B0503020204020204" pitchFamily="34" charset="-122"/>
              </a:rPr>
              <a:t>迭代交付</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8885357"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1" name="Group 151"/>
          <p:cNvGrpSpPr/>
          <p:nvPr/>
        </p:nvGrpSpPr>
        <p:grpSpPr bwMode="auto">
          <a:xfrm>
            <a:off x="4800601" y="1428068"/>
            <a:ext cx="1008063" cy="873125"/>
            <a:chOff x="2245" y="1188"/>
            <a:chExt cx="801" cy="694"/>
          </a:xfrm>
        </p:grpSpPr>
        <p:sp>
          <p:nvSpPr>
            <p:cNvPr id="388248" name="AutoShape 46"/>
            <p:cNvSpPr>
              <a:spLocks noChangeArrowheads="1"/>
            </p:cNvSpPr>
            <p:nvPr/>
          </p:nvSpPr>
          <p:spPr bwMode="auto">
            <a:xfrm>
              <a:off x="2245" y="1188"/>
              <a:ext cx="801" cy="694"/>
            </a:xfrm>
            <a:prstGeom prst="hexagon">
              <a:avLst>
                <a:gd name="adj" fmla="val 28854"/>
                <a:gd name="vf" fmla="val 115470"/>
              </a:avLst>
            </a:prstGeom>
            <a:gradFill rotWithShape="1">
              <a:gsLst>
                <a:gs pos="0">
                  <a:schemeClr val="accent2"/>
                </a:gs>
                <a:gs pos="100000">
                  <a:schemeClr val="accent2">
                    <a:gamma/>
                    <a:shade val="46275"/>
                    <a:invGamma/>
                  </a:schemeClr>
                </a:gs>
              </a:gsLst>
              <a:path path="rect">
                <a:fillToRect r="100000" b="100000"/>
              </a:path>
            </a:gradFill>
            <a:ln w="9525" algn="ctr">
              <a:noFill/>
              <a:miter lim="800000"/>
            </a:ln>
            <a:effectLst/>
            <a:scene3d>
              <a:camera prst="legacyObliqueTopLeft"/>
              <a:lightRig rig="legacyFlat3" dir="b"/>
            </a:scene3d>
            <a:sp3d extrusionH="23800" prstMaterial="legacyMatte">
              <a:bevelT w="13500" h="13500" prst="angle"/>
              <a:bevelB w="13500" h="13500" prst="angle"/>
              <a:extrusionClr>
                <a:schemeClr val="accent2"/>
              </a:extrusionClr>
            </a:sp3d>
          </p:spPr>
          <p:txBody>
            <a:bodyPr wrap="none" anchor="ctr">
              <a:flatTx/>
            </a:bodyPr>
            <a:lstStyle/>
            <a:p>
              <a:pPr algn="l">
                <a:defRPr/>
              </a:pPr>
              <a:endParaRPr lang="zh-CN" altLang="en-US" sz="2000">
                <a:latin typeface="微软雅黑" panose="020B0503020204020204" pitchFamily="34" charset="-122"/>
                <a:ea typeface="微软雅黑" panose="020B0503020204020204" pitchFamily="34" charset="-122"/>
              </a:endParaRPr>
            </a:p>
          </p:txBody>
        </p:sp>
        <p:sp>
          <p:nvSpPr>
            <p:cNvPr id="37955" name="AutoShape 47"/>
            <p:cNvSpPr>
              <a:spLocks noChangeArrowheads="1"/>
            </p:cNvSpPr>
            <p:nvPr/>
          </p:nvSpPr>
          <p:spPr bwMode="auto">
            <a:xfrm>
              <a:off x="2324" y="1238"/>
              <a:ext cx="647" cy="559"/>
            </a:xfrm>
            <a:prstGeom prst="hexagon">
              <a:avLst>
                <a:gd name="adj" fmla="val 28936"/>
                <a:gd name="vf" fmla="val 115470"/>
              </a:avLst>
            </a:prstGeom>
            <a:gradFill rotWithShape="0">
              <a:gsLst>
                <a:gs pos="0">
                  <a:srgbClr val="FFFFFF"/>
                </a:gs>
                <a:gs pos="100000">
                  <a:srgbClr val="DDDDDD"/>
                </a:gs>
              </a:gsLst>
              <a:lin ang="18900000" scaled="1"/>
            </a:gradFill>
            <a:ln w="19050">
              <a:solidFill>
                <a:srgbClr val="669900"/>
              </a:solidFill>
              <a:prstDash val="sysDot"/>
              <a:miter lim="800000"/>
            </a:ln>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zh-CN" sz="2800" b="1">
                <a:solidFill>
                  <a:srgbClr val="000066"/>
                </a:solidFill>
                <a:latin typeface="微软雅黑" panose="020B0503020204020204" pitchFamily="34" charset="-122"/>
                <a:ea typeface="微软雅黑" panose="020B0503020204020204" pitchFamily="34" charset="-122"/>
                <a:cs typeface="HY헤드라인M"/>
              </a:endParaRPr>
            </a:p>
          </p:txBody>
        </p:sp>
      </p:grpSp>
      <p:grpSp>
        <p:nvGrpSpPr>
          <p:cNvPr id="37892" name="Group 123"/>
          <p:cNvGrpSpPr/>
          <p:nvPr/>
        </p:nvGrpSpPr>
        <p:grpSpPr bwMode="auto">
          <a:xfrm>
            <a:off x="6240463" y="1428068"/>
            <a:ext cx="1008062" cy="873125"/>
            <a:chOff x="2245" y="1188"/>
            <a:chExt cx="801" cy="694"/>
          </a:xfrm>
        </p:grpSpPr>
        <p:sp>
          <p:nvSpPr>
            <p:cNvPr id="388220" name="AutoShape 46"/>
            <p:cNvSpPr>
              <a:spLocks noChangeArrowheads="1"/>
            </p:cNvSpPr>
            <p:nvPr/>
          </p:nvSpPr>
          <p:spPr bwMode="auto">
            <a:xfrm>
              <a:off x="2245" y="1188"/>
              <a:ext cx="801" cy="694"/>
            </a:xfrm>
            <a:prstGeom prst="hexagon">
              <a:avLst>
                <a:gd name="adj" fmla="val 28854"/>
                <a:gd name="vf" fmla="val 115470"/>
              </a:avLst>
            </a:prstGeom>
            <a:gradFill rotWithShape="1">
              <a:gsLst>
                <a:gs pos="0">
                  <a:schemeClr val="accent2"/>
                </a:gs>
                <a:gs pos="100000">
                  <a:schemeClr val="accent2">
                    <a:gamma/>
                    <a:shade val="46275"/>
                    <a:invGamma/>
                  </a:schemeClr>
                </a:gs>
              </a:gsLst>
              <a:path path="rect">
                <a:fillToRect r="100000" b="100000"/>
              </a:path>
            </a:gradFill>
            <a:ln w="9525" algn="ctr">
              <a:noFill/>
              <a:miter lim="800000"/>
            </a:ln>
            <a:effectLst/>
            <a:scene3d>
              <a:camera prst="legacyObliqueTopLeft"/>
              <a:lightRig rig="legacyFlat3" dir="b"/>
            </a:scene3d>
            <a:sp3d extrusionH="23800" prstMaterial="legacyMatte">
              <a:bevelT w="13500" h="13500" prst="angle"/>
              <a:bevelB w="13500" h="13500" prst="angle"/>
              <a:extrusionClr>
                <a:schemeClr val="accent2"/>
              </a:extrusionClr>
            </a:sp3d>
          </p:spPr>
          <p:txBody>
            <a:bodyPr wrap="none" anchor="ctr">
              <a:flatTx/>
            </a:bodyPr>
            <a:lstStyle/>
            <a:p>
              <a:pPr algn="l">
                <a:defRPr/>
              </a:pPr>
              <a:endParaRPr lang="zh-CN" altLang="en-US" sz="2000">
                <a:latin typeface="微软雅黑" panose="020B0503020204020204" pitchFamily="34" charset="-122"/>
                <a:ea typeface="微软雅黑" panose="020B0503020204020204" pitchFamily="34" charset="-122"/>
              </a:endParaRPr>
            </a:p>
          </p:txBody>
        </p:sp>
        <p:sp>
          <p:nvSpPr>
            <p:cNvPr id="37953" name="AutoShape 47"/>
            <p:cNvSpPr>
              <a:spLocks noChangeArrowheads="1"/>
            </p:cNvSpPr>
            <p:nvPr/>
          </p:nvSpPr>
          <p:spPr bwMode="auto">
            <a:xfrm>
              <a:off x="2324" y="1238"/>
              <a:ext cx="647" cy="559"/>
            </a:xfrm>
            <a:prstGeom prst="hexagon">
              <a:avLst>
                <a:gd name="adj" fmla="val 28936"/>
                <a:gd name="vf" fmla="val 115470"/>
              </a:avLst>
            </a:prstGeom>
            <a:gradFill rotWithShape="0">
              <a:gsLst>
                <a:gs pos="0">
                  <a:srgbClr val="FFFFFF"/>
                </a:gs>
                <a:gs pos="100000">
                  <a:srgbClr val="DDDDDD"/>
                </a:gs>
              </a:gsLst>
              <a:lin ang="18900000" scaled="1"/>
            </a:gradFill>
            <a:ln w="19050">
              <a:solidFill>
                <a:srgbClr val="669900"/>
              </a:solidFill>
              <a:prstDash val="sysDot"/>
              <a:miter lim="800000"/>
            </a:ln>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zh-CN" sz="2800" b="1">
                <a:solidFill>
                  <a:srgbClr val="000066"/>
                </a:solidFill>
                <a:latin typeface="微软雅黑" panose="020B0503020204020204" pitchFamily="34" charset="-122"/>
                <a:ea typeface="微软雅黑" panose="020B0503020204020204" pitchFamily="34" charset="-122"/>
                <a:cs typeface="HY헤드라인M"/>
              </a:endParaRPr>
            </a:p>
          </p:txBody>
        </p:sp>
      </p:grpSp>
      <p:grpSp>
        <p:nvGrpSpPr>
          <p:cNvPr id="37893" name="Group 126"/>
          <p:cNvGrpSpPr/>
          <p:nvPr/>
        </p:nvGrpSpPr>
        <p:grpSpPr bwMode="auto">
          <a:xfrm>
            <a:off x="7680326" y="1428068"/>
            <a:ext cx="1008063" cy="873125"/>
            <a:chOff x="2245" y="1188"/>
            <a:chExt cx="801" cy="694"/>
          </a:xfrm>
        </p:grpSpPr>
        <p:sp>
          <p:nvSpPr>
            <p:cNvPr id="388223" name="AutoShape 46"/>
            <p:cNvSpPr>
              <a:spLocks noChangeArrowheads="1"/>
            </p:cNvSpPr>
            <p:nvPr/>
          </p:nvSpPr>
          <p:spPr bwMode="auto">
            <a:xfrm>
              <a:off x="2245" y="1188"/>
              <a:ext cx="801" cy="694"/>
            </a:xfrm>
            <a:prstGeom prst="hexagon">
              <a:avLst>
                <a:gd name="adj" fmla="val 28854"/>
                <a:gd name="vf" fmla="val 115470"/>
              </a:avLst>
            </a:prstGeom>
            <a:gradFill rotWithShape="1">
              <a:gsLst>
                <a:gs pos="0">
                  <a:schemeClr val="accent2"/>
                </a:gs>
                <a:gs pos="100000">
                  <a:schemeClr val="accent2">
                    <a:gamma/>
                    <a:shade val="46275"/>
                    <a:invGamma/>
                  </a:schemeClr>
                </a:gs>
              </a:gsLst>
              <a:path path="rect">
                <a:fillToRect r="100000" b="100000"/>
              </a:path>
            </a:gradFill>
            <a:ln w="9525" algn="ctr">
              <a:noFill/>
              <a:miter lim="800000"/>
            </a:ln>
            <a:effectLst/>
            <a:scene3d>
              <a:camera prst="legacyObliqueTopLeft"/>
              <a:lightRig rig="legacyFlat3" dir="b"/>
            </a:scene3d>
            <a:sp3d extrusionH="23800" prstMaterial="legacyMatte">
              <a:bevelT w="13500" h="13500" prst="angle"/>
              <a:bevelB w="13500" h="13500" prst="angle"/>
              <a:extrusionClr>
                <a:schemeClr val="accent2"/>
              </a:extrusionClr>
            </a:sp3d>
          </p:spPr>
          <p:txBody>
            <a:bodyPr wrap="none" anchor="ctr">
              <a:flatTx/>
            </a:bodyPr>
            <a:lstStyle/>
            <a:p>
              <a:pPr algn="l">
                <a:defRPr/>
              </a:pPr>
              <a:endParaRPr lang="zh-CN" altLang="en-US" sz="2000">
                <a:latin typeface="微软雅黑" panose="020B0503020204020204" pitchFamily="34" charset="-122"/>
                <a:ea typeface="微软雅黑" panose="020B0503020204020204" pitchFamily="34" charset="-122"/>
              </a:endParaRPr>
            </a:p>
          </p:txBody>
        </p:sp>
        <p:sp>
          <p:nvSpPr>
            <p:cNvPr id="37951" name="AutoShape 47"/>
            <p:cNvSpPr>
              <a:spLocks noChangeArrowheads="1"/>
            </p:cNvSpPr>
            <p:nvPr/>
          </p:nvSpPr>
          <p:spPr bwMode="auto">
            <a:xfrm>
              <a:off x="2324" y="1238"/>
              <a:ext cx="647" cy="559"/>
            </a:xfrm>
            <a:prstGeom prst="hexagon">
              <a:avLst>
                <a:gd name="adj" fmla="val 28936"/>
                <a:gd name="vf" fmla="val 115470"/>
              </a:avLst>
            </a:prstGeom>
            <a:gradFill rotWithShape="0">
              <a:gsLst>
                <a:gs pos="0">
                  <a:srgbClr val="FFFFFF"/>
                </a:gs>
                <a:gs pos="100000">
                  <a:srgbClr val="DDDDDD"/>
                </a:gs>
              </a:gsLst>
              <a:lin ang="18900000" scaled="1"/>
            </a:gradFill>
            <a:ln w="19050">
              <a:solidFill>
                <a:srgbClr val="669900"/>
              </a:solidFill>
              <a:prstDash val="sysDot"/>
              <a:miter lim="800000"/>
            </a:ln>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zh-CN" sz="2800" b="1">
                <a:solidFill>
                  <a:srgbClr val="000066"/>
                </a:solidFill>
                <a:latin typeface="微软雅黑" panose="020B0503020204020204" pitchFamily="34" charset="-122"/>
                <a:ea typeface="微软雅黑" panose="020B0503020204020204" pitchFamily="34" charset="-122"/>
                <a:cs typeface="HY헤드라인M"/>
              </a:endParaRPr>
            </a:p>
          </p:txBody>
        </p:sp>
      </p:grpSp>
      <p:grpSp>
        <p:nvGrpSpPr>
          <p:cNvPr id="37894" name="Group 129"/>
          <p:cNvGrpSpPr/>
          <p:nvPr/>
        </p:nvGrpSpPr>
        <p:grpSpPr bwMode="auto">
          <a:xfrm>
            <a:off x="4800601" y="2867930"/>
            <a:ext cx="1008063" cy="873125"/>
            <a:chOff x="2245" y="1188"/>
            <a:chExt cx="801" cy="694"/>
          </a:xfrm>
        </p:grpSpPr>
        <p:sp>
          <p:nvSpPr>
            <p:cNvPr id="388226" name="AutoShape 46"/>
            <p:cNvSpPr>
              <a:spLocks noChangeArrowheads="1"/>
            </p:cNvSpPr>
            <p:nvPr/>
          </p:nvSpPr>
          <p:spPr bwMode="auto">
            <a:xfrm>
              <a:off x="2245" y="1188"/>
              <a:ext cx="801" cy="694"/>
            </a:xfrm>
            <a:prstGeom prst="hexagon">
              <a:avLst>
                <a:gd name="adj" fmla="val 28854"/>
                <a:gd name="vf" fmla="val 115470"/>
              </a:avLst>
            </a:prstGeom>
            <a:gradFill rotWithShape="1">
              <a:gsLst>
                <a:gs pos="0">
                  <a:schemeClr val="accent2"/>
                </a:gs>
                <a:gs pos="100000">
                  <a:schemeClr val="accent2">
                    <a:gamma/>
                    <a:shade val="46275"/>
                    <a:invGamma/>
                  </a:schemeClr>
                </a:gs>
              </a:gsLst>
              <a:path path="rect">
                <a:fillToRect r="100000" b="100000"/>
              </a:path>
            </a:gradFill>
            <a:ln w="9525" algn="ctr">
              <a:noFill/>
              <a:miter lim="800000"/>
            </a:ln>
            <a:effectLst/>
            <a:scene3d>
              <a:camera prst="legacyObliqueTopLeft"/>
              <a:lightRig rig="legacyFlat3" dir="b"/>
            </a:scene3d>
            <a:sp3d extrusionH="23800" prstMaterial="legacyMatte">
              <a:bevelT w="13500" h="13500" prst="angle"/>
              <a:bevelB w="13500" h="13500" prst="angle"/>
              <a:extrusionClr>
                <a:schemeClr val="accent2"/>
              </a:extrusionClr>
            </a:sp3d>
          </p:spPr>
          <p:txBody>
            <a:bodyPr wrap="none" anchor="ctr">
              <a:flatTx/>
            </a:bodyPr>
            <a:lstStyle/>
            <a:p>
              <a:pPr algn="l">
                <a:defRPr/>
              </a:pPr>
              <a:endParaRPr lang="zh-CN" altLang="en-US" sz="2000">
                <a:latin typeface="微软雅黑" panose="020B0503020204020204" pitchFamily="34" charset="-122"/>
                <a:ea typeface="微软雅黑" panose="020B0503020204020204" pitchFamily="34" charset="-122"/>
              </a:endParaRPr>
            </a:p>
          </p:txBody>
        </p:sp>
        <p:sp>
          <p:nvSpPr>
            <p:cNvPr id="37949" name="AutoShape 47"/>
            <p:cNvSpPr>
              <a:spLocks noChangeArrowheads="1"/>
            </p:cNvSpPr>
            <p:nvPr/>
          </p:nvSpPr>
          <p:spPr bwMode="auto">
            <a:xfrm>
              <a:off x="2324" y="1238"/>
              <a:ext cx="647" cy="559"/>
            </a:xfrm>
            <a:prstGeom prst="hexagon">
              <a:avLst>
                <a:gd name="adj" fmla="val 28936"/>
                <a:gd name="vf" fmla="val 115470"/>
              </a:avLst>
            </a:prstGeom>
            <a:gradFill rotWithShape="0">
              <a:gsLst>
                <a:gs pos="0">
                  <a:srgbClr val="FFFFFF"/>
                </a:gs>
                <a:gs pos="100000">
                  <a:srgbClr val="DDDDDD"/>
                </a:gs>
              </a:gsLst>
              <a:lin ang="18900000" scaled="1"/>
            </a:gradFill>
            <a:ln w="19050">
              <a:solidFill>
                <a:srgbClr val="669900"/>
              </a:solidFill>
              <a:prstDash val="sysDot"/>
              <a:miter lim="800000"/>
            </a:ln>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zh-CN" sz="2800" b="1">
                <a:solidFill>
                  <a:srgbClr val="000066"/>
                </a:solidFill>
                <a:latin typeface="微软雅黑" panose="020B0503020204020204" pitchFamily="34" charset="-122"/>
                <a:ea typeface="微软雅黑" panose="020B0503020204020204" pitchFamily="34" charset="-122"/>
                <a:cs typeface="HY헤드라인M"/>
              </a:endParaRPr>
            </a:p>
          </p:txBody>
        </p:sp>
      </p:grpSp>
      <p:grpSp>
        <p:nvGrpSpPr>
          <p:cNvPr id="37895" name="Group 132"/>
          <p:cNvGrpSpPr/>
          <p:nvPr/>
        </p:nvGrpSpPr>
        <p:grpSpPr bwMode="auto">
          <a:xfrm>
            <a:off x="6240463" y="2867930"/>
            <a:ext cx="1008062" cy="873125"/>
            <a:chOff x="2245" y="1188"/>
            <a:chExt cx="801" cy="694"/>
          </a:xfrm>
        </p:grpSpPr>
        <p:sp>
          <p:nvSpPr>
            <p:cNvPr id="388229" name="AutoShape 46"/>
            <p:cNvSpPr>
              <a:spLocks noChangeArrowheads="1"/>
            </p:cNvSpPr>
            <p:nvPr/>
          </p:nvSpPr>
          <p:spPr bwMode="auto">
            <a:xfrm>
              <a:off x="2245" y="1188"/>
              <a:ext cx="801" cy="694"/>
            </a:xfrm>
            <a:prstGeom prst="hexagon">
              <a:avLst>
                <a:gd name="adj" fmla="val 28854"/>
                <a:gd name="vf" fmla="val 115470"/>
              </a:avLst>
            </a:prstGeom>
            <a:gradFill rotWithShape="1">
              <a:gsLst>
                <a:gs pos="0">
                  <a:schemeClr val="accent2"/>
                </a:gs>
                <a:gs pos="100000">
                  <a:schemeClr val="accent2">
                    <a:gamma/>
                    <a:shade val="46275"/>
                    <a:invGamma/>
                  </a:schemeClr>
                </a:gs>
              </a:gsLst>
              <a:path path="rect">
                <a:fillToRect r="100000" b="100000"/>
              </a:path>
            </a:gradFill>
            <a:ln w="9525" algn="ctr">
              <a:noFill/>
              <a:miter lim="800000"/>
            </a:ln>
            <a:effectLst/>
            <a:scene3d>
              <a:camera prst="legacyObliqueTopLeft"/>
              <a:lightRig rig="legacyFlat3" dir="b"/>
            </a:scene3d>
            <a:sp3d extrusionH="23800" prstMaterial="legacyMatte">
              <a:bevelT w="13500" h="13500" prst="angle"/>
              <a:bevelB w="13500" h="13500" prst="angle"/>
              <a:extrusionClr>
                <a:schemeClr val="accent2"/>
              </a:extrusionClr>
            </a:sp3d>
          </p:spPr>
          <p:txBody>
            <a:bodyPr wrap="none" anchor="ctr">
              <a:flatTx/>
            </a:bodyPr>
            <a:lstStyle/>
            <a:p>
              <a:pPr algn="l">
                <a:defRPr/>
              </a:pPr>
              <a:endParaRPr lang="zh-CN" altLang="en-US" sz="2000">
                <a:latin typeface="微软雅黑" panose="020B0503020204020204" pitchFamily="34" charset="-122"/>
                <a:ea typeface="微软雅黑" panose="020B0503020204020204" pitchFamily="34" charset="-122"/>
              </a:endParaRPr>
            </a:p>
          </p:txBody>
        </p:sp>
        <p:sp>
          <p:nvSpPr>
            <p:cNvPr id="37947" name="AutoShape 47"/>
            <p:cNvSpPr>
              <a:spLocks noChangeArrowheads="1"/>
            </p:cNvSpPr>
            <p:nvPr/>
          </p:nvSpPr>
          <p:spPr bwMode="auto">
            <a:xfrm>
              <a:off x="2324" y="1238"/>
              <a:ext cx="647" cy="559"/>
            </a:xfrm>
            <a:prstGeom prst="hexagon">
              <a:avLst>
                <a:gd name="adj" fmla="val 28936"/>
                <a:gd name="vf" fmla="val 115470"/>
              </a:avLst>
            </a:prstGeom>
            <a:gradFill rotWithShape="0">
              <a:gsLst>
                <a:gs pos="0">
                  <a:srgbClr val="FFFFFF"/>
                </a:gs>
                <a:gs pos="100000">
                  <a:srgbClr val="DDDDDD"/>
                </a:gs>
              </a:gsLst>
              <a:lin ang="18900000" scaled="1"/>
            </a:gradFill>
            <a:ln w="19050">
              <a:solidFill>
                <a:srgbClr val="669900"/>
              </a:solidFill>
              <a:prstDash val="sysDot"/>
              <a:miter lim="800000"/>
            </a:ln>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zh-CN" sz="2800" b="1">
                <a:solidFill>
                  <a:srgbClr val="000066"/>
                </a:solidFill>
                <a:latin typeface="微软雅黑" panose="020B0503020204020204" pitchFamily="34" charset="-122"/>
                <a:ea typeface="微软雅黑" panose="020B0503020204020204" pitchFamily="34" charset="-122"/>
                <a:cs typeface="HY헤드라인M"/>
              </a:endParaRPr>
            </a:p>
          </p:txBody>
        </p:sp>
      </p:grpSp>
      <p:grpSp>
        <p:nvGrpSpPr>
          <p:cNvPr id="37896" name="Group 135"/>
          <p:cNvGrpSpPr/>
          <p:nvPr/>
        </p:nvGrpSpPr>
        <p:grpSpPr bwMode="auto">
          <a:xfrm>
            <a:off x="7680326" y="2867930"/>
            <a:ext cx="1008063" cy="873125"/>
            <a:chOff x="2245" y="1188"/>
            <a:chExt cx="801" cy="694"/>
          </a:xfrm>
        </p:grpSpPr>
        <p:sp>
          <p:nvSpPr>
            <p:cNvPr id="388232" name="AutoShape 46"/>
            <p:cNvSpPr>
              <a:spLocks noChangeArrowheads="1"/>
            </p:cNvSpPr>
            <p:nvPr/>
          </p:nvSpPr>
          <p:spPr bwMode="auto">
            <a:xfrm>
              <a:off x="2245" y="1188"/>
              <a:ext cx="801" cy="694"/>
            </a:xfrm>
            <a:prstGeom prst="hexagon">
              <a:avLst>
                <a:gd name="adj" fmla="val 28854"/>
                <a:gd name="vf" fmla="val 115470"/>
              </a:avLst>
            </a:prstGeom>
            <a:gradFill rotWithShape="1">
              <a:gsLst>
                <a:gs pos="0">
                  <a:schemeClr val="accent2"/>
                </a:gs>
                <a:gs pos="100000">
                  <a:schemeClr val="accent2">
                    <a:gamma/>
                    <a:shade val="46275"/>
                    <a:invGamma/>
                  </a:schemeClr>
                </a:gs>
              </a:gsLst>
              <a:path path="rect">
                <a:fillToRect r="100000" b="100000"/>
              </a:path>
            </a:gradFill>
            <a:ln w="9525" algn="ctr">
              <a:noFill/>
              <a:miter lim="800000"/>
            </a:ln>
            <a:effectLst/>
            <a:scene3d>
              <a:camera prst="legacyObliqueTopLeft"/>
              <a:lightRig rig="legacyFlat3" dir="b"/>
            </a:scene3d>
            <a:sp3d extrusionH="23800" prstMaterial="legacyMatte">
              <a:bevelT w="13500" h="13500" prst="angle"/>
              <a:bevelB w="13500" h="13500" prst="angle"/>
              <a:extrusionClr>
                <a:schemeClr val="accent2"/>
              </a:extrusionClr>
            </a:sp3d>
          </p:spPr>
          <p:txBody>
            <a:bodyPr wrap="none" anchor="ctr">
              <a:flatTx/>
            </a:bodyPr>
            <a:lstStyle/>
            <a:p>
              <a:pPr algn="l">
                <a:defRPr/>
              </a:pPr>
              <a:endParaRPr lang="zh-CN" altLang="en-US" sz="2000">
                <a:latin typeface="微软雅黑" panose="020B0503020204020204" pitchFamily="34" charset="-122"/>
                <a:ea typeface="微软雅黑" panose="020B0503020204020204" pitchFamily="34" charset="-122"/>
              </a:endParaRPr>
            </a:p>
          </p:txBody>
        </p:sp>
        <p:sp>
          <p:nvSpPr>
            <p:cNvPr id="37945" name="AutoShape 47"/>
            <p:cNvSpPr>
              <a:spLocks noChangeArrowheads="1"/>
            </p:cNvSpPr>
            <p:nvPr/>
          </p:nvSpPr>
          <p:spPr bwMode="auto">
            <a:xfrm>
              <a:off x="2324" y="1238"/>
              <a:ext cx="647" cy="559"/>
            </a:xfrm>
            <a:prstGeom prst="hexagon">
              <a:avLst>
                <a:gd name="adj" fmla="val 28936"/>
                <a:gd name="vf" fmla="val 115470"/>
              </a:avLst>
            </a:prstGeom>
            <a:gradFill rotWithShape="0">
              <a:gsLst>
                <a:gs pos="0">
                  <a:srgbClr val="FFFFFF"/>
                </a:gs>
                <a:gs pos="100000">
                  <a:srgbClr val="DDDDDD"/>
                </a:gs>
              </a:gsLst>
              <a:lin ang="18900000" scaled="1"/>
            </a:gradFill>
            <a:ln w="19050">
              <a:solidFill>
                <a:srgbClr val="669900"/>
              </a:solidFill>
              <a:prstDash val="sysDot"/>
              <a:miter lim="800000"/>
            </a:ln>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zh-CN" sz="2800" b="1">
                <a:solidFill>
                  <a:srgbClr val="000066"/>
                </a:solidFill>
                <a:latin typeface="微软雅黑" panose="020B0503020204020204" pitchFamily="34" charset="-122"/>
                <a:ea typeface="微软雅黑" panose="020B0503020204020204" pitchFamily="34" charset="-122"/>
                <a:cs typeface="HY헤드라인M"/>
              </a:endParaRPr>
            </a:p>
          </p:txBody>
        </p:sp>
      </p:grpSp>
      <p:grpSp>
        <p:nvGrpSpPr>
          <p:cNvPr id="37897" name="Group 138"/>
          <p:cNvGrpSpPr/>
          <p:nvPr/>
        </p:nvGrpSpPr>
        <p:grpSpPr bwMode="auto">
          <a:xfrm>
            <a:off x="4800601" y="4236355"/>
            <a:ext cx="1008063" cy="873125"/>
            <a:chOff x="2245" y="1188"/>
            <a:chExt cx="801" cy="694"/>
          </a:xfrm>
        </p:grpSpPr>
        <p:sp>
          <p:nvSpPr>
            <p:cNvPr id="388235" name="AutoShape 46"/>
            <p:cNvSpPr>
              <a:spLocks noChangeArrowheads="1"/>
            </p:cNvSpPr>
            <p:nvPr/>
          </p:nvSpPr>
          <p:spPr bwMode="auto">
            <a:xfrm>
              <a:off x="2245" y="1188"/>
              <a:ext cx="801" cy="694"/>
            </a:xfrm>
            <a:prstGeom prst="hexagon">
              <a:avLst>
                <a:gd name="adj" fmla="val 28854"/>
                <a:gd name="vf" fmla="val 115470"/>
              </a:avLst>
            </a:prstGeom>
            <a:gradFill rotWithShape="1">
              <a:gsLst>
                <a:gs pos="0">
                  <a:schemeClr val="accent2"/>
                </a:gs>
                <a:gs pos="100000">
                  <a:schemeClr val="accent2">
                    <a:gamma/>
                    <a:shade val="46275"/>
                    <a:invGamma/>
                  </a:schemeClr>
                </a:gs>
              </a:gsLst>
              <a:path path="rect">
                <a:fillToRect r="100000" b="100000"/>
              </a:path>
            </a:gradFill>
            <a:ln w="9525" algn="ctr">
              <a:noFill/>
              <a:miter lim="800000"/>
            </a:ln>
            <a:effectLst/>
            <a:scene3d>
              <a:camera prst="legacyObliqueTopLeft"/>
              <a:lightRig rig="legacyFlat3" dir="b"/>
            </a:scene3d>
            <a:sp3d extrusionH="23800" prstMaterial="legacyMatte">
              <a:bevelT w="13500" h="13500" prst="angle"/>
              <a:bevelB w="13500" h="13500" prst="angle"/>
              <a:extrusionClr>
                <a:schemeClr val="accent2"/>
              </a:extrusionClr>
            </a:sp3d>
          </p:spPr>
          <p:txBody>
            <a:bodyPr wrap="none" anchor="ctr">
              <a:flatTx/>
            </a:bodyPr>
            <a:lstStyle/>
            <a:p>
              <a:pPr algn="l">
                <a:defRPr/>
              </a:pPr>
              <a:endParaRPr lang="zh-CN" altLang="en-US" sz="2000">
                <a:latin typeface="微软雅黑" panose="020B0503020204020204" pitchFamily="34" charset="-122"/>
                <a:ea typeface="微软雅黑" panose="020B0503020204020204" pitchFamily="34" charset="-122"/>
              </a:endParaRPr>
            </a:p>
          </p:txBody>
        </p:sp>
        <p:sp>
          <p:nvSpPr>
            <p:cNvPr id="37943" name="AutoShape 47"/>
            <p:cNvSpPr>
              <a:spLocks noChangeArrowheads="1"/>
            </p:cNvSpPr>
            <p:nvPr/>
          </p:nvSpPr>
          <p:spPr bwMode="auto">
            <a:xfrm>
              <a:off x="2324" y="1238"/>
              <a:ext cx="647" cy="559"/>
            </a:xfrm>
            <a:prstGeom prst="hexagon">
              <a:avLst>
                <a:gd name="adj" fmla="val 28936"/>
                <a:gd name="vf" fmla="val 115470"/>
              </a:avLst>
            </a:prstGeom>
            <a:gradFill rotWithShape="0">
              <a:gsLst>
                <a:gs pos="0">
                  <a:srgbClr val="FFFFFF"/>
                </a:gs>
                <a:gs pos="100000">
                  <a:srgbClr val="DDDDDD"/>
                </a:gs>
              </a:gsLst>
              <a:lin ang="18900000" scaled="1"/>
            </a:gradFill>
            <a:ln w="19050">
              <a:solidFill>
                <a:srgbClr val="669900"/>
              </a:solidFill>
              <a:prstDash val="sysDot"/>
              <a:miter lim="800000"/>
            </a:ln>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zh-CN" sz="2800" b="1">
                <a:solidFill>
                  <a:srgbClr val="000066"/>
                </a:solidFill>
                <a:latin typeface="微软雅黑" panose="020B0503020204020204" pitchFamily="34" charset="-122"/>
                <a:ea typeface="微软雅黑" panose="020B0503020204020204" pitchFamily="34" charset="-122"/>
                <a:cs typeface="HY헤드라인M"/>
              </a:endParaRPr>
            </a:p>
          </p:txBody>
        </p:sp>
      </p:grpSp>
      <p:grpSp>
        <p:nvGrpSpPr>
          <p:cNvPr id="37898" name="Group 141"/>
          <p:cNvGrpSpPr/>
          <p:nvPr/>
        </p:nvGrpSpPr>
        <p:grpSpPr bwMode="auto">
          <a:xfrm>
            <a:off x="6240463" y="4236355"/>
            <a:ext cx="1008062" cy="873125"/>
            <a:chOff x="2245" y="1188"/>
            <a:chExt cx="801" cy="694"/>
          </a:xfrm>
        </p:grpSpPr>
        <p:sp>
          <p:nvSpPr>
            <p:cNvPr id="388238" name="AutoShape 46"/>
            <p:cNvSpPr>
              <a:spLocks noChangeArrowheads="1"/>
            </p:cNvSpPr>
            <p:nvPr/>
          </p:nvSpPr>
          <p:spPr bwMode="auto">
            <a:xfrm>
              <a:off x="2245" y="1188"/>
              <a:ext cx="801" cy="694"/>
            </a:xfrm>
            <a:prstGeom prst="hexagon">
              <a:avLst>
                <a:gd name="adj" fmla="val 28854"/>
                <a:gd name="vf" fmla="val 115470"/>
              </a:avLst>
            </a:prstGeom>
            <a:gradFill rotWithShape="1">
              <a:gsLst>
                <a:gs pos="0">
                  <a:schemeClr val="accent2"/>
                </a:gs>
                <a:gs pos="100000">
                  <a:schemeClr val="accent2">
                    <a:gamma/>
                    <a:shade val="46275"/>
                    <a:invGamma/>
                  </a:schemeClr>
                </a:gs>
              </a:gsLst>
              <a:path path="rect">
                <a:fillToRect r="100000" b="100000"/>
              </a:path>
            </a:gradFill>
            <a:ln w="9525" algn="ctr">
              <a:noFill/>
              <a:miter lim="800000"/>
            </a:ln>
            <a:effectLst/>
            <a:scene3d>
              <a:camera prst="legacyObliqueTopLeft"/>
              <a:lightRig rig="legacyFlat3" dir="b"/>
            </a:scene3d>
            <a:sp3d extrusionH="23800" prstMaterial="legacyMatte">
              <a:bevelT w="13500" h="13500" prst="angle"/>
              <a:bevelB w="13500" h="13500" prst="angle"/>
              <a:extrusionClr>
                <a:schemeClr val="accent2"/>
              </a:extrusionClr>
            </a:sp3d>
          </p:spPr>
          <p:txBody>
            <a:bodyPr wrap="none" anchor="ctr">
              <a:flatTx/>
            </a:bodyPr>
            <a:lstStyle/>
            <a:p>
              <a:pPr algn="l">
                <a:defRPr/>
              </a:pPr>
              <a:endParaRPr lang="zh-CN" altLang="en-US" sz="2000">
                <a:latin typeface="微软雅黑" panose="020B0503020204020204" pitchFamily="34" charset="-122"/>
                <a:ea typeface="微软雅黑" panose="020B0503020204020204" pitchFamily="34" charset="-122"/>
              </a:endParaRPr>
            </a:p>
          </p:txBody>
        </p:sp>
        <p:sp>
          <p:nvSpPr>
            <p:cNvPr id="37941" name="AutoShape 47"/>
            <p:cNvSpPr>
              <a:spLocks noChangeArrowheads="1"/>
            </p:cNvSpPr>
            <p:nvPr/>
          </p:nvSpPr>
          <p:spPr bwMode="auto">
            <a:xfrm>
              <a:off x="2324" y="1238"/>
              <a:ext cx="647" cy="559"/>
            </a:xfrm>
            <a:prstGeom prst="hexagon">
              <a:avLst>
                <a:gd name="adj" fmla="val 28936"/>
                <a:gd name="vf" fmla="val 115470"/>
              </a:avLst>
            </a:prstGeom>
            <a:gradFill rotWithShape="0">
              <a:gsLst>
                <a:gs pos="0">
                  <a:srgbClr val="FFFFFF"/>
                </a:gs>
                <a:gs pos="100000">
                  <a:srgbClr val="DDDDDD"/>
                </a:gs>
              </a:gsLst>
              <a:lin ang="18900000" scaled="1"/>
            </a:gradFill>
            <a:ln w="19050">
              <a:solidFill>
                <a:srgbClr val="669900"/>
              </a:solidFill>
              <a:prstDash val="sysDot"/>
              <a:miter lim="800000"/>
            </a:ln>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zh-CN" sz="2800" b="1">
                <a:solidFill>
                  <a:srgbClr val="000066"/>
                </a:solidFill>
                <a:latin typeface="微软雅黑" panose="020B0503020204020204" pitchFamily="34" charset="-122"/>
                <a:ea typeface="微软雅黑" panose="020B0503020204020204" pitchFamily="34" charset="-122"/>
                <a:cs typeface="HY헤드라인M"/>
              </a:endParaRPr>
            </a:p>
          </p:txBody>
        </p:sp>
      </p:grpSp>
      <p:grpSp>
        <p:nvGrpSpPr>
          <p:cNvPr id="37899" name="Group 144"/>
          <p:cNvGrpSpPr/>
          <p:nvPr/>
        </p:nvGrpSpPr>
        <p:grpSpPr bwMode="auto">
          <a:xfrm>
            <a:off x="7680326" y="4236355"/>
            <a:ext cx="1008063" cy="873125"/>
            <a:chOff x="2245" y="1188"/>
            <a:chExt cx="801" cy="694"/>
          </a:xfrm>
        </p:grpSpPr>
        <p:sp>
          <p:nvSpPr>
            <p:cNvPr id="388241" name="AutoShape 46"/>
            <p:cNvSpPr>
              <a:spLocks noChangeArrowheads="1"/>
            </p:cNvSpPr>
            <p:nvPr/>
          </p:nvSpPr>
          <p:spPr bwMode="auto">
            <a:xfrm>
              <a:off x="2245" y="1188"/>
              <a:ext cx="801" cy="694"/>
            </a:xfrm>
            <a:prstGeom prst="hexagon">
              <a:avLst>
                <a:gd name="adj" fmla="val 28854"/>
                <a:gd name="vf" fmla="val 115470"/>
              </a:avLst>
            </a:prstGeom>
            <a:gradFill rotWithShape="1">
              <a:gsLst>
                <a:gs pos="0">
                  <a:schemeClr val="accent2"/>
                </a:gs>
                <a:gs pos="100000">
                  <a:schemeClr val="accent2">
                    <a:gamma/>
                    <a:shade val="46275"/>
                    <a:invGamma/>
                  </a:schemeClr>
                </a:gs>
              </a:gsLst>
              <a:path path="rect">
                <a:fillToRect r="100000" b="100000"/>
              </a:path>
            </a:gradFill>
            <a:ln w="9525" algn="ctr">
              <a:noFill/>
              <a:miter lim="800000"/>
            </a:ln>
            <a:effectLst/>
            <a:scene3d>
              <a:camera prst="legacyObliqueTopLeft"/>
              <a:lightRig rig="legacyFlat3" dir="b"/>
            </a:scene3d>
            <a:sp3d extrusionH="23800" prstMaterial="legacyMatte">
              <a:bevelT w="13500" h="13500" prst="angle"/>
              <a:bevelB w="13500" h="13500" prst="angle"/>
              <a:extrusionClr>
                <a:schemeClr val="accent2"/>
              </a:extrusionClr>
            </a:sp3d>
          </p:spPr>
          <p:txBody>
            <a:bodyPr wrap="none" anchor="ctr">
              <a:flatTx/>
            </a:bodyPr>
            <a:lstStyle/>
            <a:p>
              <a:pPr algn="l">
                <a:defRPr/>
              </a:pPr>
              <a:endParaRPr lang="zh-CN" altLang="en-US" sz="2000">
                <a:latin typeface="微软雅黑" panose="020B0503020204020204" pitchFamily="34" charset="-122"/>
                <a:ea typeface="微软雅黑" panose="020B0503020204020204" pitchFamily="34" charset="-122"/>
              </a:endParaRPr>
            </a:p>
          </p:txBody>
        </p:sp>
        <p:sp>
          <p:nvSpPr>
            <p:cNvPr id="37939" name="AutoShape 47"/>
            <p:cNvSpPr>
              <a:spLocks noChangeArrowheads="1"/>
            </p:cNvSpPr>
            <p:nvPr/>
          </p:nvSpPr>
          <p:spPr bwMode="auto">
            <a:xfrm>
              <a:off x="2324" y="1238"/>
              <a:ext cx="647" cy="559"/>
            </a:xfrm>
            <a:prstGeom prst="hexagon">
              <a:avLst>
                <a:gd name="adj" fmla="val 28936"/>
                <a:gd name="vf" fmla="val 115470"/>
              </a:avLst>
            </a:prstGeom>
            <a:gradFill rotWithShape="0">
              <a:gsLst>
                <a:gs pos="0">
                  <a:srgbClr val="FFFFFF"/>
                </a:gs>
                <a:gs pos="100000">
                  <a:srgbClr val="DDDDDD"/>
                </a:gs>
              </a:gsLst>
              <a:lin ang="18900000" scaled="1"/>
            </a:gradFill>
            <a:ln w="19050">
              <a:solidFill>
                <a:srgbClr val="669900"/>
              </a:solidFill>
              <a:prstDash val="sysDot"/>
              <a:miter lim="800000"/>
            </a:ln>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zh-CN" sz="2800" b="1">
                <a:solidFill>
                  <a:srgbClr val="000066"/>
                </a:solidFill>
                <a:latin typeface="微软雅黑" panose="020B0503020204020204" pitchFamily="34" charset="-122"/>
                <a:ea typeface="微软雅黑" panose="020B0503020204020204" pitchFamily="34" charset="-122"/>
                <a:cs typeface="HY헤드라인M"/>
              </a:endParaRPr>
            </a:p>
          </p:txBody>
        </p:sp>
      </p:grpSp>
      <p:pic>
        <p:nvPicPr>
          <p:cNvPr id="37900" name="Picture 115" descr="shadow_1_m"/>
          <p:cNvPicPr>
            <a:picLocks noChangeAspect="1" noChangeArrowheads="1"/>
          </p:cNvPicPr>
          <p:nvPr/>
        </p:nvPicPr>
        <p:blipFill>
          <a:blip r:embed="rId1">
            <a:lum bright="42000"/>
            <a:extLst>
              <a:ext uri="{28A0092B-C50C-407E-A947-70E740481C1C}">
                <a14:useLocalDpi xmlns:a14="http://schemas.microsoft.com/office/drawing/2010/main" val="0"/>
              </a:ext>
            </a:extLst>
          </a:blip>
          <a:srcRect/>
          <a:stretch>
            <a:fillRect/>
          </a:stretch>
        </p:blipFill>
        <p:spPr bwMode="gray">
          <a:xfrm>
            <a:off x="2855913" y="3952193"/>
            <a:ext cx="2165350" cy="212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9" name="AutoShape 15"/>
          <p:cNvSpPr>
            <a:spLocks noChangeArrowheads="1"/>
          </p:cNvSpPr>
          <p:nvPr/>
        </p:nvSpPr>
        <p:spPr bwMode="gray">
          <a:xfrm>
            <a:off x="3255964" y="3517218"/>
            <a:ext cx="1392237" cy="454025"/>
          </a:xfrm>
          <a:prstGeom prst="can">
            <a:avLst>
              <a:gd name="adj" fmla="val 50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p:spPr>
        <p:txBody>
          <a:bodyPr wrap="none" anchor="ctr"/>
          <a:lstStyle/>
          <a:p>
            <a:pPr>
              <a:defRPr/>
            </a:pPr>
            <a:endParaRPr lang="zh-CN" altLang="en-US" sz="2000">
              <a:latin typeface="微软雅黑" panose="020B0503020204020204" pitchFamily="34" charset="-122"/>
              <a:ea typeface="微软雅黑" panose="020B0503020204020204" pitchFamily="34" charset="-122"/>
            </a:endParaRPr>
          </a:p>
        </p:txBody>
      </p:sp>
      <p:pic>
        <p:nvPicPr>
          <p:cNvPr id="37902" name="Picture 119" descr="shadow_1_m"/>
          <p:cNvPicPr>
            <a:picLocks noChangeAspect="1" noChangeArrowheads="1"/>
          </p:cNvPicPr>
          <p:nvPr/>
        </p:nvPicPr>
        <p:blipFill>
          <a:blip r:embed="rId1">
            <a:lum bright="42000"/>
            <a:extLst>
              <a:ext uri="{28A0092B-C50C-407E-A947-70E740481C1C}">
                <a14:useLocalDpi xmlns:a14="http://schemas.microsoft.com/office/drawing/2010/main" val="0"/>
              </a:ext>
            </a:extLst>
          </a:blip>
          <a:srcRect/>
          <a:stretch>
            <a:fillRect/>
          </a:stretch>
        </p:blipFill>
        <p:spPr bwMode="gray">
          <a:xfrm>
            <a:off x="2855913" y="2439305"/>
            <a:ext cx="2165350" cy="212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AutoShape 15"/>
          <p:cNvSpPr>
            <a:spLocks noChangeArrowheads="1"/>
          </p:cNvSpPr>
          <p:nvPr/>
        </p:nvSpPr>
        <p:spPr bwMode="gray">
          <a:xfrm>
            <a:off x="3255964" y="2004330"/>
            <a:ext cx="1392237" cy="454025"/>
          </a:xfrm>
          <a:prstGeom prst="can">
            <a:avLst>
              <a:gd name="adj" fmla="val 50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p:spPr>
        <p:txBody>
          <a:bodyPr wrap="none" anchor="ctr"/>
          <a:lstStyle/>
          <a:p>
            <a:pPr>
              <a:defRPr/>
            </a:pPr>
            <a:endParaRPr lang="zh-CN" altLang="en-US" sz="2000">
              <a:latin typeface="微软雅黑" panose="020B0503020204020204" pitchFamily="34" charset="-122"/>
              <a:ea typeface="微软雅黑" panose="020B0503020204020204" pitchFamily="34" charset="-122"/>
            </a:endParaRPr>
          </a:p>
        </p:txBody>
      </p:sp>
      <p:sp>
        <p:nvSpPr>
          <p:cNvPr id="37904" name="TextBox 48"/>
          <p:cNvSpPr txBox="1">
            <a:spLocks noChangeArrowheads="1"/>
          </p:cNvSpPr>
          <p:nvPr/>
        </p:nvSpPr>
        <p:spPr bwMode="auto">
          <a:xfrm>
            <a:off x="3503613" y="2177368"/>
            <a:ext cx="1082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r>
              <a:rPr lang="zh-CN" altLang="en-US" sz="1400">
                <a:solidFill>
                  <a:schemeClr val="bg1"/>
                </a:solidFill>
                <a:latin typeface="微软雅黑" panose="020B0503020204020204" pitchFamily="34" charset="-122"/>
                <a:ea typeface="微软雅黑" panose="020B0503020204020204" pitchFamily="34" charset="-122"/>
              </a:rPr>
              <a:t>开发团队一</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37905" name="Picture 51" descr="shadow_1_m"/>
          <p:cNvPicPr>
            <a:picLocks noChangeAspect="1" noChangeArrowheads="1"/>
          </p:cNvPicPr>
          <p:nvPr/>
        </p:nvPicPr>
        <p:blipFill>
          <a:blip r:embed="rId1">
            <a:lum bright="42000"/>
            <a:extLst>
              <a:ext uri="{28A0092B-C50C-407E-A947-70E740481C1C}">
                <a14:useLocalDpi xmlns:a14="http://schemas.microsoft.com/office/drawing/2010/main" val="0"/>
              </a:ext>
            </a:extLst>
          </a:blip>
          <a:srcRect/>
          <a:stretch>
            <a:fillRect/>
          </a:stretch>
        </p:blipFill>
        <p:spPr bwMode="gray">
          <a:xfrm>
            <a:off x="2865438" y="5463493"/>
            <a:ext cx="2165350" cy="212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AutoShape 15"/>
          <p:cNvSpPr>
            <a:spLocks noChangeArrowheads="1"/>
          </p:cNvSpPr>
          <p:nvPr/>
        </p:nvSpPr>
        <p:spPr bwMode="gray">
          <a:xfrm>
            <a:off x="3265489" y="5028518"/>
            <a:ext cx="1392237" cy="454025"/>
          </a:xfrm>
          <a:prstGeom prst="can">
            <a:avLst>
              <a:gd name="adj" fmla="val 50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p:spPr>
        <p:txBody>
          <a:bodyPr wrap="none" anchor="ctr"/>
          <a:lstStyle/>
          <a:p>
            <a:pPr>
              <a:defRPr/>
            </a:pPr>
            <a:endParaRPr lang="zh-CN" altLang="en-US" sz="2000">
              <a:latin typeface="微软雅黑" panose="020B0503020204020204" pitchFamily="34" charset="-122"/>
              <a:ea typeface="微软雅黑" panose="020B0503020204020204" pitchFamily="34" charset="-122"/>
            </a:endParaRPr>
          </a:p>
        </p:txBody>
      </p:sp>
      <p:sp>
        <p:nvSpPr>
          <p:cNvPr id="37907" name="Rectangle 2"/>
          <p:cNvSpPr>
            <a:spLocks noGrp="1" noChangeArrowheads="1"/>
          </p:cNvSpPr>
          <p:nvPr>
            <p:ph type="title" idx="4294967295"/>
          </p:nvPr>
        </p:nvSpPr>
        <p:spPr>
          <a:xfrm>
            <a:off x="245157" y="420259"/>
            <a:ext cx="8137525" cy="6477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具体应用：因地制宜选择适合的敏捷实践</a:t>
            </a:r>
            <a:endParaRPr lang="zh-CN" altLang="en-US" sz="3200" dirty="0">
              <a:solidFill>
                <a:srgbClr val="990000"/>
              </a:solidFill>
              <a:latin typeface="FrutigerNext LT Medium" pitchFamily="34" charset="0"/>
              <a:ea typeface="黑体" panose="02010609060101010101" charset="-122"/>
              <a:cs typeface="+mn-cs"/>
            </a:endParaRPr>
          </a:p>
        </p:txBody>
      </p:sp>
      <p:sp>
        <p:nvSpPr>
          <p:cNvPr id="37908" name="Rectangle 3"/>
          <p:cNvSpPr>
            <a:spLocks noGrp="1" noChangeArrowheads="1"/>
          </p:cNvSpPr>
          <p:nvPr>
            <p:ph type="body" idx="4294967295"/>
          </p:nvPr>
        </p:nvSpPr>
        <p:spPr>
          <a:xfrm>
            <a:off x="1509486" y="5925013"/>
            <a:ext cx="9521371" cy="433387"/>
          </a:xfrm>
        </p:spPr>
        <p:txBody>
          <a:bodyPr lIns="80122" tIns="40060" rIns="80122" bIns="40060"/>
          <a:lstStyle/>
          <a:p>
            <a:pPr algn="ctr" eaLnBrk="1" hangingPunct="1">
              <a:lnSpc>
                <a:spcPct val="120000"/>
              </a:lnSpc>
              <a:buFont typeface="Wingdings" panose="05000000000000000000" pitchFamily="2" charset="2"/>
              <a:buNone/>
            </a:pPr>
            <a:r>
              <a:rPr lang="zh-CN" altLang="en-US" sz="2000" b="1" dirty="0">
                <a:solidFill>
                  <a:schemeClr val="tx2"/>
                </a:solidFill>
                <a:latin typeface="微软雅黑" panose="020B0503020204020204" pitchFamily="34" charset="-122"/>
                <a:ea typeface="微软雅黑" panose="020B0503020204020204" pitchFamily="34" charset="-122"/>
              </a:rPr>
              <a:t>团队在透彻理解敏捷理念的基础上，可以灵活选择最适合自己的实践，避免教条化</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pic>
        <p:nvPicPr>
          <p:cNvPr id="379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3" y="1140730"/>
            <a:ext cx="13525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pic>
        <p:nvPicPr>
          <p:cNvPr id="379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901" y="2715530"/>
            <a:ext cx="1368425"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pic>
        <p:nvPicPr>
          <p:cNvPr id="379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8189" y="4203017"/>
            <a:ext cx="13684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37912" name="Text Box 12"/>
          <p:cNvSpPr txBox="1">
            <a:spLocks noChangeArrowheads="1"/>
          </p:cNvSpPr>
          <p:nvPr/>
        </p:nvSpPr>
        <p:spPr bwMode="auto">
          <a:xfrm>
            <a:off x="5087938" y="1643968"/>
            <a:ext cx="5762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80000"/>
              </a:lnSpc>
              <a:spcBef>
                <a:spcPct val="50000"/>
              </a:spcBef>
            </a:pPr>
            <a:r>
              <a:rPr lang="zh-CN" altLang="en-US" sz="1600">
                <a:solidFill>
                  <a:schemeClr val="tx1"/>
                </a:solidFill>
                <a:latin typeface="微软雅黑" panose="020B0503020204020204" pitchFamily="34" charset="-122"/>
                <a:ea typeface="微软雅黑" panose="020B0503020204020204" pitchFamily="34" charset="-122"/>
              </a:rPr>
              <a:t>站立</a:t>
            </a:r>
            <a:endParaRPr lang="zh-CN" altLang="en-US" sz="1600">
              <a:solidFill>
                <a:schemeClr val="tx1"/>
              </a:solidFill>
              <a:latin typeface="微软雅黑" panose="020B0503020204020204" pitchFamily="34" charset="-122"/>
              <a:ea typeface="微软雅黑" panose="020B0503020204020204" pitchFamily="34" charset="-122"/>
            </a:endParaRPr>
          </a:p>
          <a:p>
            <a:pPr algn="l" eaLnBrk="1" hangingPunct="1">
              <a:lnSpc>
                <a:spcPct val="80000"/>
              </a:lnSpc>
              <a:spcBef>
                <a:spcPct val="50000"/>
              </a:spcBef>
            </a:pPr>
            <a:r>
              <a:rPr lang="zh-CN" altLang="en-US" sz="1600">
                <a:solidFill>
                  <a:schemeClr val="tx1"/>
                </a:solidFill>
                <a:latin typeface="微软雅黑" panose="020B0503020204020204" pitchFamily="34" charset="-122"/>
                <a:ea typeface="微软雅黑" panose="020B0503020204020204" pitchFamily="34" charset="-122"/>
              </a:rPr>
              <a:t>会议</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7913" name="Text Box 14"/>
          <p:cNvSpPr txBox="1">
            <a:spLocks noChangeArrowheads="1"/>
          </p:cNvSpPr>
          <p:nvPr/>
        </p:nvSpPr>
        <p:spPr bwMode="auto">
          <a:xfrm>
            <a:off x="6413498" y="1723343"/>
            <a:ext cx="8636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40000"/>
              </a:lnSpc>
              <a:spcBef>
                <a:spcPct val="50000"/>
              </a:spcBef>
            </a:pPr>
            <a:r>
              <a:rPr lang="zh-CN" altLang="en-US" sz="1400" dirty="0">
                <a:solidFill>
                  <a:schemeClr val="tx1"/>
                </a:solidFill>
                <a:latin typeface="微软雅黑" panose="020B0503020204020204" pitchFamily="34" charset="-122"/>
                <a:ea typeface="微软雅黑" panose="020B0503020204020204" pitchFamily="34" charset="-122"/>
              </a:rPr>
              <a:t>排序的工</a:t>
            </a:r>
            <a:endParaRPr lang="zh-CN" altLang="en-US" sz="1400" dirty="0">
              <a:solidFill>
                <a:schemeClr val="tx1"/>
              </a:solidFill>
              <a:latin typeface="微软雅黑" panose="020B0503020204020204" pitchFamily="34" charset="-122"/>
              <a:ea typeface="微软雅黑" panose="020B0503020204020204" pitchFamily="34" charset="-122"/>
            </a:endParaRPr>
          </a:p>
          <a:p>
            <a:pPr eaLnBrk="1" hangingPunct="1">
              <a:lnSpc>
                <a:spcPct val="40000"/>
              </a:lnSpc>
              <a:spcBef>
                <a:spcPct val="50000"/>
              </a:spcBef>
            </a:pPr>
            <a:r>
              <a:rPr lang="zh-CN" altLang="en-US" sz="1400" dirty="0">
                <a:solidFill>
                  <a:schemeClr val="tx1"/>
                </a:solidFill>
                <a:latin typeface="微软雅黑" panose="020B0503020204020204" pitchFamily="34" charset="-122"/>
                <a:ea typeface="微软雅黑" panose="020B0503020204020204" pitchFamily="34" charset="-122"/>
              </a:rPr>
              <a:t>作列表</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7914" name="Text Box 19"/>
          <p:cNvSpPr txBox="1">
            <a:spLocks noChangeArrowheads="1"/>
          </p:cNvSpPr>
          <p:nvPr/>
        </p:nvSpPr>
        <p:spPr bwMode="auto">
          <a:xfrm>
            <a:off x="7994651" y="1616980"/>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80000"/>
              </a:lnSpc>
              <a:spcBef>
                <a:spcPct val="50000"/>
              </a:spcBef>
            </a:pPr>
            <a:r>
              <a:rPr lang="zh-CN" altLang="en-US" sz="1600">
                <a:solidFill>
                  <a:schemeClr val="tx1"/>
                </a:solidFill>
                <a:latin typeface="微软雅黑" panose="020B0503020204020204" pitchFamily="34" charset="-122"/>
                <a:ea typeface="微软雅黑" panose="020B0503020204020204" pitchFamily="34" charset="-122"/>
              </a:rPr>
              <a:t>持续</a:t>
            </a:r>
            <a:endParaRPr lang="zh-CN" altLang="en-US" sz="1600">
              <a:solidFill>
                <a:schemeClr val="tx1"/>
              </a:solidFill>
              <a:latin typeface="微软雅黑" panose="020B0503020204020204" pitchFamily="34" charset="-122"/>
              <a:ea typeface="微软雅黑" panose="020B0503020204020204" pitchFamily="34" charset="-122"/>
            </a:endParaRPr>
          </a:p>
          <a:p>
            <a:pPr algn="l" eaLnBrk="1" hangingPunct="1">
              <a:lnSpc>
                <a:spcPct val="80000"/>
              </a:lnSpc>
              <a:spcBef>
                <a:spcPct val="50000"/>
              </a:spcBef>
            </a:pPr>
            <a:r>
              <a:rPr lang="zh-CN" altLang="en-US" sz="1600">
                <a:solidFill>
                  <a:schemeClr val="tx1"/>
                </a:solidFill>
                <a:latin typeface="微软雅黑" panose="020B0503020204020204" pitchFamily="34" charset="-122"/>
                <a:ea typeface="微软雅黑" panose="020B0503020204020204" pitchFamily="34" charset="-122"/>
              </a:rPr>
              <a:t>集成</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7915" name="Text Box 23"/>
          <p:cNvSpPr txBox="1">
            <a:spLocks noChangeArrowheads="1"/>
          </p:cNvSpPr>
          <p:nvPr/>
        </p:nvSpPr>
        <p:spPr bwMode="auto">
          <a:xfrm>
            <a:off x="6554789" y="3037792"/>
            <a:ext cx="5492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80000"/>
              </a:lnSpc>
              <a:spcBef>
                <a:spcPct val="50000"/>
              </a:spcBef>
            </a:pPr>
            <a:r>
              <a:rPr lang="zh-CN" altLang="en-US" sz="1600">
                <a:solidFill>
                  <a:schemeClr val="tx1"/>
                </a:solidFill>
                <a:latin typeface="微软雅黑" panose="020B0503020204020204" pitchFamily="34" charset="-122"/>
                <a:ea typeface="微软雅黑" panose="020B0503020204020204" pitchFamily="34" charset="-122"/>
              </a:rPr>
              <a:t>持续</a:t>
            </a:r>
            <a:endParaRPr lang="zh-CN" altLang="en-US" sz="1600">
              <a:solidFill>
                <a:schemeClr val="tx1"/>
              </a:solidFill>
              <a:latin typeface="微软雅黑" panose="020B0503020204020204" pitchFamily="34" charset="-122"/>
              <a:ea typeface="微软雅黑" panose="020B0503020204020204" pitchFamily="34" charset="-122"/>
            </a:endParaRPr>
          </a:p>
          <a:p>
            <a:pPr algn="l" eaLnBrk="1" hangingPunct="1">
              <a:lnSpc>
                <a:spcPct val="80000"/>
              </a:lnSpc>
              <a:spcBef>
                <a:spcPct val="50000"/>
              </a:spcBef>
            </a:pPr>
            <a:r>
              <a:rPr lang="zh-CN" altLang="en-US" sz="1600">
                <a:solidFill>
                  <a:schemeClr val="tx1"/>
                </a:solidFill>
                <a:latin typeface="微软雅黑" panose="020B0503020204020204" pitchFamily="34" charset="-122"/>
                <a:ea typeface="微软雅黑" panose="020B0503020204020204" pitchFamily="34" charset="-122"/>
              </a:rPr>
              <a:t>集成</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7916" name="Text Box 25"/>
          <p:cNvSpPr txBox="1">
            <a:spLocks noChangeArrowheads="1"/>
          </p:cNvSpPr>
          <p:nvPr/>
        </p:nvSpPr>
        <p:spPr bwMode="auto">
          <a:xfrm>
            <a:off x="7967664" y="3156855"/>
            <a:ext cx="7207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spcBef>
                <a:spcPct val="50000"/>
              </a:spcBef>
            </a:pPr>
            <a:r>
              <a:rPr lang="zh-CN" altLang="en-US" sz="1600">
                <a:solidFill>
                  <a:schemeClr val="tx1"/>
                </a:solidFill>
                <a:latin typeface="微软雅黑" panose="020B0503020204020204" pitchFamily="34" charset="-122"/>
                <a:ea typeface="微软雅黑" panose="020B0503020204020204" pitchFamily="34" charset="-122"/>
              </a:rPr>
              <a:t>重构</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7917" name="Text Box 27"/>
          <p:cNvSpPr txBox="1">
            <a:spLocks noChangeArrowheads="1"/>
          </p:cNvSpPr>
          <p:nvPr/>
        </p:nvSpPr>
        <p:spPr bwMode="auto">
          <a:xfrm>
            <a:off x="6527800" y="4452255"/>
            <a:ext cx="635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60000"/>
              </a:lnSpc>
              <a:spcBef>
                <a:spcPct val="50000"/>
              </a:spcBef>
            </a:pPr>
            <a:r>
              <a:rPr lang="zh-CN" altLang="en-US" sz="1600">
                <a:solidFill>
                  <a:schemeClr val="tx1"/>
                </a:solidFill>
                <a:latin typeface="微软雅黑" panose="020B0503020204020204" pitchFamily="34" charset="-122"/>
                <a:ea typeface="微软雅黑" panose="020B0503020204020204" pitchFamily="34" charset="-122"/>
              </a:rPr>
              <a:t>持续</a:t>
            </a:r>
            <a:endParaRPr lang="zh-CN" altLang="en-US" sz="1600">
              <a:solidFill>
                <a:schemeClr val="tx1"/>
              </a:solidFill>
              <a:latin typeface="微软雅黑" panose="020B0503020204020204" pitchFamily="34" charset="-122"/>
              <a:ea typeface="微软雅黑" panose="020B0503020204020204" pitchFamily="34" charset="-122"/>
            </a:endParaRPr>
          </a:p>
          <a:p>
            <a:pPr algn="l" eaLnBrk="1" hangingPunct="1">
              <a:lnSpc>
                <a:spcPct val="60000"/>
              </a:lnSpc>
              <a:spcBef>
                <a:spcPct val="50000"/>
              </a:spcBef>
            </a:pPr>
            <a:r>
              <a:rPr lang="zh-CN" altLang="en-US" sz="1600">
                <a:solidFill>
                  <a:schemeClr val="tx1"/>
                </a:solidFill>
                <a:latin typeface="微软雅黑" panose="020B0503020204020204" pitchFamily="34" charset="-122"/>
                <a:ea typeface="微软雅黑" panose="020B0503020204020204" pitchFamily="34" charset="-122"/>
              </a:rPr>
              <a:t>集成</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7918" name="Text Box 29"/>
          <p:cNvSpPr txBox="1">
            <a:spLocks noChangeArrowheads="1"/>
          </p:cNvSpPr>
          <p:nvPr/>
        </p:nvSpPr>
        <p:spPr bwMode="auto">
          <a:xfrm>
            <a:off x="7991475" y="4380818"/>
            <a:ext cx="4635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spcBef>
                <a:spcPct val="50000"/>
              </a:spcBef>
            </a:pPr>
            <a:r>
              <a:rPr lang="zh-CN" altLang="en-US" sz="1600">
                <a:solidFill>
                  <a:schemeClr val="tx1"/>
                </a:solidFill>
                <a:latin typeface="微软雅黑" panose="020B0503020204020204" pitchFamily="34" charset="-122"/>
                <a:ea typeface="微软雅黑" panose="020B0503020204020204" pitchFamily="34" charset="-122"/>
              </a:rPr>
              <a:t>结对编程</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7919" name="Text Box 35"/>
          <p:cNvSpPr txBox="1">
            <a:spLocks noChangeArrowheads="1"/>
          </p:cNvSpPr>
          <p:nvPr/>
        </p:nvSpPr>
        <p:spPr bwMode="auto">
          <a:xfrm>
            <a:off x="5113339" y="4452255"/>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60000"/>
              </a:lnSpc>
              <a:spcBef>
                <a:spcPct val="50000"/>
              </a:spcBef>
            </a:pPr>
            <a:r>
              <a:rPr lang="zh-CN" altLang="en-US" sz="1600">
                <a:solidFill>
                  <a:schemeClr val="tx1"/>
                </a:solidFill>
                <a:latin typeface="微软雅黑" panose="020B0503020204020204" pitchFamily="34" charset="-122"/>
                <a:ea typeface="微软雅黑" panose="020B0503020204020204" pitchFamily="34" charset="-122"/>
              </a:rPr>
              <a:t>迭代</a:t>
            </a:r>
            <a:endParaRPr lang="zh-CN" altLang="en-US" sz="1600">
              <a:solidFill>
                <a:schemeClr val="tx1"/>
              </a:solidFill>
              <a:latin typeface="微软雅黑" panose="020B0503020204020204" pitchFamily="34" charset="-122"/>
              <a:ea typeface="微软雅黑" panose="020B0503020204020204" pitchFamily="34" charset="-122"/>
            </a:endParaRPr>
          </a:p>
          <a:p>
            <a:pPr algn="l" eaLnBrk="1" hangingPunct="1">
              <a:lnSpc>
                <a:spcPct val="60000"/>
              </a:lnSpc>
              <a:spcBef>
                <a:spcPct val="50000"/>
              </a:spcBef>
            </a:pPr>
            <a:r>
              <a:rPr lang="zh-CN" altLang="en-US" sz="1600">
                <a:solidFill>
                  <a:schemeClr val="tx1"/>
                </a:solidFill>
                <a:latin typeface="微软雅黑" panose="020B0503020204020204" pitchFamily="34" charset="-122"/>
                <a:ea typeface="微软雅黑" panose="020B0503020204020204" pitchFamily="34" charset="-122"/>
              </a:rPr>
              <a:t>开发</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7920" name="Text Box 41"/>
          <p:cNvSpPr txBox="1">
            <a:spLocks noChangeArrowheads="1"/>
          </p:cNvSpPr>
          <p:nvPr/>
        </p:nvSpPr>
        <p:spPr bwMode="auto">
          <a:xfrm>
            <a:off x="7339013" y="1705879"/>
            <a:ext cx="360362"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60000"/>
              </a:lnSpc>
            </a:pPr>
            <a:r>
              <a:rPr lang="en-US" altLang="zh-CN" sz="4400">
                <a:solidFill>
                  <a:schemeClr val="bg2"/>
                </a:solidFill>
                <a:latin typeface="微软雅黑" panose="020B0503020204020204" pitchFamily="34" charset="-122"/>
                <a:ea typeface="微软雅黑" panose="020B0503020204020204" pitchFamily="34" charset="-122"/>
              </a:rPr>
              <a:t>+</a:t>
            </a:r>
            <a:endParaRPr lang="en-US" altLang="zh-CN" sz="4400">
              <a:solidFill>
                <a:schemeClr val="bg2"/>
              </a:solidFill>
              <a:latin typeface="微软雅黑" panose="020B0503020204020204" pitchFamily="34" charset="-122"/>
              <a:ea typeface="微软雅黑" panose="020B0503020204020204" pitchFamily="34" charset="-122"/>
            </a:endParaRPr>
          </a:p>
        </p:txBody>
      </p:sp>
      <p:sp>
        <p:nvSpPr>
          <p:cNvPr id="37921" name="Text Box 42"/>
          <p:cNvSpPr txBox="1">
            <a:spLocks noChangeArrowheads="1"/>
          </p:cNvSpPr>
          <p:nvPr/>
        </p:nvSpPr>
        <p:spPr bwMode="auto">
          <a:xfrm>
            <a:off x="5880101" y="1705879"/>
            <a:ext cx="360363"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60000"/>
              </a:lnSpc>
            </a:pPr>
            <a:r>
              <a:rPr lang="en-US" altLang="zh-CN" sz="4400">
                <a:solidFill>
                  <a:schemeClr val="bg2"/>
                </a:solidFill>
                <a:latin typeface="微软雅黑" panose="020B0503020204020204" pitchFamily="34" charset="-122"/>
                <a:ea typeface="微软雅黑" panose="020B0503020204020204" pitchFamily="34" charset="-122"/>
              </a:rPr>
              <a:t>+</a:t>
            </a:r>
            <a:endParaRPr lang="en-US" altLang="zh-CN" sz="4400">
              <a:solidFill>
                <a:schemeClr val="bg2"/>
              </a:solidFill>
              <a:latin typeface="微软雅黑" panose="020B0503020204020204" pitchFamily="34" charset="-122"/>
              <a:ea typeface="微软雅黑" panose="020B0503020204020204" pitchFamily="34" charset="-122"/>
            </a:endParaRPr>
          </a:p>
        </p:txBody>
      </p:sp>
      <p:sp>
        <p:nvSpPr>
          <p:cNvPr id="37922" name="Text Box 21"/>
          <p:cNvSpPr txBox="1">
            <a:spLocks noChangeArrowheads="1"/>
          </p:cNvSpPr>
          <p:nvPr/>
        </p:nvSpPr>
        <p:spPr bwMode="auto">
          <a:xfrm>
            <a:off x="5140326" y="3083830"/>
            <a:ext cx="5762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70000"/>
              </a:lnSpc>
              <a:spcBef>
                <a:spcPct val="50000"/>
              </a:spcBef>
            </a:pPr>
            <a:r>
              <a:rPr lang="zh-CN" altLang="en-US" sz="1600">
                <a:solidFill>
                  <a:schemeClr val="tx1"/>
                </a:solidFill>
                <a:latin typeface="微软雅黑" panose="020B0503020204020204" pitchFamily="34" charset="-122"/>
                <a:ea typeface="微软雅黑" panose="020B0503020204020204" pitchFamily="34" charset="-122"/>
              </a:rPr>
              <a:t>迭代</a:t>
            </a:r>
            <a:endParaRPr lang="zh-CN" altLang="en-US" sz="1600">
              <a:solidFill>
                <a:schemeClr val="tx1"/>
              </a:solidFill>
              <a:latin typeface="微软雅黑" panose="020B0503020204020204" pitchFamily="34" charset="-122"/>
              <a:ea typeface="微软雅黑" panose="020B0503020204020204" pitchFamily="34" charset="-122"/>
            </a:endParaRPr>
          </a:p>
          <a:p>
            <a:pPr algn="l" eaLnBrk="1" hangingPunct="1">
              <a:lnSpc>
                <a:spcPct val="70000"/>
              </a:lnSpc>
              <a:spcBef>
                <a:spcPct val="50000"/>
              </a:spcBef>
            </a:pPr>
            <a:r>
              <a:rPr lang="zh-CN" altLang="en-US" sz="1600">
                <a:solidFill>
                  <a:schemeClr val="tx1"/>
                </a:solidFill>
                <a:latin typeface="微软雅黑" panose="020B0503020204020204" pitchFamily="34" charset="-122"/>
                <a:ea typeface="微软雅黑" panose="020B0503020204020204" pitchFamily="34" charset="-122"/>
              </a:rPr>
              <a:t>开发</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7923" name="Text Box 50"/>
          <p:cNvSpPr txBox="1">
            <a:spLocks noChangeArrowheads="1"/>
          </p:cNvSpPr>
          <p:nvPr/>
        </p:nvSpPr>
        <p:spPr bwMode="auto">
          <a:xfrm>
            <a:off x="7339013" y="3152092"/>
            <a:ext cx="360362"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60000"/>
              </a:lnSpc>
            </a:pPr>
            <a:r>
              <a:rPr lang="en-US" altLang="zh-CN" sz="4400">
                <a:solidFill>
                  <a:schemeClr val="bg2"/>
                </a:solidFill>
                <a:latin typeface="微软雅黑" panose="020B0503020204020204" pitchFamily="34" charset="-122"/>
                <a:ea typeface="微软雅黑" panose="020B0503020204020204" pitchFamily="34" charset="-122"/>
              </a:rPr>
              <a:t>+</a:t>
            </a:r>
            <a:endParaRPr lang="en-US" altLang="zh-CN" sz="4400">
              <a:solidFill>
                <a:schemeClr val="bg2"/>
              </a:solidFill>
              <a:latin typeface="微软雅黑" panose="020B0503020204020204" pitchFamily="34" charset="-122"/>
              <a:ea typeface="微软雅黑" panose="020B0503020204020204" pitchFamily="34" charset="-122"/>
            </a:endParaRPr>
          </a:p>
        </p:txBody>
      </p:sp>
      <p:sp>
        <p:nvSpPr>
          <p:cNvPr id="37924" name="Text Box 51"/>
          <p:cNvSpPr txBox="1">
            <a:spLocks noChangeArrowheads="1"/>
          </p:cNvSpPr>
          <p:nvPr/>
        </p:nvSpPr>
        <p:spPr bwMode="auto">
          <a:xfrm>
            <a:off x="5880101" y="3152092"/>
            <a:ext cx="360363"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60000"/>
              </a:lnSpc>
            </a:pPr>
            <a:r>
              <a:rPr lang="en-US" altLang="zh-CN" sz="4400">
                <a:solidFill>
                  <a:schemeClr val="bg2"/>
                </a:solidFill>
                <a:latin typeface="微软雅黑" panose="020B0503020204020204" pitchFamily="34" charset="-122"/>
                <a:ea typeface="微软雅黑" panose="020B0503020204020204" pitchFamily="34" charset="-122"/>
              </a:rPr>
              <a:t>+</a:t>
            </a:r>
            <a:endParaRPr lang="en-US" altLang="zh-CN" sz="4400">
              <a:solidFill>
                <a:schemeClr val="bg2"/>
              </a:solidFill>
              <a:latin typeface="微软雅黑" panose="020B0503020204020204" pitchFamily="34" charset="-122"/>
              <a:ea typeface="微软雅黑" panose="020B0503020204020204" pitchFamily="34" charset="-122"/>
            </a:endParaRPr>
          </a:p>
        </p:txBody>
      </p:sp>
      <p:sp>
        <p:nvSpPr>
          <p:cNvPr id="37925" name="Text Box 52"/>
          <p:cNvSpPr txBox="1">
            <a:spLocks noChangeArrowheads="1"/>
          </p:cNvSpPr>
          <p:nvPr/>
        </p:nvSpPr>
        <p:spPr bwMode="auto">
          <a:xfrm>
            <a:off x="5899151" y="4480829"/>
            <a:ext cx="360363"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60000"/>
              </a:lnSpc>
            </a:pPr>
            <a:r>
              <a:rPr lang="en-US" altLang="zh-CN" sz="4400">
                <a:solidFill>
                  <a:schemeClr val="bg2"/>
                </a:solidFill>
                <a:latin typeface="微软雅黑" panose="020B0503020204020204" pitchFamily="34" charset="-122"/>
                <a:ea typeface="微软雅黑" panose="020B0503020204020204" pitchFamily="34" charset="-122"/>
              </a:rPr>
              <a:t>+</a:t>
            </a:r>
            <a:endParaRPr lang="en-US" altLang="zh-CN" sz="4400">
              <a:solidFill>
                <a:schemeClr val="bg2"/>
              </a:solidFill>
              <a:latin typeface="微软雅黑" panose="020B0503020204020204" pitchFamily="34" charset="-122"/>
              <a:ea typeface="微软雅黑" panose="020B0503020204020204" pitchFamily="34" charset="-122"/>
            </a:endParaRPr>
          </a:p>
        </p:txBody>
      </p:sp>
      <p:sp>
        <p:nvSpPr>
          <p:cNvPr id="37926" name="Text Box 54"/>
          <p:cNvSpPr txBox="1">
            <a:spLocks noChangeArrowheads="1"/>
          </p:cNvSpPr>
          <p:nvPr/>
        </p:nvSpPr>
        <p:spPr bwMode="auto">
          <a:xfrm>
            <a:off x="7339013" y="4480829"/>
            <a:ext cx="360362"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60000"/>
              </a:lnSpc>
            </a:pPr>
            <a:r>
              <a:rPr lang="en-US" altLang="zh-CN" sz="4400">
                <a:solidFill>
                  <a:schemeClr val="bg2"/>
                </a:solidFill>
                <a:latin typeface="微软雅黑" panose="020B0503020204020204" pitchFamily="34" charset="-122"/>
                <a:ea typeface="微软雅黑" panose="020B0503020204020204" pitchFamily="34" charset="-122"/>
              </a:rPr>
              <a:t>+</a:t>
            </a:r>
            <a:endParaRPr lang="en-US" altLang="zh-CN" sz="4400">
              <a:solidFill>
                <a:schemeClr val="bg2"/>
              </a:solidFill>
              <a:latin typeface="微软雅黑" panose="020B0503020204020204" pitchFamily="34" charset="-122"/>
              <a:ea typeface="微软雅黑" panose="020B0503020204020204" pitchFamily="34" charset="-122"/>
            </a:endParaRPr>
          </a:p>
        </p:txBody>
      </p:sp>
      <p:sp>
        <p:nvSpPr>
          <p:cNvPr id="37927" name="Text Box 60"/>
          <p:cNvSpPr txBox="1">
            <a:spLocks noChangeArrowheads="1"/>
          </p:cNvSpPr>
          <p:nvPr/>
        </p:nvSpPr>
        <p:spPr bwMode="auto">
          <a:xfrm>
            <a:off x="8688388" y="1705879"/>
            <a:ext cx="360362"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60000"/>
              </a:lnSpc>
            </a:pPr>
            <a:r>
              <a:rPr lang="en-US" altLang="zh-CN" sz="4400" dirty="0">
                <a:solidFill>
                  <a:schemeClr val="tx1"/>
                </a:solidFill>
                <a:latin typeface="微软雅黑" panose="020B0503020204020204" pitchFamily="34" charset="-122"/>
                <a:ea typeface="微软雅黑" panose="020B0503020204020204" pitchFamily="34" charset="-122"/>
              </a:rPr>
              <a:t>+</a:t>
            </a:r>
            <a:endParaRPr lang="en-US" altLang="zh-CN" sz="4400" dirty="0">
              <a:solidFill>
                <a:schemeClr val="tx1"/>
              </a:solidFill>
              <a:latin typeface="微软雅黑" panose="020B0503020204020204" pitchFamily="34" charset="-122"/>
              <a:ea typeface="微软雅黑" panose="020B0503020204020204" pitchFamily="34" charset="-122"/>
            </a:endParaRPr>
          </a:p>
        </p:txBody>
      </p:sp>
      <p:sp>
        <p:nvSpPr>
          <p:cNvPr id="23603" name="Text Box 51"/>
          <p:cNvSpPr txBox="1">
            <a:spLocks noChangeArrowheads="1"/>
          </p:cNvSpPr>
          <p:nvPr/>
        </p:nvSpPr>
        <p:spPr bwMode="auto">
          <a:xfrm>
            <a:off x="8978901" y="1285192"/>
            <a:ext cx="790575" cy="923330"/>
          </a:xfrm>
          <a:prstGeom prst="rect">
            <a:avLst/>
          </a:prstGeom>
          <a:noFill/>
          <a:ln w="3175">
            <a:noFill/>
            <a:miter lim="800000"/>
          </a:ln>
          <a:effectLst>
            <a:prstShdw prst="shdw17" dist="17961" dir="2700000">
              <a:schemeClr val="accent1">
                <a:gamma/>
                <a:shade val="60000"/>
                <a:invGamma/>
              </a:schemeClr>
            </a:prstShdw>
          </a:effectLst>
        </p:spPr>
        <p:txBody>
          <a:bodyPr>
            <a:spAutoFit/>
          </a:bodyPr>
          <a:lstStyle/>
          <a:p>
            <a:pPr algn="l">
              <a:spcBef>
                <a:spcPct val="50000"/>
              </a:spcBef>
              <a:defRPr/>
            </a:pPr>
            <a:r>
              <a:rPr lang="en-US" altLang="zh-CN" sz="5400" dirty="0">
                <a:latin typeface="微软雅黑" panose="020B0503020204020204" pitchFamily="34" charset="-122"/>
                <a:ea typeface="微软雅黑" panose="020B0503020204020204" pitchFamily="34" charset="-122"/>
              </a:rPr>
              <a:t>…</a:t>
            </a:r>
            <a:endParaRPr lang="en-US" altLang="zh-CN" sz="5400" dirty="0">
              <a:latin typeface="微软雅黑" panose="020B0503020204020204" pitchFamily="34" charset="-122"/>
              <a:ea typeface="微软雅黑" panose="020B0503020204020204" pitchFamily="34" charset="-122"/>
            </a:endParaRPr>
          </a:p>
        </p:txBody>
      </p:sp>
      <p:sp>
        <p:nvSpPr>
          <p:cNvPr id="37929" name="Text Box 60"/>
          <p:cNvSpPr txBox="1">
            <a:spLocks noChangeArrowheads="1"/>
          </p:cNvSpPr>
          <p:nvPr/>
        </p:nvSpPr>
        <p:spPr bwMode="auto">
          <a:xfrm>
            <a:off x="8688388" y="3152092"/>
            <a:ext cx="360362"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60000"/>
              </a:lnSpc>
            </a:pPr>
            <a:r>
              <a:rPr lang="en-US" altLang="zh-CN" sz="4400" dirty="0">
                <a:solidFill>
                  <a:schemeClr val="tx1"/>
                </a:solidFill>
                <a:latin typeface="微软雅黑" panose="020B0503020204020204" pitchFamily="34" charset="-122"/>
                <a:ea typeface="微软雅黑" panose="020B0503020204020204" pitchFamily="34" charset="-122"/>
              </a:rPr>
              <a:t>+</a:t>
            </a:r>
            <a:endParaRPr lang="en-US" altLang="zh-CN" sz="4400" dirty="0">
              <a:solidFill>
                <a:schemeClr val="tx1"/>
              </a:solidFill>
              <a:latin typeface="微软雅黑" panose="020B0503020204020204" pitchFamily="34" charset="-122"/>
              <a:ea typeface="微软雅黑" panose="020B0503020204020204" pitchFamily="34" charset="-122"/>
            </a:endParaRPr>
          </a:p>
        </p:txBody>
      </p:sp>
      <p:sp>
        <p:nvSpPr>
          <p:cNvPr id="42" name="Text Box 51"/>
          <p:cNvSpPr txBox="1">
            <a:spLocks noChangeArrowheads="1"/>
          </p:cNvSpPr>
          <p:nvPr/>
        </p:nvSpPr>
        <p:spPr bwMode="auto">
          <a:xfrm>
            <a:off x="8975726" y="2693305"/>
            <a:ext cx="790575" cy="923330"/>
          </a:xfrm>
          <a:prstGeom prst="rect">
            <a:avLst/>
          </a:prstGeom>
          <a:noFill/>
          <a:ln w="3175">
            <a:noFill/>
            <a:miter lim="800000"/>
          </a:ln>
          <a:effectLst>
            <a:prstShdw prst="shdw17" dist="17961" dir="2700000">
              <a:schemeClr val="accent1">
                <a:gamma/>
                <a:shade val="60000"/>
                <a:invGamma/>
              </a:schemeClr>
            </a:prstShdw>
          </a:effectLst>
        </p:spPr>
        <p:txBody>
          <a:bodyPr>
            <a:spAutoFit/>
          </a:bodyPr>
          <a:lstStyle/>
          <a:p>
            <a:pPr algn="l">
              <a:spcBef>
                <a:spcPct val="50000"/>
              </a:spcBef>
              <a:defRPr/>
            </a:pPr>
            <a:r>
              <a:rPr lang="en-US" altLang="zh-CN" sz="5400" dirty="0">
                <a:latin typeface="微软雅黑" panose="020B0503020204020204" pitchFamily="34" charset="-122"/>
                <a:ea typeface="微软雅黑" panose="020B0503020204020204" pitchFamily="34" charset="-122"/>
              </a:rPr>
              <a:t>…</a:t>
            </a:r>
            <a:endParaRPr lang="en-US" altLang="zh-CN" sz="5400" dirty="0">
              <a:latin typeface="微软雅黑" panose="020B0503020204020204" pitchFamily="34" charset="-122"/>
              <a:ea typeface="微软雅黑" panose="020B0503020204020204" pitchFamily="34" charset="-122"/>
            </a:endParaRPr>
          </a:p>
        </p:txBody>
      </p:sp>
      <p:sp>
        <p:nvSpPr>
          <p:cNvPr id="37931" name="Text Box 60"/>
          <p:cNvSpPr txBox="1">
            <a:spLocks noChangeArrowheads="1"/>
          </p:cNvSpPr>
          <p:nvPr/>
        </p:nvSpPr>
        <p:spPr bwMode="auto">
          <a:xfrm>
            <a:off x="8688388" y="4480829"/>
            <a:ext cx="360362"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0" tIns="0" rIns="0" bIns="0">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60000"/>
              </a:lnSpc>
            </a:pPr>
            <a:r>
              <a:rPr lang="en-US" altLang="zh-CN" sz="4400" dirty="0">
                <a:solidFill>
                  <a:schemeClr val="tx1"/>
                </a:solidFill>
                <a:latin typeface="微软雅黑" panose="020B0503020204020204" pitchFamily="34" charset="-122"/>
                <a:ea typeface="微软雅黑" panose="020B0503020204020204" pitchFamily="34" charset="-122"/>
              </a:rPr>
              <a:t>+</a:t>
            </a:r>
            <a:endParaRPr lang="en-US" altLang="zh-CN" sz="4400" dirty="0">
              <a:solidFill>
                <a:schemeClr val="tx1"/>
              </a:solidFill>
              <a:latin typeface="微软雅黑" panose="020B0503020204020204" pitchFamily="34" charset="-122"/>
              <a:ea typeface="微软雅黑" panose="020B0503020204020204" pitchFamily="34" charset="-122"/>
            </a:endParaRPr>
          </a:p>
        </p:txBody>
      </p:sp>
      <p:sp>
        <p:nvSpPr>
          <p:cNvPr id="44" name="Text Box 51"/>
          <p:cNvSpPr txBox="1">
            <a:spLocks noChangeArrowheads="1"/>
          </p:cNvSpPr>
          <p:nvPr/>
        </p:nvSpPr>
        <p:spPr bwMode="auto">
          <a:xfrm>
            <a:off x="8975726" y="4060142"/>
            <a:ext cx="790575" cy="923330"/>
          </a:xfrm>
          <a:prstGeom prst="rect">
            <a:avLst/>
          </a:prstGeom>
          <a:noFill/>
          <a:ln w="3175">
            <a:noFill/>
            <a:miter lim="800000"/>
          </a:ln>
          <a:effectLst>
            <a:prstShdw prst="shdw17" dist="17961" dir="2700000">
              <a:schemeClr val="accent1">
                <a:gamma/>
                <a:shade val="60000"/>
                <a:invGamma/>
              </a:schemeClr>
            </a:prstShdw>
          </a:effectLst>
        </p:spPr>
        <p:txBody>
          <a:bodyPr>
            <a:spAutoFit/>
          </a:bodyPr>
          <a:lstStyle/>
          <a:p>
            <a:pPr algn="l">
              <a:spcBef>
                <a:spcPct val="50000"/>
              </a:spcBef>
              <a:defRPr/>
            </a:pPr>
            <a:r>
              <a:rPr lang="en-US" altLang="zh-CN" sz="5400" dirty="0">
                <a:latin typeface="微软雅黑" panose="020B0503020204020204" pitchFamily="34" charset="-122"/>
                <a:ea typeface="微软雅黑" panose="020B0503020204020204" pitchFamily="34" charset="-122"/>
              </a:rPr>
              <a:t>…</a:t>
            </a:r>
            <a:endParaRPr lang="en-US" altLang="zh-CN" sz="5400" dirty="0">
              <a:latin typeface="微软雅黑" panose="020B0503020204020204" pitchFamily="34" charset="-122"/>
              <a:ea typeface="微软雅黑" panose="020B0503020204020204" pitchFamily="34" charset="-122"/>
            </a:endParaRPr>
          </a:p>
        </p:txBody>
      </p:sp>
      <p:sp>
        <p:nvSpPr>
          <p:cNvPr id="37933" name="TextBox 48"/>
          <p:cNvSpPr txBox="1">
            <a:spLocks noChangeArrowheads="1"/>
          </p:cNvSpPr>
          <p:nvPr/>
        </p:nvSpPr>
        <p:spPr bwMode="auto">
          <a:xfrm>
            <a:off x="3494088" y="5211079"/>
            <a:ext cx="1082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r>
              <a:rPr lang="zh-CN" altLang="en-US" sz="1400">
                <a:solidFill>
                  <a:schemeClr val="bg1"/>
                </a:solidFill>
                <a:latin typeface="微软雅黑" panose="020B0503020204020204" pitchFamily="34" charset="-122"/>
                <a:ea typeface="微软雅黑" panose="020B0503020204020204" pitchFamily="34" charset="-122"/>
              </a:rPr>
              <a:t>开发团队三</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37934" name="AutoShape 42"/>
          <p:cNvSpPr>
            <a:spLocks noChangeArrowheads="1"/>
          </p:cNvSpPr>
          <p:nvPr/>
        </p:nvSpPr>
        <p:spPr bwMode="auto">
          <a:xfrm>
            <a:off x="1509486" y="4093479"/>
            <a:ext cx="1778227" cy="503238"/>
          </a:xfrm>
          <a:prstGeom prst="cloudCallout">
            <a:avLst>
              <a:gd name="adj1" fmla="val 70463"/>
              <a:gd name="adj2" fmla="val 96370"/>
            </a:avLst>
          </a:prstGeom>
          <a:solidFill>
            <a:srgbClr val="FFFFCC"/>
          </a:solidFill>
          <a:ln w="9525">
            <a:solidFill>
              <a:srgbClr val="969696"/>
            </a:solidFill>
            <a:round/>
          </a:ln>
        </p:spPr>
        <p:txBody>
          <a:bodyPr/>
          <a:lstStyle>
            <a:lvl1pPr marL="88900"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buClr>
                <a:schemeClr val="bg2"/>
              </a:buClr>
              <a:buSzPct val="60000"/>
              <a:buFont typeface="Wingdings" panose="05000000000000000000" pitchFamily="2" charset="2"/>
              <a:buNone/>
            </a:pPr>
            <a:r>
              <a:rPr lang="zh-CN" altLang="en-US" sz="1600" b="1" dirty="0">
                <a:solidFill>
                  <a:schemeClr val="tx1"/>
                </a:solidFill>
                <a:latin typeface="微软雅黑" panose="020B0503020204020204" pitchFamily="34" charset="-122"/>
                <a:ea typeface="微软雅黑" panose="020B0503020204020204" pitchFamily="34" charset="-122"/>
              </a:rPr>
              <a:t>敏捷理念</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37935" name="TextBox 48"/>
          <p:cNvSpPr txBox="1">
            <a:spLocks noChangeArrowheads="1"/>
          </p:cNvSpPr>
          <p:nvPr/>
        </p:nvSpPr>
        <p:spPr bwMode="auto">
          <a:xfrm>
            <a:off x="3479800" y="3699779"/>
            <a:ext cx="1082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r>
              <a:rPr lang="zh-CN" altLang="en-US" sz="1400">
                <a:solidFill>
                  <a:schemeClr val="bg1"/>
                </a:solidFill>
                <a:latin typeface="微软雅黑" panose="020B0503020204020204" pitchFamily="34" charset="-122"/>
                <a:ea typeface="微软雅黑" panose="020B0503020204020204" pitchFamily="34" charset="-122"/>
              </a:rPr>
              <a:t>开发团队二</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37936" name="AutoShape 147"/>
          <p:cNvSpPr>
            <a:spLocks noChangeArrowheads="1"/>
          </p:cNvSpPr>
          <p:nvPr/>
        </p:nvSpPr>
        <p:spPr bwMode="auto">
          <a:xfrm>
            <a:off x="1509487" y="2436129"/>
            <a:ext cx="1706790" cy="503238"/>
          </a:xfrm>
          <a:prstGeom prst="cloudCallout">
            <a:avLst>
              <a:gd name="adj1" fmla="val 70463"/>
              <a:gd name="adj2" fmla="val 96370"/>
            </a:avLst>
          </a:prstGeom>
          <a:solidFill>
            <a:srgbClr val="FFFFCC"/>
          </a:solidFill>
          <a:ln w="9525">
            <a:solidFill>
              <a:srgbClr val="969696"/>
            </a:solidFill>
            <a:round/>
          </a:ln>
        </p:spPr>
        <p:txBody>
          <a:bodyPr/>
          <a:lstStyle>
            <a:lvl1pPr marL="88900"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buClr>
                <a:schemeClr val="bg2"/>
              </a:buClr>
              <a:buSzPct val="60000"/>
              <a:buFont typeface="Wingdings" panose="05000000000000000000" pitchFamily="2" charset="2"/>
              <a:buNone/>
            </a:pPr>
            <a:r>
              <a:rPr lang="zh-CN" altLang="en-US" sz="1600" b="1" dirty="0">
                <a:solidFill>
                  <a:schemeClr val="tx1"/>
                </a:solidFill>
                <a:latin typeface="微软雅黑" panose="020B0503020204020204" pitchFamily="34" charset="-122"/>
                <a:ea typeface="微软雅黑" panose="020B0503020204020204" pitchFamily="34" charset="-122"/>
              </a:rPr>
              <a:t>敏捷理念</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37937" name="AutoShape 148"/>
          <p:cNvSpPr>
            <a:spLocks noChangeArrowheads="1"/>
          </p:cNvSpPr>
          <p:nvPr/>
        </p:nvSpPr>
        <p:spPr bwMode="auto">
          <a:xfrm>
            <a:off x="1509486" y="1140729"/>
            <a:ext cx="1778227" cy="503238"/>
          </a:xfrm>
          <a:prstGeom prst="cloudCallout">
            <a:avLst>
              <a:gd name="adj1" fmla="val 70463"/>
              <a:gd name="adj2" fmla="val 96370"/>
            </a:avLst>
          </a:prstGeom>
          <a:solidFill>
            <a:srgbClr val="FFFFCC"/>
          </a:solidFill>
          <a:ln w="9525">
            <a:solidFill>
              <a:srgbClr val="969696"/>
            </a:solidFill>
            <a:round/>
          </a:ln>
        </p:spPr>
        <p:txBody>
          <a:bodyPr/>
          <a:lstStyle>
            <a:lvl1pPr marL="88900"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buClr>
                <a:schemeClr val="bg2"/>
              </a:buClr>
              <a:buSzPct val="60000"/>
              <a:buFont typeface="Wingdings" panose="05000000000000000000" pitchFamily="2" charset="2"/>
              <a:buNone/>
            </a:pPr>
            <a:r>
              <a:rPr lang="zh-CN" altLang="en-US" sz="1600" b="1" dirty="0">
                <a:solidFill>
                  <a:schemeClr val="tx1"/>
                </a:solidFill>
                <a:latin typeface="微软雅黑" panose="020B0503020204020204" pitchFamily="34" charset="-122"/>
                <a:ea typeface="微软雅黑" panose="020B0503020204020204" pitchFamily="34" charset="-122"/>
              </a:rPr>
              <a:t>敏捷理念</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cxnSp>
        <p:nvCxnSpPr>
          <p:cNvPr id="67" name="直接连接符 6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8885357"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581282" y="2215858"/>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0" y="2215858"/>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227388" y="3369690"/>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7818120" y="79854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372451" y="3458109"/>
            <a:ext cx="3518913"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敏捷开发已逐渐成为主流趋势</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242628" y="4670170"/>
            <a:ext cx="6501248" cy="723900"/>
            <a:chOff x="3328988" y="3975100"/>
            <a:chExt cx="6501248" cy="723900"/>
          </a:xfrm>
        </p:grpSpPr>
        <p:sp>
          <p:nvSpPr>
            <p:cNvPr id="13" name="矩形 12"/>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3462359" y="4067145"/>
              <a:ext cx="436880" cy="398780"/>
            </a:xfrm>
            <a:prstGeom prst="rect">
              <a:avLst/>
            </a:prstGeom>
            <a:noFill/>
          </p:spPr>
          <p:txBody>
            <a:bodyPr wrap="none" rtlCol="0">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56" name="文本框 55"/>
          <p:cNvSpPr txBox="1"/>
          <p:nvPr/>
        </p:nvSpPr>
        <p:spPr>
          <a:xfrm>
            <a:off x="4404877" y="4778407"/>
            <a:ext cx="2236510" cy="400110"/>
          </a:xfrm>
          <a:prstGeom prst="rect">
            <a:avLst/>
          </a:prstGeom>
          <a:noFill/>
        </p:spPr>
        <p:txBody>
          <a:bodyPr wrap="non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正确认识敏捷开发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432202" y="2195227"/>
            <a:ext cx="1960880" cy="398780"/>
          </a:xfrm>
          <a:prstGeom prst="rect">
            <a:avLst/>
          </a:prstGeom>
          <a:noFill/>
        </p:spPr>
        <p:txBody>
          <a:bodyPr wrap="none" rtlCol="0">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什么是敏捷开发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4320" y="449590"/>
            <a:ext cx="902811" cy="523220"/>
          </a:xfrm>
          <a:prstGeom prst="rect">
            <a:avLst/>
          </a:prstGeom>
          <a:noFill/>
        </p:spPr>
        <p:txBody>
          <a:bodyPr wrap="none" rtlCol="0">
            <a:spAutoFit/>
          </a:bodyPr>
          <a:lstStyle/>
          <a:p>
            <a:r>
              <a:rPr lang="zh-CN" altLang="en-US" sz="2800" b="1" dirty="0">
                <a:solidFill>
                  <a:srgbClr val="141316"/>
                </a:solidFill>
                <a:latin typeface="微软雅黑" panose="020B0503020204020204" pitchFamily="34" charset="-122"/>
                <a:ea typeface="微软雅黑" panose="020B0503020204020204" pitchFamily="34" charset="-122"/>
              </a:rPr>
              <a:t>总结</a:t>
            </a:r>
            <a:endParaRPr lang="zh-CN" altLang="en-US" sz="2800" b="1" dirty="0">
              <a:solidFill>
                <a:srgbClr val="14131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276830" y="588916"/>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952594" y="796874"/>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2"/>
          <p:cNvSpPr txBox="1"/>
          <p:nvPr/>
        </p:nvSpPr>
        <p:spPr>
          <a:xfrm>
            <a:off x="393700" y="1345383"/>
            <a:ext cx="11375934" cy="46635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什么是敏捷开发</a:t>
            </a:r>
            <a:endParaRPr lang="zh-CN" altLang="en-US"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敏捷宣言的</a:t>
            </a:r>
            <a:r>
              <a:rPr lang="zh-CN" altLang="en-US" sz="2400" dirty="0" smtClean="0">
                <a:latin typeface="微软雅黑" panose="020B0503020204020204" pitchFamily="34" charset="-122"/>
                <a:ea typeface="微软雅黑" panose="020B0503020204020204" pitchFamily="34" charset="-122"/>
              </a:rPr>
              <a:t>内容</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敏捷开发的优势有</a:t>
            </a:r>
            <a:r>
              <a:rPr lang="zh-CN" altLang="en-US" sz="2400" dirty="0" smtClean="0">
                <a:latin typeface="微软雅黑" panose="020B0503020204020204" pitchFamily="34" charset="-122"/>
                <a:ea typeface="微软雅黑" panose="020B0503020204020204" pitchFamily="34" charset="-122"/>
              </a:rPr>
              <a:t>哪些</a:t>
            </a:r>
            <a:endParaRPr lang="en-US" altLang="zh-CN" sz="24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敏捷开发的</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个核心理念</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529588" y="1982450"/>
            <a:ext cx="5383205" cy="1569660"/>
          </a:xfrm>
          <a:prstGeom prst="rect">
            <a:avLst/>
          </a:prstGeom>
          <a:noFill/>
        </p:spPr>
        <p:txBody>
          <a:bodyPr wrap="none" rtlCol="0">
            <a:spAutoFit/>
          </a:bodyPr>
          <a:lstStyle/>
          <a:p>
            <a:r>
              <a:rPr lang="en-US" altLang="zh-CN" sz="9600" b="1" dirty="0">
                <a:solidFill>
                  <a:srgbClr val="B82E24"/>
                </a:solidFill>
                <a:latin typeface="Times New Roman" panose="02020603050405020304" pitchFamily="18" charset="0"/>
                <a:cs typeface="Times New Roman" panose="02020603050405020304" pitchFamily="18" charset="0"/>
              </a:rPr>
              <a:t>THANKS</a:t>
            </a:r>
            <a:endParaRPr lang="zh-CN" altLang="en-US" sz="6000" b="1" dirty="0">
              <a:solidFill>
                <a:srgbClr val="14131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08480" cy="583565"/>
          </a:xfrm>
          <a:prstGeom prst="rect">
            <a:avLst/>
          </a:prstGeom>
          <a:noFill/>
        </p:spPr>
        <p:txBody>
          <a:bodyPr wrap="none" rtlCol="0">
            <a:spAutoFit/>
          </a:bodyPr>
          <a:lstStyle/>
          <a:p>
            <a:r>
              <a:rPr lang="zh-CN" altLang="en-US" sz="3200" b="1" dirty="0" smtClean="0">
                <a:solidFill>
                  <a:srgbClr val="141316"/>
                </a:solidFill>
                <a:latin typeface="微软雅黑" panose="020B0503020204020204" pitchFamily="34" charset="-122"/>
                <a:ea typeface="微软雅黑" panose="020B0503020204020204" pitchFamily="34" charset="-122"/>
              </a:rPr>
              <a:t>背景介绍</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213465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0000" y="1319432"/>
            <a:ext cx="9709020" cy="2092881"/>
          </a:xfrm>
          <a:prstGeom prst="rect">
            <a:avLst/>
          </a:prstGeom>
        </p:spPr>
        <p:txBody>
          <a:bodyPr wrap="square">
            <a:spAutoFit/>
          </a:bodyPr>
          <a:lstStyle/>
          <a:p>
            <a:pPr marL="342900" indent="-342900">
              <a:lnSpc>
                <a:spcPct val="125000"/>
              </a:lnSpc>
              <a:spcAft>
                <a:spcPts val="600"/>
              </a:spcAft>
              <a:buFont typeface="Arial" panose="020B0604020202020204" pitchFamily="34" charset="0"/>
              <a:buChar char="•"/>
              <a:defRPr/>
            </a:pPr>
            <a:r>
              <a:rPr lang="zh-CN" altLang="en-US" sz="2800" b="1" dirty="0">
                <a:solidFill>
                  <a:srgbClr val="002060"/>
                </a:solidFill>
                <a:latin typeface="微软雅黑" panose="020B0503020204020204" pitchFamily="34" charset="-122"/>
                <a:ea typeface="微软雅黑" panose="020B0503020204020204" pitchFamily="34" charset="-122"/>
              </a:rPr>
              <a:t>软件</a:t>
            </a:r>
            <a:r>
              <a:rPr lang="zh-CN" altLang="en-US" sz="2800" b="1" dirty="0" smtClean="0">
                <a:solidFill>
                  <a:srgbClr val="002060"/>
                </a:solidFill>
                <a:latin typeface="微软雅黑" panose="020B0503020204020204" pitchFamily="34" charset="-122"/>
                <a:ea typeface="微软雅黑" panose="020B0503020204020204" pitchFamily="34" charset="-122"/>
              </a:rPr>
              <a:t>生存周期</a:t>
            </a:r>
            <a:endParaRPr lang="en-US" altLang="zh-CN" sz="2800" b="1" dirty="0" smtClean="0">
              <a:solidFill>
                <a:srgbClr val="002060"/>
              </a:solidFill>
              <a:latin typeface="微软雅黑" panose="020B0503020204020204" pitchFamily="34" charset="-122"/>
              <a:ea typeface="微软雅黑" panose="020B0503020204020204" pitchFamily="34" charset="-122"/>
            </a:endParaRPr>
          </a:p>
          <a:p>
            <a:pPr marL="683895" indent="-342900">
              <a:lnSpc>
                <a:spcPct val="125000"/>
              </a:lnSpc>
              <a:buFont typeface="Wingdings" panose="05000000000000000000" pitchFamily="2" charset="2"/>
              <a:buChar char="Ø"/>
              <a:defRPr/>
            </a:pPr>
            <a:r>
              <a:rPr lang="zh-CN" altLang="en-US" sz="2400" dirty="0" smtClean="0">
                <a:latin typeface="微软雅黑" panose="020B0503020204020204" pitchFamily="34" charset="-122"/>
                <a:ea typeface="微软雅黑" panose="020B0503020204020204" pitchFamily="34" charset="-122"/>
              </a:rPr>
              <a:t>是</a:t>
            </a:r>
            <a:r>
              <a:rPr lang="zh-CN" altLang="en-US" sz="2400" dirty="0">
                <a:latin typeface="微软雅黑" panose="020B0503020204020204" pitchFamily="34" charset="-122"/>
                <a:ea typeface="微软雅黑" panose="020B0503020204020204" pitchFamily="34" charset="-122"/>
              </a:rPr>
              <a:t>指软件产品从考虑其概念开始到该软件产品交付使用，直至最终退役为止的整个</a:t>
            </a:r>
            <a:r>
              <a:rPr lang="zh-CN" altLang="en-US" sz="2400" dirty="0" smtClean="0">
                <a:latin typeface="微软雅黑" panose="020B0503020204020204" pitchFamily="34" charset="-122"/>
                <a:ea typeface="微软雅黑" panose="020B0503020204020204" pitchFamily="34" charset="-122"/>
              </a:rPr>
              <a:t>过程。一般</a:t>
            </a:r>
            <a:r>
              <a:rPr lang="zh-CN" altLang="en-US" sz="2400" dirty="0">
                <a:latin typeface="微软雅黑" panose="020B0503020204020204" pitchFamily="34" charset="-122"/>
                <a:ea typeface="微软雅黑" panose="020B0503020204020204" pitchFamily="34" charset="-122"/>
              </a:rPr>
              <a:t>包括计划、分析、设计、实现、测试、集成、交付、维护等阶段。 </a:t>
            </a:r>
            <a:endParaRPr lang="zh-CN" altLang="en-US" sz="2400" dirty="0">
              <a:latin typeface="微软雅黑" panose="020B0503020204020204" pitchFamily="34" charset="-122"/>
              <a:ea typeface="微软雅黑" panose="020B0503020204020204" pitchFamily="34" charset="-122"/>
            </a:endParaRPr>
          </a:p>
        </p:txBody>
      </p:sp>
      <p:sp>
        <p:nvSpPr>
          <p:cNvPr id="16" name="矩形 15"/>
          <p:cNvSpPr/>
          <p:nvPr/>
        </p:nvSpPr>
        <p:spPr>
          <a:xfrm>
            <a:off x="720000" y="3556850"/>
            <a:ext cx="9709020" cy="2553335"/>
          </a:xfrm>
          <a:prstGeom prst="rect">
            <a:avLst/>
          </a:prstGeom>
        </p:spPr>
        <p:txBody>
          <a:bodyPr wrap="square">
            <a:spAutoFit/>
          </a:bodyPr>
          <a:lstStyle/>
          <a:p>
            <a:pPr marL="342900" indent="-342900">
              <a:lnSpc>
                <a:spcPct val="125000"/>
              </a:lnSpc>
              <a:spcAft>
                <a:spcPts val="600"/>
              </a:spcAft>
              <a:buFont typeface="Arial" panose="020B0604020202020204" pitchFamily="34" charset="0"/>
              <a:buChar char="•"/>
              <a:defRPr/>
            </a:pPr>
            <a:r>
              <a:rPr lang="zh-CN" altLang="en-US" sz="2800" b="1" dirty="0" smtClean="0">
                <a:solidFill>
                  <a:srgbClr val="002060"/>
                </a:solidFill>
                <a:latin typeface="微软雅黑" panose="020B0503020204020204" pitchFamily="34" charset="-122"/>
                <a:ea typeface="微软雅黑" panose="020B0503020204020204" pitchFamily="34" charset="-122"/>
              </a:rPr>
              <a:t>实际开发情况</a:t>
            </a:r>
            <a:endParaRPr lang="en-US" altLang="zh-CN" sz="2800" b="1" dirty="0" smtClean="0">
              <a:solidFill>
                <a:srgbClr val="002060"/>
              </a:solidFill>
              <a:latin typeface="微软雅黑" panose="020B0503020204020204" pitchFamily="34" charset="-122"/>
              <a:ea typeface="微软雅黑" panose="020B0503020204020204" pitchFamily="34" charset="-122"/>
            </a:endParaRPr>
          </a:p>
          <a:p>
            <a:pPr marL="683895" indent="-342900">
              <a:lnSpc>
                <a:spcPct val="125000"/>
              </a:lnSpc>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在实践中，软件开发并不总是按照计划、分析、设计、实现、测试、集成、交付、维护等顺序来执行的，即各个阶段是可以重叠交叉的。整个开发周期经常不是明显地划分为这些阶段，而是分析、设计、实现、再分析、再设计、再实现等迭代执行。 </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2621280" cy="58356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敏捷软件开发</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293595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0847"/>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0000" y="1333402"/>
            <a:ext cx="10025062" cy="1631216"/>
          </a:xfrm>
          <a:prstGeom prst="rect">
            <a:avLst/>
          </a:prstGeom>
        </p:spPr>
        <p:txBody>
          <a:bodyPr wrap="square">
            <a:spAutoFit/>
          </a:bodyPr>
          <a:lstStyle/>
          <a:p>
            <a:pPr marL="342900" indent="-342900">
              <a:lnSpc>
                <a:spcPct val="125000"/>
              </a:lnSpc>
              <a:spcAft>
                <a:spcPts val="600"/>
              </a:spcAft>
              <a:buFont typeface="Arial" panose="020B0604020202020204" pitchFamily="34" charset="0"/>
              <a:buChar char="•"/>
              <a:defRPr/>
            </a:pPr>
            <a:r>
              <a:rPr lang="zh-CN" altLang="en-US" sz="2800" b="1" dirty="0">
                <a:solidFill>
                  <a:srgbClr val="002060"/>
                </a:solidFill>
                <a:latin typeface="微软雅黑" panose="020B0503020204020204" pitchFamily="34" charset="-122"/>
                <a:ea typeface="微软雅黑" panose="020B0503020204020204" pitchFamily="34" charset="-122"/>
              </a:rPr>
              <a:t>传统</a:t>
            </a:r>
            <a:r>
              <a:rPr lang="zh-CN" altLang="en-US" sz="2800" b="1" dirty="0" smtClean="0">
                <a:solidFill>
                  <a:srgbClr val="002060"/>
                </a:solidFill>
                <a:latin typeface="微软雅黑" panose="020B0503020204020204" pitchFamily="34" charset="-122"/>
                <a:ea typeface="微软雅黑" panose="020B0503020204020204" pitchFamily="34" charset="-122"/>
              </a:rPr>
              <a:t>软件开发</a:t>
            </a:r>
            <a:r>
              <a:rPr lang="zh-CN" altLang="en-US" sz="2800" b="1" dirty="0">
                <a:solidFill>
                  <a:srgbClr val="002060"/>
                </a:solidFill>
                <a:latin typeface="微软雅黑" panose="020B0503020204020204" pitchFamily="34" charset="-122"/>
                <a:ea typeface="微软雅黑" panose="020B0503020204020204" pitchFamily="34" charset="-122"/>
              </a:rPr>
              <a:t>过程的常见</a:t>
            </a:r>
            <a:r>
              <a:rPr lang="zh-CN" altLang="en-US" sz="2800" b="1" dirty="0" smtClean="0">
                <a:solidFill>
                  <a:srgbClr val="002060"/>
                </a:solidFill>
                <a:latin typeface="微软雅黑" panose="020B0503020204020204" pitchFamily="34" charset="-122"/>
                <a:ea typeface="微软雅黑" panose="020B0503020204020204" pitchFamily="34" charset="-122"/>
              </a:rPr>
              <a:t>症结</a:t>
            </a:r>
            <a:endParaRPr lang="en-US" altLang="zh-CN" sz="2800" b="1" dirty="0" smtClean="0">
              <a:solidFill>
                <a:srgbClr val="002060"/>
              </a:solidFill>
              <a:latin typeface="微软雅黑" panose="020B0503020204020204" pitchFamily="34" charset="-122"/>
              <a:ea typeface="微软雅黑" panose="020B0503020204020204" pitchFamily="34" charset="-122"/>
            </a:endParaRPr>
          </a:p>
          <a:p>
            <a:pPr marL="683895" indent="-342900">
              <a:lnSpc>
                <a:spcPct val="125000"/>
              </a:lnSpc>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交付周期长；害怕需求变更；中间过程不可控；测试周期被一缩再缩；最终结果差强人意。</a:t>
            </a:r>
            <a:endParaRPr lang="zh-CN" altLang="en-US" sz="2400" dirty="0">
              <a:latin typeface="微软雅黑" panose="020B0503020204020204" pitchFamily="34" charset="-122"/>
              <a:ea typeface="微软雅黑" panose="020B0503020204020204" pitchFamily="34" charset="-122"/>
            </a:endParaRPr>
          </a:p>
        </p:txBody>
      </p:sp>
      <p:sp>
        <p:nvSpPr>
          <p:cNvPr id="16" name="矩形 15"/>
          <p:cNvSpPr/>
          <p:nvPr/>
        </p:nvSpPr>
        <p:spPr>
          <a:xfrm>
            <a:off x="720000" y="3086950"/>
            <a:ext cx="10025062" cy="3938270"/>
          </a:xfrm>
          <a:prstGeom prst="rect">
            <a:avLst/>
          </a:prstGeom>
        </p:spPr>
        <p:txBody>
          <a:bodyPr wrap="square">
            <a:spAutoFit/>
          </a:bodyPr>
          <a:lstStyle/>
          <a:p>
            <a:pPr marL="342900" indent="-342900">
              <a:lnSpc>
                <a:spcPct val="125000"/>
              </a:lnSpc>
              <a:spcAft>
                <a:spcPts val="600"/>
              </a:spcAft>
              <a:buFont typeface="Arial" panose="020B0604020202020204" pitchFamily="34" charset="0"/>
              <a:buChar char="•"/>
              <a:defRPr/>
            </a:pPr>
            <a:r>
              <a:rPr lang="zh-CN" altLang="en-US" sz="2800" b="1" dirty="0">
                <a:solidFill>
                  <a:srgbClr val="002060"/>
                </a:solidFill>
                <a:latin typeface="微软雅黑" panose="020B0503020204020204" pitchFamily="34" charset="-122"/>
                <a:ea typeface="微软雅黑" panose="020B0503020204020204" pitchFamily="34" charset="-122"/>
              </a:rPr>
              <a:t>敏捷软件开发模式</a:t>
            </a:r>
            <a:endParaRPr lang="zh-CN" altLang="en-US" sz="2800" b="1" dirty="0">
              <a:solidFill>
                <a:srgbClr val="002060"/>
              </a:solidFill>
              <a:latin typeface="微软雅黑" panose="020B0503020204020204" pitchFamily="34" charset="-122"/>
              <a:ea typeface="微软雅黑" panose="020B0503020204020204" pitchFamily="34" charset="-122"/>
            </a:endParaRPr>
          </a:p>
          <a:p>
            <a:pPr marL="683895" indent="-342900">
              <a:lnSpc>
                <a:spcPct val="125000"/>
              </a:lnSpc>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sym typeface="+mn-ea"/>
              </a:rPr>
              <a:t>敏捷开发的</a:t>
            </a:r>
            <a:r>
              <a:rPr lang="zh-CN" altLang="en-US" sz="2400" dirty="0">
                <a:latin typeface="微软雅黑" panose="020B0503020204020204" pitchFamily="34" charset="-122"/>
                <a:ea typeface="微软雅黑" panose="020B0503020204020204" pitchFamily="34" charset="-122"/>
                <a:sym typeface="+mn-ea"/>
              </a:rPr>
              <a:t>核心思想</a:t>
            </a:r>
            <a:r>
              <a:rPr lang="zh-CN" altLang="en-US" sz="2400" dirty="0">
                <a:latin typeface="微软雅黑" panose="020B0503020204020204" pitchFamily="34" charset="-122"/>
                <a:ea typeface="微软雅黑" panose="020B0503020204020204" pitchFamily="34" charset="-122"/>
                <a:sym typeface="+mn-ea"/>
              </a:rPr>
              <a:t>是以用户的需求进化为核心，采用迭代、循序渐进的方法进行的软件开发。</a:t>
            </a:r>
            <a:endParaRPr lang="zh-CN" altLang="en-US" sz="2400" dirty="0">
              <a:latin typeface="微软雅黑" panose="020B0503020204020204" pitchFamily="34" charset="-122"/>
              <a:ea typeface="微软雅黑" panose="020B0503020204020204" pitchFamily="34" charset="-122"/>
              <a:sym typeface="+mn-ea"/>
            </a:endParaRPr>
          </a:p>
          <a:p>
            <a:pPr marL="683895" indent="-342900">
              <a:lnSpc>
                <a:spcPct val="125000"/>
              </a:lnSpc>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sym typeface="+mn-ea"/>
              </a:rPr>
              <a:t>由传统迭代式软件开发模式发展而来，强调产品价值、团队协作、客户参与、先期验证、简化流程、拥抱变化。</a:t>
            </a:r>
            <a:endParaRPr lang="zh-CN" altLang="en-US" sz="2400" dirty="0">
              <a:latin typeface="微软雅黑" panose="020B0503020204020204" pitchFamily="34" charset="-122"/>
              <a:ea typeface="微软雅黑" panose="020B0503020204020204" pitchFamily="34" charset="-122"/>
              <a:sym typeface="+mn-ea"/>
            </a:endParaRPr>
          </a:p>
          <a:p>
            <a:pPr marL="683895" indent="-342900">
              <a:lnSpc>
                <a:spcPct val="125000"/>
              </a:lnSpc>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sym typeface="+mn-ea"/>
              </a:rPr>
              <a:t>总结吸收成功软件项目研发的最佳实践；与现代管理思想</a:t>
            </a:r>
            <a:r>
              <a:rPr lang="zh-CN" altLang="en-US" sz="2400" dirty="0" smtClean="0">
                <a:latin typeface="微软雅黑" panose="020B0503020204020204" pitchFamily="34" charset="-122"/>
                <a:ea typeface="微软雅黑" panose="020B0503020204020204" pitchFamily="34" charset="-122"/>
                <a:sym typeface="+mn-ea"/>
              </a:rPr>
              <a:t>相辅相成。</a:t>
            </a:r>
            <a:endParaRPr lang="zh-CN" altLang="en-US" sz="2400" dirty="0">
              <a:latin typeface="微软雅黑" panose="020B0503020204020204" pitchFamily="34" charset="-122"/>
              <a:ea typeface="微软雅黑" panose="020B0503020204020204" pitchFamily="34" charset="-122"/>
            </a:endParaRPr>
          </a:p>
          <a:p>
            <a:pPr marL="683895" indent="-342900">
              <a:lnSpc>
                <a:spcPct val="125000"/>
              </a:lnSpc>
              <a:buFont typeface="Wingdings" panose="05000000000000000000" pitchFamily="2" charset="2"/>
              <a:buChar char="Ø"/>
              <a:defRPr/>
            </a:pPr>
            <a:endParaRPr lang="zh-CN" altLang="en-US" sz="2400" dirty="0">
              <a:latin typeface="微软雅黑" panose="020B0503020204020204" pitchFamily="34" charset="-122"/>
              <a:ea typeface="微软雅黑" panose="020B0503020204020204" pitchFamily="34" charset="-122"/>
            </a:endParaRPr>
          </a:p>
          <a:p>
            <a:pPr marL="683895" indent="-342900">
              <a:lnSpc>
                <a:spcPct val="125000"/>
              </a:lnSpc>
              <a:buFont typeface="Wingdings" panose="05000000000000000000" pitchFamily="2" charset="2"/>
              <a:buChar char="Ø"/>
              <a:defRPr/>
            </a:pP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623" name="AutoShape 7"/>
          <p:cNvSpPr>
            <a:spLocks noChangeArrowheads="1"/>
          </p:cNvSpPr>
          <p:nvPr/>
        </p:nvSpPr>
        <p:spPr bwMode="gray">
          <a:xfrm>
            <a:off x="3000377" y="1428798"/>
            <a:ext cx="5963742" cy="3406492"/>
          </a:xfrm>
          <a:prstGeom prst="roundRect">
            <a:avLst>
              <a:gd name="adj" fmla="val 4639"/>
            </a:avLst>
          </a:prstGeom>
          <a:gradFill rotWithShape="1">
            <a:gsLst>
              <a:gs pos="0">
                <a:srgbClr val="D7D7D7">
                  <a:gamma/>
                  <a:tint val="4314"/>
                  <a:invGamma/>
                </a:srgbClr>
              </a:gs>
              <a:gs pos="100000">
                <a:srgbClr val="D7D7D7"/>
              </a:gs>
            </a:gsLst>
            <a:lin ang="5400000" scaled="1"/>
          </a:gradFill>
          <a:ln w="19050">
            <a:solidFill>
              <a:srgbClr val="C0C0C0"/>
            </a:solidFill>
            <a:round/>
          </a:ln>
          <a:effectLst>
            <a:outerShdw dist="17961" dir="2700000" algn="ctr" rotWithShape="0">
              <a:srgbClr val="292929">
                <a:alpha val="50000"/>
              </a:srgbClr>
            </a:outerShdw>
          </a:effectLst>
        </p:spPr>
        <p:txBody>
          <a:bodyPr wrap="none" anchor="ctr"/>
          <a:lstStyle/>
          <a:p>
            <a:pPr>
              <a:defRPr/>
            </a:pPr>
            <a:endParaRPr lang="zh-CN" altLang="en-US">
              <a:ea typeface="黑体" panose="02010609060101010101" charset="-122"/>
            </a:endParaRPr>
          </a:p>
        </p:txBody>
      </p:sp>
      <p:sp>
        <p:nvSpPr>
          <p:cNvPr id="28676" name="标题 1"/>
          <p:cNvSpPr>
            <a:spLocks noGrp="1"/>
          </p:cNvSpPr>
          <p:nvPr>
            <p:ph type="title" idx="4294967295"/>
          </p:nvPr>
        </p:nvSpPr>
        <p:spPr>
          <a:xfrm>
            <a:off x="234132" y="479607"/>
            <a:ext cx="8956675" cy="6207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敏捷宣言揭示更好的软件开发方法</a:t>
            </a:r>
            <a:endParaRPr lang="zh-CN" altLang="en-US" sz="3200" dirty="0">
              <a:solidFill>
                <a:srgbClr val="990000"/>
              </a:solidFill>
              <a:latin typeface="FrutigerNext LT Medium" pitchFamily="34" charset="0"/>
              <a:ea typeface="黑体" panose="02010609060101010101" charset="-122"/>
              <a:cs typeface="+mn-cs"/>
            </a:endParaRPr>
          </a:p>
        </p:txBody>
      </p:sp>
      <p:sp>
        <p:nvSpPr>
          <p:cNvPr id="28677" name="Text Box 11"/>
          <p:cNvSpPr txBox="1">
            <a:spLocks noChangeArrowheads="1"/>
          </p:cNvSpPr>
          <p:nvPr/>
        </p:nvSpPr>
        <p:spPr bwMode="auto">
          <a:xfrm>
            <a:off x="1094282" y="4841532"/>
            <a:ext cx="10193311" cy="1638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40" tIns="40020" rIns="80040" bIns="40020"/>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30000"/>
              </a:lnSpc>
              <a:buClr>
                <a:schemeClr val="bg2"/>
              </a:buClr>
              <a:buSzPct val="60000"/>
              <a:buFont typeface="Wingdings" panose="05000000000000000000" pitchFamily="2" charset="2"/>
              <a:buChar char="l"/>
            </a:pPr>
            <a:r>
              <a:rPr lang="zh-CN" altLang="en-US" sz="2000" b="1" dirty="0">
                <a:solidFill>
                  <a:schemeClr val="tx2"/>
                </a:solidFill>
                <a:latin typeface="微软雅黑" panose="020B0503020204020204" pitchFamily="34" charset="-122"/>
                <a:ea typeface="微软雅黑" panose="020B0503020204020204" pitchFamily="34" charset="-122"/>
              </a:rPr>
              <a:t>敏捷宣言（ </a:t>
            </a:r>
            <a:r>
              <a:rPr lang="en-US" altLang="zh-CN" sz="2000" b="1" dirty="0">
                <a:solidFill>
                  <a:schemeClr val="tx2"/>
                </a:solidFill>
                <a:latin typeface="微软雅黑" panose="020B0503020204020204" pitchFamily="34" charset="-122"/>
                <a:ea typeface="微软雅黑" panose="020B0503020204020204" pitchFamily="34" charset="-122"/>
              </a:rPr>
              <a:t>2001</a:t>
            </a:r>
            <a:r>
              <a:rPr lang="zh-CN" altLang="en-US" sz="2000" b="1" dirty="0">
                <a:solidFill>
                  <a:schemeClr val="tx2"/>
                </a:solidFill>
                <a:latin typeface="微软雅黑" panose="020B0503020204020204" pitchFamily="34" charset="-122"/>
                <a:ea typeface="微软雅黑" panose="020B0503020204020204" pitchFamily="34" charset="-122"/>
              </a:rPr>
              <a:t>年）是敏捷起源的基础，由上述</a:t>
            </a:r>
            <a:r>
              <a:rPr lang="en-US" altLang="zh-CN" sz="2000" b="1" dirty="0">
                <a:solidFill>
                  <a:schemeClr val="tx2"/>
                </a:solidFill>
                <a:latin typeface="微软雅黑" panose="020B0503020204020204" pitchFamily="34" charset="-122"/>
                <a:ea typeface="微软雅黑" panose="020B0503020204020204" pitchFamily="34" charset="-122"/>
              </a:rPr>
              <a:t>4</a:t>
            </a:r>
            <a:r>
              <a:rPr lang="zh-CN" altLang="en-US" sz="2000" b="1" dirty="0">
                <a:solidFill>
                  <a:schemeClr val="tx2"/>
                </a:solidFill>
                <a:latin typeface="微软雅黑" panose="020B0503020204020204" pitchFamily="34" charset="-122"/>
                <a:ea typeface="微软雅黑" panose="020B0503020204020204" pitchFamily="34" charset="-122"/>
              </a:rPr>
              <a:t>个简单的价值观组成，敏捷宣言的签署推动了敏捷运动</a:t>
            </a:r>
            <a:endParaRPr lang="zh-CN" altLang="en-US" sz="2000" b="1" dirty="0">
              <a:solidFill>
                <a:schemeClr val="tx2"/>
              </a:solidFill>
              <a:latin typeface="微软雅黑" panose="020B0503020204020204" pitchFamily="34" charset="-122"/>
              <a:ea typeface="微软雅黑" panose="020B0503020204020204" pitchFamily="34" charset="-122"/>
            </a:endParaRPr>
          </a:p>
          <a:p>
            <a:pPr algn="l" eaLnBrk="1" hangingPunct="1">
              <a:lnSpc>
                <a:spcPct val="130000"/>
              </a:lnSpc>
              <a:buClr>
                <a:schemeClr val="bg2"/>
              </a:buClr>
              <a:buSzPct val="60000"/>
              <a:buFont typeface="Wingdings" panose="05000000000000000000" pitchFamily="2" charset="2"/>
              <a:buChar char="l"/>
            </a:pPr>
            <a:r>
              <a:rPr lang="zh-CN" altLang="en-US" sz="2000" b="1" dirty="0">
                <a:solidFill>
                  <a:schemeClr val="tx2"/>
                </a:solidFill>
                <a:latin typeface="微软雅黑" panose="020B0503020204020204" pitchFamily="34" charset="-122"/>
                <a:ea typeface="微软雅黑" panose="020B0503020204020204" pitchFamily="34" charset="-122"/>
              </a:rPr>
              <a:t>敏捷宣言本质是揭示一种更好的软件开发方式，启迪人们重新思考软件开发中的价值和如何更好的工作</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pic>
        <p:nvPicPr>
          <p:cNvPr id="28678" name="Picture 62" descr="Agile_banner_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51763" y="4152583"/>
            <a:ext cx="883065" cy="55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DtsShapeName" descr="BG31G8G6236D5D4594CB4C7B64184CC@085@:I85@:H{37253g!!!!!BIHO@]{11041092!@57844411308600723@夷寒蓟黔{ityh`nmho/qqu!!!!!!!!!!!!!!!!!!!!!!!!!!!!!!!!!!!!!!!!!!!!!!!!!!!!!!!!!!!!!!!!!!!!!!!!!!!!!!!!!!!!!!!!!!!!!!!!!!!!!!!!!!!!!!!!!!!!!!!!!!!!!!!!!!!!!!!!!!!!!!!!!!!!!!!!!!!!!!!!!!!!!!!!!!!!!!!!!!!!!!!!!!!!!!!!!!!!!!!!!!!!!!!!!!!!!!!!!!!!!!!!!!!!!!!!!!!!!!!!!!!!!!!!!!!!!!!!!!!!!!!!!!!!!!!!!!!!!!!!!!!!!!!!!!!!!!!!!!!!!!!!!!!!!!!!!!!!!!!!!!!!!!!!!!!!!!!!!!!!!!!!!!!!!!!!!!!!!!!!!!!!!!!!!!!!!!!!!!!!!!!!!!!!!!!!!!!!!!!!!!!!!!!!!!!!!!!!!!!!!!!!!!!!!!!!!!!!!!!!!!!!!!!!!!!!!!!!!!!!!!!!!!!!!!!!!!!!!!!!!!!!!!!!!!!!!!!!!!!!!!!!!!!!!!!!!!!!!!!!!!!!!!!!!!!!!!!!!!!!!!!!!!!!!!!!!!!!!!!!!!!!!!!!!!!!!!!!!!!!!!!!!!!!!!!!!!!!!!!!!!!!!!!!!!!!!!!!!!!!!!!!!!!!!!!!!!!!!!!!!!!!!!!!!!!!!!!!!!!!!!!!!!!!!!!!!!!!!!!!!!!!!!!!!!!!!!!!!!!!!!!!!!!!!!!!!!!!!!!!!!!!!!!!!!!!!!!!!!!!!!!!!!!!!!!!!!!!!!!!!!!!!!!!!!!!!!!!!!!!!!!!!!!!!!!!!!!!!!!!!!!!!!!!!!!!!!!!!!!!!!!!!!!!!!!!!!!!!!!!!!!!!!!!!!!!!!!!!!!!!!!!!!!!!!!!!!!!!!!!!!!!!!!!!!!!!!!!!!!!!!!!!!!!!!!!!!!!!!!!!!!!!!!!!!!!!!!!!!!!!!!!!!!!!!!!!!!!!!!!!!!!!!!!!!!!!!!!!!!!!!!!!!!!!!!!!!!!!!!!!!!!!!!!!!!!!!!!!!!!!!!!!!!!!!!!!!!!!!!!!!!!!!!!!!!!!!!!!!!!!!!!!!!!!!!!!!!!!!!!!!!!!!!!!!!!!!!!!!!!!!!!!!!!!!!!!!!!!!!!!!!!!!!!!!!!!!!!!!!!!!!!!!!!!!!!!!!!!!!!!!!!!!!!!!!!!!!!!!!!!!!!!!!!!!!!!!!!!!!!!!!!!!!!!!!!!!!!!!!!!!!!!!!!!!!!!!!!!!!!!!!!!!!!!!!!!!!!!!!!!!!!!!!!!!!!!!!!!!!!!!!!!!!!!!!!!!!!!!!!!!!!!!!!!!!!!!!!!!!!!!!!!!!!!!!!!!!!!!!!!!!!!!!!!!!!!!!!!!!!!!!!!!!!!!!!!!!!!!!!!!!!!!!!!!!!!!!!!!!!!!!!!!!!!!!!!!!!!!!!!!!!!!!!!!!!!!!!!!!!!!!!!!!!!!!!!!!!!!!!!!!!!!!!!!!!!!!!!!!!!!!!!!!!!!!!!!!!!!!!!!!!!!!!!!!!!!!!!!!!!!!!!!!!!!!!!!!!!!!!!!!!!!!!!!!!!!!!!!!!!!!!!!!!!!!!!!!!!!!!!!!!!!!!!!!!!!!!!!!!!!!!!!!!!!!!!!!!!!!!!!!!!!!!!!!!!!!!!!!!!!!!!!!!!!!!!!!!!!!!!!!!!!!!!!!!!!!!!!!!!!!!!!!!!!!!!!!!!!!!!!!!!!!!!!!!!!!!!!!!!!!!!!!!!!!!!!!!!!!!!!!!!!!!!!!!!!!!!!!!!!!!!!!!!!!!!!!!!!!!!!!!!!!!!!!!!!!!!!!!!!!!!!!!!!!!!!!!!!!!!!!!!!!!!!!!!!!!!!!!!!!!!!!!!!!!!!!!!!!!!!!!!!!!!!!!!!!!!!!!!!!!!!!!!!!!!!!!!!!!!!!!!!!!!!!!!!!!!!!!!!!!!!!!!!!!!!!!!!!!!!!!!!!!!!!!!!!!!!!!!!!!!!!!!!!!!!!!!!!!!!!!!!!!!!!!!!!!!!!!!!!!!!!!!!!!!!!!!!!!!!!!!!!!!!!!!!!!!!!!!!!!!!!!!!!!!!!!!!!!!!!!!!!!!!!!!!!!!!!!!!!!!!!!!!!!!!!!!!!!!!!!!!!!!!!!!!!!!!!!!!!!!!!!!!!!!!!!!!!!!!!!!!!!!!!!!!!!!!!!!!!!!!!!!!!!!!!!!!!!!!!!!!!!!!!!!!!!!!!!!!!!!!!!!!!!!!!!!!!!!!!!!!!!!!!!!!!!!!!!!!!!!!!!!!!!!!!!!!!!!!!!!!!!!!!!!!!!!!!!!!!!!!!!!!!!!!!!!!!!!!!!!!!!!!!!!!!!!!!!!!!!!!!!!!!!!!!!!!!!!1!1" hidden="1"/>
          <p:cNvSpPr>
            <a:spLocks noChangeArrowheads="1"/>
          </p:cNvSpPr>
          <p:nvPr/>
        </p:nvSpPr>
        <p:spPr bwMode="auto">
          <a:xfrm>
            <a:off x="1524001" y="-334774"/>
            <a:ext cx="297739" cy="671136"/>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79200" tIns="39600" rIns="79200" bIns="39600" anchor="ctr">
            <a:spAutoFit/>
          </a:bodyPr>
          <a:lstStyle/>
          <a:p>
            <a:endParaRPr lang="zh-CN" altLang="en-US"/>
          </a:p>
        </p:txBody>
      </p:sp>
      <p:grpSp>
        <p:nvGrpSpPr>
          <p:cNvPr id="28680" name="Group 8"/>
          <p:cNvGrpSpPr/>
          <p:nvPr/>
        </p:nvGrpSpPr>
        <p:grpSpPr bwMode="auto">
          <a:xfrm>
            <a:off x="4836775" y="1201419"/>
            <a:ext cx="2355850" cy="431800"/>
            <a:chOff x="2140" y="2071"/>
            <a:chExt cx="1484" cy="330"/>
          </a:xfrm>
        </p:grpSpPr>
        <p:sp>
          <p:nvSpPr>
            <p:cNvPr id="28683" name="AutoShape 9"/>
            <p:cNvSpPr>
              <a:spLocks noChangeArrowheads="1"/>
            </p:cNvSpPr>
            <p:nvPr/>
          </p:nvSpPr>
          <p:spPr bwMode="ltGray">
            <a:xfrm>
              <a:off x="2140" y="2071"/>
              <a:ext cx="1484" cy="330"/>
            </a:xfrm>
            <a:prstGeom prst="roundRect">
              <a:avLst>
                <a:gd name="adj" fmla="val 16667"/>
              </a:avLst>
            </a:prstGeom>
            <a:solidFill>
              <a:schemeClr val="folHlink"/>
            </a:solidFill>
            <a:ln w="38100" algn="ctr">
              <a:solidFill>
                <a:srgbClr val="FFFFFF">
                  <a:alpha val="70195"/>
                </a:srgbClr>
              </a:solidFill>
              <a:round/>
            </a:ln>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28684" name="AutoShape 10"/>
            <p:cNvSpPr>
              <a:spLocks noChangeArrowheads="1"/>
            </p:cNvSpPr>
            <p:nvPr/>
          </p:nvSpPr>
          <p:spPr bwMode="ltGray">
            <a:xfrm>
              <a:off x="2163" y="2091"/>
              <a:ext cx="1432" cy="134"/>
            </a:xfrm>
            <a:prstGeom prst="roundRect">
              <a:avLst>
                <a:gd name="adj" fmla="val 28356"/>
              </a:avLst>
            </a:prstGeom>
            <a:gradFill rotWithShape="1">
              <a:gsLst>
                <a:gs pos="0">
                  <a:srgbClr val="FFFFFF">
                    <a:alpha val="70000"/>
                  </a:srgbClr>
                </a:gs>
                <a:gs pos="100000">
                  <a:schemeClr val="folHlink">
                    <a:alpha val="70000"/>
                  </a:scheme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grpSp>
      <p:pic>
        <p:nvPicPr>
          <p:cNvPr id="28681" name="Picture 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3224" y="1650746"/>
            <a:ext cx="5026200" cy="3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Rectangle 17"/>
          <p:cNvSpPr>
            <a:spLocks noChangeArrowheads="1"/>
          </p:cNvSpPr>
          <p:nvPr/>
        </p:nvSpPr>
        <p:spPr bwMode="auto">
          <a:xfrm>
            <a:off x="5381470" y="1179194"/>
            <a:ext cx="1300311" cy="41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25" tIns="40014" rIns="80025" bIns="40014">
            <a:spAutoFit/>
          </a:bodyPr>
          <a:lstStyle>
            <a:lvl1pPr defTabSz="802005" eaLnBrk="0" hangingPunct="0">
              <a:defRPr sz="3200">
                <a:solidFill>
                  <a:srgbClr val="990000"/>
                </a:solidFill>
                <a:latin typeface="FrutigerNext LT Medium" pitchFamily="34" charset="0"/>
                <a:ea typeface="黑体" panose="02010609060101010101" charset="-122"/>
              </a:defRPr>
            </a:lvl1pPr>
            <a:lvl2pPr marL="742950" indent="-285750" defTabSz="802005" eaLnBrk="0" hangingPunct="0">
              <a:defRPr sz="3200">
                <a:solidFill>
                  <a:srgbClr val="990000"/>
                </a:solidFill>
                <a:latin typeface="FrutigerNext LT Medium" pitchFamily="34" charset="0"/>
                <a:ea typeface="黑体" panose="02010609060101010101" charset="-122"/>
              </a:defRPr>
            </a:lvl2pPr>
            <a:lvl3pPr marL="1143000" indent="-228600" defTabSz="802005" eaLnBrk="0" hangingPunct="0">
              <a:defRPr sz="3200">
                <a:solidFill>
                  <a:srgbClr val="990000"/>
                </a:solidFill>
                <a:latin typeface="FrutigerNext LT Medium" pitchFamily="34" charset="0"/>
                <a:ea typeface="黑体" panose="02010609060101010101" charset="-122"/>
              </a:defRPr>
            </a:lvl3pPr>
            <a:lvl4pPr marL="1600200" indent="-228600" defTabSz="802005" eaLnBrk="0" hangingPunct="0">
              <a:defRPr sz="3200">
                <a:solidFill>
                  <a:srgbClr val="990000"/>
                </a:solidFill>
                <a:latin typeface="FrutigerNext LT Medium" pitchFamily="34" charset="0"/>
                <a:ea typeface="黑体" panose="02010609060101010101" charset="-122"/>
              </a:defRPr>
            </a:lvl4pPr>
            <a:lvl5pPr marL="2057400" indent="-228600" defTabSz="802005" eaLnBrk="0" hangingPunct="0">
              <a:defRPr sz="3200">
                <a:solidFill>
                  <a:srgbClr val="990000"/>
                </a:solidFill>
                <a:latin typeface="FrutigerNext LT Medium" pitchFamily="34" charset="0"/>
                <a:ea typeface="黑体" panose="02010609060101010101" charset="-122"/>
              </a:defRPr>
            </a:lvl5pPr>
            <a:lvl6pPr marL="25146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10000"/>
              </a:lnSpc>
            </a:pPr>
            <a:r>
              <a:rPr lang="zh-CN" altLang="en-US" sz="2000" b="1" dirty="0">
                <a:solidFill>
                  <a:schemeClr val="bg1"/>
                </a:solidFill>
              </a:rPr>
              <a:t>敏捷宣言</a:t>
            </a:r>
            <a:endParaRPr lang="zh-CN" altLang="en-US" sz="2000" b="1" dirty="0">
              <a:solidFill>
                <a:schemeClr val="bg1"/>
              </a:solidFill>
            </a:endParaRPr>
          </a:p>
        </p:txBody>
      </p:sp>
      <p:cxnSp>
        <p:nvCxnSpPr>
          <p:cNvPr id="12" name="直接连接符 11"/>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818120" y="810847"/>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Oval 12"/>
          <p:cNvSpPr>
            <a:spLocks noChangeArrowheads="1"/>
          </p:cNvSpPr>
          <p:nvPr/>
        </p:nvSpPr>
        <p:spPr bwMode="hidden">
          <a:xfrm>
            <a:off x="2208214" y="3565755"/>
            <a:ext cx="3095625" cy="1025525"/>
          </a:xfrm>
          <a:prstGeom prst="ellipse">
            <a:avLst/>
          </a:prstGeom>
          <a:gradFill rotWithShape="1">
            <a:gsLst>
              <a:gs pos="0">
                <a:srgbClr val="DEDEDE"/>
              </a:gs>
              <a:gs pos="100000">
                <a:srgbClr val="DDDDDD">
                  <a:alpha val="10999"/>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29700" name="Oval 11"/>
          <p:cNvSpPr>
            <a:spLocks noChangeArrowheads="1"/>
          </p:cNvSpPr>
          <p:nvPr/>
        </p:nvSpPr>
        <p:spPr bwMode="hidden">
          <a:xfrm>
            <a:off x="2208214" y="1572530"/>
            <a:ext cx="2808287" cy="919163"/>
          </a:xfrm>
          <a:prstGeom prst="ellipse">
            <a:avLst/>
          </a:prstGeom>
          <a:gradFill rotWithShape="1">
            <a:gsLst>
              <a:gs pos="0">
                <a:srgbClr val="DEDEDE"/>
              </a:gs>
              <a:gs pos="100000">
                <a:srgbClr val="DDDDDD">
                  <a:alpha val="10999"/>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29701" name="AutoShape 7"/>
          <p:cNvSpPr>
            <a:spLocks noChangeArrowheads="1"/>
          </p:cNvSpPr>
          <p:nvPr/>
        </p:nvSpPr>
        <p:spPr bwMode="auto">
          <a:xfrm rot="16200000">
            <a:off x="6600032" y="997061"/>
            <a:ext cx="649288" cy="2232025"/>
          </a:xfrm>
          <a:prstGeom prst="downArrow">
            <a:avLst>
              <a:gd name="adj1" fmla="val 50000"/>
              <a:gd name="adj2" fmla="val 85941"/>
            </a:avLst>
          </a:prstGeom>
          <a:gradFill rotWithShape="1">
            <a:gsLst>
              <a:gs pos="0">
                <a:srgbClr val="FFFFFF"/>
              </a:gs>
              <a:gs pos="100000">
                <a:srgbClr val="C0C0C0"/>
              </a:gs>
            </a:gsLst>
            <a:lin ang="5400000" scaled="1"/>
          </a:gradFill>
          <a:ln w="9525">
            <a:solidFill>
              <a:schemeClr val="bg1"/>
            </a:solidFill>
            <a:miter lim="800000"/>
          </a:ln>
        </p:spPr>
        <p:txBody>
          <a:bodyPr rot="10800000" wrap="none" lIns="91422" tIns="45711" rIns="91422" bIns="45711"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a:spcBef>
                <a:spcPct val="40000"/>
              </a:spcBef>
              <a:buClr>
                <a:srgbClr val="990000"/>
              </a:buClr>
              <a:buSzPct val="60000"/>
              <a:buFont typeface="Wingdings" panose="05000000000000000000" pitchFamily="2" charset="2"/>
              <a:buChar char="n"/>
            </a:pPr>
            <a:endParaRPr lang="zh-CN" altLang="en-US" sz="1600">
              <a:solidFill>
                <a:schemeClr val="tx1"/>
              </a:solidFill>
              <a:latin typeface="FrutigerNext LT Regular" pitchFamily="34" charset="0"/>
              <a:ea typeface="华文细黑" panose="02010600040101010101" pitchFamily="2" charset="-122"/>
            </a:endParaRPr>
          </a:p>
        </p:txBody>
      </p:sp>
      <p:sp>
        <p:nvSpPr>
          <p:cNvPr id="29702" name="Rectangle 3"/>
          <p:cNvSpPr>
            <a:spLocks noGrp="1" noChangeArrowheads="1"/>
          </p:cNvSpPr>
          <p:nvPr>
            <p:ph type="body" idx="4294967295"/>
          </p:nvPr>
        </p:nvSpPr>
        <p:spPr>
          <a:xfrm>
            <a:off x="914401" y="5137718"/>
            <a:ext cx="10871200" cy="1318299"/>
          </a:xfrm>
        </p:spPr>
        <p:txBody>
          <a:bodyPr lIns="80122" tIns="40060" rIns="80122" bIns="40060"/>
          <a:lstStyle/>
          <a:p>
            <a:pPr marL="298450" indent="-298450" defTabSz="800100">
              <a:lnSpc>
                <a:spcPct val="130000"/>
              </a:lnSpc>
              <a:buClr>
                <a:schemeClr val="bg2"/>
              </a:buClr>
              <a:buSzPct val="60000"/>
              <a:buFont typeface="Wingdings" panose="05000000000000000000" pitchFamily="2" charset="2"/>
              <a:buChar char="l"/>
            </a:pPr>
            <a:r>
              <a:rPr lang="zh-CN" altLang="en-US" sz="2000" b="1" dirty="0">
                <a:solidFill>
                  <a:schemeClr val="tx2"/>
                </a:solidFill>
                <a:latin typeface="微软雅黑" panose="020B0503020204020204" pitchFamily="34" charset="-122"/>
                <a:ea typeface="微软雅黑" panose="020B0503020204020204" pitchFamily="34" charset="-122"/>
              </a:rPr>
              <a:t>软件更像一个活着的植物，软件开发是自底向上逐步有序的生长过程，类似于植物自然生长</a:t>
            </a:r>
            <a:endParaRPr lang="zh-CN" altLang="en-US" sz="2000" b="1" dirty="0">
              <a:solidFill>
                <a:schemeClr val="tx2"/>
              </a:solidFill>
              <a:latin typeface="微软雅黑" panose="020B0503020204020204" pitchFamily="34" charset="-122"/>
              <a:ea typeface="微软雅黑" panose="020B0503020204020204" pitchFamily="34" charset="-122"/>
            </a:endParaRPr>
          </a:p>
          <a:p>
            <a:pPr marL="298450" indent="-298450" defTabSz="800100">
              <a:lnSpc>
                <a:spcPct val="130000"/>
              </a:lnSpc>
              <a:buClr>
                <a:schemeClr val="bg2"/>
              </a:buClr>
              <a:buSzPct val="60000"/>
              <a:buFont typeface="Wingdings" panose="05000000000000000000" pitchFamily="2" charset="2"/>
              <a:buChar char="l"/>
            </a:pPr>
            <a:r>
              <a:rPr lang="zh-CN" altLang="en-US" sz="2000" b="1" dirty="0">
                <a:solidFill>
                  <a:schemeClr val="tx2"/>
                </a:solidFill>
                <a:latin typeface="微软雅黑" panose="020B0503020204020204" pitchFamily="34" charset="-122"/>
                <a:ea typeface="微软雅黑" panose="020B0503020204020204" pitchFamily="34" charset="-122"/>
              </a:rPr>
              <a:t>敏捷开发遵循软件客观规律，不断的进行迭代增量开发，最终交付符合客户价值的产品</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pic>
        <p:nvPicPr>
          <p:cNvPr id="29703" name="Picture 4"/>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24339" y="1285193"/>
            <a:ext cx="2232025"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9704" name="Text Box 6"/>
          <p:cNvSpPr txBox="1">
            <a:spLocks noChangeArrowheads="1"/>
          </p:cNvSpPr>
          <p:nvPr/>
        </p:nvSpPr>
        <p:spPr bwMode="auto">
          <a:xfrm>
            <a:off x="2354263" y="1812242"/>
            <a:ext cx="1210539"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16" tIns="45708" rIns="91416" bIns="45708">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b="1" dirty="0">
                <a:solidFill>
                  <a:schemeClr val="tx1"/>
                </a:solidFill>
                <a:latin typeface="FrutigerNext LT Regular" pitchFamily="34" charset="0"/>
                <a:ea typeface="华文细黑" panose="02010600040101010101" pitchFamily="2" charset="-122"/>
              </a:rPr>
              <a:t>传统开发</a:t>
            </a:r>
            <a:endParaRPr lang="zh-CN" altLang="en-US" sz="2000" b="1" dirty="0">
              <a:solidFill>
                <a:schemeClr val="tx1"/>
              </a:solidFill>
              <a:latin typeface="FrutigerNext LT Regular" pitchFamily="34" charset="0"/>
              <a:ea typeface="华文细黑" panose="02010600040101010101" pitchFamily="2" charset="-122"/>
            </a:endParaRPr>
          </a:p>
        </p:txBody>
      </p:sp>
      <p:sp>
        <p:nvSpPr>
          <p:cNvPr id="29705" name="Text Box 7"/>
          <p:cNvSpPr txBox="1">
            <a:spLocks noChangeArrowheads="1"/>
          </p:cNvSpPr>
          <p:nvPr/>
        </p:nvSpPr>
        <p:spPr bwMode="auto">
          <a:xfrm>
            <a:off x="2351088" y="3894367"/>
            <a:ext cx="1210539"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16" tIns="45708" rIns="91416" bIns="45708">
            <a:spAutoFit/>
          </a:bodyPr>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pPr>
            <a:r>
              <a:rPr lang="zh-CN" altLang="en-US" sz="2000" b="1" dirty="0">
                <a:solidFill>
                  <a:schemeClr val="tx1"/>
                </a:solidFill>
                <a:latin typeface="FrutigerNext LT Regular" pitchFamily="34" charset="0"/>
                <a:ea typeface="华文细黑" panose="02010600040101010101" pitchFamily="2" charset="-122"/>
              </a:rPr>
              <a:t>敏捷开发</a:t>
            </a:r>
            <a:endParaRPr lang="zh-CN" altLang="en-US" sz="2000" b="1" dirty="0">
              <a:solidFill>
                <a:schemeClr val="tx1"/>
              </a:solidFill>
              <a:latin typeface="FrutigerNext LT Regular" pitchFamily="34" charset="0"/>
              <a:ea typeface="华文细黑" panose="02010600040101010101" pitchFamily="2" charset="-122"/>
            </a:endParaRPr>
          </a:p>
        </p:txBody>
      </p:sp>
      <p:pic>
        <p:nvPicPr>
          <p:cNvPr id="29706" name="Picture 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4014" y="3094267"/>
            <a:ext cx="510063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6588" y="1070880"/>
            <a:ext cx="1249362"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8" name="Rectangle 14"/>
          <p:cNvSpPr>
            <a:spLocks noChangeArrowheads="1"/>
          </p:cNvSpPr>
          <p:nvPr/>
        </p:nvSpPr>
        <p:spPr bwMode="auto">
          <a:xfrm>
            <a:off x="327954" y="441804"/>
            <a:ext cx="8205788" cy="62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09" tIns="40006" rIns="80009" bIns="40006">
            <a:spAutoFit/>
          </a:bodyPr>
          <a:lstStyle/>
          <a:p>
            <a:pPr defTabSz="802005">
              <a:lnSpc>
                <a:spcPct val="110000"/>
              </a:lnSpc>
              <a:spcBef>
                <a:spcPct val="0"/>
              </a:spcBef>
            </a:pPr>
            <a:r>
              <a:rPr lang="zh-CN" altLang="en-US" sz="3200" dirty="0">
                <a:solidFill>
                  <a:srgbClr val="990000"/>
                </a:solidFill>
                <a:latin typeface="FrutigerNext LT Medium" pitchFamily="34" charset="0"/>
                <a:ea typeface="黑体" panose="02010609060101010101" charset="-122"/>
              </a:rPr>
              <a:t>敏捷更符合软件开发规律</a:t>
            </a:r>
            <a:endParaRPr lang="zh-CN" altLang="en-US" sz="3200" dirty="0">
              <a:solidFill>
                <a:srgbClr val="990000"/>
              </a:solidFill>
              <a:latin typeface="FrutigerNext LT Medium" pitchFamily="34" charset="0"/>
              <a:ea typeface="黑体" panose="02010609060101010101" charset="-122"/>
            </a:endParaRPr>
          </a:p>
        </p:txBody>
      </p:sp>
      <p:cxnSp>
        <p:nvCxnSpPr>
          <p:cNvPr id="12" name="直接连接符 11"/>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818120" y="810847"/>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581282" y="2215858"/>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0" y="2215858"/>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3368040"/>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2358" y="2174845"/>
              <a:ext cx="436880" cy="39878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227388" y="2112390"/>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2359" y="4067145"/>
              <a:ext cx="436880" cy="39878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7818120" y="79854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372451" y="3458109"/>
            <a:ext cx="3518913"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敏捷开发已逐渐成为主流趋势</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242628" y="4670170"/>
            <a:ext cx="6501248" cy="723900"/>
            <a:chOff x="3328988" y="3975100"/>
            <a:chExt cx="6501248" cy="723900"/>
          </a:xfrm>
        </p:grpSpPr>
        <p:sp>
          <p:nvSpPr>
            <p:cNvPr id="13" name="矩形 12"/>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3462359" y="4067145"/>
              <a:ext cx="436880" cy="398780"/>
            </a:xfrm>
            <a:prstGeom prst="rect">
              <a:avLst/>
            </a:prstGeom>
            <a:noFill/>
          </p:spPr>
          <p:txBody>
            <a:bodyPr wrap="none" rtlCol="0">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56" name="文本框 55"/>
          <p:cNvSpPr txBox="1"/>
          <p:nvPr/>
        </p:nvSpPr>
        <p:spPr>
          <a:xfrm>
            <a:off x="4404877" y="4778407"/>
            <a:ext cx="2236510" cy="400110"/>
          </a:xfrm>
          <a:prstGeom prst="rect">
            <a:avLst/>
          </a:prstGeom>
          <a:noFill/>
        </p:spPr>
        <p:txBody>
          <a:bodyPr wrap="non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正确认识敏捷开发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432202" y="2195227"/>
            <a:ext cx="1960880" cy="398780"/>
          </a:xfrm>
          <a:prstGeom prst="rect">
            <a:avLst/>
          </a:prstGeom>
          <a:noFill/>
        </p:spPr>
        <p:txBody>
          <a:bodyPr wrap="none" rtlCol="0">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什么是敏捷开发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Group 107"/>
          <p:cNvGrpSpPr/>
          <p:nvPr/>
        </p:nvGrpSpPr>
        <p:grpSpPr bwMode="auto">
          <a:xfrm>
            <a:off x="854443" y="5072514"/>
            <a:ext cx="3174636" cy="431800"/>
            <a:chOff x="336" y="1735"/>
            <a:chExt cx="4806" cy="294"/>
          </a:xfrm>
        </p:grpSpPr>
        <p:sp>
          <p:nvSpPr>
            <p:cNvPr id="365676" name="AutoShape 108"/>
            <p:cNvSpPr>
              <a:spLocks noChangeArrowheads="1"/>
            </p:cNvSpPr>
            <p:nvPr/>
          </p:nvSpPr>
          <p:spPr bwMode="gray">
            <a:xfrm>
              <a:off x="336" y="1735"/>
              <a:ext cx="4806" cy="294"/>
            </a:xfrm>
            <a:prstGeom prst="roundRect">
              <a:avLst>
                <a:gd name="adj" fmla="val 50000"/>
              </a:avLst>
            </a:prstGeom>
            <a:solidFill>
              <a:schemeClr val="folHlink"/>
            </a:solidFill>
            <a:ln w="12700">
              <a:noFill/>
              <a:round/>
            </a:ln>
            <a:effectLst>
              <a:outerShdw dist="50800" dir="5400000" algn="ctr" rotWithShape="0">
                <a:srgbClr val="808080">
                  <a:alpha val="50000"/>
                </a:srgbClr>
              </a:outerShdw>
            </a:effectLst>
          </p:spPr>
          <p:txBody>
            <a:bodyPr wrap="none" anchor="ctr"/>
            <a:lstStyle/>
            <a:p>
              <a:pPr>
                <a:defRPr/>
              </a:pPr>
              <a:endParaRPr lang="zh-CN" altLang="en-US">
                <a:ea typeface="黑体" panose="02010609060101010101" charset="-122"/>
              </a:endParaRPr>
            </a:p>
          </p:txBody>
        </p:sp>
        <p:sp>
          <p:nvSpPr>
            <p:cNvPr id="365677" name="AutoShape 109"/>
            <p:cNvSpPr>
              <a:spLocks noChangeArrowheads="1"/>
            </p:cNvSpPr>
            <p:nvPr/>
          </p:nvSpPr>
          <p:spPr bwMode="gray">
            <a:xfrm flipH="1">
              <a:off x="4990" y="1741"/>
              <a:ext cx="140" cy="287"/>
            </a:xfrm>
            <a:prstGeom prst="moon">
              <a:avLst>
                <a:gd name="adj" fmla="val 16278"/>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a:ea typeface="黑体" panose="02010609060101010101" charset="-122"/>
              </a:endParaRPr>
            </a:p>
          </p:txBody>
        </p:sp>
        <p:sp>
          <p:nvSpPr>
            <p:cNvPr id="365678" name="AutoShape 110"/>
            <p:cNvSpPr>
              <a:spLocks noChangeArrowheads="1"/>
            </p:cNvSpPr>
            <p:nvPr/>
          </p:nvSpPr>
          <p:spPr bwMode="gray">
            <a:xfrm>
              <a:off x="348" y="1761"/>
              <a:ext cx="93" cy="23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a:ea typeface="黑体" panose="02010609060101010101" charset="-122"/>
              </a:endParaRPr>
            </a:p>
          </p:txBody>
        </p:sp>
        <p:sp>
          <p:nvSpPr>
            <p:cNvPr id="27723" name="AutoShape 111"/>
            <p:cNvSpPr>
              <a:spLocks noChangeArrowheads="1"/>
            </p:cNvSpPr>
            <p:nvPr/>
          </p:nvSpPr>
          <p:spPr bwMode="gray">
            <a:xfrm>
              <a:off x="350" y="1740"/>
              <a:ext cx="4771" cy="228"/>
            </a:xfrm>
            <a:prstGeom prst="roundRect">
              <a:avLst>
                <a:gd name="adj" fmla="val 50000"/>
              </a:avLst>
            </a:prstGeom>
            <a:gradFill rotWithShape="1">
              <a:gsLst>
                <a:gs pos="0">
                  <a:srgbClr val="FFFFFF">
                    <a:alpha val="50000"/>
                  </a:srgbClr>
                </a:gs>
                <a:gs pos="100000">
                  <a:schemeClr val="folHlink"/>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grpSp>
      <p:sp>
        <p:nvSpPr>
          <p:cNvPr id="27652" name="Rectangle 102"/>
          <p:cNvSpPr>
            <a:spLocks noChangeArrowheads="1"/>
          </p:cNvSpPr>
          <p:nvPr/>
        </p:nvSpPr>
        <p:spPr bwMode="auto">
          <a:xfrm>
            <a:off x="4173542" y="3846964"/>
            <a:ext cx="1223962" cy="7937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0025" tIns="40014" rIns="80025" bIns="40014"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27653" name="Rectangle 101"/>
          <p:cNvSpPr>
            <a:spLocks noChangeArrowheads="1"/>
          </p:cNvSpPr>
          <p:nvPr/>
        </p:nvSpPr>
        <p:spPr bwMode="auto">
          <a:xfrm>
            <a:off x="4173542" y="2838902"/>
            <a:ext cx="1223962" cy="9366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0025" tIns="40014" rIns="80025" bIns="40014"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27654" name="Rectangle 99"/>
          <p:cNvSpPr>
            <a:spLocks noChangeArrowheads="1"/>
          </p:cNvSpPr>
          <p:nvPr/>
        </p:nvSpPr>
        <p:spPr bwMode="auto">
          <a:xfrm>
            <a:off x="4173542" y="1830840"/>
            <a:ext cx="1223962" cy="9366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0025" tIns="40014" rIns="80025" bIns="40014"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grpSp>
        <p:nvGrpSpPr>
          <p:cNvPr id="27655" name="Group 80"/>
          <p:cNvGrpSpPr/>
          <p:nvPr/>
        </p:nvGrpSpPr>
        <p:grpSpPr bwMode="auto">
          <a:xfrm>
            <a:off x="854443" y="2143576"/>
            <a:ext cx="3211149" cy="438150"/>
            <a:chOff x="336" y="1735"/>
            <a:chExt cx="4806" cy="294"/>
          </a:xfrm>
        </p:grpSpPr>
        <p:sp>
          <p:nvSpPr>
            <p:cNvPr id="365649" name="AutoShape 81"/>
            <p:cNvSpPr>
              <a:spLocks noChangeArrowheads="1"/>
            </p:cNvSpPr>
            <p:nvPr/>
          </p:nvSpPr>
          <p:spPr bwMode="gray">
            <a:xfrm>
              <a:off x="336" y="1735"/>
              <a:ext cx="4806" cy="294"/>
            </a:xfrm>
            <a:prstGeom prst="roundRect">
              <a:avLst>
                <a:gd name="adj" fmla="val 50000"/>
              </a:avLst>
            </a:prstGeom>
            <a:solidFill>
              <a:schemeClr val="accent2"/>
            </a:solidFill>
            <a:ln w="12700">
              <a:solidFill>
                <a:schemeClr val="accent2"/>
              </a:solidFill>
              <a:round/>
            </a:ln>
            <a:effectLst>
              <a:outerShdw dist="63500" dir="5400000" algn="ctr" rotWithShape="0">
                <a:srgbClr val="808080">
                  <a:alpha val="50000"/>
                </a:srgbClr>
              </a:outerShdw>
            </a:effectLst>
          </p:spPr>
          <p:txBody>
            <a:bodyPr wrap="none" anchor="ctr"/>
            <a:lstStyle/>
            <a:p>
              <a:pPr>
                <a:defRPr/>
              </a:pPr>
              <a:endParaRPr lang="zh-CN" altLang="en-US">
                <a:ea typeface="黑体" panose="02010609060101010101" charset="-122"/>
              </a:endParaRPr>
            </a:p>
          </p:txBody>
        </p:sp>
        <p:sp>
          <p:nvSpPr>
            <p:cNvPr id="365650" name="AutoShape 82"/>
            <p:cNvSpPr>
              <a:spLocks noChangeArrowheads="1"/>
            </p:cNvSpPr>
            <p:nvPr/>
          </p:nvSpPr>
          <p:spPr bwMode="gray">
            <a:xfrm flipH="1">
              <a:off x="4990" y="1741"/>
              <a:ext cx="140" cy="287"/>
            </a:xfrm>
            <a:prstGeom prst="moon">
              <a:avLst>
                <a:gd name="adj" fmla="val 16278"/>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a:ea typeface="黑体" panose="02010609060101010101" charset="-122"/>
              </a:endParaRPr>
            </a:p>
          </p:txBody>
        </p:sp>
        <p:sp>
          <p:nvSpPr>
            <p:cNvPr id="365651" name="AutoShape 83"/>
            <p:cNvSpPr>
              <a:spLocks noChangeArrowheads="1"/>
            </p:cNvSpPr>
            <p:nvPr/>
          </p:nvSpPr>
          <p:spPr bwMode="gray">
            <a:xfrm>
              <a:off x="348" y="1761"/>
              <a:ext cx="93" cy="23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a:ea typeface="黑体" panose="02010609060101010101" charset="-122"/>
              </a:endParaRPr>
            </a:p>
          </p:txBody>
        </p:sp>
        <p:sp>
          <p:nvSpPr>
            <p:cNvPr id="27715" name="AutoShape 84"/>
            <p:cNvSpPr>
              <a:spLocks noChangeArrowheads="1"/>
            </p:cNvSpPr>
            <p:nvPr/>
          </p:nvSpPr>
          <p:spPr bwMode="gray">
            <a:xfrm>
              <a:off x="350" y="1740"/>
              <a:ext cx="4771" cy="228"/>
            </a:xfrm>
            <a:prstGeom prst="roundRect">
              <a:avLst>
                <a:gd name="adj" fmla="val 50000"/>
              </a:avLst>
            </a:prstGeom>
            <a:gradFill rotWithShape="1">
              <a:gsLst>
                <a:gs pos="0">
                  <a:srgbClr val="FFFFFF">
                    <a:alpha val="70000"/>
                  </a:srgbClr>
                </a:gs>
                <a:gs pos="100000">
                  <a:schemeClr val="accent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grpSp>
      <p:grpSp>
        <p:nvGrpSpPr>
          <p:cNvPr id="27656" name="Group 85"/>
          <p:cNvGrpSpPr/>
          <p:nvPr/>
        </p:nvGrpSpPr>
        <p:grpSpPr bwMode="auto">
          <a:xfrm>
            <a:off x="854443" y="3078614"/>
            <a:ext cx="3211149" cy="438150"/>
            <a:chOff x="336" y="1735"/>
            <a:chExt cx="4806" cy="294"/>
          </a:xfrm>
        </p:grpSpPr>
        <p:sp>
          <p:nvSpPr>
            <p:cNvPr id="365654" name="AutoShape 86"/>
            <p:cNvSpPr>
              <a:spLocks noChangeArrowheads="1"/>
            </p:cNvSpPr>
            <p:nvPr/>
          </p:nvSpPr>
          <p:spPr bwMode="gray">
            <a:xfrm>
              <a:off x="336" y="1735"/>
              <a:ext cx="4806" cy="294"/>
            </a:xfrm>
            <a:prstGeom prst="roundRect">
              <a:avLst>
                <a:gd name="adj" fmla="val 50000"/>
              </a:avLst>
            </a:prstGeom>
            <a:solidFill>
              <a:schemeClr val="accent2"/>
            </a:solidFill>
            <a:ln w="12700">
              <a:solidFill>
                <a:schemeClr val="accent2"/>
              </a:solidFill>
              <a:round/>
            </a:ln>
            <a:effectLst>
              <a:outerShdw dist="63500" dir="5400000" algn="ctr" rotWithShape="0">
                <a:srgbClr val="808080">
                  <a:alpha val="50000"/>
                </a:srgbClr>
              </a:outerShdw>
            </a:effectLst>
          </p:spPr>
          <p:txBody>
            <a:bodyPr wrap="none" anchor="ctr"/>
            <a:lstStyle/>
            <a:p>
              <a:pPr>
                <a:defRPr/>
              </a:pPr>
              <a:endParaRPr lang="zh-CN" altLang="en-US">
                <a:ea typeface="黑体" panose="02010609060101010101" charset="-122"/>
              </a:endParaRPr>
            </a:p>
          </p:txBody>
        </p:sp>
        <p:sp>
          <p:nvSpPr>
            <p:cNvPr id="365655" name="AutoShape 87"/>
            <p:cNvSpPr>
              <a:spLocks noChangeArrowheads="1"/>
            </p:cNvSpPr>
            <p:nvPr/>
          </p:nvSpPr>
          <p:spPr bwMode="gray">
            <a:xfrm flipH="1">
              <a:off x="4990" y="1741"/>
              <a:ext cx="140" cy="287"/>
            </a:xfrm>
            <a:prstGeom prst="moon">
              <a:avLst>
                <a:gd name="adj" fmla="val 16278"/>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a:ea typeface="黑体" panose="02010609060101010101" charset="-122"/>
              </a:endParaRPr>
            </a:p>
          </p:txBody>
        </p:sp>
        <p:sp>
          <p:nvSpPr>
            <p:cNvPr id="365656" name="AutoShape 88"/>
            <p:cNvSpPr>
              <a:spLocks noChangeArrowheads="1"/>
            </p:cNvSpPr>
            <p:nvPr/>
          </p:nvSpPr>
          <p:spPr bwMode="gray">
            <a:xfrm>
              <a:off x="348" y="1761"/>
              <a:ext cx="93" cy="23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a:ea typeface="黑体" panose="02010609060101010101" charset="-122"/>
              </a:endParaRPr>
            </a:p>
          </p:txBody>
        </p:sp>
        <p:sp>
          <p:nvSpPr>
            <p:cNvPr id="27707" name="AutoShape 89"/>
            <p:cNvSpPr>
              <a:spLocks noChangeArrowheads="1"/>
            </p:cNvSpPr>
            <p:nvPr/>
          </p:nvSpPr>
          <p:spPr bwMode="gray">
            <a:xfrm>
              <a:off x="350" y="1740"/>
              <a:ext cx="4771" cy="228"/>
            </a:xfrm>
            <a:prstGeom prst="roundRect">
              <a:avLst>
                <a:gd name="adj" fmla="val 50000"/>
              </a:avLst>
            </a:prstGeom>
            <a:gradFill rotWithShape="1">
              <a:gsLst>
                <a:gs pos="0">
                  <a:srgbClr val="FFFFFF">
                    <a:alpha val="70000"/>
                  </a:srgbClr>
                </a:gs>
                <a:gs pos="100000">
                  <a:schemeClr val="accent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grpSp>
      <p:grpSp>
        <p:nvGrpSpPr>
          <p:cNvPr id="27657" name="Group 90"/>
          <p:cNvGrpSpPr/>
          <p:nvPr/>
        </p:nvGrpSpPr>
        <p:grpSpPr bwMode="auto">
          <a:xfrm>
            <a:off x="854443" y="4086676"/>
            <a:ext cx="3211149" cy="438150"/>
            <a:chOff x="336" y="1735"/>
            <a:chExt cx="4806" cy="294"/>
          </a:xfrm>
        </p:grpSpPr>
        <p:sp>
          <p:nvSpPr>
            <p:cNvPr id="365659" name="AutoShape 91"/>
            <p:cNvSpPr>
              <a:spLocks noChangeArrowheads="1"/>
            </p:cNvSpPr>
            <p:nvPr/>
          </p:nvSpPr>
          <p:spPr bwMode="gray">
            <a:xfrm>
              <a:off x="336" y="1735"/>
              <a:ext cx="4806" cy="294"/>
            </a:xfrm>
            <a:prstGeom prst="roundRect">
              <a:avLst>
                <a:gd name="adj" fmla="val 50000"/>
              </a:avLst>
            </a:prstGeom>
            <a:solidFill>
              <a:schemeClr val="accent2"/>
            </a:solidFill>
            <a:ln w="12700">
              <a:solidFill>
                <a:schemeClr val="accent2"/>
              </a:solidFill>
              <a:round/>
            </a:ln>
            <a:effectLst>
              <a:outerShdw dist="63500" dir="5400000" algn="ctr" rotWithShape="0">
                <a:srgbClr val="808080">
                  <a:alpha val="50000"/>
                </a:srgbClr>
              </a:outerShdw>
            </a:effectLst>
          </p:spPr>
          <p:txBody>
            <a:bodyPr wrap="none" anchor="ctr"/>
            <a:lstStyle/>
            <a:p>
              <a:pPr>
                <a:defRPr/>
              </a:pPr>
              <a:endParaRPr lang="zh-CN" altLang="en-US">
                <a:ea typeface="黑体" panose="02010609060101010101" charset="-122"/>
              </a:endParaRPr>
            </a:p>
          </p:txBody>
        </p:sp>
        <p:sp>
          <p:nvSpPr>
            <p:cNvPr id="365660" name="AutoShape 92"/>
            <p:cNvSpPr>
              <a:spLocks noChangeArrowheads="1"/>
            </p:cNvSpPr>
            <p:nvPr/>
          </p:nvSpPr>
          <p:spPr bwMode="gray">
            <a:xfrm flipH="1">
              <a:off x="4990" y="1741"/>
              <a:ext cx="140" cy="287"/>
            </a:xfrm>
            <a:prstGeom prst="moon">
              <a:avLst>
                <a:gd name="adj" fmla="val 16278"/>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a:ea typeface="黑体" panose="02010609060101010101" charset="-122"/>
              </a:endParaRPr>
            </a:p>
          </p:txBody>
        </p:sp>
        <p:sp>
          <p:nvSpPr>
            <p:cNvPr id="365661" name="AutoShape 93"/>
            <p:cNvSpPr>
              <a:spLocks noChangeArrowheads="1"/>
            </p:cNvSpPr>
            <p:nvPr/>
          </p:nvSpPr>
          <p:spPr bwMode="gray">
            <a:xfrm>
              <a:off x="348" y="1761"/>
              <a:ext cx="93" cy="23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a:ea typeface="黑体" panose="02010609060101010101" charset="-122"/>
              </a:endParaRPr>
            </a:p>
          </p:txBody>
        </p:sp>
        <p:sp>
          <p:nvSpPr>
            <p:cNvPr id="27699" name="AutoShape 94"/>
            <p:cNvSpPr>
              <a:spLocks noChangeArrowheads="1"/>
            </p:cNvSpPr>
            <p:nvPr/>
          </p:nvSpPr>
          <p:spPr bwMode="gray">
            <a:xfrm>
              <a:off x="350" y="1740"/>
              <a:ext cx="4771" cy="228"/>
            </a:xfrm>
            <a:prstGeom prst="roundRect">
              <a:avLst>
                <a:gd name="adj" fmla="val 50000"/>
              </a:avLst>
            </a:prstGeom>
            <a:gradFill rotWithShape="1">
              <a:gsLst>
                <a:gs pos="0">
                  <a:srgbClr val="FFFFFF">
                    <a:alpha val="70000"/>
                  </a:srgbClr>
                </a:gs>
                <a:gs pos="100000">
                  <a:schemeClr val="accent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grpSp>
      <p:grpSp>
        <p:nvGrpSpPr>
          <p:cNvPr id="27658" name="Group 70"/>
          <p:cNvGrpSpPr/>
          <p:nvPr/>
        </p:nvGrpSpPr>
        <p:grpSpPr bwMode="auto">
          <a:xfrm>
            <a:off x="854443" y="1187901"/>
            <a:ext cx="3174636" cy="438150"/>
            <a:chOff x="336" y="1735"/>
            <a:chExt cx="4806" cy="294"/>
          </a:xfrm>
        </p:grpSpPr>
        <p:sp>
          <p:nvSpPr>
            <p:cNvPr id="365639" name="AutoShape 71"/>
            <p:cNvSpPr>
              <a:spLocks noChangeArrowheads="1"/>
            </p:cNvSpPr>
            <p:nvPr/>
          </p:nvSpPr>
          <p:spPr bwMode="gray">
            <a:xfrm>
              <a:off x="336" y="1735"/>
              <a:ext cx="4806" cy="294"/>
            </a:xfrm>
            <a:prstGeom prst="roundRect">
              <a:avLst>
                <a:gd name="adj" fmla="val 50000"/>
              </a:avLst>
            </a:prstGeom>
            <a:solidFill>
              <a:schemeClr val="accent2"/>
            </a:solidFill>
            <a:ln w="12700">
              <a:solidFill>
                <a:schemeClr val="accent2"/>
              </a:solidFill>
              <a:round/>
            </a:ln>
            <a:effectLst>
              <a:outerShdw dist="63500" dir="5400000" algn="ctr" rotWithShape="0">
                <a:srgbClr val="808080">
                  <a:alpha val="50000"/>
                </a:srgbClr>
              </a:outerShdw>
            </a:effectLst>
          </p:spPr>
          <p:txBody>
            <a:bodyPr wrap="none" anchor="ctr"/>
            <a:lstStyle/>
            <a:p>
              <a:pPr>
                <a:defRPr/>
              </a:pPr>
              <a:endParaRPr lang="zh-CN" altLang="en-US">
                <a:ea typeface="黑体" panose="02010609060101010101" charset="-122"/>
              </a:endParaRPr>
            </a:p>
          </p:txBody>
        </p:sp>
        <p:sp>
          <p:nvSpPr>
            <p:cNvPr id="365640" name="AutoShape 72"/>
            <p:cNvSpPr>
              <a:spLocks noChangeArrowheads="1"/>
            </p:cNvSpPr>
            <p:nvPr/>
          </p:nvSpPr>
          <p:spPr bwMode="gray">
            <a:xfrm flipH="1">
              <a:off x="4990" y="1741"/>
              <a:ext cx="140" cy="287"/>
            </a:xfrm>
            <a:prstGeom prst="moon">
              <a:avLst>
                <a:gd name="adj" fmla="val 16278"/>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a:ea typeface="黑体" panose="02010609060101010101" charset="-122"/>
              </a:endParaRPr>
            </a:p>
          </p:txBody>
        </p:sp>
        <p:sp>
          <p:nvSpPr>
            <p:cNvPr id="365641" name="AutoShape 73"/>
            <p:cNvSpPr>
              <a:spLocks noChangeArrowheads="1"/>
            </p:cNvSpPr>
            <p:nvPr/>
          </p:nvSpPr>
          <p:spPr bwMode="gray">
            <a:xfrm>
              <a:off x="348" y="1761"/>
              <a:ext cx="93" cy="23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a:ea typeface="黑体" panose="02010609060101010101" charset="-122"/>
              </a:endParaRPr>
            </a:p>
          </p:txBody>
        </p:sp>
        <p:sp>
          <p:nvSpPr>
            <p:cNvPr id="27691" name="AutoShape 74"/>
            <p:cNvSpPr>
              <a:spLocks noChangeArrowheads="1"/>
            </p:cNvSpPr>
            <p:nvPr/>
          </p:nvSpPr>
          <p:spPr bwMode="gray">
            <a:xfrm>
              <a:off x="350" y="1740"/>
              <a:ext cx="4771" cy="228"/>
            </a:xfrm>
            <a:prstGeom prst="roundRect">
              <a:avLst>
                <a:gd name="adj" fmla="val 50000"/>
              </a:avLst>
            </a:prstGeom>
            <a:gradFill rotWithShape="1">
              <a:gsLst>
                <a:gs pos="0">
                  <a:srgbClr val="FFFFFF">
                    <a:alpha val="70000"/>
                  </a:srgbClr>
                </a:gs>
                <a:gs pos="100000">
                  <a:schemeClr val="accent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grpSp>
      <p:sp>
        <p:nvSpPr>
          <p:cNvPr id="27659" name="Text Box 6"/>
          <p:cNvSpPr txBox="1">
            <a:spLocks noChangeArrowheads="1"/>
          </p:cNvSpPr>
          <p:nvPr/>
        </p:nvSpPr>
        <p:spPr bwMode="auto">
          <a:xfrm>
            <a:off x="2539794" y="1183140"/>
            <a:ext cx="15113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25" tIns="40014" rIns="80025" bIns="40014"/>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SzPct val="60000"/>
            </a:pPr>
            <a:r>
              <a:rPr lang="zh-CN" altLang="en-US" sz="1800" b="1" dirty="0">
                <a:solidFill>
                  <a:schemeClr val="tx1"/>
                </a:solidFill>
                <a:latin typeface="FrutigerNext LT Regular" pitchFamily="34" charset="0"/>
                <a:ea typeface="华文细黑" panose="02010600040101010101" pitchFamily="2" charset="-122"/>
              </a:rPr>
              <a:t>软件作坊</a:t>
            </a:r>
            <a:endParaRPr lang="zh-CN" altLang="en-US" sz="1800" b="1" dirty="0">
              <a:solidFill>
                <a:schemeClr val="tx1"/>
              </a:solidFill>
              <a:latin typeface="FrutigerNext LT Regular" pitchFamily="34" charset="0"/>
              <a:ea typeface="华文细黑" panose="02010600040101010101" pitchFamily="2" charset="-122"/>
            </a:endParaRPr>
          </a:p>
        </p:txBody>
      </p:sp>
      <p:sp>
        <p:nvSpPr>
          <p:cNvPr id="27660" name="Text Box 9"/>
          <p:cNvSpPr txBox="1">
            <a:spLocks noChangeArrowheads="1"/>
          </p:cNvSpPr>
          <p:nvPr/>
        </p:nvSpPr>
        <p:spPr bwMode="auto">
          <a:xfrm>
            <a:off x="2508496" y="3086551"/>
            <a:ext cx="1632538" cy="38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25" tIns="40014" rIns="80025" bIns="40014"/>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SzPct val="60000"/>
            </a:pPr>
            <a:r>
              <a:rPr lang="zh-CN" altLang="en-US" sz="1800" b="1" dirty="0">
                <a:solidFill>
                  <a:schemeClr val="tx1"/>
                </a:solidFill>
                <a:latin typeface="FrutigerNext LT Regular" pitchFamily="34" charset="0"/>
                <a:ea typeface="华文细黑" panose="02010600040101010101" pitchFamily="2" charset="-122"/>
              </a:rPr>
              <a:t>软件过程控制</a:t>
            </a:r>
            <a:endParaRPr lang="zh-CN" altLang="en-US" sz="1800" b="1" dirty="0">
              <a:solidFill>
                <a:schemeClr val="tx1"/>
              </a:solidFill>
              <a:latin typeface="FrutigerNext LT Regular" pitchFamily="34" charset="0"/>
              <a:ea typeface="华文细黑" panose="02010600040101010101" pitchFamily="2" charset="-122"/>
            </a:endParaRPr>
          </a:p>
        </p:txBody>
      </p:sp>
      <p:sp>
        <p:nvSpPr>
          <p:cNvPr id="27661" name="Text Box 12"/>
          <p:cNvSpPr txBox="1">
            <a:spLocks noChangeArrowheads="1"/>
          </p:cNvSpPr>
          <p:nvPr/>
        </p:nvSpPr>
        <p:spPr bwMode="auto">
          <a:xfrm>
            <a:off x="2553466" y="4094615"/>
            <a:ext cx="1394624" cy="36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25" tIns="40014" rIns="80025" bIns="40014"/>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SzPct val="60000"/>
            </a:pPr>
            <a:r>
              <a:rPr lang="zh-CN" altLang="en-US" sz="1800" b="1" dirty="0">
                <a:solidFill>
                  <a:schemeClr val="tx1"/>
                </a:solidFill>
                <a:latin typeface="FrutigerNext LT Regular" pitchFamily="34" charset="0"/>
                <a:ea typeface="华文细黑" panose="02010600040101010101" pitchFamily="2" charset="-122"/>
              </a:rPr>
              <a:t>重型过程</a:t>
            </a:r>
            <a:endParaRPr lang="zh-CN" altLang="en-US" sz="1800" b="1" dirty="0">
              <a:solidFill>
                <a:schemeClr val="tx1"/>
              </a:solidFill>
              <a:latin typeface="FrutigerNext LT Regular" pitchFamily="34" charset="0"/>
              <a:ea typeface="华文细黑" panose="02010600040101010101" pitchFamily="2" charset="-122"/>
            </a:endParaRPr>
          </a:p>
        </p:txBody>
      </p:sp>
      <p:sp>
        <p:nvSpPr>
          <p:cNvPr id="365582" name="Text Box 15"/>
          <p:cNvSpPr txBox="1">
            <a:spLocks noChangeArrowheads="1"/>
          </p:cNvSpPr>
          <p:nvPr/>
        </p:nvSpPr>
        <p:spPr bwMode="auto">
          <a:xfrm>
            <a:off x="1031752" y="5029650"/>
            <a:ext cx="2854453" cy="504825"/>
          </a:xfrm>
          <a:prstGeom prst="rect">
            <a:avLst/>
          </a:prstGeom>
          <a:noFill/>
          <a:ln w="9525">
            <a:noFill/>
            <a:miter lim="800000"/>
          </a:ln>
          <a:effectLst>
            <a:outerShdw dist="17961" dir="2700000" algn="ctr" rotWithShape="0">
              <a:schemeClr val="tx1"/>
            </a:outerShdw>
          </a:effectLst>
        </p:spPr>
        <p:txBody>
          <a:bodyPr lIns="80025" tIns="40014" rIns="80025" bIns="40014"/>
          <a:lstStyle/>
          <a:p>
            <a:pPr marL="298450" indent="-298450" defTabSz="800100">
              <a:lnSpc>
                <a:spcPct val="130000"/>
              </a:lnSpc>
              <a:buClr>
                <a:schemeClr val="bg2"/>
              </a:buClr>
              <a:buSzPct val="60000"/>
              <a:defRPr/>
            </a:pPr>
            <a:r>
              <a:rPr lang="en-US" altLang="zh-CN" dirty="0">
                <a:solidFill>
                  <a:schemeClr val="bg1"/>
                </a:solidFill>
                <a:ea typeface="黑体" panose="02010609060101010101" charset="-122"/>
              </a:rPr>
              <a:t>2001~</a:t>
            </a:r>
            <a:r>
              <a:rPr lang="zh-CN" altLang="en-US" dirty="0">
                <a:solidFill>
                  <a:schemeClr val="bg1"/>
                </a:solidFill>
                <a:ea typeface="黑体" panose="02010609060101010101" charset="-122"/>
              </a:rPr>
              <a:t>今   </a:t>
            </a:r>
            <a:r>
              <a:rPr lang="zh-CN" altLang="en-US" dirty="0" smtClean="0">
                <a:solidFill>
                  <a:schemeClr val="bg1"/>
                </a:solidFill>
                <a:ea typeface="黑体" panose="02010609060101010101" charset="-122"/>
              </a:rPr>
              <a:t>      </a:t>
            </a:r>
            <a:r>
              <a:rPr lang="zh-CN" altLang="en-US" b="1" dirty="0" smtClean="0">
                <a:solidFill>
                  <a:schemeClr val="bg1"/>
                </a:solidFill>
                <a:latin typeface="FrutigerNext LT Regular" pitchFamily="34" charset="0"/>
                <a:ea typeface="黑体" panose="02010609060101010101" charset="-122"/>
              </a:rPr>
              <a:t>敏捷</a:t>
            </a:r>
            <a:r>
              <a:rPr lang="zh-CN" altLang="en-US" b="1" dirty="0">
                <a:solidFill>
                  <a:schemeClr val="bg1"/>
                </a:solidFill>
                <a:latin typeface="FrutigerNext LT Regular" pitchFamily="34" charset="0"/>
                <a:ea typeface="黑体" panose="02010609060101010101" charset="-122"/>
              </a:rPr>
              <a:t>正在流行 </a:t>
            </a:r>
            <a:endParaRPr lang="zh-CN" altLang="en-US" sz="1600" b="1" dirty="0">
              <a:solidFill>
                <a:schemeClr val="bg1"/>
              </a:solidFill>
              <a:latin typeface="FrutigerNext LT Regular" pitchFamily="34" charset="0"/>
              <a:ea typeface="黑体" panose="02010609060101010101" charset="-122"/>
            </a:endParaRPr>
          </a:p>
        </p:txBody>
      </p:sp>
      <p:sp>
        <p:nvSpPr>
          <p:cNvPr id="27663" name="AutoShape 7"/>
          <p:cNvSpPr>
            <a:spLocks noChangeArrowheads="1"/>
          </p:cNvSpPr>
          <p:nvPr/>
        </p:nvSpPr>
        <p:spPr bwMode="auto">
          <a:xfrm>
            <a:off x="2158613" y="1759402"/>
            <a:ext cx="304800" cy="360363"/>
          </a:xfrm>
          <a:prstGeom prst="downArrow">
            <a:avLst>
              <a:gd name="adj1" fmla="val 50000"/>
              <a:gd name="adj2" fmla="val 29557"/>
            </a:avLst>
          </a:prstGeom>
          <a:gradFill rotWithShape="1">
            <a:gsLst>
              <a:gs pos="0">
                <a:srgbClr val="FFFFFF"/>
              </a:gs>
              <a:gs pos="100000">
                <a:srgbClr val="C0C0C0"/>
              </a:gs>
            </a:gsLst>
            <a:lin ang="5400000" scaled="1"/>
          </a:gradFill>
          <a:ln w="9525">
            <a:solidFill>
              <a:schemeClr val="bg1"/>
            </a:solidFill>
            <a:miter lim="800000"/>
          </a:ln>
        </p:spPr>
        <p:txBody>
          <a:bodyPr vert="eaVert" wrap="none" lIns="91422" tIns="45711" rIns="91422" bIns="45711"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a:spcBef>
                <a:spcPct val="40000"/>
              </a:spcBef>
              <a:buClr>
                <a:srgbClr val="990000"/>
              </a:buClr>
              <a:buSzPct val="60000"/>
              <a:buFont typeface="Wingdings" panose="05000000000000000000" pitchFamily="2" charset="2"/>
              <a:buChar char="n"/>
            </a:pPr>
            <a:endParaRPr lang="zh-CN" altLang="en-US" sz="1600">
              <a:solidFill>
                <a:schemeClr val="tx1"/>
              </a:solidFill>
              <a:latin typeface="FrutigerNext LT Regular" pitchFamily="34" charset="0"/>
              <a:ea typeface="华文细黑" panose="02010600040101010101" pitchFamily="2" charset="-122"/>
            </a:endParaRPr>
          </a:p>
        </p:txBody>
      </p:sp>
      <p:sp>
        <p:nvSpPr>
          <p:cNvPr id="27664" name="Text Box 10"/>
          <p:cNvSpPr txBox="1">
            <a:spLocks noChangeArrowheads="1"/>
          </p:cNvSpPr>
          <p:nvPr/>
        </p:nvSpPr>
        <p:spPr bwMode="auto">
          <a:xfrm>
            <a:off x="5535669" y="1110114"/>
            <a:ext cx="6304270" cy="475456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90000"/>
              </a:lnSpc>
              <a:spcBef>
                <a:spcPts val="1200"/>
              </a:spcBef>
              <a:buFont typeface="Wingdings" panose="05000000000000000000" pitchFamily="2" charset="2"/>
              <a:buNone/>
            </a:pPr>
            <a:r>
              <a:rPr lang="zh-CN" altLang="en-US" sz="2200" dirty="0">
                <a:solidFill>
                  <a:schemeClr val="tx1"/>
                </a:solidFill>
                <a:latin typeface="微软雅黑" panose="020B0503020204020204" pitchFamily="34" charset="-122"/>
                <a:ea typeface="微软雅黑" panose="020B0503020204020204" pitchFamily="34" charset="-122"/>
              </a:rPr>
              <a:t>软件规模小，以作坊式开发为主；</a:t>
            </a:r>
            <a:endParaRPr lang="zh-CN" altLang="en-US" sz="2200" dirty="0">
              <a:solidFill>
                <a:schemeClr val="tx1"/>
              </a:solidFill>
              <a:latin typeface="微软雅黑" panose="020B0503020204020204" pitchFamily="34" charset="-122"/>
              <a:ea typeface="微软雅黑" panose="020B0503020204020204" pitchFamily="34" charset="-122"/>
            </a:endParaRPr>
          </a:p>
          <a:p>
            <a:pPr algn="l" eaLnBrk="1" hangingPunct="1">
              <a:lnSpc>
                <a:spcPct val="90000"/>
              </a:lnSpc>
              <a:buFont typeface="Wingdings" panose="05000000000000000000" pitchFamily="2" charset="2"/>
              <a:buNone/>
            </a:pPr>
            <a:endParaRPr lang="en-US" altLang="zh-CN" sz="1600" dirty="0">
              <a:solidFill>
                <a:schemeClr val="tx1"/>
              </a:solidFill>
              <a:latin typeface="微软雅黑" panose="020B0503020204020204" pitchFamily="34" charset="-122"/>
              <a:ea typeface="微软雅黑" panose="020B0503020204020204" pitchFamily="34" charset="-122"/>
            </a:endParaRPr>
          </a:p>
          <a:p>
            <a:pPr algn="l" eaLnBrk="1" hangingPunct="1">
              <a:lnSpc>
                <a:spcPct val="90000"/>
              </a:lnSpc>
              <a:buFont typeface="Wingdings" panose="05000000000000000000" pitchFamily="2" charset="2"/>
              <a:buNone/>
            </a:pPr>
            <a:endParaRPr lang="zh-CN" altLang="en-US" sz="1100" dirty="0">
              <a:solidFill>
                <a:schemeClr val="tx1"/>
              </a:solidFill>
              <a:latin typeface="微软雅黑" panose="020B0503020204020204" pitchFamily="34" charset="-122"/>
              <a:ea typeface="微软雅黑" panose="020B0503020204020204" pitchFamily="34" charset="-122"/>
            </a:endParaRPr>
          </a:p>
          <a:p>
            <a:pPr algn="l" eaLnBrk="1" hangingPunct="1">
              <a:lnSpc>
                <a:spcPct val="90000"/>
              </a:lnSpc>
              <a:buFont typeface="Wingdings" panose="05000000000000000000" pitchFamily="2" charset="2"/>
              <a:buNone/>
            </a:pPr>
            <a:r>
              <a:rPr lang="zh-CN" altLang="en-US" sz="2200" dirty="0">
                <a:solidFill>
                  <a:schemeClr val="tx1"/>
                </a:solidFill>
                <a:latin typeface="微软雅黑" panose="020B0503020204020204" pitchFamily="34" charset="-122"/>
                <a:ea typeface="微软雅黑" panose="020B0503020204020204" pitchFamily="34" charset="-122"/>
              </a:rPr>
              <a:t>硬件飞速发展，软件规模和复杂度激增，引发软件危机</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gn="l" eaLnBrk="1" hangingPunct="1">
              <a:lnSpc>
                <a:spcPct val="90000"/>
              </a:lnSpc>
              <a:buFont typeface="Wingdings" panose="05000000000000000000" pitchFamily="2" charset="2"/>
              <a:buNone/>
            </a:pPr>
            <a:endParaRPr lang="zh-CN" altLang="en-US" sz="1800" dirty="0">
              <a:solidFill>
                <a:schemeClr val="tx1"/>
              </a:solidFill>
              <a:latin typeface="微软雅黑" panose="020B0503020204020204" pitchFamily="34" charset="-122"/>
              <a:ea typeface="微软雅黑" panose="020B0503020204020204" pitchFamily="34" charset="-122"/>
            </a:endParaRPr>
          </a:p>
          <a:p>
            <a:pPr algn="l" eaLnBrk="1" hangingPunct="1">
              <a:buFont typeface="Wingdings" panose="05000000000000000000" pitchFamily="2" charset="2"/>
              <a:buNone/>
            </a:pPr>
            <a:r>
              <a:rPr lang="zh-CN" altLang="en-US" sz="2200" dirty="0">
                <a:solidFill>
                  <a:schemeClr val="tx1"/>
                </a:solidFill>
                <a:latin typeface="微软雅黑" panose="020B0503020204020204" pitchFamily="34" charset="-122"/>
                <a:ea typeface="微软雅黑" panose="020B0503020204020204" pitchFamily="34" charset="-122"/>
              </a:rPr>
              <a:t>引入成熟生产制造管理方法，以“过程为中心”分阶段来控制软件开发（瀑布模型），一定程度上缓解了软件危机</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gn="l" eaLnBrk="1" hangingPunct="1">
              <a:buFont typeface="Wingdings" panose="05000000000000000000" pitchFamily="2" charset="2"/>
              <a:buNone/>
            </a:pPr>
            <a:endParaRPr lang="zh-CN" altLang="en-US" sz="1400" dirty="0">
              <a:solidFill>
                <a:schemeClr val="tx1"/>
              </a:solidFill>
              <a:latin typeface="微软雅黑" panose="020B0503020204020204" pitchFamily="34" charset="-122"/>
              <a:ea typeface="微软雅黑" panose="020B0503020204020204" pitchFamily="34" charset="-122"/>
            </a:endParaRPr>
          </a:p>
          <a:p>
            <a:pPr algn="l" eaLnBrk="1" hangingPunct="1">
              <a:lnSpc>
                <a:spcPct val="90000"/>
              </a:lnSpc>
            </a:pPr>
            <a:r>
              <a:rPr lang="zh-CN" altLang="en-US" sz="2200" dirty="0">
                <a:solidFill>
                  <a:schemeClr val="tx1"/>
                </a:solidFill>
                <a:latin typeface="微软雅黑" panose="020B0503020204020204" pitchFamily="34" charset="-122"/>
                <a:ea typeface="微软雅黑" panose="020B0503020204020204" pitchFamily="34" charset="-122"/>
              </a:rPr>
              <a:t>软件失败的经验促使过程被不断增加约束和限制，软件开发过程日益“重型化”，开发效率降低、响应速度变慢</a:t>
            </a:r>
            <a:r>
              <a:rPr lang="zh-CN" altLang="en-US" sz="2200" dirty="0" smtClean="0">
                <a:solidFill>
                  <a:schemeClr val="tx1"/>
                </a:solidFill>
                <a:latin typeface="微软雅黑" panose="020B0503020204020204" pitchFamily="34" charset="-122"/>
                <a:ea typeface="微软雅黑" panose="020B0503020204020204" pitchFamily="34" charset="-122"/>
              </a:rPr>
              <a:t>；</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algn="l" eaLnBrk="1" hangingPunct="1">
              <a:lnSpc>
                <a:spcPct val="90000"/>
              </a:lnSpc>
            </a:pPr>
            <a:endParaRPr lang="zh-CN" altLang="en-US" sz="1600" dirty="0">
              <a:solidFill>
                <a:schemeClr val="tx1"/>
              </a:solidFill>
              <a:latin typeface="微软雅黑" panose="020B0503020204020204" pitchFamily="34" charset="-122"/>
              <a:ea typeface="微软雅黑" panose="020B0503020204020204" pitchFamily="34" charset="-122"/>
            </a:endParaRPr>
          </a:p>
          <a:p>
            <a:pPr algn="l" eaLnBrk="1" hangingPunct="1">
              <a:lnSpc>
                <a:spcPct val="90000"/>
              </a:lnSpc>
            </a:pPr>
            <a:r>
              <a:rPr lang="zh-CN" altLang="en-US" sz="2200" dirty="0">
                <a:solidFill>
                  <a:schemeClr val="tx1"/>
                </a:solidFill>
                <a:latin typeface="微软雅黑" panose="020B0503020204020204" pitchFamily="34" charset="-122"/>
                <a:ea typeface="微软雅黑" panose="020B0503020204020204" pitchFamily="34" charset="-122"/>
              </a:rPr>
              <a:t>随着信息时代到来，需求变化更快，交付周期成为企业核心竞争力，轻量级的，更能适应变化的敏捷软件开发方法被普遍认可并迅速流行。</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27665" name="Text Box 22"/>
          <p:cNvSpPr txBox="1">
            <a:spLocks noChangeArrowheads="1"/>
          </p:cNvSpPr>
          <p:nvPr/>
        </p:nvSpPr>
        <p:spPr bwMode="auto">
          <a:xfrm>
            <a:off x="2539794" y="2113634"/>
            <a:ext cx="1539084"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25" tIns="40014" rIns="80025" bIns="40014"/>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SzPct val="60000"/>
            </a:pPr>
            <a:r>
              <a:rPr lang="zh-CN" altLang="en-US" sz="1800" b="1" dirty="0">
                <a:solidFill>
                  <a:schemeClr val="tx1"/>
                </a:solidFill>
                <a:latin typeface="FrutigerNext LT Regular" pitchFamily="34" charset="0"/>
                <a:ea typeface="华文细黑" panose="02010600040101010101" pitchFamily="2" charset="-122"/>
              </a:rPr>
              <a:t>软件危机</a:t>
            </a:r>
            <a:endParaRPr lang="zh-CN" altLang="en-US" sz="1800" b="1" dirty="0">
              <a:solidFill>
                <a:schemeClr val="tx1"/>
              </a:solidFill>
              <a:latin typeface="FrutigerNext LT Regular" pitchFamily="34" charset="0"/>
              <a:ea typeface="华文细黑" panose="02010600040101010101" pitchFamily="2" charset="-122"/>
            </a:endParaRPr>
          </a:p>
        </p:txBody>
      </p:sp>
      <p:sp>
        <p:nvSpPr>
          <p:cNvPr id="27666" name="Text Box 16"/>
          <p:cNvSpPr txBox="1">
            <a:spLocks noChangeArrowheads="1"/>
          </p:cNvSpPr>
          <p:nvPr/>
        </p:nvSpPr>
        <p:spPr bwMode="auto">
          <a:xfrm>
            <a:off x="1031752" y="1259339"/>
            <a:ext cx="1773365" cy="358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399" tIns="43202" rIns="86399" bIns="43202">
            <a:spAutoFit/>
          </a:bodyPr>
          <a:lstStyle>
            <a:lvl1pPr marL="398780" indent="-398780" defTabSz="876300" eaLnBrk="0" hangingPunct="0">
              <a:defRPr sz="3200">
                <a:solidFill>
                  <a:srgbClr val="990000"/>
                </a:solidFill>
                <a:latin typeface="FrutigerNext LT Medium" pitchFamily="34" charset="0"/>
                <a:ea typeface="黑体" panose="02010609060101010101" charset="-122"/>
              </a:defRPr>
            </a:lvl1pPr>
            <a:lvl2pPr marL="742950" indent="-285750" defTabSz="876300" eaLnBrk="0" hangingPunct="0">
              <a:defRPr sz="3200">
                <a:solidFill>
                  <a:srgbClr val="990000"/>
                </a:solidFill>
                <a:latin typeface="FrutigerNext LT Medium" pitchFamily="34" charset="0"/>
                <a:ea typeface="黑体" panose="02010609060101010101" charset="-122"/>
              </a:defRPr>
            </a:lvl2pPr>
            <a:lvl3pPr marL="1143000" indent="-228600" defTabSz="876300" eaLnBrk="0" hangingPunct="0">
              <a:defRPr sz="3200">
                <a:solidFill>
                  <a:srgbClr val="990000"/>
                </a:solidFill>
                <a:latin typeface="FrutigerNext LT Medium" pitchFamily="34" charset="0"/>
                <a:ea typeface="黑体" panose="02010609060101010101" charset="-122"/>
              </a:defRPr>
            </a:lvl3pPr>
            <a:lvl4pPr marL="1600200" indent="-228600" defTabSz="876300" eaLnBrk="0" hangingPunct="0">
              <a:defRPr sz="3200">
                <a:solidFill>
                  <a:srgbClr val="990000"/>
                </a:solidFill>
                <a:latin typeface="FrutigerNext LT Medium" pitchFamily="34" charset="0"/>
                <a:ea typeface="黑体" panose="02010609060101010101" charset="-122"/>
              </a:defRPr>
            </a:lvl4pPr>
            <a:lvl5pPr marL="2057400" indent="-228600" defTabSz="876300" eaLnBrk="0" hangingPunct="0">
              <a:defRPr sz="3200">
                <a:solidFill>
                  <a:srgbClr val="990000"/>
                </a:solidFill>
                <a:latin typeface="FrutigerNext LT Medium" pitchFamily="34" charset="0"/>
                <a:ea typeface="黑体" panose="02010609060101010101" charset="-122"/>
              </a:defRPr>
            </a:lvl5pPr>
            <a:lvl6pPr marL="25146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05000"/>
              </a:lnSpc>
              <a:spcBef>
                <a:spcPct val="50000"/>
              </a:spcBef>
              <a:buClr>
                <a:srgbClr val="990000"/>
              </a:buClr>
            </a:pPr>
            <a:r>
              <a:rPr lang="en-US" altLang="zh-CN" sz="1800" dirty="0">
                <a:solidFill>
                  <a:schemeClr val="tx1"/>
                </a:solidFill>
                <a:latin typeface="华文细黑" panose="02010600040101010101" pitchFamily="2" charset="-122"/>
                <a:ea typeface="华文细黑" panose="02010600040101010101" pitchFamily="2" charset="-122"/>
              </a:rPr>
              <a:t>20</a:t>
            </a:r>
            <a:r>
              <a:rPr lang="zh-CN" altLang="en-US" sz="1800" dirty="0">
                <a:solidFill>
                  <a:schemeClr val="tx1"/>
                </a:solidFill>
                <a:latin typeface="华文细黑" panose="02010600040101010101" pitchFamily="2" charset="-122"/>
                <a:ea typeface="华文细黑" panose="02010600040101010101" pitchFamily="2" charset="-122"/>
              </a:rPr>
              <a:t>世纪</a:t>
            </a:r>
            <a:r>
              <a:rPr lang="en-US" altLang="zh-CN" sz="1800" dirty="0">
                <a:solidFill>
                  <a:schemeClr val="tx1"/>
                </a:solidFill>
                <a:latin typeface="华文细黑" panose="02010600040101010101" pitchFamily="2" charset="-122"/>
                <a:ea typeface="华文细黑" panose="02010600040101010101" pitchFamily="2" charset="-122"/>
              </a:rPr>
              <a:t>60</a:t>
            </a:r>
            <a:r>
              <a:rPr lang="zh-CN" altLang="en-US" sz="1800" dirty="0">
                <a:solidFill>
                  <a:schemeClr val="tx1"/>
                </a:solidFill>
                <a:latin typeface="华文细黑" panose="02010600040101010101" pitchFamily="2" charset="-122"/>
                <a:ea typeface="华文细黑" panose="02010600040101010101" pitchFamily="2" charset="-122"/>
              </a:rPr>
              <a:t>年代</a:t>
            </a:r>
            <a:endParaRPr lang="zh-CN" altLang="en-US" sz="1800" dirty="0">
              <a:solidFill>
                <a:schemeClr val="tx1"/>
              </a:solidFill>
              <a:latin typeface="华文细黑" panose="02010600040101010101" pitchFamily="2" charset="-122"/>
              <a:ea typeface="华文细黑" panose="02010600040101010101" pitchFamily="2" charset="-122"/>
            </a:endParaRPr>
          </a:p>
        </p:txBody>
      </p:sp>
      <p:sp>
        <p:nvSpPr>
          <p:cNvPr id="27667" name="Text Box 18"/>
          <p:cNvSpPr txBox="1">
            <a:spLocks noChangeArrowheads="1"/>
          </p:cNvSpPr>
          <p:nvPr/>
        </p:nvSpPr>
        <p:spPr bwMode="auto">
          <a:xfrm>
            <a:off x="1031753" y="3178626"/>
            <a:ext cx="1155828" cy="328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399" tIns="43202" rIns="86399" bIns="43202">
            <a:spAutoFit/>
          </a:bodyPr>
          <a:lstStyle>
            <a:lvl1pPr marL="398780" indent="-398780" defTabSz="876300" eaLnBrk="0" hangingPunct="0">
              <a:defRPr sz="3200">
                <a:solidFill>
                  <a:srgbClr val="990000"/>
                </a:solidFill>
                <a:latin typeface="FrutigerNext LT Medium" pitchFamily="34" charset="0"/>
                <a:ea typeface="黑体" panose="02010609060101010101" charset="-122"/>
              </a:defRPr>
            </a:lvl1pPr>
            <a:lvl2pPr marL="742950" indent="-285750" defTabSz="876300" eaLnBrk="0" hangingPunct="0">
              <a:defRPr sz="3200">
                <a:solidFill>
                  <a:srgbClr val="990000"/>
                </a:solidFill>
                <a:latin typeface="FrutigerNext LT Medium" pitchFamily="34" charset="0"/>
                <a:ea typeface="黑体" panose="02010609060101010101" charset="-122"/>
              </a:defRPr>
            </a:lvl2pPr>
            <a:lvl3pPr marL="1143000" indent="-228600" defTabSz="876300" eaLnBrk="0" hangingPunct="0">
              <a:defRPr sz="3200">
                <a:solidFill>
                  <a:srgbClr val="990000"/>
                </a:solidFill>
                <a:latin typeface="FrutigerNext LT Medium" pitchFamily="34" charset="0"/>
                <a:ea typeface="黑体" panose="02010609060101010101" charset="-122"/>
              </a:defRPr>
            </a:lvl3pPr>
            <a:lvl4pPr marL="1600200" indent="-228600" defTabSz="876300" eaLnBrk="0" hangingPunct="0">
              <a:defRPr sz="3200">
                <a:solidFill>
                  <a:srgbClr val="990000"/>
                </a:solidFill>
                <a:latin typeface="FrutigerNext LT Medium" pitchFamily="34" charset="0"/>
                <a:ea typeface="黑体" panose="02010609060101010101" charset="-122"/>
              </a:defRPr>
            </a:lvl4pPr>
            <a:lvl5pPr marL="2057400" indent="-228600" defTabSz="876300" eaLnBrk="0" hangingPunct="0">
              <a:defRPr sz="3200">
                <a:solidFill>
                  <a:srgbClr val="990000"/>
                </a:solidFill>
                <a:latin typeface="FrutigerNext LT Medium" pitchFamily="34" charset="0"/>
                <a:ea typeface="黑体" panose="02010609060101010101" charset="-122"/>
              </a:defRPr>
            </a:lvl5pPr>
            <a:lvl6pPr marL="25146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05000"/>
              </a:lnSpc>
              <a:spcBef>
                <a:spcPct val="50000"/>
              </a:spcBef>
              <a:buClr>
                <a:srgbClr val="990000"/>
              </a:buClr>
            </a:pPr>
            <a:r>
              <a:rPr lang="en-US" altLang="zh-CN" sz="1600" dirty="0">
                <a:solidFill>
                  <a:schemeClr val="tx1"/>
                </a:solidFill>
                <a:latin typeface="华文细黑" panose="02010600040101010101" pitchFamily="2" charset="-122"/>
                <a:ea typeface="华文细黑" panose="02010600040101010101" pitchFamily="2" charset="-122"/>
              </a:rPr>
              <a:t>80</a:t>
            </a:r>
            <a:r>
              <a:rPr lang="zh-CN" altLang="en-US" sz="1600" dirty="0">
                <a:solidFill>
                  <a:schemeClr val="tx1"/>
                </a:solidFill>
                <a:latin typeface="华文细黑" panose="02010600040101010101" pitchFamily="2" charset="-122"/>
                <a:ea typeface="华文细黑" panose="02010600040101010101" pitchFamily="2" charset="-122"/>
              </a:rPr>
              <a:t>年代</a:t>
            </a:r>
            <a:endParaRPr lang="zh-CN" altLang="en-US" sz="1600" dirty="0">
              <a:solidFill>
                <a:schemeClr val="tx1"/>
              </a:solidFill>
              <a:latin typeface="华文细黑" panose="02010600040101010101" pitchFamily="2" charset="-122"/>
              <a:ea typeface="华文细黑" panose="02010600040101010101" pitchFamily="2" charset="-122"/>
            </a:endParaRPr>
          </a:p>
        </p:txBody>
      </p:sp>
      <p:sp>
        <p:nvSpPr>
          <p:cNvPr id="27668" name="Text Box 19"/>
          <p:cNvSpPr txBox="1">
            <a:spLocks noChangeArrowheads="1"/>
          </p:cNvSpPr>
          <p:nvPr/>
        </p:nvSpPr>
        <p:spPr bwMode="auto">
          <a:xfrm>
            <a:off x="1031753" y="4186688"/>
            <a:ext cx="1155828" cy="328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399" tIns="43202" rIns="86399" bIns="43202">
            <a:spAutoFit/>
          </a:bodyPr>
          <a:lstStyle>
            <a:lvl1pPr marL="398780" indent="-398780" defTabSz="876300" eaLnBrk="0" hangingPunct="0">
              <a:defRPr sz="3200">
                <a:solidFill>
                  <a:srgbClr val="990000"/>
                </a:solidFill>
                <a:latin typeface="FrutigerNext LT Medium" pitchFamily="34" charset="0"/>
                <a:ea typeface="黑体" panose="02010609060101010101" charset="-122"/>
              </a:defRPr>
            </a:lvl1pPr>
            <a:lvl2pPr marL="742950" indent="-285750" defTabSz="876300" eaLnBrk="0" hangingPunct="0">
              <a:defRPr sz="3200">
                <a:solidFill>
                  <a:srgbClr val="990000"/>
                </a:solidFill>
                <a:latin typeface="FrutigerNext LT Medium" pitchFamily="34" charset="0"/>
                <a:ea typeface="黑体" panose="02010609060101010101" charset="-122"/>
              </a:defRPr>
            </a:lvl2pPr>
            <a:lvl3pPr marL="1143000" indent="-228600" defTabSz="876300" eaLnBrk="0" hangingPunct="0">
              <a:defRPr sz="3200">
                <a:solidFill>
                  <a:srgbClr val="990000"/>
                </a:solidFill>
                <a:latin typeface="FrutigerNext LT Medium" pitchFamily="34" charset="0"/>
                <a:ea typeface="黑体" panose="02010609060101010101" charset="-122"/>
              </a:defRPr>
            </a:lvl3pPr>
            <a:lvl4pPr marL="1600200" indent="-228600" defTabSz="876300" eaLnBrk="0" hangingPunct="0">
              <a:defRPr sz="3200">
                <a:solidFill>
                  <a:srgbClr val="990000"/>
                </a:solidFill>
                <a:latin typeface="FrutigerNext LT Medium" pitchFamily="34" charset="0"/>
                <a:ea typeface="黑体" panose="02010609060101010101" charset="-122"/>
              </a:defRPr>
            </a:lvl4pPr>
            <a:lvl5pPr marL="2057400" indent="-228600" defTabSz="876300" eaLnBrk="0" hangingPunct="0">
              <a:defRPr sz="3200">
                <a:solidFill>
                  <a:srgbClr val="990000"/>
                </a:solidFill>
                <a:latin typeface="FrutigerNext LT Medium" pitchFamily="34" charset="0"/>
                <a:ea typeface="黑体" panose="02010609060101010101" charset="-122"/>
              </a:defRPr>
            </a:lvl5pPr>
            <a:lvl6pPr marL="25146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05000"/>
              </a:lnSpc>
              <a:spcBef>
                <a:spcPct val="50000"/>
              </a:spcBef>
              <a:buClr>
                <a:srgbClr val="990000"/>
              </a:buClr>
            </a:pPr>
            <a:r>
              <a:rPr lang="en-US" altLang="zh-CN" sz="1600" dirty="0">
                <a:solidFill>
                  <a:schemeClr val="tx1"/>
                </a:solidFill>
                <a:latin typeface="华文细黑" panose="02010600040101010101" pitchFamily="2" charset="-122"/>
                <a:ea typeface="华文细黑" panose="02010600040101010101" pitchFamily="2" charset="-122"/>
              </a:rPr>
              <a:t>90</a:t>
            </a:r>
            <a:r>
              <a:rPr lang="zh-CN" altLang="en-US" sz="1600" dirty="0">
                <a:solidFill>
                  <a:schemeClr val="tx1"/>
                </a:solidFill>
                <a:latin typeface="华文细黑" panose="02010600040101010101" pitchFamily="2" charset="-122"/>
                <a:ea typeface="华文细黑" panose="02010600040101010101" pitchFamily="2" charset="-122"/>
              </a:rPr>
              <a:t>年代</a:t>
            </a:r>
            <a:endParaRPr lang="zh-CN" altLang="en-US" sz="1600" dirty="0">
              <a:solidFill>
                <a:schemeClr val="tx1"/>
              </a:solidFill>
              <a:latin typeface="华文细黑" panose="02010600040101010101" pitchFamily="2" charset="-122"/>
              <a:ea typeface="华文细黑" panose="02010600040101010101" pitchFamily="2" charset="-122"/>
            </a:endParaRPr>
          </a:p>
        </p:txBody>
      </p:sp>
      <p:pic>
        <p:nvPicPr>
          <p:cNvPr id="27669" name="Picture 22"/>
          <p:cNvPicPr>
            <a:picLocks noChangeAspect="1" noChangeArrowheads="1"/>
          </p:cNvPicPr>
          <p:nvPr/>
        </p:nvPicPr>
        <p:blipFill>
          <a:blip r:embed="rId1">
            <a:clrChange>
              <a:clrFrom>
                <a:srgbClr val="FEFEFE"/>
              </a:clrFrom>
              <a:clrTo>
                <a:srgbClr val="FEFEFE">
                  <a:alpha val="0"/>
                </a:srgbClr>
              </a:clrTo>
            </a:clrChange>
            <a:grayscl/>
            <a:lum bright="18000"/>
            <a:extLst>
              <a:ext uri="{28A0092B-C50C-407E-A947-70E740481C1C}">
                <a14:useLocalDpi xmlns:a14="http://schemas.microsoft.com/office/drawing/2010/main" val="0"/>
              </a:ext>
            </a:extLst>
          </a:blip>
          <a:srcRect/>
          <a:stretch>
            <a:fillRect/>
          </a:stretch>
        </p:blipFill>
        <p:spPr bwMode="auto">
          <a:xfrm>
            <a:off x="4318004" y="3775526"/>
            <a:ext cx="10795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0" name="Rectangle 7"/>
          <p:cNvSpPr>
            <a:spLocks noChangeArrowheads="1"/>
          </p:cNvSpPr>
          <p:nvPr/>
        </p:nvSpPr>
        <p:spPr bwMode="auto">
          <a:xfrm>
            <a:off x="854443" y="5864676"/>
            <a:ext cx="912335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40" tIns="40020" rIns="80040" bIns="40020"/>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40000"/>
              </a:lnSpc>
              <a:buClr>
                <a:schemeClr val="bg2"/>
              </a:buClr>
              <a:buSzPct val="60000"/>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软件开发顺应时代变化，从重型过程转向轻量型敏捷</a:t>
            </a:r>
            <a:endParaRPr lang="zh-CN" altLang="en-US" sz="2000" b="1" dirty="0">
              <a:latin typeface="微软雅黑" panose="020B0503020204020204" pitchFamily="34" charset="-122"/>
              <a:ea typeface="微软雅黑" panose="020B0503020204020204" pitchFamily="34" charset="-122"/>
            </a:endParaRPr>
          </a:p>
        </p:txBody>
      </p:sp>
      <p:sp>
        <p:nvSpPr>
          <p:cNvPr id="27671" name="Text Box 16"/>
          <p:cNvSpPr txBox="1">
            <a:spLocks noChangeArrowheads="1"/>
          </p:cNvSpPr>
          <p:nvPr/>
        </p:nvSpPr>
        <p:spPr bwMode="auto">
          <a:xfrm>
            <a:off x="1031752" y="2242001"/>
            <a:ext cx="1279652" cy="358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399" tIns="43202" rIns="86399" bIns="43202">
            <a:spAutoFit/>
          </a:bodyPr>
          <a:lstStyle>
            <a:lvl1pPr marL="398780" indent="-398780" defTabSz="876300" eaLnBrk="0" hangingPunct="0">
              <a:defRPr sz="3200">
                <a:solidFill>
                  <a:srgbClr val="990000"/>
                </a:solidFill>
                <a:latin typeface="FrutigerNext LT Medium" pitchFamily="34" charset="0"/>
                <a:ea typeface="黑体" panose="02010609060101010101" charset="-122"/>
              </a:defRPr>
            </a:lvl1pPr>
            <a:lvl2pPr marL="742950" indent="-285750" defTabSz="876300" eaLnBrk="0" hangingPunct="0">
              <a:defRPr sz="3200">
                <a:solidFill>
                  <a:srgbClr val="990000"/>
                </a:solidFill>
                <a:latin typeface="FrutigerNext LT Medium" pitchFamily="34" charset="0"/>
                <a:ea typeface="黑体" panose="02010609060101010101" charset="-122"/>
              </a:defRPr>
            </a:lvl2pPr>
            <a:lvl3pPr marL="1143000" indent="-228600" defTabSz="876300" eaLnBrk="0" hangingPunct="0">
              <a:defRPr sz="3200">
                <a:solidFill>
                  <a:srgbClr val="990000"/>
                </a:solidFill>
                <a:latin typeface="FrutigerNext LT Medium" pitchFamily="34" charset="0"/>
                <a:ea typeface="黑体" panose="02010609060101010101" charset="-122"/>
              </a:defRPr>
            </a:lvl3pPr>
            <a:lvl4pPr marL="1600200" indent="-228600" defTabSz="876300" eaLnBrk="0" hangingPunct="0">
              <a:defRPr sz="3200">
                <a:solidFill>
                  <a:srgbClr val="990000"/>
                </a:solidFill>
                <a:latin typeface="FrutigerNext LT Medium" pitchFamily="34" charset="0"/>
                <a:ea typeface="黑体" panose="02010609060101010101" charset="-122"/>
              </a:defRPr>
            </a:lvl4pPr>
            <a:lvl5pPr marL="2057400" indent="-228600" defTabSz="876300" eaLnBrk="0" hangingPunct="0">
              <a:defRPr sz="3200">
                <a:solidFill>
                  <a:srgbClr val="990000"/>
                </a:solidFill>
                <a:latin typeface="FrutigerNext LT Medium" pitchFamily="34" charset="0"/>
                <a:ea typeface="黑体" panose="02010609060101010101" charset="-122"/>
              </a:defRPr>
            </a:lvl5pPr>
            <a:lvl6pPr marL="25146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763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05000"/>
              </a:lnSpc>
              <a:spcBef>
                <a:spcPct val="50000"/>
              </a:spcBef>
              <a:buClr>
                <a:srgbClr val="990000"/>
              </a:buClr>
            </a:pPr>
            <a:r>
              <a:rPr lang="en-US" altLang="zh-CN" sz="1800" dirty="0">
                <a:solidFill>
                  <a:schemeClr val="tx1"/>
                </a:solidFill>
                <a:latin typeface="华文细黑" panose="02010600040101010101" pitchFamily="2" charset="-122"/>
                <a:ea typeface="华文细黑" panose="02010600040101010101" pitchFamily="2" charset="-122"/>
              </a:rPr>
              <a:t>70</a:t>
            </a:r>
            <a:r>
              <a:rPr lang="zh-CN" altLang="en-US" sz="1800" dirty="0">
                <a:solidFill>
                  <a:schemeClr val="tx1"/>
                </a:solidFill>
                <a:latin typeface="华文细黑" panose="02010600040101010101" pitchFamily="2" charset="-122"/>
                <a:ea typeface="华文细黑" panose="02010600040101010101" pitchFamily="2" charset="-122"/>
              </a:rPr>
              <a:t>年代</a:t>
            </a:r>
            <a:endParaRPr lang="zh-CN" altLang="en-US" sz="1800" dirty="0">
              <a:solidFill>
                <a:schemeClr val="tx1"/>
              </a:solidFill>
              <a:latin typeface="华文细黑" panose="02010600040101010101" pitchFamily="2" charset="-122"/>
              <a:ea typeface="华文细黑" panose="02010600040101010101" pitchFamily="2" charset="-122"/>
            </a:endParaRPr>
          </a:p>
        </p:txBody>
      </p:sp>
      <p:pic>
        <p:nvPicPr>
          <p:cNvPr id="27672" name="Picture 39" descr="cad-software-Sketchpad"/>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4173542" y="1059315"/>
            <a:ext cx="1223962"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3" name="Picture 43" descr="negligence"/>
          <p:cNvPicPr>
            <a:picLocks noChangeAspect="1" noChangeArrowheads="1"/>
          </p:cNvPicPr>
          <p:nvPr/>
        </p:nvPicPr>
        <p:blipFill>
          <a:blip r:embed="rId3" cstate="print">
            <a:clrChange>
              <a:clrFrom>
                <a:srgbClr val="FFFFFF"/>
              </a:clrFrom>
              <a:clrTo>
                <a:srgbClr val="FFFFFF">
                  <a:alpha val="0"/>
                </a:srgbClr>
              </a:clrTo>
            </a:clrChange>
            <a:grayscl/>
            <a:extLst>
              <a:ext uri="{28A0092B-C50C-407E-A947-70E740481C1C}">
                <a14:useLocalDpi xmlns:a14="http://schemas.microsoft.com/office/drawing/2010/main" val="0"/>
              </a:ext>
            </a:extLst>
          </a:blip>
          <a:srcRect/>
          <a:stretch>
            <a:fillRect/>
          </a:stretch>
        </p:blipFill>
        <p:spPr bwMode="auto">
          <a:xfrm>
            <a:off x="4244980" y="1830840"/>
            <a:ext cx="10445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4" name="Rectangle 38"/>
          <p:cNvSpPr>
            <a:spLocks noChangeArrowheads="1"/>
          </p:cNvSpPr>
          <p:nvPr/>
        </p:nvSpPr>
        <p:spPr bwMode="auto">
          <a:xfrm>
            <a:off x="301626" y="428902"/>
            <a:ext cx="8135938" cy="62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09" tIns="40006" rIns="80009" bIns="40006">
            <a:spAutoFit/>
          </a:bodyPr>
          <a:lstStyle>
            <a:lvl1pPr defTabSz="802005" eaLnBrk="0" hangingPunct="0">
              <a:defRPr sz="3200">
                <a:solidFill>
                  <a:srgbClr val="990000"/>
                </a:solidFill>
                <a:latin typeface="FrutigerNext LT Medium" pitchFamily="34" charset="0"/>
                <a:ea typeface="黑体" panose="02010609060101010101" charset="-122"/>
              </a:defRPr>
            </a:lvl1pPr>
            <a:lvl2pPr marL="742950" indent="-285750" defTabSz="802005" eaLnBrk="0" hangingPunct="0">
              <a:defRPr sz="3200">
                <a:solidFill>
                  <a:srgbClr val="990000"/>
                </a:solidFill>
                <a:latin typeface="FrutigerNext LT Medium" pitchFamily="34" charset="0"/>
                <a:ea typeface="黑体" panose="02010609060101010101" charset="-122"/>
              </a:defRPr>
            </a:lvl2pPr>
            <a:lvl3pPr marL="1143000" indent="-228600" defTabSz="802005" eaLnBrk="0" hangingPunct="0">
              <a:defRPr sz="3200">
                <a:solidFill>
                  <a:srgbClr val="990000"/>
                </a:solidFill>
                <a:latin typeface="FrutigerNext LT Medium" pitchFamily="34" charset="0"/>
                <a:ea typeface="黑体" panose="02010609060101010101" charset="-122"/>
              </a:defRPr>
            </a:lvl3pPr>
            <a:lvl4pPr marL="1600200" indent="-228600" defTabSz="802005" eaLnBrk="0" hangingPunct="0">
              <a:defRPr sz="3200">
                <a:solidFill>
                  <a:srgbClr val="990000"/>
                </a:solidFill>
                <a:latin typeface="FrutigerNext LT Medium" pitchFamily="34" charset="0"/>
                <a:ea typeface="黑体" panose="02010609060101010101" charset="-122"/>
              </a:defRPr>
            </a:lvl4pPr>
            <a:lvl5pPr marL="2057400" indent="-228600" defTabSz="802005" eaLnBrk="0" hangingPunct="0">
              <a:defRPr sz="3200">
                <a:solidFill>
                  <a:srgbClr val="990000"/>
                </a:solidFill>
                <a:latin typeface="FrutigerNext LT Medium" pitchFamily="34" charset="0"/>
                <a:ea typeface="黑体" panose="02010609060101010101" charset="-122"/>
              </a:defRPr>
            </a:lvl5pPr>
            <a:lvl6pPr marL="25146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10000"/>
              </a:lnSpc>
            </a:pPr>
            <a:r>
              <a:rPr lang="zh-CN" altLang="en-US" dirty="0"/>
              <a:t>敏捷诞生的历史背景</a:t>
            </a:r>
            <a:endParaRPr lang="zh-CN" altLang="en-US" dirty="0"/>
          </a:p>
        </p:txBody>
      </p:sp>
      <p:pic>
        <p:nvPicPr>
          <p:cNvPr id="27675" name="Picture 40" descr="CAHF217N"/>
          <p:cNvPicPr>
            <a:picLocks noChangeAspect="1" noChangeArrowheads="1"/>
          </p:cNvPicPr>
          <p:nvPr/>
        </p:nvPicPr>
        <p:blipFill>
          <a:blip r:embed="rId4">
            <a:clrChange>
              <a:clrFrom>
                <a:srgbClr val="FEFEFE"/>
              </a:clrFrom>
              <a:clrTo>
                <a:srgbClr val="FEFEFE">
                  <a:alpha val="0"/>
                </a:srgbClr>
              </a:clrTo>
            </a:clrChange>
            <a:grayscl/>
            <a:lum bright="24000"/>
            <a:extLst>
              <a:ext uri="{28A0092B-C50C-407E-A947-70E740481C1C}">
                <a14:useLocalDpi xmlns:a14="http://schemas.microsoft.com/office/drawing/2010/main" val="0"/>
              </a:ext>
            </a:extLst>
          </a:blip>
          <a:srcRect/>
          <a:stretch>
            <a:fillRect/>
          </a:stretch>
        </p:blipFill>
        <p:spPr bwMode="auto">
          <a:xfrm>
            <a:off x="4389443" y="2983364"/>
            <a:ext cx="936625"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6" name="AutoShape 7"/>
          <p:cNvSpPr>
            <a:spLocks noChangeArrowheads="1"/>
          </p:cNvSpPr>
          <p:nvPr/>
        </p:nvSpPr>
        <p:spPr bwMode="auto">
          <a:xfrm>
            <a:off x="2158613" y="2696027"/>
            <a:ext cx="304800" cy="360363"/>
          </a:xfrm>
          <a:prstGeom prst="downArrow">
            <a:avLst>
              <a:gd name="adj1" fmla="val 50000"/>
              <a:gd name="adj2" fmla="val 29557"/>
            </a:avLst>
          </a:prstGeom>
          <a:gradFill rotWithShape="1">
            <a:gsLst>
              <a:gs pos="0">
                <a:srgbClr val="FFFFFF"/>
              </a:gs>
              <a:gs pos="100000">
                <a:srgbClr val="C0C0C0"/>
              </a:gs>
            </a:gsLst>
            <a:lin ang="5400000" scaled="1"/>
          </a:gradFill>
          <a:ln w="9525">
            <a:solidFill>
              <a:schemeClr val="bg1"/>
            </a:solidFill>
            <a:miter lim="800000"/>
          </a:ln>
        </p:spPr>
        <p:txBody>
          <a:bodyPr vert="eaVert" wrap="none" lIns="91422" tIns="45711" rIns="91422" bIns="45711"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a:spcBef>
                <a:spcPct val="40000"/>
              </a:spcBef>
              <a:buClr>
                <a:srgbClr val="990000"/>
              </a:buClr>
              <a:buSzPct val="60000"/>
              <a:buFont typeface="Wingdings" panose="05000000000000000000" pitchFamily="2" charset="2"/>
              <a:buChar char="n"/>
            </a:pPr>
            <a:endParaRPr lang="zh-CN" altLang="en-US" sz="1600">
              <a:solidFill>
                <a:schemeClr val="tx1"/>
              </a:solidFill>
              <a:latin typeface="FrutigerNext LT Regular" pitchFamily="34" charset="0"/>
              <a:ea typeface="华文细黑" panose="02010600040101010101" pitchFamily="2" charset="-122"/>
            </a:endParaRPr>
          </a:p>
        </p:txBody>
      </p:sp>
      <p:pic>
        <p:nvPicPr>
          <p:cNvPr id="27677" name="Picture 100" descr="026"/>
          <p:cNvPicPr>
            <a:picLocks noChangeAspect="1" noChangeArrowheads="1"/>
          </p:cNvPicPr>
          <p:nvPr/>
        </p:nvPicPr>
        <p:blipFill>
          <a:blip r:embed="rId5">
            <a:lum bright="18000"/>
            <a:extLst>
              <a:ext uri="{28A0092B-C50C-407E-A947-70E740481C1C}">
                <a14:useLocalDpi xmlns:a14="http://schemas.microsoft.com/office/drawing/2010/main" val="0"/>
              </a:ext>
            </a:extLst>
          </a:blip>
          <a:srcRect/>
          <a:stretch>
            <a:fillRect/>
          </a:stretch>
        </p:blipFill>
        <p:spPr bwMode="auto">
          <a:xfrm>
            <a:off x="4173543" y="4712152"/>
            <a:ext cx="1247775"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8" name="AutoShape 7"/>
          <p:cNvSpPr>
            <a:spLocks noChangeArrowheads="1"/>
          </p:cNvSpPr>
          <p:nvPr/>
        </p:nvSpPr>
        <p:spPr bwMode="auto">
          <a:xfrm>
            <a:off x="2158613" y="3631064"/>
            <a:ext cx="304800" cy="360362"/>
          </a:xfrm>
          <a:prstGeom prst="downArrow">
            <a:avLst>
              <a:gd name="adj1" fmla="val 50000"/>
              <a:gd name="adj2" fmla="val 29557"/>
            </a:avLst>
          </a:prstGeom>
          <a:gradFill rotWithShape="1">
            <a:gsLst>
              <a:gs pos="0">
                <a:srgbClr val="FFFFFF"/>
              </a:gs>
              <a:gs pos="100000">
                <a:srgbClr val="C0C0C0"/>
              </a:gs>
            </a:gsLst>
            <a:lin ang="5400000" scaled="1"/>
          </a:gradFill>
          <a:ln w="9525">
            <a:solidFill>
              <a:schemeClr val="bg1"/>
            </a:solidFill>
            <a:miter lim="800000"/>
          </a:ln>
        </p:spPr>
        <p:txBody>
          <a:bodyPr vert="eaVert" wrap="none" lIns="91422" tIns="45711" rIns="91422" bIns="45711"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a:spcBef>
                <a:spcPct val="40000"/>
              </a:spcBef>
              <a:buClr>
                <a:srgbClr val="990000"/>
              </a:buClr>
              <a:buSzPct val="60000"/>
              <a:buFont typeface="Wingdings" panose="05000000000000000000" pitchFamily="2" charset="2"/>
              <a:buChar char="n"/>
            </a:pPr>
            <a:endParaRPr lang="zh-CN" altLang="en-US" sz="1600">
              <a:solidFill>
                <a:schemeClr val="tx1"/>
              </a:solidFill>
              <a:latin typeface="FrutigerNext LT Regular" pitchFamily="34" charset="0"/>
              <a:ea typeface="华文细黑" panose="02010600040101010101" pitchFamily="2" charset="-122"/>
            </a:endParaRPr>
          </a:p>
        </p:txBody>
      </p:sp>
      <p:sp>
        <p:nvSpPr>
          <p:cNvPr id="27679" name="AutoShape 7"/>
          <p:cNvSpPr>
            <a:spLocks noChangeArrowheads="1"/>
          </p:cNvSpPr>
          <p:nvPr/>
        </p:nvSpPr>
        <p:spPr bwMode="auto">
          <a:xfrm>
            <a:off x="2158613" y="4639127"/>
            <a:ext cx="304800" cy="360363"/>
          </a:xfrm>
          <a:prstGeom prst="downArrow">
            <a:avLst>
              <a:gd name="adj1" fmla="val 50000"/>
              <a:gd name="adj2" fmla="val 29557"/>
            </a:avLst>
          </a:prstGeom>
          <a:gradFill rotWithShape="1">
            <a:gsLst>
              <a:gs pos="0">
                <a:srgbClr val="FFFFFF"/>
              </a:gs>
              <a:gs pos="100000">
                <a:srgbClr val="C0C0C0"/>
              </a:gs>
            </a:gsLst>
            <a:lin ang="5400000" scaled="1"/>
          </a:gradFill>
          <a:ln w="9525">
            <a:solidFill>
              <a:schemeClr val="bg1"/>
            </a:solidFill>
            <a:miter lim="800000"/>
          </a:ln>
        </p:spPr>
        <p:txBody>
          <a:bodyPr vert="eaVert" wrap="none" lIns="91422" tIns="45711" rIns="91422" bIns="45711"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a:spcBef>
                <a:spcPct val="40000"/>
              </a:spcBef>
              <a:buClr>
                <a:srgbClr val="990000"/>
              </a:buClr>
              <a:buSzPct val="60000"/>
              <a:buFont typeface="Wingdings" panose="05000000000000000000" pitchFamily="2" charset="2"/>
              <a:buChar char="n"/>
            </a:pPr>
            <a:endParaRPr lang="zh-CN" altLang="en-US" sz="1600">
              <a:solidFill>
                <a:schemeClr val="tx1"/>
              </a:solidFill>
              <a:latin typeface="FrutigerNext LT Regular" pitchFamily="34" charset="0"/>
              <a:ea typeface="华文细黑" panose="02010600040101010101" pitchFamily="2" charset="-122"/>
            </a:endParaRPr>
          </a:p>
        </p:txBody>
      </p:sp>
      <p:sp>
        <p:nvSpPr>
          <p:cNvPr id="27680" name="Rectangle 103"/>
          <p:cNvSpPr>
            <a:spLocks noChangeArrowheads="1"/>
          </p:cNvSpPr>
          <p:nvPr/>
        </p:nvSpPr>
        <p:spPr bwMode="auto">
          <a:xfrm>
            <a:off x="5663584" y="1610672"/>
            <a:ext cx="5233890" cy="457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0025" tIns="40014" rIns="80025" bIns="40014"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27681" name="Rectangle 104"/>
          <p:cNvSpPr>
            <a:spLocks noChangeArrowheads="1"/>
          </p:cNvSpPr>
          <p:nvPr/>
        </p:nvSpPr>
        <p:spPr bwMode="auto">
          <a:xfrm>
            <a:off x="5691269" y="2557606"/>
            <a:ext cx="5206205" cy="66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0025" tIns="40014" rIns="80025" bIns="40014"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27682" name="Rectangle 105"/>
          <p:cNvSpPr>
            <a:spLocks noChangeArrowheads="1"/>
          </p:cNvSpPr>
          <p:nvPr/>
        </p:nvSpPr>
        <p:spPr bwMode="auto">
          <a:xfrm>
            <a:off x="5691269" y="3775526"/>
            <a:ext cx="5206205" cy="457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0025" tIns="40014" rIns="80025" bIns="40014"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sp>
        <p:nvSpPr>
          <p:cNvPr id="27683" name="Rectangle 106"/>
          <p:cNvSpPr>
            <a:spLocks noChangeArrowheads="1"/>
          </p:cNvSpPr>
          <p:nvPr/>
        </p:nvSpPr>
        <p:spPr bwMode="auto">
          <a:xfrm flipV="1">
            <a:off x="5708787" y="4832675"/>
            <a:ext cx="5188687" cy="106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0025" tIns="40014" rIns="80025" bIns="40014"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p>
        </p:txBody>
      </p:sp>
      <p:cxnSp>
        <p:nvCxnSpPr>
          <p:cNvPr id="55" name="直接连接符 54"/>
          <p:cNvCxnSpPr/>
          <p:nvPr/>
        </p:nvCxnSpPr>
        <p:spPr>
          <a:xfrm>
            <a:off x="-12694" y="1014139"/>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7818120" y="810847"/>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58" name="Rectangle 38"/>
          <p:cNvSpPr>
            <a:spLocks noChangeArrowheads="1"/>
          </p:cNvSpPr>
          <p:nvPr/>
        </p:nvSpPr>
        <p:spPr bwMode="auto">
          <a:xfrm flipV="1">
            <a:off x="2139947" y="4836453"/>
            <a:ext cx="8295824" cy="1549832"/>
          </a:xfrm>
          <a:prstGeom prst="rect">
            <a:avLst/>
          </a:prstGeom>
          <a:gradFill rotWithShape="1">
            <a:gsLst>
              <a:gs pos="0">
                <a:schemeClr val="bg1"/>
              </a:gs>
              <a:gs pos="100000">
                <a:schemeClr val="bg1">
                  <a:gamma/>
                  <a:shade val="86275"/>
                  <a:invGamma/>
                </a:schemeClr>
              </a:gs>
            </a:gsLst>
            <a:lin ang="5400000" scaled="1"/>
          </a:gradFill>
          <a:ln w="38100" algn="ctr">
            <a:noFill/>
            <a:miter lim="800000"/>
          </a:ln>
          <a:effectLst/>
        </p:spPr>
        <p:txBody>
          <a:bodyPr wrap="none" lIns="80025" tIns="40014" rIns="80025" bIns="40014" anchor="ctr"/>
          <a:lstStyle/>
          <a:p>
            <a:pPr>
              <a:defRPr/>
            </a:pPr>
            <a:endParaRPr lang="zh-CN" altLang="en-US">
              <a:ea typeface="黑体" panose="02010609060101010101" charset="-122"/>
            </a:endParaRPr>
          </a:p>
        </p:txBody>
      </p:sp>
      <p:sp>
        <p:nvSpPr>
          <p:cNvPr id="26629" name="Rectangle 2"/>
          <p:cNvSpPr>
            <a:spLocks noGrp="1" noChangeArrowheads="1"/>
          </p:cNvSpPr>
          <p:nvPr>
            <p:ph type="title" idx="4294967295"/>
          </p:nvPr>
        </p:nvSpPr>
        <p:spPr>
          <a:xfrm>
            <a:off x="394343" y="479459"/>
            <a:ext cx="5688013" cy="5762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业界敏捷浪潮</a:t>
            </a:r>
            <a:endParaRPr lang="en-US" altLang="zh-CN" sz="3200" dirty="0">
              <a:solidFill>
                <a:srgbClr val="990000"/>
              </a:solidFill>
              <a:latin typeface="FrutigerNext LT Medium" pitchFamily="34" charset="0"/>
              <a:ea typeface="黑体" panose="02010609060101010101" charset="-122"/>
              <a:cs typeface="+mn-cs"/>
            </a:endParaRPr>
          </a:p>
        </p:txBody>
      </p:sp>
      <p:sp>
        <p:nvSpPr>
          <p:cNvPr id="26631" name="Rectangle 36"/>
          <p:cNvSpPr>
            <a:spLocks noChangeArrowheads="1"/>
          </p:cNvSpPr>
          <p:nvPr/>
        </p:nvSpPr>
        <p:spPr bwMode="auto">
          <a:xfrm>
            <a:off x="1738859" y="4448060"/>
            <a:ext cx="9419295" cy="176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40" tIns="40020" rIns="80040" bIns="40020"/>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90000"/>
              </a:lnSpc>
              <a:buClr>
                <a:schemeClr val="bg2"/>
              </a:buClr>
              <a:buSzPct val="60000"/>
              <a:buFont typeface="Wingdings" panose="05000000000000000000" pitchFamily="2" charset="2"/>
              <a:buChar char="l"/>
            </a:pPr>
            <a:r>
              <a:rPr lang="en-US" altLang="zh-CN" sz="2000" dirty="0">
                <a:solidFill>
                  <a:schemeClr val="tx1"/>
                </a:solidFill>
                <a:latin typeface="微软雅黑" panose="020B0503020204020204" pitchFamily="34" charset="-122"/>
                <a:ea typeface="微软雅黑" panose="020B0503020204020204" pitchFamily="34" charset="-122"/>
              </a:rPr>
              <a:t>ISO 9000</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rPr>
              <a:t>09</a:t>
            </a:r>
            <a:r>
              <a:rPr lang="zh-CN" altLang="en-US" sz="2000" dirty="0">
                <a:solidFill>
                  <a:schemeClr val="tx1"/>
                </a:solidFill>
                <a:latin typeface="微软雅黑" panose="020B0503020204020204" pitchFamily="34" charset="-122"/>
                <a:ea typeface="微软雅黑" panose="020B0503020204020204" pitchFamily="34" charset="-122"/>
              </a:rPr>
              <a:t>版）标准将在原来八大原则的基础上新增</a:t>
            </a:r>
            <a:r>
              <a:rPr lang="zh-CN" altLang="en-US" sz="2000" b="1" dirty="0">
                <a:latin typeface="微软雅黑" panose="020B0503020204020204" pitchFamily="34" charset="-122"/>
                <a:ea typeface="微软雅黑" panose="020B0503020204020204" pitchFamily="34" charset="-122"/>
              </a:rPr>
              <a:t>敏捷原则</a:t>
            </a:r>
            <a:endParaRPr lang="en-US" altLang="zh-CN" sz="2000" b="1" dirty="0">
              <a:solidFill>
                <a:srgbClr val="000000"/>
              </a:solidFill>
              <a:latin typeface="微软雅黑" panose="020B0503020204020204" pitchFamily="34" charset="-122"/>
              <a:ea typeface="微软雅黑" panose="020B0503020204020204" pitchFamily="34" charset="-122"/>
            </a:endParaRPr>
          </a:p>
          <a:p>
            <a:pPr algn="l" eaLnBrk="1" hangingPunct="1">
              <a:lnSpc>
                <a:spcPct val="190000"/>
              </a:lnSpc>
              <a:buClr>
                <a:schemeClr val="bg2"/>
              </a:buClr>
              <a:buSzPct val="60000"/>
              <a:buFont typeface="Wingdings" panose="05000000000000000000" pitchFamily="2" charset="2"/>
              <a:buChar char="l"/>
            </a:pPr>
            <a:r>
              <a:rPr lang="zh-CN" altLang="en-US" sz="2000" dirty="0">
                <a:solidFill>
                  <a:schemeClr val="tx1"/>
                </a:solidFill>
                <a:latin typeface="微软雅黑" panose="020B0503020204020204" pitchFamily="34" charset="-122"/>
                <a:ea typeface="微软雅黑" panose="020B0503020204020204" pitchFamily="34" charset="-122"/>
              </a:rPr>
              <a:t>美国军方软件开发标准（</a:t>
            </a:r>
            <a:r>
              <a:rPr lang="en-US" altLang="zh-CN" sz="2000" dirty="0">
                <a:solidFill>
                  <a:schemeClr val="tx1"/>
                </a:solidFill>
                <a:latin typeface="微软雅黑" panose="020B0503020204020204" pitchFamily="34" charset="-122"/>
                <a:ea typeface="微软雅黑" panose="020B0503020204020204" pitchFamily="34" charset="-122"/>
              </a:rPr>
              <a:t>DOD 5000.2</a:t>
            </a:r>
            <a:r>
              <a:rPr lang="zh-CN" altLang="en-US" sz="2000" dirty="0">
                <a:solidFill>
                  <a:schemeClr val="tx1"/>
                </a:solidFill>
                <a:latin typeface="微软雅黑" panose="020B0503020204020204" pitchFamily="34" charset="-122"/>
                <a:ea typeface="微软雅黑" panose="020B0503020204020204" pitchFamily="34" charset="-122"/>
              </a:rPr>
              <a:t>）推荐</a:t>
            </a:r>
            <a:r>
              <a:rPr lang="zh-CN" altLang="en-US" sz="2000" b="1" dirty="0">
                <a:solidFill>
                  <a:schemeClr val="tx2"/>
                </a:solidFill>
                <a:latin typeface="微软雅黑" panose="020B0503020204020204" pitchFamily="34" charset="-122"/>
                <a:ea typeface="微软雅黑" panose="020B0503020204020204" pitchFamily="34" charset="-122"/>
              </a:rPr>
              <a:t>迭代</a:t>
            </a:r>
            <a:r>
              <a:rPr lang="zh-CN" altLang="en-US" sz="2000" b="1" dirty="0">
                <a:latin typeface="微软雅黑" panose="020B0503020204020204" pitchFamily="34" charset="-122"/>
                <a:ea typeface="微软雅黑" panose="020B0503020204020204" pitchFamily="34" charset="-122"/>
              </a:rPr>
              <a:t>为软件开发优选模式</a:t>
            </a:r>
            <a:endParaRPr lang="zh-CN" altLang="en-US" sz="2000" b="1" dirty="0">
              <a:latin typeface="微软雅黑" panose="020B0503020204020204" pitchFamily="34" charset="-122"/>
              <a:ea typeface="微软雅黑" panose="020B0503020204020204" pitchFamily="34" charset="-122"/>
            </a:endParaRPr>
          </a:p>
          <a:p>
            <a:pPr algn="l" eaLnBrk="1" hangingPunct="1">
              <a:lnSpc>
                <a:spcPct val="190000"/>
              </a:lnSpc>
              <a:buClr>
                <a:schemeClr val="bg2"/>
              </a:buClr>
              <a:buSzPct val="6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世界影响最大的美国波多里奇国家质量奖</a:t>
            </a:r>
            <a:r>
              <a:rPr lang="zh-CN" altLang="en-US" sz="2000" dirty="0">
                <a:solidFill>
                  <a:schemeClr val="tx1"/>
                </a:solidFill>
                <a:latin typeface="微软雅黑" panose="020B0503020204020204" pitchFamily="34" charset="-122"/>
                <a:ea typeface="微软雅黑" panose="020B0503020204020204" pitchFamily="34" charset="-122"/>
              </a:rPr>
              <a:t>将</a:t>
            </a:r>
            <a:r>
              <a:rPr lang="zh-CN" altLang="en-US" sz="2000" b="1" dirty="0">
                <a:solidFill>
                  <a:schemeClr val="tx2"/>
                </a:solidFill>
                <a:latin typeface="微软雅黑" panose="020B0503020204020204" pitchFamily="34" charset="-122"/>
                <a:ea typeface="微软雅黑" panose="020B0503020204020204" pitchFamily="34" charset="-122"/>
              </a:rPr>
              <a:t>敏捷</a:t>
            </a:r>
            <a:r>
              <a:rPr lang="zh-CN" altLang="en-US" sz="2000" dirty="0">
                <a:solidFill>
                  <a:schemeClr val="tx1"/>
                </a:solidFill>
                <a:latin typeface="微软雅黑" panose="020B0503020204020204" pitchFamily="34" charset="-122"/>
                <a:ea typeface="微软雅黑" panose="020B0503020204020204" pitchFamily="34" charset="-122"/>
              </a:rPr>
              <a:t>作为</a:t>
            </a:r>
            <a:r>
              <a:rPr lang="zh-CN" altLang="en-US" sz="2000" b="1" dirty="0">
                <a:latin typeface="微软雅黑" panose="020B0503020204020204" pitchFamily="34" charset="-122"/>
                <a:ea typeface="微软雅黑" panose="020B0503020204020204" pitchFamily="34" charset="-122"/>
              </a:rPr>
              <a:t>核心的十一大原则之一</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7818120" y="810847"/>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u=2805316507,2231524152&amp;fm=26&amp;gp=0"/>
          <p:cNvPicPr>
            <a:picLocks noChangeAspect="1"/>
          </p:cNvPicPr>
          <p:nvPr/>
        </p:nvPicPr>
        <p:blipFill>
          <a:blip r:embed="rId1"/>
          <a:stretch>
            <a:fillRect/>
          </a:stretch>
        </p:blipFill>
        <p:spPr>
          <a:xfrm>
            <a:off x="2100580" y="1256030"/>
            <a:ext cx="2129155" cy="1417955"/>
          </a:xfrm>
          <a:prstGeom prst="rect">
            <a:avLst/>
          </a:prstGeom>
        </p:spPr>
      </p:pic>
      <p:pic>
        <p:nvPicPr>
          <p:cNvPr id="6" name="图片 5" descr="u=3137803070,3451243410&amp;fm=26&amp;gp=0"/>
          <p:cNvPicPr>
            <a:picLocks noChangeAspect="1"/>
          </p:cNvPicPr>
          <p:nvPr/>
        </p:nvPicPr>
        <p:blipFill>
          <a:blip r:embed="rId2"/>
          <a:stretch>
            <a:fillRect/>
          </a:stretch>
        </p:blipFill>
        <p:spPr>
          <a:xfrm>
            <a:off x="4658995" y="1238250"/>
            <a:ext cx="2733040" cy="1454150"/>
          </a:xfrm>
          <a:prstGeom prst="rect">
            <a:avLst/>
          </a:prstGeom>
        </p:spPr>
      </p:pic>
      <p:pic>
        <p:nvPicPr>
          <p:cNvPr id="7" name="图片 6" descr="u=140287786,3022889166&amp;fm=15&amp;gp=0"/>
          <p:cNvPicPr>
            <a:picLocks noChangeAspect="1"/>
          </p:cNvPicPr>
          <p:nvPr/>
        </p:nvPicPr>
        <p:blipFill>
          <a:blip r:embed="rId3"/>
          <a:stretch>
            <a:fillRect/>
          </a:stretch>
        </p:blipFill>
        <p:spPr>
          <a:xfrm>
            <a:off x="7924800" y="1256030"/>
            <a:ext cx="1728470" cy="1445260"/>
          </a:xfrm>
          <a:prstGeom prst="rect">
            <a:avLst/>
          </a:prstGeom>
        </p:spPr>
      </p:pic>
      <p:pic>
        <p:nvPicPr>
          <p:cNvPr id="8" name="图片 7" descr="D13%P@D(RX(G(ZJHB3{07AU"/>
          <p:cNvPicPr>
            <a:picLocks noChangeAspect="1"/>
          </p:cNvPicPr>
          <p:nvPr/>
        </p:nvPicPr>
        <p:blipFill>
          <a:blip r:embed="rId4"/>
          <a:stretch>
            <a:fillRect/>
          </a:stretch>
        </p:blipFill>
        <p:spPr>
          <a:xfrm>
            <a:off x="2129790" y="3098800"/>
            <a:ext cx="2245995" cy="1220470"/>
          </a:xfrm>
          <a:prstGeom prst="rect">
            <a:avLst/>
          </a:prstGeom>
        </p:spPr>
      </p:pic>
      <p:pic>
        <p:nvPicPr>
          <p:cNvPr id="9" name="图片 8" descr="BNOFSPTL5TAQ_E@2O2BN5%5"/>
          <p:cNvPicPr>
            <a:picLocks noChangeAspect="1"/>
          </p:cNvPicPr>
          <p:nvPr/>
        </p:nvPicPr>
        <p:blipFill>
          <a:blip r:embed="rId5"/>
          <a:stretch>
            <a:fillRect/>
          </a:stretch>
        </p:blipFill>
        <p:spPr>
          <a:xfrm>
            <a:off x="4819650" y="3074670"/>
            <a:ext cx="2303145" cy="1244600"/>
          </a:xfrm>
          <a:prstGeom prst="rect">
            <a:avLst/>
          </a:prstGeom>
        </p:spPr>
      </p:pic>
      <p:pic>
        <p:nvPicPr>
          <p:cNvPr id="11" name="图片 10" descr="下载"/>
          <p:cNvPicPr>
            <a:picLocks noChangeAspect="1"/>
          </p:cNvPicPr>
          <p:nvPr/>
        </p:nvPicPr>
        <p:blipFill>
          <a:blip r:embed="rId6"/>
          <a:stretch>
            <a:fillRect/>
          </a:stretch>
        </p:blipFill>
        <p:spPr>
          <a:xfrm>
            <a:off x="7552690" y="3098800"/>
            <a:ext cx="2080895" cy="122047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2700</Words>
  <Application>WPS 演示</Application>
  <PresentationFormat>宽屏</PresentationFormat>
  <Paragraphs>422</Paragraphs>
  <Slides>21</Slides>
  <Notes>15</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40" baseType="lpstr">
      <vt:lpstr>Arial</vt:lpstr>
      <vt:lpstr>宋体</vt:lpstr>
      <vt:lpstr>Wingdings</vt:lpstr>
      <vt:lpstr>隶书</vt:lpstr>
      <vt:lpstr>微软雅黑</vt:lpstr>
      <vt:lpstr>华康俪金黑W8(P)</vt:lpstr>
      <vt:lpstr>黑体</vt:lpstr>
      <vt:lpstr>FrutigerNext LT Medium</vt:lpstr>
      <vt:lpstr>MS PGothic</vt:lpstr>
      <vt:lpstr>FrutigerNext LT Regular</vt:lpstr>
      <vt:lpstr>华文细黑</vt:lpstr>
      <vt:lpstr>Calibri</vt:lpstr>
      <vt:lpstr>Arial Unicode MS</vt:lpstr>
      <vt:lpstr>HY헤드라인M</vt:lpstr>
      <vt:lpstr>Times New Roman</vt:lpstr>
      <vt:lpstr>Segoe Print</vt:lpstr>
      <vt:lpstr>Calibri Light</vt:lpstr>
      <vt:lpstr>Office 主题</vt:lpstr>
      <vt:lpstr>Photoshop.Image.11</vt:lpstr>
      <vt:lpstr>PowerPoint 演示文稿</vt:lpstr>
      <vt:lpstr>PowerPoint 演示文稿</vt:lpstr>
      <vt:lpstr>PowerPoint 演示文稿</vt:lpstr>
      <vt:lpstr>PowerPoint 演示文稿</vt:lpstr>
      <vt:lpstr>敏捷宣言揭示更好的软件开发方法</vt:lpstr>
      <vt:lpstr>PowerPoint 演示文稿</vt:lpstr>
      <vt:lpstr>PowerPoint 演示文稿</vt:lpstr>
      <vt:lpstr>PowerPoint 演示文稿</vt:lpstr>
      <vt:lpstr>业界敏捷浪潮</vt:lpstr>
      <vt:lpstr>敏捷对生产率、质量、满意度、成本有明显改进</vt:lpstr>
      <vt:lpstr>PowerPoint 演示文稿</vt:lpstr>
      <vt:lpstr>PowerPoint 演示文稿</vt:lpstr>
      <vt:lpstr>对敏捷的常见误解</vt:lpstr>
      <vt:lpstr>敏捷 = 理念+优秀实践+具体应用</vt:lpstr>
      <vt:lpstr>理念：聚焦客户价值，消除浪费</vt:lpstr>
      <vt:lpstr>理念：激发团队潜能，加强协作</vt:lpstr>
      <vt:lpstr>理念：不断调整以适应(Adapting)变化</vt:lpstr>
      <vt:lpstr>PowerPoint 演示文稿</vt:lpstr>
      <vt:lpstr>具体应用：因地制宜选择适合的敏捷实践</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胡占利</dc:creator>
  <cp:lastModifiedBy>qile</cp:lastModifiedBy>
  <cp:revision>396</cp:revision>
  <dcterms:created xsi:type="dcterms:W3CDTF">2013-08-14T15:08:00Z</dcterms:created>
  <dcterms:modified xsi:type="dcterms:W3CDTF">2020-07-28T08:32:24Z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