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56" r:id="rId2"/>
    <p:sldId id="547" r:id="rId3"/>
    <p:sldId id="500" r:id="rId4"/>
    <p:sldId id="518" r:id="rId5"/>
    <p:sldId id="561" r:id="rId6"/>
    <p:sldId id="562" r:id="rId7"/>
    <p:sldId id="565" r:id="rId8"/>
    <p:sldId id="564" r:id="rId9"/>
    <p:sldId id="563" r:id="rId10"/>
    <p:sldId id="566" r:id="rId11"/>
    <p:sldId id="567" r:id="rId12"/>
    <p:sldId id="568" r:id="rId13"/>
    <p:sldId id="569" r:id="rId14"/>
    <p:sldId id="558" r:id="rId15"/>
    <p:sldId id="571" r:id="rId16"/>
    <p:sldId id="579" r:id="rId17"/>
    <p:sldId id="572" r:id="rId18"/>
    <p:sldId id="573" r:id="rId19"/>
    <p:sldId id="574" r:id="rId20"/>
    <p:sldId id="575" r:id="rId21"/>
    <p:sldId id="576" r:id="rId22"/>
    <p:sldId id="577" r:id="rId23"/>
    <p:sldId id="578" r:id="rId24"/>
    <p:sldId id="580" r:id="rId25"/>
    <p:sldId id="581" r:id="rId26"/>
    <p:sldId id="582" r:id="rId27"/>
    <p:sldId id="583" r:id="rId28"/>
    <p:sldId id="584" r:id="rId29"/>
    <p:sldId id="585" r:id="rId30"/>
    <p:sldId id="587" r:id="rId31"/>
    <p:sldId id="594" r:id="rId32"/>
    <p:sldId id="588" r:id="rId33"/>
    <p:sldId id="589" r:id="rId34"/>
    <p:sldId id="590" r:id="rId35"/>
    <p:sldId id="591" r:id="rId36"/>
    <p:sldId id="593" r:id="rId37"/>
    <p:sldId id="592" r:id="rId38"/>
    <p:sldId id="560" r:id="rId39"/>
    <p:sldId id="379" r:id="rId40"/>
  </p:sldIdLst>
  <p:sldSz cx="12192000" cy="6858000"/>
  <p:notesSz cx="6858000" cy="9144000"/>
  <p:embeddedFontLst>
    <p:embeddedFont>
      <p:font typeface="黑体" panose="02010609060101010101" pitchFamily="49" charset="-122"/>
      <p:regular r:id="rId42"/>
    </p:embeddedFont>
    <p:embeddedFont>
      <p:font typeface="Calibri Light" panose="020F0302020204030204" pitchFamily="34" charset="0"/>
      <p:regular r:id="rId43"/>
      <p:italic r:id="rId44"/>
    </p:embeddedFont>
    <p:embeddedFont>
      <p:font typeface="Calibri" panose="020F0502020204030204" pitchFamily="34" charset="0"/>
      <p:regular r:id="rId45"/>
      <p:bold r:id="rId46"/>
      <p:italic r:id="rId47"/>
      <p:boldItalic r:id="rId48"/>
    </p:embeddedFont>
    <p:embeddedFont>
      <p:font typeface="微软雅黑" panose="020B0503020204020204" pitchFamily="34" charset="-122"/>
      <p:regular r:id="rId49"/>
      <p:bold r:id="rId50"/>
    </p:embeddedFont>
    <p:embeddedFont>
      <p:font typeface="MS PGothic" panose="020B0600070205080204" pitchFamily="34" charset="-128"/>
      <p:regular r:id="rId51"/>
    </p:embeddedFont>
    <p:embeddedFont>
      <p:font typeface="隶书" panose="02010509060101010101" pitchFamily="49" charset="-122"/>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25" userDrawn="1">
          <p15:clr>
            <a:srgbClr val="A4A3A4"/>
          </p15:clr>
        </p15:guide>
        <p15:guide id="3" orient="horz" pos="4065" userDrawn="1">
          <p15:clr>
            <a:srgbClr val="A4A3A4"/>
          </p15:clr>
        </p15:guide>
        <p15:guide id="4" pos="7106" userDrawn="1">
          <p15:clr>
            <a:srgbClr val="A4A3A4"/>
          </p15:clr>
        </p15:guide>
        <p15:guide id="5" pos="189" userDrawn="1">
          <p15:clr>
            <a:srgbClr val="A4A3A4"/>
          </p15:clr>
        </p15:guide>
        <p15:guide id="6"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extLst>
      <p:ext uri="{19B8F6BF-5375-455C-9EA6-DF929625EA0E}">
        <p15:presenceInfo xmlns:p15="http://schemas.microsoft.com/office/powerpoint/2012/main" userId="970764a52baec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99"/>
    <a:srgbClr val="BF6D07"/>
    <a:srgbClr val="FF9900"/>
    <a:srgbClr val="C00000"/>
    <a:srgbClr val="BE1007"/>
    <a:srgbClr val="0D0D0D"/>
    <a:srgbClr val="404040"/>
    <a:srgbClr val="F5F5F5"/>
    <a:srgbClr val="F93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982" autoAdjust="0"/>
  </p:normalViewPr>
  <p:slideViewPr>
    <p:cSldViewPr snapToGrid="0" showGuides="1">
      <p:cViewPr varScale="1">
        <p:scale>
          <a:sx n="62" d="100"/>
          <a:sy n="62" d="100"/>
        </p:scale>
        <p:origin x="1056" y="66"/>
      </p:cViewPr>
      <p:guideLst>
        <p:guide orient="horz" pos="1094"/>
        <p:guide pos="325"/>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2020/8/26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311955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4027788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07807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13</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3069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14</a:t>
            </a:fld>
            <a:endParaRPr lang="zh-CN" altLang="en-US"/>
          </a:p>
        </p:txBody>
      </p:sp>
    </p:spTree>
    <p:extLst>
      <p:ext uri="{BB962C8B-B14F-4D97-AF65-F5344CB8AC3E}">
        <p14:creationId xmlns:p14="http://schemas.microsoft.com/office/powerpoint/2010/main" val="3369534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626305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16</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62666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17</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09684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18</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704964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19671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20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174001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21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48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由</a:t>
            </a:r>
            <a:r>
              <a:rPr lang="en-US" altLang="zh-CN" sz="1200" dirty="0" smtClean="0">
                <a:solidFill>
                  <a:schemeClr val="tx1"/>
                </a:solidFill>
                <a:latin typeface="微软雅黑" panose="020B0503020204020204" pitchFamily="34" charset="-122"/>
                <a:ea typeface="微软雅黑" panose="020B0503020204020204" pitchFamily="34" charset="-122"/>
              </a:rPr>
              <a:t>Kent Beck 1996</a:t>
            </a:r>
            <a:r>
              <a:rPr lang="zh-CN" altLang="en-US" sz="1200" dirty="0" smtClean="0">
                <a:solidFill>
                  <a:schemeClr val="tx1"/>
                </a:solidFill>
                <a:latin typeface="微软雅黑" panose="020B0503020204020204" pitchFamily="34" charset="-122"/>
                <a:ea typeface="微软雅黑" panose="020B0503020204020204" pitchFamily="34" charset="-122"/>
              </a:rPr>
              <a:t>年开发</a:t>
            </a:r>
            <a:r>
              <a:rPr lang="en-US" altLang="zh-CN" sz="1200" dirty="0" smtClean="0">
                <a:solidFill>
                  <a:schemeClr val="tx1"/>
                </a:solidFill>
                <a:latin typeface="微软雅黑" panose="020B0503020204020204" pitchFamily="34" charset="-122"/>
                <a:ea typeface="微软雅黑" panose="020B0503020204020204" pitchFamily="34" charset="-122"/>
              </a:rPr>
              <a:t>C3</a:t>
            </a:r>
            <a:r>
              <a:rPr lang="zh-CN" altLang="en-US" sz="1200" dirty="0" smtClean="0">
                <a:solidFill>
                  <a:schemeClr val="tx1"/>
                </a:solidFill>
                <a:latin typeface="微软雅黑" panose="020B0503020204020204" pitchFamily="34" charset="-122"/>
                <a:ea typeface="微软雅黑" panose="020B0503020204020204" pitchFamily="34" charset="-122"/>
              </a:rPr>
              <a:t>项目时提出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极限编程（</a:t>
            </a:r>
            <a:r>
              <a:rPr lang="en-US" altLang="zh-CN" sz="1200" b="1" i="0" kern="1200" dirty="0" smtClean="0">
                <a:solidFill>
                  <a:schemeClr val="tx1"/>
                </a:solidFill>
                <a:effectLst/>
                <a:latin typeface="+mn-lt"/>
                <a:ea typeface="+mn-ea"/>
                <a:cs typeface="+mn-cs"/>
              </a:rPr>
              <a:t>XP</a:t>
            </a:r>
            <a:r>
              <a:rPr lang="zh-CN" altLang="en-US" sz="1200" b="1" i="0" kern="1200" dirty="0" smtClean="0">
                <a:solidFill>
                  <a:schemeClr val="tx1"/>
                </a:solidFill>
                <a:effectLst/>
                <a:latin typeface="+mn-lt"/>
                <a:ea typeface="+mn-ea"/>
                <a:cs typeface="+mn-cs"/>
              </a:rPr>
              <a:t>）是为了响应需求变化的问题而创建的。</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XP</a:t>
            </a:r>
            <a:r>
              <a:rPr lang="zh-CN" altLang="en-US" sz="1200" b="1" i="0" kern="1200" dirty="0" smtClean="0">
                <a:solidFill>
                  <a:schemeClr val="tx1"/>
                </a:solidFill>
                <a:effectLst/>
                <a:latin typeface="+mn-lt"/>
                <a:ea typeface="+mn-ea"/>
                <a:cs typeface="+mn-cs"/>
              </a:rPr>
              <a:t>也是为了解决项目风险问题而设置的。</a:t>
            </a:r>
          </a:p>
          <a:p>
            <a:pPr eaLnBrk="1" hangingPunct="1"/>
            <a:endParaRPr lang="zh-CN" altLang="en-US" dirty="0"/>
          </a:p>
        </p:txBody>
      </p:sp>
    </p:spTree>
    <p:extLst>
      <p:ext uri="{BB962C8B-B14F-4D97-AF65-F5344CB8AC3E}">
        <p14:creationId xmlns:p14="http://schemas.microsoft.com/office/powerpoint/2010/main" val="3930047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22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6945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23</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86875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26</a:t>
            </a:fld>
            <a:endParaRPr lang="zh-CN" altLang="en-US"/>
          </a:p>
        </p:txBody>
      </p:sp>
    </p:spTree>
    <p:extLst>
      <p:ext uri="{BB962C8B-B14F-4D97-AF65-F5344CB8AC3E}">
        <p14:creationId xmlns:p14="http://schemas.microsoft.com/office/powerpoint/2010/main" val="1570025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28</a:t>
            </a:fld>
            <a:endParaRPr lang="zh-CN" altLang="en-US"/>
          </a:p>
        </p:txBody>
      </p:sp>
    </p:spTree>
    <p:extLst>
      <p:ext uri="{BB962C8B-B14F-4D97-AF65-F5344CB8AC3E}">
        <p14:creationId xmlns:p14="http://schemas.microsoft.com/office/powerpoint/2010/main" val="3951208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29</a:t>
            </a:fld>
            <a:endParaRPr lang="zh-CN" altLang="en-US"/>
          </a:p>
        </p:txBody>
      </p:sp>
    </p:spTree>
    <p:extLst>
      <p:ext uri="{BB962C8B-B14F-4D97-AF65-F5344CB8AC3E}">
        <p14:creationId xmlns:p14="http://schemas.microsoft.com/office/powerpoint/2010/main" val="943342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63685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771263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32</a:t>
            </a:fld>
            <a:endParaRPr lang="zh-CN" altLang="en-US"/>
          </a:p>
        </p:txBody>
      </p:sp>
    </p:spTree>
    <p:extLst>
      <p:ext uri="{BB962C8B-B14F-4D97-AF65-F5344CB8AC3E}">
        <p14:creationId xmlns:p14="http://schemas.microsoft.com/office/powerpoint/2010/main" val="3456418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33</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用户代表提出</a:t>
            </a:r>
            <a:r>
              <a:rPr lang="zh-CN" altLang="en-US" dirty="0" smtClean="0">
                <a:solidFill>
                  <a:schemeClr val="tx2"/>
                </a:solidFill>
              </a:rPr>
              <a:t>用户故事</a:t>
            </a:r>
            <a:r>
              <a:rPr lang="zh-CN" altLang="en-US" dirty="0" smtClean="0"/>
              <a:t>，项目组据此进行讨论、提出隐喻，在此活动中有可能要进行系统结构的</a:t>
            </a:r>
            <a:r>
              <a:rPr lang="en-US" altLang="zh-CN" dirty="0" smtClean="0"/>
              <a:t>Spike</a:t>
            </a:r>
            <a:r>
              <a:rPr lang="zh-CN" altLang="en-US" dirty="0" smtClean="0"/>
              <a:t>。在隐喻和用户故事的基础上，根据用户设定的优先级制订交付</a:t>
            </a:r>
            <a:r>
              <a:rPr lang="zh-CN" altLang="en-US" dirty="0" smtClean="0">
                <a:solidFill>
                  <a:schemeClr val="tx2"/>
                </a:solidFill>
              </a:rPr>
              <a:t>计划</a:t>
            </a:r>
            <a:r>
              <a:rPr lang="zh-CN" altLang="en-US" dirty="0" smtClean="0"/>
              <a:t>，然后开始多个</a:t>
            </a:r>
            <a:r>
              <a:rPr lang="zh-CN" altLang="en-US" dirty="0" smtClean="0">
                <a:solidFill>
                  <a:schemeClr val="tx2"/>
                </a:solidFill>
              </a:rPr>
              <a:t>迭代</a:t>
            </a:r>
            <a:r>
              <a:rPr lang="zh-CN" altLang="en-US" dirty="0" smtClean="0"/>
              <a:t>过程，在迭代期内产生的新用户故事不在本迭代内解决，以保证开发不受干扰。经</a:t>
            </a:r>
            <a:r>
              <a:rPr lang="zh-CN" altLang="en-US" dirty="0" smtClean="0">
                <a:solidFill>
                  <a:schemeClr val="tx2"/>
                </a:solidFill>
              </a:rPr>
              <a:t>验收测试</a:t>
            </a:r>
            <a:r>
              <a:rPr lang="zh-CN" altLang="en-US" dirty="0" smtClean="0"/>
              <a:t>通过后</a:t>
            </a:r>
            <a:r>
              <a:rPr lang="zh-CN" altLang="en-US" dirty="0" smtClean="0">
                <a:solidFill>
                  <a:schemeClr val="tx2"/>
                </a:solidFill>
              </a:rPr>
              <a:t>交付</a:t>
            </a:r>
            <a:r>
              <a:rPr lang="zh-CN" altLang="en-US" dirty="0" smtClean="0"/>
              <a:t>使用。</a:t>
            </a:r>
          </a:p>
          <a:p>
            <a:pPr eaLnBrk="1" hangingPunct="1"/>
            <a:endParaRPr lang="zh-CN" altLang="en-US" dirty="0"/>
          </a:p>
        </p:txBody>
      </p:sp>
    </p:spTree>
    <p:extLst>
      <p:ext uri="{BB962C8B-B14F-4D97-AF65-F5344CB8AC3E}">
        <p14:creationId xmlns:p14="http://schemas.microsoft.com/office/powerpoint/2010/main" val="1512838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34</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dirty="0" smtClean="0"/>
              <a:t>根据交付计划和项目速率，选择要优先完成的用户故事或待消除的</a:t>
            </a:r>
            <a:r>
              <a:rPr lang="en-US" altLang="zh-CN" dirty="0" smtClean="0"/>
              <a:t>Bug</a:t>
            </a:r>
            <a:r>
              <a:rPr lang="zh-CN" altLang="en-US" dirty="0" smtClean="0"/>
              <a:t>，将其分解为</a:t>
            </a:r>
            <a:r>
              <a:rPr lang="en-US" altLang="zh-CN" dirty="0" smtClean="0"/>
              <a:t>1</a:t>
            </a:r>
            <a:r>
              <a:rPr lang="zh-CN" altLang="en-US" dirty="0" smtClean="0"/>
              <a:t>～</a:t>
            </a:r>
            <a:r>
              <a:rPr lang="en-US" altLang="zh-CN" dirty="0" smtClean="0"/>
              <a:t>2</a:t>
            </a:r>
            <a:r>
              <a:rPr lang="zh-CN" altLang="en-US" dirty="0" smtClean="0"/>
              <a:t>天内完成的任务，制订本次迭代计划，然后通过每天的站立会议解决碰到的问题，调整迭代计划，会后是代码共享式的开发工作。开发人员要确保新功能</a:t>
            </a:r>
            <a:r>
              <a:rPr lang="en-US" altLang="zh-CN" dirty="0" smtClean="0"/>
              <a:t>100</a:t>
            </a:r>
            <a:r>
              <a:rPr lang="zh-CN" altLang="en-US" dirty="0" smtClean="0"/>
              <a:t>％通过单元测试，并立即组装，形成新的可运行版本，由用户代表进行验收和测试。</a:t>
            </a:r>
          </a:p>
          <a:p>
            <a:pPr eaLnBrk="1" hangingPunct="1"/>
            <a:endParaRPr lang="zh-CN" altLang="en-US" dirty="0"/>
          </a:p>
        </p:txBody>
      </p:sp>
    </p:spTree>
    <p:extLst>
      <p:ext uri="{BB962C8B-B14F-4D97-AF65-F5344CB8AC3E}">
        <p14:creationId xmlns:p14="http://schemas.microsoft.com/office/powerpoint/2010/main" val="116259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574409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1874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36</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741938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37</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在 实际的项目中，由于</a:t>
            </a:r>
            <a:r>
              <a:rPr lang="en-US" altLang="zh-CN" sz="1200" b="0" i="0" kern="1200" dirty="0" smtClean="0">
                <a:solidFill>
                  <a:schemeClr val="tx1"/>
                </a:solidFill>
                <a:effectLst/>
                <a:latin typeface="+mn-lt"/>
                <a:ea typeface="+mn-ea"/>
                <a:cs typeface="+mn-cs"/>
              </a:rPr>
              <a:t>scrum</a:t>
            </a:r>
            <a:r>
              <a:rPr lang="zh-CN" altLang="en-US" sz="1200" b="0" i="0" kern="1200" dirty="0" smtClean="0">
                <a:solidFill>
                  <a:schemeClr val="tx1"/>
                </a:solidFill>
                <a:effectLst/>
                <a:latin typeface="+mn-lt"/>
                <a:ea typeface="+mn-ea"/>
                <a:cs typeface="+mn-cs"/>
              </a:rPr>
              <a:t>只是一个框架，并没有很多指导性的工程实践。它只会告诉你什么时候该做什么，至 于怎么做，那是团队自己的事，所以实施起来会容易很多。所以大部分的</a:t>
            </a:r>
            <a:r>
              <a:rPr lang="en-US" altLang="zh-CN" sz="1200" b="0" i="0" kern="1200" dirty="0" smtClean="0">
                <a:solidFill>
                  <a:schemeClr val="tx1"/>
                </a:solidFill>
                <a:effectLst/>
                <a:latin typeface="+mn-lt"/>
                <a:ea typeface="+mn-ea"/>
                <a:cs typeface="+mn-cs"/>
              </a:rPr>
              <a:t>team</a:t>
            </a:r>
            <a:r>
              <a:rPr lang="zh-CN" altLang="en-US" sz="1200" b="0" i="0" kern="1200" dirty="0" smtClean="0">
                <a:solidFill>
                  <a:schemeClr val="tx1"/>
                </a:solidFill>
                <a:effectLst/>
                <a:latin typeface="+mn-lt"/>
                <a:ea typeface="+mn-ea"/>
                <a:cs typeface="+mn-cs"/>
              </a:rPr>
              <a:t>都是从引入</a:t>
            </a:r>
            <a:r>
              <a:rPr lang="en-US" altLang="zh-CN" sz="1200" b="0" i="0" kern="1200" dirty="0" smtClean="0">
                <a:solidFill>
                  <a:schemeClr val="tx1"/>
                </a:solidFill>
                <a:effectLst/>
                <a:latin typeface="+mn-lt"/>
                <a:ea typeface="+mn-ea"/>
                <a:cs typeface="+mn-cs"/>
              </a:rPr>
              <a:t>scrum</a:t>
            </a:r>
            <a:r>
              <a:rPr lang="zh-CN" altLang="en-US" sz="1200" b="0" i="0" kern="1200" dirty="0" smtClean="0">
                <a:solidFill>
                  <a:schemeClr val="tx1"/>
                </a:solidFill>
                <a:effectLst/>
                <a:latin typeface="+mn-lt"/>
                <a:ea typeface="+mn-ea"/>
                <a:cs typeface="+mn-cs"/>
              </a:rPr>
              <a:t>从而开始敏捷之旅，等到</a:t>
            </a:r>
            <a:r>
              <a:rPr lang="en-US" altLang="zh-CN" sz="1200" b="0" i="0" kern="1200" dirty="0" smtClean="0">
                <a:solidFill>
                  <a:schemeClr val="tx1"/>
                </a:solidFill>
                <a:effectLst/>
                <a:latin typeface="+mn-lt"/>
                <a:ea typeface="+mn-ea"/>
                <a:cs typeface="+mn-cs"/>
              </a:rPr>
              <a:t>scrum</a:t>
            </a:r>
            <a:r>
              <a:rPr lang="zh-CN" altLang="en-US" sz="1200" b="0" i="0" kern="1200" dirty="0" smtClean="0">
                <a:solidFill>
                  <a:schemeClr val="tx1"/>
                </a:solidFill>
                <a:effectLst/>
                <a:latin typeface="+mn-lt"/>
                <a:ea typeface="+mn-ea"/>
                <a:cs typeface="+mn-cs"/>
              </a:rPr>
              <a:t>已经进行得比较顺利 了，再通过</a:t>
            </a:r>
            <a:r>
              <a:rPr lang="en-US" altLang="zh-CN" sz="1200" b="0" i="0" kern="1200" dirty="0" smtClean="0">
                <a:solidFill>
                  <a:schemeClr val="tx1"/>
                </a:solidFill>
                <a:effectLst/>
                <a:latin typeface="+mn-lt"/>
                <a:ea typeface="+mn-ea"/>
                <a:cs typeface="+mn-cs"/>
              </a:rPr>
              <a:t>continuously improvement</a:t>
            </a:r>
            <a:r>
              <a:rPr lang="zh-CN" altLang="en-US" sz="1200" b="0" i="0" kern="1200" dirty="0" smtClean="0">
                <a:solidFill>
                  <a:schemeClr val="tx1"/>
                </a:solidFill>
                <a:effectLst/>
                <a:latin typeface="+mn-lt"/>
                <a:ea typeface="+mn-ea"/>
                <a:cs typeface="+mn-cs"/>
              </a:rPr>
              <a:t>的精神来引入</a:t>
            </a:r>
            <a:r>
              <a:rPr lang="en-US" altLang="zh-CN" sz="1200" b="0" i="0" kern="1200" dirty="0"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的一些工程实践。当然，如果直接用</a:t>
            </a:r>
            <a:r>
              <a:rPr lang="en-US" altLang="zh-CN" sz="1200" b="0" i="0" kern="1200" dirty="0"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的方式开始敏捷开发流程，也未尝不可，不过可能团队在短期内会遇到很多技术 上的问题，毕竟结对编程，简单设计，重构，测试驱动开发，这些东西在实际的项目中并不是那么容易实施的。但是，不管你的团队里用的是什么方法，</a:t>
            </a:r>
            <a:r>
              <a:rPr lang="en-US" altLang="zh-CN" sz="1200" b="0" i="0" kern="1200" dirty="0" smtClean="0">
                <a:solidFill>
                  <a:schemeClr val="tx1"/>
                </a:solidFill>
                <a:effectLst/>
                <a:latin typeface="+mn-lt"/>
                <a:ea typeface="+mn-ea"/>
                <a:cs typeface="+mn-cs"/>
              </a:rPr>
              <a:t>scrum </a:t>
            </a:r>
            <a:r>
              <a:rPr lang="zh-CN" altLang="en-US" sz="1200" b="0" i="0" kern="1200" dirty="0" smtClean="0">
                <a:solidFill>
                  <a:schemeClr val="tx1"/>
                </a:solidFill>
                <a:effectLst/>
                <a:latin typeface="+mn-lt"/>
                <a:ea typeface="+mn-ea"/>
                <a:cs typeface="+mn-cs"/>
              </a:rPr>
              <a:t>也好，</a:t>
            </a:r>
            <a:r>
              <a:rPr lang="en-US" altLang="zh-CN" sz="1200" b="0" i="0" kern="1200" dirty="0"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也好，最终的目的只有一个，</a:t>
            </a:r>
            <a:r>
              <a:rPr lang="en-US" altLang="zh-CN" sz="1200" b="0" i="0" kern="1200" dirty="0" smtClean="0">
                <a:solidFill>
                  <a:schemeClr val="tx1"/>
                </a:solidFill>
                <a:effectLst/>
                <a:latin typeface="+mn-lt"/>
                <a:ea typeface="+mn-ea"/>
                <a:cs typeface="+mn-cs"/>
              </a:rPr>
              <a:t>delivery</a:t>
            </a:r>
            <a:r>
              <a:rPr lang="zh-CN" altLang="en-US" sz="1200" b="0" i="0" kern="1200" dirty="0" smtClean="0">
                <a:solidFill>
                  <a:schemeClr val="tx1"/>
                </a:solidFill>
                <a:effectLst/>
                <a:latin typeface="+mn-lt"/>
                <a:ea typeface="+mn-ea"/>
                <a:cs typeface="+mn-cs"/>
              </a:rPr>
              <a:t>更高质量的软件给客户。</a:t>
            </a:r>
            <a:endParaRPr lang="zh-CN" altLang="en-US" dirty="0"/>
          </a:p>
        </p:txBody>
      </p:sp>
    </p:spTree>
    <p:extLst>
      <p:ext uri="{BB962C8B-B14F-4D97-AF65-F5344CB8AC3E}">
        <p14:creationId xmlns:p14="http://schemas.microsoft.com/office/powerpoint/2010/main" val="279875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38</a:t>
            </a:fld>
            <a:endParaRPr lang="zh-CN" altLang="en-US"/>
          </a:p>
        </p:txBody>
      </p:sp>
    </p:spTree>
    <p:extLst>
      <p:ext uri="{BB962C8B-B14F-4D97-AF65-F5344CB8AC3E}">
        <p14:creationId xmlns:p14="http://schemas.microsoft.com/office/powerpoint/2010/main" val="3584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6</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74395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7</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用讨论找到最佳方案</a:t>
            </a:r>
            <a:endParaRPr lang="zh-CN" altLang="en-US" dirty="0"/>
          </a:p>
        </p:txBody>
      </p:sp>
    </p:spTree>
    <p:extLst>
      <p:ext uri="{BB962C8B-B14F-4D97-AF65-F5344CB8AC3E}">
        <p14:creationId xmlns:p14="http://schemas.microsoft.com/office/powerpoint/2010/main" val="127142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8</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快速反馈，及时修正</a:t>
            </a:r>
            <a:endParaRPr lang="zh-CN" altLang="en-US" dirty="0"/>
          </a:p>
        </p:txBody>
      </p:sp>
    </p:spTree>
    <p:extLst>
      <p:ext uri="{BB962C8B-B14F-4D97-AF65-F5344CB8AC3E}">
        <p14:creationId xmlns:p14="http://schemas.microsoft.com/office/powerpoint/2010/main" val="308115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永远只做最简单的设计</a:t>
            </a:r>
            <a:endParaRPr lang="zh-CN" altLang="en-US" dirty="0"/>
          </a:p>
        </p:txBody>
      </p:sp>
    </p:spTree>
    <p:extLst>
      <p:ext uri="{BB962C8B-B14F-4D97-AF65-F5344CB8AC3E}">
        <p14:creationId xmlns:p14="http://schemas.microsoft.com/office/powerpoint/2010/main" val="374615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88237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11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606682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5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94869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4889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2020/8/26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541575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D79336-EEF7-4C6D-AB94-6C8E8D8B83BE}" type="slidenum">
              <a:rPr lang="en-US" altLang="zh-CN"/>
              <a:pPr>
                <a:defRPr/>
              </a:pPr>
              <a:t>‹#›</a:t>
            </a:fld>
            <a:endParaRPr lang="en-US" altLang="zh-CN"/>
          </a:p>
        </p:txBody>
      </p:sp>
    </p:spTree>
    <p:extLst>
      <p:ext uri="{BB962C8B-B14F-4D97-AF65-F5344CB8AC3E}">
        <p14:creationId xmlns:p14="http://schemas.microsoft.com/office/powerpoint/2010/main" val="21337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11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84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148398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6262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4602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29818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13763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56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hyperlink" Target="http://upload.wikimedia.org/wikipedia/zh/d/d9/Costofchange.jp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hyperlink" Target="http://upload.wikimedia.org/wikipedia/zh/a/ac/Costofchangexp.jpg"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2795958"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极限编程（</a:t>
            </a:r>
            <a:r>
              <a:rPr lang="en-US" altLang="zh-CN" sz="2800" b="1" dirty="0">
                <a:solidFill>
                  <a:srgbClr val="BE1007"/>
                </a:solidFill>
                <a:latin typeface="华康俪金黑W8(P)" panose="020B0800000000000000" pitchFamily="34" charset="-122"/>
                <a:ea typeface="华康俪金黑W8(P)" panose="020B0800000000000000" pitchFamily="34" charset="-122"/>
              </a:rPr>
              <a:t>XP</a:t>
            </a:r>
            <a:r>
              <a:rPr lang="zh-CN" altLang="en-US" sz="2800" b="1" dirty="0">
                <a:solidFill>
                  <a:srgbClr val="BE1007"/>
                </a:solidFill>
                <a:latin typeface="华康俪金黑W8(P)" panose="020B0800000000000000" pitchFamily="34" charset="-122"/>
                <a:ea typeface="华康俪金黑W8(P)" panose="020B0800000000000000" pitchFamily="34" charset="-122"/>
              </a:rPr>
              <a:t>）</a:t>
            </a:r>
          </a:p>
        </p:txBody>
      </p:sp>
    </p:spTree>
    <p:extLst>
      <p:ext uri="{BB962C8B-B14F-4D97-AF65-F5344CB8AC3E}">
        <p14:creationId xmlns:p14="http://schemas.microsoft.com/office/powerpoint/2010/main" val="5538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极限编程的价值观</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11101613"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smtClean="0">
                <a:latin typeface="微软雅黑" panose="020B0503020204020204" pitchFamily="34" charset="-122"/>
                <a:ea typeface="微软雅黑" panose="020B0503020204020204" pitchFamily="34" charset="-122"/>
              </a:rPr>
              <a:t>尊重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团队</a:t>
            </a:r>
            <a:r>
              <a:rPr lang="zh-CN" altLang="en-US" sz="2600" dirty="0">
                <a:solidFill>
                  <a:schemeClr val="tx1"/>
                </a:solidFill>
                <a:latin typeface="微软雅黑" panose="020B0503020204020204" pitchFamily="34" charset="-122"/>
                <a:ea typeface="微软雅黑" panose="020B0503020204020204" pitchFamily="34" charset="-122"/>
              </a:rPr>
              <a:t>成员间的互相</a:t>
            </a:r>
            <a:r>
              <a:rPr lang="zh-CN" altLang="en-US" sz="2600" dirty="0" smtClean="0">
                <a:solidFill>
                  <a:schemeClr val="tx1"/>
                </a:solidFill>
                <a:latin typeface="微软雅黑" panose="020B0503020204020204" pitchFamily="34" charset="-122"/>
                <a:ea typeface="微软雅黑" panose="020B0503020204020204" pitchFamily="34" charset="-122"/>
              </a:rPr>
              <a:t>尊重：保证</a:t>
            </a:r>
            <a:r>
              <a:rPr lang="zh-CN" altLang="en-US" sz="2600" dirty="0">
                <a:solidFill>
                  <a:schemeClr val="tx1"/>
                </a:solidFill>
                <a:latin typeface="微软雅黑" panose="020B0503020204020204" pitchFamily="34" charset="-122"/>
                <a:ea typeface="微软雅黑" panose="020B0503020204020204" pitchFamily="34" charset="-122"/>
              </a:rPr>
              <a:t>每个人提交的改变不会导致</a:t>
            </a:r>
            <a:r>
              <a:rPr lang="zh-CN" altLang="en-US" sz="2600" dirty="0" smtClean="0">
                <a:solidFill>
                  <a:schemeClr val="tx1"/>
                </a:solidFill>
                <a:latin typeface="微软雅黑" panose="020B0503020204020204" pitchFamily="34" charset="-122"/>
                <a:ea typeface="微软雅黑" panose="020B0503020204020204" pitchFamily="34" charset="-122"/>
              </a:rPr>
              <a:t>编</a:t>
            </a:r>
            <a:r>
              <a:rPr lang="en-US" altLang="zh-CN" sz="2600" dirty="0" smtClean="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制无法</a:t>
            </a:r>
            <a:r>
              <a:rPr lang="zh-CN" altLang="en-US" sz="2600" dirty="0">
                <a:solidFill>
                  <a:schemeClr val="tx1"/>
                </a:solidFill>
                <a:latin typeface="微软雅黑" panose="020B0503020204020204" pitchFamily="34" charset="-122"/>
                <a:ea typeface="微软雅黑" panose="020B0503020204020204" pitchFamily="34" charset="-122"/>
              </a:rPr>
              <a:t>通过或者现有测试案例失效或者其他方式导致工作延期</a:t>
            </a:r>
            <a:r>
              <a:rPr lang="zh-CN" altLang="en-US" sz="2600" dirty="0" smtClean="0">
                <a:solidFill>
                  <a:schemeClr val="tx1"/>
                </a:solidFill>
                <a:latin typeface="微软雅黑" panose="020B0503020204020204" pitchFamily="34" charset="-122"/>
                <a:ea typeface="微软雅黑" panose="020B0503020204020204" pitchFamily="34" charset="-122"/>
              </a:rPr>
              <a:t>。</a:t>
            </a:r>
            <a:endParaRPr lang="en-US" altLang="zh-CN" sz="26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spcAft>
                <a:spcPts val="600"/>
              </a:spcAft>
              <a:buClr>
                <a:schemeClr val="accent1">
                  <a:lumMod val="50000"/>
                </a:schemeClr>
              </a:buClr>
              <a:buSzPct val="60000"/>
            </a:pPr>
            <a:r>
              <a:rPr lang="en-US" altLang="zh-CN" sz="2600" dirty="0" smtClean="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团队成员对工作的尊重：坚持追求高质量、坚持通过重构的手段</a:t>
            </a:r>
            <a:r>
              <a:rPr lang="en-US" altLang="zh-CN" sz="2600" dirty="0" smtClean="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寻找更好的解决方案。</a:t>
            </a:r>
            <a:endParaRPr lang="en-US" altLang="zh-CN" sz="2600" dirty="0" smtClean="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8047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极限编程的价值观</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11334089"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smtClean="0">
                <a:latin typeface="微软雅黑" panose="020B0503020204020204" pitchFamily="34" charset="-122"/>
                <a:ea typeface="微软雅黑" panose="020B0503020204020204" pitchFamily="34" charset="-122"/>
              </a:rPr>
              <a:t>勇气</a:t>
            </a:r>
            <a:r>
              <a:rPr lang="zh-CN" altLang="en-US" b="1" dirty="0" smtClean="0">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sz="2600" dirty="0" smtClean="0">
                <a:solidFill>
                  <a:schemeClr val="tx1"/>
                </a:solidFill>
                <a:latin typeface="微软雅黑" panose="020B0503020204020204" pitchFamily="34" charset="-122"/>
                <a:ea typeface="微软雅黑" panose="020B0503020204020204" pitchFamily="34" charset="-122"/>
              </a:rPr>
              <a:t>因为强调</a:t>
            </a:r>
            <a:r>
              <a:rPr lang="zh-CN" altLang="en-US" sz="2600" dirty="0">
                <a:solidFill>
                  <a:schemeClr val="tx1"/>
                </a:solidFill>
                <a:latin typeface="微软雅黑" panose="020B0503020204020204" pitchFamily="34" charset="-122"/>
                <a:ea typeface="微软雅黑" panose="020B0503020204020204" pitchFamily="34" charset="-122"/>
              </a:rPr>
              <a:t>“拥抱变化”，因此对于用户的反馈，要有积极</a:t>
            </a:r>
            <a:r>
              <a:rPr lang="zh-CN" altLang="en-US" sz="2600" dirty="0" smtClean="0">
                <a:solidFill>
                  <a:schemeClr val="tx1"/>
                </a:solidFill>
                <a:latin typeface="微软雅黑" panose="020B0503020204020204" pitchFamily="34" charset="-122"/>
                <a:ea typeface="微软雅黑" panose="020B0503020204020204" pitchFamily="34" charset="-122"/>
              </a:rPr>
              <a:t>面对</a:t>
            </a:r>
            <a:endParaRPr lang="en-US" altLang="zh-CN" sz="2600" dirty="0" smtClean="0">
              <a:solidFill>
                <a:schemeClr val="tx1"/>
              </a:solidFill>
              <a:latin typeface="微软雅黑" panose="020B0503020204020204" pitchFamily="34" charset="-122"/>
              <a:ea typeface="微软雅黑" panose="020B0503020204020204" pitchFamily="34" charset="-122"/>
            </a:endParaRPr>
          </a:p>
          <a:p>
            <a:pPr marL="914400" lvl="2" indent="0">
              <a:lnSpc>
                <a:spcPct val="130000"/>
              </a:lnSpc>
              <a:spcAft>
                <a:spcPts val="600"/>
              </a:spcAft>
              <a:buClr>
                <a:schemeClr val="accent1">
                  <a:lumMod val="50000"/>
                </a:schemeClr>
              </a:buClr>
              <a:buSzPct val="60000"/>
            </a:pPr>
            <a:r>
              <a:rPr lang="en-US" altLang="zh-CN" sz="2600" dirty="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现实</a:t>
            </a:r>
            <a:r>
              <a:rPr lang="zh-CN" altLang="en-US" sz="2600" dirty="0">
                <a:solidFill>
                  <a:schemeClr val="tx1"/>
                </a:solidFill>
                <a:latin typeface="微软雅黑" panose="020B0503020204020204" pitchFamily="34" charset="-122"/>
                <a:ea typeface="微软雅黑" panose="020B0503020204020204" pitchFamily="34" charset="-122"/>
              </a:rPr>
              <a:t>和修复问题的勇气，如放弃系统的代码，改进系统设计等。</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勇敢的</a:t>
            </a:r>
            <a:r>
              <a:rPr lang="zh-CN" altLang="en-US" sz="2800" dirty="0" smtClean="0">
                <a:solidFill>
                  <a:schemeClr val="tx2"/>
                </a:solidFill>
                <a:latin typeface="微软雅黑" panose="020B0503020204020204" pitchFamily="34" charset="-122"/>
                <a:ea typeface="微软雅黑" panose="020B0503020204020204" pitchFamily="34" charset="-122"/>
              </a:rPr>
              <a:t>重构。</a:t>
            </a: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敢于所有人拥有</a:t>
            </a:r>
            <a:r>
              <a:rPr lang="zh-CN" altLang="en-US" sz="2800" dirty="0" smtClean="0">
                <a:solidFill>
                  <a:schemeClr val="tx2"/>
                </a:solidFill>
                <a:latin typeface="微软雅黑" panose="020B0503020204020204" pitchFamily="34" charset="-122"/>
                <a:ea typeface="微软雅黑" panose="020B0503020204020204" pitchFamily="34" charset="-122"/>
              </a:rPr>
              <a:t>代码。</a:t>
            </a: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敢于极限（把好的方法做到极至）</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37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2" end="2"/>
                                            </p:txEl>
                                          </p:spTgt>
                                        </p:tgtEl>
                                        <p:attrNameLst>
                                          <p:attrName>style.visibility</p:attrName>
                                        </p:attrNameLst>
                                      </p:cBhvr>
                                      <p:to>
                                        <p:strVal val="visible"/>
                                      </p:to>
                                    </p:set>
                                    <p:animEffect transition="in" filter="fade">
                                      <p:cBhvr>
                                        <p:cTn id="7" dur="500"/>
                                        <p:tgtEl>
                                          <p:spTgt spid="6963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636">
                                            <p:txEl>
                                              <p:pRg st="3" end="3"/>
                                            </p:txEl>
                                          </p:spTgt>
                                        </p:tgtEl>
                                        <p:attrNameLst>
                                          <p:attrName>style.visibility</p:attrName>
                                        </p:attrNameLst>
                                      </p:cBhvr>
                                      <p:to>
                                        <p:strVal val="visible"/>
                                      </p:to>
                                    </p:set>
                                    <p:animEffect transition="in" filter="fade">
                                      <p:cBhvr>
                                        <p:cTn id="10" dur="500"/>
                                        <p:tgtEl>
                                          <p:spTgt spid="6963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9636">
                                            <p:txEl>
                                              <p:pRg st="4" end="4"/>
                                            </p:txEl>
                                          </p:spTgt>
                                        </p:tgtEl>
                                        <p:attrNameLst>
                                          <p:attrName>style.visibility</p:attrName>
                                        </p:attrNameLst>
                                      </p:cBhvr>
                                      <p:to>
                                        <p:strVal val="visible"/>
                                      </p:to>
                                    </p:set>
                                    <p:animEffect transition="in" filter="fade">
                                      <p:cBhvr>
                                        <p:cTn id="13" dur="500"/>
                                        <p:tgtEl>
                                          <p:spTgt spid="696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极限编程的优点</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11334089"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优点</a:t>
            </a:r>
            <a:endParaRPr lang="en-US" altLang="zh-CN" sz="2800" b="1" dirty="0">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拥抱需求</a:t>
            </a:r>
            <a:r>
              <a:rPr lang="zh-CN" altLang="en-US" sz="2600" dirty="0" smtClean="0">
                <a:solidFill>
                  <a:schemeClr val="tx1"/>
                </a:solidFill>
                <a:latin typeface="微软雅黑" panose="020B0503020204020204" pitchFamily="34" charset="-122"/>
                <a:ea typeface="微软雅黑" panose="020B0503020204020204" pitchFamily="34" charset="-122"/>
              </a:rPr>
              <a:t>变化。</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强调团队</a:t>
            </a:r>
            <a:r>
              <a:rPr lang="zh-CN" altLang="en-US" sz="2600" dirty="0" smtClean="0">
                <a:solidFill>
                  <a:schemeClr val="tx1"/>
                </a:solidFill>
                <a:latin typeface="微软雅黑" panose="020B0503020204020204" pitchFamily="34" charset="-122"/>
                <a:ea typeface="微软雅黑" panose="020B0503020204020204" pitchFamily="34" charset="-122"/>
              </a:rPr>
              <a:t>合作。</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en-US" altLang="zh-CN" sz="2600" dirty="0">
                <a:solidFill>
                  <a:schemeClr val="tx1"/>
                </a:solidFill>
                <a:latin typeface="微软雅黑" panose="020B0503020204020204" pitchFamily="34" charset="-122"/>
                <a:ea typeface="微软雅黑" panose="020B0503020204020204" pitchFamily="34" charset="-122"/>
              </a:rPr>
              <a:t>XP</a:t>
            </a:r>
            <a:r>
              <a:rPr lang="zh-CN" altLang="en-US" sz="2600" dirty="0">
                <a:solidFill>
                  <a:schemeClr val="tx1"/>
                </a:solidFill>
                <a:latin typeface="微软雅黑" panose="020B0503020204020204" pitchFamily="34" charset="-122"/>
                <a:ea typeface="微软雅黑" panose="020B0503020204020204" pitchFamily="34" charset="-122"/>
              </a:rPr>
              <a:t>可以让开发者专注于编写代码，避免了不必要的文案工作及会议。 </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增强代码和产品质量，并有效的减少</a:t>
            </a:r>
            <a:r>
              <a:rPr lang="en-US" altLang="zh-CN" sz="2600" dirty="0">
                <a:solidFill>
                  <a:schemeClr val="tx1"/>
                </a:solidFill>
                <a:latin typeface="微软雅黑" panose="020B0503020204020204" pitchFamily="34" charset="-122"/>
                <a:ea typeface="微软雅黑" panose="020B0503020204020204" pitchFamily="34" charset="-122"/>
              </a:rPr>
              <a:t>BUG</a:t>
            </a:r>
            <a:r>
              <a:rPr lang="zh-CN" altLang="en-US" sz="2600" dirty="0">
                <a:solidFill>
                  <a:schemeClr val="tx1"/>
                </a:solidFill>
                <a:latin typeface="微软雅黑" panose="020B0503020204020204" pitchFamily="34" charset="-122"/>
                <a:ea typeface="微软雅黑" panose="020B0503020204020204" pitchFamily="34" charset="-122"/>
              </a:rPr>
              <a:t>。 </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程序员互相帮助，互相教对方，实现能力互补。</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从公司管理的角度来看，这种方法可以减少对牛人的依赖。同时它也提升了员工满意度。 </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0848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极限编程的缺点</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11334089"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smtClean="0">
                <a:latin typeface="微软雅黑" panose="020B0503020204020204" pitchFamily="34" charset="-122"/>
                <a:ea typeface="微软雅黑" panose="020B0503020204020204" pitchFamily="34" charset="-122"/>
              </a:rPr>
              <a:t>缺点</a:t>
            </a:r>
            <a:endParaRPr lang="en-US" altLang="zh-CN" sz="2800" b="1" dirty="0">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缺乏设计文档，局限于小规模项目</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缺乏质量规划</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没有提供数据的收集和使用的指导</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开发过程不详细</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全新的管理手法带来的认同度问题</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适用对象</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en-US" altLang="zh-CN" sz="2600" dirty="0" smtClean="0">
                <a:latin typeface="微软雅黑" panose="020B0503020204020204" pitchFamily="34" charset="-122"/>
                <a:ea typeface="微软雅黑" panose="020B0503020204020204" pitchFamily="34" charset="-122"/>
              </a:rPr>
              <a:t>2-12</a:t>
            </a:r>
            <a:r>
              <a:rPr lang="zh-CN" altLang="en-US" sz="2600" dirty="0" smtClean="0">
                <a:latin typeface="微软雅黑" panose="020B0503020204020204" pitchFamily="34" charset="-122"/>
                <a:ea typeface="微软雅黑" panose="020B0503020204020204" pitchFamily="34" charset="-122"/>
              </a:rPr>
              <a:t>人</a:t>
            </a:r>
            <a:r>
              <a:rPr lang="zh-CN" altLang="en-US" sz="2600" dirty="0">
                <a:latin typeface="微软雅黑" panose="020B0503020204020204" pitchFamily="34" charset="-122"/>
                <a:ea typeface="微软雅黑" panose="020B0503020204020204" pitchFamily="34" charset="-122"/>
              </a:rPr>
              <a:t>的小型团队</a:t>
            </a:r>
            <a:endParaRPr lang="zh-CN" altLang="en-US" sz="2600" dirty="0">
              <a:solidFill>
                <a:schemeClr val="tx1"/>
              </a:solidFill>
              <a:latin typeface="微软雅黑" panose="020B0503020204020204" pitchFamily="34" charset="-122"/>
              <a:ea typeface="微软雅黑" panose="020B0503020204020204" pitchFamily="34" charset="-122"/>
            </a:endParaRPr>
          </a:p>
          <a:p>
            <a:pPr marL="457200" lvl="1" indent="0">
              <a:lnSpc>
                <a:spcPct val="130000"/>
              </a:lnSpc>
              <a:spcAft>
                <a:spcPts val="600"/>
              </a:spcAft>
              <a:buClr>
                <a:schemeClr val="accent1">
                  <a:lumMod val="50000"/>
                </a:schemeClr>
              </a:buClr>
              <a:buSzPct val="60000"/>
            </a:pPr>
            <a:r>
              <a:rPr lang="zh-CN" altLang="en-US" sz="2600" dirty="0" smtClean="0">
                <a:solidFill>
                  <a:schemeClr val="tx1"/>
                </a:solidFill>
                <a:latin typeface="微软雅黑" panose="020B0503020204020204" pitchFamily="34" charset="-122"/>
                <a:ea typeface="微软雅黑" panose="020B0503020204020204" pitchFamily="34" charset="-122"/>
              </a:rPr>
              <a:t> </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5465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3669490"/>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3669490"/>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8885357"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什么是极限</a:t>
            </a:r>
            <a:r>
              <a:rPr lang="zh-CN" altLang="en-US" sz="2000" b="1" dirty="0" smtClean="0">
                <a:solidFill>
                  <a:schemeClr val="bg1"/>
                </a:solidFill>
                <a:latin typeface="微软雅黑" panose="020B0503020204020204" pitchFamily="34" charset="-122"/>
                <a:ea typeface="微软雅黑" panose="020B0503020204020204" pitchFamily="34" charset="-122"/>
              </a:rPr>
              <a:t>编程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393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极限编程</a:t>
            </a:r>
            <a:r>
              <a:rPr lang="zh-CN" altLang="en-US" sz="2000" b="1" dirty="0" smtClean="0">
                <a:solidFill>
                  <a:schemeClr val="bg1"/>
                </a:solidFill>
                <a:latin typeface="微软雅黑" panose="020B0503020204020204" pitchFamily="34" charset="-122"/>
                <a:ea typeface="微软雅黑" panose="020B0503020204020204" pitchFamily="34" charset="-122"/>
              </a:rPr>
              <a:t>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3227388" y="4908040"/>
            <a:ext cx="6501248" cy="723900"/>
            <a:chOff x="3328988" y="3975100"/>
            <a:chExt cx="6501248" cy="723900"/>
          </a:xfrm>
        </p:grpSpPr>
        <p:sp>
          <p:nvSpPr>
            <p:cNvPr id="44" name="矩形 43"/>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p:cNvSpPr txBox="1"/>
          <p:nvPr/>
        </p:nvSpPr>
        <p:spPr>
          <a:xfrm>
            <a:off x="4371294" y="5004522"/>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极限编程开发过程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7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为什么要使用</a:t>
            </a:r>
            <a:r>
              <a:rPr lang="zh-CN" altLang="en-US" sz="3200" dirty="0">
                <a:solidFill>
                  <a:srgbClr val="990000"/>
                </a:solidFill>
                <a:latin typeface="FrutigerNext LT Medium" pitchFamily="34" charset="0"/>
                <a:ea typeface="黑体" panose="02010609060101010101" pitchFamily="49" charset="-122"/>
              </a:rPr>
              <a:t>极限编程</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8" y="1342029"/>
            <a:ext cx="10543674" cy="493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en-US" altLang="zh-CN" sz="2800" b="1" dirty="0">
                <a:solidFill>
                  <a:schemeClr val="tx1"/>
                </a:solidFill>
                <a:latin typeface="微软雅黑" panose="020B0503020204020204" pitchFamily="34" charset="-122"/>
                <a:ea typeface="微软雅黑" panose="020B0503020204020204" pitchFamily="34" charset="-122"/>
              </a:rPr>
              <a:t>XP</a:t>
            </a:r>
            <a:r>
              <a:rPr lang="zh-CN" altLang="en-US" sz="2800" b="1" dirty="0">
                <a:solidFill>
                  <a:schemeClr val="tx1"/>
                </a:solidFill>
                <a:latin typeface="微软雅黑" panose="020B0503020204020204" pitchFamily="34" charset="-122"/>
                <a:ea typeface="微软雅黑" panose="020B0503020204020204" pitchFamily="34" charset="-122"/>
              </a:rPr>
              <a:t>主要</a:t>
            </a:r>
            <a:r>
              <a:rPr lang="zh-CN" altLang="en-US" sz="2800" b="1" dirty="0" smtClean="0">
                <a:solidFill>
                  <a:schemeClr val="tx1"/>
                </a:solidFill>
                <a:latin typeface="微软雅黑" panose="020B0503020204020204" pitchFamily="34" charset="-122"/>
                <a:ea typeface="微软雅黑" panose="020B0503020204020204" pitchFamily="34" charset="-122"/>
              </a:rPr>
              <a:t>解决</a:t>
            </a:r>
            <a:endParaRPr lang="en-US" altLang="zh-CN" sz="2800" b="1" dirty="0" smtClean="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不能适应需求变化</a:t>
            </a:r>
            <a:r>
              <a:rPr lang="en-US" altLang="zh-CN" sz="2600" dirty="0" smtClean="0">
                <a:solidFill>
                  <a:schemeClr val="tx1"/>
                </a:solidFill>
                <a:latin typeface="微软雅黑" panose="020B0503020204020204" pitchFamily="34" charset="-122"/>
                <a:ea typeface="微软雅黑" panose="020B0503020204020204" pitchFamily="34" charset="-122"/>
              </a:rPr>
              <a:t>——</a:t>
            </a:r>
            <a:r>
              <a:rPr lang="zh-CN" altLang="en-US" sz="2600" dirty="0" smtClean="0">
                <a:solidFill>
                  <a:schemeClr val="tx1"/>
                </a:solidFill>
                <a:latin typeface="微软雅黑" panose="020B0503020204020204" pitchFamily="34" charset="-122"/>
                <a:ea typeface="微软雅黑" panose="020B0503020204020204" pitchFamily="34" charset="-122"/>
              </a:rPr>
              <a:t>计划游戏</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软件缺陷多</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结对编程、测试驱动</a:t>
            </a:r>
            <a:r>
              <a:rPr lang="zh-CN" altLang="en-US" sz="2600" dirty="0" smtClean="0">
                <a:solidFill>
                  <a:schemeClr val="tx1"/>
                </a:solidFill>
                <a:latin typeface="微软雅黑" panose="020B0503020204020204" pitchFamily="34" charset="-122"/>
                <a:ea typeface="微软雅黑" panose="020B0503020204020204" pitchFamily="34" charset="-122"/>
              </a:rPr>
              <a:t>开发、持续集成</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代码质量低</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smtClean="0">
                <a:solidFill>
                  <a:schemeClr val="tx1"/>
                </a:solidFill>
                <a:latin typeface="微软雅黑" panose="020B0503020204020204" pitchFamily="34" charset="-122"/>
                <a:ea typeface="微软雅黑" panose="020B0503020204020204" pitchFamily="34" charset="-122"/>
              </a:rPr>
              <a:t>重构、代码规范</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设计不良</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浮现式设计</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solidFill>
                  <a:schemeClr val="tx1"/>
                </a:solidFill>
                <a:latin typeface="微软雅黑" panose="020B0503020204020204" pitchFamily="34" charset="-122"/>
                <a:ea typeface="微软雅黑" panose="020B0503020204020204" pitchFamily="34" charset="-122"/>
              </a:rPr>
              <a:t>项目中浪费大</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现场客户</a:t>
            </a:r>
            <a:r>
              <a:rPr lang="zh-CN" altLang="en-US" sz="2600" dirty="0" smtClean="0">
                <a:solidFill>
                  <a:schemeClr val="tx1"/>
                </a:solidFill>
                <a:latin typeface="微软雅黑" panose="020B0503020204020204" pitchFamily="34" charset="-122"/>
                <a:ea typeface="微软雅黑" panose="020B0503020204020204" pitchFamily="34" charset="-122"/>
              </a:rPr>
              <a:t>、简单设计</a:t>
            </a: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smtClean="0">
                <a:solidFill>
                  <a:schemeClr val="tx1"/>
                </a:solidFill>
                <a:latin typeface="微软雅黑" panose="020B0503020204020204" pitchFamily="34" charset="-122"/>
                <a:ea typeface="微软雅黑" panose="020B0503020204020204" pitchFamily="34" charset="-122"/>
              </a:rPr>
              <a:t>开发效率低</a:t>
            </a:r>
            <a:r>
              <a:rPr lang="en-US" altLang="zh-CN" sz="2600" dirty="0" smtClean="0">
                <a:solidFill>
                  <a:schemeClr val="tx1"/>
                </a:solidFill>
                <a:latin typeface="微软雅黑" panose="020B0503020204020204" pitchFamily="34" charset="-122"/>
                <a:ea typeface="微软雅黑" panose="020B0503020204020204" pitchFamily="34" charset="-122"/>
              </a:rPr>
              <a:t>——</a:t>
            </a:r>
            <a:r>
              <a:rPr lang="zh-CN" altLang="en-US" sz="2600" dirty="0" smtClean="0">
                <a:solidFill>
                  <a:schemeClr val="tx1"/>
                </a:solidFill>
                <a:latin typeface="微软雅黑" panose="020B0503020204020204" pitchFamily="34" charset="-122"/>
                <a:ea typeface="微软雅黑" panose="020B0503020204020204" pitchFamily="34" charset="-122"/>
              </a:rPr>
              <a:t>以上</a:t>
            </a:r>
            <a:r>
              <a:rPr lang="zh-CN" altLang="en-US" sz="2600" dirty="0">
                <a:solidFill>
                  <a:schemeClr val="tx1"/>
                </a:solidFill>
                <a:latin typeface="微软雅黑" panose="020B0503020204020204" pitchFamily="34" charset="-122"/>
                <a:ea typeface="微软雅黑" panose="020B0503020204020204" pitchFamily="34" charset="-122"/>
              </a:rPr>
              <a:t>所有、每周</a:t>
            </a:r>
            <a:r>
              <a:rPr lang="en-US" altLang="zh-CN" sz="2600" dirty="0">
                <a:solidFill>
                  <a:schemeClr val="tx1"/>
                </a:solidFill>
                <a:latin typeface="微软雅黑" panose="020B0503020204020204" pitchFamily="34" charset="-122"/>
                <a:ea typeface="微软雅黑" panose="020B0503020204020204" pitchFamily="34" charset="-122"/>
              </a:rPr>
              <a:t>40</a:t>
            </a:r>
            <a:r>
              <a:rPr lang="zh-CN" altLang="en-US" sz="2600" dirty="0">
                <a:solidFill>
                  <a:schemeClr val="tx1"/>
                </a:solidFill>
                <a:latin typeface="微软雅黑" panose="020B0503020204020204" pitchFamily="34" charset="-122"/>
                <a:ea typeface="微软雅黑" panose="020B0503020204020204" pitchFamily="34" charset="-122"/>
              </a:rPr>
              <a:t>小时</a:t>
            </a:r>
            <a:r>
              <a:rPr lang="zh-CN" altLang="en-US" sz="2600" dirty="0" smtClean="0">
                <a:solidFill>
                  <a:schemeClr val="tx1"/>
                </a:solidFill>
                <a:latin typeface="微软雅黑" panose="020B0503020204020204" pitchFamily="34" charset="-122"/>
                <a:ea typeface="微软雅黑" panose="020B0503020204020204" pitchFamily="34" charset="-122"/>
              </a:rPr>
              <a:t>工作制</a:t>
            </a:r>
            <a:endParaRPr lang="en-US" altLang="zh-CN" sz="2600" dirty="0" smtClean="0">
              <a:solidFill>
                <a:schemeClr val="tx1"/>
              </a:solidFill>
              <a:latin typeface="微软雅黑" panose="020B0503020204020204" pitchFamily="34" charset="-122"/>
              <a:ea typeface="微软雅黑" panose="020B0503020204020204" pitchFamily="34" charset="-122"/>
            </a:endParaRPr>
          </a:p>
          <a:p>
            <a:pPr marL="914400" lvl="1" indent="-45720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smtClean="0">
                <a:solidFill>
                  <a:schemeClr val="tx1"/>
                </a:solidFill>
                <a:latin typeface="微软雅黑" panose="020B0503020204020204" pitchFamily="34" charset="-122"/>
                <a:ea typeface="微软雅黑" panose="020B0503020204020204" pitchFamily="34" charset="-122"/>
              </a:rPr>
              <a:t>项目风险大</a:t>
            </a:r>
            <a:r>
              <a:rPr lang="en-US" altLang="zh-CN" sz="2600" dirty="0" smtClean="0">
                <a:solidFill>
                  <a:schemeClr val="tx1"/>
                </a:solidFill>
                <a:latin typeface="微软雅黑" panose="020B0503020204020204" pitchFamily="34" charset="-122"/>
                <a:ea typeface="微软雅黑" panose="020B0503020204020204" pitchFamily="34" charset="-122"/>
              </a:rPr>
              <a:t>——</a:t>
            </a:r>
            <a:r>
              <a:rPr lang="zh-CN" altLang="en-US" sz="2600" dirty="0" smtClean="0">
                <a:solidFill>
                  <a:schemeClr val="tx1"/>
                </a:solidFill>
                <a:latin typeface="微软雅黑" panose="020B0503020204020204" pitchFamily="34" charset="-122"/>
                <a:ea typeface="微软雅黑" panose="020B0503020204020204" pitchFamily="34" charset="-122"/>
              </a:rPr>
              <a:t>代码集体所有、小型发布</a:t>
            </a:r>
          </a:p>
          <a:p>
            <a:pPr lvl="1">
              <a:lnSpc>
                <a:spcPct val="130000"/>
              </a:lnSpc>
              <a:spcAft>
                <a:spcPts val="600"/>
              </a:spcAft>
              <a:buClr>
                <a:schemeClr val="accent1">
                  <a:lumMod val="50000"/>
                </a:schemeClr>
              </a:buClr>
              <a:buSzPct val="60000"/>
              <a:buFont typeface="Wingdings" panose="05000000000000000000" pitchFamily="2" charset="2"/>
              <a:buChar char="l"/>
            </a:pP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649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636">
                                            <p:txEl>
                                              <p:pRg st="3" end="3"/>
                                            </p:txEl>
                                          </p:spTgt>
                                        </p:tgtEl>
                                        <p:attrNameLst>
                                          <p:attrName>style.visibility</p:attrName>
                                        </p:attrNameLst>
                                      </p:cBhvr>
                                      <p:to>
                                        <p:strVal val="visible"/>
                                      </p:to>
                                    </p:set>
                                    <p:animEffect transition="in" filter="fade">
                                      <p:cBhvr>
                                        <p:cTn id="22" dur="500"/>
                                        <p:tgtEl>
                                          <p:spTgt spid="696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636">
                                            <p:txEl>
                                              <p:pRg st="4" end="4"/>
                                            </p:txEl>
                                          </p:spTgt>
                                        </p:tgtEl>
                                        <p:attrNameLst>
                                          <p:attrName>style.visibility</p:attrName>
                                        </p:attrNameLst>
                                      </p:cBhvr>
                                      <p:to>
                                        <p:strVal val="visible"/>
                                      </p:to>
                                    </p:set>
                                    <p:animEffect transition="in" filter="fade">
                                      <p:cBhvr>
                                        <p:cTn id="27" dur="500"/>
                                        <p:tgtEl>
                                          <p:spTgt spid="696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636">
                                            <p:txEl>
                                              <p:pRg st="5" end="5"/>
                                            </p:txEl>
                                          </p:spTgt>
                                        </p:tgtEl>
                                        <p:attrNameLst>
                                          <p:attrName>style.visibility</p:attrName>
                                        </p:attrNameLst>
                                      </p:cBhvr>
                                      <p:to>
                                        <p:strVal val="visible"/>
                                      </p:to>
                                    </p:set>
                                    <p:animEffect transition="in" filter="fade">
                                      <p:cBhvr>
                                        <p:cTn id="32" dur="500"/>
                                        <p:tgtEl>
                                          <p:spTgt spid="696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636">
                                            <p:txEl>
                                              <p:pRg st="6" end="6"/>
                                            </p:txEl>
                                          </p:spTgt>
                                        </p:tgtEl>
                                        <p:attrNameLst>
                                          <p:attrName>style.visibility</p:attrName>
                                        </p:attrNameLst>
                                      </p:cBhvr>
                                      <p:to>
                                        <p:strVal val="visible"/>
                                      </p:to>
                                    </p:set>
                                    <p:animEffect transition="in" filter="fade">
                                      <p:cBhvr>
                                        <p:cTn id="37" dur="500"/>
                                        <p:tgtEl>
                                          <p:spTgt spid="696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636">
                                            <p:txEl>
                                              <p:pRg st="7" end="7"/>
                                            </p:txEl>
                                          </p:spTgt>
                                        </p:tgtEl>
                                        <p:attrNameLst>
                                          <p:attrName>style.visibility</p:attrName>
                                        </p:attrNameLst>
                                      </p:cBhvr>
                                      <p:to>
                                        <p:strVal val="visible"/>
                                      </p:to>
                                    </p:set>
                                    <p:animEffect transition="in" filter="fade">
                                      <p:cBhvr>
                                        <p:cTn id="42" dur="500"/>
                                        <p:tgtEl>
                                          <p:spTgt spid="696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的最佳</a:t>
            </a:r>
            <a:r>
              <a:rPr lang="zh-CN" altLang="en-US" sz="3200" dirty="0" smtClean="0">
                <a:solidFill>
                  <a:srgbClr val="990000"/>
                </a:solidFill>
                <a:latin typeface="FrutigerNext LT Medium" pitchFamily="34" charset="0"/>
                <a:ea typeface="黑体" panose="02010609060101010101" pitchFamily="49" charset="-122"/>
                <a:cs typeface="+mn-cs"/>
              </a:rPr>
              <a:t>实践</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8" y="1342029"/>
            <a:ext cx="10543674" cy="493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现场客户</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On-site Customer</a:t>
            </a:r>
            <a:r>
              <a:rPr lang="zh-CN" altLang="en-US" sz="2400" dirty="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smtClean="0">
                <a:solidFill>
                  <a:schemeClr val="tx1"/>
                </a:solidFill>
                <a:latin typeface="微软雅黑" panose="020B0503020204020204" pitchFamily="34" charset="-122"/>
                <a:ea typeface="微软雅黑" panose="020B0503020204020204" pitchFamily="34" charset="-122"/>
              </a:rPr>
              <a:t>计划</a:t>
            </a:r>
            <a:r>
              <a:rPr lang="zh-CN" altLang="en-US" sz="2400" dirty="0">
                <a:solidFill>
                  <a:schemeClr val="tx1"/>
                </a:solidFill>
                <a:latin typeface="微软雅黑" panose="020B0503020204020204" pitchFamily="34" charset="-122"/>
                <a:ea typeface="微软雅黑" panose="020B0503020204020204" pitchFamily="34" charset="-122"/>
              </a:rPr>
              <a:t>游戏（</a:t>
            </a:r>
            <a:r>
              <a:rPr lang="en-US" altLang="zh-CN" sz="2400" dirty="0">
                <a:solidFill>
                  <a:schemeClr val="tx1"/>
                </a:solidFill>
                <a:latin typeface="微软雅黑" panose="020B0503020204020204" pitchFamily="34" charset="-122"/>
                <a:ea typeface="微软雅黑" panose="020B0503020204020204" pitchFamily="34" charset="-122"/>
              </a:rPr>
              <a:t>Planning Game</a:t>
            </a:r>
            <a:r>
              <a:rPr lang="zh-CN" altLang="en-US" sz="2400" dirty="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系统隐喻（</a:t>
            </a:r>
            <a:r>
              <a:rPr lang="en-US" altLang="zh-CN" sz="2400" dirty="0">
                <a:solidFill>
                  <a:schemeClr val="tx1"/>
                </a:solidFill>
                <a:latin typeface="微软雅黑" panose="020B0503020204020204" pitchFamily="34" charset="-122"/>
                <a:ea typeface="微软雅黑" panose="020B0503020204020204" pitchFamily="34" charset="-122"/>
              </a:rPr>
              <a:t>System Metaphor</a:t>
            </a:r>
            <a:r>
              <a:rPr lang="zh-CN" altLang="en-US" sz="2400" dirty="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简单设计</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en-US" altLang="zh-CN" sz="2400" dirty="0" smtClean="0">
                <a:solidFill>
                  <a:schemeClr val="tx1"/>
                </a:solidFill>
                <a:latin typeface="微软雅黑" panose="020B0503020204020204" pitchFamily="34" charset="-122"/>
                <a:ea typeface="微软雅黑" panose="020B0503020204020204" pitchFamily="34" charset="-122"/>
              </a:rPr>
              <a:t>Simple Design</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代码集体所有（</a:t>
            </a:r>
            <a:r>
              <a:rPr lang="en-US" altLang="zh-CN" sz="2400" dirty="0">
                <a:solidFill>
                  <a:schemeClr val="tx1"/>
                </a:solidFill>
                <a:latin typeface="微软雅黑" panose="020B0503020204020204" pitchFamily="34" charset="-122"/>
                <a:ea typeface="微软雅黑" panose="020B0503020204020204" pitchFamily="34" charset="-122"/>
              </a:rPr>
              <a:t>Collective Code Ownership</a:t>
            </a:r>
            <a:r>
              <a:rPr lang="zh-CN" altLang="en-US" sz="2400" dirty="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smtClean="0">
                <a:solidFill>
                  <a:schemeClr val="tx1"/>
                </a:solidFill>
                <a:latin typeface="微软雅黑" panose="020B0503020204020204" pitchFamily="34" charset="-122"/>
                <a:ea typeface="微软雅黑" panose="020B0503020204020204" pitchFamily="34" charset="-122"/>
              </a:rPr>
              <a:t>结对编程（</a:t>
            </a:r>
            <a:r>
              <a:rPr lang="en-US" altLang="zh-CN" sz="2400" dirty="0" smtClean="0">
                <a:solidFill>
                  <a:schemeClr val="tx1"/>
                </a:solidFill>
                <a:latin typeface="微软雅黑" panose="020B0503020204020204" pitchFamily="34" charset="-122"/>
                <a:ea typeface="微软雅黑" panose="020B0503020204020204" pitchFamily="34" charset="-122"/>
              </a:rPr>
              <a:t>Pair Programming</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smtClean="0">
                <a:solidFill>
                  <a:schemeClr val="tx1"/>
                </a:solidFill>
                <a:latin typeface="微软雅黑" panose="020B0503020204020204" pitchFamily="34" charset="-122"/>
                <a:ea typeface="微软雅黑" panose="020B0503020204020204" pitchFamily="34" charset="-122"/>
              </a:rPr>
              <a:t>测试驱动（</a:t>
            </a:r>
            <a:r>
              <a:rPr lang="en-US" altLang="zh-CN" sz="2400" dirty="0" smtClean="0">
                <a:solidFill>
                  <a:schemeClr val="tx1"/>
                </a:solidFill>
                <a:latin typeface="微软雅黑" panose="020B0503020204020204" pitchFamily="34" charset="-122"/>
                <a:ea typeface="微软雅黑" panose="020B0503020204020204" pitchFamily="34" charset="-122"/>
              </a:rPr>
              <a:t>Test-driven</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小型发布（</a:t>
            </a:r>
            <a:r>
              <a:rPr lang="en-US" altLang="zh-CN" sz="2400" dirty="0">
                <a:solidFill>
                  <a:schemeClr val="tx1"/>
                </a:solidFill>
                <a:latin typeface="微软雅黑" panose="020B0503020204020204" pitchFamily="34" charset="-122"/>
                <a:ea typeface="微软雅黑" panose="020B0503020204020204" pitchFamily="34" charset="-122"/>
              </a:rPr>
              <a:t>Small Releases</a:t>
            </a:r>
            <a:r>
              <a:rPr lang="zh-CN" altLang="en-US" sz="2400" dirty="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重构（</a:t>
            </a:r>
            <a:r>
              <a:rPr lang="en-US" altLang="zh-CN" sz="2400" dirty="0">
                <a:solidFill>
                  <a:schemeClr val="tx1"/>
                </a:solidFill>
                <a:latin typeface="微软雅黑" panose="020B0503020204020204" pitchFamily="34" charset="-122"/>
                <a:ea typeface="微软雅黑" panose="020B0503020204020204" pitchFamily="34" charset="-122"/>
              </a:rPr>
              <a:t>Refactoring</a:t>
            </a:r>
            <a:r>
              <a:rPr lang="zh-CN" altLang="en-US" sz="2400" dirty="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smtClean="0">
                <a:solidFill>
                  <a:schemeClr val="tx1"/>
                </a:solidFill>
                <a:latin typeface="微软雅黑" panose="020B0503020204020204" pitchFamily="34" charset="-122"/>
                <a:ea typeface="微软雅黑" panose="020B0503020204020204" pitchFamily="34" charset="-122"/>
              </a:rPr>
              <a:t>持续集成（</a:t>
            </a:r>
            <a:r>
              <a:rPr lang="en-US" altLang="zh-CN" sz="2400" dirty="0" smtClean="0">
                <a:solidFill>
                  <a:schemeClr val="tx1"/>
                </a:solidFill>
                <a:latin typeface="微软雅黑" panose="020B0503020204020204" pitchFamily="34" charset="-122"/>
                <a:ea typeface="微软雅黑" panose="020B0503020204020204" pitchFamily="34" charset="-122"/>
              </a:rPr>
              <a:t>Continuous integration</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每周</a:t>
            </a:r>
            <a:r>
              <a:rPr lang="en-US" altLang="zh-CN" sz="2400" dirty="0">
                <a:solidFill>
                  <a:schemeClr val="tx1"/>
                </a:solidFill>
                <a:latin typeface="微软雅黑" panose="020B0503020204020204" pitchFamily="34" charset="-122"/>
                <a:ea typeface="微软雅黑" panose="020B0503020204020204" pitchFamily="34" charset="-122"/>
              </a:rPr>
              <a:t>40</a:t>
            </a:r>
            <a:r>
              <a:rPr lang="zh-CN" altLang="en-US" sz="2400" dirty="0">
                <a:solidFill>
                  <a:schemeClr val="tx1"/>
                </a:solidFill>
                <a:latin typeface="微软雅黑" panose="020B0503020204020204" pitchFamily="34" charset="-122"/>
                <a:ea typeface="微软雅黑" panose="020B0503020204020204" pitchFamily="34" charset="-122"/>
              </a:rPr>
              <a:t>小时工作制</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en-US" altLang="zh-CN" sz="2400" dirty="0" smtClean="0">
                <a:solidFill>
                  <a:schemeClr val="tx1"/>
                </a:solidFill>
                <a:latin typeface="微软雅黑" panose="020B0503020204020204" pitchFamily="34" charset="-122"/>
                <a:ea typeface="微软雅黑" panose="020B0503020204020204" pitchFamily="34" charset="-122"/>
              </a:rPr>
              <a:t>40-hour Weeks</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marL="609600" indent="-609600">
              <a:spcBef>
                <a:spcPct val="5000"/>
              </a:spcBef>
              <a:spcAft>
                <a:spcPct val="5000"/>
              </a:spcAft>
              <a:buSzTx/>
              <a:buFont typeface="Wingdings" panose="05000000000000000000" pitchFamily="2" charset="2"/>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代码规范</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en-US" altLang="zh-CN" sz="2400" dirty="0" smtClean="0">
                <a:solidFill>
                  <a:schemeClr val="tx1"/>
                </a:solidFill>
                <a:latin typeface="微软雅黑" panose="020B0503020204020204" pitchFamily="34" charset="-122"/>
                <a:ea typeface="微软雅黑" panose="020B0503020204020204" pitchFamily="34" charset="-122"/>
              </a:rPr>
              <a:t>Coding Standards</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a:lnSpc>
                <a:spcPct val="130000"/>
              </a:lnSpc>
              <a:spcAft>
                <a:spcPts val="600"/>
              </a:spcAft>
              <a:buClr>
                <a:schemeClr val="accent1">
                  <a:lumMod val="50000"/>
                </a:schemeClr>
              </a:buClr>
              <a:buSzPct val="60000"/>
              <a:buFont typeface="Wingdings" panose="05000000000000000000" pitchFamily="2" charset="2"/>
              <a:buChar char="l"/>
            </a:pPr>
            <a:endParaRPr lang="zh-CN" altLang="en-US" sz="25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037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636">
                                            <p:txEl>
                                              <p:pRg st="3" end="3"/>
                                            </p:txEl>
                                          </p:spTgt>
                                        </p:tgtEl>
                                        <p:attrNameLst>
                                          <p:attrName>style.visibility</p:attrName>
                                        </p:attrNameLst>
                                      </p:cBhvr>
                                      <p:to>
                                        <p:strVal val="visible"/>
                                      </p:to>
                                    </p:set>
                                    <p:animEffect transition="in" filter="fade">
                                      <p:cBhvr>
                                        <p:cTn id="22" dur="500"/>
                                        <p:tgtEl>
                                          <p:spTgt spid="696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636">
                                            <p:txEl>
                                              <p:pRg st="4" end="4"/>
                                            </p:txEl>
                                          </p:spTgt>
                                        </p:tgtEl>
                                        <p:attrNameLst>
                                          <p:attrName>style.visibility</p:attrName>
                                        </p:attrNameLst>
                                      </p:cBhvr>
                                      <p:to>
                                        <p:strVal val="visible"/>
                                      </p:to>
                                    </p:set>
                                    <p:animEffect transition="in" filter="fade">
                                      <p:cBhvr>
                                        <p:cTn id="27" dur="500"/>
                                        <p:tgtEl>
                                          <p:spTgt spid="696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636">
                                            <p:txEl>
                                              <p:pRg st="5" end="5"/>
                                            </p:txEl>
                                          </p:spTgt>
                                        </p:tgtEl>
                                        <p:attrNameLst>
                                          <p:attrName>style.visibility</p:attrName>
                                        </p:attrNameLst>
                                      </p:cBhvr>
                                      <p:to>
                                        <p:strVal val="visible"/>
                                      </p:to>
                                    </p:set>
                                    <p:animEffect transition="in" filter="fade">
                                      <p:cBhvr>
                                        <p:cTn id="32" dur="500"/>
                                        <p:tgtEl>
                                          <p:spTgt spid="696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636">
                                            <p:txEl>
                                              <p:pRg st="6" end="6"/>
                                            </p:txEl>
                                          </p:spTgt>
                                        </p:tgtEl>
                                        <p:attrNameLst>
                                          <p:attrName>style.visibility</p:attrName>
                                        </p:attrNameLst>
                                      </p:cBhvr>
                                      <p:to>
                                        <p:strVal val="visible"/>
                                      </p:to>
                                    </p:set>
                                    <p:animEffect transition="in" filter="fade">
                                      <p:cBhvr>
                                        <p:cTn id="37" dur="500"/>
                                        <p:tgtEl>
                                          <p:spTgt spid="696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636">
                                            <p:txEl>
                                              <p:pRg st="7" end="7"/>
                                            </p:txEl>
                                          </p:spTgt>
                                        </p:tgtEl>
                                        <p:attrNameLst>
                                          <p:attrName>style.visibility</p:attrName>
                                        </p:attrNameLst>
                                      </p:cBhvr>
                                      <p:to>
                                        <p:strVal val="visible"/>
                                      </p:to>
                                    </p:set>
                                    <p:animEffect transition="in" filter="fade">
                                      <p:cBhvr>
                                        <p:cTn id="42" dur="500"/>
                                        <p:tgtEl>
                                          <p:spTgt spid="6963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9636">
                                            <p:txEl>
                                              <p:pRg st="8" end="8"/>
                                            </p:txEl>
                                          </p:spTgt>
                                        </p:tgtEl>
                                        <p:attrNameLst>
                                          <p:attrName>style.visibility</p:attrName>
                                        </p:attrNameLst>
                                      </p:cBhvr>
                                      <p:to>
                                        <p:strVal val="visible"/>
                                      </p:to>
                                    </p:set>
                                    <p:animEffect transition="in" filter="fade">
                                      <p:cBhvr>
                                        <p:cTn id="47" dur="500"/>
                                        <p:tgtEl>
                                          <p:spTgt spid="6963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9636">
                                            <p:txEl>
                                              <p:pRg st="9" end="9"/>
                                            </p:txEl>
                                          </p:spTgt>
                                        </p:tgtEl>
                                        <p:attrNameLst>
                                          <p:attrName>style.visibility</p:attrName>
                                        </p:attrNameLst>
                                      </p:cBhvr>
                                      <p:to>
                                        <p:strVal val="visible"/>
                                      </p:to>
                                    </p:set>
                                    <p:animEffect transition="in" filter="fade">
                                      <p:cBhvr>
                                        <p:cTn id="52" dur="500"/>
                                        <p:tgtEl>
                                          <p:spTgt spid="6963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636">
                                            <p:txEl>
                                              <p:pRg st="10" end="10"/>
                                            </p:txEl>
                                          </p:spTgt>
                                        </p:tgtEl>
                                        <p:attrNameLst>
                                          <p:attrName>style.visibility</p:attrName>
                                        </p:attrNameLst>
                                      </p:cBhvr>
                                      <p:to>
                                        <p:strVal val="visible"/>
                                      </p:to>
                                    </p:set>
                                    <p:animEffect transition="in" filter="fade">
                                      <p:cBhvr>
                                        <p:cTn id="57" dur="500"/>
                                        <p:tgtEl>
                                          <p:spTgt spid="6963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9636">
                                            <p:txEl>
                                              <p:pRg st="11" end="11"/>
                                            </p:txEl>
                                          </p:spTgt>
                                        </p:tgtEl>
                                        <p:attrNameLst>
                                          <p:attrName>style.visibility</p:attrName>
                                        </p:attrNameLst>
                                      </p:cBhvr>
                                      <p:to>
                                        <p:strVal val="visible"/>
                                      </p:to>
                                    </p:set>
                                    <p:animEffect transition="in" filter="fade">
                                      <p:cBhvr>
                                        <p:cTn id="62" dur="500"/>
                                        <p:tgtEl>
                                          <p:spTgt spid="696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smtClean="0">
                <a:solidFill>
                  <a:srgbClr val="990000"/>
                </a:solidFill>
                <a:latin typeface="FrutigerNext LT Medium" pitchFamily="34" charset="0"/>
                <a:ea typeface="黑体" panose="02010609060101010101" pitchFamily="49" charset="-122"/>
                <a:cs typeface="+mn-cs"/>
              </a:rPr>
              <a:t>1.</a:t>
            </a:r>
            <a:r>
              <a:rPr lang="zh-CN" altLang="en-US" sz="3200" dirty="0">
                <a:solidFill>
                  <a:srgbClr val="990000"/>
                </a:solidFill>
                <a:latin typeface="FrutigerNext LT Medium" pitchFamily="34" charset="0"/>
                <a:ea typeface="黑体" panose="02010609060101010101" pitchFamily="49" charset="-122"/>
                <a:cs typeface="+mn-cs"/>
              </a:rPr>
              <a:t>现场客户（</a:t>
            </a:r>
            <a:r>
              <a:rPr lang="en-US" altLang="zh-CN" sz="3200" dirty="0">
                <a:solidFill>
                  <a:srgbClr val="990000"/>
                </a:solidFill>
                <a:latin typeface="FrutigerNext LT Medium" pitchFamily="34" charset="0"/>
                <a:ea typeface="黑体" panose="02010609060101010101" pitchFamily="49" charset="-122"/>
                <a:cs typeface="+mn-cs"/>
              </a:rPr>
              <a:t>On-site Customer</a:t>
            </a:r>
            <a:r>
              <a:rPr lang="zh-CN" altLang="en-US" sz="3200" dirty="0">
                <a:solidFill>
                  <a:srgbClr val="990000"/>
                </a:solidFill>
                <a:latin typeface="FrutigerNext LT Medium" pitchFamily="34" charset="0"/>
                <a:ea typeface="黑体" panose="02010609060101010101" pitchFamily="49" charset="-122"/>
                <a:cs typeface="+mn-cs"/>
              </a:rPr>
              <a:t>）</a:t>
            </a:r>
            <a:br>
              <a:rPr lang="zh-CN" altLang="en-US" sz="3200" dirty="0">
                <a:solidFill>
                  <a:srgbClr val="990000"/>
                </a:solidFill>
                <a:latin typeface="FrutigerNext LT Medium" pitchFamily="34" charset="0"/>
                <a:ea typeface="黑体" panose="02010609060101010101" pitchFamily="49" charset="-122"/>
                <a:cs typeface="+mn-cs"/>
              </a:rPr>
            </a:b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8" y="1342029"/>
            <a:ext cx="10543674" cy="493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 要求至少有一名实际的客户代表在整个项目开发周期在现场负责确定需求、回答团队问题以及编写功能验收测试</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a:solidFill>
                  <a:schemeClr val="tx1"/>
                </a:solidFill>
                <a:latin typeface="微软雅黑" panose="020B0503020204020204" pitchFamily="34" charset="-122"/>
                <a:ea typeface="微软雅黑" panose="020B0503020204020204" pitchFamily="34" charset="-122"/>
              </a:rPr>
              <a:t>：现场用户</a:t>
            </a:r>
            <a:r>
              <a:rPr lang="zh-CN" altLang="en-US" sz="2500" dirty="0" smtClean="0">
                <a:solidFill>
                  <a:schemeClr val="tx1"/>
                </a:solidFill>
                <a:latin typeface="微软雅黑" panose="020B0503020204020204" pitchFamily="34" charset="-122"/>
                <a:ea typeface="微软雅黑" panose="020B0503020204020204" pitchFamily="34" charset="-122"/>
              </a:rPr>
              <a:t>可以一定程度地解决</a:t>
            </a:r>
            <a:r>
              <a:rPr lang="zh-CN" altLang="en-US" sz="2500" dirty="0">
                <a:solidFill>
                  <a:schemeClr val="tx1"/>
                </a:solidFill>
                <a:latin typeface="微软雅黑" panose="020B0503020204020204" pitchFamily="34" charset="-122"/>
                <a:ea typeface="微软雅黑" panose="020B0503020204020204" pitchFamily="34" charset="-122"/>
              </a:rPr>
              <a:t>项目团队与客户沟通不畅的问题，</a:t>
            </a:r>
            <a:r>
              <a:rPr lang="zh-CN" altLang="en-US" sz="2500" dirty="0" smtClean="0">
                <a:solidFill>
                  <a:schemeClr val="tx1"/>
                </a:solidFill>
                <a:latin typeface="微软雅黑" panose="020B0503020204020204" pitchFamily="34" charset="-122"/>
                <a:ea typeface="微软雅黑" panose="020B0503020204020204" pitchFamily="34" charset="-122"/>
              </a:rPr>
              <a:t>但是不能</a:t>
            </a:r>
            <a:r>
              <a:rPr lang="zh-CN" altLang="en-US" sz="2500" dirty="0">
                <a:solidFill>
                  <a:schemeClr val="tx1"/>
                </a:solidFill>
                <a:latin typeface="微软雅黑" panose="020B0503020204020204" pitchFamily="34" charset="-122"/>
                <a:ea typeface="微软雅黑" panose="020B0503020204020204" pitchFamily="34" charset="-122"/>
              </a:rPr>
              <a:t>保证有一定技术层次的客户常驻开发现场。解决问题的</a:t>
            </a:r>
            <a:r>
              <a:rPr lang="zh-CN" altLang="en-US" sz="2500" dirty="0" smtClean="0">
                <a:solidFill>
                  <a:schemeClr val="tx1"/>
                </a:solidFill>
                <a:latin typeface="微软雅黑" panose="020B0503020204020204" pitchFamily="34" charset="-122"/>
                <a:ea typeface="微软雅黑" panose="020B0503020204020204" pitchFamily="34" charset="-122"/>
              </a:rPr>
              <a:t>方法：</a:t>
            </a:r>
            <a:r>
              <a:rPr lang="zh-CN" altLang="en-US" sz="2500" dirty="0">
                <a:solidFill>
                  <a:schemeClr val="tx1"/>
                </a:solidFill>
                <a:latin typeface="微软雅黑" panose="020B0503020204020204" pitchFamily="34" charset="-122"/>
                <a:ea typeface="微软雅黑" panose="020B0503020204020204" pitchFamily="34" charset="-122"/>
              </a:rPr>
              <a:t>一是可以采用在客户那里现场开发的方式；二是采用有效的沟通方式</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009900"/>
                </a:solidFill>
                <a:latin typeface="微软雅黑" panose="020B0503020204020204" pitchFamily="34" charset="-122"/>
                <a:ea typeface="微软雅黑" panose="020B0503020204020204" pitchFamily="34" charset="-122"/>
              </a:rPr>
              <a:t>项目</a:t>
            </a:r>
            <a:r>
              <a:rPr lang="zh-CN" altLang="en-US" sz="2500" dirty="0">
                <a:solidFill>
                  <a:schemeClr val="tx1"/>
                </a:solidFill>
                <a:latin typeface="微软雅黑" panose="020B0503020204020204" pitchFamily="34" charset="-122"/>
                <a:ea typeface="微软雅黑" panose="020B0503020204020204" pitchFamily="34" charset="-122"/>
              </a:rPr>
              <a:t>：首先</a:t>
            </a:r>
            <a:r>
              <a:rPr lang="zh-CN" altLang="en-US" sz="2500" dirty="0" smtClean="0">
                <a:solidFill>
                  <a:schemeClr val="tx1"/>
                </a:solidFill>
                <a:latin typeface="微软雅黑" panose="020B0503020204020204" pitchFamily="34" charset="-122"/>
                <a:ea typeface="微软雅黑" panose="020B0503020204020204" pitchFamily="34" charset="-122"/>
              </a:rPr>
              <a:t>，在</a:t>
            </a:r>
            <a:r>
              <a:rPr lang="zh-CN" altLang="en-US" sz="2500" dirty="0">
                <a:solidFill>
                  <a:schemeClr val="tx1"/>
                </a:solidFill>
                <a:latin typeface="微软雅黑" panose="020B0503020204020204" pitchFamily="34" charset="-122"/>
                <a:ea typeface="微软雅黑" panose="020B0503020204020204" pitchFamily="34" charset="-122"/>
              </a:rPr>
              <a:t>项目合同签署前，向客户进行项目开发方法论的介绍，使得客户清楚项目开发的阶段、各个阶段要发布的成果以及需要客户提供的支持等；其次，由项目经理每周向客户汇报项目的进展情况，提供目前发布版本的位置，并提示客户系统相应的反馈与支持。</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218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smtClean="0">
                <a:solidFill>
                  <a:srgbClr val="990000"/>
                </a:solidFill>
                <a:latin typeface="FrutigerNext LT Medium" pitchFamily="34" charset="0"/>
                <a:ea typeface="黑体" panose="02010609060101010101" pitchFamily="49" charset="-122"/>
                <a:cs typeface="+mn-cs"/>
              </a:rPr>
              <a:t>2.</a:t>
            </a:r>
            <a:r>
              <a:rPr lang="zh-CN" altLang="en-US" sz="3200" dirty="0" smtClean="0">
                <a:solidFill>
                  <a:srgbClr val="990000"/>
                </a:solidFill>
                <a:latin typeface="FrutigerNext LT Medium" pitchFamily="34" charset="0"/>
                <a:ea typeface="黑体" panose="02010609060101010101" pitchFamily="49" charset="-122"/>
                <a:cs typeface="+mn-cs"/>
              </a:rPr>
              <a:t>计划游戏</a:t>
            </a:r>
            <a:r>
              <a:rPr lang="en-US" altLang="zh-CN" sz="3200" dirty="0">
                <a:solidFill>
                  <a:srgbClr val="990000"/>
                </a:solidFill>
                <a:latin typeface="FrutigerNext LT Medium" pitchFamily="34" charset="0"/>
                <a:ea typeface="黑体" panose="02010609060101010101" pitchFamily="49" charset="-122"/>
                <a:cs typeface="+mn-cs"/>
              </a:rPr>
              <a:t>( Planning Game )</a:t>
            </a:r>
          </a:p>
        </p:txBody>
      </p:sp>
      <p:sp>
        <p:nvSpPr>
          <p:cNvPr id="69636" name="Rectangle 3"/>
          <p:cNvSpPr>
            <a:spLocks noChangeArrowheads="1"/>
          </p:cNvSpPr>
          <p:nvPr/>
        </p:nvSpPr>
        <p:spPr bwMode="auto">
          <a:xfrm>
            <a:off x="599608" y="1342029"/>
            <a:ext cx="10543674" cy="493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：要求结合项目进展和技术情况，确定下一阶段要开发与发布的系统范围</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a:solidFill>
                  <a:schemeClr val="tx1"/>
                </a:solidFill>
                <a:latin typeface="微软雅黑" panose="020B0503020204020204" pitchFamily="34" charset="-122"/>
                <a:ea typeface="微软雅黑" panose="020B0503020204020204" pitchFamily="34" charset="-122"/>
              </a:rPr>
              <a:t>：项目的计划在建立起来以后，需要根据项目的进展来进行调整，一成不变的计划是不存在。因此，项目团队需要控制风险、预见变化，从而制定有效、可行的项目计划</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009900"/>
                </a:solidFill>
                <a:latin typeface="微软雅黑" panose="020B0503020204020204" pitchFamily="34" charset="-122"/>
                <a:ea typeface="微软雅黑" panose="020B0503020204020204" pitchFamily="34" charset="-122"/>
              </a:rPr>
              <a:t>项目</a:t>
            </a:r>
            <a:r>
              <a:rPr lang="zh-CN" altLang="en-US" sz="2500" dirty="0">
                <a:solidFill>
                  <a:schemeClr val="tx1"/>
                </a:solidFill>
                <a:latin typeface="微软雅黑" panose="020B0503020204020204" pitchFamily="34" charset="-122"/>
                <a:ea typeface="微软雅黑" panose="020B0503020204020204" pitchFamily="34" charset="-122"/>
              </a:rPr>
              <a:t>：在系统实现前，我们首先按照需求的优先级</a:t>
            </a:r>
            <a:r>
              <a:rPr lang="zh-CN" altLang="en-US" sz="2500" dirty="0" smtClean="0">
                <a:solidFill>
                  <a:schemeClr val="tx1"/>
                </a:solidFill>
                <a:latin typeface="微软雅黑" panose="020B0503020204020204" pitchFamily="34" charset="-122"/>
                <a:ea typeface="微软雅黑" panose="020B0503020204020204" pitchFamily="34" charset="-122"/>
              </a:rPr>
              <a:t>做迭代</a:t>
            </a:r>
            <a:r>
              <a:rPr lang="zh-CN" altLang="en-US" sz="2500" dirty="0">
                <a:solidFill>
                  <a:schemeClr val="tx1"/>
                </a:solidFill>
                <a:latin typeface="微软雅黑" panose="020B0503020204020204" pitchFamily="34" charset="-122"/>
                <a:ea typeface="微软雅黑" panose="020B0503020204020204" pitchFamily="34" charset="-122"/>
              </a:rPr>
              <a:t>周期的划分，将高风险的需求优先实现；同时，项目团队每天早晨参加一个</a:t>
            </a:r>
            <a:r>
              <a:rPr lang="en-US" altLang="zh-CN" sz="2500" dirty="0">
                <a:solidFill>
                  <a:schemeClr val="tx1"/>
                </a:solidFill>
                <a:latin typeface="微软雅黑" panose="020B0503020204020204" pitchFamily="34" charset="-122"/>
                <a:ea typeface="微软雅黑" panose="020B0503020204020204" pitchFamily="34" charset="-122"/>
              </a:rPr>
              <a:t>15</a:t>
            </a:r>
            <a:r>
              <a:rPr lang="zh-CN" altLang="en-US" sz="2500" dirty="0">
                <a:solidFill>
                  <a:schemeClr val="tx1"/>
                </a:solidFill>
                <a:latin typeface="微软雅黑" panose="020B0503020204020204" pitchFamily="34" charset="-122"/>
                <a:ea typeface="微软雅黑" panose="020B0503020204020204" pitchFamily="34" charset="-122"/>
              </a:rPr>
              <a:t>分钟的项目会议，确定当天以及目前迭代周期中每个成员要完成的任务。</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37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3</a:t>
            </a:r>
            <a:r>
              <a:rPr lang="en-US" altLang="zh-CN" sz="3200" dirty="0" smtClean="0">
                <a:solidFill>
                  <a:srgbClr val="990000"/>
                </a:solidFill>
                <a:latin typeface="FrutigerNext LT Medium" pitchFamily="34" charset="0"/>
                <a:ea typeface="黑体" panose="02010609060101010101" pitchFamily="49" charset="-122"/>
                <a:cs typeface="+mn-cs"/>
              </a:rPr>
              <a:t>.</a:t>
            </a:r>
            <a:r>
              <a:rPr lang="zh-CN" altLang="en-US" sz="3200" dirty="0">
                <a:solidFill>
                  <a:srgbClr val="990000"/>
                </a:solidFill>
                <a:latin typeface="FrutigerNext LT Medium" pitchFamily="34" charset="0"/>
                <a:ea typeface="黑体" panose="02010609060101010101" pitchFamily="49" charset="-122"/>
                <a:cs typeface="+mn-cs"/>
              </a:rPr>
              <a:t>系统隐喻（</a:t>
            </a:r>
            <a:r>
              <a:rPr lang="en-US" altLang="zh-CN" sz="3200" dirty="0">
                <a:solidFill>
                  <a:srgbClr val="990000"/>
                </a:solidFill>
                <a:latin typeface="FrutigerNext LT Medium" pitchFamily="34" charset="0"/>
                <a:ea typeface="黑体" panose="02010609060101010101" pitchFamily="49" charset="-122"/>
                <a:cs typeface="+mn-cs"/>
              </a:rPr>
              <a:t>System Metaphor</a:t>
            </a:r>
            <a:r>
              <a:rPr lang="zh-CN" altLang="en-US" sz="3200" dirty="0">
                <a:solidFill>
                  <a:srgbClr val="990000"/>
                </a:solidFill>
                <a:latin typeface="FrutigerNext LT Medium" pitchFamily="34" charset="0"/>
                <a:ea typeface="黑体" panose="02010609060101010101" pitchFamily="49" charset="-122"/>
                <a:cs typeface="+mn-cs"/>
              </a:rPr>
              <a:t>）</a:t>
            </a:r>
          </a:p>
        </p:txBody>
      </p:sp>
      <p:sp>
        <p:nvSpPr>
          <p:cNvPr id="69636" name="Rectangle 3"/>
          <p:cNvSpPr>
            <a:spLocks noChangeArrowheads="1"/>
          </p:cNvSpPr>
          <p:nvPr/>
        </p:nvSpPr>
        <p:spPr bwMode="auto">
          <a:xfrm>
            <a:off x="599608" y="1342029"/>
            <a:ext cx="10543674" cy="51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：通过隐喻来描述系统如何运作、新的功能以何种方式加入到系统</a:t>
            </a:r>
            <a:r>
              <a:rPr lang="zh-CN" altLang="en-US" sz="2500" dirty="0" smtClean="0">
                <a:solidFill>
                  <a:schemeClr val="tx1"/>
                </a:solidFill>
                <a:latin typeface="微软雅黑" panose="020B0503020204020204" pitchFamily="34" charset="-122"/>
                <a:ea typeface="微软雅黑" panose="020B0503020204020204" pitchFamily="34" charset="-122"/>
              </a:rPr>
              <a:t>。通常</a:t>
            </a:r>
            <a:r>
              <a:rPr lang="zh-CN" altLang="en-US" sz="2500" dirty="0">
                <a:solidFill>
                  <a:schemeClr val="tx1"/>
                </a:solidFill>
                <a:latin typeface="微软雅黑" panose="020B0503020204020204" pitchFamily="34" charset="-122"/>
                <a:ea typeface="微软雅黑" panose="020B0503020204020204" pitchFamily="34" charset="-122"/>
              </a:rPr>
              <a:t>包含了一些可以参照和比较的类和设计模式</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smtClean="0">
                <a:solidFill>
                  <a:schemeClr val="tx1"/>
                </a:solidFill>
                <a:latin typeface="微软雅黑" panose="020B0503020204020204" pitchFamily="34" charset="-122"/>
                <a:ea typeface="微软雅黑" panose="020B0503020204020204" pitchFamily="34" charset="-122"/>
              </a:rPr>
              <a:t>：</a:t>
            </a:r>
            <a:r>
              <a:rPr lang="en-US" altLang="zh-CN" sz="2500" dirty="0">
                <a:solidFill>
                  <a:schemeClr val="tx1"/>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在系统实现初期不需要进行详细的架构设计，而是在迭代周期中不断的细化架构</a:t>
            </a:r>
            <a:r>
              <a:rPr lang="zh-CN" altLang="en-US" sz="2500" dirty="0" smtClean="0">
                <a:solidFill>
                  <a:schemeClr val="tx1"/>
                </a:solidFill>
                <a:latin typeface="微软雅黑" panose="020B0503020204020204" pitchFamily="34" charset="-122"/>
                <a:ea typeface="微软雅黑" panose="020B0503020204020204" pitchFamily="34" charset="-122"/>
              </a:rPr>
              <a:t>。但对于</a:t>
            </a:r>
            <a:r>
              <a:rPr lang="zh-CN" altLang="en-US" sz="2500" dirty="0">
                <a:solidFill>
                  <a:schemeClr val="tx1"/>
                </a:solidFill>
                <a:latin typeface="微软雅黑" panose="020B0503020204020204" pitchFamily="34" charset="-122"/>
                <a:ea typeface="微软雅黑" panose="020B0503020204020204" pitchFamily="34" charset="-122"/>
              </a:rPr>
              <a:t>大型系统或者是希望采用新架构的系统，就需要在项目初期</a:t>
            </a:r>
            <a:r>
              <a:rPr lang="zh-CN" altLang="en-US" sz="2500" dirty="0" smtClean="0">
                <a:solidFill>
                  <a:schemeClr val="tx1"/>
                </a:solidFill>
                <a:latin typeface="微软雅黑" panose="020B0503020204020204" pitchFamily="34" charset="-122"/>
                <a:ea typeface="微软雅黑" panose="020B0503020204020204" pitchFamily="34" charset="-122"/>
              </a:rPr>
              <a:t>进行系统</a:t>
            </a:r>
            <a:r>
              <a:rPr lang="zh-CN" altLang="en-US" sz="2500" dirty="0">
                <a:solidFill>
                  <a:schemeClr val="tx1"/>
                </a:solidFill>
                <a:latin typeface="微软雅黑" panose="020B0503020204020204" pitchFamily="34" charset="-122"/>
                <a:ea typeface="微软雅黑" panose="020B0503020204020204" pitchFamily="34" charset="-122"/>
              </a:rPr>
              <a:t>架构设计，并在第一个迭代周期中进行验证，同时在后续迭代周期中逐步进行细化</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009900"/>
                </a:solidFill>
                <a:latin typeface="微软雅黑" panose="020B0503020204020204" pitchFamily="34" charset="-122"/>
                <a:ea typeface="微软雅黑" panose="020B0503020204020204" pitchFamily="34" charset="-122"/>
              </a:rPr>
              <a:t>项目</a:t>
            </a:r>
            <a:r>
              <a:rPr lang="zh-CN" altLang="en-US" sz="2500" dirty="0">
                <a:solidFill>
                  <a:schemeClr val="tx1"/>
                </a:solidFill>
                <a:latin typeface="微软雅黑" panose="020B0503020204020204" pitchFamily="34" charset="-122"/>
                <a:ea typeface="微软雅黑" panose="020B0503020204020204" pitchFamily="34" charset="-122"/>
              </a:rPr>
              <a:t>：开发团队在设计初期，决定参照</a:t>
            </a:r>
            <a:r>
              <a:rPr lang="en-US" altLang="zh-CN" sz="2500" dirty="0">
                <a:solidFill>
                  <a:schemeClr val="tx1"/>
                </a:solidFill>
                <a:latin typeface="微软雅黑" panose="020B0503020204020204" pitchFamily="34" charset="-122"/>
                <a:ea typeface="微软雅黑" panose="020B0503020204020204" pitchFamily="34" charset="-122"/>
              </a:rPr>
              <a:t>STRUTS</a:t>
            </a:r>
            <a:r>
              <a:rPr lang="zh-CN" altLang="en-US" sz="2500" dirty="0">
                <a:solidFill>
                  <a:schemeClr val="tx1"/>
                </a:solidFill>
                <a:latin typeface="微软雅黑" panose="020B0503020204020204" pitchFamily="34" charset="-122"/>
                <a:ea typeface="微软雅黑" panose="020B0503020204020204" pitchFamily="34" charset="-122"/>
              </a:rPr>
              <a:t>框架，结合项目的</a:t>
            </a:r>
            <a:r>
              <a:rPr lang="zh-CN" altLang="en-US" sz="2500" dirty="0" smtClean="0">
                <a:solidFill>
                  <a:schemeClr val="tx1"/>
                </a:solidFill>
                <a:latin typeface="微软雅黑" panose="020B0503020204020204" pitchFamily="34" charset="-122"/>
                <a:ea typeface="微软雅黑" panose="020B0503020204020204" pitchFamily="34" charset="-122"/>
              </a:rPr>
              <a:t>情况构建</a:t>
            </a:r>
            <a:r>
              <a:rPr lang="zh-CN" altLang="en-US" sz="2500" dirty="0">
                <a:solidFill>
                  <a:schemeClr val="tx1"/>
                </a:solidFill>
                <a:latin typeface="微软雅黑" panose="020B0503020204020204" pitchFamily="34" charset="-122"/>
                <a:ea typeface="微软雅黑" panose="020B0503020204020204" pitchFamily="34" charset="-122"/>
              </a:rPr>
              <a:t>了针对工作流程处理的项目框架。首先，团队决定在第一个迭代周期实现配件申请的工作流程，在实际项目开发中验证了基本的程序框架；而后，又在其它迭代周期中，对框架逐渐精化。</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901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什么是极限编程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极限编程实践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3227388" y="4908040"/>
            <a:ext cx="6501248" cy="723900"/>
            <a:chOff x="3328988" y="3975100"/>
            <a:chExt cx="6501248" cy="723900"/>
          </a:xfrm>
        </p:grpSpPr>
        <p:sp>
          <p:nvSpPr>
            <p:cNvPr id="44" name="矩形 43"/>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p:cNvSpPr txBox="1"/>
          <p:nvPr/>
        </p:nvSpPr>
        <p:spPr>
          <a:xfrm>
            <a:off x="4371294" y="5004522"/>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极限编程开发过程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9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smtClean="0">
                <a:solidFill>
                  <a:srgbClr val="990000"/>
                </a:solidFill>
                <a:latin typeface="FrutigerNext LT Medium" pitchFamily="34" charset="0"/>
                <a:ea typeface="黑体" panose="02010609060101010101" pitchFamily="49" charset="-122"/>
                <a:cs typeface="+mn-cs"/>
              </a:rPr>
              <a:t>4.</a:t>
            </a:r>
            <a:r>
              <a:rPr lang="zh-CN" altLang="en-US" sz="3200" dirty="0">
                <a:solidFill>
                  <a:srgbClr val="990000"/>
                </a:solidFill>
                <a:latin typeface="FrutigerNext LT Medium" pitchFamily="34" charset="0"/>
                <a:ea typeface="黑体" panose="02010609060101010101" pitchFamily="49" charset="-122"/>
                <a:cs typeface="+mn-cs"/>
              </a:rPr>
              <a:t>简单设计（</a:t>
            </a:r>
            <a:r>
              <a:rPr lang="en-US" altLang="zh-CN" sz="3200" dirty="0">
                <a:solidFill>
                  <a:srgbClr val="990000"/>
                </a:solidFill>
                <a:latin typeface="FrutigerNext LT Medium" pitchFamily="34" charset="0"/>
                <a:ea typeface="黑体" panose="02010609060101010101" pitchFamily="49" charset="-122"/>
                <a:cs typeface="+mn-cs"/>
              </a:rPr>
              <a:t>Simple Design</a:t>
            </a:r>
            <a:r>
              <a:rPr lang="zh-CN" altLang="en-US" sz="3200" dirty="0">
                <a:solidFill>
                  <a:srgbClr val="990000"/>
                </a:solidFill>
                <a:latin typeface="FrutigerNext LT Medium" pitchFamily="34" charset="0"/>
                <a:ea typeface="黑体" panose="02010609060101010101" pitchFamily="49" charset="-122"/>
                <a:cs typeface="+mn-cs"/>
              </a:rPr>
              <a:t>）</a:t>
            </a:r>
          </a:p>
        </p:txBody>
      </p:sp>
      <p:sp>
        <p:nvSpPr>
          <p:cNvPr id="69636" name="Rectangle 3"/>
          <p:cNvSpPr>
            <a:spLocks noChangeArrowheads="1"/>
          </p:cNvSpPr>
          <p:nvPr/>
        </p:nvSpPr>
        <p:spPr bwMode="auto">
          <a:xfrm>
            <a:off x="599608" y="1342029"/>
            <a:ext cx="10543674" cy="51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：认为代码的设计应该尽可能的简单，只要满足当前功能的要求，不多也不少。</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smtClean="0">
                <a:solidFill>
                  <a:schemeClr val="tx1"/>
                </a:solidFill>
                <a:latin typeface="微软雅黑" panose="020B0503020204020204" pitchFamily="34" charset="-122"/>
                <a:ea typeface="微软雅黑" panose="020B0503020204020204" pitchFamily="34" charset="-122"/>
              </a:rPr>
              <a:t>：</a:t>
            </a:r>
            <a:r>
              <a:rPr lang="en-US" altLang="zh-CN" sz="2500" dirty="0">
                <a:solidFill>
                  <a:schemeClr val="tx1"/>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认为需求是会经常变化的，因此设计不能一蹴而就，而应该是一项持续进行的过程</a:t>
            </a:r>
            <a:r>
              <a:rPr lang="zh-CN" altLang="en-US" sz="2500" dirty="0" smtClean="0">
                <a:solidFill>
                  <a:schemeClr val="tx1"/>
                </a:solidFill>
                <a:latin typeface="微软雅黑" panose="020B0503020204020204" pitchFamily="34" charset="-122"/>
                <a:ea typeface="微软雅黑" panose="020B0503020204020204" pitchFamily="34" charset="-122"/>
              </a:rPr>
              <a:t>。应该</a:t>
            </a:r>
            <a:r>
              <a:rPr lang="zh-CN" altLang="en-US" sz="2500" dirty="0">
                <a:solidFill>
                  <a:schemeClr val="tx1"/>
                </a:solidFill>
                <a:latin typeface="微软雅黑" panose="020B0503020204020204" pitchFamily="34" charset="-122"/>
                <a:ea typeface="微软雅黑" panose="020B0503020204020204" pitchFamily="34" charset="-122"/>
              </a:rPr>
              <a:t>首先确定一个灵活的系统架构，而后在每个迭代周期的设计阶段可以采用</a:t>
            </a:r>
            <a:r>
              <a:rPr lang="en-US" altLang="zh-CN" sz="2500" dirty="0">
                <a:solidFill>
                  <a:schemeClr val="tx1"/>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的简单设计原则，将设计进行到底。</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009900"/>
                </a:solidFill>
                <a:latin typeface="微软雅黑" panose="020B0503020204020204" pitchFamily="34" charset="-122"/>
                <a:ea typeface="微软雅黑" panose="020B0503020204020204" pitchFamily="34" charset="-122"/>
              </a:rPr>
              <a:t>项目</a:t>
            </a:r>
            <a:r>
              <a:rPr lang="zh-CN" altLang="en-US" sz="2500" dirty="0">
                <a:solidFill>
                  <a:schemeClr val="tx1"/>
                </a:solidFill>
                <a:latin typeface="微软雅黑" panose="020B0503020204020204" pitchFamily="34" charset="-122"/>
                <a:ea typeface="微软雅黑" panose="020B0503020204020204" pitchFamily="34" charset="-122"/>
              </a:rPr>
              <a:t>：在项目的系统架构经过验证后的迭代周期内</a:t>
            </a:r>
            <a:r>
              <a:rPr lang="zh-CN" altLang="en-US" sz="2500" dirty="0" smtClean="0">
                <a:solidFill>
                  <a:schemeClr val="tx1"/>
                </a:solidFill>
                <a:latin typeface="微软雅黑" panose="020B0503020204020204" pitchFamily="34" charset="-122"/>
                <a:ea typeface="微软雅黑" panose="020B0503020204020204" pitchFamily="34" charset="-122"/>
              </a:rPr>
              <a:t>，始终</a:t>
            </a:r>
            <a:r>
              <a:rPr lang="zh-CN" altLang="en-US" sz="2500" dirty="0">
                <a:solidFill>
                  <a:schemeClr val="tx1"/>
                </a:solidFill>
                <a:latin typeface="微软雅黑" panose="020B0503020204020204" pitchFamily="34" charset="-122"/>
                <a:ea typeface="微软雅黑" panose="020B0503020204020204" pitchFamily="34" charset="-122"/>
              </a:rPr>
              <a:t>坚持简单设计的</a:t>
            </a:r>
            <a:r>
              <a:rPr lang="zh-CN" altLang="en-US" sz="2500" dirty="0" smtClean="0">
                <a:solidFill>
                  <a:schemeClr val="tx1"/>
                </a:solidFill>
                <a:latin typeface="微软雅黑" panose="020B0503020204020204" pitchFamily="34" charset="-122"/>
                <a:ea typeface="微软雅黑" panose="020B0503020204020204" pitchFamily="34" charset="-122"/>
              </a:rPr>
              <a:t>原则。</a:t>
            </a:r>
            <a:r>
              <a:rPr lang="zh-CN" altLang="en-US" sz="2500" dirty="0">
                <a:solidFill>
                  <a:schemeClr val="tx1"/>
                </a:solidFill>
                <a:latin typeface="微软雅黑" panose="020B0503020204020204" pitchFamily="34" charset="-122"/>
                <a:ea typeface="微软雅黑" panose="020B0503020204020204" pitchFamily="34" charset="-122"/>
              </a:rPr>
              <a:t>对于新的迭代周期中出现需要修改既有设计与代码的情况，首先对原有系统</a:t>
            </a:r>
            <a:r>
              <a:rPr lang="zh-CN" altLang="en-US" sz="2500" dirty="0" smtClean="0">
                <a:solidFill>
                  <a:schemeClr val="tx1"/>
                </a:solidFill>
                <a:latin typeface="微软雅黑" panose="020B0503020204020204" pitchFamily="34" charset="-122"/>
                <a:ea typeface="微软雅黑" panose="020B0503020204020204" pitchFamily="34" charset="-122"/>
              </a:rPr>
              <a:t>进行”代码</a:t>
            </a:r>
            <a:r>
              <a:rPr lang="zh-CN" altLang="en-US" sz="2500" dirty="0">
                <a:solidFill>
                  <a:schemeClr val="tx1"/>
                </a:solidFill>
                <a:latin typeface="微软雅黑" panose="020B0503020204020204" pitchFamily="34" charset="-122"/>
                <a:ea typeface="微软雅黑" panose="020B0503020204020204" pitchFamily="34" charset="-122"/>
              </a:rPr>
              <a:t>重构”，而后再增加新的功能。</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26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smtClean="0">
                <a:solidFill>
                  <a:srgbClr val="990000"/>
                </a:solidFill>
                <a:latin typeface="FrutigerNext LT Medium" pitchFamily="34" charset="0"/>
                <a:ea typeface="黑体" panose="02010609060101010101" pitchFamily="49" charset="-122"/>
                <a:cs typeface="+mn-cs"/>
              </a:rPr>
              <a:t>5.</a:t>
            </a:r>
            <a:r>
              <a:rPr lang="zh-CN" altLang="en-US" sz="3200" dirty="0">
                <a:solidFill>
                  <a:srgbClr val="990000"/>
                </a:solidFill>
                <a:latin typeface="FrutigerNext LT Medium" pitchFamily="34" charset="0"/>
                <a:ea typeface="黑体" panose="02010609060101010101" pitchFamily="49" charset="-122"/>
                <a:cs typeface="+mn-cs"/>
              </a:rPr>
              <a:t>代码集体所有（</a:t>
            </a:r>
            <a:r>
              <a:rPr lang="en-US" altLang="zh-CN" sz="3200" dirty="0">
                <a:solidFill>
                  <a:srgbClr val="990000"/>
                </a:solidFill>
                <a:latin typeface="FrutigerNext LT Medium" pitchFamily="34" charset="0"/>
                <a:ea typeface="黑体" panose="02010609060101010101" pitchFamily="49" charset="-122"/>
                <a:cs typeface="+mn-cs"/>
              </a:rPr>
              <a:t>Collective Code Ownership</a:t>
            </a:r>
            <a:r>
              <a:rPr lang="zh-CN" altLang="en-US" sz="3200" dirty="0">
                <a:solidFill>
                  <a:srgbClr val="990000"/>
                </a:solidFill>
                <a:latin typeface="FrutigerNext LT Medium" pitchFamily="34" charset="0"/>
                <a:ea typeface="黑体" panose="02010609060101010101" pitchFamily="49" charset="-122"/>
                <a:cs typeface="+mn-cs"/>
              </a:rPr>
              <a:t>）</a:t>
            </a:r>
          </a:p>
        </p:txBody>
      </p:sp>
      <p:sp>
        <p:nvSpPr>
          <p:cNvPr id="69636" name="Rectangle 3"/>
          <p:cNvSpPr>
            <a:spLocks noChangeArrowheads="1"/>
          </p:cNvSpPr>
          <p:nvPr/>
        </p:nvSpPr>
        <p:spPr bwMode="auto">
          <a:xfrm>
            <a:off x="599608" y="1342029"/>
            <a:ext cx="11101612" cy="51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smtClean="0">
                <a:solidFill>
                  <a:schemeClr val="tx1"/>
                </a:solidFill>
                <a:latin typeface="微软雅黑" panose="020B0503020204020204" pitchFamily="34" charset="-122"/>
                <a:ea typeface="微软雅黑" panose="020B0503020204020204" pitchFamily="34" charset="-122"/>
              </a:rPr>
              <a:t>：开发</a:t>
            </a:r>
            <a:r>
              <a:rPr lang="zh-CN" altLang="en-US" sz="2500" dirty="0">
                <a:solidFill>
                  <a:schemeClr val="tx1"/>
                </a:solidFill>
                <a:latin typeface="微软雅黑" panose="020B0503020204020204" pitchFamily="34" charset="-122"/>
                <a:ea typeface="微软雅黑" panose="020B0503020204020204" pitchFamily="34" charset="-122"/>
              </a:rPr>
              <a:t>小组的每个成员都有更改代码的权利，</a:t>
            </a:r>
            <a:r>
              <a:rPr lang="zh-CN" altLang="en-US" sz="2500" dirty="0" smtClean="0">
                <a:solidFill>
                  <a:schemeClr val="tx1"/>
                </a:solidFill>
                <a:latin typeface="微软雅黑" panose="020B0503020204020204" pitchFamily="34" charset="-122"/>
                <a:ea typeface="微软雅黑" panose="020B0503020204020204" pitchFamily="34" charset="-122"/>
              </a:rPr>
              <a:t>所有人</a:t>
            </a:r>
            <a:r>
              <a:rPr lang="zh-CN" altLang="en-US" sz="2500" dirty="0">
                <a:solidFill>
                  <a:schemeClr val="tx1"/>
                </a:solidFill>
                <a:latin typeface="微软雅黑" panose="020B0503020204020204" pitchFamily="34" charset="-122"/>
                <a:ea typeface="微软雅黑" panose="020B0503020204020204" pitchFamily="34" charset="-122"/>
              </a:rPr>
              <a:t>对于全部代码</a:t>
            </a:r>
            <a:r>
              <a:rPr lang="zh-CN" altLang="en-US" sz="2500" dirty="0" smtClean="0">
                <a:solidFill>
                  <a:schemeClr val="tx1"/>
                </a:solidFill>
                <a:latin typeface="微软雅黑" panose="020B0503020204020204" pitchFamily="34" charset="-122"/>
                <a:ea typeface="微软雅黑" panose="020B0503020204020204" pitchFamily="34" charset="-122"/>
              </a:rPr>
              <a:t>负责。</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smtClean="0">
                <a:solidFill>
                  <a:schemeClr val="tx1"/>
                </a:solidFill>
                <a:latin typeface="微软雅黑" panose="020B0503020204020204" pitchFamily="34" charset="-122"/>
                <a:ea typeface="微软雅黑" panose="020B0503020204020204" pitchFamily="34" charset="-122"/>
              </a:rPr>
              <a:t>：</a:t>
            </a:r>
            <a:r>
              <a:rPr lang="zh-CN" altLang="en-US" sz="2500" dirty="0">
                <a:solidFill>
                  <a:schemeClr val="tx1"/>
                </a:solidFill>
                <a:latin typeface="微软雅黑" panose="020B0503020204020204" pitchFamily="34" charset="-122"/>
                <a:ea typeface="微软雅黑" panose="020B0503020204020204" pitchFamily="34" charset="-122"/>
              </a:rPr>
              <a:t>代码全体拥有并不意味者开发人员可以互相推委责任，而是强调</a:t>
            </a:r>
            <a:r>
              <a:rPr lang="zh-CN" altLang="en-US" sz="2500" dirty="0" smtClean="0">
                <a:solidFill>
                  <a:schemeClr val="tx1"/>
                </a:solidFill>
                <a:latin typeface="微软雅黑" panose="020B0503020204020204" pitchFamily="34" charset="-122"/>
                <a:ea typeface="微软雅黑" panose="020B0503020204020204" pitchFamily="34" charset="-122"/>
              </a:rPr>
              <a:t>所有的人</a:t>
            </a:r>
            <a:r>
              <a:rPr lang="zh-CN" altLang="en-US" sz="2500" dirty="0">
                <a:solidFill>
                  <a:schemeClr val="tx1"/>
                </a:solidFill>
                <a:latin typeface="微软雅黑" panose="020B0503020204020204" pitchFamily="34" charset="-122"/>
                <a:ea typeface="微软雅黑" panose="020B0503020204020204" pitchFamily="34" charset="-122"/>
              </a:rPr>
              <a:t>都要负责。如果一个开发人员的代码有错误</a:t>
            </a:r>
            <a:r>
              <a:rPr lang="zh-CN" altLang="en-US" sz="2500" dirty="0" smtClean="0">
                <a:solidFill>
                  <a:schemeClr val="tx1"/>
                </a:solidFill>
                <a:latin typeface="微软雅黑" panose="020B0503020204020204" pitchFamily="34" charset="-122"/>
                <a:ea typeface="微软雅黑" panose="020B0503020204020204" pitchFamily="34" charset="-122"/>
              </a:rPr>
              <a:t>，</a:t>
            </a:r>
            <a:r>
              <a:rPr lang="zh-CN" altLang="en-US" sz="2500" dirty="0">
                <a:solidFill>
                  <a:schemeClr val="tx1"/>
                </a:solidFill>
                <a:latin typeface="微软雅黑" panose="020B0503020204020204" pitchFamily="34" charset="-122"/>
                <a:ea typeface="微软雅黑" panose="020B0503020204020204" pitchFamily="34" charset="-122"/>
              </a:rPr>
              <a:t>其他</a:t>
            </a:r>
            <a:r>
              <a:rPr lang="zh-CN" altLang="en-US" sz="2500" dirty="0" smtClean="0">
                <a:solidFill>
                  <a:schemeClr val="tx1"/>
                </a:solidFill>
                <a:latin typeface="微软雅黑" panose="020B0503020204020204" pitchFamily="34" charset="-122"/>
                <a:ea typeface="微软雅黑" panose="020B0503020204020204" pitchFamily="34" charset="-122"/>
              </a:rPr>
              <a:t>开发</a:t>
            </a:r>
            <a:r>
              <a:rPr lang="zh-CN" altLang="en-US" sz="2500" dirty="0">
                <a:solidFill>
                  <a:schemeClr val="tx1"/>
                </a:solidFill>
                <a:latin typeface="微软雅黑" panose="020B0503020204020204" pitchFamily="34" charset="-122"/>
                <a:ea typeface="微软雅黑" panose="020B0503020204020204" pitchFamily="34" charset="-122"/>
              </a:rPr>
              <a:t>人员也可以进行</a:t>
            </a:r>
            <a:r>
              <a:rPr lang="en-US" altLang="zh-CN" sz="2500" dirty="0">
                <a:solidFill>
                  <a:schemeClr val="tx1"/>
                </a:solidFill>
                <a:latin typeface="微软雅黑" panose="020B0503020204020204" pitchFamily="34" charset="-122"/>
                <a:ea typeface="微软雅黑" panose="020B0503020204020204" pitchFamily="34" charset="-122"/>
              </a:rPr>
              <a:t>BUG</a:t>
            </a:r>
            <a:r>
              <a:rPr lang="zh-CN" altLang="en-US" sz="2500" dirty="0">
                <a:solidFill>
                  <a:schemeClr val="tx1"/>
                </a:solidFill>
                <a:latin typeface="微软雅黑" panose="020B0503020204020204" pitchFamily="34" charset="-122"/>
                <a:ea typeface="微软雅黑" panose="020B0503020204020204" pitchFamily="34" charset="-122"/>
              </a:rPr>
              <a:t>的修复</a:t>
            </a:r>
            <a:r>
              <a:rPr lang="zh-CN" altLang="en-US" sz="2500" dirty="0" smtClean="0">
                <a:solidFill>
                  <a:schemeClr val="tx1"/>
                </a:solidFill>
                <a:latin typeface="微软雅黑" panose="020B0503020204020204" pitchFamily="34" charset="-122"/>
                <a:ea typeface="微软雅黑" panose="020B0503020204020204" pitchFamily="34" charset="-122"/>
              </a:rPr>
              <a:t>。但同时</a:t>
            </a:r>
            <a:r>
              <a:rPr lang="zh-CN" altLang="en-US" sz="2500" dirty="0">
                <a:solidFill>
                  <a:schemeClr val="tx1"/>
                </a:solidFill>
                <a:latin typeface="微软雅黑" panose="020B0503020204020204" pitchFamily="34" charset="-122"/>
                <a:ea typeface="微软雅黑" panose="020B0503020204020204" pitchFamily="34" charset="-122"/>
              </a:rPr>
              <a:t>需要注意一定要有严格的代码控制管理</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009900"/>
                </a:solidFill>
                <a:latin typeface="微软雅黑" panose="020B0503020204020204" pitchFamily="34" charset="-122"/>
                <a:ea typeface="微软雅黑" panose="020B0503020204020204" pitchFamily="34" charset="-122"/>
              </a:rPr>
              <a:t>项目</a:t>
            </a:r>
            <a:r>
              <a:rPr lang="zh-CN" altLang="en-US" sz="2500" dirty="0" smtClean="0">
                <a:solidFill>
                  <a:schemeClr val="tx1"/>
                </a:solidFill>
                <a:latin typeface="微软雅黑" panose="020B0503020204020204" pitchFamily="34" charset="-122"/>
                <a:ea typeface="微软雅黑" panose="020B0503020204020204" pitchFamily="34" charset="-122"/>
              </a:rPr>
              <a:t>：要求</a:t>
            </a:r>
            <a:r>
              <a:rPr lang="zh-CN" altLang="en-US" sz="2500" dirty="0">
                <a:solidFill>
                  <a:schemeClr val="tx1"/>
                </a:solidFill>
                <a:latin typeface="微软雅黑" panose="020B0503020204020204" pitchFamily="34" charset="-122"/>
                <a:ea typeface="微软雅黑" panose="020B0503020204020204" pitchFamily="34" charset="-122"/>
              </a:rPr>
              <a:t>开发人员不仅要了解系统的架构、自己的代码，同时也要了解其它开发人员的工作以及代码情况。这个实践与同级评审有一定的互补作用，从而保证人员的变动不会对项目的进度造成很大的影响</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marL="288000" indent="0">
              <a:lnSpc>
                <a:spcPct val="130000"/>
              </a:lnSpc>
              <a:spcAft>
                <a:spcPts val="1200"/>
              </a:spcAft>
              <a:buClr>
                <a:schemeClr val="accent1">
                  <a:lumMod val="50000"/>
                </a:schemeClr>
              </a:buClr>
              <a:buSzPct val="60000"/>
            </a:pPr>
            <a:r>
              <a:rPr lang="zh-CN" altLang="en-US" sz="2500" dirty="0">
                <a:solidFill>
                  <a:schemeClr val="tx1"/>
                </a:solidFill>
                <a:latin typeface="微软雅黑" panose="020B0503020204020204" pitchFamily="34" charset="-122"/>
                <a:ea typeface="微软雅黑" panose="020B0503020204020204" pitchFamily="34" charset="-122"/>
              </a:rPr>
              <a:t>在项目执行中</a:t>
            </a:r>
            <a:r>
              <a:rPr lang="zh-CN" altLang="en-US" sz="2500" dirty="0" smtClean="0">
                <a:solidFill>
                  <a:schemeClr val="tx1"/>
                </a:solidFill>
                <a:latin typeface="微软雅黑" panose="020B0503020204020204" pitchFamily="34" charset="-122"/>
                <a:ea typeface="微软雅黑" panose="020B0503020204020204" pitchFamily="34" charset="-122"/>
              </a:rPr>
              <a:t>，一</a:t>
            </a:r>
            <a:r>
              <a:rPr lang="zh-CN" altLang="en-US" sz="2500" dirty="0">
                <a:solidFill>
                  <a:schemeClr val="tx1"/>
                </a:solidFill>
                <a:latin typeface="微软雅黑" panose="020B0503020204020204" pitchFamily="34" charset="-122"/>
                <a:ea typeface="微软雅黑" panose="020B0503020204020204" pitchFamily="34" charset="-122"/>
              </a:rPr>
              <a:t>个开发</a:t>
            </a:r>
            <a:r>
              <a:rPr lang="zh-CN" altLang="en-US" sz="2500" dirty="0" smtClean="0">
                <a:solidFill>
                  <a:schemeClr val="tx1"/>
                </a:solidFill>
                <a:latin typeface="微软雅黑" panose="020B0503020204020204" pitchFamily="34" charset="-122"/>
                <a:ea typeface="微软雅黑" panose="020B0503020204020204" pitchFamily="34" charset="-122"/>
              </a:rPr>
              <a:t>人员缺席</a:t>
            </a:r>
            <a:r>
              <a:rPr lang="zh-CN" altLang="en-US" sz="2500" dirty="0">
                <a:solidFill>
                  <a:schemeClr val="tx1"/>
                </a:solidFill>
                <a:latin typeface="微软雅黑" panose="020B0503020204020204" pitchFamily="34" charset="-122"/>
                <a:ea typeface="微软雅黑" panose="020B0503020204020204" pitchFamily="34" charset="-122"/>
              </a:rPr>
              <a:t>项目执行一周，由于实行了”</a:t>
            </a:r>
            <a:r>
              <a:rPr lang="zh-CN" altLang="en-US" sz="2500" dirty="0" smtClean="0">
                <a:solidFill>
                  <a:schemeClr val="tx1"/>
                </a:solidFill>
                <a:latin typeface="微软雅黑" panose="020B0503020204020204" pitchFamily="34" charset="-122"/>
                <a:ea typeface="微软雅黑" panose="020B0503020204020204" pitchFamily="34" charset="-122"/>
              </a:rPr>
              <a:t>代码集体所有”</a:t>
            </a:r>
            <a:r>
              <a:rPr lang="zh-CN" altLang="en-US" sz="2500" dirty="0">
                <a:solidFill>
                  <a:schemeClr val="tx1"/>
                </a:solidFill>
                <a:latin typeface="微软雅黑" panose="020B0503020204020204" pitchFamily="34" charset="-122"/>
                <a:ea typeface="微软雅黑" panose="020B0503020204020204" pitchFamily="34" charset="-122"/>
              </a:rPr>
              <a:t>的实践，</a:t>
            </a:r>
            <a:r>
              <a:rPr lang="zh-CN" altLang="en-US" sz="2500" dirty="0" smtClean="0">
                <a:solidFill>
                  <a:schemeClr val="tx1"/>
                </a:solidFill>
                <a:latin typeface="微软雅黑" panose="020B0503020204020204" pitchFamily="34" charset="-122"/>
                <a:ea typeface="微软雅黑" panose="020B0503020204020204" pitchFamily="34" charset="-122"/>
              </a:rPr>
              <a:t>其它开发人员分担</a:t>
            </a:r>
            <a:r>
              <a:rPr lang="zh-CN" altLang="en-US" sz="2500" dirty="0">
                <a:solidFill>
                  <a:schemeClr val="tx1"/>
                </a:solidFill>
                <a:latin typeface="微软雅黑" panose="020B0503020204020204" pitchFamily="34" charset="-122"/>
                <a:ea typeface="微软雅黑" panose="020B0503020204020204" pitchFamily="34" charset="-122"/>
              </a:rPr>
              <a:t>了该成员</a:t>
            </a:r>
            <a:r>
              <a:rPr lang="zh-CN" altLang="en-US" sz="2500" dirty="0" smtClean="0">
                <a:solidFill>
                  <a:schemeClr val="tx1"/>
                </a:solidFill>
                <a:latin typeface="微软雅黑" panose="020B0503020204020204" pitchFamily="34" charset="-122"/>
                <a:ea typeface="微软雅黑" panose="020B0503020204020204" pitchFamily="34" charset="-122"/>
              </a:rPr>
              <a:t>的任务</a:t>
            </a:r>
            <a:r>
              <a:rPr lang="zh-CN" altLang="en-US" sz="2500" dirty="0">
                <a:solidFill>
                  <a:schemeClr val="tx1"/>
                </a:solidFill>
                <a:latin typeface="微软雅黑" panose="020B0503020204020204" pitchFamily="34" charset="-122"/>
                <a:ea typeface="微软雅黑" panose="020B0503020204020204" pitchFamily="34" charset="-122"/>
              </a:rPr>
              <a:t>，从而保证</a:t>
            </a:r>
            <a:r>
              <a:rPr lang="zh-CN" altLang="en-US" sz="2500" dirty="0" smtClean="0">
                <a:solidFill>
                  <a:schemeClr val="tx1"/>
                </a:solidFill>
                <a:latin typeface="微软雅黑" panose="020B0503020204020204" pitchFamily="34" charset="-122"/>
                <a:ea typeface="微软雅黑" panose="020B0503020204020204" pitchFamily="34" charset="-122"/>
              </a:rPr>
              <a:t>项目如期</a:t>
            </a:r>
            <a:r>
              <a:rPr lang="zh-CN" altLang="en-US" sz="2500" dirty="0">
                <a:solidFill>
                  <a:schemeClr val="tx1"/>
                </a:solidFill>
                <a:latin typeface="微软雅黑" panose="020B0503020204020204" pitchFamily="34" charset="-122"/>
                <a:ea typeface="微软雅黑" panose="020B0503020204020204" pitchFamily="34" charset="-122"/>
              </a:rPr>
              <a:t>交付。</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16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9636">
                                            <p:txEl>
                                              <p:pRg st="3" end="3"/>
                                            </p:txEl>
                                          </p:spTgt>
                                        </p:tgtEl>
                                        <p:attrNameLst>
                                          <p:attrName>style.visibility</p:attrName>
                                        </p:attrNameLst>
                                      </p:cBhvr>
                                      <p:to>
                                        <p:strVal val="visible"/>
                                      </p:to>
                                    </p:set>
                                    <p:animEffect transition="in" filter="fade">
                                      <p:cBhvr>
                                        <p:cTn id="20" dur="500"/>
                                        <p:tgtEl>
                                          <p:spTgt spid="696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8</a:t>
            </a:r>
            <a:r>
              <a:rPr lang="en-US" altLang="zh-CN" sz="3200" dirty="0" smtClean="0">
                <a:solidFill>
                  <a:srgbClr val="990000"/>
                </a:solidFill>
                <a:latin typeface="FrutigerNext LT Medium" pitchFamily="34" charset="0"/>
                <a:ea typeface="黑体" panose="02010609060101010101" pitchFamily="49" charset="-122"/>
                <a:cs typeface="+mn-cs"/>
              </a:rPr>
              <a:t>.</a:t>
            </a:r>
            <a:r>
              <a:rPr lang="zh-CN" altLang="en-US" sz="3200" dirty="0">
                <a:solidFill>
                  <a:srgbClr val="990000"/>
                </a:solidFill>
                <a:latin typeface="FrutigerNext LT Medium" pitchFamily="34" charset="0"/>
                <a:ea typeface="黑体" panose="02010609060101010101" pitchFamily="49" charset="-122"/>
                <a:cs typeface="+mn-cs"/>
              </a:rPr>
              <a:t>小型发布（</a:t>
            </a:r>
            <a:r>
              <a:rPr lang="en-US" altLang="zh-CN" sz="3200" dirty="0">
                <a:solidFill>
                  <a:srgbClr val="990000"/>
                </a:solidFill>
                <a:latin typeface="FrutigerNext LT Medium" pitchFamily="34" charset="0"/>
                <a:ea typeface="黑体" panose="02010609060101010101" pitchFamily="49" charset="-122"/>
                <a:cs typeface="+mn-cs"/>
              </a:rPr>
              <a:t>Small Releases</a:t>
            </a:r>
            <a:r>
              <a:rPr lang="zh-CN" altLang="en-US" sz="3200" dirty="0">
                <a:solidFill>
                  <a:srgbClr val="990000"/>
                </a:solidFill>
                <a:latin typeface="FrutigerNext LT Medium" pitchFamily="34" charset="0"/>
                <a:ea typeface="黑体" panose="02010609060101010101" pitchFamily="49" charset="-122"/>
                <a:cs typeface="+mn-cs"/>
              </a:rPr>
              <a:t>）</a:t>
            </a:r>
          </a:p>
        </p:txBody>
      </p:sp>
      <p:sp>
        <p:nvSpPr>
          <p:cNvPr id="69636" name="Rectangle 3"/>
          <p:cNvSpPr>
            <a:spLocks noChangeArrowheads="1"/>
          </p:cNvSpPr>
          <p:nvPr/>
        </p:nvSpPr>
        <p:spPr bwMode="auto">
          <a:xfrm>
            <a:off x="599608" y="1342029"/>
            <a:ext cx="11101612" cy="51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：强调在非常短的周期内以递增的方式发布新版本，从而可以很容易地估计每个迭代周期的进度，便于控制工作量和</a:t>
            </a:r>
            <a:r>
              <a:rPr lang="zh-CN" altLang="en-US" sz="2500" dirty="0" smtClean="0">
                <a:solidFill>
                  <a:schemeClr val="tx1"/>
                </a:solidFill>
                <a:latin typeface="微软雅黑" panose="020B0503020204020204" pitchFamily="34" charset="-122"/>
                <a:ea typeface="微软雅黑" panose="020B0503020204020204" pitchFamily="34" charset="-122"/>
              </a:rPr>
              <a:t>风险</a:t>
            </a:r>
            <a:r>
              <a:rPr lang="zh-CN" altLang="en-US" sz="2500" dirty="0">
                <a:solidFill>
                  <a:schemeClr val="tx1"/>
                </a:solidFill>
                <a:latin typeface="微软雅黑" panose="020B0503020204020204" pitchFamily="34" charset="-122"/>
                <a:ea typeface="微软雅黑" panose="020B0503020204020204" pitchFamily="34" charset="-122"/>
              </a:rPr>
              <a:t>，</a:t>
            </a:r>
            <a:r>
              <a:rPr lang="zh-CN" altLang="en-US" sz="2500" dirty="0" smtClean="0">
                <a:solidFill>
                  <a:schemeClr val="tx1"/>
                </a:solidFill>
                <a:latin typeface="微软雅黑" panose="020B0503020204020204" pitchFamily="34" charset="-122"/>
                <a:ea typeface="微软雅黑" panose="020B0503020204020204" pitchFamily="34" charset="-122"/>
              </a:rPr>
              <a:t>及时</a:t>
            </a:r>
            <a:r>
              <a:rPr lang="zh-CN" altLang="en-US" sz="2500" dirty="0">
                <a:solidFill>
                  <a:schemeClr val="tx1"/>
                </a:solidFill>
                <a:latin typeface="微软雅黑" panose="020B0503020204020204" pitchFamily="34" charset="-122"/>
                <a:ea typeface="微软雅黑" panose="020B0503020204020204" pitchFamily="34" charset="-122"/>
              </a:rPr>
              <a:t>处理用户的反馈。</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a:solidFill>
                  <a:schemeClr val="tx1"/>
                </a:solidFill>
                <a:latin typeface="微软雅黑" panose="020B0503020204020204" pitchFamily="34" charset="-122"/>
                <a:ea typeface="微软雅黑" panose="020B0503020204020204" pitchFamily="34" charset="-122"/>
              </a:rPr>
              <a:t>：小型发布突出体现了敏捷方法的优点</a:t>
            </a:r>
            <a:r>
              <a:rPr lang="zh-CN" altLang="en-US" sz="2500" dirty="0" smtClean="0">
                <a:solidFill>
                  <a:schemeClr val="tx1"/>
                </a:solidFill>
                <a:latin typeface="微软雅黑" panose="020B0503020204020204" pitchFamily="34" charset="-122"/>
                <a:ea typeface="微软雅黑" panose="020B0503020204020204" pitchFamily="34" charset="-122"/>
              </a:rPr>
              <a:t>。如果</a:t>
            </a:r>
            <a:r>
              <a:rPr lang="zh-CN" altLang="en-US" sz="2500" dirty="0">
                <a:solidFill>
                  <a:schemeClr val="tx1"/>
                </a:solidFill>
                <a:latin typeface="微软雅黑" panose="020B0503020204020204" pitchFamily="34" charset="-122"/>
                <a:ea typeface="微软雅黑" panose="020B0503020204020204" pitchFamily="34" charset="-122"/>
              </a:rPr>
              <a:t>能够保证测试先行、代码重构、持续集成等最佳实践，实现小型发布也不是一件困难的</a:t>
            </a:r>
            <a:r>
              <a:rPr lang="zh-CN" altLang="en-US" sz="2500" dirty="0" smtClean="0">
                <a:solidFill>
                  <a:schemeClr val="tx1"/>
                </a:solidFill>
                <a:latin typeface="微软雅黑" panose="020B0503020204020204" pitchFamily="34" charset="-122"/>
                <a:ea typeface="微软雅黑" panose="020B0503020204020204" pitchFamily="34" charset="-122"/>
              </a:rPr>
              <a:t>事情。</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009900"/>
                </a:solidFill>
                <a:latin typeface="微软雅黑" panose="020B0503020204020204" pitchFamily="34" charset="-122"/>
                <a:ea typeface="微软雅黑" panose="020B0503020204020204" pitchFamily="34" charset="-122"/>
              </a:rPr>
              <a:t>项目</a:t>
            </a:r>
            <a:r>
              <a:rPr lang="zh-CN" altLang="en-US" sz="2500" dirty="0">
                <a:solidFill>
                  <a:schemeClr val="tx1"/>
                </a:solidFill>
                <a:latin typeface="微软雅黑" panose="020B0503020204020204" pitchFamily="34" charset="-122"/>
                <a:ea typeface="微软雅黑" panose="020B0503020204020204" pitchFamily="34" charset="-122"/>
              </a:rPr>
              <a:t>：项目在筹备阶段就配置了一台测试与发布服务器，在项目实施过程中，平均</a:t>
            </a:r>
            <a:r>
              <a:rPr lang="zh-CN" altLang="en-US" sz="2500" dirty="0" smtClean="0">
                <a:solidFill>
                  <a:schemeClr val="tx1"/>
                </a:solidFill>
                <a:latin typeface="微软雅黑" panose="020B0503020204020204" pitchFamily="34" charset="-122"/>
                <a:ea typeface="微软雅黑" panose="020B0503020204020204" pitchFamily="34" charset="-122"/>
              </a:rPr>
              <a:t>每两周进行</a:t>
            </a:r>
            <a:r>
              <a:rPr lang="zh-CN" altLang="en-US" sz="2500" dirty="0">
                <a:solidFill>
                  <a:schemeClr val="tx1"/>
                </a:solidFill>
                <a:latin typeface="微软雅黑" panose="020B0503020204020204" pitchFamily="34" charset="-122"/>
                <a:ea typeface="微软雅黑" panose="020B0503020204020204" pitchFamily="34" charset="-122"/>
              </a:rPr>
              <a:t>一个小型发布；用户在发布后两个工作日内，向项目小组提交”用户接收测试报告”，由项目经理评估测试报告，将有效的</a:t>
            </a:r>
            <a:r>
              <a:rPr lang="en-US" altLang="zh-CN" sz="2500" dirty="0">
                <a:solidFill>
                  <a:schemeClr val="tx1"/>
                </a:solidFill>
                <a:latin typeface="微软雅黑" panose="020B0503020204020204" pitchFamily="34" charset="-122"/>
                <a:ea typeface="微软雅黑" panose="020B0503020204020204" pitchFamily="34" charset="-122"/>
              </a:rPr>
              <a:t>BUG</a:t>
            </a:r>
            <a:r>
              <a:rPr lang="zh-CN" altLang="en-US" sz="2500" dirty="0" smtClean="0">
                <a:solidFill>
                  <a:schemeClr val="tx1"/>
                </a:solidFill>
                <a:latin typeface="微软雅黑" panose="020B0503020204020204" pitchFamily="34" charset="-122"/>
                <a:ea typeface="微软雅黑" panose="020B0503020204020204" pitchFamily="34" charset="-122"/>
              </a:rPr>
              <a:t>提交并</a:t>
            </a:r>
            <a:r>
              <a:rPr lang="zh-CN" altLang="en-US" sz="2500" dirty="0">
                <a:solidFill>
                  <a:schemeClr val="tx1"/>
                </a:solidFill>
                <a:latin typeface="微软雅黑" panose="020B0503020204020204" pitchFamily="34" charset="-122"/>
                <a:ea typeface="微软雅黑" panose="020B0503020204020204" pitchFamily="34" charset="-122"/>
              </a:rPr>
              <a:t>分配给相应的开发人员。项目</a:t>
            </a:r>
            <a:r>
              <a:rPr lang="zh-CN" altLang="en-US" sz="2500" dirty="0" smtClean="0">
                <a:solidFill>
                  <a:schemeClr val="tx1"/>
                </a:solidFill>
                <a:latin typeface="微软雅黑" panose="020B0503020204020204" pitchFamily="34" charset="-122"/>
                <a:ea typeface="微软雅黑" panose="020B0503020204020204" pitchFamily="34" charset="-122"/>
              </a:rPr>
              <a:t>小组在</a:t>
            </a:r>
            <a:r>
              <a:rPr lang="zh-CN" altLang="en-US" sz="2500" dirty="0">
                <a:solidFill>
                  <a:schemeClr val="tx1"/>
                </a:solidFill>
                <a:latin typeface="微软雅黑" panose="020B0503020204020204" pitchFamily="34" charset="-122"/>
                <a:ea typeface="微软雅黑" panose="020B0503020204020204" pitchFamily="34" charset="-122"/>
              </a:rPr>
              <a:t>下一个迭代周期结束前修复所有用户提交的问题。</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25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9</a:t>
            </a:r>
            <a:r>
              <a:rPr lang="en-US" altLang="zh-CN" sz="3200" dirty="0" smtClean="0">
                <a:solidFill>
                  <a:srgbClr val="990000"/>
                </a:solidFill>
                <a:latin typeface="FrutigerNext LT Medium" pitchFamily="34" charset="0"/>
                <a:ea typeface="黑体" panose="02010609060101010101" pitchFamily="49" charset="-122"/>
                <a:cs typeface="+mn-cs"/>
              </a:rPr>
              <a:t>.</a:t>
            </a:r>
            <a:r>
              <a:rPr lang="zh-CN" altLang="en-US" sz="3200" dirty="0">
                <a:solidFill>
                  <a:srgbClr val="990000"/>
                </a:solidFill>
                <a:latin typeface="FrutigerNext LT Medium" pitchFamily="34" charset="0"/>
                <a:ea typeface="黑体" panose="02010609060101010101" pitchFamily="49" charset="-122"/>
                <a:cs typeface="+mn-cs"/>
              </a:rPr>
              <a:t>重构（</a:t>
            </a:r>
            <a:r>
              <a:rPr lang="en-US" altLang="zh-CN" sz="3200" dirty="0">
                <a:solidFill>
                  <a:srgbClr val="990000"/>
                </a:solidFill>
                <a:latin typeface="FrutigerNext LT Medium" pitchFamily="34" charset="0"/>
                <a:ea typeface="黑体" panose="02010609060101010101" pitchFamily="49" charset="-122"/>
                <a:cs typeface="+mn-cs"/>
              </a:rPr>
              <a:t>Refactoring</a:t>
            </a:r>
            <a:r>
              <a:rPr lang="zh-CN" altLang="en-US" sz="3200" dirty="0">
                <a:solidFill>
                  <a:srgbClr val="990000"/>
                </a:solidFill>
                <a:latin typeface="FrutigerNext LT Medium" pitchFamily="34" charset="0"/>
                <a:ea typeface="黑体" panose="02010609060101010101" pitchFamily="49" charset="-122"/>
                <a:cs typeface="+mn-cs"/>
              </a:rPr>
              <a:t>）</a:t>
            </a:r>
          </a:p>
        </p:txBody>
      </p:sp>
      <p:sp>
        <p:nvSpPr>
          <p:cNvPr id="69636" name="Rectangle 3"/>
          <p:cNvSpPr>
            <a:spLocks noChangeArrowheads="1"/>
          </p:cNvSpPr>
          <p:nvPr/>
        </p:nvSpPr>
        <p:spPr bwMode="auto">
          <a:xfrm>
            <a:off x="599608" y="1342029"/>
            <a:ext cx="10297866" cy="51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：重构是在不改变软件外部行为的前提下改善其内部</a:t>
            </a:r>
            <a:r>
              <a:rPr lang="zh-CN" altLang="en-US" sz="2500" dirty="0" smtClean="0">
                <a:solidFill>
                  <a:schemeClr val="tx1"/>
                </a:solidFill>
                <a:latin typeface="微软雅黑" panose="020B0503020204020204" pitchFamily="34" charset="-122"/>
                <a:ea typeface="微软雅黑" panose="020B0503020204020204" pitchFamily="34" charset="-122"/>
              </a:rPr>
              <a:t>结构。</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a:solidFill>
                  <a:schemeClr val="tx1"/>
                </a:solidFill>
                <a:latin typeface="微软雅黑" panose="020B0503020204020204" pitchFamily="34" charset="-122"/>
                <a:ea typeface="微软雅黑" panose="020B0503020204020204" pitchFamily="34" charset="-122"/>
              </a:rPr>
              <a:t>：本质上说</a:t>
            </a:r>
            <a:r>
              <a:rPr lang="zh-CN" altLang="en-US" sz="2500" dirty="0" smtClean="0">
                <a:solidFill>
                  <a:schemeClr val="tx1"/>
                </a:solidFill>
                <a:latin typeface="微软雅黑" panose="020B0503020204020204" pitchFamily="34" charset="-122"/>
                <a:ea typeface="微软雅黑" panose="020B0503020204020204" pitchFamily="34" charset="-122"/>
              </a:rPr>
              <a:t>：重构</a:t>
            </a:r>
            <a:r>
              <a:rPr lang="zh-CN" altLang="en-US" sz="2500" dirty="0">
                <a:solidFill>
                  <a:schemeClr val="tx1"/>
                </a:solidFill>
                <a:latin typeface="微软雅黑" panose="020B0503020204020204" pitchFamily="34" charset="-122"/>
                <a:ea typeface="微软雅黑" panose="020B0503020204020204" pitchFamily="34" charset="-122"/>
              </a:rPr>
              <a:t>就是在代码写好后改进它的设计</a:t>
            </a:r>
            <a:r>
              <a:rPr lang="zh-CN" altLang="en-US" sz="2500" dirty="0" smtClean="0">
                <a:solidFill>
                  <a:schemeClr val="tx1"/>
                </a:solidFill>
                <a:latin typeface="微软雅黑" panose="020B0503020204020204" pitchFamily="34" charset="-122"/>
                <a:ea typeface="微软雅黑" panose="020B0503020204020204" pitchFamily="34" charset="-122"/>
              </a:rPr>
              <a:t>。</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spcAft>
                <a:spcPts val="1200"/>
              </a:spcAft>
              <a:buClr>
                <a:schemeClr val="accent1">
                  <a:lumMod val="50000"/>
                </a:schemeClr>
              </a:buClr>
              <a:buSzPct val="60000"/>
            </a:pPr>
            <a:r>
              <a:rPr lang="en-US" altLang="zh-CN" sz="2500" dirty="0">
                <a:solidFill>
                  <a:schemeClr val="tx1"/>
                </a:solidFill>
                <a:latin typeface="微软雅黑" panose="020B0503020204020204" pitchFamily="34" charset="-122"/>
                <a:ea typeface="微软雅黑" panose="020B0503020204020204" pitchFamily="34" charset="-122"/>
              </a:rPr>
              <a:t> </a:t>
            </a:r>
            <a:r>
              <a:rPr lang="en-US" altLang="zh-CN" sz="2500" dirty="0" smtClean="0">
                <a:solidFill>
                  <a:schemeClr val="tx1"/>
                </a:solidFill>
                <a:latin typeface="微软雅黑" panose="020B0503020204020204" pitchFamily="34" charset="-122"/>
                <a:ea typeface="微软雅黑" panose="020B0503020204020204" pitchFamily="34" charset="-122"/>
              </a:rPr>
              <a:t>            </a:t>
            </a:r>
            <a:r>
              <a:rPr lang="zh-CN" altLang="en-US" sz="2500" dirty="0" smtClean="0">
                <a:solidFill>
                  <a:schemeClr val="tx1"/>
                </a:solidFill>
                <a:latin typeface="微软雅黑" panose="020B0503020204020204" pitchFamily="34" charset="-122"/>
                <a:ea typeface="微软雅黑" panose="020B0503020204020204" pitchFamily="34" charset="-122"/>
              </a:rPr>
              <a:t>是</a:t>
            </a:r>
            <a:r>
              <a:rPr lang="zh-CN" altLang="en-US" sz="2500" dirty="0">
                <a:solidFill>
                  <a:schemeClr val="tx1"/>
                </a:solidFill>
                <a:latin typeface="微软雅黑" panose="020B0503020204020204" pitchFamily="34" charset="-122"/>
                <a:ea typeface="微软雅黑" panose="020B0503020204020204" pitchFamily="34" charset="-122"/>
              </a:rPr>
              <a:t>一种整理代码的方法，以提高代码的</a:t>
            </a:r>
            <a:r>
              <a:rPr lang="zh-CN" altLang="en-US" sz="2500" dirty="0" smtClean="0">
                <a:solidFill>
                  <a:schemeClr val="tx1"/>
                </a:solidFill>
                <a:latin typeface="微软雅黑" panose="020B0503020204020204" pitchFamily="34" charset="-122"/>
                <a:ea typeface="微软雅黑" panose="020B0503020204020204" pitchFamily="34" charset="-122"/>
              </a:rPr>
              <a:t>质量。</a:t>
            </a:r>
            <a:endParaRPr lang="en-US" altLang="zh-CN" sz="2500" dirty="0" smtClean="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37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28675" name="Rectangle 3"/>
          <p:cNvSpPr>
            <a:spLocks noGrp="1" noChangeArrowheads="1"/>
          </p:cNvSpPr>
          <p:nvPr>
            <p:ph type="body" idx="1"/>
          </p:nvPr>
        </p:nvSpPr>
        <p:spPr>
          <a:xfrm>
            <a:off x="852407" y="1283110"/>
            <a:ext cx="9577952" cy="4530725"/>
          </a:xfrm>
        </p:spPr>
        <p:txBody>
          <a:bodyPr/>
          <a:lstStyle/>
          <a:p>
            <a:pPr marL="298450" indent="-298450" defTabSz="800100" eaLnBrk="0" hangingPunct="0">
              <a:lnSpc>
                <a:spcPct val="130000"/>
              </a:lnSpc>
              <a:spcAft>
                <a:spcPts val="600"/>
              </a:spcAft>
              <a:buClr>
                <a:schemeClr val="accent1">
                  <a:lumMod val="50000"/>
                </a:schemeClr>
              </a:buClr>
              <a:buSzPct val="6000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重构 </a:t>
            </a:r>
            <a:r>
              <a:rPr lang="en-US" altLang="zh-CN" b="1" dirty="0" smtClean="0">
                <a:latin typeface="微软雅黑" panose="020B0503020204020204" pitchFamily="34" charset="-122"/>
                <a:ea typeface="微软雅黑" panose="020B0503020204020204" pitchFamily="34" charset="-122"/>
              </a:rPr>
              <a:t>vs </a:t>
            </a:r>
            <a:r>
              <a:rPr lang="zh-CN" altLang="en-US" b="1" dirty="0" smtClean="0">
                <a:latin typeface="微软雅黑" panose="020B0503020204020204" pitchFamily="34" charset="-122"/>
                <a:ea typeface="微软雅黑" panose="020B0503020204020204" pitchFamily="34" charset="-122"/>
              </a:rPr>
              <a:t>不</a:t>
            </a:r>
            <a:r>
              <a:rPr lang="zh-CN" altLang="en-US" b="1" dirty="0">
                <a:latin typeface="微软雅黑" panose="020B0503020204020204" pitchFamily="34" charset="-122"/>
                <a:ea typeface="微软雅黑" panose="020B0503020204020204" pitchFamily="34" charset="-122"/>
              </a:rPr>
              <a:t>重构</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（代码质量主要有正确性，可读性，可维护性，可扩展性、稳定性等）</a:t>
            </a:r>
          </a:p>
        </p:txBody>
      </p:sp>
      <p:grpSp>
        <p:nvGrpSpPr>
          <p:cNvPr id="28676" name="Group 4"/>
          <p:cNvGrpSpPr>
            <a:grpSpLocks noChangeAspect="1"/>
          </p:cNvGrpSpPr>
          <p:nvPr/>
        </p:nvGrpSpPr>
        <p:grpSpPr bwMode="auto">
          <a:xfrm>
            <a:off x="1676400" y="2286000"/>
            <a:ext cx="8610600" cy="4033838"/>
            <a:chOff x="2203" y="10288"/>
            <a:chExt cx="5328" cy="2478"/>
          </a:xfrm>
        </p:grpSpPr>
        <p:sp>
          <p:nvSpPr>
            <p:cNvPr id="28678" name="AutoShape 5"/>
            <p:cNvSpPr>
              <a:spLocks noChangeAspect="1" noChangeArrowheads="1"/>
            </p:cNvSpPr>
            <p:nvPr/>
          </p:nvSpPr>
          <p:spPr bwMode="auto">
            <a:xfrm>
              <a:off x="2203" y="10288"/>
              <a:ext cx="5328" cy="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9" name="Line 6"/>
            <p:cNvSpPr>
              <a:spLocks noChangeShapeType="1"/>
            </p:cNvSpPr>
            <p:nvPr/>
          </p:nvSpPr>
          <p:spPr bwMode="auto">
            <a:xfrm>
              <a:off x="3211" y="12270"/>
              <a:ext cx="34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0" name="Line 7"/>
            <p:cNvSpPr>
              <a:spLocks noChangeShapeType="1"/>
            </p:cNvSpPr>
            <p:nvPr/>
          </p:nvSpPr>
          <p:spPr bwMode="auto">
            <a:xfrm flipV="1">
              <a:off x="3211" y="10660"/>
              <a:ext cx="0" cy="16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Freeform 8"/>
            <p:cNvSpPr>
              <a:spLocks/>
            </p:cNvSpPr>
            <p:nvPr/>
          </p:nvSpPr>
          <p:spPr bwMode="auto">
            <a:xfrm>
              <a:off x="3211" y="10660"/>
              <a:ext cx="3168" cy="764"/>
            </a:xfrm>
            <a:custGeom>
              <a:avLst/>
              <a:gdLst>
                <a:gd name="T0" fmla="*/ 0 w 3960"/>
                <a:gd name="T1" fmla="*/ 619 h 962"/>
                <a:gd name="T2" fmla="*/ 144 w 3960"/>
                <a:gd name="T3" fmla="*/ 619 h 962"/>
                <a:gd name="T4" fmla="*/ 288 w 3960"/>
                <a:gd name="T5" fmla="*/ 743 h 962"/>
                <a:gd name="T6" fmla="*/ 432 w 3960"/>
                <a:gd name="T7" fmla="*/ 496 h 962"/>
                <a:gd name="T8" fmla="*/ 576 w 3960"/>
                <a:gd name="T9" fmla="*/ 743 h 962"/>
                <a:gd name="T10" fmla="*/ 720 w 3960"/>
                <a:gd name="T11" fmla="*/ 496 h 962"/>
                <a:gd name="T12" fmla="*/ 864 w 3960"/>
                <a:gd name="T13" fmla="*/ 619 h 962"/>
                <a:gd name="T14" fmla="*/ 1008 w 3960"/>
                <a:gd name="T15" fmla="*/ 372 h 962"/>
                <a:gd name="T16" fmla="*/ 1152 w 3960"/>
                <a:gd name="T17" fmla="*/ 619 h 962"/>
                <a:gd name="T18" fmla="*/ 1296 w 3960"/>
                <a:gd name="T19" fmla="*/ 372 h 962"/>
                <a:gd name="T20" fmla="*/ 1440 w 3960"/>
                <a:gd name="T21" fmla="*/ 619 h 962"/>
                <a:gd name="T22" fmla="*/ 1728 w 3960"/>
                <a:gd name="T23" fmla="*/ 248 h 962"/>
                <a:gd name="T24" fmla="*/ 1872 w 3960"/>
                <a:gd name="T25" fmla="*/ 619 h 962"/>
                <a:gd name="T26" fmla="*/ 2016 w 3960"/>
                <a:gd name="T27" fmla="*/ 248 h 962"/>
                <a:gd name="T28" fmla="*/ 2160 w 3960"/>
                <a:gd name="T29" fmla="*/ 496 h 962"/>
                <a:gd name="T30" fmla="*/ 2448 w 3960"/>
                <a:gd name="T31" fmla="*/ 124 h 962"/>
                <a:gd name="T32" fmla="*/ 2592 w 3960"/>
                <a:gd name="T33" fmla="*/ 496 h 962"/>
                <a:gd name="T34" fmla="*/ 2880 w 3960"/>
                <a:gd name="T35" fmla="*/ 124 h 962"/>
                <a:gd name="T36" fmla="*/ 3024 w 3960"/>
                <a:gd name="T37" fmla="*/ 372 h 962"/>
                <a:gd name="T38" fmla="*/ 3168 w 3960"/>
                <a:gd name="T39" fmla="*/ 0 h 9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60" h="962">
                  <a:moveTo>
                    <a:pt x="0" y="780"/>
                  </a:moveTo>
                  <a:cubicBezTo>
                    <a:pt x="60" y="767"/>
                    <a:pt x="120" y="754"/>
                    <a:pt x="180" y="780"/>
                  </a:cubicBezTo>
                  <a:cubicBezTo>
                    <a:pt x="240" y="806"/>
                    <a:pt x="300" y="962"/>
                    <a:pt x="360" y="936"/>
                  </a:cubicBezTo>
                  <a:cubicBezTo>
                    <a:pt x="420" y="910"/>
                    <a:pt x="480" y="624"/>
                    <a:pt x="540" y="624"/>
                  </a:cubicBezTo>
                  <a:cubicBezTo>
                    <a:pt x="600" y="624"/>
                    <a:pt x="660" y="936"/>
                    <a:pt x="720" y="936"/>
                  </a:cubicBezTo>
                  <a:cubicBezTo>
                    <a:pt x="780" y="936"/>
                    <a:pt x="840" y="650"/>
                    <a:pt x="900" y="624"/>
                  </a:cubicBezTo>
                  <a:cubicBezTo>
                    <a:pt x="960" y="598"/>
                    <a:pt x="1020" y="806"/>
                    <a:pt x="1080" y="780"/>
                  </a:cubicBezTo>
                  <a:cubicBezTo>
                    <a:pt x="1140" y="754"/>
                    <a:pt x="1200" y="468"/>
                    <a:pt x="1260" y="468"/>
                  </a:cubicBezTo>
                  <a:cubicBezTo>
                    <a:pt x="1320" y="468"/>
                    <a:pt x="1380" y="780"/>
                    <a:pt x="1440" y="780"/>
                  </a:cubicBezTo>
                  <a:cubicBezTo>
                    <a:pt x="1500" y="780"/>
                    <a:pt x="1560" y="468"/>
                    <a:pt x="1620" y="468"/>
                  </a:cubicBezTo>
                  <a:cubicBezTo>
                    <a:pt x="1680" y="468"/>
                    <a:pt x="1710" y="806"/>
                    <a:pt x="1800" y="780"/>
                  </a:cubicBezTo>
                  <a:cubicBezTo>
                    <a:pt x="1890" y="754"/>
                    <a:pt x="2070" y="312"/>
                    <a:pt x="2160" y="312"/>
                  </a:cubicBezTo>
                  <a:cubicBezTo>
                    <a:pt x="2250" y="312"/>
                    <a:pt x="2280" y="780"/>
                    <a:pt x="2340" y="780"/>
                  </a:cubicBezTo>
                  <a:cubicBezTo>
                    <a:pt x="2400" y="780"/>
                    <a:pt x="2460" y="338"/>
                    <a:pt x="2520" y="312"/>
                  </a:cubicBezTo>
                  <a:cubicBezTo>
                    <a:pt x="2580" y="286"/>
                    <a:pt x="2610" y="650"/>
                    <a:pt x="2700" y="624"/>
                  </a:cubicBezTo>
                  <a:cubicBezTo>
                    <a:pt x="2790" y="598"/>
                    <a:pt x="2970" y="156"/>
                    <a:pt x="3060" y="156"/>
                  </a:cubicBezTo>
                  <a:cubicBezTo>
                    <a:pt x="3150" y="156"/>
                    <a:pt x="3150" y="624"/>
                    <a:pt x="3240" y="624"/>
                  </a:cubicBezTo>
                  <a:cubicBezTo>
                    <a:pt x="3330" y="624"/>
                    <a:pt x="3510" y="182"/>
                    <a:pt x="3600" y="156"/>
                  </a:cubicBezTo>
                  <a:cubicBezTo>
                    <a:pt x="3690" y="130"/>
                    <a:pt x="3720" y="494"/>
                    <a:pt x="3780" y="468"/>
                  </a:cubicBezTo>
                  <a:cubicBezTo>
                    <a:pt x="3840" y="442"/>
                    <a:pt x="3930" y="78"/>
                    <a:pt x="396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28682" name="Text Box 9"/>
            <p:cNvSpPr txBox="1">
              <a:spLocks noChangeArrowheads="1"/>
            </p:cNvSpPr>
            <p:nvPr/>
          </p:nvSpPr>
          <p:spPr bwMode="auto">
            <a:xfrm>
              <a:off x="2203" y="11155"/>
              <a:ext cx="100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Times New Roman" panose="02020603050405020304" pitchFamily="18" charset="0"/>
                </a:rPr>
                <a:t>代码质量</a:t>
              </a:r>
              <a:endParaRPr lang="zh-CN" altLang="en-US" sz="4400" dirty="0"/>
            </a:p>
          </p:txBody>
        </p:sp>
        <p:sp>
          <p:nvSpPr>
            <p:cNvPr id="28683" name="Text Box 10"/>
            <p:cNvSpPr txBox="1">
              <a:spLocks noChangeArrowheads="1"/>
            </p:cNvSpPr>
            <p:nvPr/>
          </p:nvSpPr>
          <p:spPr bwMode="auto">
            <a:xfrm>
              <a:off x="4363" y="12270"/>
              <a:ext cx="10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Times New Roman" panose="02020603050405020304" pitchFamily="18" charset="0"/>
                </a:rPr>
                <a:t>时间</a:t>
              </a:r>
              <a:endParaRPr lang="zh-CN" altLang="en-US" sz="2000" dirty="0"/>
            </a:p>
          </p:txBody>
        </p:sp>
        <p:sp>
          <p:nvSpPr>
            <p:cNvPr id="28684" name="Text Box 11"/>
            <p:cNvSpPr txBox="1">
              <a:spLocks noChangeArrowheads="1"/>
            </p:cNvSpPr>
            <p:nvPr/>
          </p:nvSpPr>
          <p:spPr bwMode="auto">
            <a:xfrm>
              <a:off x="5659" y="11651"/>
              <a:ext cx="10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Times New Roman" panose="02020603050405020304" pitchFamily="18" charset="0"/>
                </a:rPr>
                <a:t>无重构</a:t>
              </a:r>
              <a:endParaRPr lang="zh-CN" altLang="en-US" sz="2000" dirty="0"/>
            </a:p>
          </p:txBody>
        </p:sp>
        <p:sp>
          <p:nvSpPr>
            <p:cNvPr id="28685" name="Text Box 12"/>
            <p:cNvSpPr txBox="1">
              <a:spLocks noChangeArrowheads="1"/>
            </p:cNvSpPr>
            <p:nvPr/>
          </p:nvSpPr>
          <p:spPr bwMode="auto">
            <a:xfrm>
              <a:off x="6379" y="10660"/>
              <a:ext cx="100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Times New Roman" panose="02020603050405020304" pitchFamily="18" charset="0"/>
                </a:rPr>
                <a:t>持续重构</a:t>
              </a:r>
              <a:endParaRPr lang="zh-CN" altLang="en-US" sz="2000" dirty="0"/>
            </a:p>
          </p:txBody>
        </p:sp>
        <p:sp>
          <p:nvSpPr>
            <p:cNvPr id="28686" name="Freeform 13"/>
            <p:cNvSpPr>
              <a:spLocks/>
            </p:cNvSpPr>
            <p:nvPr/>
          </p:nvSpPr>
          <p:spPr bwMode="auto">
            <a:xfrm>
              <a:off x="3211" y="11279"/>
              <a:ext cx="3312" cy="991"/>
            </a:xfrm>
            <a:custGeom>
              <a:avLst/>
              <a:gdLst>
                <a:gd name="T0" fmla="*/ 0 w 4140"/>
                <a:gd name="T1" fmla="*/ 0 h 1248"/>
                <a:gd name="T2" fmla="*/ 288 w 4140"/>
                <a:gd name="T3" fmla="*/ 248 h 1248"/>
                <a:gd name="T4" fmla="*/ 720 w 4140"/>
                <a:gd name="T5" fmla="*/ 372 h 1248"/>
                <a:gd name="T6" fmla="*/ 1152 w 4140"/>
                <a:gd name="T7" fmla="*/ 619 h 1248"/>
                <a:gd name="T8" fmla="*/ 1440 w 4140"/>
                <a:gd name="T9" fmla="*/ 619 h 1248"/>
                <a:gd name="T10" fmla="*/ 2016 w 4140"/>
                <a:gd name="T11" fmla="*/ 743 h 1248"/>
                <a:gd name="T12" fmla="*/ 2592 w 4140"/>
                <a:gd name="T13" fmla="*/ 743 h 1248"/>
                <a:gd name="T14" fmla="*/ 3312 w 4140"/>
                <a:gd name="T15" fmla="*/ 991 h 12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40" h="1248">
                  <a:moveTo>
                    <a:pt x="0" y="0"/>
                  </a:moveTo>
                  <a:cubicBezTo>
                    <a:pt x="105" y="117"/>
                    <a:pt x="210" y="234"/>
                    <a:pt x="360" y="312"/>
                  </a:cubicBezTo>
                  <a:cubicBezTo>
                    <a:pt x="510" y="390"/>
                    <a:pt x="720" y="390"/>
                    <a:pt x="900" y="468"/>
                  </a:cubicBezTo>
                  <a:cubicBezTo>
                    <a:pt x="1080" y="546"/>
                    <a:pt x="1290" y="728"/>
                    <a:pt x="1440" y="780"/>
                  </a:cubicBezTo>
                  <a:cubicBezTo>
                    <a:pt x="1590" y="832"/>
                    <a:pt x="1620" y="754"/>
                    <a:pt x="1800" y="780"/>
                  </a:cubicBezTo>
                  <a:cubicBezTo>
                    <a:pt x="1980" y="806"/>
                    <a:pt x="2280" y="910"/>
                    <a:pt x="2520" y="936"/>
                  </a:cubicBezTo>
                  <a:cubicBezTo>
                    <a:pt x="2760" y="962"/>
                    <a:pt x="2970" y="884"/>
                    <a:pt x="3240" y="936"/>
                  </a:cubicBezTo>
                  <a:cubicBezTo>
                    <a:pt x="3510" y="988"/>
                    <a:pt x="3990" y="1196"/>
                    <a:pt x="4140" y="124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为什么要重构</a:t>
            </a:r>
            <a:endParaRPr lang="zh-CN" altLang="en-US" sz="3200" dirty="0">
              <a:solidFill>
                <a:srgbClr val="990000"/>
              </a:solidFill>
              <a:latin typeface="FrutigerNext LT Medium" pitchFamily="34" charset="0"/>
              <a:ea typeface="黑体" panose="02010609060101010101" pitchFamily="49" charset="-122"/>
              <a:cs typeface="+mn-cs"/>
            </a:endParaRPr>
          </a:p>
        </p:txBody>
      </p:sp>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592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28675" name="Rectangle 3"/>
          <p:cNvSpPr>
            <a:spLocks noGrp="1" noChangeArrowheads="1"/>
          </p:cNvSpPr>
          <p:nvPr>
            <p:ph type="body" idx="1"/>
          </p:nvPr>
        </p:nvSpPr>
        <p:spPr>
          <a:xfrm>
            <a:off x="852407" y="1283110"/>
            <a:ext cx="9577952" cy="4838721"/>
          </a:xfrm>
        </p:spPr>
        <p:txBody>
          <a:bodyPr/>
          <a:lstStyle/>
          <a:p>
            <a:pPr marL="298450" indent="-298450" defTabSz="800100" eaLnBrk="0" hangingPunct="0">
              <a:lnSpc>
                <a:spcPct val="130000"/>
              </a:lnSpc>
              <a:spcAft>
                <a:spcPts val="600"/>
              </a:spcAft>
              <a:buClr>
                <a:schemeClr val="accent1">
                  <a:lumMod val="50000"/>
                </a:schemeClr>
              </a:buClr>
              <a:buSzPct val="6000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一</a:t>
            </a:r>
            <a:r>
              <a:rPr lang="zh-CN" altLang="en-US" b="1" dirty="0" smtClean="0">
                <a:latin typeface="微软雅黑" panose="020B0503020204020204" pitchFamily="34" charset="-122"/>
                <a:ea typeface="微软雅黑" panose="020B0503020204020204" pitchFamily="34" charset="-122"/>
              </a:rPr>
              <a:t>次重构</a:t>
            </a:r>
            <a:r>
              <a:rPr lang="zh-CN" altLang="en-US" b="1" dirty="0">
                <a:latin typeface="微软雅黑" panose="020B0503020204020204" pitchFamily="34" charset="-122"/>
                <a:ea typeface="微软雅黑" panose="020B0503020204020204" pitchFamily="34" charset="-122"/>
              </a:rPr>
              <a:t>的</a:t>
            </a:r>
            <a:r>
              <a:rPr lang="zh-CN" altLang="en-US" b="1" dirty="0" smtClean="0">
                <a:latin typeface="微软雅黑" panose="020B0503020204020204" pitchFamily="34" charset="-122"/>
                <a:ea typeface="微软雅黑" panose="020B0503020204020204" pitchFamily="34" charset="-122"/>
              </a:rPr>
              <a:t>步骤</a:t>
            </a:r>
            <a:endParaRPr lang="en-US" altLang="zh-CN" b="1" dirty="0" smtClean="0">
              <a:latin typeface="微软雅黑" panose="020B0503020204020204" pitchFamily="34" charset="-122"/>
              <a:ea typeface="微软雅黑" panose="020B0503020204020204" pitchFamily="34" charset="-122"/>
            </a:endParaRP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①发现“代码坏味”（即代码中不符合设计原则的部分）</a:t>
            </a: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②使用</a:t>
            </a:r>
            <a:r>
              <a:rPr lang="zh-CN" altLang="en-US" dirty="0" smtClean="0">
                <a:latin typeface="微软雅黑" panose="020B0503020204020204" pitchFamily="34" charset="-122"/>
                <a:ea typeface="微软雅黑" panose="020B0503020204020204" pitchFamily="34" charset="-122"/>
              </a:rPr>
              <a:t>重构消除</a:t>
            </a:r>
            <a:r>
              <a:rPr lang="zh-CN" altLang="en-US" dirty="0">
                <a:latin typeface="微软雅黑" panose="020B0503020204020204" pitchFamily="34" charset="-122"/>
                <a:ea typeface="微软雅黑" panose="020B0503020204020204" pitchFamily="34" charset="-122"/>
              </a:rPr>
              <a:t>代码坏味</a:t>
            </a: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③自动测试，保证重构没有改变代码外部行为</a:t>
            </a:r>
          </a:p>
          <a:p>
            <a:pPr marL="457200" lvl="1" indent="0" defTabSz="800100" eaLnBrk="0" hangingPunct="0">
              <a:lnSpc>
                <a:spcPct val="130000"/>
              </a:lnSpc>
              <a:spcAft>
                <a:spcPts val="600"/>
              </a:spcAft>
              <a:buClr>
                <a:schemeClr val="accent1">
                  <a:lumMod val="50000"/>
                </a:schemeClr>
              </a:buClr>
              <a:buSzPct val="60000"/>
              <a:buNone/>
            </a:pPr>
            <a:r>
              <a:rPr lang="zh-CN" altLang="en-US" dirty="0" smtClean="0">
                <a:solidFill>
                  <a:srgbClr val="BF6D07"/>
                </a:solidFill>
                <a:latin typeface="微软雅黑" panose="020B0503020204020204" pitchFamily="34" charset="-122"/>
                <a:ea typeface="微软雅黑" panose="020B0503020204020204" pitchFamily="34" charset="-122"/>
              </a:rPr>
              <a:t>不断</a:t>
            </a:r>
            <a:r>
              <a:rPr lang="zh-CN" altLang="en-US" dirty="0">
                <a:solidFill>
                  <a:srgbClr val="BF6D07"/>
                </a:solidFill>
                <a:latin typeface="微软雅黑" panose="020B0503020204020204" pitchFamily="34" charset="-122"/>
                <a:ea typeface="微软雅黑" panose="020B0503020204020204" pitchFamily="34" charset="-122"/>
              </a:rPr>
              <a:t>重复以上三步，改进代码的设计</a:t>
            </a:r>
          </a:p>
          <a:p>
            <a:pPr marL="298450" lvl="1" indent="-298450" defTabSz="800100" eaLnBrk="0" hangingPunct="0">
              <a:lnSpc>
                <a:spcPct val="130000"/>
              </a:lnSpc>
              <a:spcBef>
                <a:spcPts val="1000"/>
              </a:spcBef>
              <a:spcAft>
                <a:spcPts val="600"/>
              </a:spcAft>
              <a:buClr>
                <a:schemeClr val="accent1">
                  <a:lumMod val="50000"/>
                </a:schemeClr>
              </a:buClr>
              <a:buSzPct val="60000"/>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模块重构</a:t>
            </a:r>
            <a:r>
              <a:rPr lang="zh-CN" altLang="en-US" sz="2800" b="1" dirty="0" smtClean="0">
                <a:latin typeface="微软雅黑" panose="020B0503020204020204" pitchFamily="34" charset="-122"/>
                <a:ea typeface="微软雅黑" panose="020B0503020204020204" pitchFamily="34" charset="-122"/>
              </a:rPr>
              <a:t>的</a:t>
            </a:r>
            <a:r>
              <a:rPr lang="zh-CN" altLang="en-US" sz="2800" b="1" dirty="0">
                <a:latin typeface="微软雅黑" panose="020B0503020204020204" pitchFamily="34" charset="-122"/>
                <a:ea typeface="微软雅黑" panose="020B0503020204020204" pitchFamily="34" charset="-122"/>
              </a:rPr>
              <a:t>级别</a:t>
            </a:r>
          </a:p>
          <a:p>
            <a:pPr marL="457200" lvl="1" indent="0" defTabSz="800100" eaLnBrk="0" hangingPunct="0">
              <a:lnSpc>
                <a:spcPct val="130000"/>
              </a:lnSpc>
              <a:spcAft>
                <a:spcPts val="600"/>
              </a:spcAft>
              <a:buClr>
                <a:schemeClr val="accent1">
                  <a:lumMod val="50000"/>
                </a:schemeClr>
              </a:buClr>
              <a:buSzPct val="60000"/>
              <a:buNone/>
            </a:pPr>
            <a:r>
              <a:rPr lang="zh-CN" altLang="en-US" dirty="0">
                <a:latin typeface="微软雅黑" panose="020B0503020204020204" pitchFamily="34" charset="-122"/>
                <a:ea typeface="微软雅黑" panose="020B0503020204020204" pitchFamily="34" charset="-122"/>
              </a:rPr>
              <a:t>函数级整理、对象级整理、业务逻辑的整理</a:t>
            </a:r>
          </a:p>
          <a:p>
            <a:pPr marL="755650" lvl="1" indent="-298450" defTabSz="800100" eaLnBrk="0" hangingPunct="0">
              <a:lnSpc>
                <a:spcPct val="130000"/>
              </a:lnSpc>
              <a:spcAft>
                <a:spcPts val="600"/>
              </a:spcAft>
              <a:buClr>
                <a:schemeClr val="accent1">
                  <a:lumMod val="50000"/>
                </a:schemeClr>
              </a:buClr>
              <a:buSzPct val="60000"/>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p:txBody>
      </p:sp>
      <p:sp>
        <p:nvSpPr>
          <p:cNvPr id="15"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如何</a:t>
            </a:r>
            <a:r>
              <a:rPr lang="zh-CN" altLang="en-US" sz="3200" dirty="0" smtClean="0">
                <a:solidFill>
                  <a:srgbClr val="990000"/>
                </a:solidFill>
                <a:latin typeface="FrutigerNext LT Medium" pitchFamily="34" charset="0"/>
                <a:ea typeface="黑体" panose="02010609060101010101" pitchFamily="49" charset="-122"/>
                <a:cs typeface="+mn-cs"/>
              </a:rPr>
              <a:t>重构</a:t>
            </a:r>
            <a:endParaRPr lang="zh-CN" altLang="en-US" sz="3200" dirty="0">
              <a:solidFill>
                <a:srgbClr val="990000"/>
              </a:solidFill>
              <a:latin typeface="FrutigerNext LT Medium" pitchFamily="34" charset="0"/>
              <a:ea typeface="黑体" panose="02010609060101010101" pitchFamily="49" charset="-122"/>
              <a:cs typeface="+mn-cs"/>
            </a:endParaRPr>
          </a:p>
        </p:txBody>
      </p:sp>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500"/>
                                        <p:tgtEl>
                                          <p:spTgt spid="2867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fade">
                                      <p:cBhvr>
                                        <p:cTn id="13" dur="500"/>
                                        <p:tgtEl>
                                          <p:spTgt spid="2867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5">
                                            <p:txEl>
                                              <p:pRg st="3" end="3"/>
                                            </p:txEl>
                                          </p:spTgt>
                                        </p:tgtEl>
                                        <p:attrNameLst>
                                          <p:attrName>style.visibility</p:attrName>
                                        </p:attrNameLst>
                                      </p:cBhvr>
                                      <p:to>
                                        <p:strVal val="visible"/>
                                      </p:to>
                                    </p:set>
                                    <p:animEffect transition="in" filter="fade">
                                      <p:cBhvr>
                                        <p:cTn id="16" dur="500"/>
                                        <p:tgtEl>
                                          <p:spTgt spid="286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5">
                                            <p:txEl>
                                              <p:pRg st="4" end="4"/>
                                            </p:txEl>
                                          </p:spTgt>
                                        </p:tgtEl>
                                        <p:attrNameLst>
                                          <p:attrName>style.visibility</p:attrName>
                                        </p:attrNameLst>
                                      </p:cBhvr>
                                      <p:to>
                                        <p:strVal val="visible"/>
                                      </p:to>
                                    </p:set>
                                    <p:animEffect transition="in" filter="fade">
                                      <p:cBhvr>
                                        <p:cTn id="21" dur="500"/>
                                        <p:tgtEl>
                                          <p:spTgt spid="286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675">
                                            <p:txEl>
                                              <p:pRg st="5" end="5"/>
                                            </p:txEl>
                                          </p:spTgt>
                                        </p:tgtEl>
                                        <p:attrNameLst>
                                          <p:attrName>style.visibility</p:attrName>
                                        </p:attrNameLst>
                                      </p:cBhvr>
                                      <p:to>
                                        <p:strVal val="visible"/>
                                      </p:to>
                                    </p:set>
                                    <p:animEffect transition="in" filter="fade">
                                      <p:cBhvr>
                                        <p:cTn id="26" dur="500"/>
                                        <p:tgtEl>
                                          <p:spTgt spid="2867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8675">
                                            <p:txEl>
                                              <p:pRg st="6" end="6"/>
                                            </p:txEl>
                                          </p:spTgt>
                                        </p:tgtEl>
                                        <p:attrNameLst>
                                          <p:attrName>style.visibility</p:attrName>
                                        </p:attrNameLst>
                                      </p:cBhvr>
                                      <p:to>
                                        <p:strVal val="visible"/>
                                      </p:to>
                                    </p:set>
                                    <p:animEffect transition="in" filter="fade">
                                      <p:cBhvr>
                                        <p:cTn id="29"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28675" name="Rectangle 3"/>
          <p:cNvSpPr>
            <a:spLocks noGrp="1" noChangeArrowheads="1"/>
          </p:cNvSpPr>
          <p:nvPr>
            <p:ph type="body" idx="1"/>
          </p:nvPr>
        </p:nvSpPr>
        <p:spPr>
          <a:xfrm>
            <a:off x="92996" y="1221117"/>
            <a:ext cx="11918190" cy="5334666"/>
          </a:xfrm>
        </p:spPr>
        <p:txBody>
          <a:bodyPr/>
          <a:lstStyle/>
          <a:p>
            <a:pPr lvl="1" defTabSz="800100" eaLnBrk="0" hangingPunct="0">
              <a:lnSpc>
                <a:spcPct val="120000"/>
              </a:lnSpc>
              <a:buClr>
                <a:schemeClr val="accent1">
                  <a:lumMod val="50000"/>
                </a:schemeClr>
              </a:buClr>
              <a:buSzPct val="6000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不可</a:t>
            </a:r>
            <a:r>
              <a:rPr lang="zh-CN" altLang="en-US" dirty="0">
                <a:latin typeface="微软雅黑" panose="020B0503020204020204" pitchFamily="34" charset="-122"/>
                <a:ea typeface="微软雅黑" panose="020B0503020204020204" pitchFamily="34" charset="-122"/>
              </a:rPr>
              <a:t>读（</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项）</a:t>
            </a:r>
          </a:p>
          <a:p>
            <a:pPr marL="457200" lvl="1" indent="0" defTabSz="800100" eaLnBrk="0" hangingPunct="0">
              <a:lnSpc>
                <a:spcPct val="120000"/>
              </a:lnSpc>
              <a:buClr>
                <a:schemeClr val="accent1">
                  <a:lumMod val="50000"/>
                </a:schemeClr>
              </a:buClr>
              <a:buSzPct val="60000"/>
              <a:buNone/>
            </a:pPr>
            <a:r>
              <a:rPr lang="en-US" altLang="zh-CN" dirty="0">
                <a:latin typeface="微软雅黑" panose="020B0503020204020204" pitchFamily="34" charset="-122"/>
                <a:ea typeface="微软雅黑" panose="020B0503020204020204" pitchFamily="34" charset="-122"/>
              </a:rPr>
              <a:t>	</a:t>
            </a:r>
            <a:r>
              <a:rPr lang="zh-CN" altLang="en-US" dirty="0" smtClean="0">
                <a:solidFill>
                  <a:srgbClr val="BF6D07"/>
                </a:solidFill>
                <a:latin typeface="微软雅黑" panose="020B0503020204020204" pitchFamily="34" charset="-122"/>
                <a:ea typeface="微软雅黑" panose="020B0503020204020204" pitchFamily="34" charset="-122"/>
              </a:rPr>
              <a:t>词不达意</a:t>
            </a:r>
            <a:r>
              <a:rPr lang="en-US" altLang="zh-CN" dirty="0" smtClean="0">
                <a:solidFill>
                  <a:srgbClr val="BF6D07"/>
                </a:solidFill>
                <a:latin typeface="微软雅黑" panose="020B0503020204020204" pitchFamily="34" charset="-122"/>
                <a:ea typeface="微软雅黑" panose="020B0503020204020204" pitchFamily="34" charset="-122"/>
              </a:rPr>
              <a:t>——</a:t>
            </a:r>
            <a:r>
              <a:rPr lang="zh-CN" altLang="en-US" dirty="0">
                <a:solidFill>
                  <a:srgbClr val="BF6D07"/>
                </a:solidFill>
                <a:latin typeface="微软雅黑" panose="020B0503020204020204" pitchFamily="34" charset="-122"/>
                <a:ea typeface="微软雅黑" panose="020B0503020204020204" pitchFamily="34" charset="-122"/>
              </a:rPr>
              <a:t>函数改名    超长函数</a:t>
            </a:r>
            <a:r>
              <a:rPr lang="en-US" altLang="zh-CN" dirty="0">
                <a:solidFill>
                  <a:srgbClr val="BF6D07"/>
                </a:solidFill>
                <a:latin typeface="微软雅黑" panose="020B0503020204020204" pitchFamily="34" charset="-122"/>
                <a:ea typeface="微软雅黑" panose="020B0503020204020204" pitchFamily="34" charset="-122"/>
              </a:rPr>
              <a:t>——</a:t>
            </a:r>
            <a:r>
              <a:rPr lang="zh-CN" altLang="en-US" dirty="0">
                <a:solidFill>
                  <a:srgbClr val="BF6D07"/>
                </a:solidFill>
                <a:latin typeface="微软雅黑" panose="020B0503020204020204" pitchFamily="34" charset="-122"/>
                <a:ea typeface="微软雅黑" panose="020B0503020204020204" pitchFamily="34" charset="-122"/>
              </a:rPr>
              <a:t>抽取函数</a:t>
            </a:r>
          </a:p>
          <a:p>
            <a:pPr marL="0" indent="0" defTabSz="800100" eaLnBrk="0" hangingPunct="0">
              <a:lnSpc>
                <a:spcPct val="120000"/>
              </a:lnSpc>
              <a:buClr>
                <a:schemeClr val="accent1">
                  <a:lumMod val="50000"/>
                </a:schemeClr>
              </a:buClr>
              <a:buSzPct val="60000"/>
              <a:buNone/>
            </a:pP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过</a:t>
            </a:r>
            <a:r>
              <a:rPr lang="zh-CN" altLang="en-US" sz="2400" dirty="0">
                <a:solidFill>
                  <a:srgbClr val="BF6D07"/>
                </a:solidFill>
                <a:latin typeface="微软雅黑" panose="020B0503020204020204" pitchFamily="34" charset="-122"/>
                <a:ea typeface="微软雅黑" panose="020B0503020204020204" pitchFamily="34" charset="-122"/>
              </a:rPr>
              <a:t>长参数列</a:t>
            </a:r>
            <a:r>
              <a:rPr lang="en-US" altLang="zh-CN" sz="2400" dirty="0">
                <a:solidFill>
                  <a:srgbClr val="BF6D07"/>
                </a:solidFill>
                <a:latin typeface="微软雅黑" panose="020B0503020204020204" pitchFamily="34" charset="-122"/>
                <a:ea typeface="微软雅黑" panose="020B0503020204020204" pitchFamily="34" charset="-122"/>
              </a:rPr>
              <a:t>——</a:t>
            </a:r>
            <a:r>
              <a:rPr lang="zh-CN" altLang="en-US" sz="2400" dirty="0">
                <a:solidFill>
                  <a:srgbClr val="BF6D07"/>
                </a:solidFill>
                <a:latin typeface="微软雅黑" panose="020B0503020204020204" pitchFamily="34" charset="-122"/>
                <a:ea typeface="微软雅黑" panose="020B0503020204020204" pitchFamily="34" charset="-122"/>
              </a:rPr>
              <a:t>用函数取代参数     抽象层级不一致</a:t>
            </a:r>
            <a:r>
              <a:rPr lang="en-US" altLang="zh-CN" sz="2400" dirty="0">
                <a:solidFill>
                  <a:srgbClr val="BF6D07"/>
                </a:solidFill>
                <a:latin typeface="微软雅黑" panose="020B0503020204020204" pitchFamily="34" charset="-122"/>
                <a:ea typeface="微软雅黑" panose="020B0503020204020204" pitchFamily="34" charset="-122"/>
              </a:rPr>
              <a:t>——</a:t>
            </a:r>
            <a:r>
              <a:rPr lang="zh-CN" altLang="en-US" sz="2400" dirty="0">
                <a:solidFill>
                  <a:srgbClr val="BF6D07"/>
                </a:solidFill>
                <a:latin typeface="微软雅黑" panose="020B0503020204020204" pitchFamily="34" charset="-122"/>
                <a:ea typeface="微软雅黑" panose="020B0503020204020204" pitchFamily="34" charset="-122"/>
              </a:rPr>
              <a:t>抽取函数</a:t>
            </a:r>
          </a:p>
          <a:p>
            <a:pPr lvl="1" defTabSz="800100" eaLnBrk="0" hangingPunct="0">
              <a:lnSpc>
                <a:spcPct val="120000"/>
              </a:lnSpc>
              <a:buClr>
                <a:schemeClr val="accent1">
                  <a:lumMod val="50000"/>
                </a:schemeClr>
              </a:buClr>
              <a:buSzPct val="6000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不简洁（</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项）</a:t>
            </a:r>
          </a:p>
          <a:p>
            <a:pPr marL="298450" indent="0" defTabSz="800100" eaLnBrk="0" hangingPunct="0">
              <a:lnSpc>
                <a:spcPct val="120000"/>
              </a:lnSpc>
              <a:buClr>
                <a:schemeClr val="accent1">
                  <a:lumMod val="50000"/>
                </a:schemeClr>
              </a:buClr>
              <a:buSzPct val="60000"/>
              <a:buNone/>
            </a:pP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重复</a:t>
            </a:r>
            <a:r>
              <a:rPr lang="zh-CN" altLang="en-US" sz="2400" dirty="0">
                <a:solidFill>
                  <a:srgbClr val="BF6D07"/>
                </a:solidFill>
                <a:latin typeface="微软雅黑" panose="020B0503020204020204" pitchFamily="34" charset="-122"/>
                <a:ea typeface="微软雅黑" panose="020B0503020204020204" pitchFamily="34" charset="-122"/>
              </a:rPr>
              <a:t>代码</a:t>
            </a:r>
            <a:r>
              <a:rPr lang="en-US" altLang="zh-CN" sz="2400" dirty="0">
                <a:solidFill>
                  <a:srgbClr val="BF6D07"/>
                </a:solidFill>
                <a:latin typeface="微软雅黑" panose="020B0503020204020204" pitchFamily="34" charset="-122"/>
                <a:ea typeface="微软雅黑" panose="020B0503020204020204" pitchFamily="34" charset="-122"/>
              </a:rPr>
              <a:t>——</a:t>
            </a:r>
            <a:r>
              <a:rPr lang="zh-CN" altLang="en-US" sz="2400" dirty="0">
                <a:solidFill>
                  <a:srgbClr val="BF6D07"/>
                </a:solidFill>
                <a:latin typeface="微软雅黑" panose="020B0503020204020204" pitchFamily="34" charset="-122"/>
                <a:ea typeface="微软雅黑" panose="020B0503020204020204" pitchFamily="34" charset="-122"/>
              </a:rPr>
              <a:t>合并代码   重复逻辑</a:t>
            </a:r>
            <a:r>
              <a:rPr lang="en-US" altLang="zh-CN" sz="2400" dirty="0">
                <a:solidFill>
                  <a:srgbClr val="BF6D07"/>
                </a:solidFill>
                <a:latin typeface="微软雅黑" panose="020B0503020204020204" pitchFamily="34" charset="-122"/>
                <a:ea typeface="微软雅黑" panose="020B0503020204020204" pitchFamily="34" charset="-122"/>
              </a:rPr>
              <a:t>——</a:t>
            </a:r>
            <a:r>
              <a:rPr lang="zh-CN" altLang="en-US" sz="2400" dirty="0">
                <a:solidFill>
                  <a:srgbClr val="BF6D07"/>
                </a:solidFill>
                <a:latin typeface="微软雅黑" panose="020B0503020204020204" pitchFamily="34" charset="-122"/>
                <a:ea typeface="微软雅黑" panose="020B0503020204020204" pitchFamily="34" charset="-122"/>
              </a:rPr>
              <a:t>合并</a:t>
            </a:r>
            <a:r>
              <a:rPr lang="zh-CN" altLang="en-US" sz="2400" dirty="0" smtClean="0">
                <a:solidFill>
                  <a:srgbClr val="BF6D07"/>
                </a:solidFill>
                <a:latin typeface="微软雅黑" panose="020B0503020204020204" pitchFamily="34" charset="-122"/>
                <a:ea typeface="微软雅黑" panose="020B0503020204020204" pitchFamily="34" charset="-122"/>
              </a:rPr>
              <a:t>逻辑</a:t>
            </a:r>
            <a:r>
              <a:rPr lang="en-US" altLang="zh-CN" sz="2400" dirty="0">
                <a:solidFill>
                  <a:srgbClr val="BF6D07"/>
                </a:solidFill>
                <a:latin typeface="微软雅黑" panose="020B0503020204020204" pitchFamily="34" charset="-122"/>
                <a:ea typeface="微软雅黑" panose="020B0503020204020204" pitchFamily="34" charset="-122"/>
              </a:rPr>
              <a:t> </a:t>
            </a: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过度</a:t>
            </a:r>
            <a:r>
              <a:rPr lang="zh-CN" altLang="en-US" sz="2400" dirty="0">
                <a:solidFill>
                  <a:srgbClr val="BF6D07"/>
                </a:solidFill>
                <a:latin typeface="微软雅黑" panose="020B0503020204020204" pitchFamily="34" charset="-122"/>
                <a:ea typeface="微软雅黑" panose="020B0503020204020204" pitchFamily="34" charset="-122"/>
              </a:rPr>
              <a:t>设计</a:t>
            </a:r>
            <a:r>
              <a:rPr lang="en-US" altLang="zh-CN" sz="2400" dirty="0">
                <a:solidFill>
                  <a:srgbClr val="BF6D07"/>
                </a:solidFill>
                <a:latin typeface="微软雅黑" panose="020B0503020204020204" pitchFamily="34" charset="-122"/>
                <a:ea typeface="微软雅黑" panose="020B0503020204020204" pitchFamily="34" charset="-122"/>
              </a:rPr>
              <a:t>——</a:t>
            </a:r>
            <a:r>
              <a:rPr lang="zh-CN" altLang="en-US" sz="2400" dirty="0">
                <a:solidFill>
                  <a:srgbClr val="BF6D07"/>
                </a:solidFill>
                <a:latin typeface="微软雅黑" panose="020B0503020204020204" pitchFamily="34" charset="-122"/>
                <a:ea typeface="微软雅黑" panose="020B0503020204020204" pitchFamily="34" charset="-122"/>
              </a:rPr>
              <a:t>移除间隔层</a:t>
            </a:r>
          </a:p>
          <a:p>
            <a:pPr lvl="1" defTabSz="800100" eaLnBrk="0" hangingPunct="0">
              <a:lnSpc>
                <a:spcPct val="120000"/>
              </a:lnSpc>
              <a:buClr>
                <a:schemeClr val="accent1">
                  <a:lumMod val="50000"/>
                </a:schemeClr>
              </a:buClr>
              <a:buSzPct val="6000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不面向对象（</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项）</a:t>
            </a:r>
          </a:p>
          <a:p>
            <a:pPr marL="298450" indent="0" defTabSz="800100" eaLnBrk="0" hangingPunct="0">
              <a:lnSpc>
                <a:spcPct val="120000"/>
              </a:lnSpc>
              <a:buClr>
                <a:schemeClr val="accent1">
                  <a:lumMod val="50000"/>
                </a:schemeClr>
              </a:buClr>
              <a:buSzPct val="60000"/>
              <a:buNone/>
            </a:pP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过程</a:t>
            </a:r>
            <a:r>
              <a:rPr lang="zh-CN" altLang="en-US" sz="2400" dirty="0">
                <a:solidFill>
                  <a:srgbClr val="BF6D07"/>
                </a:solidFill>
                <a:latin typeface="微软雅黑" panose="020B0503020204020204" pitchFamily="34" charset="-122"/>
                <a:ea typeface="微软雅黑" panose="020B0503020204020204" pitchFamily="34" charset="-122"/>
              </a:rPr>
              <a:t>代码</a:t>
            </a:r>
            <a:r>
              <a:rPr lang="en-US" altLang="zh-CN" sz="2400" dirty="0">
                <a:solidFill>
                  <a:srgbClr val="BF6D07"/>
                </a:solidFill>
                <a:latin typeface="微软雅黑" panose="020B0503020204020204" pitchFamily="34" charset="-122"/>
                <a:ea typeface="微软雅黑" panose="020B0503020204020204" pitchFamily="34" charset="-122"/>
              </a:rPr>
              <a:t>——</a:t>
            </a:r>
            <a:r>
              <a:rPr lang="zh-CN" altLang="en-US" sz="2400" dirty="0">
                <a:solidFill>
                  <a:srgbClr val="BF6D07"/>
                </a:solidFill>
                <a:latin typeface="微软雅黑" panose="020B0503020204020204" pitchFamily="34" charset="-122"/>
                <a:ea typeface="微软雅黑" panose="020B0503020204020204" pitchFamily="34" charset="-122"/>
              </a:rPr>
              <a:t>生成对象</a:t>
            </a:r>
          </a:p>
          <a:p>
            <a:pPr lvl="1" defTabSz="800100" eaLnBrk="0" hangingPunct="0">
              <a:lnSpc>
                <a:spcPct val="120000"/>
              </a:lnSpc>
              <a:spcBef>
                <a:spcPts val="0"/>
              </a:spcBef>
              <a:buClr>
                <a:schemeClr val="accent1">
                  <a:lumMod val="50000"/>
                </a:schemeClr>
              </a:buClr>
              <a:buSzPct val="60000"/>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不单一职责（</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项）</a:t>
            </a:r>
          </a:p>
          <a:p>
            <a:pPr marL="298450" indent="0" defTabSz="800100" eaLnBrk="0" hangingPunct="0">
              <a:lnSpc>
                <a:spcPct val="120000"/>
              </a:lnSpc>
              <a:spcBef>
                <a:spcPts val="600"/>
              </a:spcBef>
              <a:buClr>
                <a:schemeClr val="accent1">
                  <a:lumMod val="50000"/>
                </a:schemeClr>
              </a:buClr>
              <a:buSzPct val="60000"/>
              <a:buNone/>
            </a:pP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发散式变化</a:t>
            </a:r>
            <a:r>
              <a:rPr lang="en-US" altLang="zh-CN" sz="2400" dirty="0" smtClean="0">
                <a:solidFill>
                  <a:srgbClr val="BF6D07"/>
                </a:solidFill>
                <a:latin typeface="微软雅黑" panose="020B0503020204020204" pitchFamily="34" charset="-122"/>
                <a:ea typeface="微软雅黑" panose="020B0503020204020204" pitchFamily="34" charset="-122"/>
              </a:rPr>
              <a:t>——</a:t>
            </a:r>
            <a:r>
              <a:rPr lang="zh-CN" altLang="en-US" sz="2400" dirty="0" smtClean="0">
                <a:solidFill>
                  <a:srgbClr val="BF6D07"/>
                </a:solidFill>
                <a:latin typeface="微软雅黑" panose="020B0503020204020204" pitchFamily="34" charset="-122"/>
                <a:ea typeface="微软雅黑" panose="020B0503020204020204" pitchFamily="34" charset="-122"/>
              </a:rPr>
              <a:t>切分代码</a:t>
            </a: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代码耦合</a:t>
            </a:r>
            <a:r>
              <a:rPr lang="en-US" altLang="zh-CN" sz="2400" dirty="0" smtClean="0">
                <a:solidFill>
                  <a:srgbClr val="BF6D07"/>
                </a:solidFill>
                <a:latin typeface="微软雅黑" panose="020B0503020204020204" pitchFamily="34" charset="-122"/>
                <a:ea typeface="微软雅黑" panose="020B0503020204020204" pitchFamily="34" charset="-122"/>
              </a:rPr>
              <a:t>——</a:t>
            </a:r>
            <a:r>
              <a:rPr lang="zh-CN" altLang="en-US" sz="2400" dirty="0" smtClean="0">
                <a:solidFill>
                  <a:srgbClr val="BF6D07"/>
                </a:solidFill>
                <a:latin typeface="微软雅黑" panose="020B0503020204020204" pitchFamily="34" charset="-122"/>
                <a:ea typeface="微软雅黑" panose="020B0503020204020204" pitchFamily="34" charset="-122"/>
              </a:rPr>
              <a:t>添加间隔层 </a:t>
            </a:r>
            <a:r>
              <a:rPr lang="en-US" altLang="zh-CN" sz="2400" dirty="0" smtClean="0">
                <a:solidFill>
                  <a:srgbClr val="BF6D07"/>
                </a:solidFill>
                <a:latin typeface="微软雅黑" panose="020B0503020204020204" pitchFamily="34" charset="-122"/>
                <a:ea typeface="微软雅黑" panose="020B0503020204020204" pitchFamily="34" charset="-122"/>
              </a:rPr>
              <a:t>or </a:t>
            </a:r>
            <a:r>
              <a:rPr lang="zh-CN" altLang="en-US" sz="2400" dirty="0" smtClean="0">
                <a:solidFill>
                  <a:srgbClr val="BF6D07"/>
                </a:solidFill>
                <a:latin typeface="微软雅黑" panose="020B0503020204020204" pitchFamily="34" charset="-122"/>
                <a:ea typeface="微软雅黑" panose="020B0503020204020204" pitchFamily="34" charset="-122"/>
              </a:rPr>
              <a:t>依赖注入</a:t>
            </a:r>
            <a:endParaRPr lang="en-US" altLang="zh-CN" sz="2400" dirty="0" smtClean="0">
              <a:solidFill>
                <a:srgbClr val="BF6D07"/>
              </a:solidFill>
              <a:latin typeface="微软雅黑" panose="020B0503020204020204" pitchFamily="34" charset="-122"/>
              <a:ea typeface="微软雅黑" panose="020B0503020204020204" pitchFamily="34" charset="-122"/>
            </a:endParaRPr>
          </a:p>
          <a:p>
            <a:pPr marL="298450" indent="0" defTabSz="800100" eaLnBrk="0" hangingPunct="0">
              <a:lnSpc>
                <a:spcPct val="120000"/>
              </a:lnSpc>
              <a:spcBef>
                <a:spcPts val="300"/>
              </a:spcBef>
              <a:buClr>
                <a:schemeClr val="accent1">
                  <a:lumMod val="50000"/>
                </a:schemeClr>
              </a:buClr>
              <a:buSzPct val="60000"/>
              <a:buNone/>
            </a:pPr>
            <a:r>
              <a:rPr lang="en-US" altLang="zh-CN" sz="2400" dirty="0" smtClean="0">
                <a:solidFill>
                  <a:srgbClr val="BF6D07"/>
                </a:solidFill>
                <a:latin typeface="微软雅黑" panose="020B0503020204020204" pitchFamily="34" charset="-122"/>
                <a:ea typeface="微软雅黑" panose="020B0503020204020204" pitchFamily="34" charset="-122"/>
              </a:rPr>
              <a:t>	</a:t>
            </a:r>
            <a:r>
              <a:rPr lang="zh-CN" altLang="en-US" sz="2400" dirty="0" smtClean="0">
                <a:solidFill>
                  <a:srgbClr val="BF6D07"/>
                </a:solidFill>
                <a:latin typeface="微软雅黑" panose="020B0503020204020204" pitchFamily="34" charset="-122"/>
                <a:ea typeface="微软雅黑" panose="020B0503020204020204" pitchFamily="34" charset="-122"/>
              </a:rPr>
              <a:t>散弹式修改</a:t>
            </a:r>
            <a:r>
              <a:rPr lang="en-US" altLang="zh-CN" sz="2400" dirty="0" smtClean="0">
                <a:solidFill>
                  <a:srgbClr val="BF6D07"/>
                </a:solidFill>
                <a:latin typeface="微软雅黑" panose="020B0503020204020204" pitchFamily="34" charset="-122"/>
                <a:ea typeface="微软雅黑" panose="020B0503020204020204" pitchFamily="34" charset="-122"/>
              </a:rPr>
              <a:t>——</a:t>
            </a:r>
            <a:r>
              <a:rPr lang="zh-CN" altLang="en-US" sz="2400" dirty="0" smtClean="0">
                <a:solidFill>
                  <a:srgbClr val="BF6D07"/>
                </a:solidFill>
                <a:latin typeface="微软雅黑" panose="020B0503020204020204" pitchFamily="34" charset="-122"/>
                <a:ea typeface="微软雅黑" panose="020B0503020204020204" pitchFamily="34" charset="-122"/>
              </a:rPr>
              <a:t>重组代码   层间耦合</a:t>
            </a:r>
            <a:r>
              <a:rPr lang="en-US" altLang="zh-CN" sz="2400" dirty="0" smtClean="0">
                <a:solidFill>
                  <a:srgbClr val="BF6D07"/>
                </a:solidFill>
                <a:latin typeface="微软雅黑" panose="020B0503020204020204" pitchFamily="34" charset="-122"/>
                <a:ea typeface="微软雅黑" panose="020B0503020204020204" pitchFamily="34" charset="-122"/>
              </a:rPr>
              <a:t>——</a:t>
            </a:r>
            <a:r>
              <a:rPr lang="zh-CN" altLang="en-US" sz="2400" dirty="0" smtClean="0">
                <a:solidFill>
                  <a:srgbClr val="BF6D07"/>
                </a:solidFill>
                <a:latin typeface="微软雅黑" panose="020B0503020204020204" pitchFamily="34" charset="-122"/>
                <a:ea typeface="微软雅黑" panose="020B0503020204020204" pitchFamily="34" charset="-122"/>
              </a:rPr>
              <a:t>领域层与界面层分离 </a:t>
            </a:r>
            <a:r>
              <a:rPr lang="en-US" altLang="zh-CN" sz="2400" dirty="0" smtClean="0">
                <a:solidFill>
                  <a:srgbClr val="BF6D07"/>
                </a:solidFill>
                <a:latin typeface="微软雅黑" panose="020B0503020204020204" pitchFamily="34" charset="-122"/>
                <a:ea typeface="微软雅黑" panose="020B0503020204020204" pitchFamily="34" charset="-122"/>
              </a:rPr>
              <a:t>or </a:t>
            </a:r>
            <a:r>
              <a:rPr lang="zh-CN" altLang="en-US" sz="2400" dirty="0" smtClean="0">
                <a:solidFill>
                  <a:srgbClr val="BF6D07"/>
                </a:solidFill>
                <a:latin typeface="微软雅黑" panose="020B0503020204020204" pitchFamily="34" charset="-122"/>
                <a:ea typeface="微软雅黑" panose="020B0503020204020204" pitchFamily="34" charset="-122"/>
              </a:rPr>
              <a:t>软件与硬件分离</a:t>
            </a:r>
            <a:endParaRPr lang="zh-CN" altLang="en-US" sz="2400" dirty="0">
              <a:solidFill>
                <a:srgbClr val="BF6D07"/>
              </a:solidFill>
              <a:latin typeface="微软雅黑" panose="020B0503020204020204" pitchFamily="34" charset="-122"/>
              <a:ea typeface="微软雅黑" panose="020B0503020204020204" pitchFamily="34" charset="-122"/>
            </a:endParaRPr>
          </a:p>
          <a:p>
            <a:pPr marL="755650" lvl="1" indent="-298450" defTabSz="800100" eaLnBrk="0" hangingPunct="0">
              <a:lnSpc>
                <a:spcPct val="130000"/>
              </a:lnSpc>
              <a:spcAft>
                <a:spcPts val="600"/>
              </a:spcAft>
              <a:buClr>
                <a:schemeClr val="accent1">
                  <a:lumMod val="50000"/>
                </a:schemeClr>
              </a:buClr>
              <a:buSzPct val="60000"/>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p:txBody>
      </p:sp>
      <p:sp>
        <p:nvSpPr>
          <p:cNvPr id="15"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代码坏味有哪些？</a:t>
            </a:r>
          </a:p>
        </p:txBody>
      </p:sp>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54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5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28675" name="Rectangle 3"/>
          <p:cNvSpPr>
            <a:spLocks noGrp="1" noChangeArrowheads="1"/>
          </p:cNvSpPr>
          <p:nvPr>
            <p:ph type="body" idx="1"/>
          </p:nvPr>
        </p:nvSpPr>
        <p:spPr>
          <a:xfrm>
            <a:off x="681925" y="2337492"/>
            <a:ext cx="9577952" cy="3660351"/>
          </a:xfrm>
        </p:spPr>
        <p:txBody>
          <a:bodyPr/>
          <a:lstStyle/>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①提高代码可读性</a:t>
            </a: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smtClean="0">
                <a:latin typeface="微软雅黑" panose="020B0503020204020204" pitchFamily="34" charset="-122"/>
                <a:ea typeface="微软雅黑" panose="020B0503020204020204" pitchFamily="34" charset="-122"/>
              </a:rPr>
              <a:t>②减少</a:t>
            </a:r>
            <a:r>
              <a:rPr lang="zh-CN" altLang="en-US" sz="2600" dirty="0">
                <a:latin typeface="微软雅黑" panose="020B0503020204020204" pitchFamily="34" charset="-122"/>
                <a:ea typeface="微软雅黑" panose="020B0503020204020204" pitchFamily="34" charset="-122"/>
              </a:rPr>
              <a:t>代码间的耦合</a:t>
            </a: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smtClean="0">
                <a:latin typeface="微软雅黑" panose="020B0503020204020204" pitchFamily="34" charset="-122"/>
                <a:ea typeface="微软雅黑" panose="020B0503020204020204" pitchFamily="34" charset="-122"/>
              </a:rPr>
              <a:t>③降低</a:t>
            </a:r>
            <a:r>
              <a:rPr lang="zh-CN" altLang="en-US" sz="2600" dirty="0">
                <a:latin typeface="微软雅黑" panose="020B0503020204020204" pitchFamily="34" charset="-122"/>
                <a:ea typeface="微软雅黑" panose="020B0503020204020204" pitchFamily="34" charset="-122"/>
              </a:rPr>
              <a:t>代码复杂</a:t>
            </a:r>
            <a:r>
              <a:rPr lang="zh-CN" altLang="en-US" sz="2600" dirty="0" smtClean="0">
                <a:latin typeface="微软雅黑" panose="020B0503020204020204" pitchFamily="34" charset="-122"/>
                <a:ea typeface="微软雅黑" panose="020B0503020204020204" pitchFamily="34" charset="-122"/>
              </a:rPr>
              <a:t>度，</a:t>
            </a:r>
            <a:r>
              <a:rPr lang="zh-CN" altLang="en-US" sz="2600" dirty="0">
                <a:latin typeface="微软雅黑" panose="020B0503020204020204" pitchFamily="34" charset="-122"/>
                <a:ea typeface="微软雅黑" panose="020B0503020204020204" pitchFamily="34" charset="-122"/>
              </a:rPr>
              <a:t>易于维护</a:t>
            </a:r>
          </a:p>
          <a:p>
            <a:pPr>
              <a:buNone/>
            </a:pPr>
            <a:r>
              <a:rPr lang="en-US" altLang="zh-CN" dirty="0" smtClean="0">
                <a:solidFill>
                  <a:schemeClr val="tx2"/>
                </a:solidFill>
              </a:rPr>
              <a:t>		</a:t>
            </a:r>
          </a:p>
          <a:p>
            <a:pPr>
              <a:buNone/>
            </a:pPr>
            <a:r>
              <a:rPr lang="en-US" altLang="zh-CN" dirty="0">
                <a:solidFill>
                  <a:schemeClr val="tx2"/>
                </a:solidFill>
              </a:rPr>
              <a:t>	</a:t>
            </a:r>
            <a:r>
              <a:rPr lang="en-US" altLang="zh-CN" sz="3200" dirty="0">
                <a:solidFill>
                  <a:schemeClr val="tx2"/>
                </a:solidFill>
              </a:rPr>
              <a:t> </a:t>
            </a:r>
            <a:r>
              <a:rPr lang="en-US" altLang="zh-CN" sz="3200" dirty="0" smtClean="0">
                <a:solidFill>
                  <a:schemeClr val="tx2"/>
                </a:solidFill>
              </a:rPr>
              <a:t>   </a:t>
            </a:r>
            <a:r>
              <a:rPr lang="en-US" altLang="zh-CN" sz="3200" b="1" dirty="0" err="1" smtClean="0">
                <a:solidFill>
                  <a:schemeClr val="tx2"/>
                </a:solidFill>
              </a:rPr>
              <a:t>Set_type</a:t>
            </a:r>
            <a:r>
              <a:rPr lang="en-US" altLang="zh-CN" sz="3200" b="1" dirty="0" smtClean="0">
                <a:solidFill>
                  <a:schemeClr val="tx2"/>
                </a:solidFill>
              </a:rPr>
              <a:t>(A/B</a:t>
            </a:r>
            <a:r>
              <a:rPr lang="en-US" altLang="zh-CN" sz="3200" b="1" dirty="0">
                <a:solidFill>
                  <a:schemeClr val="tx2"/>
                </a:solidFill>
              </a:rPr>
              <a:t>)</a:t>
            </a:r>
          </a:p>
          <a:p>
            <a:pPr>
              <a:buNone/>
            </a:pPr>
            <a:r>
              <a:rPr lang="en-US" altLang="zh-CN" sz="3200" b="1" dirty="0" smtClean="0">
                <a:solidFill>
                  <a:schemeClr val="tx2"/>
                </a:solidFill>
              </a:rPr>
              <a:t>	    -&gt;</a:t>
            </a:r>
            <a:r>
              <a:rPr lang="en-US" altLang="zh-CN" sz="3200" b="1" dirty="0" err="1">
                <a:solidFill>
                  <a:schemeClr val="tx2"/>
                </a:solidFill>
              </a:rPr>
              <a:t>set_type_A</a:t>
            </a:r>
            <a:r>
              <a:rPr lang="en-US" altLang="zh-CN" sz="3200" b="1" dirty="0">
                <a:solidFill>
                  <a:schemeClr val="tx2"/>
                </a:solidFill>
              </a:rPr>
              <a:t>() </a:t>
            </a:r>
            <a:r>
              <a:rPr lang="zh-CN" altLang="en-US" sz="3200" b="1" dirty="0">
                <a:solidFill>
                  <a:schemeClr val="tx2"/>
                </a:solidFill>
              </a:rPr>
              <a:t>与</a:t>
            </a:r>
            <a:r>
              <a:rPr lang="en-US" altLang="zh-CN" sz="3200" b="1" dirty="0" err="1">
                <a:solidFill>
                  <a:schemeClr val="tx2"/>
                </a:solidFill>
              </a:rPr>
              <a:t>set_type_B</a:t>
            </a:r>
            <a:r>
              <a:rPr lang="en-US" altLang="zh-CN" sz="3200" b="1" dirty="0">
                <a:solidFill>
                  <a:schemeClr val="tx2"/>
                </a:solidFill>
              </a:rPr>
              <a:t>()</a:t>
            </a:r>
          </a:p>
        </p:txBody>
      </p:sp>
      <p:sp>
        <p:nvSpPr>
          <p:cNvPr id="15"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重构实例</a:t>
            </a:r>
            <a:endParaRPr lang="zh-CN" altLang="en-US" sz="3200" dirty="0">
              <a:solidFill>
                <a:srgbClr val="990000"/>
              </a:solidFill>
              <a:latin typeface="FrutigerNext LT Medium" pitchFamily="34" charset="0"/>
              <a:ea typeface="黑体" panose="02010609060101010101" pitchFamily="49" charset="-122"/>
              <a:cs typeface="+mn-cs"/>
            </a:endParaRPr>
          </a:p>
        </p:txBody>
      </p:sp>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1925" y="1379349"/>
            <a:ext cx="9779431" cy="597921"/>
          </a:xfrm>
          <a:prstGeom prst="rect">
            <a:avLst/>
          </a:prstGeom>
          <a:noFill/>
        </p:spPr>
        <p:txBody>
          <a:bodyPr wrap="square" rtlCol="0">
            <a:spAutoFit/>
          </a:bodyPr>
          <a:lstStyle/>
          <a:p>
            <a:pPr defTabSz="800100" eaLnBrk="0" hangingPunct="0">
              <a:lnSpc>
                <a:spcPct val="130000"/>
              </a:lnSpc>
              <a:spcBef>
                <a:spcPts val="1000"/>
              </a:spcBef>
              <a:spcAft>
                <a:spcPts val="600"/>
              </a:spcAft>
              <a:buClr>
                <a:schemeClr val="accent1">
                  <a:lumMod val="50000"/>
                </a:schemeClr>
              </a:buClr>
              <a:buSzPct val="60000"/>
            </a:pPr>
            <a:r>
              <a:rPr lang="zh-CN" altLang="en-US" sz="2800" b="1" dirty="0">
                <a:solidFill>
                  <a:srgbClr val="009900"/>
                </a:solidFill>
                <a:latin typeface="微软雅黑" panose="020B0503020204020204" pitchFamily="34" charset="-122"/>
                <a:ea typeface="微软雅黑" panose="020B0503020204020204" pitchFamily="34" charset="-122"/>
              </a:rPr>
              <a:t>为什么要“增加函数减少参数”？具体如何操作？</a:t>
            </a:r>
          </a:p>
        </p:txBody>
      </p:sp>
    </p:spTree>
    <p:extLst>
      <p:ext uri="{BB962C8B-B14F-4D97-AF65-F5344CB8AC3E}">
        <p14:creationId xmlns:p14="http://schemas.microsoft.com/office/powerpoint/2010/main" val="38422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500"/>
                                        <p:tgtEl>
                                          <p:spTgt spid="2867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fade">
                                      <p:cBhvr>
                                        <p:cTn id="13" dur="500"/>
                                        <p:tgtEl>
                                          <p:spTgt spid="286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675">
                                            <p:txEl>
                                              <p:pRg st="4" end="4"/>
                                            </p:txEl>
                                          </p:spTgt>
                                        </p:tgtEl>
                                        <p:attrNameLst>
                                          <p:attrName>style.visibility</p:attrName>
                                        </p:attrNameLst>
                                      </p:cBhvr>
                                      <p:to>
                                        <p:strVal val="visible"/>
                                      </p:to>
                                    </p:set>
                                    <p:animEffect transition="in" filter="fade">
                                      <p:cBhvr>
                                        <p:cTn id="18" dur="500"/>
                                        <p:tgtEl>
                                          <p:spTgt spid="2867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animEffect transition="in" filter="fade">
                                      <p:cBhvr>
                                        <p:cTn id="21"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28675" name="Rectangle 3"/>
          <p:cNvSpPr>
            <a:spLocks noGrp="1" noChangeArrowheads="1"/>
          </p:cNvSpPr>
          <p:nvPr>
            <p:ph type="body" idx="1"/>
          </p:nvPr>
        </p:nvSpPr>
        <p:spPr>
          <a:xfrm>
            <a:off x="681925" y="2136014"/>
            <a:ext cx="10182387" cy="4125301"/>
          </a:xfrm>
        </p:spPr>
        <p:txBody>
          <a:bodyPr/>
          <a:lstStyle/>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底层</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抽象层级低，细节多，粒度小</a:t>
            </a: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smtClean="0">
                <a:latin typeface="微软雅黑" panose="020B0503020204020204" pitchFamily="34" charset="-122"/>
                <a:ea typeface="微软雅黑" panose="020B0503020204020204" pitchFamily="34" charset="-122"/>
              </a:rPr>
              <a:t>高层</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抽象层级高，细节少，粒度大</a:t>
            </a:r>
          </a:p>
          <a:p>
            <a:pPr marL="457200" lvl="1" indent="0" defTabSz="800100" eaLnBrk="0" hangingPunct="0">
              <a:lnSpc>
                <a:spcPct val="130000"/>
              </a:lnSpc>
              <a:spcAft>
                <a:spcPts val="600"/>
              </a:spcAft>
              <a:buClr>
                <a:schemeClr val="accent1">
                  <a:lumMod val="50000"/>
                </a:schemeClr>
              </a:buClr>
              <a:buSzPct val="60000"/>
              <a:buNone/>
            </a:pPr>
            <a:r>
              <a:rPr lang="zh-CN" altLang="en-US" sz="2600" dirty="0">
                <a:latin typeface="微软雅黑" panose="020B0503020204020204" pitchFamily="34" charset="-122"/>
                <a:ea typeface="微软雅黑" panose="020B0503020204020204" pitchFamily="34" charset="-122"/>
              </a:rPr>
              <a:t>抽象层级的基本划分：分层、分模块、分对象、分函数（但注意对象之间、函数之间同样有抽象层级的关系</a:t>
            </a:r>
            <a:r>
              <a:rPr lang="zh-CN" altLang="en-US" sz="2600" dirty="0" smtClean="0">
                <a:latin typeface="微软雅黑" panose="020B0503020204020204" pitchFamily="34" charset="-122"/>
                <a:ea typeface="微软雅黑" panose="020B0503020204020204" pitchFamily="34" charset="-122"/>
              </a:rPr>
              <a:t>）</a:t>
            </a:r>
            <a:endParaRPr lang="en-US" altLang="zh-CN" dirty="0" smtClean="0">
              <a:solidFill>
                <a:schemeClr val="tx2"/>
              </a:solidFill>
            </a:endParaRPr>
          </a:p>
          <a:p>
            <a:pPr marL="457200" indent="0">
              <a:lnSpc>
                <a:spcPct val="123000"/>
              </a:lnSpc>
              <a:spcBef>
                <a:spcPts val="600"/>
              </a:spcBef>
              <a:buNone/>
            </a:pPr>
            <a:r>
              <a:rPr lang="zh-CN" altLang="en-US" sz="2400" dirty="0" smtClean="0">
                <a:solidFill>
                  <a:srgbClr val="FF6600"/>
                </a:solidFill>
                <a:latin typeface="微软雅黑" panose="020B0503020204020204" pitchFamily="34" charset="-122"/>
                <a:ea typeface="微软雅黑" panose="020B0503020204020204" pitchFamily="34" charset="-122"/>
              </a:rPr>
              <a:t>生活中的例子：语言也是一种抽象；“早餐、中餐、晚餐、鸡蛋”、 </a:t>
            </a:r>
            <a:endParaRPr lang="en-US" altLang="zh-CN" sz="2400" dirty="0" smtClean="0">
              <a:solidFill>
                <a:srgbClr val="FF6600"/>
              </a:solidFill>
              <a:latin typeface="微软雅黑" panose="020B0503020204020204" pitchFamily="34" charset="-122"/>
              <a:ea typeface="微软雅黑" panose="020B0503020204020204" pitchFamily="34" charset="-122"/>
            </a:endParaRPr>
          </a:p>
          <a:p>
            <a:pPr marL="457200" indent="0">
              <a:lnSpc>
                <a:spcPct val="123000"/>
              </a:lnSpc>
              <a:spcBef>
                <a:spcPts val="600"/>
              </a:spcBef>
              <a:buNone/>
            </a:pPr>
            <a:r>
              <a:rPr lang="zh-CN" altLang="en-US" sz="2400" dirty="0" smtClean="0">
                <a:solidFill>
                  <a:srgbClr val="FF6600"/>
                </a:solidFill>
                <a:latin typeface="微软雅黑" panose="020B0503020204020204" pitchFamily="34" charset="-122"/>
                <a:ea typeface="微软雅黑" panose="020B0503020204020204" pitchFamily="34" charset="-122"/>
              </a:rPr>
              <a:t>”外壳 引擎 底盘 螺丝钉“哪一个词抽象层级不符？；</a:t>
            </a:r>
            <a:endParaRPr lang="en-US" altLang="zh-CN" sz="2400" dirty="0" smtClean="0">
              <a:solidFill>
                <a:srgbClr val="FF6600"/>
              </a:solidFill>
              <a:latin typeface="微软雅黑" panose="020B0503020204020204" pitchFamily="34" charset="-122"/>
              <a:ea typeface="微软雅黑" panose="020B0503020204020204" pitchFamily="34" charset="-122"/>
            </a:endParaRPr>
          </a:p>
          <a:p>
            <a:pPr marL="457200" indent="0">
              <a:lnSpc>
                <a:spcPct val="123000"/>
              </a:lnSpc>
              <a:spcBef>
                <a:spcPts val="600"/>
              </a:spcBef>
              <a:buNone/>
            </a:pPr>
            <a:r>
              <a:rPr lang="en-US" altLang="zh-CN" sz="2400" dirty="0" smtClean="0">
                <a:solidFill>
                  <a:srgbClr val="FF6600"/>
                </a:solidFill>
                <a:latin typeface="微软雅黑" panose="020B0503020204020204" pitchFamily="34" charset="-122"/>
                <a:ea typeface="微软雅黑" panose="020B0503020204020204" pitchFamily="34" charset="-122"/>
              </a:rPr>
              <a:t>24</a:t>
            </a:r>
            <a:r>
              <a:rPr lang="zh-CN" altLang="en-US" sz="2400" dirty="0" smtClean="0">
                <a:solidFill>
                  <a:srgbClr val="FF6600"/>
                </a:solidFill>
                <a:latin typeface="微软雅黑" panose="020B0503020204020204" pitchFamily="34" charset="-122"/>
                <a:ea typeface="微软雅黑" panose="020B0503020204020204" pitchFamily="34" charset="-122"/>
              </a:rPr>
              <a:t>楼与</a:t>
            </a:r>
            <a:r>
              <a:rPr lang="en-US" altLang="zh-CN" sz="2400" dirty="0" smtClean="0">
                <a:solidFill>
                  <a:srgbClr val="FF6600"/>
                </a:solidFill>
                <a:latin typeface="微软雅黑" panose="020B0503020204020204" pitchFamily="34" charset="-122"/>
                <a:ea typeface="微软雅黑" panose="020B0503020204020204" pitchFamily="34" charset="-122"/>
              </a:rPr>
              <a:t>1</a:t>
            </a:r>
            <a:r>
              <a:rPr lang="zh-CN" altLang="en-US" sz="2400" dirty="0" smtClean="0">
                <a:solidFill>
                  <a:srgbClr val="FF6600"/>
                </a:solidFill>
                <a:latin typeface="微软雅黑" panose="020B0503020204020204" pitchFamily="34" charset="-122"/>
                <a:ea typeface="微软雅黑" panose="020B0503020204020204" pitchFamily="34" charset="-122"/>
              </a:rPr>
              <a:t>楼看到的景色有什么不一样？</a:t>
            </a:r>
            <a:endParaRPr lang="zh-CN" altLang="en-US" sz="2400" dirty="0">
              <a:solidFill>
                <a:srgbClr val="FF6600"/>
              </a:solidFill>
              <a:latin typeface="微软雅黑" panose="020B0503020204020204" pitchFamily="34" charset="-122"/>
              <a:ea typeface="微软雅黑" panose="020B0503020204020204" pitchFamily="34" charset="-122"/>
            </a:endParaRPr>
          </a:p>
        </p:txBody>
      </p:sp>
      <p:sp>
        <p:nvSpPr>
          <p:cNvPr id="15"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重构实例</a:t>
            </a:r>
            <a:endParaRPr lang="zh-CN" altLang="en-US" sz="3200" dirty="0">
              <a:solidFill>
                <a:srgbClr val="990000"/>
              </a:solidFill>
              <a:latin typeface="FrutigerNext LT Medium" pitchFamily="34" charset="0"/>
              <a:ea typeface="黑体" panose="02010609060101010101" pitchFamily="49" charset="-122"/>
              <a:cs typeface="+mn-cs"/>
            </a:endParaRPr>
          </a:p>
        </p:txBody>
      </p:sp>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1925" y="1379349"/>
            <a:ext cx="9779431" cy="597921"/>
          </a:xfrm>
          <a:prstGeom prst="rect">
            <a:avLst/>
          </a:prstGeom>
          <a:noFill/>
        </p:spPr>
        <p:txBody>
          <a:bodyPr wrap="square" rtlCol="0">
            <a:spAutoFit/>
          </a:bodyPr>
          <a:lstStyle/>
          <a:p>
            <a:pPr defTabSz="800100" eaLnBrk="0" hangingPunct="0">
              <a:lnSpc>
                <a:spcPct val="130000"/>
              </a:lnSpc>
              <a:spcBef>
                <a:spcPts val="1000"/>
              </a:spcBef>
              <a:spcAft>
                <a:spcPts val="600"/>
              </a:spcAft>
              <a:buClr>
                <a:schemeClr val="accent1">
                  <a:lumMod val="50000"/>
                </a:schemeClr>
              </a:buClr>
              <a:buSzPct val="60000"/>
            </a:pPr>
            <a:r>
              <a:rPr lang="zh-CN" altLang="en-US" sz="2800" b="1" dirty="0">
                <a:solidFill>
                  <a:srgbClr val="009900"/>
                </a:solidFill>
                <a:latin typeface="微软雅黑" panose="020B0503020204020204" pitchFamily="34" charset="-122"/>
                <a:ea typeface="微软雅黑" panose="020B0503020204020204" pitchFamily="34" charset="-122"/>
              </a:rPr>
              <a:t>什么是抽象层级不一致？</a:t>
            </a:r>
          </a:p>
        </p:txBody>
      </p:sp>
    </p:spTree>
    <p:extLst>
      <p:ext uri="{BB962C8B-B14F-4D97-AF65-F5344CB8AC3E}">
        <p14:creationId xmlns:p14="http://schemas.microsoft.com/office/powerpoint/2010/main" val="144041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500"/>
                                        <p:tgtEl>
                                          <p:spTgt spid="2867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fade">
                                      <p:cBhvr>
                                        <p:cTn id="13" dur="500"/>
                                        <p:tgtEl>
                                          <p:spTgt spid="286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675">
                                            <p:txEl>
                                              <p:pRg st="3" end="3"/>
                                            </p:txEl>
                                          </p:spTgt>
                                        </p:tgtEl>
                                        <p:attrNameLst>
                                          <p:attrName>style.visibility</p:attrName>
                                        </p:attrNameLst>
                                      </p:cBhvr>
                                      <p:to>
                                        <p:strVal val="visible"/>
                                      </p:to>
                                    </p:set>
                                    <p:animEffect transition="in" filter="fade">
                                      <p:cBhvr>
                                        <p:cTn id="18" dur="500"/>
                                        <p:tgtEl>
                                          <p:spTgt spid="2867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675">
                                            <p:txEl>
                                              <p:pRg st="4" end="4"/>
                                            </p:txEl>
                                          </p:spTgt>
                                        </p:tgtEl>
                                        <p:attrNameLst>
                                          <p:attrName>style.visibility</p:attrName>
                                        </p:attrNameLst>
                                      </p:cBhvr>
                                      <p:to>
                                        <p:strVal val="visible"/>
                                      </p:to>
                                    </p:set>
                                    <p:animEffect transition="in" filter="fade">
                                      <p:cBhvr>
                                        <p:cTn id="21" dur="500"/>
                                        <p:tgtEl>
                                          <p:spTgt spid="2867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5">
                                            <p:txEl>
                                              <p:pRg st="5" end="5"/>
                                            </p:txEl>
                                          </p:spTgt>
                                        </p:tgtEl>
                                        <p:attrNameLst>
                                          <p:attrName>style.visibility</p:attrName>
                                        </p:attrNameLst>
                                      </p:cBhvr>
                                      <p:to>
                                        <p:strVal val="visible"/>
                                      </p:to>
                                    </p:set>
                                    <p:animEffect transition="in" filter="fade">
                                      <p:cBhvr>
                                        <p:cTn id="24"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28675" name="Rectangle 3"/>
          <p:cNvSpPr>
            <a:spLocks noGrp="1" noChangeArrowheads="1"/>
          </p:cNvSpPr>
          <p:nvPr>
            <p:ph type="body" idx="1"/>
          </p:nvPr>
        </p:nvSpPr>
        <p:spPr>
          <a:xfrm>
            <a:off x="681925" y="2136014"/>
            <a:ext cx="10848814" cy="4125301"/>
          </a:xfrm>
        </p:spPr>
        <p:txBody>
          <a:bodyPr/>
          <a:lstStyle/>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任何修改代码的时候都需要</a:t>
            </a:r>
            <a:r>
              <a:rPr lang="zh-CN" altLang="en-US" sz="2600" dirty="0" smtClean="0">
                <a:latin typeface="微软雅黑" panose="020B0503020204020204" pitchFamily="34" charset="-122"/>
                <a:ea typeface="微软雅黑" panose="020B0503020204020204" pitchFamily="34" charset="-122"/>
              </a:rPr>
              <a:t>重构。如</a:t>
            </a:r>
            <a:r>
              <a:rPr lang="zh-CN" altLang="en-US" sz="2600" dirty="0">
                <a:latin typeface="微软雅黑" panose="020B0503020204020204" pitchFamily="34" charset="-122"/>
                <a:ea typeface="微软雅黑" panose="020B0503020204020204" pitchFamily="34" charset="-122"/>
              </a:rPr>
              <a:t>添加新功能之前</a:t>
            </a:r>
            <a:r>
              <a:rPr lang="zh-CN" altLang="en-US" sz="2600" dirty="0" smtClean="0">
                <a:latin typeface="微软雅黑" panose="020B0503020204020204" pitchFamily="34" charset="-122"/>
                <a:ea typeface="微软雅黑" panose="020B0503020204020204" pitchFamily="34" charset="-122"/>
              </a:rPr>
              <a:t>、修改</a:t>
            </a:r>
            <a:r>
              <a:rPr lang="en-US" altLang="zh-CN" sz="2600" dirty="0" smtClean="0">
                <a:latin typeface="微软雅黑" panose="020B0503020204020204" pitchFamily="34" charset="-122"/>
                <a:ea typeface="微软雅黑" panose="020B0503020204020204" pitchFamily="34" charset="-122"/>
              </a:rPr>
              <a:t>bug</a:t>
            </a:r>
            <a:r>
              <a:rPr lang="zh-CN" altLang="en-US" sz="2600" dirty="0">
                <a:latin typeface="微软雅黑" panose="020B0503020204020204" pitchFamily="34" charset="-122"/>
                <a:ea typeface="微软雅黑" panose="020B0503020204020204" pitchFamily="34" charset="-122"/>
              </a:rPr>
              <a:t>之后都需要</a:t>
            </a:r>
            <a:r>
              <a:rPr lang="zh-CN" altLang="en-US" sz="2600" dirty="0" smtClean="0">
                <a:latin typeface="微软雅黑" panose="020B0503020204020204" pitchFamily="34" charset="-122"/>
                <a:ea typeface="微软雅黑" panose="020B0503020204020204" pitchFamily="34" charset="-122"/>
              </a:rPr>
              <a:t>重构。</a:t>
            </a:r>
            <a:endParaRPr lang="zh-CN" altLang="en-US" sz="2600" dirty="0">
              <a:latin typeface="微软雅黑" panose="020B0503020204020204" pitchFamily="34" charset="-122"/>
              <a:ea typeface="微软雅黑" panose="020B0503020204020204" pitchFamily="34" charset="-122"/>
            </a:endParaRPr>
          </a:p>
          <a:p>
            <a:pPr lvl="1" defTabSz="800100" eaLnBrk="0" hangingPunct="0">
              <a:lnSpc>
                <a:spcPct val="130000"/>
              </a:lnSpc>
              <a:spcAft>
                <a:spcPts val="600"/>
              </a:spcAft>
              <a:buClr>
                <a:schemeClr val="accent1">
                  <a:lumMod val="50000"/>
                </a:schemeClr>
              </a:buClr>
              <a:buSzPct val="600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也可以抽专门的时间来</a:t>
            </a:r>
            <a:r>
              <a:rPr lang="zh-CN" altLang="en-US" sz="2600" dirty="0" smtClean="0">
                <a:latin typeface="微软雅黑" panose="020B0503020204020204" pitchFamily="34" charset="-122"/>
                <a:ea typeface="微软雅黑" panose="020B0503020204020204" pitchFamily="34" charset="-122"/>
              </a:rPr>
              <a:t>重构。</a:t>
            </a:r>
            <a:endParaRPr lang="zh-CN" altLang="en-US" sz="2600" dirty="0">
              <a:latin typeface="微软雅黑" panose="020B0503020204020204" pitchFamily="34" charset="-122"/>
              <a:ea typeface="微软雅黑" panose="020B0503020204020204" pitchFamily="34" charset="-122"/>
            </a:endParaRPr>
          </a:p>
        </p:txBody>
      </p:sp>
      <p:sp>
        <p:nvSpPr>
          <p:cNvPr id="15"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重构</a:t>
            </a:r>
            <a:endParaRPr lang="zh-CN" altLang="en-US" sz="3200" dirty="0">
              <a:solidFill>
                <a:srgbClr val="990000"/>
              </a:solidFill>
              <a:latin typeface="FrutigerNext LT Medium" pitchFamily="34" charset="0"/>
              <a:ea typeface="黑体" panose="02010609060101010101" pitchFamily="49" charset="-122"/>
              <a:cs typeface="+mn-cs"/>
            </a:endParaRPr>
          </a:p>
        </p:txBody>
      </p:sp>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1925" y="1379349"/>
            <a:ext cx="9779431" cy="597921"/>
          </a:xfrm>
          <a:prstGeom prst="rect">
            <a:avLst/>
          </a:prstGeom>
          <a:noFill/>
        </p:spPr>
        <p:txBody>
          <a:bodyPr wrap="square" rtlCol="0">
            <a:spAutoFit/>
          </a:bodyPr>
          <a:lstStyle/>
          <a:p>
            <a:pPr defTabSz="800100" eaLnBrk="0" hangingPunct="0">
              <a:lnSpc>
                <a:spcPct val="130000"/>
              </a:lnSpc>
              <a:spcBef>
                <a:spcPts val="1000"/>
              </a:spcBef>
              <a:spcAft>
                <a:spcPts val="600"/>
              </a:spcAft>
              <a:buClr>
                <a:schemeClr val="accent1">
                  <a:lumMod val="50000"/>
                </a:schemeClr>
              </a:buClr>
              <a:buSzPct val="60000"/>
            </a:pPr>
            <a:r>
              <a:rPr lang="zh-CN" altLang="en-US" sz="2800" b="1" dirty="0" smtClean="0">
                <a:solidFill>
                  <a:srgbClr val="009900"/>
                </a:solidFill>
                <a:latin typeface="微软雅黑" panose="020B0503020204020204" pitchFamily="34" charset="-122"/>
                <a:ea typeface="微软雅黑" panose="020B0503020204020204" pitchFamily="34" charset="-122"/>
              </a:rPr>
              <a:t>什么时候重构？</a:t>
            </a:r>
            <a:endParaRPr lang="zh-CN" altLang="en-US" sz="2800" b="1" dirty="0">
              <a:solidFill>
                <a:srgbClr val="0099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440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什么是极限编程</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8" y="1342029"/>
            <a:ext cx="10543674" cy="493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ts val="1200"/>
              </a:spcAft>
              <a:buClr>
                <a:schemeClr val="bg2"/>
              </a:buClr>
              <a:buSzPct val="60000"/>
              <a:buFont typeface="Wingdings" panose="05000000000000000000" pitchFamily="2" charset="2"/>
              <a:buNone/>
            </a:pPr>
            <a:r>
              <a:rPr lang="zh-CN" altLang="en-US" sz="2800" b="1" dirty="0">
                <a:solidFill>
                  <a:schemeClr val="tx1"/>
                </a:solidFill>
                <a:latin typeface="微软雅黑" panose="020B0503020204020204" pitchFamily="34" charset="-122"/>
                <a:ea typeface="微软雅黑" panose="020B0503020204020204" pitchFamily="34" charset="-122"/>
              </a:rPr>
              <a:t>极限编程（</a:t>
            </a:r>
            <a:r>
              <a:rPr lang="en-US" altLang="zh-CN" sz="2800" b="1" dirty="0" err="1">
                <a:solidFill>
                  <a:schemeClr val="tx1"/>
                </a:solidFill>
                <a:latin typeface="微软雅黑" panose="020B0503020204020204" pitchFamily="34" charset="-122"/>
                <a:ea typeface="微软雅黑" panose="020B0503020204020204" pitchFamily="34" charset="-122"/>
              </a:rPr>
              <a:t>eXtreme</a:t>
            </a:r>
            <a:r>
              <a:rPr lang="en-US" altLang="zh-CN" sz="2800" b="1" dirty="0">
                <a:solidFill>
                  <a:schemeClr val="tx1"/>
                </a:solidFill>
                <a:latin typeface="微软雅黑" panose="020B0503020204020204" pitchFamily="34" charset="-122"/>
                <a:ea typeface="微软雅黑" panose="020B0503020204020204" pitchFamily="34" charset="-122"/>
              </a:rPr>
              <a:t> </a:t>
            </a:r>
            <a:r>
              <a:rPr lang="en-US" altLang="zh-CN" sz="2800" b="1" dirty="0" err="1">
                <a:solidFill>
                  <a:schemeClr val="tx1"/>
                </a:solidFill>
                <a:latin typeface="微软雅黑" panose="020B0503020204020204" pitchFamily="34" charset="-122"/>
                <a:ea typeface="微软雅黑" panose="020B0503020204020204" pitchFamily="34" charset="-122"/>
              </a:rPr>
              <a:t>Programmin</a:t>
            </a:r>
            <a:r>
              <a:rPr lang="zh-CN" altLang="en-US" sz="2800" b="1" dirty="0">
                <a:solidFill>
                  <a:schemeClr val="tx1"/>
                </a:solidFill>
                <a:latin typeface="微软雅黑" panose="020B0503020204020204" pitchFamily="34" charset="-122"/>
                <a:ea typeface="微软雅黑" panose="020B0503020204020204" pitchFamily="34" charset="-122"/>
              </a:rPr>
              <a:t>，简称</a:t>
            </a:r>
            <a:r>
              <a:rPr lang="en-US" altLang="zh-CN" sz="2800" b="1" dirty="0" err="1">
                <a:solidFill>
                  <a:schemeClr val="tx1"/>
                </a:solidFill>
                <a:latin typeface="微软雅黑" panose="020B0503020204020204" pitchFamily="34" charset="-122"/>
                <a:ea typeface="微软雅黑" panose="020B0503020204020204" pitchFamily="34" charset="-122"/>
              </a:rPr>
              <a:t>xp</a:t>
            </a:r>
            <a:r>
              <a:rPr lang="zh-CN" altLang="en-US" sz="2800" b="1" dirty="0" smtClean="0">
                <a:solidFill>
                  <a:schemeClr val="tx1"/>
                </a:solidFill>
                <a:latin typeface="微软雅黑" panose="020B0503020204020204" pitchFamily="34" charset="-122"/>
                <a:ea typeface="微软雅黑" panose="020B0503020204020204" pitchFamily="34" charset="-122"/>
              </a:rPr>
              <a:t>）</a:t>
            </a:r>
            <a:endParaRPr lang="en-US" altLang="zh-CN" sz="2800" b="1"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500" dirty="0">
                <a:solidFill>
                  <a:schemeClr val="tx1"/>
                </a:solidFill>
                <a:latin typeface="微软雅黑" panose="020B0503020204020204" pitchFamily="34" charset="-122"/>
                <a:ea typeface="微软雅黑" panose="020B0503020204020204" pitchFamily="34" charset="-122"/>
              </a:rPr>
              <a:t>极限编程是一种适用于中小型团队在需求不明或快速多变的情况下进行软件开发的</a:t>
            </a:r>
            <a:r>
              <a:rPr lang="zh-CN" altLang="en-US" sz="2500" dirty="0" smtClean="0">
                <a:solidFill>
                  <a:schemeClr val="tx1"/>
                </a:solidFill>
                <a:latin typeface="微软雅黑" panose="020B0503020204020204" pitchFamily="34" charset="-122"/>
                <a:ea typeface="微软雅黑" panose="020B0503020204020204" pitchFamily="34" charset="-122"/>
              </a:rPr>
              <a:t>轻量级</a:t>
            </a:r>
            <a:r>
              <a:rPr lang="zh-CN" altLang="en-US" sz="2500" dirty="0">
                <a:solidFill>
                  <a:schemeClr val="tx1"/>
                </a:solidFill>
                <a:latin typeface="微软雅黑" panose="020B0503020204020204" pitchFamily="34" charset="-122"/>
                <a:ea typeface="微软雅黑" panose="020B0503020204020204" pitchFamily="34" charset="-122"/>
              </a:rPr>
              <a:t>软件开发方法论</a:t>
            </a:r>
            <a:r>
              <a:rPr lang="zh-CN" altLang="en-US" sz="2500" dirty="0" smtClean="0">
                <a:solidFill>
                  <a:schemeClr val="tx1"/>
                </a:solidFill>
                <a:latin typeface="微软雅黑" panose="020B0503020204020204" pitchFamily="34" charset="-122"/>
                <a:ea typeface="微软雅黑" panose="020B0503020204020204" pitchFamily="34" charset="-122"/>
              </a:rPr>
              <a:t>。          </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spcAft>
                <a:spcPts val="600"/>
              </a:spcAft>
              <a:buClr>
                <a:schemeClr val="accent1">
                  <a:lumMod val="50000"/>
                </a:schemeClr>
              </a:buClr>
              <a:buSzPct val="60000"/>
            </a:pPr>
            <a:r>
              <a:rPr lang="en-US" altLang="zh-CN" sz="2500" dirty="0">
                <a:solidFill>
                  <a:schemeClr val="tx1"/>
                </a:solidFill>
                <a:latin typeface="微软雅黑" panose="020B0503020204020204" pitchFamily="34" charset="-122"/>
                <a:ea typeface="微软雅黑" panose="020B0503020204020204" pitchFamily="34" charset="-122"/>
              </a:rPr>
              <a:t>	</a:t>
            </a:r>
            <a:r>
              <a:rPr lang="en-US" altLang="zh-CN" sz="2500" dirty="0" smtClean="0">
                <a:solidFill>
                  <a:schemeClr val="tx1"/>
                </a:solidFill>
                <a:latin typeface="微软雅黑" panose="020B0503020204020204" pitchFamily="34" charset="-122"/>
                <a:ea typeface="微软雅黑" panose="020B0503020204020204" pitchFamily="34" charset="-122"/>
              </a:rPr>
              <a:t>					——《</a:t>
            </a:r>
            <a:r>
              <a:rPr lang="zh-CN" altLang="en-US" sz="2500" dirty="0">
                <a:solidFill>
                  <a:schemeClr val="tx1"/>
                </a:solidFill>
                <a:latin typeface="微软雅黑" panose="020B0503020204020204" pitchFamily="34" charset="-122"/>
                <a:ea typeface="微软雅黑" panose="020B0503020204020204" pitchFamily="34" charset="-122"/>
              </a:rPr>
              <a:t>解析极限编程</a:t>
            </a:r>
            <a:r>
              <a:rPr lang="en-US" altLang="zh-CN" sz="2500" dirty="0">
                <a:solidFill>
                  <a:schemeClr val="tx1"/>
                </a:solidFill>
                <a:latin typeface="微软雅黑" panose="020B0503020204020204" pitchFamily="34" charset="-122"/>
                <a:ea typeface="微软雅黑" panose="020B0503020204020204" pitchFamily="34" charset="-122"/>
              </a:rPr>
              <a:t>》</a:t>
            </a:r>
            <a:r>
              <a:rPr lang="zh-CN" altLang="en-US" sz="2500" dirty="0">
                <a:solidFill>
                  <a:schemeClr val="tx1"/>
                </a:solidFill>
                <a:latin typeface="微软雅黑" panose="020B0503020204020204" pitchFamily="34" charset="-122"/>
                <a:ea typeface="微软雅黑" panose="020B0503020204020204" pitchFamily="34" charset="-122"/>
              </a:rPr>
              <a:t>，</a:t>
            </a:r>
            <a:r>
              <a:rPr lang="en-US" altLang="zh-CN" sz="2500" dirty="0">
                <a:solidFill>
                  <a:schemeClr val="tx1"/>
                </a:solidFill>
                <a:latin typeface="微软雅黑" panose="020B0503020204020204" pitchFamily="34" charset="-122"/>
                <a:ea typeface="微软雅黑" panose="020B0503020204020204" pitchFamily="34" charset="-122"/>
              </a:rPr>
              <a:t>Kent Beck</a:t>
            </a:r>
            <a:r>
              <a:rPr lang="en-US" altLang="zh-CN" sz="2500" dirty="0" smtClean="0">
                <a:solidFill>
                  <a:schemeClr val="tx1"/>
                </a:solidFill>
                <a:latin typeface="微软雅黑" panose="020B0503020204020204" pitchFamily="34" charset="-122"/>
                <a:ea typeface="微软雅黑" panose="020B0503020204020204" pitchFamily="34" charset="-122"/>
              </a:rPr>
              <a:t>.</a:t>
            </a:r>
          </a:p>
          <a:p>
            <a:pPr>
              <a:lnSpc>
                <a:spcPct val="130000"/>
              </a:lnSpc>
              <a:spcAft>
                <a:spcPts val="600"/>
              </a:spcAft>
              <a:buClr>
                <a:schemeClr val="accent1">
                  <a:lumMod val="50000"/>
                </a:schemeClr>
              </a:buClr>
              <a:buSzPct val="60000"/>
              <a:buFont typeface="Wingdings" panose="05000000000000000000" pitchFamily="2" charset="2"/>
              <a:buChar char="l"/>
            </a:pPr>
            <a:endParaRPr lang="en-US" altLang="zh-CN" sz="2500" dirty="0">
              <a:solidFill>
                <a:schemeClr val="tx1"/>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500" dirty="0" smtClean="0">
                <a:solidFill>
                  <a:schemeClr val="tx1"/>
                </a:solidFill>
                <a:latin typeface="微软雅黑" panose="020B0503020204020204" pitchFamily="34" charset="-122"/>
                <a:ea typeface="微软雅黑" panose="020B0503020204020204" pitchFamily="34" charset="-122"/>
              </a:rPr>
              <a:t>其</a:t>
            </a:r>
            <a:r>
              <a:rPr lang="zh-CN" altLang="en-US" sz="2500" dirty="0">
                <a:solidFill>
                  <a:schemeClr val="tx1"/>
                </a:solidFill>
                <a:latin typeface="微软雅黑" panose="020B0503020204020204" pitchFamily="34" charset="-122"/>
                <a:ea typeface="微软雅黑" panose="020B0503020204020204" pitchFamily="34" charset="-122"/>
              </a:rPr>
              <a:t>特点</a:t>
            </a:r>
            <a:r>
              <a:rPr lang="zh-CN" altLang="en-US" sz="2500" dirty="0" smtClean="0">
                <a:solidFill>
                  <a:schemeClr val="tx1"/>
                </a:solidFill>
                <a:latin typeface="微软雅黑" panose="020B0503020204020204" pitchFamily="34" charset="-122"/>
                <a:ea typeface="微软雅黑" panose="020B0503020204020204" pitchFamily="34" charset="-122"/>
              </a:rPr>
              <a:t>是</a:t>
            </a:r>
            <a:r>
              <a:rPr lang="zh-CN" altLang="en-US" sz="2500" dirty="0">
                <a:solidFill>
                  <a:schemeClr val="tx1"/>
                </a:solidFill>
                <a:latin typeface="微软雅黑" panose="020B0503020204020204" pitchFamily="34" charset="-122"/>
                <a:ea typeface="微软雅黑" panose="020B0503020204020204" pitchFamily="34" charset="-122"/>
              </a:rPr>
              <a:t>：</a:t>
            </a:r>
            <a:r>
              <a:rPr lang="zh-CN" altLang="en-US" sz="2500" dirty="0" smtClean="0">
                <a:solidFill>
                  <a:schemeClr val="tx1"/>
                </a:solidFill>
                <a:latin typeface="微软雅黑" panose="020B0503020204020204" pitchFamily="34" charset="-122"/>
                <a:ea typeface="微软雅黑" panose="020B0503020204020204" pitchFamily="34" charset="-122"/>
              </a:rPr>
              <a:t>简单</a:t>
            </a:r>
            <a:r>
              <a:rPr lang="zh-CN" altLang="en-US" sz="2500" dirty="0">
                <a:solidFill>
                  <a:schemeClr val="tx1"/>
                </a:solidFill>
                <a:latin typeface="微软雅黑" panose="020B0503020204020204" pitchFamily="34" charset="-122"/>
                <a:ea typeface="微软雅黑" panose="020B0503020204020204" pitchFamily="34" charset="-122"/>
              </a:rPr>
              <a:t>、快速、低缺陷率、适应需求变化。</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500" dirty="0">
                <a:solidFill>
                  <a:schemeClr val="tx1"/>
                </a:solidFill>
                <a:latin typeface="微软雅黑" panose="020B0503020204020204" pitchFamily="34" charset="-122"/>
                <a:ea typeface="微软雅黑" panose="020B0503020204020204" pitchFamily="34" charset="-122"/>
              </a:rPr>
              <a:t>是敏捷开发</a:t>
            </a:r>
            <a:r>
              <a:rPr lang="zh-CN" altLang="en-US" sz="2500" dirty="0" smtClean="0">
                <a:solidFill>
                  <a:schemeClr val="tx1"/>
                </a:solidFill>
                <a:latin typeface="微软雅黑" panose="020B0503020204020204" pitchFamily="34" charset="-122"/>
                <a:ea typeface="微软雅黑" panose="020B0503020204020204" pitchFamily="34" charset="-122"/>
              </a:rPr>
              <a:t>中最著名</a:t>
            </a:r>
            <a:r>
              <a:rPr lang="zh-CN" altLang="en-US" sz="2500" dirty="0">
                <a:solidFill>
                  <a:schemeClr val="tx1"/>
                </a:solidFill>
                <a:latin typeface="微软雅黑" panose="020B0503020204020204" pitchFamily="34" charset="-122"/>
                <a:ea typeface="微软雅黑" panose="020B0503020204020204" pitchFamily="34" charset="-122"/>
              </a:rPr>
              <a:t>的</a:t>
            </a:r>
            <a:r>
              <a:rPr lang="zh-CN" altLang="en-US" sz="2500" dirty="0" smtClean="0">
                <a:solidFill>
                  <a:schemeClr val="tx1"/>
                </a:solidFill>
                <a:latin typeface="微软雅黑" panose="020B0503020204020204" pitchFamily="34" charset="-122"/>
                <a:ea typeface="微软雅黑" panose="020B0503020204020204" pitchFamily="34" charset="-122"/>
              </a:rPr>
              <a:t>方法。</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500" dirty="0">
                <a:solidFill>
                  <a:srgbClr val="FF0000"/>
                </a:solidFill>
                <a:latin typeface="微软雅黑" panose="020B0503020204020204" pitchFamily="34" charset="-122"/>
                <a:ea typeface="微软雅黑" panose="020B0503020204020204" pitchFamily="34" charset="-122"/>
              </a:rPr>
              <a:t>极限编程中的“</a:t>
            </a:r>
            <a:r>
              <a:rPr lang="en-US" altLang="zh-CN" sz="2500" dirty="0">
                <a:solidFill>
                  <a:srgbClr val="FF0000"/>
                </a:solidFill>
                <a:latin typeface="微软雅黑" panose="020B0503020204020204" pitchFamily="34" charset="-122"/>
                <a:ea typeface="微软雅黑" panose="020B0503020204020204" pitchFamily="34" charset="-122"/>
              </a:rPr>
              <a:t>Extreme”</a:t>
            </a:r>
            <a:r>
              <a:rPr lang="zh-CN" altLang="en-US" sz="2500" dirty="0">
                <a:solidFill>
                  <a:srgbClr val="FF0000"/>
                </a:solidFill>
                <a:latin typeface="微软雅黑" panose="020B0503020204020204" pitchFamily="34" charset="-122"/>
                <a:ea typeface="微软雅黑" panose="020B0503020204020204" pitchFamily="34" charset="-122"/>
              </a:rPr>
              <a:t>（极限）是指将有效的软件开发原理和实践应用到极限。</a:t>
            </a:r>
          </a:p>
          <a:p>
            <a:pPr>
              <a:lnSpc>
                <a:spcPct val="130000"/>
              </a:lnSpc>
              <a:spcAft>
                <a:spcPts val="600"/>
              </a:spcAft>
              <a:buClr>
                <a:schemeClr val="accent1">
                  <a:lumMod val="50000"/>
                </a:schemeClr>
              </a:buClr>
              <a:buSzPct val="60000"/>
              <a:buFont typeface="Wingdings" panose="05000000000000000000" pitchFamily="2" charset="2"/>
              <a:buChar char="l"/>
            </a:pPr>
            <a:endParaRPr lang="zh-CN" altLang="en-US" sz="25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373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636">
                                            <p:txEl>
                                              <p:pRg st="1" end="1"/>
                                            </p:txEl>
                                          </p:spTgt>
                                        </p:tgtEl>
                                        <p:attrNameLst>
                                          <p:attrName>style.visibility</p:attrName>
                                        </p:attrNameLst>
                                      </p:cBhvr>
                                      <p:to>
                                        <p:strVal val="visible"/>
                                      </p:to>
                                    </p:set>
                                    <p:animEffect transition="in" filter="fade">
                                      <p:cBhvr>
                                        <p:cTn id="10" dur="500"/>
                                        <p:tgtEl>
                                          <p:spTgt spid="696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9636">
                                            <p:txEl>
                                              <p:pRg st="2" end="2"/>
                                            </p:txEl>
                                          </p:spTgt>
                                        </p:tgtEl>
                                        <p:attrNameLst>
                                          <p:attrName>style.visibility</p:attrName>
                                        </p:attrNameLst>
                                      </p:cBhvr>
                                      <p:to>
                                        <p:strVal val="visible"/>
                                      </p:to>
                                    </p:set>
                                    <p:animEffect transition="in" filter="fade">
                                      <p:cBhvr>
                                        <p:cTn id="13" dur="500"/>
                                        <p:tgtEl>
                                          <p:spTgt spid="696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9636">
                                            <p:txEl>
                                              <p:pRg st="4" end="4"/>
                                            </p:txEl>
                                          </p:spTgt>
                                        </p:tgtEl>
                                        <p:attrNameLst>
                                          <p:attrName>style.visibility</p:attrName>
                                        </p:attrNameLst>
                                      </p:cBhvr>
                                      <p:to>
                                        <p:strVal val="visible"/>
                                      </p:to>
                                    </p:set>
                                    <p:animEffect transition="in" filter="fade">
                                      <p:cBhvr>
                                        <p:cTn id="18" dur="500"/>
                                        <p:tgtEl>
                                          <p:spTgt spid="6963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9636">
                                            <p:txEl>
                                              <p:pRg st="5" end="5"/>
                                            </p:txEl>
                                          </p:spTgt>
                                        </p:tgtEl>
                                        <p:attrNameLst>
                                          <p:attrName>style.visibility</p:attrName>
                                        </p:attrNameLst>
                                      </p:cBhvr>
                                      <p:to>
                                        <p:strVal val="visible"/>
                                      </p:to>
                                    </p:set>
                                    <p:animEffect transition="in" filter="fade">
                                      <p:cBhvr>
                                        <p:cTn id="21" dur="500"/>
                                        <p:tgtEl>
                                          <p:spTgt spid="6963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9636">
                                            <p:txEl>
                                              <p:pRg st="6" end="6"/>
                                            </p:txEl>
                                          </p:spTgt>
                                        </p:tgtEl>
                                        <p:attrNameLst>
                                          <p:attrName>style.visibility</p:attrName>
                                        </p:attrNameLst>
                                      </p:cBhvr>
                                      <p:to>
                                        <p:strVal val="visible"/>
                                      </p:to>
                                    </p:set>
                                    <p:animEffect transition="in" filter="fade">
                                      <p:cBhvr>
                                        <p:cTn id="26" dur="500"/>
                                        <p:tgtEl>
                                          <p:spTgt spid="696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smtClean="0">
                <a:solidFill>
                  <a:srgbClr val="990000"/>
                </a:solidFill>
                <a:latin typeface="FrutigerNext LT Medium" pitchFamily="34" charset="0"/>
                <a:ea typeface="黑体" panose="02010609060101010101" pitchFamily="49" charset="-122"/>
                <a:cs typeface="+mn-cs"/>
              </a:rPr>
              <a:t>11.</a:t>
            </a:r>
            <a:r>
              <a:rPr lang="zh-CN" altLang="en-US" sz="3200" dirty="0">
                <a:solidFill>
                  <a:srgbClr val="990000"/>
                </a:solidFill>
                <a:latin typeface="FrutigerNext LT Medium" pitchFamily="34" charset="0"/>
                <a:ea typeface="黑体" panose="02010609060101010101" pitchFamily="49" charset="-122"/>
                <a:cs typeface="+mn-cs"/>
              </a:rPr>
              <a:t>每周</a:t>
            </a:r>
            <a:r>
              <a:rPr lang="en-US" altLang="zh-CN" sz="3200" dirty="0">
                <a:solidFill>
                  <a:srgbClr val="990000"/>
                </a:solidFill>
                <a:latin typeface="FrutigerNext LT Medium" pitchFamily="34" charset="0"/>
                <a:ea typeface="黑体" panose="02010609060101010101" pitchFamily="49" charset="-122"/>
                <a:cs typeface="+mn-cs"/>
              </a:rPr>
              <a:t>40</a:t>
            </a:r>
            <a:r>
              <a:rPr lang="zh-CN" altLang="en-US" sz="3200" dirty="0">
                <a:solidFill>
                  <a:srgbClr val="990000"/>
                </a:solidFill>
                <a:latin typeface="FrutigerNext LT Medium" pitchFamily="34" charset="0"/>
                <a:ea typeface="黑体" panose="02010609060101010101" pitchFamily="49" charset="-122"/>
                <a:cs typeface="+mn-cs"/>
              </a:rPr>
              <a:t>小时工作制（</a:t>
            </a:r>
            <a:r>
              <a:rPr lang="en-US" altLang="zh-CN" sz="3200" dirty="0">
                <a:solidFill>
                  <a:srgbClr val="990000"/>
                </a:solidFill>
                <a:latin typeface="FrutigerNext LT Medium" pitchFamily="34" charset="0"/>
                <a:ea typeface="黑体" panose="02010609060101010101" pitchFamily="49" charset="-122"/>
                <a:cs typeface="+mn-cs"/>
              </a:rPr>
              <a:t>40-hour Weeks</a:t>
            </a:r>
            <a:r>
              <a:rPr lang="zh-CN" altLang="en-US" sz="3200" dirty="0">
                <a:solidFill>
                  <a:srgbClr val="990000"/>
                </a:solidFill>
                <a:latin typeface="FrutigerNext LT Medium" pitchFamily="34" charset="0"/>
                <a:ea typeface="黑体" panose="02010609060101010101" pitchFamily="49" charset="-122"/>
                <a:cs typeface="+mn-cs"/>
              </a:rPr>
              <a:t>）</a:t>
            </a:r>
          </a:p>
        </p:txBody>
      </p:sp>
      <p:sp>
        <p:nvSpPr>
          <p:cNvPr id="69636" name="Rectangle 3"/>
          <p:cNvSpPr>
            <a:spLocks noChangeArrowheads="1"/>
          </p:cNvSpPr>
          <p:nvPr/>
        </p:nvSpPr>
        <p:spPr bwMode="auto">
          <a:xfrm>
            <a:off x="599608" y="1342029"/>
            <a:ext cx="10791646" cy="51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1200"/>
              </a:spcAft>
              <a:buClr>
                <a:schemeClr val="accent1">
                  <a:lumMod val="50000"/>
                </a:schemeClr>
              </a:buClr>
              <a:buSzPct val="60000"/>
              <a:buFont typeface="Wingdings" panose="05000000000000000000" pitchFamily="2" charset="2"/>
              <a:buChar char="l"/>
            </a:pPr>
            <a:r>
              <a:rPr lang="en-US" altLang="zh-CN" sz="2500" b="1" dirty="0">
                <a:solidFill>
                  <a:srgbClr val="FF9900"/>
                </a:solidFill>
                <a:latin typeface="微软雅黑" panose="020B0503020204020204" pitchFamily="34" charset="-122"/>
                <a:ea typeface="微软雅黑" panose="020B0503020204020204" pitchFamily="34" charset="-122"/>
              </a:rPr>
              <a:t>XP</a:t>
            </a:r>
            <a:r>
              <a:rPr lang="zh-CN" altLang="en-US" sz="2500" dirty="0">
                <a:solidFill>
                  <a:schemeClr val="tx1"/>
                </a:solidFill>
                <a:latin typeface="微软雅黑" panose="020B0503020204020204" pitchFamily="34" charset="-122"/>
                <a:ea typeface="微软雅黑" panose="020B0503020204020204" pitchFamily="34" charset="-122"/>
              </a:rPr>
              <a:t>：要求项目团队人员每周工作时间不能超过</a:t>
            </a:r>
            <a:r>
              <a:rPr lang="en-US" altLang="zh-CN" sz="2500" dirty="0">
                <a:solidFill>
                  <a:schemeClr val="tx1"/>
                </a:solidFill>
                <a:latin typeface="微软雅黑" panose="020B0503020204020204" pitchFamily="34" charset="-122"/>
                <a:ea typeface="微软雅黑" panose="020B0503020204020204" pitchFamily="34" charset="-122"/>
              </a:rPr>
              <a:t>40</a:t>
            </a:r>
            <a:r>
              <a:rPr lang="zh-CN" altLang="en-US" sz="2500" dirty="0">
                <a:solidFill>
                  <a:schemeClr val="tx1"/>
                </a:solidFill>
                <a:latin typeface="微软雅黑" panose="020B0503020204020204" pitchFamily="34" charset="-122"/>
                <a:ea typeface="微软雅黑" panose="020B0503020204020204" pitchFamily="34" charset="-122"/>
              </a:rPr>
              <a:t>小时，加班不得连续超过两周，否则反而会影响生产率。</a:t>
            </a:r>
            <a:endParaRPr lang="en-US" altLang="zh-CN" sz="25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1200"/>
              </a:spcAft>
              <a:buClr>
                <a:schemeClr val="accent1">
                  <a:lumMod val="50000"/>
                </a:schemeClr>
              </a:buClr>
              <a:buSzPct val="60000"/>
              <a:buFont typeface="Wingdings" panose="05000000000000000000" pitchFamily="2" charset="2"/>
              <a:buChar char="l"/>
            </a:pPr>
            <a:r>
              <a:rPr lang="zh-CN" altLang="en-US" sz="2500" b="1" dirty="0" smtClean="0">
                <a:solidFill>
                  <a:srgbClr val="FF0000"/>
                </a:solidFill>
                <a:latin typeface="微软雅黑" panose="020B0503020204020204" pitchFamily="34" charset="-122"/>
                <a:ea typeface="微软雅黑" panose="020B0503020204020204" pitchFamily="34" charset="-122"/>
              </a:rPr>
              <a:t>评述</a:t>
            </a:r>
            <a:r>
              <a:rPr lang="zh-CN" altLang="en-US" sz="2500" dirty="0">
                <a:solidFill>
                  <a:schemeClr val="tx1"/>
                </a:solidFill>
                <a:latin typeface="微软雅黑" panose="020B0503020204020204" pitchFamily="34" charset="-122"/>
                <a:ea typeface="微软雅黑" panose="020B0503020204020204" pitchFamily="34" charset="-122"/>
              </a:rPr>
              <a:t>：不加班，不</a:t>
            </a:r>
            <a:r>
              <a:rPr lang="zh-CN" altLang="en-US" sz="2500" dirty="0" smtClean="0">
                <a:solidFill>
                  <a:schemeClr val="tx1"/>
                </a:solidFill>
                <a:latin typeface="微软雅黑" panose="020B0503020204020204" pitchFamily="34" charset="-122"/>
                <a:ea typeface="微软雅黑" panose="020B0503020204020204" pitchFamily="34" charset="-122"/>
              </a:rPr>
              <a:t>熬夜，</a:t>
            </a:r>
            <a:r>
              <a:rPr lang="zh-CN" altLang="en-US" sz="2500" dirty="0">
                <a:solidFill>
                  <a:schemeClr val="tx1"/>
                </a:solidFill>
                <a:latin typeface="微软雅黑" panose="020B0503020204020204" pitchFamily="34" charset="-122"/>
                <a:ea typeface="微软雅黑" panose="020B0503020204020204" pitchFamily="34" charset="-122"/>
              </a:rPr>
              <a:t>对于项目进度和工作量合理安排的要求比较高。</a:t>
            </a:r>
            <a:endParaRPr lang="en-US" altLang="zh-CN" sz="2500" dirty="0" smtClean="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1204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3305014" y="3421251"/>
            <a:ext cx="5257800"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8"/>
          <p:cNvSpPr>
            <a:spLocks noChangeShapeType="1"/>
          </p:cNvSpPr>
          <p:nvPr/>
        </p:nvSpPr>
        <p:spPr bwMode="auto">
          <a:xfrm flipV="1">
            <a:off x="4524214" y="3802251"/>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a:off x="4524214" y="4792851"/>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WordArt 14"/>
          <p:cNvSpPr>
            <a:spLocks noChangeArrowheads="1" noChangeShapeType="1" noTextEdit="1"/>
          </p:cNvSpPr>
          <p:nvPr/>
        </p:nvSpPr>
        <p:spPr bwMode="auto">
          <a:xfrm>
            <a:off x="7800814" y="5707251"/>
            <a:ext cx="609600" cy="22542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latin typeface="宋体" panose="02010600030101010101" pitchFamily="2" charset="-122"/>
              </a:rPr>
              <a:t>时间</a:t>
            </a:r>
          </a:p>
        </p:txBody>
      </p:sp>
      <p:sp>
        <p:nvSpPr>
          <p:cNvPr id="21" name="WordArt 15"/>
          <p:cNvSpPr>
            <a:spLocks noChangeArrowheads="1" noChangeShapeType="1" noTextEdit="1"/>
          </p:cNvSpPr>
          <p:nvPr/>
        </p:nvSpPr>
        <p:spPr bwMode="auto">
          <a:xfrm>
            <a:off x="3838414" y="4259451"/>
            <a:ext cx="609600" cy="225425"/>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FFFFFF"/>
                </a:solidFill>
                <a:latin typeface="宋体" panose="02010600030101010101" pitchFamily="2" charset="-122"/>
              </a:rPr>
              <a:t>效率</a:t>
            </a:r>
          </a:p>
        </p:txBody>
      </p:sp>
      <p:sp>
        <p:nvSpPr>
          <p:cNvPr id="22" name="WordArt 16"/>
          <p:cNvSpPr>
            <a:spLocks noChangeArrowheads="1" noChangeShapeType="1" noTextEdit="1"/>
          </p:cNvSpPr>
          <p:nvPr/>
        </p:nvSpPr>
        <p:spPr bwMode="auto">
          <a:xfrm>
            <a:off x="4829014" y="5173851"/>
            <a:ext cx="609600" cy="22542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latin typeface="宋体" panose="02010600030101010101" pitchFamily="2" charset="-122"/>
              </a:rPr>
              <a:t>工作量</a:t>
            </a:r>
          </a:p>
        </p:txBody>
      </p:sp>
      <p:sp>
        <p:nvSpPr>
          <p:cNvPr id="23" name="WordArt 17"/>
          <p:cNvSpPr>
            <a:spLocks noChangeArrowheads="1" noChangeShapeType="1" noTextEdit="1"/>
          </p:cNvSpPr>
          <p:nvPr/>
        </p:nvSpPr>
        <p:spPr bwMode="auto">
          <a:xfrm>
            <a:off x="5438614" y="5783451"/>
            <a:ext cx="914400" cy="1492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en-US" altLang="zh-CN" sz="3600" kern="10" dirty="0">
                <a:ln w="9525">
                  <a:solidFill>
                    <a:srgbClr val="000000"/>
                  </a:solidFill>
                  <a:round/>
                  <a:headEnd/>
                  <a:tailEnd/>
                </a:ln>
                <a:solidFill>
                  <a:srgbClr val="FFFFFF"/>
                </a:solidFill>
                <a:latin typeface="宋体" panose="02010600030101010101" pitchFamily="2" charset="-122"/>
              </a:rPr>
              <a:t>8</a:t>
            </a:r>
            <a:r>
              <a:rPr lang="zh-CN" altLang="en-US" sz="3600" kern="10" dirty="0">
                <a:ln w="9525">
                  <a:solidFill>
                    <a:srgbClr val="000000"/>
                  </a:solidFill>
                  <a:round/>
                  <a:headEnd/>
                  <a:tailEnd/>
                </a:ln>
                <a:solidFill>
                  <a:srgbClr val="FFFFFF"/>
                </a:solidFill>
                <a:latin typeface="宋体" panose="02010600030101010101" pitchFamily="2" charset="-122"/>
              </a:rPr>
              <a:t>小时工作制</a:t>
            </a:r>
          </a:p>
        </p:txBody>
      </p:sp>
      <p:sp>
        <p:nvSpPr>
          <p:cNvPr id="24" name="Line 6"/>
          <p:cNvSpPr>
            <a:spLocks noChangeShapeType="1"/>
          </p:cNvSpPr>
          <p:nvPr/>
        </p:nvSpPr>
        <p:spPr bwMode="auto">
          <a:xfrm>
            <a:off x="4524214" y="5707251"/>
            <a:ext cx="320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3"/>
          <p:cNvSpPr>
            <a:spLocks noChangeShapeType="1"/>
          </p:cNvSpPr>
          <p:nvPr/>
        </p:nvSpPr>
        <p:spPr bwMode="auto">
          <a:xfrm>
            <a:off x="5743414" y="4792851"/>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0"/>
          <p:cNvSpPr>
            <a:spLocks noChangeShapeType="1"/>
          </p:cNvSpPr>
          <p:nvPr/>
        </p:nvSpPr>
        <p:spPr bwMode="auto">
          <a:xfrm>
            <a:off x="4524213" y="4107051"/>
            <a:ext cx="28956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93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2" grpId="0"/>
      <p:bldP spid="23" grpId="0"/>
      <p:bldP spid="24"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问题及</a:t>
            </a:r>
            <a:r>
              <a:rPr lang="en-US" altLang="zh-CN" sz="3200" dirty="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解决方案</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264538"/>
            <a:ext cx="11458075" cy="56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marL="0" indent="0">
              <a:lnSpc>
                <a:spcPct val="130000"/>
              </a:lnSpc>
              <a:spcAft>
                <a:spcPts val="600"/>
              </a:spcAft>
              <a:buClr>
                <a:schemeClr val="accent1">
                  <a:lumMod val="50000"/>
                </a:schemeClr>
              </a:buClr>
              <a:buSzPct val="60000"/>
            </a:pPr>
            <a:r>
              <a:rPr lang="zh-CN" altLang="en-US" sz="2800" b="1" dirty="0">
                <a:latin typeface="微软雅黑" panose="020B0503020204020204" pitchFamily="34" charset="-122"/>
                <a:ea typeface="微软雅黑" panose="020B0503020204020204" pitchFamily="34" charset="-122"/>
              </a:rPr>
              <a:t>通常，项目只有在遇到麻烦时才会寻求极限编程等新方法的</a:t>
            </a:r>
            <a:r>
              <a:rPr lang="zh-CN" altLang="en-US" sz="2800" b="1" dirty="0" smtClean="0">
                <a:latin typeface="微软雅黑" panose="020B0503020204020204" pitchFamily="34" charset="-122"/>
                <a:ea typeface="微软雅黑" panose="020B0503020204020204" pitchFamily="34" charset="-122"/>
              </a:rPr>
              <a:t>帮助</a:t>
            </a: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2"/>
                </a:solidFill>
                <a:latin typeface="微软雅黑" panose="020B0503020204020204" pitchFamily="34" charset="-122"/>
                <a:ea typeface="微软雅黑" panose="020B0503020204020204" pitchFamily="34" charset="-122"/>
              </a:rPr>
              <a:t>如果发现需求</a:t>
            </a:r>
            <a:r>
              <a:rPr lang="zh-CN" altLang="en-US" sz="2400" dirty="0">
                <a:solidFill>
                  <a:schemeClr val="tx2"/>
                </a:solidFill>
                <a:latin typeface="微软雅黑" panose="020B0503020204020204" pitchFamily="34" charset="-122"/>
                <a:ea typeface="微软雅黑" panose="020B0503020204020204" pitchFamily="34" charset="-122"/>
              </a:rPr>
              <a:t>规范有</a:t>
            </a:r>
            <a:r>
              <a:rPr lang="en-US" altLang="zh-CN" sz="2400" dirty="0">
                <a:solidFill>
                  <a:schemeClr val="tx2"/>
                </a:solidFill>
                <a:latin typeface="微软雅黑" panose="020B0503020204020204" pitchFamily="34" charset="-122"/>
                <a:ea typeface="微软雅黑" panose="020B0503020204020204" pitchFamily="34" charset="-122"/>
              </a:rPr>
              <a:t>25%</a:t>
            </a:r>
            <a:r>
              <a:rPr lang="zh-CN" altLang="en-US" sz="2400" dirty="0">
                <a:solidFill>
                  <a:schemeClr val="tx2"/>
                </a:solidFill>
                <a:latin typeface="微软雅黑" panose="020B0503020204020204" pitchFamily="34" charset="-122"/>
                <a:ea typeface="微软雅黑" panose="020B0503020204020204" pitchFamily="34" charset="-122"/>
              </a:rPr>
              <a:t>是完全无用的，</a:t>
            </a:r>
            <a:r>
              <a:rPr lang="zh-CN" altLang="en-US" sz="2400" dirty="0" smtClean="0">
                <a:solidFill>
                  <a:schemeClr val="tx2"/>
                </a:solidFill>
                <a:latin typeface="微软雅黑" panose="020B0503020204020204" pitchFamily="34" charset="-122"/>
                <a:ea typeface="微软雅黑" panose="020B0503020204020204" pitchFamily="34" charset="-122"/>
              </a:rPr>
              <a:t>那么可以</a:t>
            </a:r>
            <a:r>
              <a:rPr lang="zh-CN" altLang="en-US" sz="2400" dirty="0">
                <a:solidFill>
                  <a:srgbClr val="FF0000"/>
                </a:solidFill>
                <a:latin typeface="微软雅黑" panose="020B0503020204020204" pitchFamily="34" charset="-122"/>
                <a:ea typeface="微软雅黑" panose="020B0503020204020204" pitchFamily="34" charset="-122"/>
              </a:rPr>
              <a:t>与客户一起编写用户故事</a:t>
            </a:r>
            <a:r>
              <a:rPr lang="zh-CN" altLang="en-US" sz="2400" dirty="0">
                <a:solidFill>
                  <a:schemeClr val="tx2"/>
                </a:solidFill>
                <a:latin typeface="微软雅黑" panose="020B0503020204020204" pitchFamily="34" charset="-122"/>
                <a:ea typeface="微软雅黑" panose="020B0503020204020204" pitchFamily="34" charset="-122"/>
              </a:rPr>
              <a:t>。</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2"/>
                </a:solidFill>
                <a:latin typeface="微软雅黑" panose="020B0503020204020204" pitchFamily="34" charset="-122"/>
                <a:ea typeface="微软雅黑" panose="020B0503020204020204" pitchFamily="34" charset="-122"/>
              </a:rPr>
              <a:t>如果经常</a:t>
            </a:r>
            <a:r>
              <a:rPr lang="zh-CN" altLang="en-US" sz="2400" dirty="0">
                <a:solidFill>
                  <a:schemeClr val="tx2"/>
                </a:solidFill>
                <a:latin typeface="微软雅黑" panose="020B0503020204020204" pitchFamily="34" charset="-122"/>
                <a:ea typeface="微软雅黑" panose="020B0503020204020204" pitchFamily="34" charset="-122"/>
              </a:rPr>
              <a:t>遇到需求变更的问题，</a:t>
            </a:r>
            <a:r>
              <a:rPr lang="zh-CN" altLang="en-US" sz="2400" dirty="0" smtClean="0">
                <a:solidFill>
                  <a:schemeClr val="tx2"/>
                </a:solidFill>
                <a:latin typeface="微软雅黑" panose="020B0503020204020204" pitchFamily="34" charset="-122"/>
                <a:ea typeface="微软雅黑" panose="020B0503020204020204" pitchFamily="34" charset="-122"/>
              </a:rPr>
              <a:t>导致频繁</a:t>
            </a:r>
            <a:r>
              <a:rPr lang="zh-CN" altLang="en-US" sz="2400" dirty="0">
                <a:solidFill>
                  <a:schemeClr val="tx2"/>
                </a:solidFill>
                <a:latin typeface="微软雅黑" panose="020B0503020204020204" pitchFamily="34" charset="-122"/>
                <a:ea typeface="微软雅黑" panose="020B0503020204020204" pitchFamily="34" charset="-122"/>
              </a:rPr>
              <a:t>地重新</a:t>
            </a:r>
            <a:r>
              <a:rPr lang="zh-CN" altLang="en-US" sz="2400" dirty="0" smtClean="0">
                <a:solidFill>
                  <a:schemeClr val="tx2"/>
                </a:solidFill>
                <a:latin typeface="微软雅黑" panose="020B0503020204020204" pitchFamily="34" charset="-122"/>
                <a:ea typeface="微软雅黑" panose="020B0503020204020204" pitchFamily="34" charset="-122"/>
              </a:rPr>
              <a:t>创建计划</a:t>
            </a:r>
            <a:r>
              <a:rPr lang="zh-CN" altLang="en-US" sz="2400" dirty="0">
                <a:solidFill>
                  <a:schemeClr val="tx2"/>
                </a:solidFill>
                <a:latin typeface="微软雅黑" panose="020B0503020204020204" pitchFamily="34" charset="-122"/>
                <a:ea typeface="微软雅黑" panose="020B0503020204020204" pitchFamily="34" charset="-122"/>
              </a:rPr>
              <a:t>，那么尝试每隔几次迭代就</a:t>
            </a:r>
            <a:r>
              <a:rPr lang="zh-CN" altLang="en-US" sz="2400" dirty="0">
                <a:solidFill>
                  <a:srgbClr val="FF0000"/>
                </a:solidFill>
                <a:latin typeface="微软雅黑" panose="020B0503020204020204" pitchFamily="34" charset="-122"/>
                <a:ea typeface="微软雅黑" panose="020B0503020204020204" pitchFamily="34" charset="-122"/>
              </a:rPr>
              <a:t>召开一</a:t>
            </a:r>
            <a:r>
              <a:rPr lang="zh-CN" altLang="en-US" sz="2400" dirty="0" smtClean="0">
                <a:solidFill>
                  <a:srgbClr val="FF0000"/>
                </a:solidFill>
                <a:latin typeface="微软雅黑" panose="020B0503020204020204" pitchFamily="34" charset="-122"/>
                <a:ea typeface="微软雅黑" panose="020B0503020204020204" pitchFamily="34" charset="-122"/>
              </a:rPr>
              <a:t>次简单</a:t>
            </a:r>
            <a:r>
              <a:rPr lang="zh-CN" altLang="en-US" sz="2400" dirty="0" smtClean="0">
                <a:solidFill>
                  <a:srgbClr val="FF0000"/>
                </a:solidFill>
                <a:latin typeface="微软雅黑" panose="020B0503020204020204" pitchFamily="34" charset="-122"/>
                <a:ea typeface="微软雅黑" panose="020B0503020204020204" pitchFamily="34" charset="-122"/>
              </a:rPr>
              <a:t>发布</a:t>
            </a:r>
            <a:r>
              <a:rPr lang="zh-CN" altLang="en-US" sz="2400" dirty="0">
                <a:solidFill>
                  <a:srgbClr val="FF0000"/>
                </a:solidFill>
                <a:latin typeface="微软雅黑" panose="020B0503020204020204" pitchFamily="34" charset="-122"/>
                <a:ea typeface="微软雅黑" panose="020B0503020204020204" pitchFamily="34" charset="-122"/>
              </a:rPr>
              <a:t>计划</a:t>
            </a:r>
            <a:r>
              <a:rPr lang="zh-CN" altLang="en-US" sz="2400" dirty="0" smtClean="0">
                <a:solidFill>
                  <a:srgbClr val="FF0000"/>
                </a:solidFill>
                <a:latin typeface="微软雅黑" panose="020B0503020204020204" pitchFamily="34" charset="-122"/>
                <a:ea typeface="微软雅黑" panose="020B0503020204020204" pitchFamily="34" charset="-122"/>
              </a:rPr>
              <a:t>会议</a:t>
            </a:r>
            <a:r>
              <a:rPr lang="zh-CN" altLang="en-US" sz="2400" dirty="0" smtClean="0">
                <a:solidFill>
                  <a:schemeClr val="tx2"/>
                </a:solidFill>
                <a:latin typeface="微软雅黑" panose="020B0503020204020204" pitchFamily="34" charset="-122"/>
                <a:ea typeface="微软雅黑" panose="020B0503020204020204" pitchFamily="34" charset="-122"/>
              </a:rPr>
              <a:t>，及时</a:t>
            </a:r>
            <a:r>
              <a:rPr lang="zh-CN" altLang="en-US" sz="2400" dirty="0">
                <a:solidFill>
                  <a:schemeClr val="tx2"/>
                </a:solidFill>
                <a:latin typeface="微软雅黑" panose="020B0503020204020204" pitchFamily="34" charset="-122"/>
                <a:ea typeface="微软雅黑" panose="020B0503020204020204" pitchFamily="34" charset="-122"/>
              </a:rPr>
              <a:t>进行编程任务的</a:t>
            </a:r>
            <a:r>
              <a:rPr lang="zh-CN" altLang="en-US" sz="2400" dirty="0" smtClean="0">
                <a:solidFill>
                  <a:schemeClr val="tx2"/>
                </a:solidFill>
                <a:latin typeface="微软雅黑" panose="020B0503020204020204" pitchFamily="34" charset="-122"/>
                <a:ea typeface="微软雅黑" panose="020B0503020204020204" pitchFamily="34" charset="-122"/>
              </a:rPr>
              <a:t>规划。</a:t>
            </a:r>
            <a:endParaRPr lang="zh-CN" altLang="en-US" sz="24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2"/>
                </a:solidFill>
                <a:latin typeface="微软雅黑" panose="020B0503020204020204" pitchFamily="34" charset="-122"/>
                <a:ea typeface="微软雅黑" panose="020B0503020204020204" pitchFamily="34" charset="-122"/>
              </a:rPr>
              <a:t>如果遇到最大的问题是生产中的</a:t>
            </a:r>
            <a:r>
              <a:rPr lang="en-US" altLang="zh-CN" sz="2400" dirty="0">
                <a:solidFill>
                  <a:schemeClr val="tx2"/>
                </a:solidFill>
                <a:latin typeface="微软雅黑" panose="020B0503020204020204" pitchFamily="34" charset="-122"/>
                <a:ea typeface="微软雅黑" panose="020B0503020204020204" pitchFamily="34" charset="-122"/>
              </a:rPr>
              <a:t>bug</a:t>
            </a:r>
            <a:r>
              <a:rPr lang="zh-CN" altLang="en-US" sz="2400" dirty="0">
                <a:solidFill>
                  <a:schemeClr val="tx2"/>
                </a:solidFill>
                <a:latin typeface="微软雅黑" panose="020B0503020204020204" pitchFamily="34" charset="-122"/>
                <a:ea typeface="微软雅黑" panose="020B0503020204020204" pitchFamily="34" charset="-122"/>
              </a:rPr>
              <a:t>数量，</a:t>
            </a:r>
            <a:r>
              <a:rPr lang="zh-CN" altLang="en-US" sz="2400" dirty="0" smtClean="0">
                <a:solidFill>
                  <a:schemeClr val="tx2"/>
                </a:solidFill>
                <a:latin typeface="微软雅黑" panose="020B0503020204020204" pitchFamily="34" charset="-122"/>
                <a:ea typeface="微软雅黑" panose="020B0503020204020204" pitchFamily="34" charset="-122"/>
              </a:rPr>
              <a:t>那么</a:t>
            </a:r>
            <a:r>
              <a:rPr lang="zh-CN" altLang="en-US" sz="2400" dirty="0" smtClean="0">
                <a:solidFill>
                  <a:srgbClr val="FF0000"/>
                </a:solidFill>
                <a:latin typeface="微软雅黑" panose="020B0503020204020204" pitchFamily="34" charset="-122"/>
                <a:ea typeface="微软雅黑" panose="020B0503020204020204" pitchFamily="34" charset="-122"/>
              </a:rPr>
              <a:t>尝试</a:t>
            </a:r>
            <a:r>
              <a:rPr lang="zh-CN" altLang="en-US" sz="2400" dirty="0">
                <a:solidFill>
                  <a:srgbClr val="FF0000"/>
                </a:solidFill>
                <a:latin typeface="微软雅黑" panose="020B0503020204020204" pitchFamily="34" charset="-122"/>
                <a:ea typeface="微软雅黑" panose="020B0503020204020204" pitchFamily="34" charset="-122"/>
              </a:rPr>
              <a:t>进行自动化验收测试</a:t>
            </a:r>
            <a:r>
              <a:rPr lang="zh-CN" altLang="en-US" sz="2400" dirty="0" smtClean="0">
                <a:solidFill>
                  <a:schemeClr val="tx2"/>
                </a:solidFill>
                <a:latin typeface="微软雅黑" panose="020B0503020204020204" pitchFamily="34" charset="-122"/>
                <a:ea typeface="微软雅黑" panose="020B0503020204020204" pitchFamily="34" charset="-122"/>
              </a:rPr>
              <a:t>，进行</a:t>
            </a:r>
            <a:r>
              <a:rPr lang="zh-CN" altLang="en-US" sz="2400" dirty="0">
                <a:solidFill>
                  <a:schemeClr val="tx2"/>
                </a:solidFill>
                <a:latin typeface="微软雅黑" panose="020B0503020204020204" pitchFamily="34" charset="-122"/>
                <a:ea typeface="微软雅黑" panose="020B0503020204020204" pitchFamily="34" charset="-122"/>
              </a:rPr>
              <a:t>回归和验证测试。</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2"/>
                </a:solidFill>
                <a:latin typeface="微软雅黑" panose="020B0503020204020204" pitchFamily="34" charset="-122"/>
                <a:ea typeface="微软雅黑" panose="020B0503020204020204" pitchFamily="34" charset="-122"/>
              </a:rPr>
              <a:t>如果最大</a:t>
            </a:r>
            <a:r>
              <a:rPr lang="zh-CN" altLang="en-US" sz="2400" dirty="0">
                <a:solidFill>
                  <a:schemeClr val="tx2"/>
                </a:solidFill>
                <a:latin typeface="微软雅黑" panose="020B0503020204020204" pitchFamily="34" charset="-122"/>
                <a:ea typeface="微软雅黑" panose="020B0503020204020204" pitchFamily="34" charset="-122"/>
              </a:rPr>
              <a:t>的问题是集成</a:t>
            </a:r>
            <a:r>
              <a:rPr lang="en-US" altLang="zh-CN" sz="2400" dirty="0">
                <a:solidFill>
                  <a:schemeClr val="tx2"/>
                </a:solidFill>
                <a:latin typeface="微软雅黑" panose="020B0503020204020204" pitchFamily="34" charset="-122"/>
                <a:ea typeface="微软雅黑" panose="020B0503020204020204" pitchFamily="34" charset="-122"/>
              </a:rPr>
              <a:t>bug</a:t>
            </a:r>
            <a:r>
              <a:rPr lang="zh-CN" altLang="en-US" sz="2400" dirty="0">
                <a:solidFill>
                  <a:schemeClr val="tx2"/>
                </a:solidFill>
                <a:latin typeface="微软雅黑" panose="020B0503020204020204" pitchFamily="34" charset="-122"/>
                <a:ea typeface="微软雅黑" panose="020B0503020204020204" pitchFamily="34" charset="-122"/>
              </a:rPr>
              <a:t>，</a:t>
            </a:r>
            <a:r>
              <a:rPr lang="zh-CN" altLang="en-US" sz="2400" dirty="0" smtClean="0">
                <a:solidFill>
                  <a:schemeClr val="tx2"/>
                </a:solidFill>
                <a:latin typeface="微软雅黑" panose="020B0503020204020204" pitchFamily="34" charset="-122"/>
                <a:ea typeface="微软雅黑" panose="020B0503020204020204" pitchFamily="34" charset="-122"/>
              </a:rPr>
              <a:t>那么</a:t>
            </a:r>
            <a:r>
              <a:rPr lang="zh-CN" altLang="en-US" sz="2400" dirty="0" smtClean="0">
                <a:solidFill>
                  <a:srgbClr val="FF0000"/>
                </a:solidFill>
                <a:latin typeface="微软雅黑" panose="020B0503020204020204" pitchFamily="34" charset="-122"/>
                <a:ea typeface="微软雅黑" panose="020B0503020204020204" pitchFamily="34" charset="-122"/>
              </a:rPr>
              <a:t>尝试</a:t>
            </a:r>
            <a:r>
              <a:rPr lang="zh-CN" altLang="en-US" sz="2400" dirty="0">
                <a:solidFill>
                  <a:srgbClr val="FF0000"/>
                </a:solidFill>
                <a:latin typeface="微软雅黑" panose="020B0503020204020204" pitchFamily="34" charset="-122"/>
                <a:ea typeface="微软雅黑" panose="020B0503020204020204" pitchFamily="34" charset="-122"/>
              </a:rPr>
              <a:t>自动化的单元测试</a:t>
            </a:r>
            <a:r>
              <a:rPr lang="zh-CN" altLang="en-US" sz="2400" dirty="0">
                <a:solidFill>
                  <a:schemeClr val="tx2"/>
                </a:solidFill>
                <a:latin typeface="微软雅黑" panose="020B0503020204020204" pitchFamily="34" charset="-122"/>
                <a:ea typeface="微软雅黑" panose="020B0503020204020204" pitchFamily="34" charset="-122"/>
              </a:rPr>
              <a:t>。在将任何新代码发布到代码存储库之前，要求所有单元测试都通过（达到</a:t>
            </a:r>
            <a:r>
              <a:rPr lang="en-US" altLang="zh-CN" sz="2400" dirty="0">
                <a:solidFill>
                  <a:schemeClr val="tx2"/>
                </a:solidFill>
                <a:latin typeface="微软雅黑" panose="020B0503020204020204" pitchFamily="34" charset="-122"/>
                <a:ea typeface="微软雅黑" panose="020B0503020204020204" pitchFamily="34" charset="-122"/>
              </a:rPr>
              <a:t>100</a:t>
            </a:r>
            <a:r>
              <a:rPr lang="zh-CN" altLang="en-US" sz="2400" dirty="0">
                <a:solidFill>
                  <a:schemeClr val="tx2"/>
                </a:solidFill>
                <a:latin typeface="微软雅黑" panose="020B0503020204020204" pitchFamily="34" charset="-122"/>
                <a:ea typeface="微软雅黑" panose="020B0503020204020204" pitchFamily="34" charset="-122"/>
              </a:rPr>
              <a:t>％）。</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2"/>
                </a:solidFill>
                <a:latin typeface="微软雅黑" panose="020B0503020204020204" pitchFamily="34" charset="-122"/>
                <a:ea typeface="微软雅黑" panose="020B0503020204020204" pitchFamily="34" charset="-122"/>
              </a:rPr>
              <a:t>如果一两个开发人员因为拥有系统中的核心类而成为瓶颈</a:t>
            </a:r>
            <a:r>
              <a:rPr lang="zh-CN" altLang="en-US" sz="2400" dirty="0" smtClean="0">
                <a:solidFill>
                  <a:schemeClr val="tx2"/>
                </a:solidFill>
                <a:latin typeface="微软雅黑" panose="020B0503020204020204" pitchFamily="34" charset="-122"/>
                <a:ea typeface="微软雅黑" panose="020B0503020204020204" pitchFamily="34" charset="-122"/>
              </a:rPr>
              <a:t>，必须</a:t>
            </a:r>
            <a:r>
              <a:rPr lang="zh-CN" altLang="en-US" sz="2400" dirty="0">
                <a:solidFill>
                  <a:schemeClr val="tx2"/>
                </a:solidFill>
                <a:latin typeface="微软雅黑" panose="020B0503020204020204" pitchFamily="34" charset="-122"/>
                <a:ea typeface="微软雅黑" panose="020B0503020204020204" pitchFamily="34" charset="-122"/>
              </a:rPr>
              <a:t>进行所有的更改，</a:t>
            </a:r>
            <a:r>
              <a:rPr lang="zh-CN" altLang="en-US" sz="2400" dirty="0" smtClean="0">
                <a:solidFill>
                  <a:schemeClr val="tx2"/>
                </a:solidFill>
                <a:latin typeface="微软雅黑" panose="020B0503020204020204" pitchFamily="34" charset="-122"/>
                <a:ea typeface="微软雅黑" panose="020B0503020204020204" pitchFamily="34" charset="-122"/>
              </a:rPr>
              <a:t>那么</a:t>
            </a:r>
            <a:r>
              <a:rPr lang="zh-CN" altLang="en-US" sz="2400" dirty="0" smtClean="0">
                <a:solidFill>
                  <a:srgbClr val="FF0000"/>
                </a:solidFill>
                <a:latin typeface="微软雅黑" panose="020B0503020204020204" pitchFamily="34" charset="-122"/>
                <a:ea typeface="微软雅黑" panose="020B0503020204020204" pitchFamily="34" charset="-122"/>
              </a:rPr>
              <a:t>尝试</a:t>
            </a:r>
            <a:r>
              <a:rPr lang="zh-CN" altLang="en-US" sz="2400" dirty="0">
                <a:solidFill>
                  <a:srgbClr val="FF0000"/>
                </a:solidFill>
                <a:latin typeface="微软雅黑" panose="020B0503020204020204" pitchFamily="34" charset="-122"/>
                <a:ea typeface="微软雅黑" panose="020B0503020204020204" pitchFamily="34" charset="-122"/>
              </a:rPr>
              <a:t>集体代码所有权</a:t>
            </a:r>
            <a:r>
              <a:rPr lang="zh-CN" altLang="en-US" sz="2400" dirty="0">
                <a:solidFill>
                  <a:schemeClr val="tx2"/>
                </a:solidFill>
                <a:latin typeface="微软雅黑" panose="020B0503020204020204" pitchFamily="34" charset="-122"/>
                <a:ea typeface="微软雅黑" panose="020B0503020204020204" pitchFamily="34" charset="-122"/>
              </a:rPr>
              <a:t>。 </a:t>
            </a:r>
            <a:r>
              <a:rPr lang="zh-CN" altLang="en-US" sz="2400" dirty="0" smtClean="0">
                <a:solidFill>
                  <a:schemeClr val="tx2"/>
                </a:solidFill>
                <a:latin typeface="微软雅黑" panose="020B0503020204020204" pitchFamily="34" charset="-122"/>
                <a:ea typeface="微软雅黑" panose="020B0503020204020204" pitchFamily="34" charset="-122"/>
              </a:rPr>
              <a:t>让</a:t>
            </a:r>
            <a:r>
              <a:rPr lang="zh-CN" altLang="en-US" sz="2400" dirty="0">
                <a:solidFill>
                  <a:schemeClr val="tx2"/>
                </a:solidFill>
                <a:latin typeface="微软雅黑" panose="020B0503020204020204" pitchFamily="34" charset="-122"/>
                <a:ea typeface="微软雅黑" panose="020B0503020204020204" pitchFamily="34" charset="-122"/>
              </a:rPr>
              <a:t>每个人都可以在需要时对核心类进行修改。</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801201"/>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94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animEffect transition="in" filter="fade">
                                      <p:cBhvr>
                                        <p:cTn id="7" dur="500"/>
                                        <p:tgtEl>
                                          <p:spTgt spid="696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2" end="2"/>
                                            </p:txEl>
                                          </p:spTgt>
                                        </p:tgtEl>
                                        <p:attrNameLst>
                                          <p:attrName>style.visibility</p:attrName>
                                        </p:attrNameLst>
                                      </p:cBhvr>
                                      <p:to>
                                        <p:strVal val="visible"/>
                                      </p:to>
                                    </p:set>
                                    <p:animEffect transition="in" filter="fade">
                                      <p:cBhvr>
                                        <p:cTn id="12" dur="500"/>
                                        <p:tgtEl>
                                          <p:spTgt spid="696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3" end="3"/>
                                            </p:txEl>
                                          </p:spTgt>
                                        </p:tgtEl>
                                        <p:attrNameLst>
                                          <p:attrName>style.visibility</p:attrName>
                                        </p:attrNameLst>
                                      </p:cBhvr>
                                      <p:to>
                                        <p:strVal val="visible"/>
                                      </p:to>
                                    </p:set>
                                    <p:animEffect transition="in" filter="fade">
                                      <p:cBhvr>
                                        <p:cTn id="17" dur="500"/>
                                        <p:tgtEl>
                                          <p:spTgt spid="696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636">
                                            <p:txEl>
                                              <p:pRg st="4" end="4"/>
                                            </p:txEl>
                                          </p:spTgt>
                                        </p:tgtEl>
                                        <p:attrNameLst>
                                          <p:attrName>style.visibility</p:attrName>
                                        </p:attrNameLst>
                                      </p:cBhvr>
                                      <p:to>
                                        <p:strVal val="visible"/>
                                      </p:to>
                                    </p:set>
                                    <p:animEffect transition="in" filter="fade">
                                      <p:cBhvr>
                                        <p:cTn id="22" dur="500"/>
                                        <p:tgtEl>
                                          <p:spTgt spid="696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636">
                                            <p:txEl>
                                              <p:pRg st="5" end="5"/>
                                            </p:txEl>
                                          </p:spTgt>
                                        </p:tgtEl>
                                        <p:attrNameLst>
                                          <p:attrName>style.visibility</p:attrName>
                                        </p:attrNameLst>
                                      </p:cBhvr>
                                      <p:to>
                                        <p:strVal val="visible"/>
                                      </p:to>
                                    </p:set>
                                    <p:animEffect transition="in" filter="fade">
                                      <p:cBhvr>
                                        <p:cTn id="27" dur="500"/>
                                        <p:tgtEl>
                                          <p:spTgt spid="696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3669490"/>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3669490"/>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9952594" y="80921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什么是极限</a:t>
            </a:r>
            <a:r>
              <a:rPr lang="zh-CN" altLang="en-US" sz="2000" b="1" dirty="0" smtClean="0">
                <a:solidFill>
                  <a:schemeClr val="bg1"/>
                </a:solidFill>
                <a:latin typeface="微软雅黑" panose="020B0503020204020204" pitchFamily="34" charset="-122"/>
                <a:ea typeface="微软雅黑" panose="020B0503020204020204" pitchFamily="34" charset="-122"/>
              </a:rPr>
              <a:t>编程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393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极限编程</a:t>
            </a:r>
            <a:r>
              <a:rPr lang="zh-CN" altLang="en-US" sz="2000" b="1" dirty="0" smtClean="0">
                <a:solidFill>
                  <a:schemeClr val="bg1"/>
                </a:solidFill>
                <a:latin typeface="微软雅黑" panose="020B0503020204020204" pitchFamily="34" charset="-122"/>
                <a:ea typeface="微软雅黑" panose="020B0503020204020204" pitchFamily="34" charset="-122"/>
              </a:rPr>
              <a:t>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3227388" y="4908040"/>
            <a:ext cx="6501248" cy="723900"/>
            <a:chOff x="3328988" y="3975100"/>
            <a:chExt cx="6501248" cy="723900"/>
          </a:xfrm>
        </p:grpSpPr>
        <p:sp>
          <p:nvSpPr>
            <p:cNvPr id="44" name="矩形 43"/>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p:cNvSpPr txBox="1"/>
          <p:nvPr/>
        </p:nvSpPr>
        <p:spPr>
          <a:xfrm>
            <a:off x="4371294" y="5004522"/>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极限编程开发过程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95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项目开发过程</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3"/>
          <p:cNvPicPr>
            <a:picLocks noChangeAspect="1" noChangeArrowheads="1"/>
          </p:cNvPicPr>
          <p:nvPr/>
        </p:nvPicPr>
        <p:blipFill>
          <a:blip r:embed="rId3" cstate="print">
            <a:lum contrast="12000"/>
            <a:extLst>
              <a:ext uri="{28A0092B-C50C-407E-A947-70E740481C1C}">
                <a14:useLocalDpi xmlns:a14="http://schemas.microsoft.com/office/drawing/2010/main" val="0"/>
              </a:ext>
            </a:extLst>
          </a:blip>
          <a:srcRect/>
          <a:stretch>
            <a:fillRect/>
          </a:stretch>
        </p:blipFill>
        <p:spPr bwMode="auto">
          <a:xfrm>
            <a:off x="987737" y="1654795"/>
            <a:ext cx="10357022"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014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迭代开发过程</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3"/>
          <p:cNvPicPr>
            <a:picLocks noChangeAspect="1" noChangeArrowheads="1"/>
          </p:cNvPicPr>
          <p:nvPr/>
        </p:nvPicPr>
        <p:blipFill>
          <a:blip r:embed="rId3" cstate="print">
            <a:lum bright="-18000" contrast="30000"/>
            <a:extLst>
              <a:ext uri="{28A0092B-C50C-407E-A947-70E740481C1C}">
                <a14:useLocalDpi xmlns:a14="http://schemas.microsoft.com/office/drawing/2010/main" val="0"/>
              </a:ext>
            </a:extLst>
          </a:blip>
          <a:srcRect/>
          <a:stretch>
            <a:fillRect/>
          </a:stretch>
        </p:blipFill>
        <p:spPr bwMode="auto">
          <a:xfrm>
            <a:off x="888569" y="1675270"/>
            <a:ext cx="10414861"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121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smtClean="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的代码共享编程</a:t>
            </a:r>
            <a:br>
              <a:rPr lang="zh-CN" altLang="en-US" sz="3200" dirty="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874" y="1703861"/>
            <a:ext cx="10660251" cy="40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47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ChangeArrowheads="1"/>
          </p:cNvSpPr>
          <p:nvPr/>
        </p:nvSpPr>
        <p:spPr bwMode="auto">
          <a:xfrm>
            <a:off x="1033564" y="1249040"/>
            <a:ext cx="4592326" cy="50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marL="0" indent="0">
              <a:lnSpc>
                <a:spcPct val="130000"/>
              </a:lnSpc>
              <a:spcAft>
                <a:spcPts val="600"/>
              </a:spcAft>
              <a:buClr>
                <a:schemeClr val="accent1">
                  <a:lumMod val="50000"/>
                </a:schemeClr>
              </a:buClr>
              <a:buSzPct val="60000"/>
            </a:pPr>
            <a:r>
              <a:rPr lang="zh-CN" altLang="en-US" sz="2800" b="1" dirty="0" smtClean="0">
                <a:solidFill>
                  <a:schemeClr val="tx1"/>
                </a:solidFill>
                <a:latin typeface="微软雅黑" panose="020B0503020204020204" pitchFamily="34" charset="-122"/>
                <a:ea typeface="微软雅黑" panose="020B0503020204020204" pitchFamily="34" charset="-122"/>
              </a:rPr>
              <a:t>相同点</a:t>
            </a:r>
            <a:endParaRPr lang="zh-CN" altLang="en-US" sz="28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都属于敏捷开发</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都追求短周期交付，持续交付</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都注重交付产品的质量</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都注重反馈</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都使用迭代的方式进行开发</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都有固定的迭代周期</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都使用用户故事描述</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都积极响应客户变化</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80400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与</a:t>
            </a:r>
            <a:r>
              <a:rPr lang="en-US" altLang="zh-CN" sz="3200" dirty="0">
                <a:solidFill>
                  <a:srgbClr val="990000"/>
                </a:solidFill>
                <a:latin typeface="FrutigerNext LT Medium" pitchFamily="34" charset="0"/>
                <a:ea typeface="黑体" panose="02010609060101010101" pitchFamily="49" charset="-122"/>
                <a:cs typeface="+mn-cs"/>
              </a:rPr>
              <a:t>Scrum</a:t>
            </a:r>
            <a:r>
              <a:rPr lang="zh-CN" altLang="en-US" sz="3200" dirty="0">
                <a:solidFill>
                  <a:srgbClr val="990000"/>
                </a:solidFill>
                <a:latin typeface="FrutigerNext LT Medium" pitchFamily="34" charset="0"/>
                <a:ea typeface="黑体" panose="02010609060101010101" pitchFamily="49" charset="-122"/>
                <a:cs typeface="+mn-cs"/>
              </a:rPr>
              <a:t>的异同</a:t>
            </a:r>
            <a:r>
              <a:rPr lang="zh-CN" altLang="en-US" sz="3200" dirty="0" smtClean="0">
                <a:solidFill>
                  <a:srgbClr val="990000"/>
                </a:solidFill>
                <a:latin typeface="FrutigerNext LT Medium" pitchFamily="34" charset="0"/>
                <a:ea typeface="黑体" panose="02010609060101010101" pitchFamily="49" charset="-122"/>
                <a:cs typeface="+mn-cs"/>
              </a:rPr>
              <a:t/>
            </a:r>
            <a:br>
              <a:rPr lang="zh-CN" altLang="en-US" sz="3200" dirty="0" smtClean="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spTree>
    <p:extLst>
      <p:ext uri="{BB962C8B-B14F-4D97-AF65-F5344CB8AC3E}">
        <p14:creationId xmlns:p14="http://schemas.microsoft.com/office/powerpoint/2010/main" val="343893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fade">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631735" y="5764186"/>
            <a:ext cx="11286462"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0100" eaLnBrk="0" hangingPunct="0">
              <a:lnSpc>
                <a:spcPct val="130000"/>
              </a:lnSpc>
              <a:spcAft>
                <a:spcPts val="600"/>
              </a:spcAft>
              <a:buClr>
                <a:schemeClr val="accent1">
                  <a:lumMod val="50000"/>
                </a:schemeClr>
              </a:buClr>
              <a:buSzPct val="60000"/>
            </a:pPr>
            <a:r>
              <a:rPr lang="zh-CN" altLang="en-US" sz="2600" b="1" dirty="0">
                <a:solidFill>
                  <a:srgbClr val="990000"/>
                </a:solidFill>
                <a:latin typeface="微软雅黑" panose="020B0503020204020204" pitchFamily="34" charset="-122"/>
                <a:ea typeface="微软雅黑" panose="020B0503020204020204" pitchFamily="34" charset="-122"/>
                <a:cs typeface="+mn-cs"/>
              </a:rPr>
              <a:t>在管理模式上启用</a:t>
            </a:r>
            <a:r>
              <a:rPr lang="en-US" altLang="zh-CN" sz="2600" b="1" dirty="0">
                <a:solidFill>
                  <a:srgbClr val="990000"/>
                </a:solidFill>
                <a:latin typeface="微软雅黑" panose="020B0503020204020204" pitchFamily="34" charset="-122"/>
                <a:ea typeface="微软雅黑" panose="020B0503020204020204" pitchFamily="34" charset="-122"/>
                <a:cs typeface="+mn-cs"/>
              </a:rPr>
              <a:t>Scrum</a:t>
            </a:r>
            <a:r>
              <a:rPr lang="zh-CN" altLang="en-US" sz="2600" b="1" dirty="0">
                <a:solidFill>
                  <a:srgbClr val="990000"/>
                </a:solidFill>
                <a:latin typeface="微软雅黑" panose="020B0503020204020204" pitchFamily="34" charset="-122"/>
                <a:ea typeface="微软雅黑" panose="020B0503020204020204" pitchFamily="34" charset="-122"/>
                <a:cs typeface="+mn-cs"/>
              </a:rPr>
              <a:t>， 而在实践中，创造一个适合自己项目组的</a:t>
            </a:r>
            <a:r>
              <a:rPr lang="en-US" altLang="zh-CN" sz="2600" b="1" dirty="0">
                <a:solidFill>
                  <a:srgbClr val="990000"/>
                </a:solidFill>
                <a:latin typeface="微软雅黑" panose="020B0503020204020204" pitchFamily="34" charset="-122"/>
                <a:ea typeface="微软雅黑" panose="020B0503020204020204" pitchFamily="34" charset="-122"/>
                <a:cs typeface="+mn-cs"/>
              </a:rPr>
              <a:t>XP</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80132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
          <p:cNvSpPr txBox="1">
            <a:spLocks noChangeArrowheads="1"/>
          </p:cNvSpPr>
          <p:nvPr/>
        </p:nvSpPr>
        <p:spPr>
          <a:xfrm>
            <a:off x="415131" y="472556"/>
            <a:ext cx="86668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XP</a:t>
            </a:r>
            <a:r>
              <a:rPr lang="zh-CN" altLang="en-US" sz="3200" dirty="0">
                <a:solidFill>
                  <a:srgbClr val="990000"/>
                </a:solidFill>
                <a:latin typeface="FrutigerNext LT Medium" pitchFamily="34" charset="0"/>
                <a:ea typeface="黑体" panose="02010609060101010101" pitchFamily="49" charset="-122"/>
                <a:cs typeface="+mn-cs"/>
              </a:rPr>
              <a:t>与</a:t>
            </a:r>
            <a:r>
              <a:rPr lang="en-US" altLang="zh-CN" sz="3200" dirty="0">
                <a:solidFill>
                  <a:srgbClr val="990000"/>
                </a:solidFill>
                <a:latin typeface="FrutigerNext LT Medium" pitchFamily="34" charset="0"/>
                <a:ea typeface="黑体" panose="02010609060101010101" pitchFamily="49" charset="-122"/>
                <a:cs typeface="+mn-cs"/>
              </a:rPr>
              <a:t>Scrum</a:t>
            </a:r>
            <a:r>
              <a:rPr lang="zh-CN" altLang="en-US" sz="3200" dirty="0" smtClean="0">
                <a:solidFill>
                  <a:srgbClr val="990000"/>
                </a:solidFill>
                <a:latin typeface="FrutigerNext LT Medium" pitchFamily="34" charset="0"/>
                <a:ea typeface="黑体" panose="02010609060101010101" pitchFamily="49" charset="-122"/>
                <a:cs typeface="+mn-cs"/>
              </a:rPr>
              <a:t>的不同点</a:t>
            </a:r>
            <a:br>
              <a:rPr lang="zh-CN" altLang="en-US" sz="3200" dirty="0" smtClean="0">
                <a:solidFill>
                  <a:srgbClr val="990000"/>
                </a:solidFill>
                <a:latin typeface="FrutigerNext LT Medium" pitchFamily="34" charset="0"/>
                <a:ea typeface="黑体" panose="02010609060101010101" pitchFamily="49" charset="-122"/>
                <a:cs typeface="+mn-cs"/>
              </a:rPr>
            </a:br>
            <a:endParaRPr lang="zh-CN" altLang="en-US" sz="3200" dirty="0">
              <a:solidFill>
                <a:srgbClr val="990000"/>
              </a:solidFill>
              <a:latin typeface="FrutigerNext LT Medium" pitchFamily="34" charset="0"/>
              <a:ea typeface="黑体" panose="02010609060101010101" pitchFamily="49" charset="-122"/>
              <a:cs typeface="+mn-cs"/>
            </a:endParaRPr>
          </a:p>
        </p:txBody>
      </p:sp>
      <p:graphicFrame>
        <p:nvGraphicFramePr>
          <p:cNvPr id="4" name="表格 3"/>
          <p:cNvGraphicFramePr>
            <a:graphicFrameLocks noGrp="1"/>
          </p:cNvGraphicFramePr>
          <p:nvPr>
            <p:extLst>
              <p:ext uri="{D42A27DB-BD31-4B8C-83A1-F6EECF244321}">
                <p14:modId xmlns:p14="http://schemas.microsoft.com/office/powerpoint/2010/main" val="2826394373"/>
              </p:ext>
            </p:extLst>
          </p:nvPr>
        </p:nvGraphicFramePr>
        <p:xfrm>
          <a:off x="631735" y="1223880"/>
          <a:ext cx="10781033" cy="4355456"/>
        </p:xfrm>
        <a:graphic>
          <a:graphicData uri="http://schemas.openxmlformats.org/drawingml/2006/table">
            <a:tbl>
              <a:tblPr>
                <a:tableStyleId>{22838BEF-8BB2-4498-84A7-C5851F593DF1}</a:tableStyleId>
              </a:tblPr>
              <a:tblGrid>
                <a:gridCol w="1865927">
                  <a:extLst>
                    <a:ext uri="{9D8B030D-6E8A-4147-A177-3AD203B41FA5}">
                      <a16:colId xmlns:a16="http://schemas.microsoft.com/office/drawing/2014/main" val="179027807"/>
                    </a:ext>
                  </a:extLst>
                </a:gridCol>
                <a:gridCol w="4420596">
                  <a:extLst>
                    <a:ext uri="{9D8B030D-6E8A-4147-A177-3AD203B41FA5}">
                      <a16:colId xmlns:a16="http://schemas.microsoft.com/office/drawing/2014/main" val="175396563"/>
                    </a:ext>
                  </a:extLst>
                </a:gridCol>
                <a:gridCol w="4494510">
                  <a:extLst>
                    <a:ext uri="{9D8B030D-6E8A-4147-A177-3AD203B41FA5}">
                      <a16:colId xmlns:a16="http://schemas.microsoft.com/office/drawing/2014/main" val="4220221518"/>
                    </a:ext>
                  </a:extLst>
                </a:gridCol>
              </a:tblGrid>
              <a:tr h="322321">
                <a:tc>
                  <a:txBody>
                    <a:bodyPr/>
                    <a:lstStyle/>
                    <a:p>
                      <a:pPr algn="ctr"/>
                      <a:r>
                        <a:rPr lang="zh-CN" altLang="en-US" sz="2400" b="1" dirty="0">
                          <a:solidFill>
                            <a:schemeClr val="tx1"/>
                          </a:solidFill>
                          <a:effectLst/>
                          <a:latin typeface="微软雅黑" panose="020B0503020204020204" pitchFamily="34" charset="-122"/>
                          <a:ea typeface="微软雅黑" panose="020B0503020204020204" pitchFamily="34" charset="-122"/>
                        </a:rPr>
                        <a:t>类别</a:t>
                      </a:r>
                    </a:p>
                  </a:txBody>
                  <a:tcPr marL="80580" marR="80580" marT="40290" marB="40290" anchor="ctr">
                    <a:solidFill>
                      <a:schemeClr val="accent1">
                        <a:lumMod val="60000"/>
                        <a:lumOff val="40000"/>
                      </a:schemeClr>
                    </a:solidFill>
                  </a:tcPr>
                </a:tc>
                <a:tc>
                  <a:txBody>
                    <a:bodyPr/>
                    <a:lstStyle/>
                    <a:p>
                      <a:pPr algn="ctr"/>
                      <a:r>
                        <a:rPr lang="en-US" sz="2400" b="1">
                          <a:solidFill>
                            <a:schemeClr val="tx1"/>
                          </a:solidFill>
                          <a:effectLst/>
                          <a:latin typeface="微软雅黑" panose="020B0503020204020204" pitchFamily="34" charset="-122"/>
                          <a:ea typeface="微软雅黑" panose="020B0503020204020204" pitchFamily="34" charset="-122"/>
                        </a:rPr>
                        <a:t>Scrum</a:t>
                      </a:r>
                    </a:p>
                  </a:txBody>
                  <a:tcPr marL="80580" marR="80580" marT="40290" marB="40290" anchor="ctr">
                    <a:solidFill>
                      <a:schemeClr val="accent1">
                        <a:lumMod val="60000"/>
                        <a:lumOff val="40000"/>
                      </a:schemeClr>
                    </a:solidFill>
                  </a:tcPr>
                </a:tc>
                <a:tc>
                  <a:txBody>
                    <a:bodyPr/>
                    <a:lstStyle/>
                    <a:p>
                      <a:pPr algn="ctr"/>
                      <a:r>
                        <a:rPr lang="en-US" sz="2400" b="1" dirty="0">
                          <a:solidFill>
                            <a:schemeClr val="tx1"/>
                          </a:solidFill>
                          <a:effectLst/>
                          <a:latin typeface="微软雅黑" panose="020B0503020204020204" pitchFamily="34" charset="-122"/>
                          <a:ea typeface="微软雅黑" panose="020B0503020204020204" pitchFamily="34" charset="-122"/>
                        </a:rPr>
                        <a:t>XP</a:t>
                      </a:r>
                    </a:p>
                  </a:txBody>
                  <a:tcPr marL="80580" marR="80580" marT="40290" marB="40290" anchor="ctr">
                    <a:solidFill>
                      <a:schemeClr val="accent1">
                        <a:lumMod val="60000"/>
                        <a:lumOff val="40000"/>
                      </a:schemeClr>
                    </a:solidFill>
                  </a:tcPr>
                </a:tc>
                <a:extLst>
                  <a:ext uri="{0D108BD9-81ED-4DB2-BD59-A6C34878D82A}">
                    <a16:rowId xmlns:a16="http://schemas.microsoft.com/office/drawing/2014/main" val="2807030806"/>
                  </a:ext>
                </a:extLst>
              </a:tr>
              <a:tr h="453048">
                <a:tc>
                  <a:txBody>
                    <a:bodyPr/>
                    <a:lstStyle/>
                    <a:p>
                      <a:pPr algn="ctr"/>
                      <a:r>
                        <a:rPr lang="zh-CN" altLang="en-US" sz="2000" dirty="0">
                          <a:effectLst/>
                          <a:latin typeface="微软雅黑" panose="020B0503020204020204" pitchFamily="34" charset="-122"/>
                          <a:ea typeface="微软雅黑" panose="020B0503020204020204" pitchFamily="34" charset="-122"/>
                        </a:rPr>
                        <a:t>范围</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不止应用于软件开发领域</a:t>
                      </a:r>
                    </a:p>
                  </a:txBody>
                  <a:tcPr marL="80580" marR="80580" marT="40290" marB="40290" anchor="ctr"/>
                </a:tc>
                <a:tc>
                  <a:txBody>
                    <a:bodyPr/>
                    <a:lstStyle/>
                    <a:p>
                      <a:pPr algn="ctr"/>
                      <a:r>
                        <a:rPr lang="zh-CN" altLang="en-US" sz="2000">
                          <a:effectLst/>
                          <a:latin typeface="微软雅黑" panose="020B0503020204020204" pitchFamily="34" charset="-122"/>
                          <a:ea typeface="微软雅黑" panose="020B0503020204020204" pitchFamily="34" charset="-122"/>
                        </a:rPr>
                        <a:t>主要解决软件开发中的问题</a:t>
                      </a:r>
                    </a:p>
                  </a:txBody>
                  <a:tcPr marL="80580" marR="80580" marT="40290" marB="40290" anchor="ctr"/>
                </a:tc>
                <a:extLst>
                  <a:ext uri="{0D108BD9-81ED-4DB2-BD59-A6C34878D82A}">
                    <a16:rowId xmlns:a16="http://schemas.microsoft.com/office/drawing/2014/main" val="2303673419"/>
                  </a:ext>
                </a:extLst>
              </a:tr>
              <a:tr h="449451">
                <a:tc>
                  <a:txBody>
                    <a:bodyPr/>
                    <a:lstStyle/>
                    <a:p>
                      <a:pPr algn="ctr"/>
                      <a:r>
                        <a:rPr lang="zh-CN" altLang="en-US" sz="2000" dirty="0">
                          <a:effectLst/>
                          <a:latin typeface="微软雅黑" panose="020B0503020204020204" pitchFamily="34" charset="-122"/>
                          <a:ea typeface="微软雅黑" panose="020B0503020204020204" pitchFamily="34" charset="-122"/>
                        </a:rPr>
                        <a:t>应用</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是一套理论框架，没有具体实践</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也是框架，但规划了大量实践</a:t>
                      </a:r>
                    </a:p>
                  </a:txBody>
                  <a:tcPr marL="80580" marR="80580" marT="40290" marB="40290" anchor="ctr"/>
                </a:tc>
                <a:extLst>
                  <a:ext uri="{0D108BD9-81ED-4DB2-BD59-A6C34878D82A}">
                    <a16:rowId xmlns:a16="http://schemas.microsoft.com/office/drawing/2014/main" val="589794301"/>
                  </a:ext>
                </a:extLst>
              </a:tr>
              <a:tr h="433952">
                <a:tc>
                  <a:txBody>
                    <a:bodyPr/>
                    <a:lstStyle/>
                    <a:p>
                      <a:pPr algn="ctr"/>
                      <a:r>
                        <a:rPr lang="zh-CN" altLang="en-US" sz="2000">
                          <a:effectLst/>
                          <a:latin typeface="微软雅黑" panose="020B0503020204020204" pitchFamily="34" charset="-122"/>
                          <a:ea typeface="微软雅黑" panose="020B0503020204020204" pitchFamily="34" charset="-122"/>
                        </a:rPr>
                        <a:t>迭代周期</a:t>
                      </a:r>
                    </a:p>
                  </a:txBody>
                  <a:tcPr marL="80580" marR="80580" marT="40290" marB="40290" anchor="ctr"/>
                </a:tc>
                <a:tc>
                  <a:txBody>
                    <a:bodyPr/>
                    <a:lstStyle/>
                    <a:p>
                      <a:pPr algn="ctr"/>
                      <a:r>
                        <a:rPr lang="en-US" altLang="zh-CN" sz="2000" dirty="0">
                          <a:effectLst/>
                          <a:latin typeface="微软雅黑" panose="020B0503020204020204" pitchFamily="34" charset="-122"/>
                          <a:ea typeface="微软雅黑" panose="020B0503020204020204" pitchFamily="34" charset="-122"/>
                        </a:rPr>
                        <a:t>1-4</a:t>
                      </a:r>
                      <a:r>
                        <a:rPr lang="zh-CN" altLang="en-US" sz="2000" dirty="0">
                          <a:effectLst/>
                          <a:latin typeface="微软雅黑" panose="020B0503020204020204" pitchFamily="34" charset="-122"/>
                          <a:ea typeface="微软雅黑" panose="020B0503020204020204" pitchFamily="34" charset="-122"/>
                        </a:rPr>
                        <a:t>周</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周期相对更短</a:t>
                      </a:r>
                    </a:p>
                  </a:txBody>
                  <a:tcPr marL="80580" marR="80580" marT="40290" marB="40290" anchor="ctr"/>
                </a:tc>
                <a:extLst>
                  <a:ext uri="{0D108BD9-81ED-4DB2-BD59-A6C34878D82A}">
                    <a16:rowId xmlns:a16="http://schemas.microsoft.com/office/drawing/2014/main" val="3536641904"/>
                  </a:ext>
                </a:extLst>
              </a:tr>
              <a:tr h="480448">
                <a:tc>
                  <a:txBody>
                    <a:bodyPr/>
                    <a:lstStyle/>
                    <a:p>
                      <a:pPr algn="ctr"/>
                      <a:r>
                        <a:rPr lang="zh-CN" altLang="en-US" sz="2000">
                          <a:effectLst/>
                          <a:latin typeface="微软雅黑" panose="020B0503020204020204" pitchFamily="34" charset="-122"/>
                          <a:ea typeface="微软雅黑" panose="020B0503020204020204" pitchFamily="34" charset="-122"/>
                        </a:rPr>
                        <a:t>用户故事</a:t>
                      </a:r>
                    </a:p>
                  </a:txBody>
                  <a:tcPr marL="80580" marR="80580" marT="40290" marB="40290" anchor="ctr"/>
                </a:tc>
                <a:tc>
                  <a:txBody>
                    <a:bodyPr/>
                    <a:lstStyle/>
                    <a:p>
                      <a:pPr algn="ctr"/>
                      <a:r>
                        <a:rPr lang="en-US" sz="2000" dirty="0">
                          <a:effectLst/>
                          <a:latin typeface="微软雅黑" panose="020B0503020204020204" pitchFamily="34" charset="-122"/>
                          <a:ea typeface="微软雅黑" panose="020B0503020204020204" pitchFamily="34" charset="-122"/>
                        </a:rPr>
                        <a:t>PO</a:t>
                      </a:r>
                      <a:r>
                        <a:rPr lang="zh-CN" altLang="en-US" sz="2000" dirty="0">
                          <a:effectLst/>
                          <a:latin typeface="微软雅黑" panose="020B0503020204020204" pitchFamily="34" charset="-122"/>
                          <a:ea typeface="微软雅黑" panose="020B0503020204020204" pitchFamily="34" charset="-122"/>
                        </a:rPr>
                        <a:t>划分优先级</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客户划分优先级</a:t>
                      </a:r>
                    </a:p>
                  </a:txBody>
                  <a:tcPr marL="80580" marR="80580" marT="40290" marB="40290" anchor="ctr"/>
                </a:tc>
                <a:extLst>
                  <a:ext uri="{0D108BD9-81ED-4DB2-BD59-A6C34878D82A}">
                    <a16:rowId xmlns:a16="http://schemas.microsoft.com/office/drawing/2014/main" val="2099975499"/>
                  </a:ext>
                </a:extLst>
              </a:tr>
              <a:tr h="451529">
                <a:tc>
                  <a:txBody>
                    <a:bodyPr/>
                    <a:lstStyle/>
                    <a:p>
                      <a:pPr algn="ctr"/>
                      <a:r>
                        <a:rPr lang="zh-CN" altLang="en-US" sz="2000">
                          <a:effectLst/>
                          <a:latin typeface="微软雅黑" panose="020B0503020204020204" pitchFamily="34" charset="-122"/>
                          <a:ea typeface="微软雅黑" panose="020B0503020204020204" pitchFamily="34" charset="-122"/>
                        </a:rPr>
                        <a:t>迭代内容</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团队成员决定做哪些故事</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优先做高优先级高价值的故事</a:t>
                      </a:r>
                    </a:p>
                  </a:txBody>
                  <a:tcPr marL="80580" marR="80580" marT="40290" marB="40290" anchor="ctr"/>
                </a:tc>
                <a:extLst>
                  <a:ext uri="{0D108BD9-81ED-4DB2-BD59-A6C34878D82A}">
                    <a16:rowId xmlns:a16="http://schemas.microsoft.com/office/drawing/2014/main" val="1803326893"/>
                  </a:ext>
                </a:extLst>
              </a:tr>
              <a:tr h="588935">
                <a:tc>
                  <a:txBody>
                    <a:bodyPr/>
                    <a:lstStyle/>
                    <a:p>
                      <a:pPr algn="ctr"/>
                      <a:r>
                        <a:rPr lang="zh-CN" altLang="en-US" sz="2000" dirty="0">
                          <a:effectLst/>
                          <a:latin typeface="微软雅黑" panose="020B0503020204020204" pitchFamily="34" charset="-122"/>
                          <a:ea typeface="微软雅黑" panose="020B0503020204020204" pitchFamily="34" charset="-122"/>
                        </a:rPr>
                        <a:t>测试力度</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注重质量，但没有规定测试的实践</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测试与开发同等重要，强调自动化测试</a:t>
                      </a:r>
                    </a:p>
                  </a:txBody>
                  <a:tcPr marL="80580" marR="80580" marT="40290" marB="40290" anchor="ctr"/>
                </a:tc>
                <a:extLst>
                  <a:ext uri="{0D108BD9-81ED-4DB2-BD59-A6C34878D82A}">
                    <a16:rowId xmlns:a16="http://schemas.microsoft.com/office/drawing/2014/main" val="4047300153"/>
                  </a:ext>
                </a:extLst>
              </a:tr>
              <a:tr h="487691">
                <a:tc>
                  <a:txBody>
                    <a:bodyPr/>
                    <a:lstStyle/>
                    <a:p>
                      <a:pPr algn="ctr"/>
                      <a:r>
                        <a:rPr lang="zh-CN" altLang="en-US" sz="2000">
                          <a:effectLst/>
                          <a:latin typeface="微软雅黑" panose="020B0503020204020204" pitchFamily="34" charset="-122"/>
                          <a:ea typeface="微软雅黑" panose="020B0503020204020204" pitchFamily="34" charset="-122"/>
                        </a:rPr>
                        <a:t>团队</a:t>
                      </a:r>
                    </a:p>
                  </a:txBody>
                  <a:tcPr marL="80580" marR="80580" marT="40290" marB="40290" anchor="ctr"/>
                </a:tc>
                <a:tc>
                  <a:txBody>
                    <a:bodyPr/>
                    <a:lstStyle/>
                    <a:p>
                      <a:pPr algn="ctr"/>
                      <a:r>
                        <a:rPr lang="zh-CN" altLang="en-US" sz="2000">
                          <a:effectLst/>
                          <a:latin typeface="微软雅黑" panose="020B0503020204020204" pitchFamily="34" charset="-122"/>
                          <a:ea typeface="微软雅黑" panose="020B0503020204020204" pitchFamily="34" charset="-122"/>
                        </a:rPr>
                        <a:t>完全的自组织管理，团队自由发挥</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应用一系列实践</a:t>
                      </a:r>
                    </a:p>
                  </a:txBody>
                  <a:tcPr marL="80580" marR="80580" marT="40290" marB="40290" anchor="ctr"/>
                </a:tc>
                <a:extLst>
                  <a:ext uri="{0D108BD9-81ED-4DB2-BD59-A6C34878D82A}">
                    <a16:rowId xmlns:a16="http://schemas.microsoft.com/office/drawing/2014/main" val="2577607708"/>
                  </a:ext>
                </a:extLst>
              </a:tr>
              <a:tr h="564062">
                <a:tc>
                  <a:txBody>
                    <a:bodyPr/>
                    <a:lstStyle/>
                    <a:p>
                      <a:pPr algn="ctr"/>
                      <a:r>
                        <a:rPr lang="zh-CN" altLang="en-US" sz="2000">
                          <a:effectLst/>
                          <a:latin typeface="微软雅黑" panose="020B0503020204020204" pitchFamily="34" charset="-122"/>
                          <a:ea typeface="微软雅黑" panose="020B0503020204020204" pitchFamily="34" charset="-122"/>
                        </a:rPr>
                        <a:t>实施</a:t>
                      </a:r>
                    </a:p>
                  </a:txBody>
                  <a:tcPr marL="80580" marR="80580" marT="40290" marB="40290" anchor="ctr"/>
                </a:tc>
                <a:tc>
                  <a:txBody>
                    <a:bodyPr/>
                    <a:lstStyle/>
                    <a:p>
                      <a:pPr algn="ctr"/>
                      <a:r>
                        <a:rPr lang="zh-CN" altLang="en-US" sz="2000">
                          <a:effectLst/>
                          <a:latin typeface="微软雅黑" panose="020B0503020204020204" pitchFamily="34" charset="-122"/>
                          <a:ea typeface="微软雅黑" panose="020B0503020204020204" pitchFamily="34" charset="-122"/>
                        </a:rPr>
                        <a:t>有明确的角色和事件（各种会议）</a:t>
                      </a:r>
                    </a:p>
                  </a:txBody>
                  <a:tcPr marL="80580" marR="80580" marT="40290" marB="40290" anchor="ctr"/>
                </a:tc>
                <a:tc>
                  <a:txBody>
                    <a:bodyPr/>
                    <a:lstStyle/>
                    <a:p>
                      <a:pPr algn="ctr"/>
                      <a:r>
                        <a:rPr lang="zh-CN" altLang="en-US" sz="2000" dirty="0">
                          <a:effectLst/>
                          <a:latin typeface="微软雅黑" panose="020B0503020204020204" pitchFamily="34" charset="-122"/>
                          <a:ea typeface="微软雅黑" panose="020B0503020204020204" pitchFamily="34" charset="-122"/>
                        </a:rPr>
                        <a:t>没有明确会议，更关注开发人员的实践</a:t>
                      </a:r>
                    </a:p>
                  </a:txBody>
                  <a:tcPr marL="80580" marR="80580" marT="40290" marB="40290" anchor="ctr"/>
                </a:tc>
                <a:extLst>
                  <a:ext uri="{0D108BD9-81ED-4DB2-BD59-A6C34878D82A}">
                    <a16:rowId xmlns:a16="http://schemas.microsoft.com/office/drawing/2014/main" val="3339036913"/>
                  </a:ext>
                </a:extLst>
              </a:tr>
            </a:tbl>
          </a:graphicData>
        </a:graphic>
      </p:graphicFrame>
    </p:spTree>
    <p:extLst>
      <p:ext uri="{BB962C8B-B14F-4D97-AF65-F5344CB8AC3E}">
        <p14:creationId xmlns:p14="http://schemas.microsoft.com/office/powerpoint/2010/main" val="260210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fade">
                                      <p:cBhvr>
                                        <p:cTn id="12"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en-US" altLang="zh-CN" sz="2400" dirty="0">
                <a:latin typeface="微软雅黑" panose="020B0503020204020204" pitchFamily="34" charset="-122"/>
                <a:ea typeface="微软雅黑" panose="020B0503020204020204" pitchFamily="34" charset="-122"/>
              </a:rPr>
              <a:t>XP</a:t>
            </a:r>
            <a:r>
              <a:rPr lang="zh-CN" altLang="en-US" sz="2400" dirty="0">
                <a:latin typeface="微软雅黑" panose="020B0503020204020204" pitchFamily="34" charset="-122"/>
                <a:ea typeface="微软雅黑" panose="020B0503020204020204" pitchFamily="34" charset="-122"/>
              </a:rPr>
              <a:t>的价值观是什么？</a:t>
            </a:r>
          </a:p>
          <a:p>
            <a:pPr marL="457200" indent="-457200">
              <a:lnSpc>
                <a:spcPct val="150000"/>
              </a:lnSpc>
              <a:buFont typeface="+mj-lt"/>
              <a:buAutoNum type="arabicPeriod"/>
            </a:pPr>
            <a:r>
              <a:rPr lang="en-US" altLang="zh-CN" sz="2400" dirty="0" smtClean="0">
                <a:latin typeface="微软雅黑" panose="020B0503020204020204" pitchFamily="34" charset="-122"/>
                <a:ea typeface="微软雅黑" panose="020B0503020204020204" pitchFamily="34" charset="-122"/>
              </a:rPr>
              <a:t>XP</a:t>
            </a:r>
            <a:r>
              <a:rPr lang="zh-CN" altLang="en-US" sz="2400" dirty="0">
                <a:latin typeface="微软雅黑" panose="020B0503020204020204" pitchFamily="34" charset="-122"/>
                <a:ea typeface="微软雅黑" panose="020B0503020204020204" pitchFamily="34" charset="-122"/>
              </a:rPr>
              <a:t>不编写文档吗？团队成员之间如何沟通</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什么是重构</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极限</a:t>
            </a:r>
            <a:r>
              <a:rPr lang="zh-CN" altLang="en-US" sz="2400" dirty="0">
                <a:latin typeface="微软雅黑" panose="020B0503020204020204" pitchFamily="34" charset="-122"/>
                <a:ea typeface="微软雅黑" panose="020B0503020204020204" pitchFamily="34" charset="-122"/>
              </a:rPr>
              <a:t>编程的适用情景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极限编程的开发过程。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779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64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5131" y="51752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极限编程与敏捷开发的关系</a:t>
            </a:r>
            <a:endParaRPr lang="en-US" altLang="zh-CN" sz="3200" dirty="0">
              <a:solidFill>
                <a:srgbClr val="990000"/>
              </a:solidFill>
              <a:latin typeface="FrutigerNext LT Medium" pitchFamily="34" charset="0"/>
              <a:ea typeface="黑体" panose="02010609060101010101" pitchFamily="49" charset="-122"/>
              <a:cs typeface="+mn-cs"/>
            </a:endParaRPr>
          </a:p>
        </p:txBody>
      </p:sp>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a:spLocks noChangeArrowheads="1"/>
          </p:cNvSpPr>
          <p:nvPr/>
        </p:nvSpPr>
        <p:spPr bwMode="auto">
          <a:xfrm>
            <a:off x="1146876" y="5099531"/>
            <a:ext cx="10445856" cy="108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600" b="1" dirty="0">
                <a:solidFill>
                  <a:srgbClr val="FF6600"/>
                </a:solidFill>
                <a:latin typeface="微软雅黑" panose="020B0503020204020204" pitchFamily="34" charset="-122"/>
                <a:ea typeface="微软雅黑" panose="020B0503020204020204" pitchFamily="34" charset="-122"/>
              </a:rPr>
              <a:t>极限编程不研究管理，也没有严格的项目进度管理（就是白板</a:t>
            </a:r>
            <a:r>
              <a:rPr lang="en-US" altLang="zh-CN" sz="2600" b="1" dirty="0">
                <a:solidFill>
                  <a:srgbClr val="FF6600"/>
                </a:solidFill>
                <a:latin typeface="微软雅黑" panose="020B0503020204020204" pitchFamily="34" charset="-122"/>
                <a:ea typeface="微软雅黑" panose="020B0503020204020204" pitchFamily="34" charset="-122"/>
              </a:rPr>
              <a:t>+</a:t>
            </a:r>
            <a:r>
              <a:rPr lang="zh-CN" altLang="en-US" sz="2600" b="1" dirty="0">
                <a:solidFill>
                  <a:srgbClr val="FF6600"/>
                </a:solidFill>
                <a:latin typeface="微软雅黑" panose="020B0503020204020204" pitchFamily="34" charset="-122"/>
                <a:ea typeface="微软雅黑" panose="020B0503020204020204" pitchFamily="34" charset="-122"/>
              </a:rPr>
              <a:t>贴</a:t>
            </a:r>
            <a:r>
              <a:rPr lang="zh-CN" altLang="en-US" sz="2600" b="1" dirty="0" smtClean="0">
                <a:solidFill>
                  <a:srgbClr val="FF6600"/>
                </a:solidFill>
                <a:latin typeface="微软雅黑" panose="020B0503020204020204" pitchFamily="34" charset="-122"/>
                <a:ea typeface="微软雅黑" panose="020B0503020204020204" pitchFamily="34" charset="-122"/>
              </a:rPr>
              <a:t>纸），</a:t>
            </a:r>
            <a:r>
              <a:rPr lang="en-US" altLang="zh-CN" sz="2600" b="1" dirty="0">
                <a:solidFill>
                  <a:srgbClr val="FF6600"/>
                </a:solidFill>
                <a:latin typeface="微软雅黑" panose="020B0503020204020204" pitchFamily="34" charset="-122"/>
                <a:ea typeface="微软雅黑" panose="020B0503020204020204" pitchFamily="34" charset="-122"/>
              </a:rPr>
              <a:t>scrum</a:t>
            </a:r>
            <a:r>
              <a:rPr lang="zh-CN" altLang="en-US" sz="2600" b="1" dirty="0">
                <a:solidFill>
                  <a:srgbClr val="FF6600"/>
                </a:solidFill>
                <a:latin typeface="微软雅黑" panose="020B0503020204020204" pitchFamily="34" charset="-122"/>
                <a:ea typeface="微软雅黑" panose="020B0503020204020204" pitchFamily="34" charset="-122"/>
              </a:rPr>
              <a:t>涉及一点</a:t>
            </a:r>
            <a:r>
              <a:rPr lang="zh-CN" altLang="en-US" sz="2600" b="1" dirty="0" smtClean="0">
                <a:solidFill>
                  <a:srgbClr val="FF6600"/>
                </a:solidFill>
                <a:latin typeface="微软雅黑" panose="020B0503020204020204" pitchFamily="34" charset="-122"/>
                <a:ea typeface="微软雅黑" panose="020B0503020204020204" pitchFamily="34" charset="-122"/>
              </a:rPr>
              <a:t>项目管理。与</a:t>
            </a:r>
            <a:r>
              <a:rPr lang="zh-CN" altLang="en-US" sz="2600" b="1" dirty="0">
                <a:solidFill>
                  <a:srgbClr val="FF6600"/>
                </a:solidFill>
                <a:latin typeface="微软雅黑" panose="020B0503020204020204" pitchFamily="34" charset="-122"/>
                <a:ea typeface="微软雅黑" panose="020B0503020204020204" pitchFamily="34" charset="-122"/>
              </a:rPr>
              <a:t>敏捷开发相对应的有“精益管理”</a:t>
            </a:r>
          </a:p>
        </p:txBody>
      </p:sp>
      <p:graphicFrame>
        <p:nvGraphicFramePr>
          <p:cNvPr id="9" name="Object 8"/>
          <p:cNvGraphicFramePr>
            <a:graphicFrameLocks noChangeAspect="1"/>
          </p:cNvGraphicFramePr>
          <p:nvPr>
            <p:extLst>
              <p:ext uri="{D42A27DB-BD31-4B8C-83A1-F6EECF244321}">
                <p14:modId xmlns:p14="http://schemas.microsoft.com/office/powerpoint/2010/main" val="1532522477"/>
              </p:ext>
            </p:extLst>
          </p:nvPr>
        </p:nvGraphicFramePr>
        <p:xfrm>
          <a:off x="2789794" y="1330566"/>
          <a:ext cx="5638800" cy="3489325"/>
        </p:xfrm>
        <a:graphic>
          <a:graphicData uri="http://schemas.openxmlformats.org/presentationml/2006/ole">
            <mc:AlternateContent xmlns:mc="http://schemas.openxmlformats.org/markup-compatibility/2006">
              <mc:Choice xmlns:v="urn:schemas-microsoft-com:vml" Requires="v">
                <p:oleObj spid="_x0000_s3123" name="Visio" r:id="rId3" imgW="3775672" imgH="2335492" progId="Visio.Drawing.11">
                  <p:embed/>
                </p:oleObj>
              </mc:Choice>
              <mc:Fallback>
                <p:oleObj name="Visio" r:id="rId3" imgW="3775672" imgH="2335492" progId="Visio.Drawing.11">
                  <p:embed/>
                  <p:pic>
                    <p:nvPicPr>
                      <p:cNvPr id="16794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794" y="1330566"/>
                        <a:ext cx="5638800" cy="3489325"/>
                      </a:xfrm>
                      <a:prstGeom prst="rect">
                        <a:avLst/>
                      </a:prstGeom>
                    </p:spPr>
                  </p:pic>
                </p:oleObj>
              </mc:Fallback>
            </mc:AlternateContent>
          </a:graphicData>
        </a:graphic>
      </p:graphicFrame>
    </p:spTree>
    <p:extLst>
      <p:ext uri="{BB962C8B-B14F-4D97-AF65-F5344CB8AC3E}">
        <p14:creationId xmlns:p14="http://schemas.microsoft.com/office/powerpoint/2010/main" val="634880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XP </a:t>
            </a:r>
            <a:r>
              <a:rPr lang="zh-CN" altLang="en-US" sz="3200" dirty="0">
                <a:solidFill>
                  <a:srgbClr val="990000"/>
                </a:solidFill>
                <a:latin typeface="FrutigerNext LT Medium" pitchFamily="34" charset="0"/>
                <a:ea typeface="黑体" panose="02010609060101010101" pitchFamily="49" charset="-122"/>
                <a:cs typeface="+mn-cs"/>
              </a:rPr>
              <a:t>的目标</a:t>
            </a:r>
            <a:br>
              <a:rPr lang="zh-CN" altLang="en-US" sz="3200" dirty="0">
                <a:solidFill>
                  <a:srgbClr val="990000"/>
                </a:solidFill>
                <a:latin typeface="FrutigerNext LT Medium" pitchFamily="34" charset="0"/>
                <a:ea typeface="黑体" panose="02010609060101010101" pitchFamily="49" charset="-122"/>
                <a:cs typeface="+mn-cs"/>
              </a:rPr>
            </a:b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7" y="1342029"/>
            <a:ext cx="10884637"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600" dirty="0">
                <a:solidFill>
                  <a:schemeClr val="tx1"/>
                </a:solidFill>
                <a:latin typeface="微软雅黑" panose="020B0503020204020204" pitchFamily="34" charset="-122"/>
                <a:ea typeface="微软雅黑" panose="020B0503020204020204" pitchFamily="34" charset="-122"/>
              </a:rPr>
              <a:t>极限编程的主要目标在于降低因需求变更而带來的成本。 </a:t>
            </a: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600" dirty="0">
                <a:solidFill>
                  <a:schemeClr val="tx1"/>
                </a:solidFill>
                <a:latin typeface="微软雅黑" panose="020B0503020204020204" pitchFamily="34" charset="-122"/>
                <a:ea typeface="微软雅黑" panose="020B0503020204020204" pitchFamily="34" charset="-122"/>
              </a:rPr>
              <a:t>极限编程透过引入基本价值、原则、方法等概念來达到降低</a:t>
            </a:r>
            <a:r>
              <a:rPr lang="zh-CN" altLang="en-US" sz="2600" dirty="0" smtClean="0">
                <a:solidFill>
                  <a:schemeClr val="tx1"/>
                </a:solidFill>
                <a:latin typeface="微软雅黑" panose="020B0503020204020204" pitchFamily="34" charset="-122"/>
                <a:ea typeface="微软雅黑" panose="020B0503020204020204" pitchFamily="34" charset="-122"/>
              </a:rPr>
              <a:t>变更成本</a:t>
            </a:r>
            <a:r>
              <a:rPr lang="zh-CN" altLang="en-US" sz="2600" dirty="0">
                <a:solidFill>
                  <a:schemeClr val="tx1"/>
                </a:solidFill>
                <a:latin typeface="微软雅黑" panose="020B0503020204020204" pitchFamily="34" charset="-122"/>
                <a:ea typeface="微软雅黑" panose="020B0503020204020204" pitchFamily="34" charset="-122"/>
              </a:rPr>
              <a:t>的目的。 </a:t>
            </a:r>
          </a:p>
          <a:p>
            <a:pPr marL="0" indent="0">
              <a:lnSpc>
                <a:spcPct val="130000"/>
              </a:lnSpc>
              <a:spcAft>
                <a:spcPts val="600"/>
              </a:spcAft>
              <a:buClr>
                <a:schemeClr val="accent1">
                  <a:lumMod val="50000"/>
                </a:schemeClr>
              </a:buClr>
              <a:buSzPct val="60000"/>
            </a:pPr>
            <a:r>
              <a:rPr lang="zh-CN" altLang="en-US" sz="2800" b="1" dirty="0" smtClean="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传统            </a:t>
            </a:r>
            <a:r>
              <a:rPr lang="en-US" altLang="zh-CN" sz="2800" b="1" dirty="0" smtClean="0">
                <a:latin typeface="微软雅黑" panose="020B0503020204020204" pitchFamily="34" charset="-122"/>
                <a:ea typeface="微软雅黑" panose="020B0503020204020204" pitchFamily="34" charset="-122"/>
              </a:rPr>
              <a:t>V.S            </a:t>
            </a:r>
            <a:r>
              <a:rPr lang="en-US" altLang="zh-CN" sz="2800" b="1" dirty="0">
                <a:latin typeface="微软雅黑" panose="020B0503020204020204" pitchFamily="34" charset="-122"/>
                <a:ea typeface="微软雅黑" panose="020B0503020204020204" pitchFamily="34" charset="-122"/>
              </a:rPr>
              <a:t>XP</a:t>
            </a:r>
          </a:p>
          <a:p>
            <a:pPr marL="0" indent="0">
              <a:lnSpc>
                <a:spcPct val="130000"/>
              </a:lnSpc>
              <a:spcAft>
                <a:spcPts val="600"/>
              </a:spcAft>
              <a:buClr>
                <a:schemeClr val="accent1">
                  <a:lumMod val="50000"/>
                </a:schemeClr>
              </a:buClr>
              <a:buSzPct val="60000"/>
            </a:pPr>
            <a:endParaRPr lang="en-US" altLang="zh-CN" sz="2600" b="1" dirty="0">
              <a:latin typeface="微软雅黑" panose="020B0503020204020204" pitchFamily="34" charset="-122"/>
              <a:ea typeface="微软雅黑" panose="020B0503020204020204" pitchFamily="34" charset="-122"/>
            </a:endParaRPr>
          </a:p>
          <a:p>
            <a:pPr marL="0" indent="0">
              <a:lnSpc>
                <a:spcPct val="130000"/>
              </a:lnSpc>
              <a:spcAft>
                <a:spcPts val="600"/>
              </a:spcAft>
              <a:buClr>
                <a:schemeClr val="accent1">
                  <a:lumMod val="50000"/>
                </a:schemeClr>
              </a:buClr>
              <a:buSzPct val="60000"/>
            </a:pPr>
            <a:endParaRPr lang="zh-CN" altLang="en-US" sz="2800" b="1" dirty="0">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5" descr="Image:Costofchange.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395" y="4097177"/>
            <a:ext cx="3419475"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Image:Costofchangexp.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8870" y="4097177"/>
            <a:ext cx="34861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961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极限编程的价值观</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748" y="1577793"/>
            <a:ext cx="5739320" cy="4699592"/>
          </a:xfrm>
          <a:prstGeom prst="rect">
            <a:avLst/>
          </a:prstGeom>
        </p:spPr>
      </p:pic>
      <p:sp>
        <p:nvSpPr>
          <p:cNvPr id="2" name="文本框 1"/>
          <p:cNvSpPr txBox="1"/>
          <p:nvPr/>
        </p:nvSpPr>
        <p:spPr>
          <a:xfrm>
            <a:off x="6888221" y="5873858"/>
            <a:ext cx="1635847" cy="403527"/>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74511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极限编程的价值观</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9629275"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smtClean="0">
                <a:latin typeface="微软雅黑" panose="020B0503020204020204" pitchFamily="34" charset="-122"/>
                <a:ea typeface="微软雅黑" panose="020B0503020204020204" pitchFamily="34" charset="-122"/>
              </a:rPr>
              <a:t>沟通 </a:t>
            </a:r>
            <a:r>
              <a:rPr lang="en-US" altLang="zh-CN" sz="2600" dirty="0" smtClean="0">
                <a:solidFill>
                  <a:schemeClr val="tx1"/>
                </a:solidFill>
                <a:latin typeface="微软雅黑" panose="020B0503020204020204" pitchFamily="34" charset="-122"/>
                <a:ea typeface="微软雅黑" panose="020B0503020204020204" pitchFamily="34" charset="-122"/>
              </a:rPr>
              <a:t>—</a:t>
            </a:r>
            <a:r>
              <a:rPr lang="zh-CN" altLang="en-US" sz="2600" dirty="0" smtClean="0">
                <a:solidFill>
                  <a:schemeClr val="tx1"/>
                </a:solidFill>
                <a:latin typeface="微软雅黑" panose="020B0503020204020204" pitchFamily="34" charset="-122"/>
                <a:ea typeface="微软雅黑" panose="020B0503020204020204" pitchFamily="34" charset="-122"/>
              </a:rPr>
              <a:t> 把</a:t>
            </a:r>
            <a:r>
              <a:rPr lang="zh-CN" altLang="en-US" sz="2600" dirty="0">
                <a:solidFill>
                  <a:schemeClr val="tx1"/>
                </a:solidFill>
                <a:latin typeface="微软雅黑" panose="020B0503020204020204" pitchFamily="34" charset="-122"/>
                <a:ea typeface="微软雅黑" panose="020B0503020204020204" pitchFamily="34" charset="-122"/>
              </a:rPr>
              <a:t>沟通看作项目中间协调与合作的主要推动因素。  </a:t>
            </a:r>
            <a:endParaRPr lang="en-US" altLang="zh-CN" sz="2600" dirty="0" smtClean="0">
              <a:solidFill>
                <a:schemeClr val="tx1"/>
              </a:solidFill>
              <a:latin typeface="微软雅黑" panose="020B0503020204020204" pitchFamily="34" charset="-122"/>
              <a:ea typeface="微软雅黑" panose="020B0503020204020204" pitchFamily="34" charset="-122"/>
            </a:endParaRPr>
          </a:p>
          <a:p>
            <a:pPr>
              <a:lnSpc>
                <a:spcPct val="130000"/>
              </a:lnSpc>
              <a:spcBef>
                <a:spcPts val="600"/>
              </a:spcBef>
              <a:spcAft>
                <a:spcPts val="600"/>
              </a:spcAft>
              <a:buClr>
                <a:schemeClr val="accent1">
                  <a:lumMod val="50000"/>
                </a:schemeClr>
              </a:buClr>
              <a:buSzPct val="60000"/>
              <a:buFont typeface="Wingdings" panose="05000000000000000000" pitchFamily="2" charset="2"/>
              <a:buChar char="l"/>
            </a:pPr>
            <a:r>
              <a:rPr lang="zh-CN" altLang="en-US" sz="2800" b="1" dirty="0" smtClean="0">
                <a:solidFill>
                  <a:schemeClr val="tx2"/>
                </a:solidFill>
                <a:latin typeface="微软雅黑" panose="020B0503020204020204" pitchFamily="34" charset="-122"/>
                <a:ea typeface="微软雅黑" panose="020B0503020204020204" pitchFamily="34" charset="-122"/>
              </a:rPr>
              <a:t>为什么</a:t>
            </a:r>
            <a:r>
              <a:rPr lang="zh-CN" altLang="en-US" sz="2800" b="1" dirty="0">
                <a:solidFill>
                  <a:schemeClr val="tx2"/>
                </a:solidFill>
                <a:latin typeface="微软雅黑" panose="020B0503020204020204" pitchFamily="34" charset="-122"/>
                <a:ea typeface="微软雅黑" panose="020B0503020204020204" pitchFamily="34" charset="-122"/>
              </a:rPr>
              <a:t>要沟通讨论？</a:t>
            </a:r>
          </a:p>
          <a:p>
            <a:pPr>
              <a:spcAft>
                <a:spcPts val="600"/>
              </a:spcAft>
              <a:buFont typeface="Wingdings" panose="05000000000000000000" pitchFamily="2" charset="2"/>
              <a:buNone/>
            </a:pPr>
            <a:r>
              <a:rPr lang="zh-CN" altLang="en-US" sz="2600" dirty="0" smtClean="0">
                <a:solidFill>
                  <a:schemeClr val="tx2"/>
                </a:solidFill>
                <a:latin typeface="微软雅黑" panose="020B0503020204020204" pitchFamily="34" charset="-122"/>
                <a:ea typeface="微软雅黑" panose="020B0503020204020204" pitchFamily="34" charset="-122"/>
              </a:rPr>
              <a:t>（</a:t>
            </a:r>
            <a:r>
              <a:rPr lang="en-US" altLang="zh-CN" sz="2600" dirty="0" smtClean="0">
                <a:solidFill>
                  <a:schemeClr val="tx2"/>
                </a:solidFill>
                <a:latin typeface="微软雅黑" panose="020B0503020204020204" pitchFamily="34" charset="-122"/>
                <a:ea typeface="微软雅黑" panose="020B0503020204020204" pitchFamily="34" charset="-122"/>
              </a:rPr>
              <a:t>1</a:t>
            </a:r>
            <a:r>
              <a:rPr lang="zh-CN" altLang="en-US" sz="2600" dirty="0" smtClean="0">
                <a:solidFill>
                  <a:schemeClr val="tx2"/>
                </a:solidFill>
                <a:latin typeface="微软雅黑" panose="020B0503020204020204" pitchFamily="34" charset="-122"/>
                <a:ea typeface="微软雅黑" panose="020B0503020204020204" pitchFamily="34" charset="-122"/>
              </a:rPr>
              <a:t>）因为你的问题别人可能已经知道答案，重复研究浪费时间</a:t>
            </a:r>
          </a:p>
          <a:p>
            <a:pPr>
              <a:spcAft>
                <a:spcPts val="600"/>
              </a:spcAft>
              <a:buFont typeface="Wingdings" panose="05000000000000000000" pitchFamily="2" charset="2"/>
              <a:buNone/>
            </a:pPr>
            <a:r>
              <a:rPr lang="zh-CN" altLang="en-US" sz="2600" dirty="0" smtClean="0">
                <a:solidFill>
                  <a:schemeClr val="tx2"/>
                </a:solidFill>
                <a:latin typeface="微软雅黑" panose="020B0503020204020204" pitchFamily="34" charset="-122"/>
                <a:ea typeface="微软雅黑" panose="020B0503020204020204" pitchFamily="34" charset="-122"/>
              </a:rPr>
              <a:t>（</a:t>
            </a:r>
            <a:r>
              <a:rPr lang="en-US" altLang="zh-CN" sz="2600" dirty="0" smtClean="0">
                <a:solidFill>
                  <a:schemeClr val="tx2"/>
                </a:solidFill>
                <a:latin typeface="微软雅黑" panose="020B0503020204020204" pitchFamily="34" charset="-122"/>
                <a:ea typeface="微软雅黑" panose="020B0503020204020204" pitchFamily="34" charset="-122"/>
              </a:rPr>
              <a:t>2</a:t>
            </a:r>
            <a:r>
              <a:rPr lang="zh-CN" altLang="en-US" sz="2600" dirty="0" smtClean="0">
                <a:solidFill>
                  <a:schemeClr val="tx2"/>
                </a:solidFill>
                <a:latin typeface="微软雅黑" panose="020B0503020204020204" pitchFamily="34" charset="-122"/>
                <a:ea typeface="微软雅黑" panose="020B0503020204020204" pitchFamily="34" charset="-122"/>
              </a:rPr>
              <a:t>）讨论可以避免盲点</a:t>
            </a:r>
          </a:p>
          <a:p>
            <a:pPr>
              <a:spcAft>
                <a:spcPts val="600"/>
              </a:spcAft>
              <a:buFont typeface="Wingdings" panose="05000000000000000000" pitchFamily="2" charset="2"/>
              <a:buNone/>
            </a:pPr>
            <a:r>
              <a:rPr lang="zh-CN" altLang="en-US" sz="2600" dirty="0" smtClean="0">
                <a:solidFill>
                  <a:schemeClr val="tx2"/>
                </a:solidFill>
                <a:latin typeface="微软雅黑" panose="020B0503020204020204" pitchFamily="34" charset="-122"/>
                <a:ea typeface="微软雅黑" panose="020B0503020204020204" pitchFamily="34" charset="-122"/>
              </a:rPr>
              <a:t>（</a:t>
            </a:r>
            <a:r>
              <a:rPr lang="en-US" altLang="zh-CN" sz="2600" dirty="0" smtClean="0">
                <a:solidFill>
                  <a:schemeClr val="tx2"/>
                </a:solidFill>
                <a:latin typeface="微软雅黑" panose="020B0503020204020204" pitchFamily="34" charset="-122"/>
                <a:ea typeface="微软雅黑" panose="020B0503020204020204" pitchFamily="34" charset="-122"/>
              </a:rPr>
              <a:t>3</a:t>
            </a:r>
            <a:r>
              <a:rPr lang="zh-CN" altLang="en-US" sz="2600" dirty="0" smtClean="0">
                <a:solidFill>
                  <a:schemeClr val="tx2"/>
                </a:solidFill>
                <a:latin typeface="微软雅黑" panose="020B0503020204020204" pitchFamily="34" charset="-122"/>
                <a:ea typeface="微软雅黑" panose="020B0503020204020204" pitchFamily="34" charset="-122"/>
              </a:rPr>
              <a:t>）要从多个待选方案中选取较优者，才是正确的工作方法</a:t>
            </a:r>
          </a:p>
          <a:p>
            <a:pPr>
              <a:buFont typeface="Wingdings" panose="05000000000000000000" pitchFamily="2" charset="2"/>
              <a:buNone/>
            </a:pP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None/>
            </a:pPr>
            <a:r>
              <a:rPr lang="zh-CN" altLang="en-US" sz="2400" dirty="0">
                <a:solidFill>
                  <a:srgbClr val="FF6600"/>
                </a:solidFill>
                <a:latin typeface="微软雅黑" panose="020B0503020204020204" pitchFamily="34" charset="-122"/>
                <a:ea typeface="微软雅黑" panose="020B0503020204020204" pitchFamily="34" charset="-122"/>
              </a:rPr>
              <a:t>生活中的例子：三个臭皮匠顶个诸葛亮</a:t>
            </a:r>
            <a:endParaRPr lang="en-US" altLang="zh-CN" sz="2400" dirty="0">
              <a:solidFill>
                <a:srgbClr val="FF6600"/>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None/>
            </a:pPr>
            <a:r>
              <a:rPr lang="zh-CN" altLang="en-US" sz="2400" dirty="0">
                <a:solidFill>
                  <a:srgbClr val="FF6600"/>
                </a:solidFill>
                <a:latin typeface="微软雅黑" panose="020B0503020204020204" pitchFamily="34" charset="-122"/>
                <a:ea typeface="微软雅黑" panose="020B0503020204020204" pitchFamily="34" charset="-122"/>
              </a:rPr>
              <a:t>项目中的例子：建领域模型（通过沟通将业务领域的知识融合起来）</a:t>
            </a:r>
          </a:p>
          <a:p>
            <a:pPr marL="0" indent="0">
              <a:lnSpc>
                <a:spcPct val="130000"/>
              </a:lnSpc>
              <a:spcAft>
                <a:spcPts val="600"/>
              </a:spcAft>
              <a:buClr>
                <a:schemeClr val="accent1">
                  <a:lumMod val="50000"/>
                </a:schemeClr>
              </a:buClr>
              <a:buSzPct val="60000"/>
            </a:pPr>
            <a:endParaRPr lang="zh-CN" altLang="en-US" sz="2800" b="1" dirty="0">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941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animEffect transition="in" filter="fade">
                                      <p:cBhvr>
                                        <p:cTn id="7" dur="500"/>
                                        <p:tgtEl>
                                          <p:spTgt spid="6963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636">
                                            <p:txEl>
                                              <p:pRg st="2" end="2"/>
                                            </p:txEl>
                                          </p:spTgt>
                                        </p:tgtEl>
                                        <p:attrNameLst>
                                          <p:attrName>style.visibility</p:attrName>
                                        </p:attrNameLst>
                                      </p:cBhvr>
                                      <p:to>
                                        <p:strVal val="visible"/>
                                      </p:to>
                                    </p:set>
                                    <p:animEffect transition="in" filter="fade">
                                      <p:cBhvr>
                                        <p:cTn id="10" dur="500"/>
                                        <p:tgtEl>
                                          <p:spTgt spid="696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9636">
                                            <p:txEl>
                                              <p:pRg st="3" end="3"/>
                                            </p:txEl>
                                          </p:spTgt>
                                        </p:tgtEl>
                                        <p:attrNameLst>
                                          <p:attrName>style.visibility</p:attrName>
                                        </p:attrNameLst>
                                      </p:cBhvr>
                                      <p:to>
                                        <p:strVal val="visible"/>
                                      </p:to>
                                    </p:set>
                                    <p:animEffect transition="in" filter="fade">
                                      <p:cBhvr>
                                        <p:cTn id="13" dur="500"/>
                                        <p:tgtEl>
                                          <p:spTgt spid="6963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9636">
                                            <p:txEl>
                                              <p:pRg st="4" end="4"/>
                                            </p:txEl>
                                          </p:spTgt>
                                        </p:tgtEl>
                                        <p:attrNameLst>
                                          <p:attrName>style.visibility</p:attrName>
                                        </p:attrNameLst>
                                      </p:cBhvr>
                                      <p:to>
                                        <p:strVal val="visible"/>
                                      </p:to>
                                    </p:set>
                                    <p:animEffect transition="in" filter="fade">
                                      <p:cBhvr>
                                        <p:cTn id="16" dur="500"/>
                                        <p:tgtEl>
                                          <p:spTgt spid="6963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636">
                                            <p:txEl>
                                              <p:pRg st="6" end="6"/>
                                            </p:txEl>
                                          </p:spTgt>
                                        </p:tgtEl>
                                        <p:attrNameLst>
                                          <p:attrName>style.visibility</p:attrName>
                                        </p:attrNameLst>
                                      </p:cBhvr>
                                      <p:to>
                                        <p:strVal val="visible"/>
                                      </p:to>
                                    </p:set>
                                    <p:animEffect transition="in" filter="fade">
                                      <p:cBhvr>
                                        <p:cTn id="21" dur="500"/>
                                        <p:tgtEl>
                                          <p:spTgt spid="6963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9636">
                                            <p:txEl>
                                              <p:pRg st="7" end="7"/>
                                            </p:txEl>
                                          </p:spTgt>
                                        </p:tgtEl>
                                        <p:attrNameLst>
                                          <p:attrName>style.visibility</p:attrName>
                                        </p:attrNameLst>
                                      </p:cBhvr>
                                      <p:to>
                                        <p:strVal val="visible"/>
                                      </p:to>
                                    </p:set>
                                    <p:animEffect transition="in" filter="fade">
                                      <p:cBhvr>
                                        <p:cTn id="24" dur="500"/>
                                        <p:tgtEl>
                                          <p:spTgt spid="696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极限编程的价值观</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11592394"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smtClean="0">
                <a:latin typeface="微软雅黑" panose="020B0503020204020204" pitchFamily="34" charset="-122"/>
                <a:ea typeface="微软雅黑" panose="020B0503020204020204" pitchFamily="34" charset="-122"/>
              </a:rPr>
              <a:t>反馈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500" dirty="0" smtClean="0">
                <a:solidFill>
                  <a:schemeClr val="tx1"/>
                </a:solidFill>
                <a:latin typeface="微软雅黑" panose="020B0503020204020204" pitchFamily="34" charset="-122"/>
                <a:ea typeface="微软雅黑" panose="020B0503020204020204" pitchFamily="34" charset="-122"/>
              </a:rPr>
              <a:t>获取</a:t>
            </a:r>
            <a:r>
              <a:rPr lang="zh-CN" altLang="en-US" sz="2500" dirty="0">
                <a:solidFill>
                  <a:schemeClr val="tx1"/>
                </a:solidFill>
                <a:latin typeface="微软雅黑" panose="020B0503020204020204" pitchFamily="34" charset="-122"/>
                <a:ea typeface="微软雅黑" panose="020B0503020204020204" pitchFamily="34" charset="-122"/>
              </a:rPr>
              <a:t>系统反馈</a:t>
            </a:r>
            <a:r>
              <a:rPr lang="zh-CN" altLang="en-US" sz="2500" dirty="0" smtClean="0">
                <a:solidFill>
                  <a:schemeClr val="tx1"/>
                </a:solidFill>
                <a:latin typeface="微软雅黑" panose="020B0503020204020204" pitchFamily="34" charset="-122"/>
                <a:ea typeface="微软雅黑" panose="020B0503020204020204" pitchFamily="34" charset="-122"/>
              </a:rPr>
              <a:t>：编写</a:t>
            </a:r>
            <a:r>
              <a:rPr lang="zh-CN" altLang="en-US" sz="2500" dirty="0">
                <a:solidFill>
                  <a:schemeClr val="tx1"/>
                </a:solidFill>
                <a:latin typeface="微软雅黑" panose="020B0503020204020204" pitchFamily="34" charset="-122"/>
                <a:ea typeface="微软雅黑" panose="020B0503020204020204" pitchFamily="34" charset="-122"/>
              </a:rPr>
              <a:t>单元测试，程序员</a:t>
            </a:r>
            <a:r>
              <a:rPr lang="zh-CN" altLang="en-US" sz="2500" dirty="0" smtClean="0">
                <a:solidFill>
                  <a:schemeClr val="tx1"/>
                </a:solidFill>
                <a:latin typeface="微软雅黑" panose="020B0503020204020204" pitchFamily="34" charset="-122"/>
                <a:ea typeface="微软雅黑" panose="020B0503020204020204" pitchFamily="34" charset="-122"/>
              </a:rPr>
              <a:t>直观得到系统修改后</a:t>
            </a:r>
            <a:r>
              <a:rPr lang="zh-CN" altLang="en-US" sz="2500" dirty="0">
                <a:solidFill>
                  <a:schemeClr val="tx1"/>
                </a:solidFill>
                <a:latin typeface="微软雅黑" panose="020B0503020204020204" pitchFamily="34" charset="-122"/>
                <a:ea typeface="微软雅黑" panose="020B0503020204020204" pitchFamily="34" charset="-122"/>
              </a:rPr>
              <a:t>的状态；</a:t>
            </a:r>
          </a:p>
          <a:p>
            <a:pPr marL="0" indent="0">
              <a:lnSpc>
                <a:spcPct val="130000"/>
              </a:lnSpc>
              <a:spcAft>
                <a:spcPts val="600"/>
              </a:spcAft>
              <a:buClr>
                <a:schemeClr val="accent1">
                  <a:lumMod val="50000"/>
                </a:schemeClr>
              </a:buClr>
              <a:buSzPct val="60000"/>
            </a:pPr>
            <a:r>
              <a:rPr lang="en-US" altLang="zh-CN" sz="2500" dirty="0" smtClean="0">
                <a:solidFill>
                  <a:schemeClr val="tx1"/>
                </a:solidFill>
                <a:latin typeface="微软雅黑" panose="020B0503020204020204" pitchFamily="34" charset="-122"/>
                <a:ea typeface="微软雅黑" panose="020B0503020204020204" pitchFamily="34" charset="-122"/>
              </a:rPr>
              <a:t>		</a:t>
            </a:r>
            <a:r>
              <a:rPr lang="zh-CN" altLang="en-US" sz="2500" dirty="0" smtClean="0">
                <a:solidFill>
                  <a:schemeClr val="tx1"/>
                </a:solidFill>
                <a:latin typeface="微软雅黑" panose="020B0503020204020204" pitchFamily="34" charset="-122"/>
                <a:ea typeface="微软雅黑" panose="020B0503020204020204" pitchFamily="34" charset="-122"/>
              </a:rPr>
              <a:t>获得</a:t>
            </a:r>
            <a:r>
              <a:rPr lang="zh-CN" altLang="en-US" sz="2500" dirty="0">
                <a:solidFill>
                  <a:schemeClr val="tx1"/>
                </a:solidFill>
                <a:latin typeface="微软雅黑" panose="020B0503020204020204" pitchFamily="34" charset="-122"/>
                <a:ea typeface="微软雅黑" panose="020B0503020204020204" pitchFamily="34" charset="-122"/>
              </a:rPr>
              <a:t>客户的反馈：获取客户对产品完成的反馈意见；</a:t>
            </a:r>
          </a:p>
          <a:p>
            <a:pPr marL="0" indent="0">
              <a:lnSpc>
                <a:spcPct val="130000"/>
              </a:lnSpc>
              <a:spcAft>
                <a:spcPts val="600"/>
              </a:spcAft>
              <a:buClr>
                <a:schemeClr val="accent1">
                  <a:lumMod val="50000"/>
                </a:schemeClr>
              </a:buClr>
              <a:buSzPct val="60000"/>
            </a:pPr>
            <a:r>
              <a:rPr lang="en-US" altLang="zh-CN" sz="2500" dirty="0" smtClean="0">
                <a:solidFill>
                  <a:schemeClr val="tx1"/>
                </a:solidFill>
                <a:latin typeface="微软雅黑" panose="020B0503020204020204" pitchFamily="34" charset="-122"/>
                <a:ea typeface="微软雅黑" panose="020B0503020204020204" pitchFamily="34" charset="-122"/>
              </a:rPr>
              <a:t>		</a:t>
            </a:r>
            <a:r>
              <a:rPr lang="zh-CN" altLang="en-US" sz="2500" dirty="0" smtClean="0">
                <a:solidFill>
                  <a:schemeClr val="tx1"/>
                </a:solidFill>
                <a:latin typeface="微软雅黑" panose="020B0503020204020204" pitchFamily="34" charset="-122"/>
                <a:ea typeface="微软雅黑" panose="020B0503020204020204" pitchFamily="34" charset="-122"/>
              </a:rPr>
              <a:t>获得</a:t>
            </a:r>
            <a:r>
              <a:rPr lang="zh-CN" altLang="en-US" sz="2500" dirty="0">
                <a:solidFill>
                  <a:schemeClr val="tx1"/>
                </a:solidFill>
                <a:latin typeface="微软雅黑" panose="020B0503020204020204" pitchFamily="34" charset="-122"/>
                <a:ea typeface="微软雅黑" panose="020B0503020204020204" pitchFamily="34" charset="-122"/>
              </a:rPr>
              <a:t>小组的反馈：获取团队成员间协作的反馈</a:t>
            </a:r>
            <a:r>
              <a:rPr lang="zh-CN" altLang="en-US" sz="2500" dirty="0" smtClean="0">
                <a:solidFill>
                  <a:schemeClr val="tx1"/>
                </a:solidFill>
                <a:latin typeface="微软雅黑" panose="020B0503020204020204" pitchFamily="34" charset="-122"/>
                <a:ea typeface="微软雅黑" panose="020B0503020204020204" pitchFamily="34" charset="-122"/>
              </a:rPr>
              <a:t>意见。</a:t>
            </a:r>
            <a:endParaRPr lang="en-US" altLang="zh-CN" sz="2500" dirty="0">
              <a:solidFill>
                <a:schemeClr val="tx1"/>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即软件开发不是执行预定计划的</a:t>
            </a:r>
            <a:r>
              <a:rPr lang="zh-CN" altLang="en-US" sz="2800" dirty="0" smtClean="0">
                <a:solidFill>
                  <a:schemeClr val="tx2"/>
                </a:solidFill>
                <a:latin typeface="微软雅黑" panose="020B0503020204020204" pitchFamily="34" charset="-122"/>
                <a:ea typeface="微软雅黑" panose="020B0503020204020204" pitchFamily="34" charset="-122"/>
              </a:rPr>
              <a:t>过程。而是</a:t>
            </a:r>
            <a:r>
              <a:rPr lang="zh-CN" altLang="en-US" sz="2800" dirty="0">
                <a:solidFill>
                  <a:schemeClr val="tx2"/>
                </a:solidFill>
                <a:latin typeface="微软雅黑" panose="020B0503020204020204" pitchFamily="34" charset="-122"/>
                <a:ea typeface="微软雅黑" panose="020B0503020204020204" pitchFamily="34" charset="-122"/>
              </a:rPr>
              <a:t>根据反馈不断改进的</a:t>
            </a:r>
            <a:r>
              <a:rPr lang="zh-CN" altLang="en-US" sz="2800" dirty="0" smtClean="0">
                <a:solidFill>
                  <a:schemeClr val="tx2"/>
                </a:solidFill>
                <a:latin typeface="微软雅黑" panose="020B0503020204020204" pitchFamily="34" charset="-122"/>
                <a:ea typeface="微软雅黑" panose="020B0503020204020204" pitchFamily="34" charset="-122"/>
              </a:rPr>
              <a:t>过程。</a:t>
            </a:r>
            <a:endParaRPr lang="zh-CN" altLang="en-US" sz="2800" dirty="0">
              <a:solidFill>
                <a:schemeClr val="tx2"/>
              </a:solidFill>
              <a:latin typeface="微软雅黑" panose="020B0503020204020204" pitchFamily="34" charset="-122"/>
              <a:ea typeface="微软雅黑" panose="020B0503020204020204" pitchFamily="34" charset="-122"/>
            </a:endParaRPr>
          </a:p>
          <a:p>
            <a:pPr marL="0" indent="0">
              <a:lnSpc>
                <a:spcPct val="130000"/>
              </a:lnSpc>
              <a:spcAft>
                <a:spcPts val="600"/>
              </a:spcAft>
              <a:buClr>
                <a:schemeClr val="accent1">
                  <a:lumMod val="50000"/>
                </a:schemeClr>
              </a:buClr>
              <a:buSzPct val="60000"/>
            </a:pPr>
            <a:endParaRPr lang="zh-CN" altLang="en-US" sz="2800" b="1" dirty="0">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pPr>
            <a:r>
              <a:rPr lang="zh-CN" altLang="en-US" sz="2400" dirty="0">
                <a:solidFill>
                  <a:srgbClr val="FF6600"/>
                </a:solidFill>
                <a:latin typeface="微软雅黑" panose="020B0503020204020204" pitchFamily="34" charset="-122"/>
                <a:ea typeface="微软雅黑" panose="020B0503020204020204" pitchFamily="34" charset="-122"/>
              </a:rPr>
              <a:t>生活中的例子：做菜，开车</a:t>
            </a:r>
          </a:p>
          <a:p>
            <a:pPr>
              <a:lnSpc>
                <a:spcPct val="130000"/>
              </a:lnSpc>
              <a:spcAft>
                <a:spcPts val="600"/>
              </a:spcAft>
              <a:buClr>
                <a:schemeClr val="accent1">
                  <a:lumMod val="50000"/>
                </a:schemeClr>
              </a:buClr>
              <a:buSzPct val="60000"/>
            </a:pPr>
            <a:r>
              <a:rPr lang="zh-CN" altLang="en-US" sz="2400" dirty="0">
                <a:solidFill>
                  <a:srgbClr val="FF6600"/>
                </a:solidFill>
                <a:latin typeface="微软雅黑" panose="020B0503020204020204" pitchFamily="34" charset="-122"/>
                <a:ea typeface="微软雅黑" panose="020B0503020204020204" pitchFamily="34" charset="-122"/>
              </a:rPr>
              <a:t>项目中的例子：频繁测试，结对编程（实时代码评审）</a:t>
            </a:r>
          </a:p>
          <a:p>
            <a:pPr marL="0" indent="0">
              <a:lnSpc>
                <a:spcPct val="130000"/>
              </a:lnSpc>
              <a:spcAft>
                <a:spcPts val="600"/>
              </a:spcAft>
              <a:buClr>
                <a:schemeClr val="accent1">
                  <a:lumMod val="50000"/>
                </a:schemeClr>
              </a:buClr>
              <a:buSzPct val="60000"/>
            </a:pPr>
            <a:endParaRPr lang="zh-CN" altLang="en-US" sz="2800" b="1" dirty="0">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328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3" end="3"/>
                                            </p:txEl>
                                          </p:spTgt>
                                        </p:tgtEl>
                                        <p:attrNameLst>
                                          <p:attrName>style.visibility</p:attrName>
                                        </p:attrNameLst>
                                      </p:cBhvr>
                                      <p:to>
                                        <p:strVal val="visible"/>
                                      </p:to>
                                    </p:set>
                                    <p:animEffect transition="in" filter="fade">
                                      <p:cBhvr>
                                        <p:cTn id="7" dur="500"/>
                                        <p:tgtEl>
                                          <p:spTgt spid="6963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5" end="5"/>
                                            </p:txEl>
                                          </p:spTgt>
                                        </p:tgtEl>
                                        <p:attrNameLst>
                                          <p:attrName>style.visibility</p:attrName>
                                        </p:attrNameLst>
                                      </p:cBhvr>
                                      <p:to>
                                        <p:strVal val="visible"/>
                                      </p:to>
                                    </p:set>
                                    <p:animEffect transition="in" filter="fade">
                                      <p:cBhvr>
                                        <p:cTn id="12" dur="500"/>
                                        <p:tgtEl>
                                          <p:spTgt spid="69636">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9636">
                                            <p:txEl>
                                              <p:pRg st="6" end="6"/>
                                            </p:txEl>
                                          </p:spTgt>
                                        </p:tgtEl>
                                        <p:attrNameLst>
                                          <p:attrName>style.visibility</p:attrName>
                                        </p:attrNameLst>
                                      </p:cBhvr>
                                      <p:to>
                                        <p:strVal val="visible"/>
                                      </p:to>
                                    </p:set>
                                    <p:animEffect transition="in" filter="fade">
                                      <p:cBhvr>
                                        <p:cTn id="15" dur="500"/>
                                        <p:tgtEl>
                                          <p:spTgt spid="696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smtClean="0">
                <a:solidFill>
                  <a:srgbClr val="990000"/>
                </a:solidFill>
                <a:latin typeface="FrutigerNext LT Medium" pitchFamily="34" charset="0"/>
                <a:ea typeface="黑体" panose="02010609060101010101" pitchFamily="49" charset="-122"/>
                <a:cs typeface="+mn-cs"/>
              </a:rPr>
              <a:t>极限编程的价值观</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6" y="1342029"/>
            <a:ext cx="11592394" cy="500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b="1" dirty="0" smtClean="0">
                <a:latin typeface="微软雅黑" panose="020B0503020204020204" pitchFamily="34" charset="-122"/>
                <a:ea typeface="微软雅黑" panose="020B0503020204020204" pitchFamily="34" charset="-122"/>
              </a:rPr>
              <a:t>简单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假定</a:t>
            </a:r>
            <a:r>
              <a:rPr lang="zh-CN" altLang="en-US" sz="2600" dirty="0">
                <a:solidFill>
                  <a:schemeClr val="tx1"/>
                </a:solidFill>
                <a:latin typeface="微软雅黑" panose="020B0503020204020204" pitchFamily="34" charset="-122"/>
                <a:ea typeface="微软雅黑" panose="020B0503020204020204" pitchFamily="34" charset="-122"/>
              </a:rPr>
              <a:t>未来不能可靠地预测</a:t>
            </a:r>
            <a:r>
              <a:rPr lang="zh-CN" altLang="en-US" sz="2600" dirty="0" smtClean="0">
                <a:solidFill>
                  <a:schemeClr val="tx1"/>
                </a:solidFill>
                <a:latin typeface="微软雅黑" panose="020B0503020204020204" pitchFamily="34" charset="-122"/>
                <a:ea typeface="微软雅黑" panose="020B0503020204020204" pitchFamily="34" charset="-122"/>
              </a:rPr>
              <a:t>，所以</a:t>
            </a:r>
            <a:r>
              <a:rPr lang="zh-CN" altLang="en-US" sz="2600" dirty="0">
                <a:solidFill>
                  <a:schemeClr val="tx1"/>
                </a:solidFill>
                <a:latin typeface="微软雅黑" panose="020B0503020204020204" pitchFamily="34" charset="-122"/>
                <a:ea typeface="微软雅黑" panose="020B0503020204020204" pitchFamily="34" charset="-122"/>
              </a:rPr>
              <a:t>不应该过多考虑未来的</a:t>
            </a:r>
            <a:r>
              <a:rPr lang="zh-CN" altLang="en-US" sz="2600" dirty="0" smtClean="0">
                <a:solidFill>
                  <a:schemeClr val="tx1"/>
                </a:solidFill>
                <a:latin typeface="微软雅黑" panose="020B0503020204020204" pitchFamily="34" charset="-122"/>
                <a:ea typeface="微软雅黑" panose="020B0503020204020204" pitchFamily="34" charset="-122"/>
              </a:rPr>
              <a:t>问题</a:t>
            </a:r>
            <a:r>
              <a:rPr lang="en-US" altLang="zh-CN" sz="2600" dirty="0" smtClean="0">
                <a:solidFill>
                  <a:schemeClr val="tx1"/>
                </a:solidFill>
                <a:latin typeface="微软雅黑" panose="020B0503020204020204" pitchFamily="34" charset="-122"/>
                <a:ea typeface="微软雅黑" panose="020B0503020204020204" pitchFamily="34" charset="-122"/>
              </a:rPr>
              <a:t>				</a:t>
            </a:r>
            <a:r>
              <a:rPr lang="zh-CN" altLang="en-US" sz="2600" dirty="0" smtClean="0">
                <a:solidFill>
                  <a:schemeClr val="tx1"/>
                </a:solidFill>
                <a:latin typeface="微软雅黑" panose="020B0503020204020204" pitchFamily="34" charset="-122"/>
                <a:ea typeface="微软雅黑" panose="020B0503020204020204" pitchFamily="34" charset="-122"/>
              </a:rPr>
              <a:t>而是应该</a:t>
            </a:r>
            <a:r>
              <a:rPr lang="zh-CN" altLang="en-US" sz="2600" dirty="0">
                <a:solidFill>
                  <a:schemeClr val="tx1"/>
                </a:solidFill>
                <a:latin typeface="微软雅黑" panose="020B0503020204020204" pitchFamily="34" charset="-122"/>
                <a:ea typeface="微软雅黑" panose="020B0503020204020204" pitchFamily="34" charset="-122"/>
              </a:rPr>
              <a:t>集中力量解决</a:t>
            </a:r>
            <a:r>
              <a:rPr lang="zh-CN" altLang="en-US" sz="2600" dirty="0" smtClean="0">
                <a:solidFill>
                  <a:schemeClr val="tx1"/>
                </a:solidFill>
                <a:latin typeface="微软雅黑" panose="020B0503020204020204" pitchFamily="34" charset="-122"/>
                <a:ea typeface="微软雅黑" panose="020B0503020204020204" pitchFamily="34" charset="-122"/>
              </a:rPr>
              <a:t>燃眉之急。</a:t>
            </a:r>
            <a:endParaRPr lang="en-US" altLang="zh-CN" sz="2600" dirty="0" smtClean="0">
              <a:solidFill>
                <a:schemeClr val="tx1"/>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即在保证满足用户需求的前提下，尽量选择最简单的</a:t>
            </a:r>
            <a:r>
              <a:rPr lang="zh-CN" altLang="en-US" sz="2800" dirty="0" smtClean="0">
                <a:solidFill>
                  <a:schemeClr val="tx2"/>
                </a:solidFill>
                <a:latin typeface="微软雅黑" panose="020B0503020204020204" pitchFamily="34" charset="-122"/>
                <a:ea typeface="微软雅黑" panose="020B0503020204020204" pitchFamily="34" charset="-122"/>
              </a:rPr>
              <a:t>设计。</a:t>
            </a: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对应于设计原则</a:t>
            </a:r>
            <a:r>
              <a:rPr lang="zh-CN" altLang="en-US" sz="2800" dirty="0" smtClean="0">
                <a:solidFill>
                  <a:schemeClr val="tx2"/>
                </a:solidFill>
                <a:latin typeface="微软雅黑" panose="020B0503020204020204" pitchFamily="34" charset="-122"/>
                <a:ea typeface="微软雅黑" panose="020B0503020204020204" pitchFamily="34" charset="-122"/>
              </a:rPr>
              <a:t>“简洁为美”。</a:t>
            </a: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spcAft>
                <a:spcPts val="600"/>
              </a:spcAft>
              <a:buClr>
                <a:schemeClr val="accent1">
                  <a:lumMod val="50000"/>
                </a:schemeClr>
              </a:buClr>
              <a:buSzPct val="60000"/>
              <a:buFont typeface="Wingdings" panose="05000000000000000000" pitchFamily="2" charset="2"/>
              <a:buChar char="l"/>
            </a:pPr>
            <a:r>
              <a:rPr lang="zh-CN" altLang="en-US" sz="2800" dirty="0">
                <a:solidFill>
                  <a:schemeClr val="tx2"/>
                </a:solidFill>
                <a:latin typeface="微软雅黑" panose="020B0503020204020204" pitchFamily="34" charset="-122"/>
                <a:ea typeface="微软雅黑" panose="020B0503020204020204" pitchFamily="34" charset="-122"/>
              </a:rPr>
              <a:t>因为简单的系统才好维护，而维护</a:t>
            </a:r>
            <a:r>
              <a:rPr lang="zh-CN" altLang="en-US" sz="2800" dirty="0" smtClean="0">
                <a:solidFill>
                  <a:schemeClr val="tx2"/>
                </a:solidFill>
                <a:latin typeface="微软雅黑" panose="020B0503020204020204" pitchFamily="34" charset="-122"/>
                <a:ea typeface="微软雅黑" panose="020B0503020204020204" pitchFamily="34" charset="-122"/>
              </a:rPr>
              <a:t>成本是</a:t>
            </a:r>
            <a:r>
              <a:rPr lang="zh-CN" altLang="en-US" sz="2800" dirty="0">
                <a:solidFill>
                  <a:schemeClr val="tx2"/>
                </a:solidFill>
                <a:latin typeface="微软雅黑" panose="020B0503020204020204" pitchFamily="34" charset="-122"/>
                <a:ea typeface="微软雅黑" panose="020B0503020204020204" pitchFamily="34" charset="-122"/>
              </a:rPr>
              <a:t>软件开发成本中比例最大</a:t>
            </a:r>
            <a:r>
              <a:rPr lang="zh-CN" altLang="en-US" sz="2800" dirty="0" smtClean="0">
                <a:solidFill>
                  <a:schemeClr val="tx2"/>
                </a:solidFill>
                <a:latin typeface="微软雅黑" panose="020B0503020204020204" pitchFamily="34" charset="-122"/>
                <a:ea typeface="微软雅黑" panose="020B0503020204020204" pitchFamily="34" charset="-122"/>
              </a:rPr>
              <a:t>的。</a:t>
            </a:r>
            <a:endParaRPr lang="zh-CN" altLang="en-US" sz="2800" dirty="0">
              <a:solidFill>
                <a:schemeClr val="tx2"/>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zh-CN" altLang="en-US" sz="2800" dirty="0">
              <a:solidFill>
                <a:schemeClr val="tx2"/>
              </a:solidFill>
            </a:endParaRPr>
          </a:p>
          <a:p>
            <a:pPr>
              <a:lnSpc>
                <a:spcPct val="130000"/>
              </a:lnSpc>
              <a:spcAft>
                <a:spcPts val="600"/>
              </a:spcAft>
              <a:buClr>
                <a:schemeClr val="accent1">
                  <a:lumMod val="50000"/>
                </a:schemeClr>
              </a:buClr>
              <a:buSzPct val="60000"/>
              <a:buFont typeface="Wingdings" panose="05000000000000000000" pitchFamily="2" charset="2"/>
              <a:buNone/>
            </a:pPr>
            <a:r>
              <a:rPr lang="zh-CN" altLang="en-US" sz="2400" dirty="0">
                <a:solidFill>
                  <a:srgbClr val="FF6600"/>
                </a:solidFill>
                <a:latin typeface="微软雅黑" panose="020B0503020204020204" pitchFamily="34" charset="-122"/>
                <a:ea typeface="微软雅黑" panose="020B0503020204020204" pitchFamily="34" charset="-122"/>
              </a:rPr>
              <a:t>生活中的例子：自行车、</a:t>
            </a:r>
            <a:r>
              <a:rPr lang="zh-CN" altLang="en-US" sz="2400" dirty="0" smtClean="0">
                <a:solidFill>
                  <a:srgbClr val="FF6600"/>
                </a:solidFill>
                <a:latin typeface="微软雅黑" panose="020B0503020204020204" pitchFamily="34" charset="-122"/>
                <a:ea typeface="微软雅黑" panose="020B0503020204020204" pitchFamily="34" charset="-122"/>
              </a:rPr>
              <a:t>电动车、汽车</a:t>
            </a:r>
            <a:r>
              <a:rPr lang="zh-CN" altLang="en-US" sz="2400" dirty="0">
                <a:solidFill>
                  <a:srgbClr val="FF6600"/>
                </a:solidFill>
                <a:latin typeface="微软雅黑" panose="020B0503020204020204" pitchFamily="34" charset="-122"/>
                <a:ea typeface="微软雅黑" panose="020B0503020204020204" pitchFamily="34" charset="-122"/>
              </a:rPr>
              <a:t>的维护成本</a:t>
            </a:r>
          </a:p>
          <a:p>
            <a:pPr>
              <a:lnSpc>
                <a:spcPct val="130000"/>
              </a:lnSpc>
              <a:spcAft>
                <a:spcPts val="600"/>
              </a:spcAft>
              <a:buClr>
                <a:schemeClr val="accent1">
                  <a:lumMod val="50000"/>
                </a:schemeClr>
              </a:buClr>
              <a:buSzPct val="60000"/>
              <a:buFont typeface="Wingdings" panose="05000000000000000000" pitchFamily="2" charset="2"/>
              <a:buNone/>
            </a:pPr>
            <a:r>
              <a:rPr lang="zh-CN" altLang="en-US" sz="2400" dirty="0">
                <a:solidFill>
                  <a:srgbClr val="FF6600"/>
                </a:solidFill>
                <a:latin typeface="微软雅黑" panose="020B0503020204020204" pitchFamily="34" charset="-122"/>
                <a:ea typeface="微软雅黑" panose="020B0503020204020204" pitchFamily="34" charset="-122"/>
              </a:rPr>
              <a:t>项目中的例子：</a:t>
            </a:r>
            <a:r>
              <a:rPr lang="zh-CN" altLang="en-US" sz="2400" dirty="0" smtClean="0">
                <a:solidFill>
                  <a:srgbClr val="FF6600"/>
                </a:solidFill>
                <a:latin typeface="微软雅黑" panose="020B0503020204020204" pitchFamily="34" charset="-122"/>
                <a:ea typeface="微软雅黑" panose="020B0503020204020204" pitchFamily="34" charset="-122"/>
              </a:rPr>
              <a:t>链表、数组、全局变量、局部变量，尽量</a:t>
            </a:r>
            <a:r>
              <a:rPr lang="zh-CN" altLang="en-US" sz="2400" dirty="0">
                <a:solidFill>
                  <a:srgbClr val="FF6600"/>
                </a:solidFill>
                <a:latin typeface="微软雅黑" panose="020B0503020204020204" pitchFamily="34" charset="-122"/>
                <a:ea typeface="微软雅黑" panose="020B0503020204020204" pitchFamily="34" charset="-122"/>
              </a:rPr>
              <a:t>使用简单的方式</a:t>
            </a:r>
          </a:p>
          <a:p>
            <a:pPr>
              <a:lnSpc>
                <a:spcPct val="130000"/>
              </a:lnSpc>
              <a:spcAft>
                <a:spcPts val="600"/>
              </a:spcAft>
              <a:buClr>
                <a:schemeClr val="accent1">
                  <a:lumMod val="50000"/>
                </a:schemeClr>
              </a:buClr>
              <a:buSzPct val="60000"/>
              <a:buFont typeface="Wingdings" panose="05000000000000000000" pitchFamily="2" charset="2"/>
              <a:buChar char="l"/>
            </a:pPr>
            <a:endParaRPr lang="en-US" altLang="zh-CN" sz="2600" b="1" dirty="0">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652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animEffect transition="in" filter="fade">
                                      <p:cBhvr>
                                        <p:cTn id="7" dur="500"/>
                                        <p:tgtEl>
                                          <p:spTgt spid="6963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636">
                                            <p:txEl>
                                              <p:pRg st="2" end="2"/>
                                            </p:txEl>
                                          </p:spTgt>
                                        </p:tgtEl>
                                        <p:attrNameLst>
                                          <p:attrName>style.visibility</p:attrName>
                                        </p:attrNameLst>
                                      </p:cBhvr>
                                      <p:to>
                                        <p:strVal val="visible"/>
                                      </p:to>
                                    </p:set>
                                    <p:animEffect transition="in" filter="fade">
                                      <p:cBhvr>
                                        <p:cTn id="10" dur="500"/>
                                        <p:tgtEl>
                                          <p:spTgt spid="696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9636">
                                            <p:txEl>
                                              <p:pRg st="3" end="3"/>
                                            </p:txEl>
                                          </p:spTgt>
                                        </p:tgtEl>
                                        <p:attrNameLst>
                                          <p:attrName>style.visibility</p:attrName>
                                        </p:attrNameLst>
                                      </p:cBhvr>
                                      <p:to>
                                        <p:strVal val="visible"/>
                                      </p:to>
                                    </p:set>
                                    <p:animEffect transition="in" filter="fade">
                                      <p:cBhvr>
                                        <p:cTn id="13" dur="500"/>
                                        <p:tgtEl>
                                          <p:spTgt spid="696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9636">
                                            <p:txEl>
                                              <p:pRg st="5" end="5"/>
                                            </p:txEl>
                                          </p:spTgt>
                                        </p:tgtEl>
                                        <p:attrNameLst>
                                          <p:attrName>style.visibility</p:attrName>
                                        </p:attrNameLst>
                                      </p:cBhvr>
                                      <p:to>
                                        <p:strVal val="visible"/>
                                      </p:to>
                                    </p:set>
                                    <p:animEffect transition="in" filter="fade">
                                      <p:cBhvr>
                                        <p:cTn id="18" dur="500"/>
                                        <p:tgtEl>
                                          <p:spTgt spid="6963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9636">
                                            <p:txEl>
                                              <p:pRg st="6" end="6"/>
                                            </p:txEl>
                                          </p:spTgt>
                                        </p:tgtEl>
                                        <p:attrNameLst>
                                          <p:attrName>style.visibility</p:attrName>
                                        </p:attrNameLst>
                                      </p:cBhvr>
                                      <p:to>
                                        <p:strVal val="visible"/>
                                      </p:to>
                                    </p:set>
                                    <p:animEffect transition="in" filter="fade">
                                      <p:cBhvr>
                                        <p:cTn id="21" dur="500"/>
                                        <p:tgtEl>
                                          <p:spTgt spid="696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10222</TotalTime>
  <Words>2869</Words>
  <Application>Microsoft Office PowerPoint</Application>
  <PresentationFormat>宽屏</PresentationFormat>
  <Paragraphs>297</Paragraphs>
  <Slides>39</Slides>
  <Notes>33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3" baseType="lpstr">
      <vt:lpstr>宋体</vt:lpstr>
      <vt:lpstr>FrutigerNext LT Medium</vt:lpstr>
      <vt:lpstr>黑体</vt:lpstr>
      <vt:lpstr>Calibri Light</vt:lpstr>
      <vt:lpstr>Times New Roman</vt:lpstr>
      <vt:lpstr>Wingdings</vt:lpstr>
      <vt:lpstr>华康俪金黑W8(P)</vt:lpstr>
      <vt:lpstr>Calibri</vt:lpstr>
      <vt:lpstr>微软雅黑</vt:lpstr>
      <vt:lpstr>MS PGothic</vt:lpstr>
      <vt:lpstr>Arial</vt:lpstr>
      <vt:lpstr>隶书</vt:lpstr>
      <vt:lpstr>Office 主题</vt:lpstr>
      <vt:lpstr>Visio</vt:lpstr>
      <vt:lpstr>PowerPoint 演示文稿</vt:lpstr>
      <vt:lpstr>PowerPoint 演示文稿</vt:lpstr>
      <vt:lpstr>什么是极限编程</vt:lpstr>
      <vt:lpstr>PowerPoint 演示文稿</vt:lpstr>
      <vt:lpstr>XP 的目标 </vt:lpstr>
      <vt:lpstr>极限编程的价值观</vt:lpstr>
      <vt:lpstr>极限编程的价值观</vt:lpstr>
      <vt:lpstr>极限编程的价值观</vt:lpstr>
      <vt:lpstr>极限编程的价值观</vt:lpstr>
      <vt:lpstr>极限编程的价值观</vt:lpstr>
      <vt:lpstr>极限编程的价值观</vt:lpstr>
      <vt:lpstr>极限编程的优点</vt:lpstr>
      <vt:lpstr>极限编程的缺点</vt:lpstr>
      <vt:lpstr>PowerPoint 演示文稿</vt:lpstr>
      <vt:lpstr>为什么要使用极限编程</vt:lpstr>
      <vt:lpstr>XP的最佳实践</vt:lpstr>
      <vt:lpstr>1.现场客户（On-site Customer） </vt:lpstr>
      <vt:lpstr>2.计划游戏( Planning Game )</vt:lpstr>
      <vt:lpstr>3.系统隐喻（System Metaphor）</vt:lpstr>
      <vt:lpstr>4.简单设计（Simple Design）</vt:lpstr>
      <vt:lpstr>5.代码集体所有（Collective Code Ownership）</vt:lpstr>
      <vt:lpstr>8.小型发布（Small Releases）</vt:lpstr>
      <vt:lpstr>9.重构（Refactoring）</vt:lpstr>
      <vt:lpstr> </vt:lpstr>
      <vt:lpstr> </vt:lpstr>
      <vt:lpstr> </vt:lpstr>
      <vt:lpstr> </vt:lpstr>
      <vt:lpstr> </vt:lpstr>
      <vt:lpstr> </vt:lpstr>
      <vt:lpstr>11.每周40小时工作制（40-hour Weeks）</vt:lpstr>
      <vt:lpstr>问题及XP解决方案</vt:lpstr>
      <vt:lpstr>PowerPoint 演示文稿</vt:lpstr>
      <vt:lpstr>XP项目开发过程</vt:lpstr>
      <vt:lpstr>XP迭代开发过程</vt:lpstr>
      <vt:lpstr>XP的代码共享编程 </vt:lpstr>
      <vt:lpstr>PowerPoint 演示文稿</vt:lpstr>
      <vt:lpstr>在管理模式上启用Scrum， 而在实践中，创造一个适合自己项目组的XP</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刘孟祎</cp:lastModifiedBy>
  <cp:revision>452</cp:revision>
  <dcterms:created xsi:type="dcterms:W3CDTF">2013-08-14T15:08:40Z</dcterms:created>
  <dcterms:modified xsi:type="dcterms:W3CDTF">2020-08-26T07:55:58Z</dcterms:modified>
</cp:coreProperties>
</file>