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28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6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D5F"/>
    <a:srgbClr val="55C1E7"/>
    <a:srgbClr val="93B784"/>
    <a:srgbClr val="1B90A2"/>
    <a:srgbClr val="A6A6A6"/>
    <a:srgbClr val="595E64"/>
    <a:srgbClr val="4FCCAC"/>
    <a:srgbClr val="A1D46F"/>
    <a:srgbClr val="D2D4D7"/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2" autoAdjust="0"/>
    <p:restoredTop sz="85072" autoAdjust="0"/>
  </p:normalViewPr>
  <p:slideViewPr>
    <p:cSldViewPr snapToGrid="0">
      <p:cViewPr varScale="1">
        <p:scale>
          <a:sx n="71" d="100"/>
          <a:sy n="71" d="100"/>
        </p:scale>
        <p:origin x="-1656" y="-96"/>
      </p:cViewPr>
      <p:guideLst>
        <p:guide orient="horz" pos="1865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6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8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0"/>
            <a:ext cx="9144000" cy="7389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9144000" cy="544286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521017" y="134544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923603" y="72377"/>
            <a:ext cx="7886700" cy="6254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1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7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8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9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0"/>
            <a:ext cx="9144000" cy="7389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9144000" cy="544286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521017" y="134544"/>
            <a:ext cx="349016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23603" y="72377"/>
            <a:ext cx="7886700" cy="625451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479233" y="1085885"/>
            <a:ext cx="8331069" cy="4873963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6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0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6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html/html_head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</a:t>
            </a:r>
            <a:r>
              <a:rPr lang="zh-CN" altLang="en-US" dirty="0" smtClean="0"/>
              <a:t>题（</a:t>
            </a:r>
            <a:r>
              <a:rPr lang="en-US" altLang="zh-CN" dirty="0" smtClean="0"/>
              <a:t>1-7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233" y="754585"/>
            <a:ext cx="8331069" cy="4873963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zh-CN" altLang="en-US" sz="2300" dirty="0" smtClean="0"/>
              <a:t>用</a:t>
            </a:r>
            <a:r>
              <a:rPr lang="zh-CN" altLang="en-US" sz="2300" dirty="0"/>
              <a:t>文字解释什么是统一资源定位符（</a:t>
            </a:r>
            <a:r>
              <a:rPr lang="en-US" altLang="zh-CN" sz="2300" dirty="0"/>
              <a:t>URL</a:t>
            </a:r>
            <a:r>
              <a:rPr lang="zh-CN" altLang="en-US" sz="2300" dirty="0"/>
              <a:t>），写出百度首页的</a:t>
            </a:r>
            <a:r>
              <a:rPr lang="en-US" altLang="zh-CN" sz="2300" dirty="0"/>
              <a:t>URL</a:t>
            </a:r>
            <a:r>
              <a:rPr lang="zh-CN" altLang="en-US" sz="2300" dirty="0"/>
              <a:t>并分析其各个组成部分</a:t>
            </a:r>
            <a:r>
              <a:rPr lang="zh-CN" altLang="en-US" sz="2300" dirty="0" smtClean="0"/>
              <a:t>。</a:t>
            </a:r>
            <a:endParaRPr lang="en-US" altLang="zh-CN" sz="2300" dirty="0" smtClean="0"/>
          </a:p>
          <a:p>
            <a:pPr marL="514350" indent="-514350">
              <a:buAutoNum type="arabicPeriod"/>
            </a:pPr>
            <a:r>
              <a:rPr lang="zh-CN" altLang="en-US" sz="2300" dirty="0" smtClean="0"/>
              <a:t>网</a:t>
            </a:r>
            <a:r>
              <a:rPr lang="zh-CN" altLang="en-US" sz="2300" dirty="0"/>
              <a:t>页的浏览过</a:t>
            </a:r>
            <a:r>
              <a:rPr lang="zh-CN" altLang="en-US" sz="2300" dirty="0" smtClean="0"/>
              <a:t>程</a:t>
            </a:r>
            <a:endParaRPr lang="en-US" altLang="zh-CN" sz="2300" dirty="0" smtClean="0"/>
          </a:p>
          <a:p>
            <a:pPr marL="514350" indent="-514350">
              <a:buAutoNum type="arabicPeriod"/>
            </a:pPr>
            <a:r>
              <a:rPr lang="zh-CN" altLang="en-US" sz="2300" dirty="0"/>
              <a:t>网页文件的开发过</a:t>
            </a:r>
            <a:r>
              <a:rPr lang="zh-CN" altLang="en-US" sz="2300" dirty="0" smtClean="0"/>
              <a:t>程</a:t>
            </a:r>
            <a:endParaRPr lang="en-US" altLang="zh-CN" sz="2300" dirty="0" smtClean="0"/>
          </a:p>
          <a:p>
            <a:pPr marL="514350" indent="-514350">
              <a:buAutoNum type="arabicPeriod"/>
            </a:pPr>
            <a:r>
              <a:rPr lang="zh-CN" altLang="en-US" sz="2300" dirty="0"/>
              <a:t>试举例，你所熟悉的单标签都有哪</a:t>
            </a:r>
            <a:r>
              <a:rPr lang="zh-CN" altLang="en-US" sz="2300" dirty="0" smtClean="0"/>
              <a:t>些</a:t>
            </a:r>
            <a:endParaRPr lang="en-US" altLang="zh-CN" sz="2300" dirty="0" smtClean="0"/>
          </a:p>
          <a:p>
            <a:pPr marL="514350" indent="-514350">
              <a:buAutoNum type="arabicPeriod"/>
            </a:pPr>
            <a:r>
              <a:rPr lang="zh-CN" altLang="en-US" sz="2300" dirty="0"/>
              <a:t>为什么</a:t>
            </a:r>
            <a:r>
              <a:rPr lang="en-US" altLang="zh-CN" sz="2300" dirty="0"/>
              <a:t>HTML</a:t>
            </a:r>
            <a:r>
              <a:rPr lang="zh-CN" altLang="en-US" sz="2300" dirty="0"/>
              <a:t>语言中设计出单双两种标</a:t>
            </a:r>
            <a:r>
              <a:rPr lang="zh-CN" altLang="en-US" sz="2300" dirty="0" smtClean="0"/>
              <a:t>签</a:t>
            </a:r>
            <a:endParaRPr lang="en-US" altLang="zh-CN" sz="2300" dirty="0" smtClean="0"/>
          </a:p>
          <a:p>
            <a:pPr marL="514350" indent="-514350">
              <a:buFont typeface="Wingdings" panose="05000000000000000000" pitchFamily="2" charset="2"/>
              <a:buAutoNum type="arabicPeriod"/>
            </a:pPr>
            <a:r>
              <a:rPr lang="zh-CN" altLang="en-US" sz="2300" dirty="0"/>
              <a:t>写出你所学到的，网页文件</a:t>
            </a:r>
            <a:r>
              <a:rPr lang="en-US" altLang="zh-CN" sz="2300" dirty="0"/>
              <a:t>head</a:t>
            </a:r>
            <a:r>
              <a:rPr lang="zh-CN" altLang="en-US" sz="2300" dirty="0"/>
              <a:t>标签里面涉及到的所有标签，并写出其对应</a:t>
            </a:r>
            <a:r>
              <a:rPr lang="zh-CN" altLang="en-US" sz="2300" dirty="0" smtClean="0"/>
              <a:t>的语义和示例</a:t>
            </a:r>
            <a:endParaRPr lang="en-US" altLang="zh-CN" sz="2300" dirty="0"/>
          </a:p>
          <a:p>
            <a:pPr marL="514350" indent="-514350">
              <a:buFont typeface="Wingdings" panose="05000000000000000000" pitchFamily="2" charset="2"/>
              <a:buAutoNum type="arabicPeriod"/>
            </a:pPr>
            <a:r>
              <a:rPr lang="en-US" altLang="zh-CN" sz="2300" dirty="0" smtClean="0"/>
              <a:t>html</a:t>
            </a:r>
            <a:r>
              <a:rPr lang="zh-CN" altLang="en-US" sz="2300" dirty="0" smtClean="0"/>
              <a:t>注释和</a:t>
            </a:r>
            <a:r>
              <a:rPr lang="en-US" altLang="zh-CN" sz="2300" dirty="0" err="1" smtClean="0"/>
              <a:t>css</a:t>
            </a:r>
            <a:r>
              <a:rPr lang="zh-CN" altLang="en-US" sz="2300" dirty="0" smtClean="0"/>
              <a:t>注释写法？</a:t>
            </a:r>
            <a:endParaRPr lang="en-US" altLang="zh-CN" sz="2300" dirty="0" smtClean="0"/>
          </a:p>
          <a:p>
            <a:pPr marL="0" indent="0">
              <a:buNone/>
            </a:pP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2690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 7</a:t>
            </a:r>
            <a:r>
              <a:rPr lang="zh-CN" altLang="en-US" dirty="0"/>
              <a:t>：注释内容怎么写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en-US" altLang="zh-CN" dirty="0" smtClean="0"/>
              <a:t>tml</a:t>
            </a:r>
            <a:r>
              <a:rPr lang="zh-CN" altLang="en-US" dirty="0" smtClean="0"/>
              <a:t>注释写法</a:t>
            </a:r>
            <a:endParaRPr lang="en-US" altLang="zh-CN" dirty="0" smtClean="0"/>
          </a:p>
          <a:p>
            <a:pPr lvl="1"/>
            <a:r>
              <a:rPr lang="en-US" altLang="zh-CN" dirty="0"/>
              <a:t>&lt;</a:t>
            </a:r>
            <a:r>
              <a:rPr lang="zh-CN" altLang="en-US" dirty="0"/>
              <a:t>！</a:t>
            </a:r>
            <a:r>
              <a:rPr lang="en-US" altLang="zh-CN" dirty="0"/>
              <a:t>--</a:t>
            </a:r>
            <a:r>
              <a:rPr lang="zh-CN" altLang="en-US" dirty="0"/>
              <a:t>注释内容</a:t>
            </a:r>
            <a:r>
              <a:rPr lang="en-US" altLang="zh-CN" dirty="0"/>
              <a:t>--&gt;</a:t>
            </a:r>
            <a:endParaRPr lang="zh-CN" altLang="en-US" dirty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ss</a:t>
            </a:r>
            <a:r>
              <a:rPr lang="zh-CN" altLang="en-US" dirty="0" smtClean="0"/>
              <a:t>注释写法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/*</a:t>
            </a:r>
            <a:r>
              <a:rPr lang="zh-CN" altLang="en-US" dirty="0" smtClean="0"/>
              <a:t>注释内容</a:t>
            </a:r>
            <a:r>
              <a:rPr lang="en-US" altLang="zh-CN" dirty="0" smtClean="0"/>
              <a:t>*/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6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</a:t>
            </a:r>
            <a:r>
              <a:rPr lang="zh-CN" altLang="en-US" dirty="0" smtClean="0"/>
              <a:t>题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70781" y="1003154"/>
            <a:ext cx="3907236" cy="2906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300" dirty="0" smtClean="0"/>
              <a:t>8. </a:t>
            </a:r>
            <a:r>
              <a:rPr lang="zh-CN" altLang="en-US" sz="2300" dirty="0" smtClean="0"/>
              <a:t>在该目录的</a:t>
            </a:r>
            <a:r>
              <a:rPr lang="en-US" altLang="zh-CN" sz="2300" dirty="0" smtClean="0"/>
              <a:t>catalog.html</a:t>
            </a:r>
            <a:r>
              <a:rPr lang="zh-CN" altLang="en-US" sz="2300" dirty="0" smtClean="0"/>
              <a:t>页面中，有“链接到</a:t>
            </a:r>
            <a:r>
              <a:rPr lang="en-US" altLang="zh-CN" sz="2300" dirty="0" smtClean="0"/>
              <a:t>tips</a:t>
            </a:r>
            <a:r>
              <a:rPr lang="zh-CN" altLang="en-US" sz="2300" dirty="0" smtClean="0"/>
              <a:t>页面”几个文字，点击后可在新窗口中打开资源文件夹中的</a:t>
            </a:r>
            <a:r>
              <a:rPr lang="en-US" altLang="zh-CN" sz="2300" dirty="0" smtClean="0"/>
              <a:t>tips.html </a:t>
            </a:r>
            <a:r>
              <a:rPr lang="zh-CN" altLang="en-US" sz="2300" dirty="0" smtClean="0"/>
              <a:t>页面。</a:t>
            </a:r>
            <a:endParaRPr lang="en-US" altLang="zh-CN" sz="2300" dirty="0" smtClean="0"/>
          </a:p>
        </p:txBody>
      </p:sp>
      <p:pic>
        <p:nvPicPr>
          <p:cNvPr id="4" name="图片 10" descr="未标题-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547" y="593840"/>
            <a:ext cx="3296340" cy="593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7341704" y="4121426"/>
            <a:ext cx="1205948" cy="477079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891130" y="5267739"/>
            <a:ext cx="1470992" cy="477079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2121" y="4113792"/>
            <a:ext cx="40695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&lt;a href=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“../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/tips.html”&gt;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121" y="5144653"/>
            <a:ext cx="36215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&lt;a href=“e:\\my_site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\tips.html”&gt;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25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259" y="1254193"/>
            <a:ext cx="8331069" cy="4873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01" y="936141"/>
            <a:ext cx="6715745" cy="535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470740"/>
              </p:ext>
            </p:extLst>
          </p:nvPr>
        </p:nvGraphicFramePr>
        <p:xfrm>
          <a:off x="6743326" y="2078318"/>
          <a:ext cx="1358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包装程序外壳对象" showAsIcon="1" r:id="rId4" imgW="1359360" imgH="711360" progId="Package">
                  <p:embed/>
                </p:oleObj>
              </mc:Choice>
              <mc:Fallback>
                <p:oleObj name="包装程序外壳对象" showAsIcon="1" r:id="rId4" imgW="13593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43326" y="2078318"/>
                        <a:ext cx="13589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0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676030" y="-7490705"/>
            <a:ext cx="10496060" cy="14398984"/>
            <a:chOff x="-901373" y="-7490705"/>
            <a:chExt cx="13994746" cy="14398984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-901373" y="-7490705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等腰三角形 11"/>
          <p:cNvSpPr/>
          <p:nvPr/>
        </p:nvSpPr>
        <p:spPr>
          <a:xfrm rot="18000000" flipH="1">
            <a:off x="6142618" y="2834295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9813541" flipH="1">
            <a:off x="3701642" y="1487368"/>
            <a:ext cx="332643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000000" flipH="1">
            <a:off x="2220084" y="6291821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9813541" flipH="1">
            <a:off x="1686268" y="1045925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000000" flipH="1">
            <a:off x="2637173" y="5219690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000000" flipH="1">
            <a:off x="963546" y="2545722"/>
            <a:ext cx="443524" cy="28956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973717" y="3341395"/>
            <a:ext cx="3153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18926" y="3341396"/>
            <a:ext cx="902042" cy="831130"/>
            <a:chOff x="1720243" y="1975504"/>
            <a:chExt cx="1202722" cy="831130"/>
          </a:xfrm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6923032" y="3341396"/>
            <a:ext cx="902042" cy="831130"/>
            <a:chOff x="1720243" y="1975504"/>
            <a:chExt cx="1202722" cy="831130"/>
          </a:xfrm>
        </p:grpSpPr>
        <p:sp>
          <p:nvSpPr>
            <p:cNvPr id="28" name="等腰三角形 2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6300000" flipH="1">
            <a:off x="7957078" y="5193195"/>
            <a:ext cx="443524" cy="28956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452930" y="5433507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539679" flipH="1">
            <a:off x="810077" y="5563025"/>
            <a:ext cx="332643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540864" flipH="1">
            <a:off x="1387364" y="6281082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0540864" flipH="1">
            <a:off x="7246841" y="6281082"/>
            <a:ext cx="332643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8498366" y="6167738"/>
            <a:ext cx="332643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1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</a:t>
            </a:r>
            <a:r>
              <a:rPr lang="zh-CN" altLang="en-US" dirty="0" smtClean="0"/>
              <a:t>题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7773" y="1453727"/>
            <a:ext cx="3907236" cy="4873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300" dirty="0" smtClean="0"/>
              <a:t>8. </a:t>
            </a:r>
            <a:r>
              <a:rPr lang="zh-CN" altLang="en-US" sz="2300" dirty="0" smtClean="0"/>
              <a:t>在该目录的</a:t>
            </a:r>
            <a:r>
              <a:rPr lang="en-US" altLang="zh-CN" sz="2300" dirty="0" smtClean="0"/>
              <a:t>catalog.html</a:t>
            </a:r>
            <a:r>
              <a:rPr lang="zh-CN" altLang="en-US" sz="2300" dirty="0" smtClean="0"/>
              <a:t>页面中，有“链接到</a:t>
            </a:r>
            <a:r>
              <a:rPr lang="en-US" altLang="zh-CN" sz="2300" dirty="0" smtClean="0"/>
              <a:t>tips</a:t>
            </a:r>
            <a:r>
              <a:rPr lang="zh-CN" altLang="en-US" sz="2300" dirty="0" smtClean="0"/>
              <a:t>页面”几个文字，点击后可在新窗口中打开资源文件夹中的</a:t>
            </a:r>
            <a:r>
              <a:rPr lang="en-US" altLang="zh-CN" sz="2300" dirty="0" smtClean="0"/>
              <a:t>tips.html </a:t>
            </a:r>
            <a:r>
              <a:rPr lang="zh-CN" altLang="en-US" sz="2300" dirty="0" smtClean="0"/>
              <a:t>页面。</a:t>
            </a:r>
            <a:endParaRPr lang="en-US" altLang="zh-CN" sz="2300" dirty="0" smtClean="0"/>
          </a:p>
          <a:p>
            <a:pPr marL="0" indent="0">
              <a:buNone/>
            </a:pPr>
            <a:r>
              <a:rPr lang="zh-CN" altLang="en-US" sz="2300" dirty="0" smtClean="0"/>
              <a:t>请分别用</a:t>
            </a:r>
            <a:r>
              <a:rPr lang="zh-CN" altLang="en-US" sz="2300" dirty="0" smtClean="0">
                <a:solidFill>
                  <a:srgbClr val="FF0000"/>
                </a:solidFill>
              </a:rPr>
              <a:t>相对路径</a:t>
            </a:r>
            <a:r>
              <a:rPr lang="zh-CN" altLang="en-US" sz="2300" dirty="0" smtClean="0"/>
              <a:t>和</a:t>
            </a:r>
            <a:r>
              <a:rPr lang="zh-CN" altLang="en-US" sz="2300" dirty="0" smtClean="0">
                <a:solidFill>
                  <a:srgbClr val="FF0000"/>
                </a:solidFill>
              </a:rPr>
              <a:t>绝对路径</a:t>
            </a:r>
            <a:r>
              <a:rPr lang="zh-CN" altLang="en-US" sz="2300" dirty="0" smtClean="0"/>
              <a:t>来实现。</a:t>
            </a:r>
            <a:endParaRPr lang="zh-CN" altLang="en-US" sz="2300" dirty="0"/>
          </a:p>
        </p:txBody>
      </p:sp>
      <p:pic>
        <p:nvPicPr>
          <p:cNvPr id="4" name="图片 10" descr="未标题-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547" y="593840"/>
            <a:ext cx="3296340" cy="593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7341704" y="4121426"/>
            <a:ext cx="1205948" cy="477079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891130" y="5267739"/>
            <a:ext cx="1470992" cy="477079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64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：编写代码，实现以下效果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259" y="1254193"/>
            <a:ext cx="8331069" cy="4873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01" y="936141"/>
            <a:ext cx="6715745" cy="535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65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</a:t>
            </a:r>
            <a:r>
              <a:rPr lang="zh-CN" altLang="en-US" dirty="0" smtClean="0"/>
              <a:t>题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233" y="754585"/>
            <a:ext cx="8331069" cy="4873963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zh-CN" altLang="en-US" sz="2300" dirty="0" smtClean="0"/>
              <a:t>用</a:t>
            </a:r>
            <a:r>
              <a:rPr lang="zh-CN" altLang="en-US" sz="2300" dirty="0"/>
              <a:t>文字解释什么是统一资源定位符（</a:t>
            </a:r>
            <a:r>
              <a:rPr lang="en-US" altLang="zh-CN" sz="2300" dirty="0"/>
              <a:t>URL</a:t>
            </a:r>
            <a:r>
              <a:rPr lang="zh-CN" altLang="en-US" sz="2300" dirty="0"/>
              <a:t>），写出百度首页的</a:t>
            </a:r>
            <a:r>
              <a:rPr lang="en-US" altLang="zh-CN" sz="2300" dirty="0"/>
              <a:t>URL</a:t>
            </a:r>
            <a:r>
              <a:rPr lang="zh-CN" altLang="en-US" sz="2300" dirty="0"/>
              <a:t>并分析其各个组成部分</a:t>
            </a:r>
            <a:r>
              <a:rPr lang="zh-CN" altLang="en-US" sz="2300" dirty="0" smtClean="0"/>
              <a:t>。</a:t>
            </a:r>
            <a:endParaRPr lang="en-US" altLang="zh-CN" sz="2300" dirty="0" smtClean="0"/>
          </a:p>
          <a:p>
            <a:pPr marL="0" indent="0">
              <a:buNone/>
            </a:pPr>
            <a:endParaRPr lang="en-US" altLang="zh-CN" sz="2300" dirty="0" smtClean="0"/>
          </a:p>
          <a:p>
            <a:pPr marL="0" indent="0">
              <a:buNone/>
            </a:pPr>
            <a:endParaRPr lang="en-US" altLang="zh-CN" sz="2300" dirty="0"/>
          </a:p>
          <a:p>
            <a:pPr marL="0" indent="0">
              <a:buNone/>
            </a:pPr>
            <a:r>
              <a:rPr lang="en-US" altLang="zh-CN" sz="2300" dirty="0"/>
              <a:t> </a:t>
            </a:r>
            <a:r>
              <a:rPr lang="en-US" altLang="zh-CN" sz="2300" dirty="0" smtClean="0"/>
              <a:t>    </a:t>
            </a:r>
            <a:r>
              <a:rPr lang="en-US" altLang="zh-CN" sz="3200" dirty="0" smtClean="0"/>
              <a:t>http://www.baidu.com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1025493" y="3488635"/>
            <a:ext cx="1184034" cy="3982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22779" y="3485999"/>
            <a:ext cx="3134174" cy="3982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3"/>
          <p:cNvSpPr txBox="1"/>
          <p:nvPr/>
        </p:nvSpPr>
        <p:spPr>
          <a:xfrm>
            <a:off x="1038745" y="3916034"/>
            <a:ext cx="1022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4"/>
          <p:cNvSpPr txBox="1"/>
          <p:nvPr/>
        </p:nvSpPr>
        <p:spPr>
          <a:xfrm>
            <a:off x="2252334" y="3916034"/>
            <a:ext cx="357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服务器地址（域名）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1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</a:t>
            </a:r>
            <a:r>
              <a:rPr lang="zh-CN" altLang="en-US" dirty="0" smtClean="0"/>
              <a:t>题 </a:t>
            </a:r>
            <a:r>
              <a:rPr lang="en-US" altLang="zh-CN" dirty="0" smtClean="0"/>
              <a:t>2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233" y="754585"/>
            <a:ext cx="8331069" cy="7429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300" dirty="0" smtClean="0"/>
              <a:t>网页的浏览过程</a:t>
            </a:r>
            <a:endParaRPr lang="en-US" altLang="zh-CN" sz="2300" dirty="0" smtClean="0"/>
          </a:p>
          <a:p>
            <a:pPr marL="0" indent="0">
              <a:buNone/>
            </a:pPr>
            <a:endParaRPr lang="zh-CN" altLang="en-US" sz="23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45" y="1845365"/>
            <a:ext cx="6991246" cy="366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</a:t>
            </a:r>
            <a:r>
              <a:rPr lang="zh-CN" altLang="en-US" dirty="0" smtClean="0"/>
              <a:t>题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233" y="754586"/>
            <a:ext cx="8331069" cy="517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300" dirty="0" smtClean="0"/>
              <a:t>网</a:t>
            </a:r>
            <a:r>
              <a:rPr lang="zh-CN" altLang="en-US" sz="2300" dirty="0"/>
              <a:t>页文件的开发过</a:t>
            </a:r>
            <a:r>
              <a:rPr lang="zh-CN" altLang="en-US" sz="2300" dirty="0" smtClean="0"/>
              <a:t>程</a:t>
            </a:r>
            <a:endParaRPr lang="en-US" altLang="zh-CN" sz="2300" dirty="0" smtClean="0"/>
          </a:p>
          <a:p>
            <a:pPr marL="0" indent="0">
              <a:buNone/>
            </a:pPr>
            <a:endParaRPr lang="zh-CN" alt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125" y="1321696"/>
            <a:ext cx="6469817" cy="339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6922" y="4850296"/>
            <a:ext cx="7264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页开发者根据客户的需求编写网页文件，经测试无误后，将网页文件存储到远方的服务器上，当客户端在浏览器输入该网址时，由服务器调出该网页，发送至客户端，经浏览器打开后显示在用户面前。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35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</a:t>
            </a:r>
            <a:r>
              <a:rPr lang="zh-CN" altLang="en-US" dirty="0" smtClean="0"/>
              <a:t>题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233" y="754586"/>
            <a:ext cx="8331069" cy="7296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300" dirty="0" smtClean="0"/>
              <a:t>试</a:t>
            </a:r>
            <a:r>
              <a:rPr lang="zh-CN" altLang="en-US" sz="2300" dirty="0"/>
              <a:t>举例，你所熟悉的单标签都有哪</a:t>
            </a:r>
            <a:r>
              <a:rPr lang="zh-CN" altLang="en-US" sz="2300" dirty="0" smtClean="0"/>
              <a:t>些</a:t>
            </a:r>
            <a:endParaRPr lang="en-US" altLang="zh-CN" sz="2300" dirty="0" smtClean="0"/>
          </a:p>
          <a:p>
            <a:pPr marL="0" indent="0">
              <a:buNone/>
            </a:pPr>
            <a:endParaRPr lang="zh-CN" altLang="en-US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1798109" y="2171627"/>
            <a:ext cx="997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&lt;br/&gt;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962940" y="2171627"/>
            <a:ext cx="145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&lt;input/&gt;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13043" y="2171627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&lt;img/&gt;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32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</a:t>
            </a:r>
            <a:r>
              <a:rPr lang="zh-CN" altLang="en-US" dirty="0" smtClean="0"/>
              <a:t>题</a:t>
            </a:r>
            <a:r>
              <a:rPr lang="zh-CN" altLang="en-US" dirty="0"/>
              <a:t> 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233" y="754585"/>
            <a:ext cx="8331069" cy="7826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300" dirty="0" smtClean="0"/>
              <a:t>为</a:t>
            </a:r>
            <a:r>
              <a:rPr lang="zh-CN" altLang="en-US" sz="2300" dirty="0"/>
              <a:t>什么</a:t>
            </a:r>
            <a:r>
              <a:rPr lang="en-US" altLang="zh-CN" sz="2300" dirty="0"/>
              <a:t>HTML</a:t>
            </a:r>
            <a:r>
              <a:rPr lang="zh-CN" altLang="en-US" sz="2300" dirty="0"/>
              <a:t>语言中设计出单双两种标</a:t>
            </a:r>
            <a:r>
              <a:rPr lang="zh-CN" altLang="en-US" sz="2300" dirty="0" smtClean="0"/>
              <a:t>签</a:t>
            </a:r>
            <a:endParaRPr lang="en-US" altLang="zh-CN" sz="2300" dirty="0" smtClean="0"/>
          </a:p>
          <a:p>
            <a:pPr marL="0" indent="0">
              <a:buNone/>
            </a:pPr>
            <a:endParaRPr lang="zh-CN" altLang="en-US" sz="23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00" y="1876424"/>
            <a:ext cx="6943111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37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</a:t>
            </a:r>
            <a:r>
              <a:rPr lang="zh-CN" altLang="en-US" dirty="0" smtClean="0"/>
              <a:t>题</a:t>
            </a:r>
            <a:r>
              <a:rPr lang="en-US" altLang="zh-CN" dirty="0" smtClean="0"/>
              <a:t> 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233" y="754585"/>
            <a:ext cx="8331069" cy="11934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300" dirty="0" smtClean="0"/>
              <a:t>写</a:t>
            </a:r>
            <a:r>
              <a:rPr lang="zh-CN" altLang="en-US" sz="2300" dirty="0"/>
              <a:t>出你所学到的，网页文件</a:t>
            </a:r>
            <a:r>
              <a:rPr lang="en-US" altLang="zh-CN" sz="2300" dirty="0"/>
              <a:t>head</a:t>
            </a:r>
            <a:r>
              <a:rPr lang="zh-CN" altLang="en-US" sz="2300" dirty="0"/>
              <a:t>标签里面涉及到的所有标签，并写出其对应的语法，语义</a:t>
            </a:r>
            <a:endParaRPr lang="en-US" altLang="zh-CN" sz="2300" dirty="0"/>
          </a:p>
          <a:p>
            <a:pPr marL="0" indent="0">
              <a:buNone/>
            </a:pPr>
            <a:endParaRPr lang="zh-CN" altLang="en-US" sz="23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577600"/>
              </p:ext>
            </p:extLst>
          </p:nvPr>
        </p:nvGraphicFramePr>
        <p:xfrm>
          <a:off x="1106556" y="2120348"/>
          <a:ext cx="7242313" cy="342303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31844"/>
                <a:gridCol w="1948069"/>
                <a:gridCol w="3962400"/>
              </a:tblGrid>
              <a:tr h="384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词汇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语义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示例</a:t>
                      </a:r>
                      <a:endParaRPr lang="zh-CN" altLang="en-US" dirty="0"/>
                    </a:p>
                  </a:txBody>
                  <a:tcPr/>
                </a:tc>
              </a:tr>
              <a:tr h="56982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&lt;title&gt;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定义文档的标题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&lt;title&gt;Title of the document&lt;/title&gt;</a:t>
                      </a:r>
                      <a:endParaRPr lang="zh-CN" altLang="en-US" dirty="0"/>
                    </a:p>
                  </a:txBody>
                  <a:tcPr/>
                </a:tc>
              </a:tr>
              <a:tr h="6633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&lt;link&gt;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标签定义文档与外部资源之间的关系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&lt;link rel="stylesheet" type="text/css" href="mystyle.css" /&gt;</a:t>
                      </a:r>
                      <a:endParaRPr lang="zh-CN" altLang="en-US" dirty="0"/>
                    </a:p>
                  </a:txBody>
                  <a:tcPr/>
                </a:tc>
              </a:tr>
              <a:tr h="625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&lt;style&gt; 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用于为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文档定义样式信息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&lt;style type="text/css"&gt; </a:t>
                      </a:r>
                    </a:p>
                    <a:p>
                      <a:pPr algn="l"/>
                      <a:r>
                        <a:rPr lang="en-US" altLang="zh-CN" dirty="0" smtClean="0"/>
                        <a:t>    body {background-color:yellow} </a:t>
                      </a:r>
                    </a:p>
                    <a:p>
                      <a:pPr algn="l"/>
                      <a:r>
                        <a:rPr lang="en-US" altLang="zh-CN" dirty="0" smtClean="0"/>
                        <a:t>&lt;/style&gt;</a:t>
                      </a:r>
                      <a:endParaRPr lang="zh-CN" altLang="en-US" dirty="0"/>
                    </a:p>
                  </a:txBody>
                  <a:tcPr/>
                </a:tc>
              </a:tr>
              <a:tr h="6257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&lt;meta&gt;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提供关于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文档的元数据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&lt;meta http-equiv="Content-Type" content="text/html; charset=utf-8" /&gt;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98104" y="5742153"/>
            <a:ext cx="5771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hlinkClick r:id="rId2"/>
              </a:rPr>
              <a:t>http://</a:t>
            </a:r>
            <a:r>
              <a:rPr lang="en-US" altLang="zh-CN" sz="2000" dirty="0" smtClean="0">
                <a:hlinkClick r:id="rId2"/>
              </a:rPr>
              <a:t>www.w3school.com.cn/html/html_head.asp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4733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509</Words>
  <Application>Microsoft Office PowerPoint</Application>
  <PresentationFormat>全屏显示(4:3)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</vt:lpstr>
      <vt:lpstr>程序包</vt:lpstr>
      <vt:lpstr>问题（1-7）</vt:lpstr>
      <vt:lpstr>问题8</vt:lpstr>
      <vt:lpstr>问题9：编写代码，实现以下效果</vt:lpstr>
      <vt:lpstr>问题 1</vt:lpstr>
      <vt:lpstr>问题 2 </vt:lpstr>
      <vt:lpstr>问题 3</vt:lpstr>
      <vt:lpstr>问题 4</vt:lpstr>
      <vt:lpstr>问题 5</vt:lpstr>
      <vt:lpstr>问题 6</vt:lpstr>
      <vt:lpstr>问题 7：注释内容怎么写？</vt:lpstr>
      <vt:lpstr>问题8</vt:lpstr>
      <vt:lpstr>问题9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微软用户</cp:lastModifiedBy>
  <cp:revision>182</cp:revision>
  <dcterms:created xsi:type="dcterms:W3CDTF">2014-10-16T08:35:01Z</dcterms:created>
  <dcterms:modified xsi:type="dcterms:W3CDTF">2015-06-09T03:09:22Z</dcterms:modified>
</cp:coreProperties>
</file>