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84" r:id="rId4"/>
    <p:sldId id="269" r:id="rId5"/>
    <p:sldId id="260" r:id="rId6"/>
    <p:sldId id="282" r:id="rId7"/>
    <p:sldId id="281" r:id="rId8"/>
    <p:sldId id="280" r:id="rId9"/>
    <p:sldId id="283" r:id="rId10"/>
    <p:sldId id="262" r:id="rId11"/>
    <p:sldId id="261" r:id="rId12"/>
    <p:sldId id="276" r:id="rId13"/>
    <p:sldId id="273" r:id="rId14"/>
    <p:sldId id="285" r:id="rId15"/>
    <p:sldId id="257" r:id="rId16"/>
    <p:sldId id="259" r:id="rId17"/>
    <p:sldId id="268" r:id="rId18"/>
    <p:sldId id="265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576" autoAdjust="0"/>
  </p:normalViewPr>
  <p:slideViewPr>
    <p:cSldViewPr snapToGrid="0" snapToObjects="1">
      <p:cViewPr varScale="1">
        <p:scale>
          <a:sx n="98" d="100"/>
          <a:sy n="98" d="100"/>
        </p:scale>
        <p:origin x="-1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B0000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969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703"/>
            <a:ext cx="9144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9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0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4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 descr="than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60"/>
            <a:ext cx="9144000" cy="27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9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618"/>
            <a:ext cx="9144000" cy="4313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B48-887A-0540-9537-37F4DBE465A9}" type="datetimeFigureOut">
              <a:rPr kumimoji="1" lang="zh-CN" altLang="en-US" smtClean="0"/>
              <a:t>13-10-24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7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并发编程常识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虚极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梁飞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6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0439" y="1383678"/>
            <a:ext cx="47305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private Channel channel;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</a:t>
            </a:r>
            <a:r>
              <a:rPr kumimoji="1" lang="en-US" altLang="zh-CN" dirty="0" err="1" smtClean="0"/>
              <a:t>set</a:t>
            </a:r>
            <a:r>
              <a:rPr kumimoji="1" lang="en-US" altLang="zh-CN" dirty="0" err="1"/>
              <a:t>Channel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Channel </a:t>
            </a:r>
            <a:r>
              <a:rPr kumimoji="1" lang="en-US" altLang="zh-CN" dirty="0" smtClean="0"/>
              <a:t>channel 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this.channel</a:t>
            </a:r>
            <a:r>
              <a:rPr kumimoji="1" lang="en-US" altLang="zh-CN" dirty="0" smtClean="0"/>
              <a:t>  = channel;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run() {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(channel != null &amp;&amp; </a:t>
            </a:r>
            <a:r>
              <a:rPr kumimoji="1" lang="en-US" altLang="zh-CN" dirty="0" err="1" smtClean="0"/>
              <a:t>channel.isConnected</a:t>
            </a:r>
            <a:r>
              <a:rPr kumimoji="1" lang="en-US" altLang="zh-CN" dirty="0" smtClean="0"/>
              <a:t>())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// do something …</a:t>
            </a:r>
          </a:p>
          <a:p>
            <a:r>
              <a:rPr kumimoji="1" lang="en-US" altLang="zh-CN" dirty="0" smtClean="0"/>
              <a:t>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50" y="3286782"/>
            <a:ext cx="50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Channel channel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this.channel</a:t>
            </a:r>
            <a:r>
              <a:rPr kumimoji="1" lang="en-US" altLang="zh-CN" dirty="0" smtClean="0">
                <a:solidFill>
                  <a:srgbClr val="FF0000"/>
                </a:solidFill>
              </a:rPr>
              <a:t>; //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localed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reference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439" y="4860751"/>
            <a:ext cx="3675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public void check() {</a:t>
            </a:r>
          </a:p>
          <a:p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 if (channel != channel)</a:t>
            </a:r>
          </a:p>
          <a:p>
            <a:r>
              <a:rPr kumimoji="1" lang="en-US" altLang="zh-CN" dirty="0" smtClean="0"/>
              <a:t>        throw new Error("check error!");</a:t>
            </a:r>
          </a:p>
          <a:p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05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375" y="1300646"/>
            <a:ext cx="3877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rivate Singleton() {}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final Singleton 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 = new Singleton();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return instance; 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8135" y="1300646"/>
            <a:ext cx="5168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Singleton instance = null;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if (instance == null)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 </a:t>
            </a:r>
            <a:r>
              <a:rPr kumimoji="1" lang="en-US" altLang="zh-CN" dirty="0">
                <a:solidFill>
                  <a:srgbClr val="0000FF"/>
                </a:solidFill>
              </a:rPr>
              <a:t>Singleton()</a:t>
            </a:r>
            <a:r>
              <a:rPr kumimoji="1" lang="en-US" altLang="zh-CN" dirty="0" smtClean="0">
                <a:solidFill>
                  <a:srgbClr val="0000FF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 lazy load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 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88135" y="3608970"/>
            <a:ext cx="483625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volatile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Singleton instance = null;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</a:t>
            </a:r>
            <a:r>
              <a:rPr kumimoji="1" lang="en-US" altLang="zh-CN" dirty="0">
                <a:solidFill>
                  <a:srgbClr val="0000FF"/>
                </a:solidFill>
              </a:rPr>
              <a:t>(instance == null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</a:rPr>
              <a:t> // double check (jdk1.5+)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Singleton.class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(instance == null)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　　　　　</a:t>
            </a:r>
            <a:r>
              <a:rPr kumimoji="1" lang="en-US" altLang="zh-CN" dirty="0" smtClean="0"/>
              <a:t>instance </a:t>
            </a:r>
            <a:r>
              <a:rPr kumimoji="1" lang="zh-CN" altLang="en-US" dirty="0" smtClean="0"/>
              <a:t>＝ </a:t>
            </a:r>
            <a:r>
              <a:rPr kumimoji="1" lang="en-US" altLang="zh-CN" dirty="0" smtClean="0"/>
              <a:t>new Singleton();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375" y="3603771"/>
            <a:ext cx="4537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</a:t>
            </a:r>
            <a:r>
              <a:rPr kumimoji="1" lang="en-US" altLang="zh-CN" dirty="0">
                <a:solidFill>
                  <a:srgbClr val="FF0000"/>
                </a:solidFill>
              </a:rPr>
              <a:t>static class </a:t>
            </a:r>
            <a:r>
              <a:rPr kumimoji="1" lang="en-US" altLang="zh-CN" dirty="0"/>
              <a:t>Holder </a:t>
            </a:r>
            <a:r>
              <a:rPr kumimoji="1" lang="en-US" altLang="zh-CN" dirty="0" smtClean="0"/>
              <a:t>{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lazy class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static final Singleton 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/>
              <a:t>instance </a:t>
            </a:r>
            <a:r>
              <a:rPr kumimoji="1" lang="en-US" altLang="zh-CN" dirty="0"/>
              <a:t>= new Singleton();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public </a:t>
            </a:r>
            <a:r>
              <a:rPr kumimoji="1" lang="en-US" altLang="zh-CN" dirty="0"/>
              <a:t>static Singleton </a:t>
            </a:r>
            <a:r>
              <a:rPr kumimoji="1" lang="en-US" altLang="zh-CN" dirty="0" err="1"/>
              <a:t>getInstance</a:t>
            </a:r>
            <a:r>
              <a:rPr kumimoji="1" lang="en-US" altLang="zh-CN" dirty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Holder.instance</a:t>
            </a:r>
            <a:r>
              <a:rPr kumimoji="1" lang="en-US" altLang="zh-CN" dirty="0"/>
              <a:t>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73066" y="1622463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74170" y="318648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669987" y="4396766"/>
            <a:ext cx="382351" cy="5052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2303113" y="5479904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可能使用</a:t>
            </a:r>
            <a:endParaRPr kumimoji="1" lang="zh-CN" altLang="en-US" dirty="0"/>
          </a:p>
        </p:txBody>
      </p:sp>
      <p:sp>
        <p:nvSpPr>
          <p:cNvPr id="13" name="爆炸形 1 12"/>
          <p:cNvSpPr/>
          <p:nvPr/>
        </p:nvSpPr>
        <p:spPr>
          <a:xfrm>
            <a:off x="2303113" y="2680720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必然使用</a:t>
            </a:r>
          </a:p>
        </p:txBody>
      </p:sp>
    </p:spTree>
    <p:extLst>
      <p:ext uri="{BB962C8B-B14F-4D97-AF65-F5344CB8AC3E}">
        <p14:creationId xmlns:p14="http://schemas.microsoft.com/office/powerpoint/2010/main" val="33254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712" y="1615178"/>
            <a:ext cx="4297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47250" y="1620033"/>
            <a:ext cx="4478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beanDefinitionMap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(!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id)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BeanDefinition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parseConfig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Object bean = </a:t>
            </a:r>
            <a:r>
              <a:rPr kumimoji="1" lang="en-US" altLang="zh-CN" dirty="0" err="1" smtClean="0"/>
              <a:t>createBean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if </a:t>
            </a:r>
            <a:r>
              <a:rPr kumimoji="1" lang="en-US" altLang="zh-CN" dirty="0"/>
              <a:t>(! </a:t>
            </a:r>
            <a:r>
              <a:rPr kumimoji="1" lang="en-US" altLang="zh-CN" dirty="0" err="1"/>
              <a:t>singletonObjects</a:t>
            </a:r>
            <a:r>
              <a:rPr kumimoji="1" lang="en-US" altLang="zh-CN" dirty="0"/>
              <a:t>.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/>
              <a:t>(id))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bean);</a:t>
            </a:r>
          </a:p>
          <a:p>
            <a:r>
              <a:rPr kumimoji="1" lang="en-US" altLang="zh-CN" dirty="0" smtClean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7712" y="3889382"/>
            <a:ext cx="429760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beanDefinitionMap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761550" y="3536533"/>
            <a:ext cx="409662" cy="2730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爆炸形 1 9"/>
          <p:cNvSpPr/>
          <p:nvPr/>
        </p:nvSpPr>
        <p:spPr>
          <a:xfrm>
            <a:off x="5871825" y="4716460"/>
            <a:ext cx="2102932" cy="920493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r>
              <a:rPr kumimoji="1" lang="zh-CN" altLang="en-US" dirty="0"/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val="257940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534" y="3680103"/>
            <a:ext cx="382365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next = current + 1;</a:t>
            </a:r>
          </a:p>
          <a:p>
            <a:r>
              <a:rPr kumimoji="1" lang="en-US" altLang="zh-CN" dirty="0"/>
              <a:t>	if (</a:t>
            </a:r>
            <a:r>
              <a:rPr kumimoji="1" lang="en-US" altLang="zh-CN" dirty="0" err="1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next))</a:t>
            </a:r>
          </a:p>
          <a:p>
            <a:r>
              <a:rPr kumimoji="1" lang="en-US" altLang="zh-CN" dirty="0"/>
              <a:t>		return next;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85875" y="3680103"/>
            <a:ext cx="4367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max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AtomicInteger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if (current &gt; value)</a:t>
            </a:r>
          </a:p>
          <a:p>
            <a:r>
              <a:rPr kumimoji="1" lang="en-US" altLang="zh-CN" dirty="0"/>
              <a:t>		return current;</a:t>
            </a:r>
          </a:p>
          <a:p>
            <a:r>
              <a:rPr kumimoji="1" lang="en-US" altLang="zh-CN" dirty="0"/>
              <a:t>	if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value))</a:t>
            </a:r>
          </a:p>
          <a:p>
            <a:r>
              <a:rPr kumimoji="1" lang="en-US" altLang="zh-CN" dirty="0"/>
              <a:t>		return value;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4229881" y="3925469"/>
            <a:ext cx="327730" cy="3823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4653" y="3155667"/>
            <a:ext cx="363644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场景：当前值为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，并发写入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85875" y="1516415"/>
            <a:ext cx="3312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最大值：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max = 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m</a:t>
            </a:r>
            <a:r>
              <a:rPr kumimoji="1" lang="en-US" altLang="zh-CN" dirty="0" smtClean="0"/>
              <a:t>ax(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value) {</a:t>
            </a:r>
            <a:endParaRPr kumimoji="1" lang="en-US" altLang="zh-CN" dirty="0"/>
          </a:p>
          <a:p>
            <a:r>
              <a:rPr kumimoji="1" lang="en-US" altLang="zh-CN" dirty="0"/>
              <a:t>	if (max &lt; value</a:t>
            </a:r>
            <a:r>
              <a:rPr kumimoji="1" lang="en-US" altLang="zh-CN" dirty="0" smtClean="0"/>
              <a:t>) max </a:t>
            </a:r>
            <a:r>
              <a:rPr kumimoji="1" lang="en-US" altLang="zh-CN" dirty="0"/>
              <a:t>= 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199" y="1516415"/>
            <a:ext cx="2337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= </a:t>
            </a:r>
            <a:r>
              <a:rPr kumimoji="1" lang="en-US" altLang="zh-CN" dirty="0"/>
              <a:t>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increment()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++;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2074334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050845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0088" y="3155667"/>
            <a:ext cx="35337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incrementAndGet</a:t>
            </a:r>
            <a:r>
              <a:rPr kumimoji="1" lang="en-US" altLang="zh-CN" dirty="0"/>
              <a:t>();</a:t>
            </a:r>
            <a:endParaRPr kumimoji="1"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499534" y="5434430"/>
            <a:ext cx="3533780" cy="452760"/>
          </a:xfrm>
          <a:prstGeom prst="chevr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CAS (Lock-Free)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789412" y="5816667"/>
            <a:ext cx="3533780" cy="452760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ABA</a:t>
            </a:r>
            <a:r>
              <a:rPr kumimoji="1" lang="zh-CN" altLang="en-US" dirty="0" smtClean="0">
                <a:solidFill>
                  <a:schemeClr val="tx1"/>
                </a:solidFill>
              </a:rPr>
              <a:t>问题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9" grpId="0"/>
      <p:bldP spid="14" grpId="0" animBg="1"/>
      <p:bldP spid="15" grpId="0" animBg="1"/>
      <p:bldP spid="18" grpId="0" animBg="1"/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257" y="1645660"/>
            <a:ext cx="325863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多线程完成计算：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kumimoji="1" lang="en-US" altLang="zh-CN" dirty="0" smtClean="0"/>
              <a:t>latch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CountDownLatch</a:t>
            </a:r>
            <a:r>
              <a:rPr kumimoji="1" lang="en-US" altLang="zh-CN" dirty="0" smtClean="0"/>
              <a:t>(n)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/>
              <a:t>            try {</a:t>
            </a:r>
          </a:p>
          <a:p>
            <a:r>
              <a:rPr kumimoji="1" lang="en-US" altLang="zh-CN" dirty="0" smtClean="0"/>
              <a:t>                // do something …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 finally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atch.countDown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err="1" smtClean="0"/>
              <a:t>latch.await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50779" y="1632702"/>
            <a:ext cx="29955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多线程同时并发计数：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lang="en-US" altLang="zh-CN" dirty="0" smtClean="0"/>
              <a:t>barrier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lang="en-US" altLang="zh-CN" dirty="0" err="1"/>
              <a:t>CyclicBarrier</a:t>
            </a:r>
            <a:r>
              <a:rPr lang="en-US" altLang="zh-CN" dirty="0" smtClean="0"/>
              <a:t>(</a:t>
            </a:r>
            <a:r>
              <a:rPr kumimoji="1" lang="en-US" altLang="zh-CN" dirty="0" smtClean="0"/>
              <a:t>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 smtClean="0"/>
              <a:t>            </a:t>
            </a:r>
            <a:r>
              <a:rPr lang="en-US" altLang="zh-CN" dirty="0" err="1" smtClean="0"/>
              <a:t>barrier.</a:t>
            </a:r>
            <a:r>
              <a:rPr kumimoji="1" lang="en-US" altLang="zh-CN" dirty="0" err="1" smtClean="0"/>
              <a:t>await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// do something …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42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615" y="1241317"/>
            <a:ext cx="317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5287" y="2334920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0827" y="1281209"/>
            <a:ext cx="50544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Concurrent</a:t>
            </a:r>
            <a:r>
              <a:rPr kumimoji="1" lang="en-US" altLang="zh-CN" dirty="0" err="1" smtClean="0"/>
              <a:t>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96650" y="2095634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repeat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505" y="1504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wait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615" y="3585458"/>
            <a:ext cx="3427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v</a:t>
            </a:r>
            <a:r>
              <a:rPr kumimoji="1" lang="en-US" altLang="zh-CN" dirty="0" smtClean="0"/>
              <a:t>alue = </a:t>
            </a:r>
            <a:r>
              <a:rPr kumimoji="1" lang="en-US" altLang="zh-CN" dirty="0" err="1"/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0751" y="3589690"/>
            <a:ext cx="411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b="1" dirty="0" err="1" smtClean="0">
                <a:solidFill>
                  <a:srgbClr val="008000"/>
                </a:solidFill>
              </a:rPr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v</a:t>
            </a:r>
            <a:r>
              <a:rPr kumimoji="1" lang="en-US" altLang="zh-CN" dirty="0" smtClean="0">
                <a:solidFill>
                  <a:srgbClr val="000000"/>
                </a:solidFill>
              </a:rPr>
              <a:t>alue = </a:t>
            </a:r>
            <a:r>
              <a:rPr kumimoji="1" lang="en-US" altLang="zh-CN" dirty="0" err="1">
                <a:solidFill>
                  <a:srgbClr val="000000"/>
                </a:solidFill>
              </a:rPr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>
                <a:solidFill>
                  <a:srgbClr val="000000"/>
                </a:solidFill>
              </a:rPr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.put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右箭头 1"/>
          <p:cNvSpPr/>
          <p:nvPr/>
        </p:nvSpPr>
        <p:spPr>
          <a:xfrm>
            <a:off x="3339330" y="2081979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310919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39330" y="4710821"/>
            <a:ext cx="402181" cy="505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9907" y="38549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cpu100%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58629" y="2095634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lock?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291400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77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2" grpId="0" animBg="1"/>
      <p:bldP spid="3" grpId="0" animBg="1"/>
      <p:bldP spid="6" grpId="0" animBg="1"/>
      <p:bldP spid="18" grpId="0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593697"/>
            <a:ext cx="38715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(item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</a:t>
            </a:r>
            <a:r>
              <a:rPr kumimoji="1" lang="en-US" altLang="zh-CN" dirty="0"/>
              <a:t>item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</a:t>
            </a:r>
            <a:r>
              <a:rPr kumimoji="1" lang="en-US" altLang="zh-CN" dirty="0" smtClean="0"/>
              <a:t> Item();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item);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>
                <a:solidFill>
                  <a:srgbClr val="000000"/>
                </a:solidFill>
              </a:rPr>
              <a:t>(item) </a:t>
            </a:r>
            <a:r>
              <a:rPr kumimoji="1" lang="en-US" altLang="zh-CN" dirty="0">
                <a:solidFill>
                  <a:srgbClr val="000000"/>
                </a:solidFill>
              </a:rPr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580" y="1593697"/>
            <a:ext cx="513443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ConcurrentMap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(item =</a:t>
            </a:r>
            <a:r>
              <a:rPr kumimoji="1" lang="en-US" altLang="zh-CN" dirty="0"/>
              <a:t>= null) {</a:t>
            </a:r>
            <a:br>
              <a:rPr kumimoji="1" lang="en-US" altLang="zh-CN" dirty="0"/>
            </a:br>
            <a:r>
              <a:rPr kumimoji="1" lang="en-US" altLang="zh-CN" dirty="0"/>
              <a:t>    </a:t>
            </a:r>
            <a:r>
              <a:rPr kumimoji="1" lang="en-US" altLang="zh-CN" dirty="0" smtClean="0"/>
              <a:t>item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rgbClr val="0000FF"/>
                </a:solidFill>
              </a:rPr>
              <a:t>new</a:t>
            </a:r>
            <a:r>
              <a:rPr kumimoji="1" lang="en-US" altLang="zh-CN" dirty="0"/>
              <a:t> Item();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key, item)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!= null)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item =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value = </a:t>
            </a:r>
            <a:r>
              <a:rPr kumimoji="1" lang="en-US" altLang="zh-CN" dirty="0" err="1"/>
              <a:t>item.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smtClean="0"/>
              <a:t>if </a:t>
            </a:r>
            <a:r>
              <a:rPr kumimoji="1" lang="en-US" altLang="zh-CN" dirty="0"/>
              <a:t>(value == null)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(item)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3545" y="122436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 Item { </a:t>
            </a:r>
            <a:r>
              <a:rPr kumimoji="1" lang="en-US" altLang="zh-CN" dirty="0">
                <a:solidFill>
                  <a:srgbClr val="0000FF"/>
                </a:solidFill>
              </a:rPr>
              <a:t>volatile</a:t>
            </a:r>
            <a:r>
              <a:rPr kumimoji="1" lang="en-US" altLang="zh-CN" dirty="0"/>
              <a:t> Object value; </a:t>
            </a:r>
            <a:r>
              <a:rPr kumimoji="1" lang="en-US" altLang="zh-CN" dirty="0" smtClean="0"/>
              <a:t>Object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{…}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(Object value) {…} 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3388362" y="3087465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32821" y="18676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map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5767" y="3782231"/>
            <a:ext cx="13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entry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261" y="26846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quick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3838" y="4626957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776" y="24059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low cost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线程安全策略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不可变类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如果一个类初始化后，所有属性和类都是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不可变的，则它是线程安全，不需要任何同步，活性高。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线程栈内使用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方法内局部变量使用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线程内参数传递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ThreadLocal</a:t>
            </a:r>
            <a:r>
              <a:rPr kumimoji="1" lang="zh-CN" altLang="en-US" dirty="0" smtClean="0"/>
              <a:t>持有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synchronized</a:t>
            </a:r>
            <a:r>
              <a:rPr kumimoji="1" lang="zh-CN" altLang="en-US" dirty="0" smtClean="0"/>
              <a:t>的代码串行执行，线程安全，但活性低。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变量锁外双重检测</a:t>
            </a:r>
            <a:r>
              <a:rPr kumimoji="1" lang="en-US" altLang="zh-CN" dirty="0" smtClean="0"/>
              <a:t>(JDK1.5+)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降低锁竞争。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读写条件分离，锁粒度分级，排序锁。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CAS (</a:t>
            </a:r>
            <a:r>
              <a:rPr kumimoji="1" lang="en-US" altLang="zh-CN" dirty="0" err="1" smtClean="0"/>
              <a:t>CompreAndSet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循环设新值，如果旧值变化，则重设，乐观并发。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68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会不会出现空指针？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</a:t>
            </a:r>
            <a:r>
              <a:rPr kumimoji="1" lang="zh-CN" altLang="en-US" dirty="0"/>
              <a:t>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在哪个线程执行？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56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0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堆：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所有对</a:t>
            </a:r>
            <a:r>
              <a:rPr kumimoji="1" lang="zh-CN" altLang="en-US" dirty="0"/>
              <a:t>象全部</a:t>
            </a:r>
            <a:r>
              <a:rPr kumimoji="1" lang="zh-CN" altLang="en-US" dirty="0" smtClean="0"/>
              <a:t>放在共享堆空间中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对象的属性在共享堆空间内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堆内存单字节对齐，</a:t>
            </a:r>
            <a:r>
              <a:rPr kumimoji="1" lang="en-US" altLang="zh-CN" dirty="0"/>
              <a:t>short</a:t>
            </a:r>
            <a:r>
              <a:rPr kumimoji="1" lang="zh-CN" altLang="en-US" dirty="0" smtClean="0"/>
              <a:t>不变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每个线程都有独立的线程栈空间</a:t>
            </a:r>
          </a:p>
          <a:p>
            <a:pPr lvl="1"/>
            <a:r>
              <a:rPr kumimoji="1" lang="zh-CN" altLang="en-US" dirty="0"/>
              <a:t>线程栈只存基本类型和对象地址</a:t>
            </a:r>
          </a:p>
          <a:p>
            <a:pPr lvl="2"/>
            <a:r>
              <a:rPr kumimoji="1" lang="zh-CN" altLang="en-US" dirty="0" smtClean="0"/>
              <a:t>栈内存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字节对齐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变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对象地址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字节，引用堆空间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方法中局部变量在线程栈空间内</a:t>
            </a:r>
          </a:p>
          <a:p>
            <a:pPr lvl="2"/>
            <a:r>
              <a:rPr kumimoji="1" lang="zh-CN" altLang="en-US" dirty="0"/>
              <a:t>局部变量不会竞争，线程安全</a:t>
            </a:r>
          </a:p>
          <a:p>
            <a:pPr lvl="2"/>
            <a:r>
              <a:rPr kumimoji="1" lang="zh-CN" altLang="en-US" dirty="0"/>
              <a:t>方法参数在栈顶交叉，不拷贝</a:t>
            </a:r>
          </a:p>
          <a:p>
            <a:pPr lvl="2"/>
            <a:r>
              <a:rPr kumimoji="1" lang="zh-CN" altLang="en-US" dirty="0"/>
              <a:t>栈顶寄存，减少中间状态读</a:t>
            </a:r>
            <a:r>
              <a:rPr kumimoji="1" lang="zh-CN" altLang="en-US" dirty="0" smtClean="0"/>
              <a:t>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指针记录当前执行位置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7991" y="1893709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27991" y="2166053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7991" y="2442630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7991" y="2714974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2894" y="1875367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2894" y="2147711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02894" y="2424288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低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2894" y="269663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高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7992" y="1524378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1116" y="1506225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7991" y="3798712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41167" y="3798712"/>
            <a:ext cx="661898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9" idx="1"/>
            <a:endCxn id="17" idx="0"/>
          </p:cNvCxnSpPr>
          <p:nvPr/>
        </p:nvCxnSpPr>
        <p:spPr>
          <a:xfrm rot="10800000" flipV="1">
            <a:off x="7272116" y="2281766"/>
            <a:ext cx="330778" cy="15169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27991" y="2983085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02894" y="295345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60649" y="4236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堆空间</a:t>
            </a:r>
            <a:endParaRPr kumimoji="1"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5702214" y="1917888"/>
            <a:ext cx="225777" cy="8085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5575214" y="2434164"/>
            <a:ext cx="352777" cy="8170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20733" y="2111398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06622" y="262645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34491" y="3798713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05718" y="3798712"/>
            <a:ext cx="677504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83222" y="3798713"/>
            <a:ext cx="335672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16325" y="4909445"/>
            <a:ext cx="30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-Xss1M</a:t>
            </a:r>
            <a:r>
              <a:rPr kumimoji="1" lang="zh-CN" altLang="en-US" dirty="0" smtClean="0"/>
              <a:t>栈大小</a:t>
            </a:r>
            <a:r>
              <a:rPr kumimoji="1" lang="en-US" altLang="zh-CN" dirty="0" smtClean="0"/>
              <a:t>  -Xmx1G</a:t>
            </a:r>
            <a:r>
              <a:rPr kumimoji="1" lang="zh-CN" altLang="en-US" dirty="0" smtClean="0"/>
              <a:t>堆大小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90747" y="1874913"/>
            <a:ext cx="455540" cy="286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5" idx="3"/>
            <a:endCxn id="4" idx="1"/>
          </p:cNvCxnSpPr>
          <p:nvPr/>
        </p:nvCxnSpPr>
        <p:spPr>
          <a:xfrm>
            <a:off x="5346287" y="2018140"/>
            <a:ext cx="581704" cy="9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2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对象类型：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对象地址原子读</a:t>
            </a:r>
            <a:r>
              <a:rPr kumimoji="1" lang="zh-CN" altLang="en-US" dirty="0"/>
              <a:t>写</a:t>
            </a:r>
            <a:r>
              <a:rPr kumimoji="1" lang="zh-CN" altLang="zh-CN" dirty="0"/>
              <a:t>，</a:t>
            </a:r>
            <a:r>
              <a:rPr kumimoji="1" lang="zh-CN" altLang="en-US" dirty="0"/>
              <a:t>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并发读不可变状态，线程安全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并发读写可变状态，非线程线</a:t>
            </a:r>
            <a:r>
              <a:rPr kumimoji="1" lang="zh-CN" altLang="en-US" dirty="0" smtClean="0"/>
              <a:t>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int,char</a:t>
            </a:r>
            <a:r>
              <a:rPr kumimoji="1" lang="zh-CN" altLang="en-US" dirty="0"/>
              <a:t>数值读写，线程安全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long,double</a:t>
            </a:r>
            <a:r>
              <a:rPr kumimoji="1" lang="zh-CN" altLang="en-US" dirty="0"/>
              <a:t>高低位，非线程安全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等组合操作，非线程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7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</a:p>
          <a:p>
            <a:pPr lvl="1"/>
            <a:r>
              <a:rPr kumimoji="1" lang="zh-CN" altLang="en-US" dirty="0"/>
              <a:t>初始化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字段确保可见性</a:t>
            </a:r>
            <a:endParaRPr kumimoji="1" lang="en-US" altLang="zh-CN" dirty="0"/>
          </a:p>
          <a:p>
            <a:r>
              <a:rPr kumimoji="1" lang="en-US" altLang="zh-CN" dirty="0" smtClean="0"/>
              <a:t>volatile</a:t>
            </a:r>
          </a:p>
          <a:p>
            <a:pPr lvl="1"/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字段</a:t>
            </a:r>
            <a:r>
              <a:rPr kumimoji="1" lang="zh-CN" altLang="en-US" dirty="0"/>
              <a:t>确保可见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zh-CN" altLang="en-US" dirty="0" smtClean="0"/>
              <a:t>同步块内读写字段确保可见</a:t>
            </a:r>
            <a:r>
              <a:rPr kumimoji="1" lang="zh-CN" altLang="en-US" dirty="0"/>
              <a:t>性</a:t>
            </a:r>
            <a:endParaRPr kumimoji="1" lang="en-US" altLang="zh-CN" dirty="0" smtClean="0"/>
          </a:p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appen before</a:t>
            </a:r>
          </a:p>
          <a:p>
            <a:pPr lvl="1"/>
            <a:r>
              <a:rPr kumimoji="1" lang="zh-CN" altLang="en-US" dirty="0" smtClean="0"/>
              <a:t>遵守</a:t>
            </a:r>
            <a:r>
              <a:rPr kumimoji="1" lang="en-US" altLang="zh-CN" dirty="0"/>
              <a:t>happen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次序可见性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可排序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法则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程序次序法则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之前发生，则</a:t>
            </a:r>
            <a:r>
              <a:rPr kumimoji="1" lang="en-US" altLang="zh-CN" dirty="0"/>
              <a:t>happen before,</a:t>
            </a:r>
          </a:p>
          <a:p>
            <a:pPr lvl="1"/>
            <a:r>
              <a:rPr kumimoji="1" lang="zh-CN" altLang="en-US" dirty="0" smtClean="0"/>
              <a:t>监视器法则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对一个监视</a:t>
            </a:r>
            <a:r>
              <a:rPr kumimoji="1" lang="zh-CN" altLang="en-US" dirty="0"/>
              <a:t>器的解锁一定发生在后续对同一监视器加锁之前</a:t>
            </a:r>
          </a:p>
          <a:p>
            <a:pPr lvl="1"/>
            <a:r>
              <a:rPr kumimoji="1" lang="en-US" altLang="zh-CN" dirty="0" err="1" smtClean="0"/>
              <a:t>Volatie</a:t>
            </a:r>
            <a:r>
              <a:rPr kumimoji="1" lang="zh-CN" altLang="en-US" dirty="0" smtClean="0"/>
              <a:t>变量法则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写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变量一定发生在后续对它的读之前</a:t>
            </a:r>
          </a:p>
          <a:p>
            <a:pPr lvl="1"/>
            <a:r>
              <a:rPr kumimoji="1" lang="zh-CN" altLang="en-US" dirty="0" smtClean="0"/>
              <a:t>线程启动法则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Thread.start</a:t>
            </a:r>
            <a:r>
              <a:rPr kumimoji="1" lang="zh-CN" altLang="en-US" dirty="0"/>
              <a:t>一定发生在线程</a:t>
            </a:r>
            <a:r>
              <a:rPr kumimoji="1" lang="zh-CN" altLang="en-US" dirty="0" smtClean="0"/>
              <a:t>中的动作之前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线程终结法则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线</a:t>
            </a:r>
            <a:r>
              <a:rPr kumimoji="1" lang="zh-CN" altLang="en-US" dirty="0"/>
              <a:t>程中的任何动作一定发生在括号中的动作之前（其他线程检测到这个线程已经终止，从</a:t>
            </a:r>
            <a:r>
              <a:rPr kumimoji="1" lang="en-US" altLang="zh-CN" dirty="0" err="1"/>
              <a:t>Thread.join</a:t>
            </a:r>
            <a:r>
              <a:rPr kumimoji="1" lang="zh-CN" altLang="en-US" dirty="0"/>
              <a:t>调用成功返回，</a:t>
            </a:r>
            <a:r>
              <a:rPr kumimoji="1" lang="en-US" altLang="zh-CN" dirty="0" err="1"/>
              <a:t>Thread.isAlive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zh-CN" altLang="en-US" dirty="0" smtClean="0"/>
              <a:t>中断法则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一个线程调用另一个线</a:t>
            </a:r>
            <a:r>
              <a:rPr kumimoji="1" lang="zh-CN" altLang="en-US" dirty="0"/>
              <a:t>程的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一定发</a:t>
            </a:r>
            <a:r>
              <a:rPr kumimoji="1" lang="zh-CN" altLang="en-US" dirty="0" smtClean="0"/>
              <a:t>生在另一线程发现中断之前。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一个对</a:t>
            </a:r>
            <a:r>
              <a:rPr kumimoji="1" lang="zh-CN" altLang="en-US" dirty="0"/>
              <a:t>象的构造函数结束一定发生在对象的</a:t>
            </a:r>
            <a:r>
              <a:rPr kumimoji="1" lang="en-US" altLang="zh-CN" dirty="0" err="1"/>
              <a:t>finalizer</a:t>
            </a:r>
            <a:r>
              <a:rPr kumimoji="1" lang="zh-CN" altLang="en-US" dirty="0"/>
              <a:t>之前</a:t>
            </a:r>
          </a:p>
          <a:p>
            <a:pPr lvl="1"/>
            <a:r>
              <a:rPr kumimoji="1" lang="zh-CN" altLang="en-US" dirty="0" smtClean="0"/>
              <a:t>传递性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之前。 </a:t>
            </a:r>
          </a:p>
        </p:txBody>
      </p:sp>
    </p:spTree>
    <p:extLst>
      <p:ext uri="{BB962C8B-B14F-4D97-AF65-F5344CB8AC3E}">
        <p14:creationId xmlns:p14="http://schemas.microsoft.com/office/powerpoint/2010/main" val="443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系统内存</a:t>
            </a:r>
            <a:endParaRPr kumimoji="1"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MESI</a:t>
            </a:r>
            <a:r>
              <a:rPr kumimoji="1" lang="zh-CN" altLang="en-US" dirty="0"/>
              <a:t>协议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smtClean="0"/>
              <a:t>Modified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本</a:t>
            </a:r>
            <a:r>
              <a:rPr kumimoji="1" lang="en-US" altLang="zh-CN" dirty="0" smtClean="0"/>
              <a:t>CPU</a:t>
            </a:r>
            <a:r>
              <a:rPr kumimoji="1" lang="zh-CN" altLang="en-US" dirty="0"/>
              <a:t>写，则直接写到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不产生总线事</a:t>
            </a:r>
            <a:r>
              <a:rPr kumimoji="1" lang="zh-CN" altLang="en-US" dirty="0" smtClean="0"/>
              <a:t>务</a:t>
            </a:r>
            <a:r>
              <a:rPr kumimoji="1" lang="zh-CN" altLang="en-US" dirty="0" smtClean="0"/>
              <a:t>；</a:t>
            </a:r>
            <a:r>
              <a:rPr kumimoji="1" lang="zh-CN" altLang="en-US" dirty="0"/>
              <a:t>其它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写，则不涉及本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，其它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读</a:t>
            </a:r>
            <a:r>
              <a:rPr kumimoji="1" lang="zh-CN" altLang="en-US" dirty="0"/>
              <a:t>，则本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需要把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中的数据提供给它，而不是让它去读内存。 </a:t>
            </a:r>
          </a:p>
          <a:p>
            <a:pPr lvl="1"/>
            <a:r>
              <a:rPr kumimoji="1" lang="en-US" altLang="zh-CN" dirty="0" smtClean="0"/>
              <a:t>Exclusive</a:t>
            </a:r>
          </a:p>
          <a:p>
            <a:pPr lvl="2"/>
            <a:r>
              <a:rPr kumimoji="1" lang="zh-CN" altLang="en-US" dirty="0" smtClean="0"/>
              <a:t>只</a:t>
            </a:r>
            <a:r>
              <a:rPr kumimoji="1" lang="zh-CN" altLang="en-US" dirty="0"/>
              <a:t>有本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有该内存的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，而且和内存一致。 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的写操作会导致转到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状态。 </a:t>
            </a:r>
          </a:p>
          <a:p>
            <a:pPr lvl="1"/>
            <a:r>
              <a:rPr kumimoji="1" lang="en-US" altLang="zh-CN" dirty="0" smtClean="0"/>
              <a:t>Shared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都对该内存有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，而且内容一致。任何一个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写自己的这个</a:t>
            </a:r>
            <a:r>
              <a:rPr kumimoji="1" lang="en-US" altLang="zh-CN" dirty="0"/>
              <a:t>Cache</a:t>
            </a:r>
            <a:r>
              <a:rPr kumimoji="1" lang="zh-CN" altLang="en-US" dirty="0" smtClean="0"/>
              <a:t>都必须通知其它的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。 </a:t>
            </a:r>
          </a:p>
          <a:p>
            <a:pPr lvl="1"/>
            <a:r>
              <a:rPr kumimoji="1" lang="en-US" altLang="zh-CN" dirty="0" smtClean="0"/>
              <a:t>Invalid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一旦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进入这个状态，</a:t>
            </a:r>
            <a:r>
              <a:rPr kumimoji="1" lang="en-US" altLang="zh-CN" dirty="0"/>
              <a:t>CPU</a:t>
            </a:r>
            <a:r>
              <a:rPr kumimoji="1" lang="zh-CN" altLang="en-US" dirty="0" smtClean="0"/>
              <a:t>读数据就必须发出总线事</a:t>
            </a:r>
            <a:r>
              <a:rPr kumimoji="1" lang="zh-CN" altLang="en-US" dirty="0" smtClean="0"/>
              <a:t>务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从内存读。 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2174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7988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2175" y="3702877"/>
            <a:ext cx="2041482" cy="819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DMA</a:t>
            </a:r>
            <a:r>
              <a:rPr kumimoji="1" lang="zh-CN" altLang="en-US" dirty="0" smtClean="0"/>
              <a:t>内存控制器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7537" y="5360869"/>
            <a:ext cx="2046119" cy="434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</a:t>
            </a:r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7537" y="4812486"/>
            <a:ext cx="2046119" cy="25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内存总线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42174" y="3122562"/>
            <a:ext cx="2041482" cy="234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前端总线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2"/>
          </p:cNvCxnSpPr>
          <p:nvPr/>
        </p:nvCxnSpPr>
        <p:spPr>
          <a:xfrm>
            <a:off x="6145008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6" idx="2"/>
          </p:cNvCxnSpPr>
          <p:nvPr/>
        </p:nvCxnSpPr>
        <p:spPr>
          <a:xfrm flipV="1">
            <a:off x="7380822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2"/>
            <a:endCxn id="7" idx="0"/>
          </p:cNvCxnSpPr>
          <p:nvPr/>
        </p:nvCxnSpPr>
        <p:spPr>
          <a:xfrm>
            <a:off x="6762915" y="3356992"/>
            <a:ext cx="1" cy="34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5384" y="2753230"/>
            <a:ext cx="9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pin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88293" y="1933959"/>
            <a:ext cx="805668" cy="2377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56046" y="1537614"/>
            <a:ext cx="205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ache 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(64bytes)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83656" y="2171663"/>
            <a:ext cx="805668" cy="261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L2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83656" y="2433225"/>
            <a:ext cx="805668" cy="320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L3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7" idx="2"/>
            <a:endCxn id="8" idx="0"/>
          </p:cNvCxnSpPr>
          <p:nvPr/>
        </p:nvCxnSpPr>
        <p:spPr>
          <a:xfrm flipH="1">
            <a:off x="6760597" y="4522149"/>
            <a:ext cx="2319" cy="29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8" idx="2"/>
            <a:endCxn id="9" idx="0"/>
          </p:cNvCxnSpPr>
          <p:nvPr/>
        </p:nvCxnSpPr>
        <p:spPr>
          <a:xfrm>
            <a:off x="6760597" y="5069850"/>
            <a:ext cx="0" cy="29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8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内存栅栏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读：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</a:t>
            </a:r>
            <a:r>
              <a:rPr kumimoji="1" lang="en-US" altLang="zh-CN" dirty="0" smtClean="0"/>
              <a:t>olatile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a, b; if(a == 1 &amp;&amp; b == 2)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/>
              <a:t>load </a:t>
            </a:r>
            <a:r>
              <a:rPr kumimoji="1" lang="en-US" altLang="zh-CN" dirty="0" smtClean="0"/>
              <a:t>acquire</a:t>
            </a:r>
            <a:r>
              <a:rPr kumimoji="1" lang="zh-CN" altLang="en-US" dirty="0" smtClean="0"/>
              <a:t>依赖保证读顺序：</a:t>
            </a:r>
            <a:endParaRPr kumimoji="1" lang="en-US" altLang="zh-CN" dirty="0" smtClean="0"/>
          </a:p>
          <a:p>
            <a:pPr lvl="2"/>
            <a:r>
              <a:rPr kumimoji="1" lang="en-US" altLang="zh-CN" sz="2000" dirty="0" smtClean="0"/>
              <a:t>0x2000000001de819c:  adds </a:t>
            </a:r>
            <a:r>
              <a:rPr kumimoji="1" lang="en-US" altLang="zh-CN" sz="2000" dirty="0"/>
              <a:t>r37=597,r36;;  ;...84112554</a:t>
            </a:r>
          </a:p>
          <a:p>
            <a:pPr lvl="2"/>
            <a:r>
              <a:rPr kumimoji="1" lang="en-US" altLang="zh-CN" sz="2000" dirty="0" smtClean="0"/>
              <a:t>0x2000000001de81a0: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ld1</a:t>
            </a:r>
            <a:r>
              <a:rPr kumimoji="1" lang="en-US" altLang="zh-CN" sz="2000" dirty="0">
                <a:solidFill>
                  <a:srgbClr val="FF0000"/>
                </a:solidFill>
              </a:rPr>
              <a:t>.acq</a:t>
            </a:r>
            <a:r>
              <a:rPr kumimoji="1" lang="en-US" altLang="zh-CN" sz="2000" dirty="0"/>
              <a:t> r38=[r37];;  ;...0b30014a </a:t>
            </a:r>
            <a:r>
              <a:rPr kumimoji="1" lang="en-US" altLang="zh-CN" sz="2000" dirty="0" smtClean="0"/>
              <a:t>a010</a:t>
            </a:r>
          </a:p>
          <a:p>
            <a:r>
              <a:rPr kumimoji="1" lang="zh-CN" altLang="en-US" dirty="0" smtClean="0"/>
              <a:t>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volatile </a:t>
            </a:r>
            <a:r>
              <a:rPr kumimoji="1" lang="en-US" altLang="zh-CN" dirty="0" smtClean="0"/>
              <a:t>A a; a = </a:t>
            </a:r>
            <a:r>
              <a:rPr kumimoji="1" lang="en-US" altLang="zh-CN" dirty="0"/>
              <a:t>new </a:t>
            </a:r>
            <a:r>
              <a:rPr kumimoji="1" lang="en-US" altLang="zh-CN" dirty="0" smtClean="0"/>
              <a:t>A(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lock </a:t>
            </a:r>
            <a:r>
              <a:rPr kumimoji="1" lang="en-US" altLang="zh-CN" dirty="0" err="1" smtClean="0"/>
              <a:t>addl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失效：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0x01a3de1d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movb</a:t>
            </a:r>
            <a:r>
              <a:rPr kumimoji="1" lang="en-US" altLang="zh-CN" dirty="0"/>
              <a:t> $0x0,0x1104800(%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dirty="0"/>
              <a:t>0x01a3de24: </a:t>
            </a:r>
            <a:r>
              <a:rPr kumimoji="1" lang="en-US" altLang="zh-CN" dirty="0">
                <a:solidFill>
                  <a:srgbClr val="FF0000"/>
                </a:solidFill>
              </a:rPr>
              <a:t>lock </a:t>
            </a:r>
            <a:r>
              <a:rPr kumimoji="1" lang="en-US" altLang="zh-CN" dirty="0" err="1">
                <a:solidFill>
                  <a:srgbClr val="FF0000"/>
                </a:solidFill>
              </a:rPr>
              <a:t>addl</a:t>
            </a:r>
            <a:r>
              <a:rPr kumimoji="1" lang="en-US" altLang="zh-CN" dirty="0"/>
              <a:t> $0x0,(%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88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编译结果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-XX:+</a:t>
            </a:r>
            <a:r>
              <a:rPr kumimoji="1" lang="en-US" altLang="zh-CN" dirty="0" err="1"/>
              <a:t>UnlockDiagnosticVMOptions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XX:PrintAssemblyOptions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hsdis</a:t>
            </a:r>
            <a:r>
              <a:rPr kumimoji="1" lang="en-US" altLang="zh-CN" dirty="0"/>
              <a:t>-print-bytes -</a:t>
            </a:r>
            <a:r>
              <a:rPr kumimoji="1" lang="en-US" altLang="zh-CN" dirty="0" err="1"/>
              <a:t>XX:CompileCommand</a:t>
            </a:r>
            <a:r>
              <a:rPr kumimoji="1" lang="en-US" altLang="zh-CN" dirty="0"/>
              <a:t>=print,*</a:t>
            </a:r>
            <a:r>
              <a:rPr kumimoji="1" lang="en-US" altLang="zh-CN" dirty="0" err="1"/>
              <a:t>AtomicInteger.incrementAndGet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4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736" y="1767707"/>
            <a:ext cx="7405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LinkedTransferQueue</a:t>
            </a:r>
            <a:endParaRPr kumimoji="1" lang="en-US" altLang="zh-CN" dirty="0"/>
          </a:p>
          <a:p>
            <a:r>
              <a:rPr kumimoji="1" lang="en-US" altLang="zh-CN" dirty="0"/>
              <a:t>static final class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</a:t>
            </a:r>
            <a:r>
              <a:rPr kumimoji="1" lang="en-US" altLang="zh-CN" dirty="0"/>
              <a:t>extends </a:t>
            </a:r>
            <a:r>
              <a:rPr kumimoji="1" lang="en-US" altLang="zh-CN" dirty="0" err="1"/>
              <a:t>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{</a:t>
            </a:r>
            <a:endParaRPr kumimoji="1" lang="en-US" altLang="zh-CN" dirty="0"/>
          </a:p>
          <a:p>
            <a:r>
              <a:rPr kumimoji="1" lang="en-US" altLang="zh-CN" dirty="0" smtClean="0"/>
              <a:t>    Object </a:t>
            </a:r>
            <a:r>
              <a:rPr kumimoji="1" lang="en-US" altLang="zh-CN" dirty="0"/>
              <a:t>p0, p1, p2, p3, p4, p5, p6, p7, p8, p9, pa, </a:t>
            </a:r>
            <a:r>
              <a:rPr kumimoji="1" lang="en-US" altLang="zh-CN" dirty="0" err="1"/>
              <a:t>pb</a:t>
            </a:r>
            <a:r>
              <a:rPr kumimoji="1" lang="en-US" altLang="zh-CN" dirty="0"/>
              <a:t>, pc, </a:t>
            </a:r>
            <a:r>
              <a:rPr kumimoji="1" lang="en-US" altLang="zh-CN" dirty="0" err="1"/>
              <a:t>pd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pe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(T r)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super(r)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7" name="燕尾形 6"/>
          <p:cNvSpPr/>
          <p:nvPr/>
        </p:nvSpPr>
        <p:spPr>
          <a:xfrm>
            <a:off x="1169210" y="4511975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确保两个</a:t>
            </a:r>
            <a:r>
              <a:rPr kumimoji="1" lang="zh-CN" altLang="en-US" dirty="0" smtClean="0"/>
              <a:t>引用，不在</a:t>
            </a:r>
            <a:r>
              <a:rPr kumimoji="1" lang="zh-CN" altLang="en-US" dirty="0"/>
              <a:t>同一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上</a:t>
            </a:r>
            <a:r>
              <a:rPr kumimoji="1" lang="zh-CN" altLang="en-US" dirty="0" smtClean="0"/>
              <a:t>，防止多锁竞争</a:t>
            </a:r>
            <a:r>
              <a:rPr kumimoji="1" lang="zh-CN" altLang="en-US" dirty="0"/>
              <a:t>。</a:t>
            </a:r>
          </a:p>
        </p:txBody>
      </p:sp>
      <p:sp>
        <p:nvSpPr>
          <p:cNvPr id="8" name="燕尾形 7"/>
          <p:cNvSpPr/>
          <p:nvPr/>
        </p:nvSpPr>
        <p:spPr>
          <a:xfrm>
            <a:off x="819324" y="4032276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个地址的长度，刚好占满一个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的长度。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3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6298</TotalTime>
  <Words>1451</Words>
  <Application>Microsoft Macintosh PowerPoint</Application>
  <PresentationFormat>全屏显示(4:3)</PresentationFormat>
  <Paragraphs>359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JAVA并发编程常识</vt:lpstr>
      <vt:lpstr>JVM内存模型</vt:lpstr>
      <vt:lpstr>原子性</vt:lpstr>
      <vt:lpstr>可见性</vt:lpstr>
      <vt:lpstr>可排序性</vt:lpstr>
      <vt:lpstr>系统内存</vt:lpstr>
      <vt:lpstr>内存栅栏</vt:lpstr>
      <vt:lpstr>查看JIT编译结果</vt:lpstr>
      <vt:lpstr>对齐</vt:lpstr>
      <vt:lpstr>引用</vt:lpstr>
      <vt:lpstr>单例</vt:lpstr>
      <vt:lpstr>多锁</vt:lpstr>
      <vt:lpstr>计数</vt:lpstr>
      <vt:lpstr>计数</vt:lpstr>
      <vt:lpstr>缓存</vt:lpstr>
      <vt:lpstr>缓存</vt:lpstr>
      <vt:lpstr>线程安全策略</vt:lpstr>
      <vt:lpstr>习惯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梁</dc:creator>
  <cp:lastModifiedBy>飞 梁</cp:lastModifiedBy>
  <cp:revision>2289</cp:revision>
  <dcterms:created xsi:type="dcterms:W3CDTF">2012-08-27T09:26:08Z</dcterms:created>
  <dcterms:modified xsi:type="dcterms:W3CDTF">2013-10-24T04:00:07Z</dcterms:modified>
</cp:coreProperties>
</file>