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2" r:id="rId8"/>
    <p:sldId id="270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FA5"/>
    <a:srgbClr val="ACC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umn.edu/~wxiao/ee5940/lecture5-2.pdf" TargetMode="External"/><Relationship Id="rId2" Type="http://schemas.openxmlformats.org/officeDocument/2006/relationships/hyperlink" Target="http://developer.download.nvidia.com/CUDA/training/StreamsAndConcurrencyWebinar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Presented by</a:t>
            </a:r>
          </a:p>
          <a:p>
            <a:r>
              <a:rPr lang="en-US" sz="1800" dirty="0" err="1" smtClean="0"/>
              <a:t>Savitha</a:t>
            </a:r>
            <a:r>
              <a:rPr lang="en-US" sz="1800" dirty="0" smtClean="0"/>
              <a:t> </a:t>
            </a:r>
            <a:r>
              <a:rPr lang="en-US" sz="1800" dirty="0" err="1" smtClean="0"/>
              <a:t>Parur</a:t>
            </a:r>
            <a:r>
              <a:rPr lang="en-US" sz="1800" dirty="0"/>
              <a:t> </a:t>
            </a:r>
            <a:r>
              <a:rPr lang="en-US" sz="1800" dirty="0" err="1" smtClean="0"/>
              <a:t>Venkitachalam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19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GPU Work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81200"/>
            <a:ext cx="6196405" cy="3741869"/>
          </a:xfrm>
        </p:spPr>
        <p:txBody>
          <a:bodyPr>
            <a:normAutofit/>
          </a:bodyPr>
          <a:lstStyle/>
          <a:p>
            <a:r>
              <a:rPr lang="en-US" dirty="0" smtClean="0"/>
              <a:t>Hardware has no notion of streams</a:t>
            </a:r>
          </a:p>
          <a:p>
            <a:r>
              <a:rPr lang="en-US" dirty="0" smtClean="0"/>
              <a:t>Hardware has separate engines to perform memory copies and an engine to execute kernels</a:t>
            </a:r>
          </a:p>
          <a:p>
            <a:r>
              <a:rPr lang="en-US" dirty="0" smtClean="0"/>
              <a:t>These engines queues commands that result in a task scheduling</a:t>
            </a:r>
          </a:p>
          <a:p>
            <a:r>
              <a:rPr lang="en-US" dirty="0" smtClean="0"/>
              <a:t>When using multiple streams the structure of the program will affect the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65245" cy="1011218"/>
          </a:xfrm>
        </p:spPr>
        <p:txBody>
          <a:bodyPr/>
          <a:lstStyle/>
          <a:p>
            <a:r>
              <a:rPr lang="en-US" dirty="0" smtClean="0"/>
              <a:t>GPU Scheduling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371600"/>
            <a:ext cx="4343400" cy="386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/>
          <p:cNvSpPr>
            <a:spLocks noChangeAspect="1" noChangeArrowheads="1" noTextEdit="1"/>
          </p:cNvSpPr>
          <p:nvPr/>
        </p:nvSpPr>
        <p:spPr bwMode="auto">
          <a:xfrm>
            <a:off x="5029200" y="2667000"/>
            <a:ext cx="3352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88533"/>
              </p:ext>
            </p:extLst>
          </p:nvPr>
        </p:nvGraphicFramePr>
        <p:xfrm>
          <a:off x="4953000" y="3276600"/>
          <a:ext cx="17526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Stream0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memcpy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FA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Stream0 :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FA5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Stream0 :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FA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Stream1 : </a:t>
                      </a:r>
                      <a:r>
                        <a:rPr kumimoji="0" lang="en-US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Stream1 : </a:t>
                      </a:r>
                      <a:r>
                        <a:rPr kumimoji="0" lang="en-US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Stream1 : </a:t>
                      </a:r>
                      <a:r>
                        <a:rPr kumimoji="0" lang="en-US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43641"/>
              </p:ext>
            </p:extLst>
          </p:nvPr>
        </p:nvGraphicFramePr>
        <p:xfrm>
          <a:off x="7162800" y="3581400"/>
          <a:ext cx="1447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Kernel  0</a:t>
                      </a:r>
                      <a:endParaRPr kumimoji="0" 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FA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Kernel 1</a:t>
                      </a:r>
                      <a:endParaRPr kumimoji="0" 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705600" y="3733800"/>
            <a:ext cx="457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2"/>
          </p:cNvCxnSpPr>
          <p:nvPr/>
        </p:nvCxnSpPr>
        <p:spPr>
          <a:xfrm flipV="1">
            <a:off x="6705600" y="4323080"/>
            <a:ext cx="1181100" cy="184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11218"/>
          </a:xfrm>
        </p:spPr>
        <p:txBody>
          <a:bodyPr/>
          <a:lstStyle/>
          <a:p>
            <a:r>
              <a:rPr lang="en-US" dirty="0" smtClean="0"/>
              <a:t>More efficient way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248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4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BY Example – Jason Sanders , Edward </a:t>
            </a:r>
            <a:r>
              <a:rPr lang="en-US" dirty="0" err="1" smtClean="0"/>
              <a:t>Kandrot</a:t>
            </a:r>
            <a:endParaRPr lang="en-US" dirty="0" smtClean="0"/>
          </a:p>
          <a:p>
            <a:r>
              <a:rPr lang="en-US" dirty="0">
                <a:hlinkClick r:id="rId2"/>
              </a:rPr>
              <a:t>http://developer.download.nvidia.com/CUDA/training/StreamsAndConcurrencyWebinar.pdf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://www.ece.umn.edu/~</a:t>
            </a:r>
            <a:r>
              <a:rPr lang="en-US" dirty="0" smtClean="0">
                <a:hlinkClick r:id="rId3"/>
              </a:rPr>
              <a:t>wxiao/ee5940/lecture5-2.pdf</a:t>
            </a:r>
            <a:endParaRPr lang="en-US" dirty="0" smtClean="0"/>
          </a:p>
          <a:p>
            <a:r>
              <a:rPr lang="en-US" dirty="0"/>
              <a:t>http://www.ciemat.es/EUFORIA/recursos/doc/pdf/363464881_1510201010035.pdf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54915"/>
            <a:ext cx="6965245" cy="97388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Page locked memory / Pinned memory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() was used to allocate memory in the host </a:t>
            </a:r>
          </a:p>
          <a:p>
            <a:r>
              <a:rPr lang="en-US" dirty="0" err="1" smtClean="0"/>
              <a:t>malloc</a:t>
            </a:r>
            <a:r>
              <a:rPr lang="en-US" dirty="0" smtClean="0"/>
              <a:t>() allocates pageable host memory </a:t>
            </a:r>
          </a:p>
          <a:p>
            <a:r>
              <a:rPr lang="en-US" dirty="0" err="1"/>
              <a:t>cudaHostAlloc</a:t>
            </a:r>
            <a:r>
              <a:rPr lang="en-US" dirty="0"/>
              <a:t>() </a:t>
            </a:r>
            <a:r>
              <a:rPr lang="en-US" dirty="0" smtClean="0"/>
              <a:t>allocates a buffer of page-locked 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i="1" dirty="0" err="1" smtClean="0"/>
              <a:t>cudaHostAlloc</a:t>
            </a:r>
            <a:r>
              <a:rPr lang="en-US" sz="1900" i="1" dirty="0"/>
              <a:t>( (void**)&amp;a, size * </a:t>
            </a:r>
            <a:r>
              <a:rPr lang="en-US" sz="1900" i="1" dirty="0" err="1"/>
              <a:t>sizeof</a:t>
            </a:r>
            <a:r>
              <a:rPr lang="en-US" sz="1900" i="1" dirty="0"/>
              <a:t>( *a </a:t>
            </a:r>
            <a:r>
              <a:rPr lang="en-US" sz="1900" i="1" dirty="0" smtClean="0"/>
              <a:t>), </a:t>
            </a:r>
            <a:r>
              <a:rPr lang="en-US" sz="1900" i="1" dirty="0" err="1" smtClean="0"/>
              <a:t>cuda</a:t>
            </a:r>
            <a:r>
              <a:rPr lang="en-US" sz="1900" i="1" dirty="0" smtClean="0"/>
              <a:t> </a:t>
            </a:r>
            <a:r>
              <a:rPr lang="en-US" sz="1900" i="1" dirty="0" err="1" smtClean="0"/>
              <a:t>HostAllocDefault</a:t>
            </a:r>
            <a:r>
              <a:rPr lang="en-US" sz="1900" i="1" dirty="0" smtClean="0"/>
              <a:t> </a:t>
            </a:r>
            <a:r>
              <a:rPr lang="en-US" sz="1900" i="1" dirty="0"/>
              <a:t>) ;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err="1" smtClean="0"/>
              <a:t>cudaFreeHost</a:t>
            </a:r>
            <a:r>
              <a:rPr lang="en-US" sz="1900" i="1" dirty="0" smtClean="0"/>
              <a:t> </a:t>
            </a:r>
            <a:r>
              <a:rPr lang="en-US" sz="1900" i="1" dirty="0"/>
              <a:t>( a );</a:t>
            </a:r>
            <a:endParaRPr lang="en-US" sz="1900" i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Pagelocked</a:t>
            </a:r>
            <a:r>
              <a:rPr lang="en-US" dirty="0" smtClean="0"/>
              <a:t> memory </a:t>
            </a:r>
            <a:r>
              <a:rPr lang="en-US" dirty="0" err="1" smtClean="0"/>
              <a:t>guarentees</a:t>
            </a:r>
            <a:r>
              <a:rPr lang="en-US" dirty="0" smtClean="0"/>
              <a:t> that data will reside in the physical memory </a:t>
            </a:r>
            <a:r>
              <a:rPr lang="en-US" dirty="0" err="1" smtClean="0"/>
              <a:t>i.e</a:t>
            </a:r>
            <a:r>
              <a:rPr lang="en-US" dirty="0" smtClean="0"/>
              <a:t> OS will never page this memory out to disk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using a pageable memory (</a:t>
            </a:r>
            <a:r>
              <a:rPr lang="en-US" dirty="0" err="1" smtClean="0"/>
              <a:t>malloc</a:t>
            </a:r>
            <a:r>
              <a:rPr lang="en-US" dirty="0" smtClean="0"/>
              <a:t>()) CPU copies data from pageable memory to a page locked memory  </a:t>
            </a:r>
          </a:p>
          <a:p>
            <a:r>
              <a:rPr lang="en-US" dirty="0" smtClean="0"/>
              <a:t>GPU uses direct memory access (DMA) to copy the data to or from the host’s page locked memory buffer</a:t>
            </a:r>
          </a:p>
          <a:p>
            <a:r>
              <a:rPr lang="en-US" dirty="0" smtClean="0"/>
              <a:t>copy happens twice when using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r>
              <a:rPr lang="en-US" dirty="0"/>
              <a:t>U</a:t>
            </a:r>
            <a:r>
              <a:rPr lang="en-US" dirty="0" smtClean="0"/>
              <a:t>sing a </a:t>
            </a:r>
            <a:r>
              <a:rPr lang="en-US" dirty="0" err="1" smtClean="0"/>
              <a:t>pagelocked</a:t>
            </a:r>
            <a:r>
              <a:rPr lang="en-US" dirty="0" smtClean="0"/>
              <a:t> memory (</a:t>
            </a:r>
            <a:r>
              <a:rPr lang="en-US" dirty="0" err="1" smtClean="0"/>
              <a:t>CudaHostAlloc</a:t>
            </a:r>
            <a:r>
              <a:rPr lang="en-US" dirty="0" smtClean="0"/>
              <a:t>()) the first copying is not needed</a:t>
            </a:r>
          </a:p>
          <a:p>
            <a:r>
              <a:rPr lang="en-US" dirty="0" err="1" smtClean="0"/>
              <a:t>Pagelocked</a:t>
            </a:r>
            <a:r>
              <a:rPr lang="en-US" dirty="0" smtClean="0"/>
              <a:t> memory is fast but uses physical memory (not on the disk) </a:t>
            </a:r>
          </a:p>
          <a:p>
            <a:r>
              <a:rPr lang="en-US" dirty="0" smtClean="0"/>
              <a:t> Should be restricted or system may run out of memory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Streams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introduce task parallelism</a:t>
            </a:r>
          </a:p>
          <a:p>
            <a:r>
              <a:rPr lang="en-US" dirty="0" smtClean="0"/>
              <a:t>Plays an important role in accelerating the applications</a:t>
            </a:r>
          </a:p>
          <a:p>
            <a:r>
              <a:rPr lang="en-US" dirty="0" smtClean="0"/>
              <a:t>A Cuda Stream represents a queue of GPU operations that can be executed in a specific order</a:t>
            </a:r>
          </a:p>
          <a:p>
            <a:r>
              <a:rPr lang="en-US" dirty="0" smtClean="0"/>
              <a:t>The order in which the operations are added to a stream specifies the order in which they will be executed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477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– using one stream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Device should support the property ‘device overlap’.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Use </a:t>
            </a:r>
            <a:r>
              <a:rPr lang="en-US" sz="1600" dirty="0" err="1" smtClean="0"/>
              <a:t>CudaGetDeviceProperties</a:t>
            </a:r>
            <a:r>
              <a:rPr lang="en-US" sz="1600" dirty="0" smtClean="0"/>
              <a:t> (&amp;prop , device) to know if the device support device overlap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cudaDeviceProp</a:t>
            </a:r>
            <a:r>
              <a:rPr lang="en-US" sz="1600" dirty="0" smtClean="0"/>
              <a:t> prop;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whichDevice</a:t>
            </a:r>
            <a:r>
              <a:rPr lang="en-US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HANDLE_ERROR( </a:t>
            </a:r>
            <a:r>
              <a:rPr lang="en-US" sz="1600" dirty="0" err="1"/>
              <a:t>cudaGetDevice</a:t>
            </a:r>
            <a:r>
              <a:rPr lang="en-US" sz="1600" dirty="0"/>
              <a:t>( &amp;</a:t>
            </a:r>
            <a:r>
              <a:rPr lang="en-US" sz="1600" dirty="0" err="1"/>
              <a:t>whichDevice</a:t>
            </a:r>
            <a:r>
              <a:rPr lang="en-US" sz="1600" dirty="0"/>
              <a:t> 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HANDLE_ERROR( </a:t>
            </a:r>
            <a:r>
              <a:rPr lang="en-US" sz="1600" dirty="0" err="1"/>
              <a:t>cudaGetDeviceProperties</a:t>
            </a:r>
            <a:r>
              <a:rPr lang="en-US" sz="1600" dirty="0"/>
              <a:t>( &amp;prop, </a:t>
            </a:r>
            <a:r>
              <a:rPr lang="en-US" sz="1600" dirty="0" err="1"/>
              <a:t>whichDevice</a:t>
            </a:r>
            <a:r>
              <a:rPr lang="en-US" sz="1600" dirty="0"/>
              <a:t> 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/>
              <a:t>(!</a:t>
            </a:r>
            <a:r>
              <a:rPr lang="en-US" sz="1600" dirty="0" err="1"/>
              <a:t>prop.deviceOverlap</a:t>
            </a:r>
            <a:r>
              <a:rPr lang="en-US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/>
              <a:t>printf</a:t>
            </a:r>
            <a:r>
              <a:rPr lang="en-US" sz="1600" dirty="0"/>
              <a:t>( "Device will not handle overlaps");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GPU supporting device overlap possesses the capacity to execute a kernel while performing a copy between device and host memory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42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6821245" cy="4732469"/>
          </a:xfrm>
        </p:spPr>
        <p:txBody>
          <a:bodyPr>
            <a:normAutofit fontScale="92500"/>
          </a:bodyPr>
          <a:lstStyle/>
          <a:p>
            <a:r>
              <a:rPr lang="en-US" sz="1900" dirty="0"/>
              <a:t>C</a:t>
            </a:r>
            <a:r>
              <a:rPr lang="en-US" sz="1900" dirty="0" smtClean="0"/>
              <a:t>reate </a:t>
            </a:r>
            <a:r>
              <a:rPr lang="en-US" sz="1900" dirty="0"/>
              <a:t>the stream using </a:t>
            </a:r>
            <a:r>
              <a:rPr lang="en-US" sz="1900" dirty="0" err="1"/>
              <a:t>cudaStreamCreate</a:t>
            </a:r>
            <a:r>
              <a:rPr lang="en-US" sz="1900" dirty="0"/>
              <a:t>()</a:t>
            </a:r>
          </a:p>
          <a:p>
            <a:pPr marL="0" indent="0">
              <a:buNone/>
            </a:pPr>
            <a:r>
              <a:rPr lang="en-US" sz="1700" dirty="0" smtClean="0"/>
              <a:t>// </a:t>
            </a:r>
            <a:r>
              <a:rPr lang="en-US" sz="1700" dirty="0"/>
              <a:t>initialize the stream and create the stream</a:t>
            </a:r>
          </a:p>
          <a:p>
            <a:pPr marL="0" indent="0">
              <a:buNone/>
            </a:pPr>
            <a:r>
              <a:rPr lang="en-US" sz="1700" dirty="0" err="1"/>
              <a:t>cudaStream_t</a:t>
            </a:r>
            <a:r>
              <a:rPr lang="en-US" sz="1700" dirty="0"/>
              <a:t>  stream;</a:t>
            </a:r>
          </a:p>
          <a:p>
            <a:pPr marL="0" indent="0">
              <a:buNone/>
            </a:pPr>
            <a:r>
              <a:rPr lang="en-US" sz="1700" dirty="0"/>
              <a:t>HANDLE_ERROR( </a:t>
            </a:r>
            <a:r>
              <a:rPr lang="en-US" sz="1700" dirty="0" err="1"/>
              <a:t>cudaStreamCreate</a:t>
            </a:r>
            <a:r>
              <a:rPr lang="en-US" sz="1700" dirty="0"/>
              <a:t>( &amp;stream ) );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900" dirty="0"/>
              <a:t>Allocate the memory on </a:t>
            </a:r>
            <a:r>
              <a:rPr lang="en-US" sz="1900" dirty="0" smtClean="0"/>
              <a:t>the host and GPU</a:t>
            </a:r>
            <a:endParaRPr lang="en-US" sz="1900" dirty="0"/>
          </a:p>
          <a:p>
            <a:pPr marL="0" indent="0">
              <a:buNone/>
            </a:pPr>
            <a:r>
              <a:rPr lang="en-US" sz="1700" dirty="0"/>
              <a:t>//</a:t>
            </a:r>
            <a:r>
              <a:rPr lang="en-US" sz="1700" dirty="0" err="1"/>
              <a:t>pagelocked</a:t>
            </a:r>
            <a:r>
              <a:rPr lang="en-US" sz="1700" dirty="0"/>
              <a:t> memory at </a:t>
            </a:r>
            <a:r>
              <a:rPr lang="en-US" sz="1700" dirty="0" smtClean="0"/>
              <a:t>GPU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HANDLE_ERROR( </a:t>
            </a:r>
            <a:r>
              <a:rPr lang="en-US" sz="1700" dirty="0" err="1"/>
              <a:t>cudaMalloc</a:t>
            </a:r>
            <a:r>
              <a:rPr lang="en-US" sz="1700" dirty="0"/>
              <a:t>( (void**)&amp;</a:t>
            </a:r>
            <a:r>
              <a:rPr lang="en-US" sz="1700" dirty="0" err="1"/>
              <a:t>dev_a</a:t>
            </a:r>
            <a:r>
              <a:rPr lang="en-US" sz="1700" dirty="0"/>
              <a:t>, N*</a:t>
            </a:r>
            <a:r>
              <a:rPr lang="en-US" sz="1700" dirty="0" err="1"/>
              <a:t>sizeof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) ) );</a:t>
            </a:r>
          </a:p>
          <a:p>
            <a:pPr marL="0" indent="0">
              <a:buNone/>
            </a:pPr>
            <a:r>
              <a:rPr lang="en-US" sz="1700" dirty="0"/>
              <a:t>// allocate page-locked memory</a:t>
            </a:r>
          </a:p>
          <a:p>
            <a:pPr marL="0" indent="0">
              <a:buNone/>
            </a:pPr>
            <a:r>
              <a:rPr lang="en-US" sz="1700" dirty="0"/>
              <a:t>HANDLE_ERROR( </a:t>
            </a:r>
            <a:r>
              <a:rPr lang="en-US" sz="1700" dirty="0" err="1"/>
              <a:t>cudaHostAlloc</a:t>
            </a:r>
            <a:r>
              <a:rPr lang="en-US" sz="1700" dirty="0"/>
              <a:t>( (void**)&amp;</a:t>
            </a:r>
            <a:r>
              <a:rPr lang="en-US" sz="1700" dirty="0" err="1"/>
              <a:t>host_a</a:t>
            </a:r>
            <a:r>
              <a:rPr lang="en-US" sz="1700" dirty="0"/>
              <a:t>, FULL_DATA_SIZE*</a:t>
            </a:r>
            <a:r>
              <a:rPr lang="en-US" sz="1700" dirty="0" err="1"/>
              <a:t>sizeof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), </a:t>
            </a:r>
            <a:r>
              <a:rPr lang="en-US" sz="1700" dirty="0" err="1"/>
              <a:t>cudaHostAllocDefault</a:t>
            </a:r>
            <a:r>
              <a:rPr lang="en-US" sz="1700" dirty="0"/>
              <a:t> ) );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900" dirty="0"/>
              <a:t>Copy the data from CPU to GPU using </a:t>
            </a:r>
            <a:r>
              <a:rPr lang="en-US" sz="1900" dirty="0" err="1"/>
              <a:t>cudaMemcpyAsync</a:t>
            </a:r>
            <a:r>
              <a:rPr lang="en-US" sz="1900" dirty="0"/>
              <a:t>() .When the call returns there is no </a:t>
            </a:r>
            <a:r>
              <a:rPr lang="en-US" sz="1900" dirty="0" err="1"/>
              <a:t>gurantee</a:t>
            </a:r>
            <a:r>
              <a:rPr lang="en-US" sz="1900" dirty="0"/>
              <a:t> that the copy is completed </a:t>
            </a:r>
          </a:p>
          <a:p>
            <a:pPr marL="0" indent="0">
              <a:buNone/>
            </a:pPr>
            <a:r>
              <a:rPr lang="en-US" sz="1700" dirty="0"/>
              <a:t>HANDLE_ERROR( </a:t>
            </a:r>
            <a:r>
              <a:rPr lang="en-US" sz="1700" dirty="0" err="1"/>
              <a:t>cudaMemcpyAsync</a:t>
            </a:r>
            <a:r>
              <a:rPr lang="en-US" sz="1700" dirty="0"/>
              <a:t>( </a:t>
            </a:r>
            <a:r>
              <a:rPr lang="en-US" sz="1700" dirty="0" err="1"/>
              <a:t>dev_a</a:t>
            </a:r>
            <a:r>
              <a:rPr lang="en-US" sz="1700" dirty="0"/>
              <a:t>, </a:t>
            </a:r>
            <a:r>
              <a:rPr lang="en-US" sz="1700" dirty="0" err="1"/>
              <a:t>host_a+i</a:t>
            </a:r>
            <a:r>
              <a:rPr lang="en-US" sz="1700" dirty="0"/>
              <a:t>, N*</a:t>
            </a:r>
            <a:r>
              <a:rPr lang="en-US" sz="1700" dirty="0" err="1"/>
              <a:t>sizeof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), </a:t>
            </a:r>
            <a:r>
              <a:rPr lang="en-US" sz="1700" dirty="0" err="1"/>
              <a:t>cudaMemcpyHostToDevice</a:t>
            </a:r>
            <a:r>
              <a:rPr lang="en-US" sz="1700" dirty="0"/>
              <a:t>, stream ) );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6196405" cy="41990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Kernel </a:t>
            </a:r>
            <a:r>
              <a:rPr lang="en-US" sz="1800" dirty="0"/>
              <a:t>launch</a:t>
            </a:r>
          </a:p>
          <a:p>
            <a:pPr marL="0" indent="0">
              <a:buNone/>
            </a:pPr>
            <a:r>
              <a:rPr lang="pt-BR" sz="1600" dirty="0" smtClean="0"/>
              <a:t>kernel </a:t>
            </a:r>
            <a:r>
              <a:rPr lang="pt-BR" sz="1600" dirty="0"/>
              <a:t>&lt;&lt;&lt; N/256, 256, 0, stream &gt;&gt;&gt; (dev_a, dev_b, dev_c) </a:t>
            </a:r>
            <a:r>
              <a:rPr lang="pt-BR" sz="1600" dirty="0" smtClean="0"/>
              <a:t>;</a:t>
            </a:r>
          </a:p>
          <a:p>
            <a:pPr marL="0" indent="0">
              <a:buNone/>
            </a:pPr>
            <a:endParaRPr lang="pt-BR" sz="16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copy </a:t>
            </a:r>
            <a:r>
              <a:rPr lang="en-US" sz="1800" dirty="0"/>
              <a:t>back data from device to locked memory</a:t>
            </a:r>
          </a:p>
          <a:p>
            <a:pPr marL="0" indent="0">
              <a:buNone/>
            </a:pPr>
            <a:r>
              <a:rPr lang="en-US" sz="1600" dirty="0"/>
              <a:t>HANDLE_ERROR( </a:t>
            </a:r>
            <a:r>
              <a:rPr lang="en-US" sz="1600" dirty="0" err="1"/>
              <a:t>cudaMemcpyAsync</a:t>
            </a:r>
            <a:r>
              <a:rPr lang="en-US" sz="1600" dirty="0"/>
              <a:t>( </a:t>
            </a:r>
            <a:r>
              <a:rPr lang="en-US" sz="1600" dirty="0" err="1"/>
              <a:t>host_c+i</a:t>
            </a:r>
            <a:r>
              <a:rPr lang="en-US" sz="1600" dirty="0"/>
              <a:t>, </a:t>
            </a:r>
            <a:r>
              <a:rPr lang="en-US" sz="1600" dirty="0" err="1"/>
              <a:t>dev_c</a:t>
            </a:r>
            <a:r>
              <a:rPr lang="en-US" sz="1600" dirty="0"/>
              <a:t>, N*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), </a:t>
            </a:r>
            <a:r>
              <a:rPr lang="en-US" sz="1600" dirty="0" err="1"/>
              <a:t>cudaMemcpyDeviceToHost</a:t>
            </a:r>
            <a:r>
              <a:rPr lang="en-US" sz="1600" dirty="0"/>
              <a:t>, stream ) );</a:t>
            </a:r>
          </a:p>
          <a:p>
            <a:pPr marL="0" indent="0"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 smtClean="0"/>
              <a:t>Stream </a:t>
            </a:r>
            <a:r>
              <a:rPr lang="en-US" sz="1800" dirty="0"/>
              <a:t>synchronization  - waiting for the stream to be finished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err="1"/>
              <a:t>cudaStreamSynchronize</a:t>
            </a:r>
            <a:r>
              <a:rPr lang="en-US" sz="1600" dirty="0"/>
              <a:t> (stream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Free the memory allocated and destroy the </a:t>
            </a:r>
            <a:r>
              <a:rPr lang="en-US" sz="1800" dirty="0" smtClean="0"/>
              <a:t>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 smtClean="0"/>
              <a:t>cudaFreeHost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host_a</a:t>
            </a:r>
            <a:r>
              <a:rPr lang="en-US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 smtClean="0"/>
              <a:t>cudaFree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dev_a</a:t>
            </a:r>
            <a:r>
              <a:rPr lang="en-US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cudaStreamDestroy</a:t>
            </a:r>
            <a:r>
              <a:rPr lang="en-US" sz="1600" dirty="0"/>
              <a:t>  (stream)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 smtClean="0"/>
          </a:p>
          <a:p>
            <a:pPr>
              <a:lnSpc>
                <a:spcPct val="80000"/>
              </a:lnSpc>
            </a:pPr>
            <a:endParaRPr lang="en-US" sz="1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 and Memory copies can be performed concurrently as long as they are in multiple streams</a:t>
            </a:r>
          </a:p>
          <a:p>
            <a:r>
              <a:rPr lang="en-US" dirty="0" smtClean="0"/>
              <a:t>Some GPU architectures support concurrent memory copies if they are in opposite directions</a:t>
            </a:r>
          </a:p>
          <a:p>
            <a:r>
              <a:rPr lang="en-US" dirty="0" smtClean="0"/>
              <a:t>The concurrency with multiple streams improves performance.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Execution time line for 2 streams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888" y="1637718"/>
            <a:ext cx="4674624" cy="47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873</TotalTime>
  <Words>638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Cuda Streams</vt:lpstr>
      <vt:lpstr>Page locked memory / Pinned memory</vt:lpstr>
      <vt:lpstr>PowerPoint Presentation</vt:lpstr>
      <vt:lpstr>Cuda Streams</vt:lpstr>
      <vt:lpstr>Steps – using one stream</vt:lpstr>
      <vt:lpstr>PowerPoint Presentation</vt:lpstr>
      <vt:lpstr>PowerPoint Presentation</vt:lpstr>
      <vt:lpstr>Multiple Streams</vt:lpstr>
      <vt:lpstr>Execution time line for 2 streams</vt:lpstr>
      <vt:lpstr>GPU Work Scheduling</vt:lpstr>
      <vt:lpstr>GPU Scheduling</vt:lpstr>
      <vt:lpstr>More efficient way</vt:lpstr>
      <vt:lpstr>References</vt:lpstr>
      <vt:lpstr>                     Questions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Streams</dc:title>
  <dc:creator>Savitha</dc:creator>
  <cp:lastModifiedBy>Savitha</cp:lastModifiedBy>
  <cp:revision>44</cp:revision>
  <dcterms:created xsi:type="dcterms:W3CDTF">2006-08-16T00:00:00Z</dcterms:created>
  <dcterms:modified xsi:type="dcterms:W3CDTF">2013-03-23T21:39:08Z</dcterms:modified>
</cp:coreProperties>
</file>