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284" r:id="rId2"/>
    <p:sldId id="1263" r:id="rId3"/>
    <p:sldId id="1285" r:id="rId4"/>
    <p:sldId id="1287" r:id="rId5"/>
    <p:sldId id="1286" r:id="rId6"/>
    <p:sldId id="1288" r:id="rId7"/>
    <p:sldId id="1289" r:id="rId8"/>
    <p:sldId id="1290" r:id="rId9"/>
    <p:sldId id="1310" r:id="rId10"/>
    <p:sldId id="1298" r:id="rId11"/>
    <p:sldId id="1291" r:id="rId12"/>
    <p:sldId id="1294" r:id="rId13"/>
    <p:sldId id="1295" r:id="rId14"/>
    <p:sldId id="1296" r:id="rId15"/>
    <p:sldId id="1297" r:id="rId16"/>
    <p:sldId id="1299" r:id="rId17"/>
    <p:sldId id="1300" r:id="rId18"/>
    <p:sldId id="1301" r:id="rId19"/>
    <p:sldId id="1302" r:id="rId20"/>
    <p:sldId id="1303" r:id="rId21"/>
    <p:sldId id="1304" r:id="rId22"/>
    <p:sldId id="1305" r:id="rId23"/>
    <p:sldId id="1306" r:id="rId24"/>
    <p:sldId id="1307" r:id="rId25"/>
    <p:sldId id="1309" r:id="rId26"/>
    <p:sldId id="1308" r:id="rId27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99CC00"/>
    <a:srgbClr val="FFFF99"/>
    <a:srgbClr val="669900"/>
    <a:srgbClr val="7F7F7F"/>
    <a:srgbClr val="F2F2F2"/>
    <a:srgbClr val="808000"/>
    <a:srgbClr val="E1EDE2"/>
    <a:srgbClr val="DCE6F2"/>
    <a:srgbClr val="FFCC99"/>
    <a:srgbClr val="C6D9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4606" autoAdjust="0"/>
  </p:normalViewPr>
  <p:slideViewPr>
    <p:cSldViewPr>
      <p:cViewPr>
        <p:scale>
          <a:sx n="125" d="100"/>
          <a:sy n="125" d="100"/>
        </p:scale>
        <p:origin x="-1212" y="-138"/>
      </p:cViewPr>
      <p:guideLst>
        <p:guide orient="horz" pos="1761"/>
        <p:guide pos="2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0F9B84EA-7D68-4D60-9CB1-D50884785D1C}" type="datetimeFigureOut">
              <a:rPr lang="zh-CN" altLang="en-US" smtClean="0"/>
              <a:pPr/>
              <a:t>2017/10/23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 Placeholder 4"/>
          <p:cNvSpPr>
            <a:spLocks noGrp="1" noRot="1" noChangeAspect="1" noChangeArrowheads="1"/>
          </p:cNvSpPr>
          <p:nvPr/>
        </p:nvSpPr>
        <p:spPr bwMode="auto">
          <a:xfrm>
            <a:off x="130175" y="4643438"/>
            <a:ext cx="6810375" cy="5180012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zh-CN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zh-CN" sz="1200"/>
              <a:t>Second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zh-CN" sz="1200"/>
              <a:t>Third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zh-CN" sz="1200"/>
              <a:t>Fourth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zh-CN" sz="1200"/>
              <a:t>Fifth level</a:t>
            </a:r>
          </a:p>
        </p:txBody>
      </p:sp>
      <p:sp>
        <p:nvSpPr>
          <p:cNvPr id="2051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18675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07075DC8-B999-4DE5-B404-5A28E3C36BC5}" type="slidenum">
              <a:rPr lang="en-US"/>
              <a:pPr/>
              <a:t>‹#›</a:t>
            </a:fld>
            <a:endParaRPr lang="en-US" sz="1200" dirty="0"/>
          </a:p>
        </p:txBody>
      </p:sp>
      <p:sp>
        <p:nvSpPr>
          <p:cNvPr id="2052" name="Slide Image Placeholder 7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6838" y="485775"/>
            <a:ext cx="6907212" cy="3843338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36525" y="766763"/>
            <a:ext cx="6824663" cy="3838575"/>
          </a:xfrm>
          <a:ln>
            <a:noFill/>
          </a:ln>
        </p:spPr>
      </p:sp>
      <p:sp>
        <p:nvSpPr>
          <p:cNvPr id="4099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76250" y="1235075"/>
            <a:ext cx="8583613" cy="3494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3350" y="485775"/>
            <a:ext cx="6834188" cy="38433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程序类型选择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程序；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算法描述中填写的是业务子系统中的接口路径，请求方式跟随算法描述中接口的类型选择，图例中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?</a:t>
            </a:r>
            <a:r>
              <a:rPr 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params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={</a:t>
            </a:r>
            <a:r>
              <a:rPr 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params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exec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接口的规定格式，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driver-service-demo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eureka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中业务子系统中的注册的服务名；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方法类型区分为：同步执行，异步执行，自动执行，定时执行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其中：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自动：选择执行频率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5DC8-B999-4DE5-B404-5A28E3C36BC5}" type="slidenum">
              <a:rPr lang="en-US" smtClean="0"/>
              <a:pPr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3350" y="485775"/>
            <a:ext cx="6834188" cy="38433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5DC8-B999-4DE5-B404-5A28E3C36BC5}" type="slidenum">
              <a:rPr lang="en-US" smtClean="0"/>
              <a:pPr/>
              <a:t>23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BizDriver in Use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8C527-9BF2-4817-B5AC-027759E62963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 in Use</a:t>
            </a:r>
            <a:endParaRPr lang="zh-CN" altLang="zh-CN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F0746-ECCA-4D09-BC29-7DEFEB79D4CC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5C68F-DF9D-4C3F-B3CC-5F70C8E3D87A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587" y="1192"/>
          <a:ext cx="1587" cy="1190"/>
        </p:xfrm>
        <a:graphic>
          <a:graphicData uri="http://schemas.openxmlformats.org/presentationml/2006/ole">
            <p:oleObj spid="_x0000_s1025" name="think-cell Slide" r:id="rId3" imgW="360" imgH="360" progId="">
              <p:embed/>
            </p:oleObj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71450"/>
            <a:ext cx="7315200" cy="914400"/>
          </a:xfrm>
        </p:spPr>
        <p:txBody>
          <a:bodyPr>
            <a:normAutofit/>
          </a:bodyPr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0"/>
            <a:ext cx="1295400" cy="58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304800" y="4958834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smtClean="0"/>
              <a:t>机密</a:t>
            </a:r>
            <a:endParaRPr lang="en-US" sz="9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4958835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C9E22FC-4292-4CA3-B674-33D186BC956F}" type="slidenum">
              <a:rPr lang="en-US" sz="1000" smtClean="0"/>
              <a:pPr/>
              <a:t>‹#›</a:t>
            </a:fld>
            <a:endParaRPr lang="en-US" sz="1000" dirty="0"/>
          </a:p>
        </p:txBody>
      </p:sp>
      <p:pic>
        <p:nvPicPr>
          <p:cNvPr id="143361" name="Picture 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9740" y="0"/>
            <a:ext cx="146806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 in Use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8BE36-F9D3-4B3E-BEBC-80D2F30BA9B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 in Use</a:t>
            </a:r>
            <a:endParaRPr lang="zh-CN" altLang="zh-CN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11F14-A908-4071-9FAF-2BA13868A1ED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 in Use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9B681-8E52-4E2A-865D-072FB11666E0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 in Use</a:t>
            </a:r>
            <a:endParaRPr lang="zh-CN" altLang="zh-CN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EE7E6-1AA2-4847-9CD2-4C17E4379D4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 in Use</a:t>
            </a:r>
            <a:endParaRPr lang="zh-CN" altLang="zh-CN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2A99-7245-422A-B23E-42C301CDE964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 in Use</a:t>
            </a:r>
            <a:endParaRPr lang="zh-CN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6F8A6-A8D6-4525-86DB-F9B48F0DA64F}" type="slidenum">
              <a:rPr lang="zh-CN" altLang="en-US"/>
              <a:pPr/>
              <a:t>‹#›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400" y="206375"/>
            <a:ext cx="8229600" cy="857250"/>
          </a:xfrm>
        </p:spPr>
        <p:txBody>
          <a:bodyPr/>
          <a:lstStyle>
            <a:lvl1pPr marL="71755" indent="0" algn="l">
              <a:defRPr sz="2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 in Use</a:t>
            </a:r>
            <a:endParaRPr lang="zh-CN" altLang="zh-CN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D3FA8-FF1B-4E76-8F1C-C23C8ADB5DF6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BizDrive in Use</a:t>
            </a:r>
            <a:endParaRPr lang="zh-CN" altLang="zh-CN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0347B-C38B-47E7-B4B2-C7BB69A85C90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88" y="1588"/>
            <a:ext cx="1587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9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5CB3B60-C684-4218-85CA-CB3463742060}" type="datetime1">
              <a:rPr lang="zh-CN" altLang="en-US"/>
              <a:pPr/>
              <a:t>2017/10/23 Monday</a:t>
            </a:fld>
            <a:endParaRPr lang="en-US" dirty="0"/>
          </a:p>
        </p:txBody>
      </p:sp>
      <p:sp>
        <p:nvSpPr>
          <p:cNvPr id="103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CN" smtClean="0"/>
              <a:t>BizDriver in Use</a:t>
            </a:r>
            <a:endParaRPr lang="zh-CN" altLang="zh-CN"/>
          </a:p>
        </p:txBody>
      </p:sp>
      <p:sp>
        <p:nvSpPr>
          <p:cNvPr id="1031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025" y="48434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E387F2F2-B616-4959-82B1-AD62B0E7379F}" type="slidenum">
              <a:rPr lang="zh-CN" altLang="en-US"/>
              <a:pPr/>
              <a:t>‹#›</a:t>
            </a:fld>
            <a:endParaRPr lang="en-US" dirty="0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0"/>
            <a:ext cx="9144000" cy="1085850"/>
          </a:xfrm>
          <a:prstGeom prst="rect">
            <a:avLst/>
          </a:prstGeom>
          <a:solidFill>
            <a:srgbClr val="DDD9C3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3" name="TextBox 9"/>
          <p:cNvSpPr>
            <a:spLocks noChangeArrowheads="1"/>
          </p:cNvSpPr>
          <p:nvPr/>
        </p:nvSpPr>
        <p:spPr bwMode="auto">
          <a:xfrm>
            <a:off x="304800" y="4959350"/>
            <a:ext cx="2057458" cy="2308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900" smtClean="0">
                <a:solidFill>
                  <a:srgbClr val="000000"/>
                </a:solidFill>
                <a:latin typeface="Calibri" panose="020F0502020204030204" pitchFamily="34" charset="0"/>
                <a:cs typeface="+mn-cs"/>
                <a:sym typeface="宋体" panose="02010600030101010101" pitchFamily="2" charset="-122"/>
              </a:rPr>
              <a:t>BizDriver</a:t>
            </a:r>
            <a:r>
              <a:rPr lang="en-US" altLang="zh-CN" sz="900" baseline="0" smtClean="0">
                <a:solidFill>
                  <a:srgbClr val="000000"/>
                </a:solidFill>
                <a:latin typeface="Calibri" panose="020F0502020204030204" pitchFamily="34" charset="0"/>
                <a:cs typeface="+mn-cs"/>
                <a:sym typeface="宋体" panose="02010600030101010101" pitchFamily="2" charset="-122"/>
              </a:rPr>
              <a:t> in Use </a:t>
            </a:r>
            <a:r>
              <a:rPr lang="zh-CN" altLang="en-US" sz="900" baseline="0" smtClean="0">
                <a:solidFill>
                  <a:srgbClr val="000000"/>
                </a:solidFill>
                <a:latin typeface="Calibri" panose="020F0502020204030204" pitchFamily="34" charset="0"/>
                <a:cs typeface="+mn-cs"/>
                <a:sym typeface="宋体" panose="02010600030101010101" pitchFamily="2" charset="-122"/>
              </a:rPr>
              <a:t>内部使用</a:t>
            </a:r>
            <a:endParaRPr lang="zh-CN" sz="9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62788" y="60325"/>
            <a:ext cx="20050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8" hidden="1"/>
          <p:cNvSpPr>
            <a:spLocks noChangeAspect="1" noChangeArrowheads="1"/>
          </p:cNvSpPr>
          <p:nvPr/>
        </p:nvSpPr>
        <p:spPr bwMode="auto">
          <a:xfrm>
            <a:off x="1588" y="1588"/>
            <a:ext cx="1587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Rectangle 38"/>
          <p:cNvSpPr>
            <a:spLocks noChangeArrowheads="1"/>
          </p:cNvSpPr>
          <p:nvPr/>
        </p:nvSpPr>
        <p:spPr bwMode="auto">
          <a:xfrm>
            <a:off x="0" y="3389313"/>
            <a:ext cx="9144000" cy="1354137"/>
          </a:xfrm>
          <a:prstGeom prst="rect">
            <a:avLst/>
          </a:prstGeom>
          <a:solidFill>
            <a:srgbClr val="879BAA"/>
          </a:solidFill>
          <a:ln w="9525">
            <a:noFill/>
            <a:miter lim="800000"/>
            <a:headEnd/>
            <a:tailEnd/>
          </a:ln>
        </p:spPr>
        <p:txBody>
          <a:bodyPr lIns="288000" tIns="18000" rIns="468000" bIns="36000" anchor="ctr"/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endParaRPr lang="zh-CN" altLang="zh-CN">
              <a:solidFill>
                <a:srgbClr val="FFFFFF"/>
              </a:solidFill>
              <a:ea typeface="MS PGothic" pitchFamily="34" charset="-128"/>
              <a:sym typeface="Arial" pitchFamily="34" charset="0"/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 cstate="print"/>
          <a:srcRect t="3592" r="1152" b="16762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Object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8" y="1588"/>
            <a:ext cx="1587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409928"/>
            <a:ext cx="8915400" cy="758825"/>
          </a:xfrm>
          <a:ln/>
        </p:spPr>
        <p:txBody>
          <a:bodyPr/>
          <a:lstStyle/>
          <a:p>
            <a:pPr marL="0" indent="0" algn="l"/>
            <a:r>
              <a:rPr lang="zh-CN" altLang="en-US" sz="4000" b="1" dirty="0" smtClean="0">
                <a:solidFill>
                  <a:schemeClr val="bg1"/>
                </a:solidFill>
              </a:rPr>
              <a:t>嘉源锐</a:t>
            </a:r>
            <a:r>
              <a:rPr lang="zh-CN" altLang="en-US" sz="4000" b="1" smtClean="0">
                <a:solidFill>
                  <a:schemeClr val="bg1"/>
                </a:solidFill>
              </a:rPr>
              <a:t>信 注册培训课程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079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057650"/>
            <a:ext cx="8915400" cy="514350"/>
          </a:xfrm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 err="1" smtClean="0">
                <a:solidFill>
                  <a:schemeClr val="bg1"/>
                </a:solidFill>
              </a:rPr>
              <a:t>BizDriver</a:t>
            </a:r>
            <a:r>
              <a:rPr lang="en-US" altLang="zh-CN" dirty="0" smtClean="0">
                <a:solidFill>
                  <a:schemeClr val="bg1"/>
                </a:solidFill>
              </a:rPr>
              <a:t> In Use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20000">
            <a:off x="2209800" y="1173163"/>
            <a:ext cx="12192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123950"/>
            <a:ext cx="80489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BizDriver</a:t>
            </a:r>
            <a:r>
              <a:rPr lang="zh-CN" altLang="en-US" sz="1600" dirty="0" smtClean="0"/>
              <a:t>采用微服务的方式部署，前端使用</a:t>
            </a:r>
            <a:r>
              <a:rPr lang="en-US" sz="1600" dirty="0" smtClean="0"/>
              <a:t>post</a:t>
            </a:r>
            <a:r>
              <a:rPr lang="zh-CN" altLang="en-US" sz="1600" dirty="0" smtClean="0"/>
              <a:t>请求</a:t>
            </a:r>
            <a:r>
              <a:rPr lang="en-US" sz="1600" dirty="0" err="1" smtClean="0"/>
              <a:t>methodExec</a:t>
            </a:r>
            <a:r>
              <a:rPr lang="en-US" sz="1600" dirty="0" smtClean="0"/>
              <a:t>/exec</a:t>
            </a:r>
            <a:r>
              <a:rPr lang="zh-CN" altLang="en-US" sz="1600" dirty="0" smtClean="0"/>
              <a:t>，参数格式为：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err="1" smtClean="0"/>
              <a:t>params</a:t>
            </a:r>
            <a:r>
              <a:rPr lang="en-US" sz="1600" dirty="0" smtClean="0"/>
              <a:t>: {</a:t>
            </a:r>
            <a:endParaRPr lang="zh-CN" alt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: "</a:t>
            </a:r>
            <a:r>
              <a:rPr lang="en-US" sz="1600" dirty="0" err="1" smtClean="0"/>
              <a:t>obj.className</a:t>
            </a:r>
            <a:r>
              <a:rPr lang="en-US" sz="1600" dirty="0" smtClean="0"/>
              <a:t>",</a:t>
            </a:r>
            <a:endParaRPr lang="zh-CN" alt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methodName</a:t>
            </a:r>
            <a:r>
              <a:rPr lang="en-US" sz="1600" dirty="0" smtClean="0"/>
              <a:t>: "</a:t>
            </a:r>
            <a:r>
              <a:rPr lang="en-US" sz="1600" dirty="0" err="1" smtClean="0"/>
              <a:t>obj.methodName</a:t>
            </a:r>
            <a:r>
              <a:rPr lang="en-US" sz="1600" dirty="0" smtClean="0"/>
              <a:t>",</a:t>
            </a:r>
            <a:endParaRPr lang="zh-CN" alt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paramObj</a:t>
            </a:r>
            <a:r>
              <a:rPr lang="en-US" sz="1600" dirty="0" smtClean="0"/>
              <a:t>:  {</a:t>
            </a:r>
            <a:endParaRPr lang="zh-CN" altLang="en-US" sz="1600" dirty="0" smtClean="0"/>
          </a:p>
          <a:p>
            <a:r>
              <a:rPr lang="en-US" sz="1600" dirty="0" smtClean="0"/>
              <a:t>        key:  "</a:t>
            </a:r>
            <a:r>
              <a:rPr lang="en-US" sz="1600" dirty="0" err="1" smtClean="0"/>
              <a:t>val</a:t>
            </a:r>
            <a:r>
              <a:rPr lang="en-US" sz="1600" dirty="0" smtClean="0"/>
              <a:t>",</a:t>
            </a:r>
            <a:endParaRPr lang="zh-CN" altLang="en-US" sz="1600" dirty="0" smtClean="0"/>
          </a:p>
          <a:p>
            <a:r>
              <a:rPr lang="en-US" sz="1600" dirty="0" smtClean="0"/>
              <a:t>        key2:  "val2"</a:t>
            </a:r>
            <a:endParaRPr lang="zh-CN" altLang="en-US" sz="1600" dirty="0" smtClean="0"/>
          </a:p>
          <a:p>
            <a:r>
              <a:rPr lang="en-US" sz="1600" dirty="0" smtClean="0"/>
              <a:t>        ......</a:t>
            </a:r>
            <a:endParaRPr lang="zh-CN" altLang="en-US" sz="1600" dirty="0" smtClean="0"/>
          </a:p>
          <a:p>
            <a:r>
              <a:rPr lang="en-US" sz="1600" dirty="0" smtClean="0"/>
              <a:t>}</a:t>
            </a:r>
            <a:endParaRPr lang="zh-CN" altLang="en-US" sz="1600" dirty="0" smtClean="0"/>
          </a:p>
          <a:p>
            <a:r>
              <a:rPr lang="zh-CN" altLang="en-US" sz="1600" dirty="0" smtClean="0"/>
              <a:t>其中：</a:t>
            </a:r>
            <a:r>
              <a:rPr lang="en-US" sz="1600" dirty="0" err="1" smtClean="0"/>
              <a:t>className</a:t>
            </a:r>
            <a:r>
              <a:rPr lang="zh-CN" altLang="en-US" sz="1600" dirty="0" smtClean="0"/>
              <a:t>为类名，</a:t>
            </a:r>
            <a:r>
              <a:rPr lang="en-US" sz="1600" dirty="0" err="1" smtClean="0"/>
              <a:t>methodName</a:t>
            </a:r>
            <a:r>
              <a:rPr lang="zh-CN" altLang="en-US" sz="1600" dirty="0" smtClean="0"/>
              <a:t>为方法名，</a:t>
            </a:r>
            <a:r>
              <a:rPr lang="en-US" sz="1600" dirty="0" err="1" smtClean="0"/>
              <a:t>paramObj</a:t>
            </a:r>
            <a:r>
              <a:rPr lang="zh-CN" altLang="en-US" sz="1600" dirty="0" smtClean="0"/>
              <a:t>为方法调用使用到的参数</a:t>
            </a:r>
          </a:p>
          <a:p>
            <a:endParaRPr lang="zh-CN" altLang="en-US" sz="1600" dirty="0"/>
          </a:p>
        </p:txBody>
      </p:sp>
      <p:sp>
        <p:nvSpPr>
          <p:cNvPr id="4" name="Title 2"/>
          <p:cNvSpPr txBox="1">
            <a:spLocks noChangeArrowheads="1"/>
          </p:cNvSpPr>
          <p:nvPr/>
        </p:nvSpPr>
        <p:spPr bwMode="auto">
          <a:xfrm>
            <a:off x="152400" y="171450"/>
            <a:ext cx="7772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latin typeface="+mj-lt"/>
                <a:ea typeface="+mj-ea"/>
                <a:cs typeface="+mj-cs"/>
                <a:sym typeface="Calibri" panose="020F0502020204030204" pitchFamily="34" charset="0"/>
              </a:rPr>
              <a:t>5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.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BizDriver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逻辑部署架构以及使用方式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algn="l"/>
            <a:r>
              <a:rPr lang="en-US" altLang="zh-CN" sz="2400" dirty="0" smtClean="0"/>
              <a:t>6</a:t>
            </a:r>
            <a:r>
              <a:rPr lang="en-US" altLang="zh-CN" sz="2400" dirty="0" smtClean="0"/>
              <a:t>.EDM</a:t>
            </a:r>
            <a:r>
              <a:rPr lang="zh-CN" altLang="en-US" sz="2400" dirty="0" smtClean="0"/>
              <a:t>中关于方法的设计使用约束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4775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EDM</a:t>
            </a:r>
            <a:r>
              <a:rPr lang="zh-CN" altLang="en-US" dirty="0" smtClean="0"/>
              <a:t>方法配置：</a:t>
            </a:r>
          </a:p>
          <a:p>
            <a:r>
              <a:rPr lang="en-US" altLang="zh-CN" dirty="0" smtClean="0"/>
              <a:t>a</a:t>
            </a:r>
            <a:r>
              <a:rPr lang="en-US" dirty="0" smtClean="0"/>
              <a:t>. </a:t>
            </a:r>
            <a:r>
              <a:rPr lang="zh-CN" altLang="en-US" dirty="0" smtClean="0"/>
              <a:t>进入</a:t>
            </a:r>
            <a:r>
              <a:rPr lang="en-US" dirty="0" smtClean="0"/>
              <a:t>EDM</a:t>
            </a:r>
            <a:r>
              <a:rPr lang="zh-CN" altLang="en-US" dirty="0" smtClean="0"/>
              <a:t>中，选择方法维护下拉框中的方法管理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33550"/>
            <a:ext cx="78485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algn="l"/>
            <a:r>
              <a:rPr lang="en-US" altLang="zh-CN" sz="2400" dirty="0" smtClean="0"/>
              <a:t>6</a:t>
            </a:r>
            <a:r>
              <a:rPr lang="en-US" altLang="zh-CN" sz="2400" dirty="0" smtClean="0"/>
              <a:t>.EDM</a:t>
            </a:r>
            <a:r>
              <a:rPr lang="zh-CN" altLang="en-US" sz="2400" dirty="0" smtClean="0"/>
              <a:t>中关于方法的设计使用约束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763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进入方法管理界面，点击新增按钮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09750"/>
            <a:ext cx="8305799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algn="l"/>
            <a:r>
              <a:rPr lang="en-US" altLang="zh-CN" sz="2400" dirty="0" smtClean="0"/>
              <a:t>6</a:t>
            </a:r>
            <a:r>
              <a:rPr lang="en-US" altLang="zh-CN" sz="2400" dirty="0" smtClean="0"/>
              <a:t>.EDM</a:t>
            </a:r>
            <a:r>
              <a:rPr lang="zh-CN" altLang="en-US" sz="2400" dirty="0" smtClean="0"/>
              <a:t>中关于方法的设计使用约束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12398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c.</a:t>
            </a:r>
            <a:r>
              <a:rPr lang="zh-CN" altLang="en-US" dirty="0" smtClean="0"/>
              <a:t>进入新增方法界面，开始编辑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81176"/>
            <a:ext cx="8001000" cy="335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algn="l"/>
            <a:r>
              <a:rPr lang="en-US" altLang="zh-CN" sz="2400" dirty="0" smtClean="0"/>
              <a:t>6</a:t>
            </a:r>
            <a:r>
              <a:rPr lang="en-US" altLang="zh-CN" sz="2400" dirty="0" smtClean="0"/>
              <a:t>.EDM</a:t>
            </a:r>
            <a:r>
              <a:rPr lang="zh-CN" altLang="en-US" sz="2400" dirty="0" smtClean="0"/>
              <a:t>中关于方法的设计使用约束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76350"/>
            <a:ext cx="8610600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algn="l"/>
            <a:r>
              <a:rPr lang="en-US" altLang="zh-CN" sz="2400" dirty="0" smtClean="0"/>
              <a:t>6</a:t>
            </a:r>
            <a:r>
              <a:rPr lang="en-US" altLang="zh-CN" sz="2400" dirty="0" smtClean="0"/>
              <a:t>.EDM</a:t>
            </a:r>
            <a:r>
              <a:rPr lang="zh-CN" altLang="en-US" sz="2400" dirty="0" smtClean="0"/>
              <a:t>中关于方法的设计使用约束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0509" y="241935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d.</a:t>
            </a:r>
            <a:r>
              <a:rPr lang="zh-CN" altLang="en-US" dirty="0" smtClean="0"/>
              <a:t>保存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7635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7655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000" y="187702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普通方法使用场景：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1000" y="233422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普通方法在</a:t>
            </a:r>
            <a:r>
              <a:rPr lang="en-US" altLang="zh-CN" dirty="0" err="1" smtClean="0"/>
              <a:t>BizDriver</a:t>
            </a:r>
            <a:r>
              <a:rPr lang="zh-CN" altLang="en-US" dirty="0" smtClean="0"/>
              <a:t>中会大量的存在，普通方法的特有属性就是立即执行，不论是同步的或是异步的，都需要立即执行。不同的是同步的方法需要 返回结果，而异步的方法则并不需要立即知道结果。</a:t>
            </a:r>
            <a:endParaRPr lang="zh-CN" altLang="en-US" dirty="0"/>
          </a:p>
        </p:txBody>
      </p:sp>
      <p:sp>
        <p:nvSpPr>
          <p:cNvPr id="5" name="Title 2"/>
          <p:cNvSpPr txBox="1">
            <a:spLocks noChangeArrowheads="1"/>
          </p:cNvSpPr>
          <p:nvPr/>
        </p:nvSpPr>
        <p:spPr bwMode="auto">
          <a:xfrm>
            <a:off x="152400" y="171450"/>
            <a:ext cx="7772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latin typeface="+mj-lt"/>
                <a:ea typeface="+mj-ea"/>
                <a:cs typeface="+mj-cs"/>
                <a:sym typeface="Calibri" panose="020F0502020204030204" pitchFamily="34" charset="0"/>
              </a:rPr>
              <a:t>7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BizDriver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的使用场景、内部执行逻辑以及代码示例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7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的使用场景、内部执行逻辑以及代码示例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81000" y="190482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同步方法执行场景：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1000" y="2362021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比如一个对象的方法（</a:t>
            </a:r>
            <a:r>
              <a:rPr lang="en-US" altLang="zh-CN" dirty="0" err="1" smtClean="0"/>
              <a:t>a.methodA</a:t>
            </a:r>
            <a:r>
              <a:rPr lang="zh-CN" altLang="en-US" dirty="0" smtClean="0"/>
              <a:t>，简称方法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）调用另一个对象的方法（</a:t>
            </a:r>
            <a:r>
              <a:rPr lang="en-US" altLang="zh-CN" dirty="0" err="1" smtClean="0"/>
              <a:t>b.methodB</a:t>
            </a:r>
            <a:r>
              <a:rPr lang="zh-CN" altLang="en-US" dirty="0" smtClean="0"/>
              <a:t>，简称方法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），方法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中，需要用到方法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的运算结果，此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参与</a:t>
            </a:r>
            <a:r>
              <a:rPr lang="zh-CN" altLang="en-US" dirty="0" smtClean="0"/>
              <a:t>到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的运算。所以方法</a:t>
            </a:r>
            <a:r>
              <a:rPr lang="en-US" altLang="zh-CN" dirty="0" smtClean="0"/>
              <a:t>B</a:t>
            </a:r>
            <a:r>
              <a:rPr lang="zh-CN" altLang="en-US" dirty="0" smtClean="0"/>
              <a:t>就需要被定义成同步方法，在被</a:t>
            </a:r>
            <a:r>
              <a:rPr lang="en-US" altLang="zh-CN" dirty="0" err="1" smtClean="0"/>
              <a:t>BizDriver</a:t>
            </a:r>
            <a:r>
              <a:rPr lang="zh-CN" altLang="en-US" dirty="0" smtClean="0"/>
              <a:t>执行的过程中</a:t>
            </a:r>
            <a:r>
              <a:rPr lang="zh-CN" altLang="en-US" dirty="0" smtClean="0"/>
              <a:t>立即执行并返回执行的结果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1000" y="112395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同步方法执行流程：</a:t>
            </a:r>
            <a:endParaRPr lang="zh-CN" altLang="en-US" dirty="0"/>
          </a:p>
        </p:txBody>
      </p:sp>
      <p:pic>
        <p:nvPicPr>
          <p:cNvPr id="19458" name="Picture 2" descr="C:\Users\chenfei1\AppData\Roaming\Foxmail7\Temp-37788-20171019115332\ExecObject-syn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57350"/>
            <a:ext cx="9144000" cy="3247472"/>
          </a:xfrm>
          <a:prstGeom prst="rect">
            <a:avLst/>
          </a:prstGeom>
          <a:noFill/>
        </p:spPr>
      </p:pic>
      <p:sp>
        <p:nvSpPr>
          <p:cNvPr id="9" name="Title 2"/>
          <p:cNvSpPr txBox="1">
            <a:spLocks noChangeArrowheads="1"/>
          </p:cNvSpPr>
          <p:nvPr/>
        </p:nvSpPr>
        <p:spPr bwMode="auto">
          <a:xfrm>
            <a:off x="152400" y="171450"/>
            <a:ext cx="7772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latin typeface="+mj-lt"/>
                <a:ea typeface="+mj-ea"/>
                <a:cs typeface="+mj-cs"/>
                <a:sym typeface="Calibri" panose="020F0502020204030204" pitchFamily="34" charset="0"/>
              </a:rPr>
              <a:t>7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BizDriver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 pitchFamily="34" charset="0"/>
              </a:rPr>
              <a:t>的使用场景、内部执行逻辑以及代码示例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7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的使用场景、内部执行逻辑以及代码示例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81000" y="196215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异步方法使用场景：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1000" y="233422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从宏观意义上来讲，定时方法的执行也属于异步方法，但是从立即运算上（也就是时效性上）来划分，异步方法强调立即执行，而定时方法强调例行执行。异步方法是立即执行且调用方不关注结果。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704" y="1581176"/>
            <a:ext cx="56220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BizDriver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BizDriver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BizDriver</a:t>
            </a:r>
            <a:r>
              <a:rPr lang="zh-CN" altLang="en-US" dirty="0" smtClean="0"/>
              <a:t>整体设计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BizDriver</a:t>
            </a:r>
            <a:r>
              <a:rPr lang="zh-CN" altLang="en-US" dirty="0" smtClean="0"/>
              <a:t>与</a:t>
            </a:r>
            <a:r>
              <a:rPr lang="en-US" dirty="0" err="1" smtClean="0"/>
              <a:t>BizModeler、BizFormula、ORM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BizDriver</a:t>
            </a:r>
            <a:r>
              <a:rPr lang="zh-CN" altLang="en-US" dirty="0" smtClean="0"/>
              <a:t>逻辑部署架构以及使用方式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EDM</a:t>
            </a:r>
            <a:r>
              <a:rPr lang="zh-CN" altLang="en-US" dirty="0" smtClean="0"/>
              <a:t>中关于方法的设计使用约束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BizDriver</a:t>
            </a:r>
            <a:r>
              <a:rPr lang="zh-CN" altLang="en-US" dirty="0" smtClean="0"/>
              <a:t>的使用场景、内部执行逻辑以及代码示例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 bwMode="auto">
          <a:xfrm>
            <a:off x="152400" y="171450"/>
            <a:ext cx="7772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lang="zh-CN" altLang="en-US" sz="2400" smtClean="0"/>
              <a:t>主要内容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7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的使用场景、内部执行逻辑以及代码示例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81000" y="120015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异步方法执行流程：</a:t>
            </a:r>
            <a:endParaRPr lang="zh-CN" altLang="en-US" dirty="0"/>
          </a:p>
        </p:txBody>
      </p:sp>
      <p:pic>
        <p:nvPicPr>
          <p:cNvPr id="17410" name="Picture 2" descr="C:\Users\chenfei1\AppData\Roaming\Foxmail7\Temp-37788-20171019115332\ExecObject-Asyn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57350"/>
            <a:ext cx="9144000" cy="32563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7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的使用场景、内部执行逻辑以及代码示例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81000" y="202942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定时方法使用场景：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1000" y="248662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如上所述，定时方法强调的是例行执行，需要借助任务调度工具（</a:t>
            </a:r>
            <a:r>
              <a:rPr lang="en-US" altLang="zh-CN" dirty="0" err="1" smtClean="0"/>
              <a:t>Oozie</a:t>
            </a:r>
            <a:r>
              <a:rPr lang="zh-CN" altLang="en-US" dirty="0" smtClean="0"/>
              <a:t>）来为其安排何时执行。定时方法的具体应用为不需要实时计算的场景。比如：</a:t>
            </a:r>
            <a:r>
              <a:rPr lang="en-US" altLang="zh-CN" dirty="0" smtClean="0"/>
              <a:t>D+1</a:t>
            </a:r>
            <a:r>
              <a:rPr lang="zh-CN" altLang="en-US" dirty="0" smtClean="0"/>
              <a:t>的报表统计、财务中的月结运算以及离线的联动卷积等等。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7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的使用场景、内部执行逻辑以及代码示例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81000" y="120015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定时方法执行流程：</a:t>
            </a:r>
            <a:endParaRPr lang="zh-CN" altLang="en-US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355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7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的使用场景、内部执行逻辑以及代码示例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0875" y="168342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自动方法使用场景：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4800" y="2140625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自动方法是比较特殊的，它的执行需要依赖前置条件公式，时刻监听此条件公式，条件公式的逻辑运算为真时，执行此方法；如果为假，则继续监听。自动方法还有执行一次以及多次的设置（</a:t>
            </a:r>
            <a:r>
              <a:rPr lang="en-US" altLang="zh-CN" dirty="0" smtClean="0"/>
              <a:t>EDM</a:t>
            </a:r>
            <a:r>
              <a:rPr lang="zh-CN" altLang="en-US" dirty="0" smtClean="0"/>
              <a:t>中配置）。执行一次，就是自动方法执行完，监听的装置被销毁；执行多次，则</a:t>
            </a:r>
            <a:r>
              <a:rPr lang="zh-CN" altLang="en-US" dirty="0" smtClean="0"/>
              <a:t>是循环</a:t>
            </a:r>
            <a:r>
              <a:rPr lang="zh-CN" altLang="en-US" dirty="0" smtClean="0"/>
              <a:t>执行一次的</a:t>
            </a:r>
            <a:r>
              <a:rPr lang="zh-CN" altLang="en-US" dirty="0" smtClean="0"/>
              <a:t>逻辑，但不执行销毁。对于多次重复执行，需要设置重复周期，比如：每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分钟。一般</a:t>
            </a:r>
            <a:r>
              <a:rPr lang="zh-CN" altLang="en-US" dirty="0" smtClean="0"/>
              <a:t>自动方法都是以监控以及实时通知作为应用场景。比如：监控页面需要实时接收监控数据；用户登录的状态下，需要时刻接收相关通知等等。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7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的使用场景、内部执行逻辑以及代码示例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04800" y="112395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自动方法执行流程：</a:t>
            </a:r>
            <a:endParaRPr lang="zh-CN" altLang="en-US" dirty="0"/>
          </a:p>
        </p:txBody>
      </p:sp>
      <p:pic>
        <p:nvPicPr>
          <p:cNvPr id="18434" name="Picture 2" descr="C:\Users\chenfei1\AppData\Roaming\Foxmail7\Temp-37788-20171019115332\ExecObject-Au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50"/>
            <a:ext cx="9144000" cy="37111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7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的使用场景、内部执行逻辑以及代码示例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33107" y="219075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代码示例地址：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1000" y="281201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http://lulx@10.3.98.21:8999/biz_driver_demo/biz_driver_demo.git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indent="0" algn="l"/>
            <a:endParaRPr lang="zh-CN" altLang="en-US" sz="20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295400" y="2190750"/>
            <a:ext cx="6400800" cy="1314450"/>
          </a:xfrm>
        </p:spPr>
        <p:txBody>
          <a:bodyPr/>
          <a:lstStyle/>
          <a:p>
            <a:r>
              <a:rPr lang="en-US" altLang="zh-CN" dirty="0" smtClean="0"/>
              <a:t>Thank you.</a:t>
            </a:r>
            <a:endParaRPr lang="zh-CN" altLang="en-US" dirty="0"/>
          </a:p>
        </p:txBody>
      </p:sp>
      <p:sp>
        <p:nvSpPr>
          <p:cNvPr id="5" name="副标题 3"/>
          <p:cNvSpPr txBox="1">
            <a:spLocks/>
          </p:cNvSpPr>
          <p:nvPr/>
        </p:nvSpPr>
        <p:spPr bwMode="auto">
          <a:xfrm>
            <a:off x="381000" y="1200150"/>
            <a:ext cx="88392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algn="l"/>
            <a:r>
              <a:rPr lang="en-US" altLang="zh-CN" sz="2400" smtClean="0"/>
              <a:t>1. BizDriver</a:t>
            </a:r>
            <a:r>
              <a:rPr lang="zh-CN" altLang="en-US" sz="2400" smtClean="0"/>
              <a:t>概述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58020"/>
            <a:ext cx="820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BizDriver</a:t>
            </a:r>
            <a:r>
              <a:rPr lang="zh-CN" altLang="en-US" dirty="0" smtClean="0"/>
              <a:t>的设计初衷是为了满足底层的对象执行机制（对象执行表现为方法执行），让各个小组专心于业务设计（即对象方法的设计），而不需要考虑底层的架构实现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EDM</a:t>
            </a:r>
            <a:r>
              <a:rPr lang="zh-CN" altLang="en-US" dirty="0" smtClean="0"/>
              <a:t>中定义的类的每个方法要么对外提供</a:t>
            </a:r>
            <a:r>
              <a:rPr lang="zh-CN" altLang="en-US" dirty="0" smtClean="0"/>
              <a:t>服务</a:t>
            </a:r>
            <a:r>
              <a:rPr lang="zh-CN" altLang="en-US" dirty="0" smtClean="0"/>
              <a:t>，要么内部可复用。各个业务模块之间的业务交互都是通过类中定义的方法来实现的。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algn="l"/>
            <a:r>
              <a:rPr lang="en-US" altLang="zh-CN" sz="2400" smtClean="0"/>
              <a:t>2.BizDriver</a:t>
            </a:r>
            <a:r>
              <a:rPr lang="zh-CN" altLang="en-US" sz="2400" smtClean="0"/>
              <a:t>优点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81000" y="1787426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方法执行程序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微服务为架构基础，这样做会带来如下好处：  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&gt; </a:t>
            </a:r>
            <a:r>
              <a:rPr lang="zh-CN" altLang="en-US" dirty="0" smtClean="0"/>
              <a:t>微服务</a:t>
            </a:r>
            <a:r>
              <a:rPr lang="zh-CN" altLang="en-US" dirty="0" smtClean="0"/>
              <a:t>开发</a:t>
            </a:r>
            <a:r>
              <a:rPr lang="zh-CN" altLang="en-US" dirty="0" smtClean="0"/>
              <a:t>形式</a:t>
            </a:r>
            <a:r>
              <a:rPr lang="zh-CN" altLang="en-US" dirty="0" smtClean="0"/>
              <a:t>较为</a:t>
            </a:r>
            <a:r>
              <a:rPr lang="zh-CN" altLang="en-US" dirty="0" smtClean="0"/>
              <a:t>简单  </a:t>
            </a:r>
            <a:br>
              <a:rPr lang="zh-CN" altLang="en-US" dirty="0" smtClean="0"/>
            </a:br>
            <a:r>
              <a:rPr lang="en-US" altLang="zh-CN" dirty="0" smtClean="0"/>
              <a:t>&gt; Exec</a:t>
            </a:r>
            <a:r>
              <a:rPr lang="zh-CN" altLang="en-US" dirty="0" smtClean="0"/>
              <a:t>程序会以</a:t>
            </a:r>
            <a:r>
              <a:rPr lang="zh-CN" altLang="en-US" dirty="0" smtClean="0"/>
              <a:t>网关的形式出现</a:t>
            </a:r>
            <a:r>
              <a:rPr lang="zh-CN" altLang="en-US" dirty="0" smtClean="0"/>
              <a:t>在各对象方法之前，并回调方法  </a:t>
            </a:r>
            <a:br>
              <a:rPr lang="zh-CN" altLang="en-US" dirty="0" smtClean="0"/>
            </a:br>
            <a:r>
              <a:rPr lang="en-US" altLang="zh-CN" dirty="0" smtClean="0"/>
              <a:t>&gt; Exec</a:t>
            </a:r>
            <a:r>
              <a:rPr lang="zh-CN" altLang="en-US" dirty="0" smtClean="0"/>
              <a:t>程序会封装成工具类，让各个类的方法可以嵌入使用  </a:t>
            </a:r>
            <a:br>
              <a:rPr lang="zh-CN" altLang="en-US" dirty="0" smtClean="0"/>
            </a:br>
            <a:r>
              <a:rPr lang="en-US" altLang="zh-CN" dirty="0" smtClean="0"/>
              <a:t>&gt; </a:t>
            </a:r>
            <a:r>
              <a:rPr lang="zh-CN" altLang="en-US" dirty="0" smtClean="0"/>
              <a:t>对象之间方法</a:t>
            </a:r>
            <a:r>
              <a:rPr lang="zh-CN" altLang="en-US" dirty="0" smtClean="0"/>
              <a:t>调用都通过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，而不是需要各自定义大量</a:t>
            </a:r>
            <a:r>
              <a:rPr lang="zh-CN" altLang="en-US" dirty="0" smtClean="0"/>
              <a:t>的代理</a:t>
            </a:r>
            <a:r>
              <a:rPr lang="zh-CN" altLang="en-US" dirty="0" smtClean="0"/>
              <a:t> （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） </a:t>
            </a:r>
            <a:br>
              <a:rPr lang="zh-CN" altLang="en-US" dirty="0" smtClean="0"/>
            </a:br>
            <a:r>
              <a:rPr lang="en-US" altLang="zh-CN" dirty="0" smtClean="0"/>
              <a:t>&gt; </a:t>
            </a:r>
            <a:r>
              <a:rPr lang="zh-CN" altLang="en-US" dirty="0" smtClean="0"/>
              <a:t>不同类型的方法底层会有不同的实现支持  </a:t>
            </a:r>
            <a:br>
              <a:rPr lang="zh-CN" altLang="en-US" dirty="0" smtClean="0"/>
            </a:br>
            <a:r>
              <a:rPr lang="en-US" altLang="zh-CN" dirty="0" smtClean="0"/>
              <a:t>&gt;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的调用日志，对业务系统运维分析作铺垫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3.BizDriver</a:t>
            </a:r>
            <a:r>
              <a:rPr lang="zh-CN" altLang="en-US" sz="2400" dirty="0" smtClean="0"/>
              <a:t>整体设计</a:t>
            </a:r>
            <a:endParaRPr lang="zh-CN" altLang="en-US" sz="24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0" y="1123950"/>
            <a:ext cx="2667000" cy="342900"/>
          </a:xfrm>
        </p:spPr>
        <p:txBody>
          <a:bodyPr/>
          <a:lstStyle/>
          <a:p>
            <a:r>
              <a:rPr lang="en-US" altLang="zh-CN" sz="1600" dirty="0" err="1" smtClean="0"/>
              <a:t>BizDriver</a:t>
            </a:r>
            <a:r>
              <a:rPr lang="zh-CN" altLang="en-US" sz="1600" dirty="0" smtClean="0"/>
              <a:t>的整体</a:t>
            </a:r>
            <a:r>
              <a:rPr lang="zh-CN" altLang="en-US" sz="1600" dirty="0" smtClean="0"/>
              <a:t>设计图：</a:t>
            </a:r>
            <a:endParaRPr lang="zh-CN" altLang="en-US" sz="1600" dirty="0"/>
          </a:p>
        </p:txBody>
      </p:sp>
      <p:pic>
        <p:nvPicPr>
          <p:cNvPr id="15363" name="Picture 3" descr="C:\Users\chenfei1\Desktop\SCE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04950"/>
            <a:ext cx="8534400" cy="33979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indent="0" algn="l"/>
            <a:r>
              <a:rPr lang="en-US" altLang="zh-CN" sz="2400" dirty="0" smtClean="0"/>
              <a:t>4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BizModeler、BizFormula、ORM</a:t>
            </a:r>
            <a:r>
              <a:rPr lang="zh-CN" altLang="en-US" sz="2400" dirty="0" smtClean="0"/>
              <a:t>的关系</a:t>
            </a:r>
            <a:endParaRPr lang="zh-CN" altLang="en-US" sz="2000" b="1" dirty="0"/>
          </a:p>
        </p:txBody>
      </p:sp>
      <p:pic>
        <p:nvPicPr>
          <p:cNvPr id="15362" name="Picture 2" descr="C:\Users\chenfei1\Desktop\BizDriver-training\DMF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88" y="1352550"/>
            <a:ext cx="4495800" cy="321128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181600" y="1809724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它们之间的关系简要描述如下：</a:t>
            </a:r>
            <a:endParaRPr lang="en-US" altLang="zh-CN" sz="1600" dirty="0" smtClean="0"/>
          </a:p>
          <a:p>
            <a:r>
              <a:rPr lang="zh-CN" altLang="en-US" sz="1600" dirty="0" smtClean="0"/>
              <a:t>  </a:t>
            </a:r>
            <a:br>
              <a:rPr lang="zh-CN" altLang="en-US" sz="1600" dirty="0" smtClean="0"/>
            </a:br>
            <a:r>
              <a:rPr lang="en-US" altLang="zh-CN" sz="1600" dirty="0" smtClean="0"/>
              <a:t>&gt; </a:t>
            </a:r>
            <a:r>
              <a:rPr lang="en-US" altLang="zh-CN" sz="1600" dirty="0" err="1" smtClean="0"/>
              <a:t>BizDriver</a:t>
            </a:r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BizModeler</a:t>
            </a:r>
            <a:r>
              <a:rPr lang="zh-CN" altLang="en-US" sz="1600" dirty="0" smtClean="0"/>
              <a:t>获取关于对象方法的定义描述  </a:t>
            </a:r>
            <a:br>
              <a:rPr lang="zh-CN" altLang="en-US" sz="1600" dirty="0" smtClean="0"/>
            </a:br>
            <a:r>
              <a:rPr lang="en-US" altLang="zh-CN" sz="1600" dirty="0" smtClean="0"/>
              <a:t>&gt; </a:t>
            </a:r>
            <a:r>
              <a:rPr lang="en-US" altLang="zh-CN" sz="1600" dirty="0" err="1" smtClean="0"/>
              <a:t>BizDriver</a:t>
            </a:r>
            <a:r>
              <a:rPr lang="zh-CN" altLang="en-US" sz="1600" dirty="0" smtClean="0"/>
              <a:t>根据</a:t>
            </a:r>
            <a:r>
              <a:rPr lang="en-US" altLang="zh-CN" sz="1600" dirty="0" smtClean="0"/>
              <a:t>ORM</a:t>
            </a:r>
            <a:r>
              <a:rPr lang="zh-CN" altLang="en-US" sz="1600" dirty="0" smtClean="0"/>
              <a:t>中数据状态的变化，回调</a:t>
            </a:r>
            <a:r>
              <a:rPr lang="en-US" altLang="zh-CN" sz="1600" dirty="0" err="1" smtClean="0"/>
              <a:t>BizFormula</a:t>
            </a:r>
            <a:r>
              <a:rPr lang="zh-CN" altLang="en-US" sz="1600" dirty="0" smtClean="0"/>
              <a:t>，计算条件公式的结果</a:t>
            </a:r>
            <a:br>
              <a:rPr lang="zh-CN" altLang="en-US" sz="1600" dirty="0" smtClean="0"/>
            </a:br>
            <a:r>
              <a:rPr lang="en-US" altLang="zh-CN" sz="1600" dirty="0" smtClean="0"/>
              <a:t>&gt; </a:t>
            </a:r>
            <a:r>
              <a:rPr lang="en-US" altLang="zh-CN" sz="1600" dirty="0" err="1" smtClean="0"/>
              <a:t>LoopCalc</a:t>
            </a:r>
            <a:r>
              <a:rPr lang="zh-CN" altLang="en-US" sz="1600" dirty="0" smtClean="0"/>
              <a:t>代表循环计算，由</a:t>
            </a:r>
            <a:r>
              <a:rPr lang="en-US" altLang="zh-CN" sz="1600" dirty="0" smtClean="0"/>
              <a:t>ORM</a:t>
            </a:r>
            <a:r>
              <a:rPr lang="zh-CN" altLang="en-US" sz="1600" dirty="0" smtClean="0"/>
              <a:t>中的状态变化来控制条件公式的</a:t>
            </a:r>
            <a:r>
              <a:rPr lang="zh-CN" altLang="en-US" sz="1600" dirty="0" smtClean="0"/>
              <a:t>计算，主要针对自动方法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algn="l"/>
            <a:r>
              <a:rPr lang="en-US" altLang="zh-CN" sz="2400" dirty="0" smtClean="0"/>
              <a:t>5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逻辑部署架构以及使用方式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33107" y="112395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逻辑部署架构：</a:t>
            </a:r>
            <a:endParaRPr lang="zh-CN" altLang="en-US" dirty="0"/>
          </a:p>
        </p:txBody>
      </p:sp>
      <p:pic>
        <p:nvPicPr>
          <p:cNvPr id="16386" name="Picture 2" descr="C:\Users\chenfei1\Desktop\BizDriver-training\BizDriver-Logic-Deplo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123950"/>
            <a:ext cx="5653088" cy="3657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5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逻辑部署架构以及使用方式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81000" y="1200180"/>
            <a:ext cx="289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前端</a:t>
            </a:r>
            <a:r>
              <a:rPr lang="zh-CN" altLang="en-US" dirty="0" smtClean="0"/>
              <a:t>使用方式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其实是前端调用</a:t>
            </a:r>
            <a:r>
              <a:rPr lang="en-US" altLang="zh-CN" dirty="0" err="1" smtClean="0"/>
              <a:t>BizDriver</a:t>
            </a:r>
            <a:endParaRPr lang="en-US" altLang="zh-CN" dirty="0" smtClean="0"/>
          </a:p>
          <a:p>
            <a:r>
              <a:rPr lang="zh-CN" altLang="en-US" dirty="0" smtClean="0"/>
              <a:t>服务。后面单据控件设计开发完</a:t>
            </a:r>
            <a:r>
              <a:rPr lang="zh-CN" altLang="en-US" dirty="0" smtClean="0"/>
              <a:t>成，由控件封装不同的事件</a:t>
            </a:r>
            <a:r>
              <a:rPr lang="zh-CN" altLang="en-US" dirty="0" smtClean="0"/>
              <a:t>函数来进行回调被绑定的方法。</a:t>
            </a:r>
            <a:endParaRPr lang="zh-CN" altLang="en-US" dirty="0"/>
          </a:p>
        </p:txBody>
      </p:sp>
      <p:pic>
        <p:nvPicPr>
          <p:cNvPr id="14339" name="Picture 3" descr="C:\Users\chenfei1\Desktop\fro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123950"/>
            <a:ext cx="4902200" cy="371980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1450"/>
            <a:ext cx="7772400" cy="914400"/>
          </a:xfrm>
        </p:spPr>
        <p:txBody>
          <a:bodyPr/>
          <a:lstStyle/>
          <a:p>
            <a:pPr marL="0" lvl="0" indent="0" algn="l">
              <a:spcBef>
                <a:spcPct val="20000"/>
              </a:spcBef>
              <a:defRPr/>
            </a:pPr>
            <a:r>
              <a:rPr lang="en-US" altLang="zh-CN" sz="2400" dirty="0" smtClean="0"/>
              <a:t>5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BizDriver</a:t>
            </a:r>
            <a:r>
              <a:rPr lang="zh-CN" altLang="en-US" sz="2400" dirty="0" smtClean="0"/>
              <a:t>逻辑部署架构以及使用方式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81000" y="1087219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后端使用方式：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/>
              <a:t>所开发的方法工程里面，引用如下依赖：</a:t>
            </a:r>
            <a:endParaRPr lang="zh-CN" altLang="en-US" dirty="0"/>
          </a:p>
        </p:txBody>
      </p:sp>
      <p:pic>
        <p:nvPicPr>
          <p:cNvPr id="17410" name="Picture 2" descr="C:\Users\chenfei1\Desktop\BizDriver-training\util-dependenc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98650"/>
            <a:ext cx="7150101" cy="1587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81000" y="348615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在代码层面只需要使用</a:t>
            </a:r>
            <a:r>
              <a:rPr lang="en-US" altLang="zh-CN" dirty="0" err="1" smtClean="0"/>
              <a:t>ExecUtil</a:t>
            </a:r>
            <a:r>
              <a:rPr lang="zh-CN" altLang="en-US" dirty="0" smtClean="0"/>
              <a:t>这个工具类即可，如下所示：</a:t>
            </a:r>
            <a:endParaRPr lang="zh-CN" altLang="en-US" dirty="0"/>
          </a:p>
        </p:txBody>
      </p:sp>
      <p:pic>
        <p:nvPicPr>
          <p:cNvPr id="14338" name="Picture 2" descr="C:\Users\chenfei1\Desktop\ex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43350"/>
            <a:ext cx="7277100" cy="685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1097</Words>
  <Application>Microsoft Office PowerPoint</Application>
  <PresentationFormat>全屏显示(16:9)</PresentationFormat>
  <Paragraphs>88</Paragraphs>
  <Slides>26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Theme</vt:lpstr>
      <vt:lpstr>think-cell Slide</vt:lpstr>
      <vt:lpstr>嘉源锐信 注册培训课程</vt:lpstr>
      <vt:lpstr>幻灯片 2</vt:lpstr>
      <vt:lpstr>1. BizDriver概述</vt:lpstr>
      <vt:lpstr>2.BizDriver优点</vt:lpstr>
      <vt:lpstr>3.BizDriver整体设计</vt:lpstr>
      <vt:lpstr>4. BizDriver与BizModeler、BizFormula、ORM的关系</vt:lpstr>
      <vt:lpstr>5. BizDriver逻辑部署架构以及使用方式</vt:lpstr>
      <vt:lpstr>5. BizDriver逻辑部署架构以及使用方式</vt:lpstr>
      <vt:lpstr>5. BizDriver逻辑部署架构以及使用方式</vt:lpstr>
      <vt:lpstr>幻灯片 10</vt:lpstr>
      <vt:lpstr>6.EDM中关于方法的设计使用约束</vt:lpstr>
      <vt:lpstr>6.EDM中关于方法的设计使用约束</vt:lpstr>
      <vt:lpstr>6.EDM中关于方法的设计使用约束</vt:lpstr>
      <vt:lpstr>6.EDM中关于方法的设计使用约束</vt:lpstr>
      <vt:lpstr>6.EDM中关于方法的设计使用约束</vt:lpstr>
      <vt:lpstr>幻灯片 16</vt:lpstr>
      <vt:lpstr>7. BizDriver的使用场景、内部执行逻辑以及代码示例</vt:lpstr>
      <vt:lpstr>幻灯片 18</vt:lpstr>
      <vt:lpstr>7. BizDriver的使用场景、内部执行逻辑以及代码示例</vt:lpstr>
      <vt:lpstr>7. BizDriver的使用场景、内部执行逻辑以及代码示例</vt:lpstr>
      <vt:lpstr>7. BizDriver的使用场景、内部执行逻辑以及代码示例</vt:lpstr>
      <vt:lpstr>7. BizDriver的使用场景、内部执行逻辑以及代码示例</vt:lpstr>
      <vt:lpstr>7. BizDriver的使用场景、内部执行逻辑以及代码示例</vt:lpstr>
      <vt:lpstr>7. BizDriver的使用场景、内部执行逻辑以及代码示例</vt:lpstr>
      <vt:lpstr>7. BizDriver的使用场景、内部执行逻辑以及代码示例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SCEO 2.0 概念设计</dc:title>
  <dc:creator>Administrator</dc:creator>
  <cp:lastModifiedBy>Administrator</cp:lastModifiedBy>
  <cp:revision>7079</cp:revision>
  <dcterms:created xsi:type="dcterms:W3CDTF">2017-10-09T00:48:26Z</dcterms:created>
  <dcterms:modified xsi:type="dcterms:W3CDTF">2017-10-23T08:54:53Z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