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2"/>
  </p:sldMasterIdLst>
  <p:notesMasterIdLst>
    <p:notesMasterId r:id="rId27"/>
  </p:notesMasterIdLst>
  <p:sldIdLst>
    <p:sldId id="261" r:id="rId3"/>
    <p:sldId id="282" r:id="rId4"/>
    <p:sldId id="341" r:id="rId5"/>
    <p:sldId id="345" r:id="rId6"/>
    <p:sldId id="342" r:id="rId7"/>
    <p:sldId id="318" r:id="rId8"/>
    <p:sldId id="322" r:id="rId9"/>
    <p:sldId id="323" r:id="rId10"/>
    <p:sldId id="324" r:id="rId11"/>
    <p:sldId id="348" r:id="rId12"/>
    <p:sldId id="328" r:id="rId13"/>
    <p:sldId id="329" r:id="rId14"/>
    <p:sldId id="347" r:id="rId15"/>
    <p:sldId id="346" r:id="rId16"/>
    <p:sldId id="337" r:id="rId17"/>
    <p:sldId id="361" r:id="rId18"/>
    <p:sldId id="362" r:id="rId19"/>
    <p:sldId id="363" r:id="rId20"/>
    <p:sldId id="350" r:id="rId21"/>
    <p:sldId id="336" r:id="rId22"/>
    <p:sldId id="339" r:id="rId23"/>
    <p:sldId id="352" r:id="rId24"/>
    <p:sldId id="359" r:id="rId25"/>
    <p:sldId id="360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>
      <p:cViewPr varScale="1">
        <p:scale>
          <a:sx n="81" d="100"/>
          <a:sy n="81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E:\Dropbox\My%20papers\QLSH\experiment\paper-experimental-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pattFill prst="wdUpDiag">
                <a:fgClr>
                  <a:srgbClr val="00B0F0"/>
                </a:fgClr>
                <a:bgClr>
                  <a:schemeClr val="bg1"/>
                </a:bgClr>
              </a:pattFill>
            </c:spPr>
          </c:dPt>
          <c:dPt>
            <c:idx val="1"/>
            <c:invertIfNegative val="0"/>
            <c:bubble3D val="0"/>
            <c:spPr>
              <a:solidFill>
                <a:srgbClr val="953735"/>
              </a:solidFill>
            </c:spPr>
          </c:dPt>
          <c:cat>
            <c:strRef>
              <c:f>'1 b tweets'!$J$92:$K$92</c:f>
              <c:strCache>
                <c:ptCount val="2"/>
                <c:pt idx="0">
                  <c:v>PLSH</c:v>
                </c:pt>
                <c:pt idx="1">
                  <c:v>LoSHa</c:v>
                </c:pt>
              </c:strCache>
            </c:strRef>
          </c:cat>
          <c:val>
            <c:numRef>
              <c:f>'1 b tweets'!$J$93:$K$93</c:f>
              <c:numCache>
                <c:formatCode>General</c:formatCode>
                <c:ptCount val="2"/>
                <c:pt idx="0">
                  <c:v>1.42</c:v>
                </c:pt>
                <c:pt idx="1">
                  <c:v>1.86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0120136"/>
        <c:axId val="2110121928"/>
      </c:barChart>
      <c:catAx>
        <c:axId val="211012013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2110121928"/>
        <c:crosses val="autoZero"/>
        <c:auto val="1"/>
        <c:lblAlgn val="ctr"/>
        <c:lblOffset val="100"/>
        <c:noMultiLvlLbl val="0"/>
      </c:catAx>
      <c:valAx>
        <c:axId val="21101219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 b="0"/>
                </a:pPr>
                <a:r>
                  <a:rPr lang="en-US" sz="2400" b="0"/>
                  <a:t>Milliseconds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10120136"/>
        <c:crosses val="autoZero"/>
        <c:crossBetween val="between"/>
        <c:majorUnit val="0.5"/>
      </c:valAx>
      <c:spPr>
        <a:noFill/>
        <a:ln w="12700"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9DC90-FAC8-42E3-AC70-3C3AA47CED89}" type="datetimeFigureOut">
              <a:rPr lang="en-US" smtClean="0"/>
              <a:t>10/8/17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8D3BF-5548-42E1-A886-0E66B964B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53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D3BF-5548-42E1-A886-0E66B964BB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4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Although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m</a:t>
            </a:r>
            <a:r>
              <a:rPr lang="en-US" dirty="0" smtClean="0"/>
              <a:t>ultiple</a:t>
            </a:r>
            <a:r>
              <a:rPr lang="zh-CN" altLang="zh-CN" dirty="0" smtClean="0"/>
              <a:t>-</a:t>
            </a:r>
            <a:r>
              <a:rPr lang="en-US" altLang="zh-CN" dirty="0" smtClean="0"/>
              <a:t>probing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LSH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distribtued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complicated</a:t>
            </a:r>
            <a:endParaRPr lang="en-US" dirty="0" smtClean="0"/>
          </a:p>
          <a:p>
            <a:r>
              <a:rPr lang="en-US" altLang="zh-CN" dirty="0" smtClean="0"/>
              <a:t>200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D3BF-5548-42E1-A886-0E66B964BB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51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LSH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algorithms: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scenarios,</a:t>
            </a:r>
            <a:r>
              <a:rPr lang="zh-CN" altLang="en-US" dirty="0" smtClean="0"/>
              <a:t> </a:t>
            </a:r>
            <a:r>
              <a:rPr lang="en-US" altLang="zh-CN" dirty="0" smtClean="0"/>
              <a:t>exhibit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tradeoffs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Datasets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fit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</a:p>
          <a:p>
            <a:endParaRPr lang="en-US" dirty="0" smtClean="0"/>
          </a:p>
          <a:p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LSH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</a:t>
            </a:r>
            <a:endParaRPr lang="en-US" dirty="0" smtClean="0"/>
          </a:p>
          <a:p>
            <a:r>
              <a:rPr lang="en-US" dirty="0" smtClean="0"/>
              <a:t>Concurrent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queries: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latency</a:t>
            </a:r>
          </a:p>
          <a:p>
            <a:endParaRPr lang="en-US" dirty="0" smtClean="0"/>
          </a:p>
          <a:p>
            <a:r>
              <a:rPr lang="en-US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LSH</a:t>
            </a:r>
            <a:r>
              <a:rPr lang="zh-CN" altLang="en-US" dirty="0" smtClean="0"/>
              <a:t> </a:t>
            </a:r>
            <a:r>
              <a:rPr lang="en-US" dirty="0" smtClean="0"/>
              <a:t>Suit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scenas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D3BF-5548-42E1-A886-0E66B964BB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60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DAG</a:t>
            </a:r>
            <a:r>
              <a:rPr lang="zh-CN" altLang="en-US" dirty="0" smtClean="0"/>
              <a:t>, </a:t>
            </a:r>
            <a:r>
              <a:rPr lang="en-US" altLang="zh-CN" dirty="0" smtClean="0"/>
              <a:t>Meanwhile,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executions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D3BF-5548-42E1-A886-0E66B964BB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84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tradeoff,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becomes</a:t>
            </a:r>
            <a:r>
              <a:rPr lang="zh-CN" altLang="en-US" dirty="0" smtClean="0"/>
              <a:t> </a:t>
            </a:r>
            <a:r>
              <a:rPr lang="en-US" altLang="zh-CN" dirty="0" smtClean="0"/>
              <a:t>much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complicated,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let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see</a:t>
            </a:r>
            <a:r>
              <a:rPr lang="zh-CN" altLang="en-US" dirty="0" smtClean="0"/>
              <a:t> </a:t>
            </a: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LoSHa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D3BF-5548-42E1-A886-0E66B964BB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5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2400" dirty="0" smtClean="0"/>
              <a:t>When an item calculates the distance to a received query, the content of that query can be directly retrieved in local machine</a:t>
            </a:r>
          </a:p>
          <a:p>
            <a:pPr lvl="3"/>
            <a:r>
              <a:rPr lang="en-US" sz="1800" dirty="0" smtClean="0"/>
              <a:t>Avoid attach query content in the query messages</a:t>
            </a:r>
          </a:p>
          <a:p>
            <a:pPr lvl="3"/>
            <a:r>
              <a:rPr lang="en-US" sz="1800" dirty="0" smtClean="0"/>
              <a:t>Significant reduce the communication cost especially for multi-probing LSH</a:t>
            </a:r>
          </a:p>
          <a:p>
            <a:pPr lvl="3"/>
            <a:endParaRPr lang="en-US" sz="1800" dirty="0" smtClean="0"/>
          </a:p>
          <a:p>
            <a:pPr lvl="2"/>
            <a:r>
              <a:rPr lang="en-US" sz="2200" dirty="0" smtClean="0"/>
              <a:t>If query messages sent to multiple objects in the same worker are the same, only one query message will be sent</a:t>
            </a:r>
          </a:p>
          <a:p>
            <a:pPr lvl="3"/>
            <a:r>
              <a:rPr lang="en-US" sz="1800" dirty="0" smtClean="0"/>
              <a:t>Effective when many hash tables are deployed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D3BF-5548-42E1-A886-0E66B964BB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86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multi-probing LSH algorithms, an item may be revisited more than once by the same query, especially when L is large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LoSHa</a:t>
            </a:r>
            <a:r>
              <a:rPr lang="zh-CN" altLang="en-US" dirty="0" smtClean="0"/>
              <a:t> </a:t>
            </a:r>
            <a:r>
              <a:rPr lang="en-US" altLang="zh-CN" dirty="0" smtClean="0"/>
              <a:t>handles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de-duplication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flexibaly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D3BF-5548-42E1-A886-0E66B964BB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34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open-source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Spark/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implementations,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dedicated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D3BF-5548-42E1-A886-0E66B964BB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43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6.4</a:t>
            </a:r>
            <a:r>
              <a:rPr lang="zh-CN" altLang="en-US" dirty="0" smtClean="0"/>
              <a:t> </a:t>
            </a:r>
            <a:r>
              <a:rPr lang="en-US" altLang="zh-CN" dirty="0" smtClean="0"/>
              <a:t>TB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budget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company</a:t>
            </a:r>
          </a:p>
          <a:p>
            <a:r>
              <a:rPr lang="en-US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small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tens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D3BF-5548-42E1-A886-0E66B964BB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32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D3BF-5548-42E1-A886-0E66B964BB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6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400" smtClean="0">
              <a:solidFill>
                <a:srgbClr val="969696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24578" name="标题占位符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24579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mtClean="0"/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393700" y="626586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3401A-C4F2-4C93-9E1E-7B73586D6BDF}" type="datetime1">
              <a:rPr lang="zh-CN" altLang="en-US" smtClean="0"/>
              <a:t>10/8/17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16263" y="6265863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42088" y="626586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99C42-0F7F-4F22-9044-20192E985F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76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6E571-CE83-4503-89C5-A1A2B187F81D}" type="datetime1">
              <a:rPr lang="zh-CN" altLang="en-US" smtClean="0"/>
              <a:t>10/8/17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51039-2926-4A0B-86EE-E798E525A8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434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2F617-8C82-4373-870C-ED1D94EA7187}" type="datetime1">
              <a:rPr lang="zh-CN" altLang="en-US" smtClean="0"/>
              <a:t>10/8/17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056E8-CF42-43BF-A57C-6F7956A768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631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2A03A-52C7-43BF-A84E-CC8F98268753}" type="datetime1">
              <a:rPr lang="zh-CN" altLang="en-US" smtClean="0"/>
              <a:t>10/8/17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B5FE1-C869-4102-8FDF-826DEABF63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375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E55D5-D4E1-4AD7-9AEC-63D840B1B890}" type="datetime1">
              <a:rPr lang="zh-CN" altLang="en-US" smtClean="0"/>
              <a:t>10/8/17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6EB6C-7970-4C42-9ACE-7106ABE3D7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443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6877D-47D5-4690-8242-0D73A1C49325}" type="datetime1">
              <a:rPr lang="zh-CN" altLang="en-US" smtClean="0"/>
              <a:t>10/8/17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36554-1C97-4051-8183-3B463184F5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790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3E806-2C65-4D09-830E-BA6B64BB33FF}" type="datetime1">
              <a:rPr lang="zh-CN" altLang="en-US" smtClean="0"/>
              <a:t>10/8/17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4E2EB-5BB4-47B4-BE39-B08AB9CA95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080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3DBE8-7EBC-4005-977F-3CDA94BB4324}" type="datetime1">
              <a:rPr lang="zh-CN" altLang="en-US" smtClean="0"/>
              <a:t>10/8/17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8D69E-78ED-4B89-A019-7C40DE8632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1090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047B6-FF58-4261-8B59-0D4FC640E4C3}" type="datetime1">
              <a:rPr lang="zh-CN" altLang="en-US" smtClean="0"/>
              <a:t>10/8/17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6068E-7067-439A-8F87-C08773A1C1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0220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8A720-241A-4527-85E2-F35E12F7188B}" type="datetime1">
              <a:rPr lang="zh-CN" altLang="en-US" smtClean="0"/>
              <a:t>10/8/17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BCC21-C492-40FC-8B89-ECC42E3A0A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644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BAD2B-74A4-4DF8-96FD-C85E930AF786}" type="datetime1">
              <a:rPr lang="zh-CN" altLang="en-US" smtClean="0"/>
              <a:t>10/8/17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F4E8-03A6-476D-9696-776A460445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86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742950" indent="-285750">
              <a:buFont typeface="Arial" panose="020B0604020202020204" pitchFamily="34" charset="0"/>
              <a:buChar char="•"/>
              <a:defRPr sz="2400"/>
            </a:lvl2pPr>
            <a:lvl3pPr>
              <a:defRPr sz="2000"/>
            </a:lvl3pPr>
            <a:lvl4pPr marL="1600200" indent="-228600">
              <a:buFont typeface="Arial" panose="020B0604020202020204" pitchFamily="34" charset="0"/>
              <a:buChar char="•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94A36-9A0B-46BE-A741-A033F2F0FE84}" type="datetime1">
              <a:rPr lang="zh-CN" altLang="en-US" smtClean="0"/>
              <a:t>10/8/17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8CCA8-12BE-43F9-A7A8-9AC3550629EE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4428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0424E-2397-4743-AD68-499B39F81BB6}" type="datetime1">
              <a:rPr lang="zh-CN" altLang="en-US" smtClean="0"/>
              <a:t>10/8/17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0FB15-E12B-41F5-8BF9-A0FCFE8F28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391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2F343-83F1-4653-9126-35E14AC4F2CB}" type="datetime1">
              <a:rPr lang="zh-CN" altLang="en-US" smtClean="0"/>
              <a:t>10/8/17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0A161-A908-418C-A292-EFD96C6AA8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0608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066F4-9A28-475E-B4FD-E68B917416B3}" type="datetime1">
              <a:rPr lang="zh-CN" altLang="en-US" smtClean="0"/>
              <a:t>10/8/17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4C2AF-C23D-4B30-834E-72BF28D2DC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48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9A8BB-72EC-401C-B507-082944B1B7CB}" type="datetime1">
              <a:rPr lang="zh-CN" altLang="en-US" smtClean="0"/>
              <a:t>10/8/17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0603B-0F1A-49C4-95EE-CAAEDD6665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05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7C7D0-B3B3-4360-BD61-DA2D17687CF6}" type="datetime1">
              <a:rPr lang="zh-CN" altLang="en-US" smtClean="0"/>
              <a:t>10/8/17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67CF6-7022-4DCE-B008-4FBDB02BF8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22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97FD3-7957-434B-906F-6B61E11AD4ED}" type="datetime1">
              <a:rPr lang="zh-CN" altLang="en-US" smtClean="0"/>
              <a:t>10/8/17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846AD-D853-440D-8ED7-CAF9ED29B3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724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46BBD-9AAE-4338-9ED0-DA5AC215A102}" type="datetime1">
              <a:rPr lang="zh-CN" altLang="en-US" smtClean="0"/>
              <a:t>10/8/17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FDFA5-65F3-48F1-B6F9-9D73920CCC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697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84727-7C3C-430C-B831-C18049B6CF41}" type="datetime1">
              <a:rPr lang="zh-CN" altLang="en-US" smtClean="0"/>
              <a:t>10/8/17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909D2-82B3-4A65-9650-317438145B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42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17F1F-249E-4DDF-A105-53A252D13D10}" type="datetime1">
              <a:rPr lang="zh-CN" altLang="en-US" smtClean="0"/>
              <a:t>10/8/17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9EDAA-8CE1-4A8B-9AC0-57A6CF9DFE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62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93327-E75B-4A5C-8968-42882528879E}" type="datetime1">
              <a:rPr lang="zh-CN" altLang="en-US" smtClean="0"/>
              <a:t>10/8/17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E90C6-3BC6-43EE-B761-990392B38D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50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hyperlink" Target="http://www.nordridesign.cn/index.php" TargetMode="Externa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400" smtClean="0">
              <a:solidFill>
                <a:srgbClr val="969696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476250"/>
            <a:ext cx="8229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039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STXihei" pitchFamily="2" charset="-122"/>
                <a:ea typeface="STXihei" pitchFamily="2" charset="-122"/>
              </a:defRPr>
            </a:lvl1pPr>
          </a:lstStyle>
          <a:p>
            <a:pPr>
              <a:defRPr/>
            </a:pPr>
            <a:fld id="{6D68132A-57D9-4881-AF2D-6307AE614F93}" type="datetime1">
              <a:rPr lang="zh-CN" altLang="en-US" smtClean="0"/>
              <a:t>10/8/17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0396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STXihei" pitchFamily="2" charset="-122"/>
                <a:ea typeface="STXihei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039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STXihei" pitchFamily="2" charset="-122"/>
                <a:ea typeface="STXihei" pitchFamily="2" charset="-122"/>
              </a:defRPr>
            </a:lvl1pPr>
          </a:lstStyle>
          <a:p>
            <a:pPr>
              <a:defRPr/>
            </a:pPr>
            <a:fld id="{2525D0BE-EFBA-4CB3-B01D-DCB307F977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SimHei" pitchFamily="49" charset="-122"/>
          <a:ea typeface="SimHei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SimHei" pitchFamily="49" charset="-122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SimHei" pitchFamily="49" charset="-122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SimHei" pitchFamily="49" charset="-122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SimHei" pitchFamily="49" charset="-122"/>
          <a:ea typeface="SimHei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STXihei" pitchFamily="2" charset="-122"/>
          <a:ea typeface="STXihei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STXihei" pitchFamily="2" charset="-122"/>
          <a:ea typeface="STXihei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STXihei" pitchFamily="2" charset="-122"/>
          <a:ea typeface="STXihei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STXihei" pitchFamily="2" charset="-122"/>
          <a:ea typeface="STXihei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STXihei" pitchFamily="2" charset="-122"/>
          <a:ea typeface="STXihei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9741F15-8A89-4697-89B8-1484A4683F6F}" type="datetime1">
              <a:rPr lang="zh-CN" altLang="en-US" smtClean="0"/>
              <a:t>10/8/17</a:t>
            </a:fld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95B5C49-AA68-4BEE-AFCE-FCD8A1D5B0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9463" name="Text Box 7"/>
          <p:cNvSpPr txBox="1">
            <a:spLocks noChangeArrowheads="1"/>
          </p:cNvSpPr>
          <p:nvPr userDrawn="1"/>
        </p:nvSpPr>
        <p:spPr bwMode="auto">
          <a:xfrm>
            <a:off x="3813175" y="2536825"/>
            <a:ext cx="36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smtClean="0">
                <a:latin typeface="Impact" pitchFamily="34" charset="0"/>
              </a:rPr>
              <a:t>P</a:t>
            </a:r>
          </a:p>
        </p:txBody>
      </p:sp>
      <p:sp>
        <p:nvSpPr>
          <p:cNvPr id="19464" name="Text Box 8"/>
          <p:cNvSpPr txBox="1">
            <a:spLocks noChangeArrowheads="1"/>
          </p:cNvSpPr>
          <p:nvPr userDrawn="1"/>
        </p:nvSpPr>
        <p:spPr bwMode="auto">
          <a:xfrm>
            <a:off x="4029075" y="2536825"/>
            <a:ext cx="36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smtClean="0">
                <a:latin typeface="Impact" pitchFamily="34" charset="0"/>
              </a:rPr>
              <a:t>o</a:t>
            </a:r>
          </a:p>
        </p:txBody>
      </p:sp>
      <p:sp>
        <p:nvSpPr>
          <p:cNvPr id="19465" name="Text Box 9"/>
          <p:cNvSpPr txBox="1">
            <a:spLocks noChangeArrowheads="1"/>
          </p:cNvSpPr>
          <p:nvPr userDrawn="1"/>
        </p:nvSpPr>
        <p:spPr bwMode="auto">
          <a:xfrm>
            <a:off x="4256088" y="2536825"/>
            <a:ext cx="36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smtClean="0">
                <a:latin typeface="Impact" pitchFamily="34" charset="0"/>
              </a:rPr>
              <a:t>w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 userDrawn="1"/>
        </p:nvSpPr>
        <p:spPr bwMode="auto">
          <a:xfrm>
            <a:off x="4543425" y="2536825"/>
            <a:ext cx="36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smtClean="0">
                <a:latin typeface="Impact" pitchFamily="34" charset="0"/>
              </a:rPr>
              <a:t>e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 userDrawn="1"/>
        </p:nvSpPr>
        <p:spPr bwMode="auto">
          <a:xfrm>
            <a:off x="4757738" y="2536825"/>
            <a:ext cx="36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smtClean="0">
                <a:latin typeface="Impact" pitchFamily="34" charset="0"/>
              </a:rPr>
              <a:t>r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 userDrawn="1"/>
        </p:nvSpPr>
        <p:spPr bwMode="auto">
          <a:xfrm>
            <a:off x="5037138" y="2536825"/>
            <a:ext cx="36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smtClean="0">
                <a:latin typeface="Impact" pitchFamily="34" charset="0"/>
              </a:rPr>
              <a:t>B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 userDrawn="1"/>
        </p:nvSpPr>
        <p:spPr bwMode="auto">
          <a:xfrm>
            <a:off x="5264150" y="2536825"/>
            <a:ext cx="36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smtClean="0">
                <a:latin typeface="Impact" pitchFamily="34" charset="0"/>
              </a:rPr>
              <a:t>a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 userDrawn="1"/>
        </p:nvSpPr>
        <p:spPr bwMode="auto">
          <a:xfrm>
            <a:off x="5478463" y="2536825"/>
            <a:ext cx="36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smtClean="0">
                <a:latin typeface="Impact" pitchFamily="34" charset="0"/>
              </a:rPr>
              <a:t>r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 userDrawn="1"/>
        </p:nvSpPr>
        <p:spPr bwMode="auto">
          <a:xfrm>
            <a:off x="3808413" y="3019425"/>
            <a:ext cx="20050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200">
                <a:ea typeface="Microsoft YaHei" pitchFamily="34" charset="-122"/>
              </a:rPr>
              <a:t>中国专业</a:t>
            </a:r>
            <a:r>
              <a:rPr lang="en-US" altLang="zh-CN" sz="1200">
                <a:ea typeface="Microsoft YaHei" pitchFamily="34" charset="-122"/>
              </a:rPr>
              <a:t>PPT</a:t>
            </a:r>
            <a:r>
              <a:rPr lang="zh-CN" altLang="en-US" sz="1200">
                <a:ea typeface="Microsoft YaHei" pitchFamily="34" charset="-122"/>
              </a:rPr>
              <a:t>设计交流论坛</a:t>
            </a:r>
          </a:p>
        </p:txBody>
      </p:sp>
      <p:pic>
        <p:nvPicPr>
          <p:cNvPr id="19472" name="Picture 16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263" y="2525713"/>
            <a:ext cx="7826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17" descr="logo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13" y="2347913"/>
            <a:ext cx="382905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6" name="Rectangle 18">
            <a:hlinkClick r:id="rId15"/>
          </p:cNvPr>
          <p:cNvSpPr>
            <a:spLocks noChangeArrowheads="1"/>
          </p:cNvSpPr>
          <p:nvPr userDrawn="1"/>
        </p:nvSpPr>
        <p:spPr bwMode="auto">
          <a:xfrm>
            <a:off x="2484438" y="2060575"/>
            <a:ext cx="3987800" cy="16557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3" presetClass="entr" presetSubtype="36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16667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3 -4.07407E-6 L -4.72222E-6 -4.07407E-6 " pathEditMode="relative" rAng="0" ptsTypes="AA">
                                      <p:cBhvr>
                                        <p:cTn id="144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6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0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/>
      <p:bldP spid="19464" grpId="0"/>
      <p:bldP spid="19465" grpId="0"/>
      <p:bldP spid="19466" grpId="0"/>
      <p:bldP spid="19467" grpId="0"/>
      <p:bldP spid="19468" grpId="0"/>
      <p:bldP spid="19469" grpId="0"/>
      <p:bldP spid="19470" grpId="0"/>
      <p:bldP spid="19471" grpId="0"/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ChangeArrowheads="1"/>
          </p:cNvSpPr>
          <p:nvPr/>
        </p:nvSpPr>
        <p:spPr bwMode="black">
          <a:xfrm>
            <a:off x="323850" y="1989138"/>
            <a:ext cx="828040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 err="1" smtClean="0">
                <a:solidFill>
                  <a:schemeClr val="accent2"/>
                </a:solidFill>
                <a:latin typeface="Arial" charset="0"/>
                <a:ea typeface="宋体" charset="-122"/>
              </a:rPr>
              <a:t>LoSHa</a:t>
            </a:r>
            <a:r>
              <a:rPr lang="en-US" altLang="zh-CN" sz="3600" b="1" dirty="0" smtClean="0">
                <a:solidFill>
                  <a:schemeClr val="accent2"/>
                </a:solidFill>
                <a:latin typeface="Arial" charset="0"/>
                <a:ea typeface="宋体" charset="-122"/>
              </a:rPr>
              <a:t>: A General Framework for  Scalable Locality Sensitive Hashing</a:t>
            </a:r>
            <a:endParaRPr lang="zh-CN" altLang="en-US" sz="3600" b="1" dirty="0">
              <a:solidFill>
                <a:schemeClr val="accent2"/>
              </a:solidFill>
              <a:latin typeface="Arial" charset="0"/>
              <a:ea typeface="宋体" charset="-122"/>
            </a:endParaRPr>
          </a:p>
        </p:txBody>
      </p:sp>
      <p:sp>
        <p:nvSpPr>
          <p:cNvPr id="4099" name="Rectangle 10"/>
          <p:cNvSpPr>
            <a:spLocks noChangeArrowheads="1"/>
          </p:cNvSpPr>
          <p:nvPr/>
        </p:nvSpPr>
        <p:spPr bwMode="black">
          <a:xfrm>
            <a:off x="611560" y="3573463"/>
            <a:ext cx="8064896" cy="1079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STXihei" pitchFamily="2" charset="-122"/>
                <a:ea typeface="STXihei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Arial" charset="0"/>
              </a:rPr>
              <a:t>Jinfeng Li,</a:t>
            </a:r>
            <a:r>
              <a:rPr lang="zh-CN" altLang="en-US" sz="2400" b="1" dirty="0" smtClean="0">
                <a:latin typeface="Arial" charset="0"/>
              </a:rPr>
              <a:t> </a:t>
            </a:r>
            <a:r>
              <a:rPr lang="en-US" altLang="zh-CN" sz="2400" b="1" dirty="0" smtClean="0">
                <a:latin typeface="Arial" charset="0"/>
              </a:rPr>
              <a:t>James</a:t>
            </a:r>
            <a:r>
              <a:rPr lang="zh-CN" altLang="en-US" sz="2400" b="1" dirty="0" smtClean="0">
                <a:latin typeface="Arial" charset="0"/>
              </a:rPr>
              <a:t> </a:t>
            </a:r>
            <a:r>
              <a:rPr lang="en-US" altLang="zh-CN" sz="2400" b="1" dirty="0" smtClean="0">
                <a:latin typeface="Arial" charset="0"/>
              </a:rPr>
              <a:t>Cheng,</a:t>
            </a:r>
            <a:r>
              <a:rPr lang="zh-CN" altLang="en-US" sz="2400" b="1" dirty="0" smtClean="0">
                <a:latin typeface="Arial" charset="0"/>
              </a:rPr>
              <a:t> </a:t>
            </a:r>
            <a:r>
              <a:rPr lang="en-US" altLang="zh-CN" sz="2400" b="1" dirty="0" smtClean="0">
                <a:latin typeface="Arial" charset="0"/>
              </a:rPr>
              <a:t>Fan</a:t>
            </a:r>
            <a:r>
              <a:rPr lang="zh-CN" altLang="en-US" sz="2400" b="1" dirty="0" smtClean="0">
                <a:latin typeface="Arial" charset="0"/>
              </a:rPr>
              <a:t> </a:t>
            </a:r>
            <a:r>
              <a:rPr lang="en-US" altLang="zh-CN" sz="2400" b="1" dirty="0" smtClean="0">
                <a:latin typeface="Arial" charset="0"/>
              </a:rPr>
              <a:t>Yang,</a:t>
            </a:r>
            <a:r>
              <a:rPr lang="zh-CN" altLang="en-US" sz="2400" b="1" dirty="0" smtClean="0">
                <a:latin typeface="Arial" charset="0"/>
              </a:rPr>
              <a:t> </a:t>
            </a:r>
            <a:r>
              <a:rPr lang="en-US" altLang="zh-CN" sz="2400" b="1" dirty="0" err="1" smtClean="0">
                <a:latin typeface="Arial" charset="0"/>
              </a:rPr>
              <a:t>Yuzhen</a:t>
            </a:r>
            <a:r>
              <a:rPr lang="zh-CN" altLang="en-US" sz="2400" b="1" dirty="0" smtClean="0">
                <a:latin typeface="Arial" charset="0"/>
              </a:rPr>
              <a:t> </a:t>
            </a:r>
            <a:r>
              <a:rPr lang="en-US" altLang="zh-CN" sz="2400" b="1" dirty="0" smtClean="0">
                <a:latin typeface="Arial" charset="0"/>
              </a:rPr>
              <a:t>Huang,</a:t>
            </a:r>
            <a:r>
              <a:rPr lang="zh-CN" altLang="en-US" sz="2400" b="1" dirty="0" smtClean="0">
                <a:latin typeface="Arial" charset="0"/>
              </a:rPr>
              <a:t> </a:t>
            </a:r>
            <a:r>
              <a:rPr lang="en-US" altLang="zh-CN" sz="2400" b="1" dirty="0" err="1" smtClean="0">
                <a:latin typeface="Arial" charset="0"/>
              </a:rPr>
              <a:t>Yunjian</a:t>
            </a:r>
            <a:r>
              <a:rPr lang="zh-CN" altLang="en-US" sz="2400" b="1" dirty="0" smtClean="0">
                <a:latin typeface="Arial" charset="0"/>
              </a:rPr>
              <a:t> </a:t>
            </a:r>
            <a:r>
              <a:rPr lang="en-US" altLang="zh-CN" sz="2400" b="1" dirty="0" smtClean="0">
                <a:latin typeface="Arial" charset="0"/>
              </a:rPr>
              <a:t>Zhao,</a:t>
            </a:r>
            <a:r>
              <a:rPr lang="zh-CN" altLang="en-US" sz="2400" b="1" dirty="0" smtClean="0">
                <a:latin typeface="Arial" charset="0"/>
              </a:rPr>
              <a:t> </a:t>
            </a:r>
            <a:r>
              <a:rPr lang="en-US" altLang="zh-CN" sz="2400" b="1" dirty="0" smtClean="0">
                <a:latin typeface="Arial" charset="0"/>
              </a:rPr>
              <a:t>Xiao</a:t>
            </a:r>
            <a:r>
              <a:rPr lang="zh-CN" altLang="en-US" sz="2400" b="1" dirty="0" smtClean="0">
                <a:latin typeface="Arial" charset="0"/>
              </a:rPr>
              <a:t> </a:t>
            </a:r>
            <a:r>
              <a:rPr lang="en-US" altLang="zh-CN" sz="2400" b="1" dirty="0" smtClean="0">
                <a:latin typeface="Arial" charset="0"/>
              </a:rPr>
              <a:t>Yan,</a:t>
            </a:r>
            <a:r>
              <a:rPr lang="zh-CN" altLang="en-US" sz="2400" b="1" dirty="0" smtClean="0">
                <a:latin typeface="Arial" charset="0"/>
              </a:rPr>
              <a:t> </a:t>
            </a:r>
            <a:r>
              <a:rPr lang="en-US" altLang="zh-CN" sz="2400" b="1" dirty="0" err="1" smtClean="0">
                <a:latin typeface="Arial" charset="0"/>
              </a:rPr>
              <a:t>Ruihao</a:t>
            </a:r>
            <a:r>
              <a:rPr lang="zh-CN" altLang="en-US" sz="2400" b="1" dirty="0" smtClean="0">
                <a:latin typeface="Arial" charset="0"/>
              </a:rPr>
              <a:t> </a:t>
            </a:r>
            <a:r>
              <a:rPr lang="en-US" altLang="zh-CN" sz="2400" b="1" dirty="0" smtClean="0">
                <a:latin typeface="Arial" charset="0"/>
              </a:rPr>
              <a:t>Zhao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2400" b="1" dirty="0" smtClean="0">
              <a:latin typeface="Arial" charset="0"/>
            </a:endParaRP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2400" b="1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99C42-0F7F-4F22-9044-20192E985F24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404664"/>
            <a:ext cx="218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SIGIR 2017, Tokyo</a:t>
            </a:r>
            <a:endParaRPr lang="en-US" b="1" dirty="0"/>
          </a:p>
        </p:txBody>
      </p:sp>
      <p:pic>
        <p:nvPicPr>
          <p:cNvPr id="7" name="Picture 24" descr="cuhk logo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9574" y="5410200"/>
            <a:ext cx="5788026" cy="10410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-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different hash functions 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dirty="0" smtClean="0"/>
              <a:t>distance metrics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Three key functions</a:t>
            </a:r>
          </a:p>
          <a:p>
            <a:pPr lvl="1"/>
            <a:r>
              <a:rPr lang="en-US" dirty="0" err="1"/>
              <a:t>calDist</a:t>
            </a:r>
            <a:r>
              <a:rPr lang="en-US" dirty="0"/>
              <a:t>: return the distance of two </a:t>
            </a:r>
            <a:r>
              <a:rPr lang="en-US" dirty="0" smtClean="0"/>
              <a:t>points</a:t>
            </a:r>
          </a:p>
          <a:p>
            <a:pPr lvl="1"/>
            <a:r>
              <a:rPr lang="en-US" dirty="0" err="1"/>
              <a:t>calProjs</a:t>
            </a:r>
            <a:r>
              <a:rPr lang="en-US" dirty="0"/>
              <a:t>: return actual projected hash </a:t>
            </a:r>
            <a:r>
              <a:rPr lang="en-US" dirty="0" smtClean="0"/>
              <a:t>values</a:t>
            </a:r>
          </a:p>
          <a:p>
            <a:pPr lvl="1"/>
            <a:r>
              <a:rPr lang="en-US" dirty="0" err="1"/>
              <a:t>calSigs</a:t>
            </a:r>
            <a:r>
              <a:rPr lang="en-US" dirty="0"/>
              <a:t>: return L signatures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869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-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314450"/>
            <a:ext cx="8501972" cy="5526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05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-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7" y="1340768"/>
            <a:ext cx="8149217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279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App: single-probing LSH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352928" cy="567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223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state-of-the</a:t>
            </a:r>
            <a:r>
              <a:rPr lang="zh-CN" altLang="en-US" dirty="0" smtClean="0"/>
              <a:t>-</a:t>
            </a:r>
            <a:r>
              <a:rPr lang="en-US" altLang="zh-CN" dirty="0" smtClean="0"/>
              <a:t>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Conventional single-probing LSHs</a:t>
            </a:r>
          </a:p>
          <a:p>
            <a:pPr lvl="1"/>
            <a:r>
              <a:rPr lang="en-US" dirty="0" smtClean="0"/>
              <a:t>One-bucket-per-table probing</a:t>
            </a:r>
          </a:p>
          <a:p>
            <a:pPr lvl="1"/>
            <a:r>
              <a:rPr lang="en-US" dirty="0" smtClean="0"/>
              <a:t>Can not guarantee to return answers</a:t>
            </a:r>
          </a:p>
          <a:p>
            <a:pPr lvl="1"/>
            <a:r>
              <a:rPr lang="en-US" dirty="0" smtClean="0"/>
              <a:t>Require tens 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</a:t>
            </a:r>
            <a:r>
              <a:rPr lang="en-US" dirty="0" smtClean="0"/>
              <a:t> hundreds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exhaust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Recent multi-probing LSHs (e.g. Multi-probe LSH, Hamming Ranking</a:t>
            </a:r>
            <a:r>
              <a:rPr lang="zh-CN" altLang="zh-CN" dirty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C2LSH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Multiple-buckets-per-table probing</a:t>
            </a:r>
          </a:p>
          <a:p>
            <a:pPr lvl="1"/>
            <a:r>
              <a:rPr lang="en-US" dirty="0"/>
              <a:t>Effectively </a:t>
            </a:r>
            <a:r>
              <a:rPr lang="en-US" dirty="0" smtClean="0"/>
              <a:t>return answers</a:t>
            </a:r>
          </a:p>
          <a:p>
            <a:pPr lvl="1"/>
            <a:r>
              <a:rPr lang="en-US" dirty="0" smtClean="0"/>
              <a:t>Require</a:t>
            </a:r>
            <a:r>
              <a:rPr lang="zh-CN" altLang="en-US" dirty="0"/>
              <a:t> 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tables</a:t>
            </a:r>
            <a:r>
              <a:rPr lang="zh-CN" altLang="en-US" dirty="0" smtClean="0"/>
              <a:t> </a:t>
            </a:r>
            <a:r>
              <a:rPr lang="zh-CN" altLang="zh-CN" dirty="0" smtClean="0"/>
              <a:t>(</a:t>
            </a:r>
            <a:r>
              <a:rPr lang="en-US" altLang="zh-CN" dirty="0" smtClean="0"/>
              <a:t>e.g.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10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216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– Multi-probing LSH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54" y="1052736"/>
            <a:ext cx="8038679" cy="532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00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– Multi-probing LSH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820982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679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Message Reduction</a:t>
            </a:r>
          </a:p>
          <a:p>
            <a:pPr lvl="1"/>
            <a:r>
              <a:rPr lang="en-US" sz="2800" dirty="0" smtClean="0"/>
              <a:t>Broadcast query content</a:t>
            </a:r>
          </a:p>
          <a:p>
            <a:pPr lvl="2"/>
            <a:r>
              <a:rPr lang="en-US" sz="2400" dirty="0" smtClean="0"/>
              <a:t>The </a:t>
            </a:r>
            <a:r>
              <a:rPr lang="en-US" sz="2400" dirty="0"/>
              <a:t>content of 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query </a:t>
            </a:r>
            <a:r>
              <a:rPr lang="en-US" sz="2400" dirty="0"/>
              <a:t>can be directly retrieved in local </a:t>
            </a:r>
            <a:r>
              <a:rPr lang="en-US" sz="2400" dirty="0" smtClean="0"/>
              <a:t>machine</a:t>
            </a:r>
            <a:endParaRPr lang="en-US" sz="1400" dirty="0" smtClean="0"/>
          </a:p>
          <a:p>
            <a:pPr lvl="1"/>
            <a:r>
              <a:rPr lang="en-US" sz="2600" dirty="0" smtClean="0"/>
              <a:t>Message combiner</a:t>
            </a:r>
          </a:p>
          <a:p>
            <a:pPr lvl="2"/>
            <a:r>
              <a:rPr lang="en-US" sz="2200" dirty="0" smtClean="0"/>
              <a:t>Query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messages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sent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to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multiple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objects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in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the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same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machine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can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be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combined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to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one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message</a:t>
            </a:r>
            <a:endParaRPr lang="en-US" sz="2200" dirty="0" smtClean="0"/>
          </a:p>
          <a:p>
            <a:pPr lvl="2"/>
            <a:endParaRPr lang="en-US" sz="2200" dirty="0" smtClean="0"/>
          </a:p>
          <a:p>
            <a:pPr lvl="2"/>
            <a:endParaRPr lang="en-US" sz="2200" dirty="0" smtClean="0"/>
          </a:p>
          <a:p>
            <a:pPr lvl="2"/>
            <a:endParaRPr lang="en-US" sz="1800" dirty="0" smtClean="0"/>
          </a:p>
          <a:p>
            <a:pPr lvl="2"/>
            <a:endParaRPr lang="en-US" sz="2200" dirty="0" smtClean="0"/>
          </a:p>
          <a:p>
            <a:pPr lvl="2"/>
            <a:endParaRPr lang="en-US" sz="2200" dirty="0" smtClean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979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De-duplication</a:t>
            </a:r>
          </a:p>
          <a:p>
            <a:pPr lvl="1"/>
            <a:r>
              <a:rPr lang="en-US" dirty="0" smtClean="0"/>
              <a:t>Item-side de-duplication</a:t>
            </a:r>
          </a:p>
          <a:p>
            <a:pPr lvl="2"/>
            <a:r>
              <a:rPr lang="en-US" dirty="0" smtClean="0"/>
              <a:t>Avoid duplicate evaluations</a:t>
            </a:r>
          </a:p>
          <a:p>
            <a:pPr lvl="2"/>
            <a:r>
              <a:rPr lang="en-US" dirty="0" smtClean="0"/>
              <a:t>Require more memory</a:t>
            </a:r>
          </a:p>
          <a:p>
            <a:pPr lvl="2"/>
            <a:r>
              <a:rPr lang="en-US" dirty="0" smtClean="0"/>
              <a:t>Suitable </a:t>
            </a:r>
            <a:r>
              <a:rPr lang="en-US" dirty="0"/>
              <a:t>for dense </a:t>
            </a:r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Query-side de-duplication</a:t>
            </a:r>
          </a:p>
          <a:p>
            <a:pPr lvl="2"/>
            <a:r>
              <a:rPr lang="en-US" dirty="0" smtClean="0"/>
              <a:t>Cannot avoid neither duplicate evaluations</a:t>
            </a:r>
          </a:p>
          <a:p>
            <a:pPr lvl="2"/>
            <a:r>
              <a:rPr lang="en-US" dirty="0" smtClean="0"/>
              <a:t>Require less memory </a:t>
            </a:r>
          </a:p>
          <a:p>
            <a:pPr lvl="2"/>
            <a:r>
              <a:rPr lang="en-US" dirty="0" smtClean="0"/>
              <a:t>Suitable </a:t>
            </a:r>
            <a:r>
              <a:rPr lang="en-US" dirty="0"/>
              <a:t>for sparse </a:t>
            </a:r>
            <a:r>
              <a:rPr lang="en-US" dirty="0" smtClean="0"/>
              <a:t>vector</a:t>
            </a:r>
          </a:p>
          <a:p>
            <a:pPr lvl="2"/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6890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Experimental settings</a:t>
            </a:r>
          </a:p>
          <a:p>
            <a:pPr lvl="1"/>
            <a:r>
              <a:rPr lang="en-US" dirty="0" smtClean="0"/>
              <a:t>20 machines</a:t>
            </a:r>
          </a:p>
          <a:p>
            <a:pPr lvl="1"/>
            <a:r>
              <a:rPr lang="en-US" dirty="0" smtClean="0"/>
              <a:t>1G </a:t>
            </a:r>
            <a:r>
              <a:rPr lang="en-US" dirty="0"/>
              <a:t>n</a:t>
            </a:r>
            <a:r>
              <a:rPr lang="en-US" dirty="0" smtClean="0"/>
              <a:t>etwork adapter</a:t>
            </a:r>
          </a:p>
          <a:p>
            <a:pPr lvl="1"/>
            <a:r>
              <a:rPr lang="en-US" dirty="0" smtClean="0"/>
              <a:t>48G memory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Datasets</a:t>
            </a:r>
          </a:p>
          <a:p>
            <a:pPr lvl="1"/>
            <a:r>
              <a:rPr lang="en-US" dirty="0" smtClean="0"/>
              <a:t>For each dataset, we sample 1000 items as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19</a:t>
            </a:fld>
            <a:endParaRPr lang="en-US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52882"/>
              </p:ext>
            </p:extLst>
          </p:nvPr>
        </p:nvGraphicFramePr>
        <p:xfrm>
          <a:off x="1043608" y="4869160"/>
          <a:ext cx="684076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90"/>
                <a:gridCol w="1710190"/>
                <a:gridCol w="1710190"/>
                <a:gridCol w="1710190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Item#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Dim#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Entry#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SIFT1B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1,000,000,000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128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Tweets1B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1,050,000,000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500,000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Avg</a:t>
                      </a:r>
                      <a:r>
                        <a:rPr lang="en-US" sz="2000" dirty="0" smtClean="0"/>
                        <a:t> 7.5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Glove2.2M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2,196,017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854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types of real-world data are represented as </a:t>
            </a:r>
            <a:r>
              <a:rPr lang="en-US" dirty="0" smtClean="0">
                <a:solidFill>
                  <a:schemeClr val="accent2"/>
                </a:solidFill>
              </a:rPr>
              <a:t>high-dimensional vectors</a:t>
            </a:r>
          </a:p>
          <a:p>
            <a:pPr lvl="1"/>
            <a:r>
              <a:rPr lang="en-US" dirty="0" smtClean="0"/>
              <a:t>Texts, images, audios, DNA sequences, …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9DD9"/>
                </a:solidFill>
              </a:rPr>
              <a:t>Similarity search</a:t>
            </a:r>
            <a:r>
              <a:rPr lang="en-US" dirty="0" smtClean="0"/>
              <a:t> on </a:t>
            </a:r>
            <a:r>
              <a:rPr lang="en-US" dirty="0" smtClean="0">
                <a:solidFill>
                  <a:srgbClr val="009DD9"/>
                </a:solidFill>
              </a:rPr>
              <a:t>high-dimensional data</a:t>
            </a:r>
            <a:r>
              <a:rPr lang="en-US" dirty="0" smtClean="0"/>
              <a:t> is </a:t>
            </a:r>
            <a:r>
              <a:rPr lang="en-US" dirty="0"/>
              <a:t>a </a:t>
            </a:r>
            <a:r>
              <a:rPr lang="en-US" dirty="0" smtClean="0"/>
              <a:t>fundamental problem</a:t>
            </a:r>
          </a:p>
          <a:p>
            <a:pPr lvl="1"/>
            <a:r>
              <a:rPr lang="en-US" dirty="0" smtClean="0"/>
              <a:t>De-duplication</a:t>
            </a:r>
          </a:p>
          <a:p>
            <a:pPr lvl="1"/>
            <a:r>
              <a:rPr lang="en-US" dirty="0"/>
              <a:t>Similar item </a:t>
            </a:r>
            <a:r>
              <a:rPr lang="en-US" dirty="0" smtClean="0"/>
              <a:t>retrieval</a:t>
            </a:r>
          </a:p>
          <a:p>
            <a:pPr lvl="1"/>
            <a:r>
              <a:rPr lang="en-US" dirty="0" smtClean="0"/>
              <a:t>Entity resolution</a:t>
            </a:r>
          </a:p>
          <a:p>
            <a:pPr lvl="1"/>
            <a:r>
              <a:rPr lang="en-US" dirty="0" smtClean="0"/>
              <a:t>Sequence matching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pPr marL="400050" lvl="2" indent="0">
              <a:buNone/>
            </a:pPr>
            <a:endParaRPr lang="en-US" sz="2400" dirty="0" smtClean="0"/>
          </a:p>
          <a:p>
            <a:pPr marL="742950" lvl="2" indent="-342900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54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Comparison with LSH on Spark/Hadoop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Spark </a:t>
            </a:r>
            <a:r>
              <a:rPr lang="en-US" dirty="0" err="1"/>
              <a:t>v.s</a:t>
            </a:r>
            <a:r>
              <a:rPr lang="en-US" dirty="0"/>
              <a:t> QLSH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Hadoop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dirty="0" smtClean="0"/>
              <a:t>QLSH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20</a:t>
            </a:fld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420888"/>
            <a:ext cx="899505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5517232"/>
            <a:ext cx="8299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Smaller error </a:t>
            </a:r>
            <a:r>
              <a:rPr lang="en-US" sz="2400" dirty="0" smtClean="0"/>
              <a:t>ratio </a:t>
            </a:r>
            <a:r>
              <a:rPr lang="en-US" sz="2400" dirty="0"/>
              <a:t>means higher quality of returned results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8464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traffic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v.s</a:t>
            </a:r>
            <a:r>
              <a:rPr lang="en-US" dirty="0" smtClean="0"/>
              <a:t> QLSH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Hadoop </a:t>
            </a:r>
            <a:r>
              <a:rPr lang="en-US" dirty="0" err="1" smtClean="0"/>
              <a:t>v.s</a:t>
            </a:r>
            <a:r>
              <a:rPr lang="en-US" dirty="0" smtClean="0"/>
              <a:t>. QLSH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21</a:t>
            </a:fld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42508"/>
            <a:ext cx="4283968" cy="237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02726"/>
            <a:ext cx="4220489" cy="239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08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of multi-probing LSH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PLSH </a:t>
            </a:r>
          </a:p>
          <a:p>
            <a:pPr lvl="1"/>
            <a:r>
              <a:rPr lang="en-US" dirty="0" smtClean="0"/>
              <a:t>Fastest implementation of </a:t>
            </a:r>
            <a:r>
              <a:rPr lang="en-US" dirty="0" err="1" smtClean="0"/>
              <a:t>SimHash</a:t>
            </a:r>
            <a:endParaRPr lang="en-US" dirty="0" smtClean="0"/>
          </a:p>
          <a:p>
            <a:pPr lvl="2"/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ingle</a:t>
            </a:r>
            <a:r>
              <a:rPr lang="zh-CN" altLang="en-US" dirty="0" smtClean="0"/>
              <a:t>-</a:t>
            </a:r>
            <a:r>
              <a:rPr lang="en-US" altLang="zh-CN" dirty="0" smtClean="0"/>
              <a:t>probing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LSH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distance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altLang="zh-CN" dirty="0" smtClean="0"/>
              <a:t>Similarity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</a:t>
            </a:r>
            <a:r>
              <a:rPr lang="zh-CN" altLang="en-US" dirty="0" smtClean="0"/>
              <a:t> </a:t>
            </a:r>
            <a:r>
              <a:rPr lang="zh-CN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billion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tweets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(i.e.</a:t>
            </a:r>
            <a:r>
              <a:rPr lang="zh-CN" altLang="en-US" dirty="0" smtClean="0"/>
              <a:t> </a:t>
            </a:r>
            <a:r>
              <a:rPr lang="en-US" altLang="zh-CN" dirty="0" smtClean="0"/>
              <a:t>86%)</a:t>
            </a:r>
            <a:endParaRPr lang="en-US" b="1" dirty="0" smtClean="0"/>
          </a:p>
          <a:p>
            <a:pPr lvl="2"/>
            <a:r>
              <a:rPr lang="en-US" b="1" dirty="0" smtClean="0"/>
              <a:t>Deploy</a:t>
            </a:r>
            <a:r>
              <a:rPr lang="zh-CN" altLang="en-US" b="1" dirty="0" smtClean="0"/>
              <a:t> </a:t>
            </a:r>
            <a:r>
              <a:rPr lang="en-US" b="1" dirty="0" smtClean="0"/>
              <a:t>780</a:t>
            </a:r>
            <a:r>
              <a:rPr lang="en-US" dirty="0" smtClean="0"/>
              <a:t> hash tables</a:t>
            </a:r>
          </a:p>
          <a:p>
            <a:pPr lvl="2"/>
            <a:r>
              <a:rPr lang="en-US" dirty="0" smtClean="0"/>
              <a:t>Require</a:t>
            </a:r>
            <a:r>
              <a:rPr lang="zh-CN" altLang="en-US" dirty="0" smtClean="0"/>
              <a:t> </a:t>
            </a:r>
            <a:r>
              <a:rPr lang="en-US" dirty="0" smtClean="0"/>
              <a:t>100 machines with totally </a:t>
            </a:r>
            <a:r>
              <a:rPr lang="en-US" b="1" dirty="0" smtClean="0"/>
              <a:t>6.4TB</a:t>
            </a:r>
            <a:r>
              <a:rPr lang="en-US" dirty="0" smtClean="0"/>
              <a:t> memory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078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of multi-probing LSH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SimHash</a:t>
            </a:r>
            <a:r>
              <a:rPr lang="en-US" dirty="0" smtClean="0"/>
              <a:t> on </a:t>
            </a:r>
            <a:r>
              <a:rPr lang="en-US" dirty="0" err="1" smtClean="0"/>
              <a:t>LoSHa</a:t>
            </a:r>
            <a:endParaRPr lang="en-US" dirty="0" smtClean="0"/>
          </a:p>
          <a:p>
            <a:pPr lvl="1"/>
            <a:r>
              <a:rPr lang="en-US" dirty="0" smtClean="0"/>
              <a:t>Support maximum </a:t>
            </a:r>
            <a:r>
              <a:rPr lang="en-US" b="1" dirty="0" smtClean="0"/>
              <a:t>55</a:t>
            </a:r>
            <a:r>
              <a:rPr lang="en-US" dirty="0" smtClean="0"/>
              <a:t> hash tables due to memory insufficiency (</a:t>
            </a:r>
            <a:r>
              <a:rPr lang="en-US" b="1" dirty="0" smtClean="0"/>
              <a:t>0.96TB</a:t>
            </a:r>
            <a:r>
              <a:rPr lang="en-US" dirty="0" smtClean="0"/>
              <a:t> in our cluster, much less than </a:t>
            </a:r>
            <a:r>
              <a:rPr lang="en-US" b="1" dirty="0" smtClean="0"/>
              <a:t>6.4TB</a:t>
            </a:r>
            <a:r>
              <a:rPr lang="en-US" dirty="0" smtClean="0"/>
              <a:t> required by PLSH)</a:t>
            </a:r>
          </a:p>
          <a:p>
            <a:pPr lvl="1"/>
            <a:r>
              <a:rPr lang="en-US" dirty="0" smtClean="0"/>
              <a:t>Achieve a recall of 27.4% (far away from 86%)</a:t>
            </a:r>
          </a:p>
          <a:p>
            <a:pPr lvl="1"/>
            <a:endParaRPr lang="en-US" dirty="0"/>
          </a:p>
          <a:p>
            <a:r>
              <a:rPr lang="en-US" dirty="0" smtClean="0"/>
              <a:t>Multi-probing </a:t>
            </a:r>
            <a:r>
              <a:rPr lang="en-US" dirty="0" err="1" smtClean="0"/>
              <a:t>SimHash</a:t>
            </a:r>
            <a:r>
              <a:rPr lang="en-US" dirty="0" smtClean="0"/>
              <a:t> on </a:t>
            </a:r>
            <a:r>
              <a:rPr lang="en-US" dirty="0" err="1" smtClean="0"/>
              <a:t>LoSHa</a:t>
            </a:r>
            <a:endParaRPr lang="en-US" dirty="0" smtClean="0"/>
          </a:p>
          <a:p>
            <a:pPr lvl="1"/>
            <a:r>
              <a:rPr lang="en-US" dirty="0" smtClean="0"/>
              <a:t>Probe multiple buckets inside each hash table</a:t>
            </a:r>
          </a:p>
          <a:p>
            <a:pPr lvl="1"/>
            <a:r>
              <a:rPr lang="en-US" dirty="0" smtClean="0"/>
              <a:t>Improve the recall from 27.4% to 86.8%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3413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of multi-probing LSH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91264" cy="532779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Average querying time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Development cost</a:t>
            </a:r>
            <a:endParaRPr lang="en-US" dirty="0" smtClean="0"/>
          </a:p>
          <a:p>
            <a:pPr lvl="1"/>
            <a:r>
              <a:rPr lang="en-US" dirty="0" smtClean="0"/>
              <a:t>About 200 lines of code</a:t>
            </a:r>
          </a:p>
          <a:p>
            <a:pPr lvl="1"/>
            <a:r>
              <a:rPr lang="en-US" dirty="0" smtClean="0"/>
              <a:t>No need to handle distributed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executions</a:t>
            </a:r>
            <a:r>
              <a:rPr lang="zh-CN" altLang="en-US" dirty="0" smtClean="0"/>
              <a:t> </a:t>
            </a:r>
            <a:r>
              <a:rPr lang="en-US" dirty="0" smtClean="0"/>
              <a:t>as PLSH does</a:t>
            </a:r>
          </a:p>
          <a:p>
            <a:pPr lvl="1"/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24</a:t>
            </a:fld>
            <a:endParaRPr lang="en-US" altLang="zh-CN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2973632"/>
              </p:ext>
            </p:extLst>
          </p:nvPr>
        </p:nvGraphicFramePr>
        <p:xfrm>
          <a:off x="971600" y="1700808"/>
          <a:ext cx="6552728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4799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buFont typeface="Arial"/>
              <a:buChar char="•"/>
            </a:pPr>
            <a:r>
              <a:rPr lang="en-US" sz="2800" dirty="0" smtClean="0">
                <a:solidFill>
                  <a:srgbClr val="009DD9"/>
                </a:solidFill>
              </a:rPr>
              <a:t>LSH</a:t>
            </a:r>
            <a:r>
              <a:rPr lang="en-US" sz="2800" dirty="0" smtClean="0"/>
              <a:t> is a well-recognized solution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with</a:t>
            </a:r>
            <a:r>
              <a:rPr lang="zh-CN" altLang="en-US" sz="2800" dirty="0" smtClean="0"/>
              <a:t> </a:t>
            </a:r>
            <a:r>
              <a:rPr lang="en-US" altLang="zh-CN" sz="2800" dirty="0" smtClean="0">
                <a:solidFill>
                  <a:srgbClr val="009DD9"/>
                </a:solidFill>
              </a:rPr>
              <a:t>guaranteed</a:t>
            </a:r>
            <a:r>
              <a:rPr lang="zh-CN" altLang="en-US" sz="2800" dirty="0" smtClean="0">
                <a:solidFill>
                  <a:srgbClr val="009DD9"/>
                </a:solidFill>
              </a:rPr>
              <a:t> </a:t>
            </a:r>
            <a:r>
              <a:rPr lang="en-US" altLang="zh-CN" sz="2800" dirty="0" smtClean="0">
                <a:solidFill>
                  <a:srgbClr val="009DD9"/>
                </a:solidFill>
              </a:rPr>
              <a:t>performance</a:t>
            </a:r>
            <a:endParaRPr lang="en-US" sz="2800" dirty="0" smtClean="0">
              <a:solidFill>
                <a:srgbClr val="009DD9"/>
              </a:solidFill>
            </a:endParaRPr>
          </a:p>
          <a:p>
            <a:pPr lvl="1"/>
            <a:r>
              <a:rPr lang="en-US" dirty="0" smtClean="0"/>
              <a:t>Remove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curse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dimensionality</a:t>
            </a:r>
            <a:r>
              <a:rPr lang="zh-CN" altLang="en-US" dirty="0" smtClean="0"/>
              <a:t> </a:t>
            </a:r>
            <a:r>
              <a:rPr lang="en-US" dirty="0" smtClean="0"/>
              <a:t>effectively</a:t>
            </a:r>
          </a:p>
          <a:p>
            <a:pPr lvl="1"/>
            <a:r>
              <a:rPr lang="en-US" dirty="0" smtClean="0"/>
              <a:t>Provide </a:t>
            </a:r>
            <a:r>
              <a:rPr lang="en-US" dirty="0" err="1" smtClean="0"/>
              <a:t>sublinear</a:t>
            </a:r>
            <a:r>
              <a:rPr lang="en-US" dirty="0" smtClean="0"/>
              <a:t> or even constant query complexity</a:t>
            </a:r>
          </a:p>
          <a:p>
            <a:pPr lvl="1"/>
            <a:r>
              <a:rPr lang="en-US" dirty="0" smtClean="0"/>
              <a:t>Guarantee the quality of retrieved results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5643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</a:t>
            </a:r>
            <a:r>
              <a:rPr lang="zh-CN" altLang="en-US" dirty="0" smtClean="0"/>
              <a:t> </a:t>
            </a:r>
            <a:r>
              <a:rPr lang="en-US" dirty="0" smtClean="0"/>
              <a:t>LSH algorithms</a:t>
            </a:r>
          </a:p>
          <a:p>
            <a:pPr lvl="1"/>
            <a:r>
              <a:rPr lang="en-US" dirty="0" smtClean="0"/>
              <a:t>Distance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metrics</a:t>
            </a:r>
            <a:endParaRPr lang="en-US" dirty="0" smtClean="0"/>
          </a:p>
          <a:p>
            <a:pPr lvl="1"/>
            <a:r>
              <a:rPr lang="en-US" dirty="0" smtClean="0"/>
              <a:t>Memory constraints</a:t>
            </a:r>
          </a:p>
          <a:p>
            <a:pPr lvl="1"/>
            <a:r>
              <a:rPr lang="en-US" altLang="zh-CN" dirty="0"/>
              <a:t>E</a:t>
            </a:r>
            <a:r>
              <a:rPr lang="en-US" altLang="zh-CN" dirty="0" smtClean="0"/>
              <a:t>fficiency</a:t>
            </a:r>
            <a:r>
              <a:rPr lang="zh-CN" altLang="en-US" dirty="0" smtClean="0"/>
              <a:t> </a:t>
            </a:r>
            <a:r>
              <a:rPr lang="en-US" dirty="0" smtClean="0"/>
              <a:t>constraints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Processing </a:t>
            </a:r>
            <a:r>
              <a:rPr lang="en-US" dirty="0" smtClean="0">
                <a:solidFill>
                  <a:srgbClr val="009DD9"/>
                </a:solidFill>
              </a:rPr>
              <a:t>LSH workloads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009DD9"/>
                </a:solidFill>
              </a:rPr>
              <a:t>distributed systems</a:t>
            </a:r>
            <a:r>
              <a:rPr lang="en-US" dirty="0" smtClean="0"/>
              <a:t> become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necessary</a:t>
            </a:r>
            <a:endParaRPr lang="en-US" dirty="0" smtClean="0"/>
          </a:p>
          <a:p>
            <a:pPr lvl="1"/>
            <a:r>
              <a:rPr lang="en-US" dirty="0" smtClean="0"/>
              <a:t>Large-scale datasets</a:t>
            </a:r>
          </a:p>
          <a:p>
            <a:pPr lvl="1"/>
            <a:r>
              <a:rPr lang="en-US" dirty="0" smtClean="0"/>
              <a:t>Concurrent queries</a:t>
            </a:r>
            <a:endParaRPr lang="en-US" altLang="zh-CN" dirty="0" smtClean="0"/>
          </a:p>
          <a:p>
            <a:pPr lvl="1"/>
            <a:r>
              <a:rPr lang="en-US" dirty="0" smtClean="0"/>
              <a:t>Quick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implementations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9960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systems are not dedicated for LSH workloads</a:t>
            </a:r>
          </a:p>
          <a:p>
            <a:pPr lvl="1"/>
            <a:r>
              <a:rPr lang="en-US" b="1" dirty="0" smtClean="0">
                <a:solidFill>
                  <a:srgbClr val="009DD9"/>
                </a:solidFill>
              </a:rPr>
              <a:t>Unsatisfactory performance</a:t>
            </a:r>
          </a:p>
          <a:p>
            <a:pPr lvl="2"/>
            <a:r>
              <a:rPr lang="en-US" dirty="0" smtClean="0"/>
              <a:t>Programming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operators</a:t>
            </a:r>
            <a:r>
              <a:rPr lang="zh-CN" altLang="en-US" dirty="0" smtClean="0"/>
              <a:t> </a:t>
            </a:r>
            <a:r>
              <a:rPr lang="en-US" dirty="0" smtClean="0"/>
              <a:t>are not specifically optimized for LSH workloads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>
                <a:solidFill>
                  <a:srgbClr val="009DD9"/>
                </a:solidFill>
              </a:rPr>
              <a:t>High development cost</a:t>
            </a:r>
            <a:endParaRPr lang="en-US" b="1" dirty="0">
              <a:solidFill>
                <a:srgbClr val="009DD9"/>
              </a:solidFill>
            </a:endParaRPr>
          </a:p>
          <a:p>
            <a:pPr lvl="2"/>
            <a:r>
              <a:rPr lang="en-US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dedicated</a:t>
            </a:r>
            <a:r>
              <a:rPr lang="zh-CN" altLang="en-US" dirty="0" smtClean="0"/>
              <a:t> </a:t>
            </a:r>
            <a:r>
              <a:rPr lang="en-US" dirty="0" smtClean="0"/>
              <a:t>programming interfaces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dirty="0" smtClean="0"/>
              <a:t>LSH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workloads</a:t>
            </a:r>
            <a:r>
              <a:rPr lang="zh-CN" altLang="en-US" dirty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translation</a:t>
            </a:r>
            <a:endParaRPr lang="en-US" dirty="0" smtClean="0"/>
          </a:p>
          <a:p>
            <a:pPr lvl="2"/>
            <a:r>
              <a:rPr lang="en-US" dirty="0" smtClean="0"/>
              <a:t>Users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executions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themselves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2077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solution: </a:t>
            </a:r>
            <a:r>
              <a:rPr lang="en-US" dirty="0" err="1" smtClean="0"/>
              <a:t>LoSHa</a:t>
            </a:r>
            <a:endParaRPr lang="en-US" dirty="0" smtClean="0"/>
          </a:p>
          <a:p>
            <a:pPr lvl="1"/>
            <a:r>
              <a:rPr lang="en-US" dirty="0" smtClean="0"/>
              <a:t>Reduces the development cost by designing a tailor-made, general </a:t>
            </a:r>
            <a:r>
              <a:rPr lang="en-US" dirty="0" smtClean="0">
                <a:solidFill>
                  <a:srgbClr val="009DD9"/>
                </a:solidFill>
              </a:rPr>
              <a:t>programming interface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Achieves high performance by exploring LSH-specific </a:t>
            </a:r>
            <a:r>
              <a:rPr lang="en-US" dirty="0" smtClean="0">
                <a:solidFill>
                  <a:srgbClr val="009DD9"/>
                </a:solidFill>
              </a:rPr>
              <a:t>system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9DD9"/>
                </a:solidFill>
              </a:rPr>
              <a:t>implementations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9DD9"/>
                </a:solidFill>
              </a:rPr>
              <a:t>optimizations</a:t>
            </a:r>
          </a:p>
          <a:p>
            <a:pPr marL="742950" lvl="2" indent="-342900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0248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the preprocessing, items will be hashed corresponding buckets</a:t>
            </a:r>
          </a:p>
          <a:p>
            <a:endParaRPr lang="en-US" dirty="0" smtClean="0"/>
          </a:p>
          <a:p>
            <a:r>
              <a:rPr lang="en-US" dirty="0" smtClean="0"/>
              <a:t>In the querying, queries will be sent to corresponding buckets to probe.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3"/>
            <a:ext cx="7776864" cy="216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902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LoSHa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Item</a:t>
            </a:r>
          </a:p>
          <a:p>
            <a:pPr lvl="1"/>
            <a:r>
              <a:rPr lang="en-US" dirty="0" smtClean="0"/>
              <a:t>In pre-processing, item instances are created</a:t>
            </a:r>
          </a:p>
          <a:p>
            <a:pPr lvl="1"/>
            <a:r>
              <a:rPr lang="en-US" dirty="0" smtClean="0"/>
              <a:t>Id of each item will be sent to associated buckets</a:t>
            </a:r>
          </a:p>
          <a:p>
            <a:r>
              <a:rPr lang="en-US" dirty="0" smtClean="0"/>
              <a:t>Bucket</a:t>
            </a:r>
          </a:p>
          <a:p>
            <a:pPr lvl="1"/>
            <a:r>
              <a:rPr lang="en-US" dirty="0" smtClean="0"/>
              <a:t>Item ids and signatures will trigger the creation of buckets  instances</a:t>
            </a:r>
          </a:p>
          <a:p>
            <a:r>
              <a:rPr lang="en-US" dirty="0" smtClean="0"/>
              <a:t>Query</a:t>
            </a:r>
          </a:p>
          <a:p>
            <a:pPr lvl="1"/>
            <a:r>
              <a:rPr lang="en-US" dirty="0" smtClean="0"/>
              <a:t>Query instances are created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  <p:grpSp>
        <p:nvGrpSpPr>
          <p:cNvPr id="95" name="Group 94"/>
          <p:cNvGrpSpPr/>
          <p:nvPr/>
        </p:nvGrpSpPr>
        <p:grpSpPr>
          <a:xfrm>
            <a:off x="1807816" y="1124744"/>
            <a:ext cx="4852416" cy="2258199"/>
            <a:chOff x="3377184" y="1676400"/>
            <a:chExt cx="4852416" cy="2258199"/>
          </a:xfrm>
        </p:grpSpPr>
        <p:grpSp>
          <p:nvGrpSpPr>
            <p:cNvPr id="96" name="Group 95"/>
            <p:cNvGrpSpPr/>
            <p:nvPr/>
          </p:nvGrpSpPr>
          <p:grpSpPr>
            <a:xfrm>
              <a:off x="4800600" y="1676400"/>
              <a:ext cx="1981200" cy="609600"/>
              <a:chOff x="4572000" y="1905000"/>
              <a:chExt cx="1981200" cy="6096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4953000" y="2133600"/>
                <a:ext cx="304800" cy="304800"/>
              </a:xfrm>
              <a:prstGeom prst="ellipse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27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q</a:t>
                </a: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5334000" y="2133600"/>
                <a:ext cx="304800" cy="304800"/>
              </a:xfrm>
              <a:prstGeom prst="ellipse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27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q</a:t>
                </a: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5791200" y="2133600"/>
                <a:ext cx="304800" cy="304800"/>
              </a:xfrm>
              <a:prstGeom prst="ellipse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27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q</a:t>
                </a: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23" name="Rounded Rectangle 122"/>
              <p:cNvSpPr/>
              <p:nvPr/>
            </p:nvSpPr>
            <p:spPr>
              <a:xfrm>
                <a:off x="4572000" y="1905000"/>
                <a:ext cx="1981200" cy="609600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572000" y="1905000"/>
                <a:ext cx="9144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Queries</a:t>
                </a:r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6934200" y="2286000"/>
              <a:ext cx="914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</a:rPr>
                <a:t>query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410200" y="3657600"/>
              <a:ext cx="914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</a:rPr>
                <a:t>mapping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10000" y="2743200"/>
              <a:ext cx="914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</a:rPr>
                <a:t>answer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6248400" y="3124200"/>
              <a:ext cx="1981200" cy="609600"/>
              <a:chOff x="4572000" y="2971800"/>
              <a:chExt cx="1981200" cy="60960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5105400" y="3187539"/>
                <a:ext cx="650640" cy="317660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  <a:ln w="127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</a:t>
                </a: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4572000" y="2971800"/>
                <a:ext cx="1981200" cy="609600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572000" y="2971800"/>
                <a:ext cx="7574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Buckets</a:t>
                </a: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5826360" y="3200400"/>
                <a:ext cx="650640" cy="317660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  <a:ln w="127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</a:t>
                </a: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3377184" y="3124200"/>
              <a:ext cx="1956816" cy="609600"/>
              <a:chOff x="6440103" y="4191000"/>
              <a:chExt cx="1956816" cy="609600"/>
            </a:xfrm>
          </p:grpSpPr>
          <p:sp>
            <p:nvSpPr>
              <p:cNvPr id="111" name="Rounded Rectangle 110"/>
              <p:cNvSpPr/>
              <p:nvPr/>
            </p:nvSpPr>
            <p:spPr>
              <a:xfrm>
                <a:off x="6440103" y="4191000"/>
                <a:ext cx="1956816" cy="609600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6491598" y="4191000"/>
                <a:ext cx="617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Items</a:t>
                </a: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6781800" y="4419600"/>
                <a:ext cx="304800" cy="304800"/>
              </a:xfrm>
              <a:prstGeom prst="ellipse">
                <a:avLst/>
              </a:prstGeom>
              <a:solidFill>
                <a:srgbClr val="4BACC6">
                  <a:lumMod val="60000"/>
                  <a:lumOff val="40000"/>
                </a:srgbClr>
              </a:solidFill>
              <a:ln w="127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7162800" y="4419600"/>
                <a:ext cx="304800" cy="304800"/>
              </a:xfrm>
              <a:prstGeom prst="ellipse">
                <a:avLst/>
              </a:prstGeom>
              <a:solidFill>
                <a:srgbClr val="4BACC6">
                  <a:lumMod val="60000"/>
                  <a:lumOff val="40000"/>
                </a:srgbClr>
              </a:solidFill>
              <a:ln w="127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7620000" y="4419600"/>
                <a:ext cx="304800" cy="304800"/>
              </a:xfrm>
              <a:prstGeom prst="ellipse">
                <a:avLst/>
              </a:prstGeom>
              <a:solidFill>
                <a:srgbClr val="4BACC6">
                  <a:lumMod val="60000"/>
                  <a:lumOff val="40000"/>
                </a:srgbClr>
              </a:solidFill>
              <a:ln w="127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>
            <a:xfrm>
              <a:off x="6629400" y="2286000"/>
              <a:ext cx="704034" cy="83820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03" name="Straight Arrow Connector 102"/>
            <p:cNvCxnSpPr/>
            <p:nvPr/>
          </p:nvCxnSpPr>
          <p:spPr>
            <a:xfrm>
              <a:off x="6400800" y="2286000"/>
              <a:ext cx="704034" cy="83820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04" name="Straight Arrow Connector 103"/>
            <p:cNvCxnSpPr/>
            <p:nvPr/>
          </p:nvCxnSpPr>
          <p:spPr>
            <a:xfrm>
              <a:off x="6172200" y="2286000"/>
              <a:ext cx="704034" cy="83820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5334000" y="3429000"/>
              <a:ext cx="91440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06" name="Straight Arrow Connector 105"/>
            <p:cNvCxnSpPr/>
            <p:nvPr/>
          </p:nvCxnSpPr>
          <p:spPr>
            <a:xfrm flipH="1">
              <a:off x="5334000" y="3276600"/>
              <a:ext cx="91440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07" name="Straight Arrow Connector 106"/>
            <p:cNvCxnSpPr/>
            <p:nvPr/>
          </p:nvCxnSpPr>
          <p:spPr>
            <a:xfrm flipH="1">
              <a:off x="5334000" y="3581400"/>
              <a:ext cx="91440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4861881" y="2286000"/>
              <a:ext cx="548319" cy="824299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4633281" y="2286000"/>
              <a:ext cx="548319" cy="824299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10" name="Straight Arrow Connector 109"/>
            <p:cNvCxnSpPr/>
            <p:nvPr/>
          </p:nvCxnSpPr>
          <p:spPr>
            <a:xfrm flipV="1">
              <a:off x="4404681" y="2286000"/>
              <a:ext cx="548319" cy="824299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23229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program subclasses Query</a:t>
            </a:r>
            <a:r>
              <a:rPr lang="zh-CN" altLang="en-US" dirty="0" smtClean="0"/>
              <a:t> </a:t>
            </a:r>
            <a:r>
              <a:rPr lang="en-US" dirty="0" smtClean="0"/>
              <a:t>and Item classes</a:t>
            </a:r>
          </a:p>
          <a:p>
            <a:r>
              <a:rPr lang="en-US" dirty="0" smtClean="0"/>
              <a:t>Execution logic is defined in two</a:t>
            </a:r>
            <a:r>
              <a:rPr lang="zh-CN" altLang="en-US" dirty="0" smtClean="0"/>
              <a:t> </a:t>
            </a:r>
            <a:r>
              <a:rPr lang="en-US" dirty="0" smtClean="0"/>
              <a:t>virtual functions, i.e. query</a:t>
            </a:r>
            <a:r>
              <a:rPr lang="zh-CN" altLang="en-US" dirty="0"/>
              <a:t> </a:t>
            </a:r>
            <a:r>
              <a:rPr lang="en-US" dirty="0" smtClean="0"/>
              <a:t>and answer</a:t>
            </a:r>
          </a:p>
          <a:p>
            <a:r>
              <a:rPr lang="en-US" dirty="0" smtClean="0"/>
              <a:t>Query processing</a:t>
            </a:r>
            <a:r>
              <a:rPr lang="zh-CN" altLang="en-US" dirty="0" smtClean="0"/>
              <a:t> </a:t>
            </a:r>
            <a:r>
              <a:rPr lang="en-US" dirty="0" smtClean="0"/>
              <a:t>is iterative </a:t>
            </a:r>
            <a:r>
              <a:rPr lang="en-US" dirty="0"/>
              <a:t>functional calls to </a:t>
            </a:r>
            <a:r>
              <a:rPr lang="en-US" dirty="0" smtClean="0"/>
              <a:t>query, mapping, and answer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8CCA8-12BE-43F9-A7A8-9AC3550629EE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  <p:grpSp>
        <p:nvGrpSpPr>
          <p:cNvPr id="66" name="Group 65"/>
          <p:cNvGrpSpPr/>
          <p:nvPr/>
        </p:nvGrpSpPr>
        <p:grpSpPr>
          <a:xfrm>
            <a:off x="1835696" y="1268760"/>
            <a:ext cx="4852416" cy="2258199"/>
            <a:chOff x="3377184" y="1676400"/>
            <a:chExt cx="4852416" cy="2258199"/>
          </a:xfrm>
        </p:grpSpPr>
        <p:grpSp>
          <p:nvGrpSpPr>
            <p:cNvPr id="67" name="Group 66"/>
            <p:cNvGrpSpPr/>
            <p:nvPr/>
          </p:nvGrpSpPr>
          <p:grpSpPr>
            <a:xfrm>
              <a:off x="4800600" y="1676400"/>
              <a:ext cx="1981200" cy="609600"/>
              <a:chOff x="4572000" y="1905000"/>
              <a:chExt cx="1981200" cy="609600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4953000" y="2133600"/>
                <a:ext cx="304800" cy="304800"/>
              </a:xfrm>
              <a:prstGeom prst="ellipse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27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q</a:t>
                </a: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5334000" y="2133600"/>
                <a:ext cx="304800" cy="304800"/>
              </a:xfrm>
              <a:prstGeom prst="ellipse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27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q</a:t>
                </a: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5791200" y="2133600"/>
                <a:ext cx="304800" cy="304800"/>
              </a:xfrm>
              <a:prstGeom prst="ellipse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27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q</a:t>
                </a: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4572000" y="1905000"/>
                <a:ext cx="1981200" cy="609600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572000" y="1905000"/>
                <a:ext cx="9144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Queries</a:t>
                </a: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6934200" y="2286000"/>
              <a:ext cx="914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</a:rPr>
                <a:t>query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410200" y="3657600"/>
              <a:ext cx="914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</a:rPr>
                <a:t>mapping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10000" y="2743200"/>
              <a:ext cx="914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</a:rPr>
                <a:t>answer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6248400" y="3124200"/>
              <a:ext cx="1981200" cy="609600"/>
              <a:chOff x="4572000" y="2971800"/>
              <a:chExt cx="1981200" cy="6096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5105400" y="3187539"/>
                <a:ext cx="650640" cy="317660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  <a:ln w="127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</a:t>
                </a: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4572000" y="2971800"/>
                <a:ext cx="1981200" cy="609600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572000" y="2971800"/>
                <a:ext cx="7574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Buckets</a:t>
                </a: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5826360" y="3200400"/>
                <a:ext cx="650640" cy="317660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  <a:ln w="127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</a:t>
                </a: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3377184" y="3124200"/>
              <a:ext cx="1956816" cy="609600"/>
              <a:chOff x="6440103" y="4191000"/>
              <a:chExt cx="1956816" cy="609600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6440103" y="4191000"/>
                <a:ext cx="1956816" cy="609600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6491598" y="4191000"/>
                <a:ext cx="617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Items</a:t>
                </a: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6781800" y="4419600"/>
                <a:ext cx="304800" cy="304800"/>
              </a:xfrm>
              <a:prstGeom prst="ellipse">
                <a:avLst/>
              </a:prstGeom>
              <a:solidFill>
                <a:srgbClr val="4BACC6">
                  <a:lumMod val="60000"/>
                  <a:lumOff val="40000"/>
                </a:srgbClr>
              </a:solidFill>
              <a:ln w="127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7162800" y="4419600"/>
                <a:ext cx="304800" cy="304800"/>
              </a:xfrm>
              <a:prstGeom prst="ellipse">
                <a:avLst/>
              </a:prstGeom>
              <a:solidFill>
                <a:srgbClr val="4BACC6">
                  <a:lumMod val="60000"/>
                  <a:lumOff val="40000"/>
                </a:srgbClr>
              </a:solidFill>
              <a:ln w="127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7620000" y="4419600"/>
                <a:ext cx="304800" cy="304800"/>
              </a:xfrm>
              <a:prstGeom prst="ellipse">
                <a:avLst/>
              </a:prstGeom>
              <a:solidFill>
                <a:srgbClr val="4BACC6">
                  <a:lumMod val="60000"/>
                  <a:lumOff val="40000"/>
                </a:srgbClr>
              </a:solidFill>
              <a:ln w="127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73" name="Straight Arrow Connector 72"/>
            <p:cNvCxnSpPr/>
            <p:nvPr/>
          </p:nvCxnSpPr>
          <p:spPr>
            <a:xfrm>
              <a:off x="6629400" y="2286000"/>
              <a:ext cx="704034" cy="83820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74" name="Straight Arrow Connector 73"/>
            <p:cNvCxnSpPr/>
            <p:nvPr/>
          </p:nvCxnSpPr>
          <p:spPr>
            <a:xfrm>
              <a:off x="6400800" y="2286000"/>
              <a:ext cx="704034" cy="83820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75" name="Straight Arrow Connector 74"/>
            <p:cNvCxnSpPr/>
            <p:nvPr/>
          </p:nvCxnSpPr>
          <p:spPr>
            <a:xfrm>
              <a:off x="6172200" y="2286000"/>
              <a:ext cx="704034" cy="83820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76" name="Straight Arrow Connector 75"/>
            <p:cNvCxnSpPr/>
            <p:nvPr/>
          </p:nvCxnSpPr>
          <p:spPr>
            <a:xfrm flipH="1">
              <a:off x="5334000" y="3429000"/>
              <a:ext cx="91440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>
            <a:xfrm flipH="1">
              <a:off x="5334000" y="3276600"/>
              <a:ext cx="91440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>
            <a:xfrm flipH="1">
              <a:off x="5334000" y="3581400"/>
              <a:ext cx="91440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>
            <a:xfrm flipV="1">
              <a:off x="4861881" y="2286000"/>
              <a:ext cx="548319" cy="824299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80" name="Straight Arrow Connector 79"/>
            <p:cNvCxnSpPr/>
            <p:nvPr/>
          </p:nvCxnSpPr>
          <p:spPr>
            <a:xfrm flipV="1">
              <a:off x="4633281" y="2286000"/>
              <a:ext cx="548319" cy="824299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81" name="Straight Arrow Connector 80"/>
            <p:cNvCxnSpPr/>
            <p:nvPr/>
          </p:nvCxnSpPr>
          <p:spPr>
            <a:xfrm flipV="1">
              <a:off x="4404681" y="2286000"/>
              <a:ext cx="548319" cy="824299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0813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B模板组作品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4538</TotalTime>
  <Words>1026</Words>
  <Application>Microsoft Macintosh PowerPoint</Application>
  <PresentationFormat>On-screen Show (4:3)</PresentationFormat>
  <Paragraphs>276</Paragraphs>
  <Slides>24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PB模板组作品</vt:lpstr>
      <vt:lpstr>自定义设计方案</vt:lpstr>
      <vt:lpstr>PowerPoint Presentation</vt:lpstr>
      <vt:lpstr>Motivation</vt:lpstr>
      <vt:lpstr>Motivation</vt:lpstr>
      <vt:lpstr>Motivation</vt:lpstr>
      <vt:lpstr>Motivation</vt:lpstr>
      <vt:lpstr>Motivation</vt:lpstr>
      <vt:lpstr>Preliminaries</vt:lpstr>
      <vt:lpstr>LoSHa framework</vt:lpstr>
      <vt:lpstr>Programming interface</vt:lpstr>
      <vt:lpstr>Programming - Factory</vt:lpstr>
      <vt:lpstr>Programming - Query</vt:lpstr>
      <vt:lpstr>Programming - Item</vt:lpstr>
      <vt:lpstr>App: single-probing LSH </vt:lpstr>
      <vt:lpstr>Support of state-of-the-art algorithms</vt:lpstr>
      <vt:lpstr>Programming – Multi-probing LSH</vt:lpstr>
      <vt:lpstr>Programming – Multi-probing LSH</vt:lpstr>
      <vt:lpstr>Optimizations</vt:lpstr>
      <vt:lpstr>Optimizations</vt:lpstr>
      <vt:lpstr>Evaluations</vt:lpstr>
      <vt:lpstr>Comparison with LSH on Spark/Hadoop</vt:lpstr>
      <vt:lpstr>Network traffic</vt:lpstr>
      <vt:lpstr>Support of multi-probing LSH</vt:lpstr>
      <vt:lpstr>Support of multi-probing LSH</vt:lpstr>
      <vt:lpstr>Support of multi-probing LSH</vt:lpstr>
    </vt:vector>
  </TitlesOfParts>
  <Company>PowerBar</Company>
  <LinksUpToDate>false</LinksUpToDate>
  <SharedDoc>false</SharedDoc>
  <HyperlinkBase>www.nordridesign.cn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PowerBar原创专业PPT模板</dc:title>
  <dc:subject>PowerBar原创专业PPT模板</dc:subject>
  <dc:creator>PowerBar_lxym148</dc:creator>
  <cp:keywords>ppt模板 PPT专业模板 PowerBar 专业PPT论坛</cp:keywords>
  <dc:description>PowerBar：中国专业ppt设计交流论坛，是基于PowerPoint软件，以设计，创意，技巧，讨论，赏析，模板发布内容为主。_x000d_
_x000d_
通过Nordri设计团队并汇集国内优秀PowerPoint设计者/爱好者的原创力量，建立更多与PPT相关的专业内容，为网友共享。</dc:description>
  <cp:lastModifiedBy>Jinfeng Li</cp:lastModifiedBy>
  <cp:revision>1482</cp:revision>
  <dcterms:modified xsi:type="dcterms:W3CDTF">2017-08-09T15:28:56Z</dcterms:modified>
  <cp:category>ptm1</cp:category>
</cp:coreProperties>
</file>