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7432000" cy="38404800"/>
  <p:notesSz cx="6858000" cy="9144000"/>
  <p:defaultTextStyle>
    <a:defPPr>
      <a:defRPr lang="zh-TW"/>
    </a:defPPr>
    <a:lvl1pPr algn="l" defTabSz="3760826" rtl="0" eaLnBrk="0" fontAlgn="base" hangingPunct="0">
      <a:spcBef>
        <a:spcPct val="0"/>
      </a:spcBef>
      <a:spcAft>
        <a:spcPct val="0"/>
      </a:spcAft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1880413" indent="-1488547" algn="l" defTabSz="3760826" rtl="0" eaLnBrk="0" fontAlgn="base" hangingPunct="0">
      <a:spcBef>
        <a:spcPct val="0"/>
      </a:spcBef>
      <a:spcAft>
        <a:spcPct val="0"/>
      </a:spcAft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3760826" indent="-2977094" algn="l" defTabSz="3760826" rtl="0" eaLnBrk="0" fontAlgn="base" hangingPunct="0">
      <a:spcBef>
        <a:spcPct val="0"/>
      </a:spcBef>
      <a:spcAft>
        <a:spcPct val="0"/>
      </a:spcAft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5641239" indent="-4465641" algn="l" defTabSz="3760826" rtl="0" eaLnBrk="0" fontAlgn="base" hangingPunct="0">
      <a:spcBef>
        <a:spcPct val="0"/>
      </a:spcBef>
      <a:spcAft>
        <a:spcPct val="0"/>
      </a:spcAft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7521652" indent="-5954188" algn="l" defTabSz="3760826" rtl="0" eaLnBrk="0" fontAlgn="base" hangingPunct="0">
      <a:spcBef>
        <a:spcPct val="0"/>
      </a:spcBef>
      <a:spcAft>
        <a:spcPct val="0"/>
      </a:spcAft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1959331" algn="l" defTabSz="783732" rtl="0" eaLnBrk="1" latinLnBrk="0" hangingPunct="1"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351197" algn="l" defTabSz="783732" rtl="0" eaLnBrk="1" latinLnBrk="0" hangingPunct="1"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743063" algn="l" defTabSz="783732" rtl="0" eaLnBrk="1" latinLnBrk="0" hangingPunct="1"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134929" algn="l" defTabSz="783732" rtl="0" eaLnBrk="1" latinLnBrk="0" hangingPunct="1">
      <a:defRPr kumimoji="1" sz="7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8EB4E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2" autoAdjust="0"/>
  </p:normalViewPr>
  <p:slideViewPr>
    <p:cSldViewPr>
      <p:cViewPr>
        <p:scale>
          <a:sx n="25" d="100"/>
          <a:sy n="25" d="100"/>
        </p:scale>
        <p:origin x="-1181" y="1037"/>
      </p:cViewPr>
      <p:guideLst>
        <p:guide orient="horz" pos="12096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ropbox\My%20papers\L2H\experiments\exp-jf-6-top20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54546306711661"/>
          <c:y val="5.1400554097404502E-2"/>
          <c:w val="0.6460929883764529"/>
          <c:h val="0.65803311044452761"/>
        </c:manualLayout>
      </c:layout>
      <c:scatterChart>
        <c:scatterStyle val="smoothMarker"/>
        <c:varyColors val="0"/>
        <c:ser>
          <c:idx val="0"/>
          <c:order val="0"/>
          <c:tx>
            <c:v>GQR</c:v>
          </c:tx>
          <c:xVal>
            <c:numRef>
              <c:f>pcah!$AE$158:$AE$207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10000000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8</c:v>
                </c:pt>
                <c:pt idx="29">
                  <c:v>16</c:v>
                </c:pt>
                <c:pt idx="30">
                  <c:v>32</c:v>
                </c:pt>
                <c:pt idx="31">
                  <c:v>64</c:v>
                </c:pt>
                <c:pt idx="32">
                  <c:v>128</c:v>
                </c:pt>
                <c:pt idx="33">
                  <c:v>256</c:v>
                </c:pt>
                <c:pt idx="34">
                  <c:v>512</c:v>
                </c:pt>
                <c:pt idx="35">
                  <c:v>1024</c:v>
                </c:pt>
                <c:pt idx="36">
                  <c:v>2048</c:v>
                </c:pt>
                <c:pt idx="37">
                  <c:v>4096</c:v>
                </c:pt>
                <c:pt idx="38">
                  <c:v>8192</c:v>
                </c:pt>
                <c:pt idx="39">
                  <c:v>16384</c:v>
                </c:pt>
                <c:pt idx="40">
                  <c:v>32768</c:v>
                </c:pt>
                <c:pt idx="41">
                  <c:v>65536</c:v>
                </c:pt>
                <c:pt idx="42">
                  <c:v>131072</c:v>
                </c:pt>
                <c:pt idx="43">
                  <c:v>262144</c:v>
                </c:pt>
                <c:pt idx="44">
                  <c:v>524288</c:v>
                </c:pt>
                <c:pt idx="45">
                  <c:v>1048576</c:v>
                </c:pt>
                <c:pt idx="46">
                  <c:v>2097152</c:v>
                </c:pt>
                <c:pt idx="47">
                  <c:v>4194304</c:v>
                </c:pt>
                <c:pt idx="48">
                  <c:v>8388608</c:v>
                </c:pt>
                <c:pt idx="49">
                  <c:v>10000000</c:v>
                </c:pt>
              </c:numCache>
            </c:numRef>
          </c:xVal>
          <c:yVal>
            <c:numRef>
              <c:f>pcah!$AF$158:$AF$207</c:f>
              <c:numCache>
                <c:formatCode>General</c:formatCode>
                <c:ptCount val="50"/>
                <c:pt idx="0">
                  <c:v>3.0450000000000001E-2</c:v>
                </c:pt>
                <c:pt idx="1">
                  <c:v>3.0450000000000001E-2</c:v>
                </c:pt>
                <c:pt idx="2">
                  <c:v>3.075E-2</c:v>
                </c:pt>
                <c:pt idx="3">
                  <c:v>3.1600000000000003E-2</c:v>
                </c:pt>
                <c:pt idx="4">
                  <c:v>3.3700000000000001E-2</c:v>
                </c:pt>
                <c:pt idx="5">
                  <c:v>3.9749899999999998E-2</c:v>
                </c:pt>
                <c:pt idx="6">
                  <c:v>5.2949900000000001E-2</c:v>
                </c:pt>
                <c:pt idx="7">
                  <c:v>7.4549900000000002E-2</c:v>
                </c:pt>
                <c:pt idx="8">
                  <c:v>0.11105</c:v>
                </c:pt>
                <c:pt idx="9">
                  <c:v>0.16714999999999999</c:v>
                </c:pt>
                <c:pt idx="10">
                  <c:v>0.24865000000000001</c:v>
                </c:pt>
                <c:pt idx="11">
                  <c:v>0.35370000000000001</c:v>
                </c:pt>
                <c:pt idx="12">
                  <c:v>0.48320000000000002</c:v>
                </c:pt>
                <c:pt idx="13">
                  <c:v>0.62155000000000005</c:v>
                </c:pt>
                <c:pt idx="14">
                  <c:v>0.75180100000000005</c:v>
                </c:pt>
                <c:pt idx="15">
                  <c:v>0.856101</c:v>
                </c:pt>
                <c:pt idx="16">
                  <c:v>0.93010199999999998</c:v>
                </c:pt>
                <c:pt idx="17">
                  <c:v>0.97335099999999997</c:v>
                </c:pt>
                <c:pt idx="18">
                  <c:v>0.99075100000000005</c:v>
                </c:pt>
                <c:pt idx="19">
                  <c:v>0.99790000000000001</c:v>
                </c:pt>
                <c:pt idx="20">
                  <c:v>0.99990000000000001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HR</c:v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ln>
                <a:solidFill>
                  <a:srgbClr val="00B050"/>
                </a:solidFill>
              </a:ln>
            </c:spPr>
          </c:marker>
          <c:xVal>
            <c:numRef>
              <c:f>pcah!$AE$158:$AE$207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10000000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8</c:v>
                </c:pt>
                <c:pt idx="29">
                  <c:v>16</c:v>
                </c:pt>
                <c:pt idx="30">
                  <c:v>32</c:v>
                </c:pt>
                <c:pt idx="31">
                  <c:v>64</c:v>
                </c:pt>
                <c:pt idx="32">
                  <c:v>128</c:v>
                </c:pt>
                <c:pt idx="33">
                  <c:v>256</c:v>
                </c:pt>
                <c:pt idx="34">
                  <c:v>512</c:v>
                </c:pt>
                <c:pt idx="35">
                  <c:v>1024</c:v>
                </c:pt>
                <c:pt idx="36">
                  <c:v>2048</c:v>
                </c:pt>
                <c:pt idx="37">
                  <c:v>4096</c:v>
                </c:pt>
                <c:pt idx="38">
                  <c:v>8192</c:v>
                </c:pt>
                <c:pt idx="39">
                  <c:v>16384</c:v>
                </c:pt>
                <c:pt idx="40">
                  <c:v>32768</c:v>
                </c:pt>
                <c:pt idx="41">
                  <c:v>65536</c:v>
                </c:pt>
                <c:pt idx="42">
                  <c:v>131072</c:v>
                </c:pt>
                <c:pt idx="43">
                  <c:v>262144</c:v>
                </c:pt>
                <c:pt idx="44">
                  <c:v>524288</c:v>
                </c:pt>
                <c:pt idx="45">
                  <c:v>1048576</c:v>
                </c:pt>
                <c:pt idx="46">
                  <c:v>2097152</c:v>
                </c:pt>
                <c:pt idx="47">
                  <c:v>4194304</c:v>
                </c:pt>
                <c:pt idx="48">
                  <c:v>8388608</c:v>
                </c:pt>
                <c:pt idx="49">
                  <c:v>10000000</c:v>
                </c:pt>
              </c:numCache>
            </c:numRef>
          </c:xVal>
          <c:yVal>
            <c:numRef>
              <c:f>pcah!$AG$158:$AG$207</c:f>
              <c:numCache>
                <c:formatCode>General</c:formatCode>
                <c:ptCount val="50"/>
                <c:pt idx="25">
                  <c:v>3.0450000000000001E-2</c:v>
                </c:pt>
                <c:pt idx="26">
                  <c:v>3.0450000000000001E-2</c:v>
                </c:pt>
                <c:pt idx="27">
                  <c:v>3.0499999999999999E-2</c:v>
                </c:pt>
                <c:pt idx="28">
                  <c:v>3.075E-2</c:v>
                </c:pt>
                <c:pt idx="29">
                  <c:v>3.2199999999999999E-2</c:v>
                </c:pt>
                <c:pt idx="30">
                  <c:v>3.4849999999999999E-2</c:v>
                </c:pt>
                <c:pt idx="31">
                  <c:v>4.1699899999999998E-2</c:v>
                </c:pt>
                <c:pt idx="32">
                  <c:v>5.5199900000000003E-2</c:v>
                </c:pt>
                <c:pt idx="33">
                  <c:v>7.8399899999999995E-2</c:v>
                </c:pt>
                <c:pt idx="34">
                  <c:v>0.1115</c:v>
                </c:pt>
                <c:pt idx="35">
                  <c:v>0.15909999999999999</c:v>
                </c:pt>
                <c:pt idx="36">
                  <c:v>0.2225</c:v>
                </c:pt>
                <c:pt idx="37">
                  <c:v>0.30759999999999998</c:v>
                </c:pt>
                <c:pt idx="38">
                  <c:v>0.40405000000000002</c:v>
                </c:pt>
                <c:pt idx="39">
                  <c:v>0.51600000000000001</c:v>
                </c:pt>
                <c:pt idx="40">
                  <c:v>0.623</c:v>
                </c:pt>
                <c:pt idx="41">
                  <c:v>0.737201</c:v>
                </c:pt>
                <c:pt idx="42">
                  <c:v>0.82425099999999996</c:v>
                </c:pt>
                <c:pt idx="43">
                  <c:v>0.90340200000000004</c:v>
                </c:pt>
                <c:pt idx="44">
                  <c:v>0.952152</c:v>
                </c:pt>
                <c:pt idx="45">
                  <c:v>0.98090200000000005</c:v>
                </c:pt>
                <c:pt idx="46">
                  <c:v>0.995201</c:v>
                </c:pt>
                <c:pt idx="47">
                  <c:v>0.99970000000000003</c:v>
                </c:pt>
                <c:pt idx="48">
                  <c:v>1</c:v>
                </c:pt>
                <c:pt idx="4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90368"/>
        <c:axId val="131490944"/>
      </c:scatterChart>
      <c:valAx>
        <c:axId val="131490368"/>
        <c:scaling>
          <c:orientation val="minMax"/>
          <c:max val="100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retrieved items (10000x)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31490944"/>
        <c:crosses val="autoZero"/>
        <c:crossBetween val="midCat"/>
        <c:majorUnit val="20000"/>
        <c:dispUnits>
          <c:builtInUnit val="tenThousands"/>
        </c:dispUnits>
      </c:valAx>
      <c:valAx>
        <c:axId val="13149094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31490368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6185070616172992"/>
          <c:y val="0.4443262300545765"/>
          <c:w val="0.26513342082239721"/>
          <c:h val="0.3065377244511102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32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633436445444319"/>
          <c:y val="8.7739813773278358E-2"/>
          <c:w val="0.70356642919635048"/>
          <c:h val="0.637760692478967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pcah!$AF$8</c:f>
              <c:strCache>
                <c:ptCount val="1"/>
                <c:pt idx="0">
                  <c:v>GQR</c:v>
                </c:pt>
              </c:strCache>
            </c:strRef>
          </c:tx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pcah!$AF$9:$AF$83</c:f>
              <c:numCache>
                <c:formatCode>General</c:formatCode>
                <c:ptCount val="75"/>
                <c:pt idx="0">
                  <c:v>3.0450000000000001E-2</c:v>
                </c:pt>
                <c:pt idx="1">
                  <c:v>3.0450000000000001E-2</c:v>
                </c:pt>
                <c:pt idx="2">
                  <c:v>3.075E-2</c:v>
                </c:pt>
                <c:pt idx="3">
                  <c:v>3.1600000000000003E-2</c:v>
                </c:pt>
                <c:pt idx="4">
                  <c:v>3.3700000000000001E-2</c:v>
                </c:pt>
                <c:pt idx="5">
                  <c:v>3.9749899999999998E-2</c:v>
                </c:pt>
                <c:pt idx="6">
                  <c:v>5.2949900000000001E-2</c:v>
                </c:pt>
                <c:pt idx="7">
                  <c:v>7.4549900000000002E-2</c:v>
                </c:pt>
                <c:pt idx="8">
                  <c:v>0.11105</c:v>
                </c:pt>
                <c:pt idx="9">
                  <c:v>0.16714999999999999</c:v>
                </c:pt>
                <c:pt idx="10">
                  <c:v>0.24865000000000001</c:v>
                </c:pt>
                <c:pt idx="11">
                  <c:v>0.35370000000000001</c:v>
                </c:pt>
                <c:pt idx="12">
                  <c:v>0.48320000000000002</c:v>
                </c:pt>
                <c:pt idx="13">
                  <c:v>0.62155000000000005</c:v>
                </c:pt>
                <c:pt idx="14">
                  <c:v>0.75180100000000005</c:v>
                </c:pt>
                <c:pt idx="15">
                  <c:v>0.856101</c:v>
                </c:pt>
                <c:pt idx="16">
                  <c:v>0.93010199999999998</c:v>
                </c:pt>
                <c:pt idx="17">
                  <c:v>0.97335099999999997</c:v>
                </c:pt>
                <c:pt idx="18">
                  <c:v>0.99075100000000005</c:v>
                </c:pt>
                <c:pt idx="19">
                  <c:v>0.99790000000000001</c:v>
                </c:pt>
                <c:pt idx="20">
                  <c:v>0.99990000000000001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pcah!$AG$8</c:f>
              <c:strCache>
                <c:ptCount val="1"/>
                <c:pt idx="0">
                  <c:v>GHR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x"/>
            <c:size val="7"/>
            <c:spPr>
              <a:noFill/>
              <a:ln>
                <a:solidFill>
                  <a:srgbClr val="00B050"/>
                </a:solidFill>
              </a:ln>
            </c:spPr>
          </c:marker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pcah!$AG$9:$AG$83</c:f>
              <c:numCache>
                <c:formatCode>General</c:formatCode>
                <c:ptCount val="75"/>
                <c:pt idx="25">
                  <c:v>3.0450000000000001E-2</c:v>
                </c:pt>
                <c:pt idx="26">
                  <c:v>3.0450000000000001E-2</c:v>
                </c:pt>
                <c:pt idx="27">
                  <c:v>3.0499999999999999E-2</c:v>
                </c:pt>
                <c:pt idx="28">
                  <c:v>3.075E-2</c:v>
                </c:pt>
                <c:pt idx="29">
                  <c:v>3.2199999999999999E-2</c:v>
                </c:pt>
                <c:pt idx="30">
                  <c:v>3.4849999999999999E-2</c:v>
                </c:pt>
                <c:pt idx="31">
                  <c:v>4.1699899999999998E-2</c:v>
                </c:pt>
                <c:pt idx="32">
                  <c:v>5.5199900000000003E-2</c:v>
                </c:pt>
                <c:pt idx="33">
                  <c:v>7.8399899999999995E-2</c:v>
                </c:pt>
                <c:pt idx="34">
                  <c:v>0.1115</c:v>
                </c:pt>
                <c:pt idx="35">
                  <c:v>0.15909999999999999</c:v>
                </c:pt>
                <c:pt idx="36">
                  <c:v>0.2225</c:v>
                </c:pt>
                <c:pt idx="37">
                  <c:v>0.30759999999999998</c:v>
                </c:pt>
                <c:pt idx="38">
                  <c:v>0.40405000000000002</c:v>
                </c:pt>
                <c:pt idx="39">
                  <c:v>0.51600000000000001</c:v>
                </c:pt>
                <c:pt idx="40">
                  <c:v>0.623</c:v>
                </c:pt>
                <c:pt idx="41">
                  <c:v>0.737201</c:v>
                </c:pt>
                <c:pt idx="42">
                  <c:v>0.82425099999999996</c:v>
                </c:pt>
                <c:pt idx="43">
                  <c:v>0.90340200000000004</c:v>
                </c:pt>
                <c:pt idx="44">
                  <c:v>0.952152</c:v>
                </c:pt>
                <c:pt idx="45">
                  <c:v>0.98090200000000005</c:v>
                </c:pt>
                <c:pt idx="46">
                  <c:v>0.995201</c:v>
                </c:pt>
                <c:pt idx="47">
                  <c:v>0.99970000000000003</c:v>
                </c:pt>
                <c:pt idx="48">
                  <c:v>1</c:v>
                </c:pt>
                <c:pt idx="49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pcah!$AH$8</c:f>
              <c:strCache>
                <c:ptCount val="1"/>
                <c:pt idx="0">
                  <c:v>HR</c:v>
                </c:pt>
              </c:strCache>
            </c:strRef>
          </c:tx>
          <c:spPr>
            <a:ln>
              <a:solidFill>
                <a:srgbClr val="FFC000"/>
              </a:solidFill>
              <a:prstDash val="sysDot"/>
            </a:ln>
          </c:spPr>
          <c:marker>
            <c:symbol val="triangle"/>
            <c:size val="7"/>
            <c:spPr>
              <a:noFill/>
              <a:ln>
                <a:solidFill>
                  <a:srgbClr val="FFC000"/>
                </a:solidFill>
              </a:ln>
            </c:spPr>
          </c:marker>
          <c:xVal>
            <c:numRef>
              <c:f>pcah!$AE$9:$AE$83</c:f>
              <c:numCache>
                <c:formatCode>General</c:formatCode>
                <c:ptCount val="75"/>
                <c:pt idx="0">
                  <c:v>0.17</c:v>
                </c:pt>
                <c:pt idx="1">
                  <c:v>0.33</c:v>
                </c:pt>
                <c:pt idx="2">
                  <c:v>0.48</c:v>
                </c:pt>
                <c:pt idx="3">
                  <c:v>0.64</c:v>
                </c:pt>
                <c:pt idx="4">
                  <c:v>0.79</c:v>
                </c:pt>
                <c:pt idx="5">
                  <c:v>0.95</c:v>
                </c:pt>
                <c:pt idx="6">
                  <c:v>1.1200000000000001</c:v>
                </c:pt>
                <c:pt idx="7">
                  <c:v>1.3</c:v>
                </c:pt>
                <c:pt idx="8">
                  <c:v>1.5</c:v>
                </c:pt>
                <c:pt idx="9">
                  <c:v>1.73</c:v>
                </c:pt>
                <c:pt idx="10">
                  <c:v>2.0499999999999998</c:v>
                </c:pt>
                <c:pt idx="11">
                  <c:v>2.5299999999999998</c:v>
                </c:pt>
                <c:pt idx="12">
                  <c:v>3.33</c:v>
                </c:pt>
                <c:pt idx="13">
                  <c:v>4.75</c:v>
                </c:pt>
                <c:pt idx="14">
                  <c:v>7.61</c:v>
                </c:pt>
                <c:pt idx="15">
                  <c:v>12.53</c:v>
                </c:pt>
                <c:pt idx="16">
                  <c:v>20.5</c:v>
                </c:pt>
                <c:pt idx="17">
                  <c:v>31.76</c:v>
                </c:pt>
                <c:pt idx="18">
                  <c:v>43.68</c:v>
                </c:pt>
                <c:pt idx="19">
                  <c:v>54.68</c:v>
                </c:pt>
                <c:pt idx="20">
                  <c:v>61.03</c:v>
                </c:pt>
                <c:pt idx="21">
                  <c:v>61.94</c:v>
                </c:pt>
                <c:pt idx="22">
                  <c:v>62.1</c:v>
                </c:pt>
                <c:pt idx="23">
                  <c:v>62.25</c:v>
                </c:pt>
                <c:pt idx="24">
                  <c:v>62.41</c:v>
                </c:pt>
                <c:pt idx="25">
                  <c:v>0.17</c:v>
                </c:pt>
                <c:pt idx="26">
                  <c:v>0.33</c:v>
                </c:pt>
                <c:pt idx="27">
                  <c:v>0.48</c:v>
                </c:pt>
                <c:pt idx="28">
                  <c:v>0.63</c:v>
                </c:pt>
                <c:pt idx="29">
                  <c:v>0.79</c:v>
                </c:pt>
                <c:pt idx="30">
                  <c:v>0.95</c:v>
                </c:pt>
                <c:pt idx="31">
                  <c:v>1.1100000000000001</c:v>
                </c:pt>
                <c:pt idx="32">
                  <c:v>1.29</c:v>
                </c:pt>
                <c:pt idx="33">
                  <c:v>1.48</c:v>
                </c:pt>
                <c:pt idx="34">
                  <c:v>1.72</c:v>
                </c:pt>
                <c:pt idx="35">
                  <c:v>2.0299999999999998</c:v>
                </c:pt>
                <c:pt idx="36">
                  <c:v>2.4900000000000002</c:v>
                </c:pt>
                <c:pt idx="37">
                  <c:v>3.26</c:v>
                </c:pt>
                <c:pt idx="38">
                  <c:v>4.63</c:v>
                </c:pt>
                <c:pt idx="39">
                  <c:v>7.2</c:v>
                </c:pt>
                <c:pt idx="40">
                  <c:v>12.11</c:v>
                </c:pt>
                <c:pt idx="41">
                  <c:v>21.52</c:v>
                </c:pt>
                <c:pt idx="42">
                  <c:v>39.18</c:v>
                </c:pt>
                <c:pt idx="43">
                  <c:v>70.400000000000006</c:v>
                </c:pt>
                <c:pt idx="44">
                  <c:v>119.56</c:v>
                </c:pt>
                <c:pt idx="45">
                  <c:v>184.54</c:v>
                </c:pt>
                <c:pt idx="46">
                  <c:v>253.97</c:v>
                </c:pt>
                <c:pt idx="47">
                  <c:v>301.77999999999997</c:v>
                </c:pt>
                <c:pt idx="48">
                  <c:v>308.20999999999998</c:v>
                </c:pt>
                <c:pt idx="49">
                  <c:v>308.37</c:v>
                </c:pt>
                <c:pt idx="50">
                  <c:v>39.61</c:v>
                </c:pt>
                <c:pt idx="51">
                  <c:v>39.78</c:v>
                </c:pt>
                <c:pt idx="52">
                  <c:v>39.94</c:v>
                </c:pt>
                <c:pt idx="53">
                  <c:v>40.11</c:v>
                </c:pt>
                <c:pt idx="54">
                  <c:v>40.270000000000003</c:v>
                </c:pt>
                <c:pt idx="55">
                  <c:v>40.44</c:v>
                </c:pt>
                <c:pt idx="56">
                  <c:v>40.619999999999997</c:v>
                </c:pt>
                <c:pt idx="57">
                  <c:v>40.81</c:v>
                </c:pt>
                <c:pt idx="58">
                  <c:v>41.01</c:v>
                </c:pt>
                <c:pt idx="59">
                  <c:v>41.26</c:v>
                </c:pt>
                <c:pt idx="60">
                  <c:v>41.58</c:v>
                </c:pt>
                <c:pt idx="61">
                  <c:v>42.05</c:v>
                </c:pt>
                <c:pt idx="62">
                  <c:v>42.82</c:v>
                </c:pt>
                <c:pt idx="63">
                  <c:v>44.2</c:v>
                </c:pt>
                <c:pt idx="64">
                  <c:v>46.769999999999996</c:v>
                </c:pt>
                <c:pt idx="65">
                  <c:v>51.69</c:v>
                </c:pt>
                <c:pt idx="66">
                  <c:v>61.14</c:v>
                </c:pt>
                <c:pt idx="67">
                  <c:v>79.22</c:v>
                </c:pt>
                <c:pt idx="68">
                  <c:v>111.30000000000001</c:v>
                </c:pt>
                <c:pt idx="69">
                  <c:v>160.79</c:v>
                </c:pt>
                <c:pt idx="70">
                  <c:v>232.38</c:v>
                </c:pt>
                <c:pt idx="71">
                  <c:v>313.41000000000003</c:v>
                </c:pt>
                <c:pt idx="72">
                  <c:v>367.53000000000003</c:v>
                </c:pt>
                <c:pt idx="73">
                  <c:v>375.14</c:v>
                </c:pt>
                <c:pt idx="74">
                  <c:v>375.3</c:v>
                </c:pt>
              </c:numCache>
            </c:numRef>
          </c:xVal>
          <c:yVal>
            <c:numRef>
              <c:f>pcah!$AH$9:$AH$83</c:f>
              <c:numCache>
                <c:formatCode>General</c:formatCode>
                <c:ptCount val="75"/>
                <c:pt idx="50">
                  <c:v>3.0450000000000001E-2</c:v>
                </c:pt>
                <c:pt idx="51">
                  <c:v>3.0450000000000001E-2</c:v>
                </c:pt>
                <c:pt idx="52">
                  <c:v>3.0450000000000001E-2</c:v>
                </c:pt>
                <c:pt idx="53">
                  <c:v>3.0700000000000002E-2</c:v>
                </c:pt>
                <c:pt idx="54">
                  <c:v>3.1399999999999997E-2</c:v>
                </c:pt>
                <c:pt idx="55">
                  <c:v>3.4049999999999997E-2</c:v>
                </c:pt>
                <c:pt idx="56">
                  <c:v>3.95999E-2</c:v>
                </c:pt>
                <c:pt idx="57">
                  <c:v>4.9399899999999997E-2</c:v>
                </c:pt>
                <c:pt idx="58">
                  <c:v>7.0249900000000004E-2</c:v>
                </c:pt>
                <c:pt idx="59">
                  <c:v>0.1022</c:v>
                </c:pt>
                <c:pt idx="60">
                  <c:v>0.14735000000000001</c:v>
                </c:pt>
                <c:pt idx="61">
                  <c:v>0.20874999999999999</c:v>
                </c:pt>
                <c:pt idx="62">
                  <c:v>0.29170000000000001</c:v>
                </c:pt>
                <c:pt idx="63">
                  <c:v>0.38755000000000001</c:v>
                </c:pt>
                <c:pt idx="64">
                  <c:v>0.49804999999999999</c:v>
                </c:pt>
                <c:pt idx="65">
                  <c:v>0.60460000000000003</c:v>
                </c:pt>
                <c:pt idx="66">
                  <c:v>0.72015099999999999</c:v>
                </c:pt>
                <c:pt idx="67">
                  <c:v>0.81095099999999998</c:v>
                </c:pt>
                <c:pt idx="68">
                  <c:v>0.89885199999999998</c:v>
                </c:pt>
                <c:pt idx="69">
                  <c:v>0.94595200000000002</c:v>
                </c:pt>
                <c:pt idx="70">
                  <c:v>0.97675199999999995</c:v>
                </c:pt>
                <c:pt idx="71">
                  <c:v>0.99410100000000001</c:v>
                </c:pt>
                <c:pt idx="72">
                  <c:v>0.99965000000000004</c:v>
                </c:pt>
                <c:pt idx="73">
                  <c:v>1</c:v>
                </c:pt>
                <c:pt idx="74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92672"/>
        <c:axId val="131493248"/>
      </c:scatterChart>
      <c:valAx>
        <c:axId val="131492672"/>
        <c:scaling>
          <c:orientation val="minMax"/>
          <c:max val="12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(in seconds)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31493248"/>
        <c:crosses val="autoZero"/>
        <c:crossBetween val="midCat"/>
        <c:majorUnit val="25"/>
      </c:valAx>
      <c:valAx>
        <c:axId val="13149324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31492672"/>
        <c:crosses val="autoZero"/>
        <c:crossBetween val="midCat"/>
        <c:majorUnit val="0.2"/>
        <c:minorUnit val="0.01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70113642044744406"/>
          <c:y val="0.32637741152446392"/>
          <c:w val="0.27708377077865298"/>
          <c:h val="0.4055931029454650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32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88419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388419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77FE39-855C-4F0D-A26B-96DA1B2F375C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88419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</a:defRPr>
            </a:lvl1pPr>
          </a:lstStyle>
          <a:p>
            <a:fld id="{526943F2-B360-4F7F-8F9B-A2C61EF2AFD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60826" rtl="0" eaLnBrk="0" fontAlgn="base" hangingPunct="0">
      <a:spcBef>
        <a:spcPct val="30000"/>
      </a:spcBef>
      <a:spcAft>
        <a:spcPct val="0"/>
      </a:spcAft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880413" algn="l" defTabSz="3760826" rtl="0" eaLnBrk="0" fontAlgn="base" hangingPunct="0">
      <a:spcBef>
        <a:spcPct val="30000"/>
      </a:spcBef>
      <a:spcAft>
        <a:spcPct val="0"/>
      </a:spcAft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3760826" algn="l" defTabSz="3760826" rtl="0" eaLnBrk="0" fontAlgn="base" hangingPunct="0">
      <a:spcBef>
        <a:spcPct val="30000"/>
      </a:spcBef>
      <a:spcAft>
        <a:spcPct val="0"/>
      </a:spcAft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5641239" algn="l" defTabSz="3760826" rtl="0" eaLnBrk="0" fontAlgn="base" hangingPunct="0">
      <a:spcBef>
        <a:spcPct val="30000"/>
      </a:spcBef>
      <a:spcAft>
        <a:spcPct val="0"/>
      </a:spcAft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7521652" algn="l" defTabSz="3760826" rtl="0" eaLnBrk="0" fontAlgn="base" hangingPunct="0">
      <a:spcBef>
        <a:spcPct val="30000"/>
      </a:spcBef>
      <a:spcAft>
        <a:spcPct val="0"/>
      </a:spcAft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9403281" algn="l" defTabSz="376131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283938" algn="l" defTabSz="376131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164595" algn="l" defTabSz="376131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045252" algn="l" defTabSz="3761314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5AC7734-5926-4287-BD5C-BC0CDAA6A948}" type="slidenum">
              <a:rPr lang="zh-TW" altLang="en-US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64300" y="7917292"/>
            <a:ext cx="630936" cy="117774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Oval 4"/>
          <p:cNvSpPr/>
          <p:nvPr/>
        </p:nvSpPr>
        <p:spPr>
          <a:xfrm>
            <a:off x="3471334" y="7531497"/>
            <a:ext cx="191823" cy="35837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4297680" y="2015428"/>
            <a:ext cx="22219920" cy="824423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4297680" y="10360359"/>
            <a:ext cx="22219920" cy="9814560"/>
          </a:xfrm>
        </p:spPr>
        <p:txBody>
          <a:bodyPr tIns="0"/>
          <a:lstStyle>
            <a:lvl1pPr marL="112858" indent="0" algn="l">
              <a:buNone/>
              <a:defRPr sz="107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880957" indent="0" algn="ctr">
              <a:buNone/>
            </a:lvl2pPr>
            <a:lvl3pPr marL="3761915" indent="0" algn="ctr">
              <a:buNone/>
            </a:lvl3pPr>
            <a:lvl4pPr marL="5642872" indent="0" algn="ctr">
              <a:buNone/>
            </a:lvl4pPr>
            <a:lvl5pPr marL="7523830" indent="0" algn="ctr">
              <a:buNone/>
            </a:lvl5pPr>
            <a:lvl6pPr marL="9404787" indent="0" algn="ctr">
              <a:buNone/>
            </a:lvl6pPr>
            <a:lvl7pPr marL="11285744" indent="0" algn="ctr">
              <a:buNone/>
            </a:lvl7pPr>
            <a:lvl8pPr marL="13166702" indent="0" algn="ctr">
              <a:buNone/>
            </a:lvl8pPr>
            <a:lvl9pPr marL="15047659" indent="0" algn="ctr">
              <a:buNone/>
            </a:lvl9pPr>
            <a:extLst/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69D440-6332-4B15-8E52-2D25B3B024DF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B0EA-9055-4E1B-85D9-8DF970ABB50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93832-AF95-414F-A8C0-B36B350BC471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2203A-9F27-4A77-BEBE-A96D7920EA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74000" y="1537981"/>
            <a:ext cx="5486400" cy="32768540"/>
          </a:xfrm>
        </p:spPr>
        <p:txBody>
          <a:bodyPr vert="eaVert"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0" y="1537987"/>
            <a:ext cx="16687800" cy="32768540"/>
          </a:xfrm>
        </p:spPr>
        <p:txBody>
          <a:bodyPr vert="eaVert"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F33C-C1D7-4807-9D7F-B8A025E5C8A5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832A3-0958-4C78-8386-8FDE792ABE3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B0110-E70D-4D08-90FB-B7A48BAF2BA7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58C3A-672E-477A-AB62-62812158AD0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8740" y="0"/>
            <a:ext cx="20574000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6858000" y="0"/>
            <a:ext cx="228865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6516964" y="15762074"/>
            <a:ext cx="630936" cy="117774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7224449" y="15376922"/>
            <a:ext cx="191823" cy="35837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176" y="14561820"/>
            <a:ext cx="19202400" cy="12801600"/>
          </a:xfrm>
        </p:spPr>
        <p:txBody>
          <a:bodyPr anchor="t"/>
          <a:lstStyle>
            <a:lvl1pPr algn="l">
              <a:lnSpc>
                <a:spcPts val="18513"/>
              </a:lnSpc>
              <a:buNone/>
              <a:defRPr sz="16500" b="1" cap="all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5176" y="5974081"/>
            <a:ext cx="19202400" cy="8454387"/>
          </a:xfrm>
        </p:spPr>
        <p:txBody>
          <a:bodyPr anchor="b"/>
          <a:lstStyle>
            <a:lvl1pPr marL="75238" indent="0">
              <a:lnSpc>
                <a:spcPts val="9462"/>
              </a:lnSpc>
              <a:spcBef>
                <a:spcPts val="0"/>
              </a:spcBef>
              <a:buNone/>
              <a:defRPr sz="8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B9DE79-1E6D-47C6-B790-3126A2D14DC8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7654A-A823-4758-AB18-C7DD943916D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824" y="1536192"/>
            <a:ext cx="22494240" cy="6400800"/>
          </a:xfrm>
        </p:spPr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824" y="8534400"/>
            <a:ext cx="10972800" cy="26115264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28264" y="8534400"/>
            <a:ext cx="10972800" cy="26115264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F2465-E18F-49DB-9564-387DF1EB20F7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2CA0-3A26-4F32-B2F8-C723ABEF14A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0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897881"/>
            <a:ext cx="24688800" cy="6400800"/>
          </a:xfrm>
        </p:spPr>
        <p:txBody>
          <a:bodyPr/>
          <a:lstStyle>
            <a:lvl1pPr algn="ctr">
              <a:defRPr sz="18500" b="1" cap="none" baseline="0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38357"/>
            <a:ext cx="12070080" cy="358444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63334" indent="0" algn="l">
              <a:lnSpc>
                <a:spcPct val="100000"/>
              </a:lnSpc>
              <a:spcBef>
                <a:spcPts val="411"/>
              </a:spcBef>
              <a:buNone/>
              <a:defRPr sz="7800" b="0">
                <a:solidFill>
                  <a:schemeClr val="tx1"/>
                </a:solidFill>
              </a:defRPr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990320" y="1838357"/>
            <a:ext cx="12070080" cy="358444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63334" indent="0" algn="l">
              <a:lnSpc>
                <a:spcPct val="100000"/>
              </a:lnSpc>
              <a:spcBef>
                <a:spcPts val="411"/>
              </a:spcBef>
              <a:buNone/>
              <a:defRPr sz="7800" b="0">
                <a:solidFill>
                  <a:schemeClr val="tx1"/>
                </a:solidFill>
              </a:defRPr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371600" y="5428281"/>
            <a:ext cx="12070080" cy="2304288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617624" indent="-1128574">
              <a:lnSpc>
                <a:spcPct val="100000"/>
              </a:lnSpc>
              <a:spcBef>
                <a:spcPts val="2880"/>
              </a:spcBef>
              <a:defRPr sz="9900"/>
            </a:lvl1pPr>
            <a:lvl2pPr>
              <a:lnSpc>
                <a:spcPct val="100000"/>
              </a:lnSpc>
              <a:spcBef>
                <a:spcPts val="2880"/>
              </a:spcBef>
              <a:defRPr sz="8200"/>
            </a:lvl2pPr>
            <a:lvl3pPr>
              <a:lnSpc>
                <a:spcPct val="100000"/>
              </a:lnSpc>
              <a:spcBef>
                <a:spcPts val="2880"/>
              </a:spcBef>
              <a:defRPr sz="7400"/>
            </a:lvl3pPr>
            <a:lvl4pPr>
              <a:lnSpc>
                <a:spcPct val="100000"/>
              </a:lnSpc>
              <a:spcBef>
                <a:spcPts val="2880"/>
              </a:spcBef>
              <a:defRPr sz="6600"/>
            </a:lvl4pPr>
            <a:lvl5pPr>
              <a:lnSpc>
                <a:spcPct val="100000"/>
              </a:lnSpc>
              <a:spcBef>
                <a:spcPts val="2880"/>
              </a:spcBef>
              <a:defRPr sz="66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90320" y="5428281"/>
            <a:ext cx="12070080" cy="2304288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617624" indent="-1128574">
              <a:lnSpc>
                <a:spcPct val="100000"/>
              </a:lnSpc>
              <a:spcBef>
                <a:spcPts val="2880"/>
              </a:spcBef>
              <a:defRPr sz="9900"/>
            </a:lvl1pPr>
            <a:lvl2pPr>
              <a:lnSpc>
                <a:spcPct val="100000"/>
              </a:lnSpc>
              <a:spcBef>
                <a:spcPts val="2880"/>
              </a:spcBef>
              <a:defRPr sz="8200"/>
            </a:lvl2pPr>
            <a:lvl3pPr>
              <a:lnSpc>
                <a:spcPct val="100000"/>
              </a:lnSpc>
              <a:spcBef>
                <a:spcPts val="2880"/>
              </a:spcBef>
              <a:defRPr sz="7400"/>
            </a:lvl3pPr>
            <a:lvl4pPr>
              <a:lnSpc>
                <a:spcPct val="100000"/>
              </a:lnSpc>
              <a:spcBef>
                <a:spcPts val="2880"/>
              </a:spcBef>
              <a:defRPr sz="6600"/>
            </a:lvl4pPr>
            <a:lvl5pPr>
              <a:lnSpc>
                <a:spcPct val="100000"/>
              </a:lnSpc>
              <a:spcBef>
                <a:spcPts val="2880"/>
              </a:spcBef>
              <a:defRPr sz="66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826FA9-39BB-4D9D-BB7B-6DFA0DBE4FB7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3EECF-B6C4-483F-B05F-389D4B8844E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824" y="1536192"/>
            <a:ext cx="22494240" cy="6400800"/>
          </a:xfrm>
        </p:spPr>
        <p:txBody>
          <a:bodyPr/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7155-0136-46DC-885A-443E19CA81FD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D952-223D-4167-B0DD-9FA14357249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5354" y="0"/>
            <a:ext cx="24386646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3045355" y="0"/>
            <a:ext cx="219604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F74A65-3F3A-4A0B-A90A-F43FC56C087C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205FF-E53E-4292-BD2E-D7F10B0D90F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6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3957"/>
            <a:ext cx="11430000" cy="6507480"/>
          </a:xfrm>
          <a:ln>
            <a:noFill/>
          </a:ln>
        </p:spPr>
        <p:txBody>
          <a:bodyPr anchor="b"/>
          <a:lstStyle>
            <a:lvl1pPr algn="l">
              <a:lnSpc>
                <a:spcPts val="8228"/>
              </a:lnSpc>
              <a:buNone/>
              <a:defRPr sz="9100" b="1" cap="all" baseline="0"/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1600" y="7878999"/>
            <a:ext cx="11430000" cy="3911600"/>
          </a:xfrm>
        </p:spPr>
        <p:txBody>
          <a:bodyPr/>
          <a:lstStyle>
            <a:lvl1pPr marL="188096" indent="0">
              <a:lnSpc>
                <a:spcPct val="100000"/>
              </a:lnSpc>
              <a:spcBef>
                <a:spcPts val="0"/>
              </a:spcBef>
              <a:buNone/>
              <a:defRPr sz="5700"/>
            </a:lvl1pPr>
            <a:lvl2pPr>
              <a:buNone/>
              <a:defRPr sz="5000"/>
            </a:lvl2pPr>
            <a:lvl3pPr>
              <a:buNone/>
              <a:defRPr sz="4100"/>
            </a:lvl3pPr>
            <a:lvl4pPr>
              <a:buNone/>
              <a:defRPr sz="3700"/>
            </a:lvl4pPr>
            <a:lvl5pPr>
              <a:buNone/>
              <a:defRPr sz="37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11948163"/>
            <a:ext cx="24460200" cy="2235835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31C94E-D252-400D-85B6-86FBA2CC616C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5DB11-1848-47DA-A78F-A42C423FB76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5974080"/>
            <a:ext cx="13716000" cy="256032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376191" tIns="1128574" rIns="376191" bIns="188096">
            <a:normAutofit/>
          </a:bodyPr>
          <a:lstStyle>
            <a:extLst/>
          </a:lstStyle>
          <a:p>
            <a:pPr indent="-1166193" defTabSz="3761314" eaLnBrk="1" fontAlgn="auto" hangingPunct="1">
              <a:lnSpc>
                <a:spcPts val="12342"/>
              </a:lnSpc>
              <a:spcBef>
                <a:spcPts val="2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13200">
              <a:latin typeface="+mn-lt"/>
              <a:ea typeface="+mn-ea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1190625" y="5343724"/>
            <a:ext cx="2057136" cy="11445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15011136" y="5246490"/>
            <a:ext cx="1947333" cy="114319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688" y="5974080"/>
            <a:ext cx="8229600" cy="11094720"/>
          </a:xfrm>
        </p:spPr>
        <p:txBody>
          <a:bodyPr anchor="b">
            <a:noAutofit/>
          </a:bodyPr>
          <a:lstStyle>
            <a:lvl1pPr algn="l">
              <a:buNone/>
              <a:defRPr sz="8700" b="1">
                <a:effectLst/>
              </a:defRPr>
            </a:lvl1pPr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400820"/>
            <a:ext cx="13258800" cy="19681373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1128574">
            <a:normAutofit/>
          </a:bodyPr>
          <a:lstStyle>
            <a:lvl1pPr marL="0" indent="0" algn="l" eaLnBrk="1" latinLnBrk="0" hangingPunct="1">
              <a:buNone/>
              <a:defRPr sz="13200"/>
            </a:lvl1pPr>
            <a:extLst/>
          </a:lstStyle>
          <a:p>
            <a:pPr lvl="0"/>
            <a:r>
              <a:rPr lang="en-US" altLang="zh-TW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26883360"/>
            <a:ext cx="13258800" cy="4267200"/>
          </a:xfrm>
        </p:spPr>
        <p:txBody>
          <a:bodyPr anchor="ctr"/>
          <a:lstStyle>
            <a:lvl1pPr marL="0" indent="0" algn="l">
              <a:lnSpc>
                <a:spcPts val="6583"/>
              </a:lnSpc>
              <a:spcBef>
                <a:spcPts val="0"/>
              </a:spcBef>
              <a:buNone/>
              <a:defRPr sz="5700">
                <a:solidFill>
                  <a:srgbClr val="777777"/>
                </a:solidFill>
              </a:defRPr>
            </a:lvl1pPr>
            <a:lvl2pPr>
              <a:defRPr sz="50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extLst/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86785-15DE-4296-9898-FCD1D3AC5436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6030-D899-4717-AB54-E03B83D79D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8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2447396" y="-4568626"/>
            <a:ext cx="4915958" cy="917753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506678" y="118071"/>
            <a:ext cx="5106458" cy="953174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548645" y="5908431"/>
            <a:ext cx="3377151" cy="617469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3038740" y="0"/>
            <a:ext cx="24393260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307417" y="1537693"/>
            <a:ext cx="22493553" cy="6400800"/>
          </a:xfrm>
          <a:prstGeom prst="rect">
            <a:avLst/>
          </a:prstGeom>
        </p:spPr>
        <p:txBody>
          <a:bodyPr lIns="376191" tIns="188096" rIns="376191" bIns="188096" anchor="ctr">
            <a:normAutofit/>
          </a:bodyPr>
          <a:lstStyle>
            <a:extLst/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307417" y="8107959"/>
            <a:ext cx="22493553" cy="268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191" tIns="188096" rIns="376191" bIns="18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0744729" y="35311358"/>
            <a:ext cx="6400271" cy="2667000"/>
          </a:xfrm>
          <a:prstGeom prst="rect">
            <a:avLst/>
          </a:prstGeom>
        </p:spPr>
        <p:txBody>
          <a:bodyPr lIns="376191" tIns="188096" rIns="376191" bIns="188096" anchor="b"/>
          <a:lstStyle>
            <a:lvl1pPr algn="r" defTabSz="3761314" eaLnBrk="1" fontAlgn="auto" latinLnBrk="0" hangingPunct="1">
              <a:spcBef>
                <a:spcPts val="0"/>
              </a:spcBef>
              <a:spcAft>
                <a:spcPts val="0"/>
              </a:spcAft>
              <a:defRPr kumimoji="0" sz="50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B7D6781-0712-480C-A87E-CA3FA0172E3B}" type="datetimeFigureOut">
              <a:rPr lang="zh-TW" altLang="en-US"/>
              <a:pPr>
                <a:defRPr/>
              </a:pPr>
              <a:t>2018/5/31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7145000" y="35311358"/>
            <a:ext cx="8686271" cy="2667000"/>
          </a:xfrm>
          <a:prstGeom prst="rect">
            <a:avLst/>
          </a:prstGeom>
        </p:spPr>
        <p:txBody>
          <a:bodyPr lIns="376191" tIns="188096" rIns="376191" bIns="188096" anchor="b"/>
          <a:lstStyle>
            <a:lvl1pPr defTabSz="3761314" eaLnBrk="1" fontAlgn="auto" latinLnBrk="0" hangingPunct="1">
              <a:spcBef>
                <a:spcPts val="0"/>
              </a:spcBef>
              <a:spcAft>
                <a:spcPts val="0"/>
              </a:spcAft>
              <a:defRPr kumimoji="0" sz="50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25840532" y="35311358"/>
            <a:ext cx="1371864" cy="2667000"/>
          </a:xfrm>
          <a:prstGeom prst="rect">
            <a:avLst/>
          </a:prstGeom>
        </p:spPr>
        <p:txBody>
          <a:bodyPr vert="horz" wrap="square" lIns="376191" tIns="188096" rIns="376191" bIns="18809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5000">
                <a:solidFill>
                  <a:srgbClr val="B5A788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75ED300-0FD9-403A-8A83-EE219D844E3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3045355" y="0"/>
            <a:ext cx="219604" cy="38404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191" tIns="188096" rIns="376191" bIns="188096" anchor="ctr"/>
          <a:lstStyle>
            <a:extLst/>
          </a:lstStyle>
          <a:p>
            <a:pPr algn="ctr" defTabSz="376131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8" r:id="rId2"/>
    <p:sldLayoutId id="2147483854" r:id="rId3"/>
    <p:sldLayoutId id="2147483849" r:id="rId4"/>
    <p:sldLayoutId id="2147483855" r:id="rId5"/>
    <p:sldLayoutId id="2147483850" r:id="rId6"/>
    <p:sldLayoutId id="2147483856" r:id="rId7"/>
    <p:sldLayoutId id="2147483857" r:id="rId8"/>
    <p:sldLayoutId id="2147483858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77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391866" algn="l" rtl="0" fontAlgn="base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783732" algn="l" rtl="0" fontAlgn="base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175598" algn="l" rtl="0" fontAlgn="base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567464" algn="l" rtl="0" fontAlgn="base">
        <a:spcBef>
          <a:spcPct val="0"/>
        </a:spcBef>
        <a:spcAft>
          <a:spcPct val="0"/>
        </a:spcAft>
        <a:defRPr sz="177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1503515" indent="-1166074" algn="l" rtl="0" eaLnBrk="0" fontAlgn="base" hangingPunct="0">
        <a:spcBef>
          <a:spcPts val="2464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32851" indent="-976944" algn="l" rtl="0" eaLnBrk="0" fontAlgn="base" hangingPunct="0">
        <a:spcBef>
          <a:spcPts val="2261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3647893" indent="-94020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4513264" indent="-714340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5341897" indent="-751077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6207159" indent="-752383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7072400" indent="-75238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21" indent="-75238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8765262" indent="-75238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76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523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4047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7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6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hart" Target="../charts/chart1.xml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00400" y="10436896"/>
            <a:ext cx="11836400" cy="7561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Learning to Hash for Similarity Search</a:t>
            </a:r>
            <a:endParaRPr kumimoji="0" lang="en-US" altLang="zh-TW" sz="44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9222" name="Picture 16" descr="ver_4c_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00100"/>
            <a:ext cx="509000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7937500" y="400050"/>
            <a:ext cx="19494500" cy="2400300"/>
          </a:xfrm>
          <a:prstGeom prst="rect">
            <a:avLst/>
          </a:prstGeom>
        </p:spPr>
        <p:txBody>
          <a:bodyPr lIns="376191" tIns="188096" rIns="376191" bIns="188096" anchor="b"/>
          <a:lstStyle/>
          <a:p>
            <a:pPr algn="ctr" defTabSz="783732" eaLnBrk="1" fontAlgn="auto" hangingPunct="1">
              <a:spcAft>
                <a:spcPts val="0"/>
              </a:spcAft>
              <a:defRPr/>
            </a:pPr>
            <a:r>
              <a:rPr kumimoji="0" lang="en-US" altLang="zh-TW" sz="69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dobe Gothic Std B" pitchFamily="34" charset="-128"/>
                <a:cs typeface="Arial" panose="020B0604020202020204" pitchFamily="34" charset="0"/>
              </a:rPr>
              <a:t>A General and Efficient Querying Method for </a:t>
            </a:r>
            <a:r>
              <a:rPr kumimoji="0" lang="en-US" altLang="zh-TW" sz="69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dobe Gothic Std B" pitchFamily="34" charset="-128"/>
                <a:cs typeface="Arial" panose="020B0604020202020204" pitchFamily="34" charset="0"/>
              </a:rPr>
              <a:t>Learning </a:t>
            </a:r>
            <a:r>
              <a:rPr kumimoji="0" lang="en-US" altLang="zh-TW" sz="69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dobe Gothic Std B" pitchFamily="34" charset="-128"/>
                <a:cs typeface="Arial" panose="020B0604020202020204" pitchFamily="34" charset="0"/>
              </a:rPr>
              <a:t>to Hash </a:t>
            </a:r>
          </a:p>
        </p:txBody>
      </p:sp>
      <p:sp>
        <p:nvSpPr>
          <p:cNvPr id="9227" name="TextBox 15"/>
          <p:cNvSpPr txBox="1">
            <a:spLocks noChangeArrowheads="1"/>
          </p:cNvSpPr>
          <p:nvPr/>
        </p:nvSpPr>
        <p:spPr bwMode="auto">
          <a:xfrm>
            <a:off x="3200400" y="11254639"/>
            <a:ext cx="11925603" cy="5311341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square" lIns="78373" tIns="39187" rIns="78373" bIns="39187">
            <a:spAutoFit/>
          </a:bodyPr>
          <a:lstStyle>
            <a:lvl1pPr marL="571500" indent="-571500"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3071813" indent="-1139825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4256088" indent="-1096963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5265738" indent="-833438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6232525" indent="-8763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66897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71469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76041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80613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marL="0" indent="0" eaLnBrk="1" hangingPunct="1">
              <a:lnSpc>
                <a:spcPts val="514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Extensive applications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Image retrieval, Synonym, Entity </a:t>
            </a:r>
            <a:r>
              <a:rPr lang="en-US" altLang="en-US" sz="3800" dirty="0">
                <a:latin typeface="Arial" charset="0"/>
                <a:ea typeface="新細明體" pitchFamily="18" charset="-120"/>
              </a:rPr>
              <a:t>r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esolution, Neural network dropout, Multi-class prediction, …</a:t>
            </a:r>
          </a:p>
          <a:p>
            <a:pPr marL="0" indent="0" eaLnBrk="1" hangingPunct="1">
              <a:lnSpc>
                <a:spcPts val="5143"/>
              </a:lnSpc>
              <a:spcBef>
                <a:spcPct val="0"/>
              </a:spcBef>
              <a:buClrTx/>
              <a:buSzTx/>
              <a:buNone/>
            </a:pPr>
            <a:endParaRPr lang="en-US" altLang="en-US" sz="3800" dirty="0" smtClean="0">
              <a:latin typeface="Arial" charset="0"/>
              <a:ea typeface="新細明體" pitchFamily="18" charset="-120"/>
            </a:endParaRPr>
          </a:p>
          <a:p>
            <a:pPr marL="0" indent="0" eaLnBrk="1" hangingPunct="1">
              <a:lnSpc>
                <a:spcPts val="5143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Numerous algorithms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Unsupervised hashing, Supervised hashing, </a:t>
            </a:r>
            <a:r>
              <a:rPr lang="en-US" altLang="en-US" sz="3800" dirty="0">
                <a:latin typeface="Arial" charset="0"/>
                <a:ea typeface="新細明體" pitchFamily="18" charset="-120"/>
              </a:rPr>
              <a:t>O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nline hashing, Distributed </a:t>
            </a:r>
            <a:r>
              <a:rPr lang="en-US" altLang="en-US" sz="3800" dirty="0">
                <a:latin typeface="Arial" charset="0"/>
                <a:ea typeface="新細明體" pitchFamily="18" charset="-120"/>
              </a:rPr>
              <a:t>h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ashing, Deep hashing, …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endParaRPr lang="en-US" altLang="en-US" sz="3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9400" y="2800350"/>
            <a:ext cx="1455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Jinfeng</a:t>
            </a:r>
            <a:r>
              <a:rPr lang="en-US" sz="4400" dirty="0" smtClean="0"/>
              <a:t> Li, Xiao Yan, Jian Zhang, An Xu, James Cheng, </a:t>
            </a:r>
            <a:r>
              <a:rPr lang="en-US" sz="4400" dirty="0" err="1" smtClean="0"/>
              <a:t>Jie</a:t>
            </a:r>
            <a:r>
              <a:rPr lang="en-US" sz="4400" dirty="0" smtClean="0"/>
              <a:t> Liu, Kelvin Ng, </a:t>
            </a:r>
            <a:r>
              <a:rPr lang="en-US" sz="4400" dirty="0" err="1" smtClean="0"/>
              <a:t>Ti</a:t>
            </a:r>
            <a:r>
              <a:rPr lang="en-US" sz="4400" dirty="0" smtClean="0"/>
              <a:t>-Chung Cheng </a:t>
            </a:r>
            <a:endParaRPr lang="en-US" sz="4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86437" y="4788398"/>
            <a:ext cx="18368963" cy="5270002"/>
            <a:chOff x="5627687" y="4246900"/>
            <a:chExt cx="18368963" cy="5270002"/>
          </a:xfrm>
        </p:grpSpPr>
        <p:pic>
          <p:nvPicPr>
            <p:cNvPr id="9236" name="Picture 20" descr="E:\Dropbox\My papers\L2H\sigmod 2018 conference\poster\catretrieval-cro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687" y="4246900"/>
              <a:ext cx="18368963" cy="517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27687" y="8362740"/>
              <a:ext cx="34483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Query Image</a:t>
              </a:r>
              <a:endParaRPr lang="en-US" sz="4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31000" y="8747461"/>
              <a:ext cx="43268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Retrieved Image</a:t>
              </a:r>
              <a:endParaRPr lang="en-US" sz="4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448801" y="17482954"/>
            <a:ext cx="5791199" cy="5377046"/>
            <a:chOff x="6419943" y="2028982"/>
            <a:chExt cx="2544545" cy="2246029"/>
          </a:xfrm>
        </p:grpSpPr>
        <p:grpSp>
          <p:nvGrpSpPr>
            <p:cNvPr id="76" name="Group 75"/>
            <p:cNvGrpSpPr/>
            <p:nvPr/>
          </p:nvGrpSpPr>
          <p:grpSpPr>
            <a:xfrm>
              <a:off x="6861916" y="2028982"/>
              <a:ext cx="1442558" cy="2246029"/>
              <a:chOff x="6861916" y="1668942"/>
              <a:chExt cx="1442558" cy="2246029"/>
            </a:xfrm>
          </p:grpSpPr>
          <p:sp>
            <p:nvSpPr>
              <p:cNvPr id="97" name="线条"/>
              <p:cNvSpPr/>
              <p:nvPr/>
            </p:nvSpPr>
            <p:spPr>
              <a:xfrm flipV="1">
                <a:off x="7072612" y="1668942"/>
                <a:ext cx="1231862" cy="2057906"/>
              </a:xfrm>
              <a:prstGeom prst="line">
                <a:avLst/>
              </a:prstGeom>
              <a:ln w="12700">
                <a:solidFill>
                  <a:srgbClr val="000000">
                    <a:alpha val="80183"/>
                  </a:srgbClr>
                </a:solidFill>
                <a:miter lim="400000"/>
              </a:ln>
            </p:spPr>
            <p:txBody>
              <a:bodyPr wrap="square" lIns="32146" tIns="32146" rIns="32146" bIns="32146"/>
              <a:lstStyle/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8" name="h"/>
              <p:cNvSpPr txBox="1"/>
              <p:nvPr/>
            </p:nvSpPr>
            <p:spPr>
              <a:xfrm>
                <a:off x="6861916" y="3602008"/>
                <a:ext cx="187550" cy="3129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>
                <a:lvl1pPr algn="ctr" defTabSz="410765">
                  <a:defRPr i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4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h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419943" y="2624247"/>
              <a:ext cx="2385155" cy="1472711"/>
              <a:chOff x="6150894" y="2502176"/>
              <a:chExt cx="2385155" cy="1472711"/>
            </a:xfrm>
          </p:grpSpPr>
          <p:sp>
            <p:nvSpPr>
              <p:cNvPr id="95" name="线条"/>
              <p:cNvSpPr/>
              <p:nvPr/>
            </p:nvSpPr>
            <p:spPr>
              <a:xfrm>
                <a:off x="6150894" y="2502176"/>
                <a:ext cx="2223427" cy="1331863"/>
              </a:xfrm>
              <a:prstGeom prst="line">
                <a:avLst/>
              </a:prstGeom>
              <a:ln w="25400" cap="rnd">
                <a:solidFill>
                  <a:srgbClr val="00A2FF"/>
                </a:solidFill>
                <a:custDash>
                  <a:ds d="100000" sp="200000"/>
                </a:custDash>
              </a:ln>
            </p:spPr>
            <p:txBody>
              <a:bodyPr wrap="square" lIns="32146" tIns="32146" rIns="32146" bIns="32146"/>
              <a:lstStyle/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6" name="0"/>
              <p:cNvSpPr txBox="1"/>
              <p:nvPr/>
            </p:nvSpPr>
            <p:spPr>
              <a:xfrm>
                <a:off x="8361323" y="3687635"/>
                <a:ext cx="174726" cy="2872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>
                <a:lvl1pPr algn="ctr" defTabSz="410765">
                  <a:defRPr sz="1600" i="1">
                    <a:solidFill>
                      <a:srgbClr val="0076B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4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6BA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0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104301" y="2377005"/>
              <a:ext cx="1498321" cy="1388650"/>
              <a:chOff x="6835252" y="2254934"/>
              <a:chExt cx="1498321" cy="1388650"/>
            </a:xfrm>
          </p:grpSpPr>
          <p:sp>
            <p:nvSpPr>
              <p:cNvPr id="89" name="线条"/>
              <p:cNvSpPr/>
              <p:nvPr/>
            </p:nvSpPr>
            <p:spPr>
              <a:xfrm>
                <a:off x="7147899" y="3444027"/>
                <a:ext cx="333434" cy="199557"/>
              </a:xfrm>
              <a:prstGeom prst="line">
                <a:avLst/>
              </a:prstGeom>
              <a:ln w="25400">
                <a:solidFill>
                  <a:srgbClr val="61D836"/>
                </a:solidFill>
                <a:prstDash val="sysDot"/>
                <a:miter lim="400000"/>
              </a:ln>
            </p:spPr>
            <p:txBody>
              <a:bodyPr wrap="square" lIns="32146" tIns="32146" rIns="32146" bIns="32146"/>
              <a:lstStyle/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0" name="线条"/>
              <p:cNvSpPr/>
              <p:nvPr/>
            </p:nvSpPr>
            <p:spPr>
              <a:xfrm>
                <a:off x="7450710" y="2917454"/>
                <a:ext cx="144612" cy="86548"/>
              </a:xfrm>
              <a:prstGeom prst="line">
                <a:avLst/>
              </a:prstGeom>
              <a:ln w="25400">
                <a:solidFill>
                  <a:srgbClr val="F7BA01"/>
                </a:solidFill>
                <a:prstDash val="sysDot"/>
                <a:miter lim="400000"/>
              </a:ln>
            </p:spPr>
            <p:txBody>
              <a:bodyPr wrap="square" lIns="32146" tIns="32146" rIns="32146" bIns="32146"/>
              <a:lstStyle/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1" name="线条"/>
              <p:cNvSpPr/>
              <p:nvPr/>
            </p:nvSpPr>
            <p:spPr>
              <a:xfrm>
                <a:off x="7740352" y="2420888"/>
                <a:ext cx="593221" cy="355037"/>
              </a:xfrm>
              <a:prstGeom prst="line">
                <a:avLst/>
              </a:prstGeom>
              <a:ln w="25400">
                <a:solidFill>
                  <a:srgbClr val="F7BA01"/>
                </a:solidFill>
                <a:prstDash val="sysDot"/>
                <a:miter lim="400000"/>
              </a:ln>
            </p:spPr>
            <p:txBody>
              <a:bodyPr wrap="square" lIns="32146" tIns="32146" rIns="32146" bIns="32146"/>
              <a:lstStyle/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kumimoji="0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2" name="0.1"/>
              <p:cNvSpPr txBox="1"/>
              <p:nvPr/>
            </p:nvSpPr>
            <p:spPr>
              <a:xfrm>
                <a:off x="6835252" y="3262397"/>
                <a:ext cx="315790" cy="2358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>
                <a:lvl1pPr algn="ctr" defTabSz="410765">
                  <a:defRPr sz="1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-</a:t>
                </a:r>
                <a:r>
                  <a:rPr kumimoji="0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0.1</a:t>
                </a:r>
                <a:endParaRPr kumimoji="0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" name="0.1"/>
              <p:cNvSpPr txBox="1"/>
              <p:nvPr/>
            </p:nvSpPr>
            <p:spPr>
              <a:xfrm>
                <a:off x="7177296" y="2744476"/>
                <a:ext cx="274639" cy="2358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>
                <a:lvl1pPr algn="ctr" defTabSz="410765">
                  <a:defRPr sz="1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0.1</a:t>
                </a:r>
              </a:p>
            </p:txBody>
          </p:sp>
          <p:sp>
            <p:nvSpPr>
              <p:cNvPr id="94" name="0.6"/>
              <p:cNvSpPr txBox="1"/>
              <p:nvPr/>
            </p:nvSpPr>
            <p:spPr>
              <a:xfrm>
                <a:off x="7380312" y="2254934"/>
                <a:ext cx="264495" cy="2358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8" tIns="35718" rIns="35718" bIns="35718" anchor="ctr">
                <a:spAutoFit/>
              </a:bodyPr>
              <a:lstStyle>
                <a:lvl1pPr algn="ctr" defTabSz="410765">
                  <a:defRPr sz="1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marL="0" marR="0" lvl="0" indent="0" algn="ctr" defTabSz="410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0.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3</a:t>
                </a:r>
                <a:endParaRPr kumimoji="0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719057" y="2808925"/>
              <a:ext cx="1245431" cy="1288032"/>
              <a:chOff x="7450008" y="2686854"/>
              <a:chExt cx="1245431" cy="128803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7450008" y="3594848"/>
                <a:ext cx="419643" cy="380038"/>
                <a:chOff x="7450008" y="3594848"/>
                <a:chExt cx="419643" cy="380038"/>
              </a:xfrm>
            </p:grpSpPr>
            <p:sp>
              <p:nvSpPr>
                <p:cNvPr id="87" name="圆形"/>
                <p:cNvSpPr/>
                <p:nvPr/>
              </p:nvSpPr>
              <p:spPr>
                <a:xfrm>
                  <a:off x="7450008" y="3594848"/>
                  <a:ext cx="139982" cy="142650"/>
                </a:xfrm>
                <a:prstGeom prst="ellipse">
                  <a:avLst/>
                </a:prstGeom>
                <a:solidFill>
                  <a:srgbClr val="61D836"/>
                </a:solidFill>
                <a:ln w="12700">
                  <a:miter lim="400000"/>
                </a:ln>
              </p:spPr>
              <p:txBody>
                <a:bodyPr wrap="square" lIns="35718" tIns="35718" rIns="35718" bIns="35718" anchor="ctr"/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kumimoji="0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88" name="O1"/>
                <p:cNvSpPr txBox="1"/>
                <p:nvPr/>
              </p:nvSpPr>
              <p:spPr>
                <a:xfrm>
                  <a:off x="7581111" y="3687634"/>
                  <a:ext cx="288540" cy="28725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35718" tIns="35718" rIns="35718" bIns="35718" anchor="ctr">
                  <a:spAutoFit/>
                </a:bodyPr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>
                      <a:solidFill>
                        <a:srgbClr val="61D83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kumimoji="0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1D836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</a:t>
                  </a:r>
                  <a:r>
                    <a:rPr kumimoji="0" sz="4000" b="0" i="0" u="none" strike="noStrike" kern="0" cap="none" spc="0" normalizeH="0" baseline="-5998" noProof="0" dirty="0">
                      <a:ln>
                        <a:noFill/>
                      </a:ln>
                      <a:solidFill>
                        <a:srgbClr val="61D836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7573576" y="2951048"/>
                <a:ext cx="456810" cy="287252"/>
                <a:chOff x="7573576" y="2951048"/>
                <a:chExt cx="456810" cy="287252"/>
              </a:xfrm>
            </p:grpSpPr>
            <p:sp>
              <p:nvSpPr>
                <p:cNvPr id="85" name="圆形"/>
                <p:cNvSpPr/>
                <p:nvPr/>
              </p:nvSpPr>
              <p:spPr>
                <a:xfrm>
                  <a:off x="7573576" y="2960841"/>
                  <a:ext cx="139982" cy="142649"/>
                </a:xfrm>
                <a:prstGeom prst="ellipse">
                  <a:avLst/>
                </a:prstGeom>
                <a:solidFill>
                  <a:srgbClr val="F7BA01"/>
                </a:solidFill>
                <a:ln w="12700">
                  <a:miter lim="400000"/>
                </a:ln>
              </p:spPr>
              <p:txBody>
                <a:bodyPr wrap="square" lIns="35718" tIns="35718" rIns="35718" bIns="35718" anchor="ctr"/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kumimoji="0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86" name="O2"/>
                <p:cNvSpPr txBox="1"/>
                <p:nvPr/>
              </p:nvSpPr>
              <p:spPr>
                <a:xfrm>
                  <a:off x="7741846" y="2951048"/>
                  <a:ext cx="288540" cy="28725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35718" tIns="35718" rIns="35718" bIns="35718" anchor="ctr">
                  <a:spAutoFit/>
                </a:bodyPr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>
                      <a:solidFill>
                        <a:srgbClr val="F7BA0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kumimoji="0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BA01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</a:t>
                  </a:r>
                  <a:r>
                    <a:rPr kumimoji="0" sz="4000" b="0" i="0" u="none" strike="noStrike" kern="0" cap="none" spc="0" normalizeH="0" baseline="-5998" noProof="0" dirty="0">
                      <a:ln>
                        <a:noFill/>
                      </a:ln>
                      <a:solidFill>
                        <a:srgbClr val="F7BA01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8247559" y="2686854"/>
                <a:ext cx="447880" cy="299671"/>
                <a:chOff x="8247559" y="2686854"/>
                <a:chExt cx="447880" cy="299671"/>
              </a:xfrm>
            </p:grpSpPr>
            <p:sp>
              <p:nvSpPr>
                <p:cNvPr id="83" name="圆形"/>
                <p:cNvSpPr/>
                <p:nvPr/>
              </p:nvSpPr>
              <p:spPr>
                <a:xfrm>
                  <a:off x="8247559" y="2686854"/>
                  <a:ext cx="139982" cy="142650"/>
                </a:xfrm>
                <a:prstGeom prst="ellipse">
                  <a:avLst/>
                </a:prstGeom>
                <a:solidFill>
                  <a:srgbClr val="F7BA01"/>
                </a:solidFill>
                <a:ln w="12700">
                  <a:miter lim="400000"/>
                </a:ln>
              </p:spPr>
              <p:txBody>
                <a:bodyPr wrap="square" lIns="35718" tIns="35718" rIns="35718" bIns="35718" anchor="ctr"/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kumimoji="0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84" name="O3"/>
                <p:cNvSpPr txBox="1"/>
                <p:nvPr/>
              </p:nvSpPr>
              <p:spPr>
                <a:xfrm>
                  <a:off x="8406899" y="2699273"/>
                  <a:ext cx="288540" cy="28725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35718" tIns="35718" rIns="35718" bIns="35718" anchor="ctr">
                  <a:spAutoFit/>
                </a:bodyPr>
                <a:lstStyle/>
                <a:p>
                  <a:pPr marL="0" marR="0" lvl="0" indent="0" algn="ctr" defTabSz="410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>
                      <a:solidFill>
                        <a:srgbClr val="F7BA0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kumimoji="0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BA01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</a:t>
                  </a:r>
                  <a:r>
                    <a:rPr kumimoji="0" sz="4000" b="0" i="0" u="none" strike="noStrike" kern="0" cap="none" spc="0" normalizeH="0" baseline="-5998" noProof="0" dirty="0">
                      <a:ln>
                        <a:noFill/>
                      </a:ln>
                      <a:solidFill>
                        <a:srgbClr val="F7BA01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</a:p>
              </p:txBody>
            </p:sp>
          </p:grpSp>
        </p:grpSp>
      </p:grpSp>
      <p:sp>
        <p:nvSpPr>
          <p:cNvPr id="157" name="Text Box 4"/>
          <p:cNvSpPr txBox="1">
            <a:spLocks noChangeArrowheads="1"/>
          </p:cNvSpPr>
          <p:nvPr/>
        </p:nvSpPr>
        <p:spPr bwMode="auto">
          <a:xfrm>
            <a:off x="15392400" y="10436895"/>
            <a:ext cx="11836400" cy="81774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Generate-to-probe</a:t>
            </a:r>
            <a:r>
              <a:rPr kumimoji="0" lang="en-US" altLang="zh-TW" sz="48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 Algorithm</a:t>
            </a:r>
            <a:endParaRPr kumimoji="0" lang="en-US" altLang="zh-TW" sz="48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158" name="Text Box 4"/>
          <p:cNvSpPr txBox="1">
            <a:spLocks noChangeArrowheads="1"/>
          </p:cNvSpPr>
          <p:nvPr/>
        </p:nvSpPr>
        <p:spPr bwMode="auto">
          <a:xfrm>
            <a:off x="3200400" y="22865813"/>
            <a:ext cx="11836400" cy="74079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3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Querying by </a:t>
            </a:r>
            <a:r>
              <a:rPr kumimoji="0" lang="en-US" altLang="zh-TW" sz="40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Ranking</a:t>
            </a:r>
            <a:r>
              <a:rPr kumimoji="0" lang="en-US" altLang="zh-TW" sz="43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 Hamming Distance (HD)</a:t>
            </a:r>
            <a:endParaRPr kumimoji="0" lang="en-US" altLang="zh-TW" sz="43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159" name="TextBox 15"/>
          <p:cNvSpPr txBox="1">
            <a:spLocks noChangeArrowheads="1"/>
          </p:cNvSpPr>
          <p:nvPr/>
        </p:nvSpPr>
        <p:spPr bwMode="auto">
          <a:xfrm>
            <a:off x="3200400" y="23627813"/>
            <a:ext cx="11925603" cy="269524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8373" tIns="39187" rIns="78373" bIns="39187">
            <a:spAutoFit/>
          </a:bodyPr>
          <a:lstStyle>
            <a:lvl1pPr marL="571500" indent="-571500"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3071813" indent="-1139825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4256088" indent="-1096963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5265738" indent="-833438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6232525" indent="-8763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66897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71469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76041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80613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Items with the same binary code are organized into the same bucket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A query probes buckets with smaller hamming distance first</a:t>
            </a:r>
            <a:endParaRPr lang="en-US" altLang="en-US" sz="3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61" name="Text Box 4"/>
          <p:cNvSpPr txBox="1">
            <a:spLocks noChangeArrowheads="1"/>
          </p:cNvSpPr>
          <p:nvPr/>
        </p:nvSpPr>
        <p:spPr bwMode="auto">
          <a:xfrm>
            <a:off x="3251200" y="31171613"/>
            <a:ext cx="11836400" cy="7561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Fine-grained Quantization Distance (QD)</a:t>
            </a:r>
            <a:endParaRPr kumimoji="0" lang="en-US" altLang="zh-TW" sz="44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5"/>
              <p:cNvSpPr txBox="1">
                <a:spLocks noChangeArrowheads="1"/>
              </p:cNvSpPr>
              <p:nvPr/>
            </p:nvSpPr>
            <p:spPr bwMode="auto">
              <a:xfrm>
                <a:off x="3155799" y="32096385"/>
                <a:ext cx="11881001" cy="2041215"/>
              </a:xfrm>
              <a:prstGeom prst="rect">
                <a:avLst/>
              </a:prstGeom>
              <a:noFill/>
              <a:ln w="9525">
                <a:noFill/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78373" tIns="39187" rIns="78373" bIns="39187">
                <a:spAutoFit/>
              </a:bodyPr>
              <a:lstStyle>
                <a:lvl1pPr marL="571500" indent="-571500">
                  <a:spcBef>
                    <a:spcPts val="2875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154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1pPr>
                <a:lvl2pPr marL="3071813" indent="-1139825">
                  <a:spcBef>
                    <a:spcPts val="2638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134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2pPr>
                <a:lvl3pPr marL="4256088" indent="-1096963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115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3pPr>
                <a:lvl4pPr marL="5265738" indent="-833438">
                  <a:spcBef>
                    <a:spcPct val="20000"/>
                  </a:spcBef>
                  <a:buClr>
                    <a:srgbClr val="C32D2E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4pPr>
                <a:lvl5pPr marL="6232525" indent="-876300">
                  <a:spcBef>
                    <a:spcPct val="20000"/>
                  </a:spcBef>
                  <a:buClr>
                    <a:srgbClr val="84AA33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5pPr>
                <a:lvl6pPr marL="6689725" indent="-876300" defTabSz="43878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6pPr>
                <a:lvl7pPr marL="7146925" indent="-876300" defTabSz="43878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7pPr>
                <a:lvl8pPr marL="7604125" indent="-876300" defTabSz="43878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8pPr>
                <a:lvl9pPr marL="8061325" indent="-876300" defTabSz="43878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itchFamily="18" charset="2"/>
                  <a:buChar char=""/>
                  <a:defRPr sz="9600">
                    <a:solidFill>
                      <a:schemeClr val="tx1"/>
                    </a:solidFill>
                    <a:latin typeface="Gill Sans MT" pitchFamily="34" charset="0"/>
                    <a:ea typeface="微軟正黑體" pitchFamily="34" charset="-120"/>
                  </a:defRPr>
                </a:lvl9pPr>
              </a:lstStyle>
              <a:p>
                <a:pPr marL="571500" lvl="1" indent="-571500" eaLnBrk="1" hangingPunct="1">
                  <a:lnSpc>
                    <a:spcPts val="5143"/>
                  </a:lnSpc>
                  <a:spcBef>
                    <a:spcPct val="0"/>
                  </a:spcBef>
                  <a:buClrTx/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smtClean="0">
                        <a:latin typeface="Cambria Math"/>
                        <a:ea typeface="新細明體" pitchFamily="18" charset="-120"/>
                      </a:rPr>
                      <m:t>𝑑𝑖𝑠𝑡</m:t>
                    </m:r>
                    <m:d>
                      <m:dPr>
                        <m:ctrlPr>
                          <a:rPr lang="en-US" sz="4000" i="1">
                            <a:latin typeface="Cambria Math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𝑞</m:t>
                        </m:r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, </m:t>
                        </m:r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𝑏</m:t>
                        </m:r>
                      </m:e>
                    </m:d>
                    <m:r>
                      <a:rPr lang="en-US" sz="4000">
                        <a:latin typeface="Cambria Math"/>
                        <a:ea typeface="新細明體" pitchFamily="18" charset="-12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sub>
                      <m:sup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/>
                                <a:ea typeface="新細明體" pitchFamily="18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/>
                                    <a:ea typeface="新細明體" pitchFamily="18" charset="-12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/>
                                    <a:ea typeface="新細明體" pitchFamily="18" charset="-12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000" i="1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sz="4000">
                                    <a:latin typeface="Cambria Math"/>
                                    <a:ea typeface="新細明體" pitchFamily="18" charset="-12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4000" b="0" i="0" smtClean="0">
                                <a:latin typeface="Cambria Math"/>
                                <a:ea typeface="新細明體" pitchFamily="18" charset="-120"/>
                              </a:rPr>
                              <m:t> </m:t>
                            </m:r>
                            <m:r>
                              <a:rPr lang="en-US" sz="4000">
                                <a:latin typeface="Cambria Math"/>
                                <a:ea typeface="新細明體" pitchFamily="18" charset="-12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/>
                                    <a:ea typeface="新細明體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0" smtClean="0">
                                    <a:latin typeface="Cambria Math"/>
                                    <a:ea typeface="新細明體" pitchFamily="18" charset="-120"/>
                                  </a:rPr>
                                  <m:t> </m:t>
                                </m:r>
                                <m:r>
                                  <a:rPr lang="en-US" sz="4000">
                                    <a:latin typeface="Cambria Math"/>
                                    <a:ea typeface="新細明體" pitchFamily="18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/>
                                    <a:ea typeface="新細明體" pitchFamily="18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∗|</m:t>
                        </m:r>
                        <m:sSub>
                          <m:sSubPr>
                            <m:ctrlPr>
                              <a:rPr lang="en-US" sz="4000" i="1">
                                <a:latin typeface="Cambria Math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latin typeface="Cambria Math"/>
                                <a:ea typeface="新細明體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000">
                                <a:latin typeface="Cambria Math"/>
                                <a:ea typeface="新細明體" pitchFamily="18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(</m:t>
                        </m:r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𝑞</m:t>
                        </m:r>
                        <m:r>
                          <a:rPr lang="en-US" sz="4000">
                            <a:latin typeface="Cambria Math"/>
                            <a:ea typeface="新細明體" pitchFamily="18" charset="-120"/>
                          </a:rPr>
                          <m:t>)|</m:t>
                        </m:r>
                      </m:e>
                    </m:nary>
                  </m:oMath>
                </a14:m>
                <a:endParaRPr lang="en-US" sz="4000" dirty="0" smtClean="0">
                  <a:latin typeface="Arial" charset="0"/>
                  <a:ea typeface="新細明體" pitchFamily="18" charset="-120"/>
                </a:endParaRPr>
              </a:p>
              <a:p>
                <a:pPr marL="571500" lvl="1" indent="-571500" eaLnBrk="1" hangingPunct="1">
                  <a:lnSpc>
                    <a:spcPts val="5143"/>
                  </a:lnSpc>
                  <a:spcBef>
                    <a:spcPct val="0"/>
                  </a:spcBef>
                  <a:buClrTx/>
                  <a:buFont typeface="Arial" charset="0"/>
                  <a:buChar char="•"/>
                </a:pPr>
                <a:r>
                  <a:rPr lang="en-US" altLang="en-US" sz="3600" dirty="0" smtClean="0">
                    <a:latin typeface="Arial" charset="0"/>
                    <a:ea typeface="新細明體" pitchFamily="18" charset="-120"/>
                  </a:rPr>
                  <a:t>QD considers the absolute value of every projected real number</a:t>
                </a:r>
                <a:endParaRPr lang="en-US" altLang="en-US" sz="3600" dirty="0">
                  <a:latin typeface="Arial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62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799" y="32096385"/>
                <a:ext cx="11881001" cy="2041215"/>
              </a:xfrm>
              <a:prstGeom prst="rect">
                <a:avLst/>
              </a:prstGeom>
              <a:blipFill rotWithShape="1">
                <a:blip r:embed="rId6"/>
                <a:stretch>
                  <a:fillRect l="-1539" b="-7761"/>
                </a:stretch>
              </a:blipFill>
              <a:ln w="9525">
                <a:noFill/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oup 215"/>
          <p:cNvGrpSpPr/>
          <p:nvPr/>
        </p:nvGrpSpPr>
        <p:grpSpPr>
          <a:xfrm>
            <a:off x="9729580" y="25831800"/>
            <a:ext cx="5281820" cy="5489306"/>
            <a:chOff x="355192" y="3054201"/>
            <a:chExt cx="3505207" cy="3900498"/>
          </a:xfrm>
        </p:grpSpPr>
        <p:grpSp>
          <p:nvGrpSpPr>
            <p:cNvPr id="217" name="Group 93"/>
            <p:cNvGrpSpPr/>
            <p:nvPr/>
          </p:nvGrpSpPr>
          <p:grpSpPr>
            <a:xfrm>
              <a:off x="355192" y="3054201"/>
              <a:ext cx="3505207" cy="3900498"/>
              <a:chOff x="-2" y="-1"/>
              <a:chExt cx="3733804" cy="4158894"/>
            </a:xfrm>
          </p:grpSpPr>
          <p:grpSp>
            <p:nvGrpSpPr>
              <p:cNvPr id="219" name="Group 89"/>
              <p:cNvGrpSpPr/>
              <p:nvPr/>
            </p:nvGrpSpPr>
            <p:grpSpPr>
              <a:xfrm>
                <a:off x="-2" y="51373"/>
                <a:ext cx="3733804" cy="4107520"/>
                <a:chOff x="-1" y="-2"/>
                <a:chExt cx="3733802" cy="4107519"/>
              </a:xfrm>
            </p:grpSpPr>
            <p:sp>
              <p:nvSpPr>
                <p:cNvPr id="224" name="Straight Connector 46"/>
                <p:cNvSpPr/>
                <p:nvPr/>
              </p:nvSpPr>
              <p:spPr>
                <a:xfrm>
                  <a:off x="76200" y="3657600"/>
                  <a:ext cx="365760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5" name="Straight Connector 47"/>
                <p:cNvSpPr/>
                <p:nvPr/>
              </p:nvSpPr>
              <p:spPr>
                <a:xfrm flipV="1">
                  <a:off x="76199" y="-1"/>
                  <a:ext cx="1" cy="365760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6" name="Straight Connector 48"/>
                <p:cNvSpPr/>
                <p:nvPr/>
              </p:nvSpPr>
              <p:spPr>
                <a:xfrm>
                  <a:off x="76200" y="-1"/>
                  <a:ext cx="365760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7" name="Straight Connector 49"/>
                <p:cNvSpPr/>
                <p:nvPr/>
              </p:nvSpPr>
              <p:spPr>
                <a:xfrm flipV="1">
                  <a:off x="3733800" y="-1"/>
                  <a:ext cx="1" cy="365760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8" name="Straight Connector 50"/>
                <p:cNvSpPr/>
                <p:nvPr/>
              </p:nvSpPr>
              <p:spPr>
                <a:xfrm>
                  <a:off x="76200" y="1828800"/>
                  <a:ext cx="3657601" cy="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9" name="Straight Connector 51"/>
                <p:cNvSpPr/>
                <p:nvPr/>
              </p:nvSpPr>
              <p:spPr>
                <a:xfrm flipV="1">
                  <a:off x="1905000" y="-1"/>
                  <a:ext cx="1" cy="365760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30" name="TextBox 52"/>
                <p:cNvSpPr txBox="1"/>
                <p:nvPr/>
              </p:nvSpPr>
              <p:spPr>
                <a:xfrm>
                  <a:off x="76199" y="3048000"/>
                  <a:ext cx="1096666" cy="6687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3200"/>
                  </a:lvl1pPr>
                </a:lstStyle>
                <a:p>
                  <a:r>
                    <a:rPr sz="4400" dirty="0"/>
                    <a:t>(0, 0)</a:t>
                  </a:r>
                </a:p>
              </p:txBody>
            </p:sp>
            <p:sp>
              <p:nvSpPr>
                <p:cNvPr id="231" name="TextBox 53"/>
                <p:cNvSpPr txBox="1"/>
                <p:nvPr/>
              </p:nvSpPr>
              <p:spPr>
                <a:xfrm>
                  <a:off x="1904999" y="3048000"/>
                  <a:ext cx="1096666" cy="6687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3200"/>
                  </a:lvl1pPr>
                </a:lstStyle>
                <a:p>
                  <a:r>
                    <a:rPr sz="4400"/>
                    <a:t>(1, 0)</a:t>
                  </a:r>
                </a:p>
              </p:txBody>
            </p:sp>
            <p:sp>
              <p:nvSpPr>
                <p:cNvPr id="232" name="TextBox 54"/>
                <p:cNvSpPr txBox="1"/>
                <p:nvPr/>
              </p:nvSpPr>
              <p:spPr>
                <a:xfrm>
                  <a:off x="76199" y="1244024"/>
                  <a:ext cx="1096666" cy="6687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3200"/>
                  </a:lvl1pPr>
                </a:lstStyle>
                <a:p>
                  <a:r>
                    <a:rPr sz="4400" dirty="0"/>
                    <a:t>(0, 1)</a:t>
                  </a:r>
                </a:p>
              </p:txBody>
            </p:sp>
            <p:sp>
              <p:nvSpPr>
                <p:cNvPr id="233" name="TextBox 55"/>
                <p:cNvSpPr txBox="1"/>
                <p:nvPr/>
              </p:nvSpPr>
              <p:spPr>
                <a:xfrm>
                  <a:off x="1909644" y="1244024"/>
                  <a:ext cx="1096666" cy="6687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3200"/>
                  </a:lvl1pPr>
                </a:lstStyle>
                <a:p>
                  <a:r>
                    <a:rPr sz="4400" dirty="0"/>
                    <a:t>(1, 1)</a:t>
                  </a:r>
                </a:p>
              </p:txBody>
            </p:sp>
            <p:sp>
              <p:nvSpPr>
                <p:cNvPr id="234" name="Oval 75"/>
                <p:cNvSpPr/>
                <p:nvPr/>
              </p:nvSpPr>
              <p:spPr>
                <a:xfrm>
                  <a:off x="2895600" y="609599"/>
                  <a:ext cx="152401" cy="165297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35" name="Oval 77"/>
                <p:cNvSpPr/>
                <p:nvPr/>
              </p:nvSpPr>
              <p:spPr>
                <a:xfrm>
                  <a:off x="2895600" y="1282504"/>
                  <a:ext cx="152401" cy="165297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36" name="Oval 57"/>
                <p:cNvSpPr/>
                <p:nvPr/>
              </p:nvSpPr>
              <p:spPr>
                <a:xfrm>
                  <a:off x="380999" y="2349305"/>
                  <a:ext cx="152401" cy="165297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37" name="Oval 68"/>
                <p:cNvSpPr/>
                <p:nvPr/>
              </p:nvSpPr>
              <p:spPr>
                <a:xfrm>
                  <a:off x="2362200" y="2273105"/>
                  <a:ext cx="152401" cy="16529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38" name="Oval 69"/>
                <p:cNvSpPr/>
                <p:nvPr/>
              </p:nvSpPr>
              <p:spPr>
                <a:xfrm>
                  <a:off x="2133600" y="2958905"/>
                  <a:ext cx="152401" cy="16529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39" name="Oval 73"/>
                <p:cNvSpPr/>
                <p:nvPr/>
              </p:nvSpPr>
              <p:spPr>
                <a:xfrm>
                  <a:off x="3048000" y="3263705"/>
                  <a:ext cx="152401" cy="16529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40" name="Oval 61"/>
                <p:cNvSpPr/>
                <p:nvPr/>
              </p:nvSpPr>
              <p:spPr>
                <a:xfrm>
                  <a:off x="1295399" y="520504"/>
                  <a:ext cx="152401" cy="165297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41" name="Oval 62"/>
                <p:cNvSpPr/>
                <p:nvPr/>
              </p:nvSpPr>
              <p:spPr>
                <a:xfrm>
                  <a:off x="533399" y="914399"/>
                  <a:ext cx="152401" cy="165297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42" name="Oval 65"/>
                <p:cNvSpPr/>
                <p:nvPr/>
              </p:nvSpPr>
              <p:spPr>
                <a:xfrm>
                  <a:off x="1600199" y="3187505"/>
                  <a:ext cx="152401" cy="165297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sp>
              <p:nvSpPr>
                <p:cNvPr id="243" name="Oval 67"/>
                <p:cNvSpPr/>
                <p:nvPr/>
              </p:nvSpPr>
              <p:spPr>
                <a:xfrm>
                  <a:off x="1142999" y="2362200"/>
                  <a:ext cx="152401" cy="165297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9600"/>
                </a:p>
              </p:txBody>
            </p:sp>
            <p:grpSp>
              <p:nvGrpSpPr>
                <p:cNvPr id="244" name="TextBox 79"/>
                <p:cNvGrpSpPr/>
                <p:nvPr/>
              </p:nvGrpSpPr>
              <p:grpSpPr>
                <a:xfrm>
                  <a:off x="76199" y="1752598"/>
                  <a:ext cx="457201" cy="1364319"/>
                  <a:chOff x="0" y="-1"/>
                  <a:chExt cx="457200" cy="1364315"/>
                </a:xfrm>
              </p:grpSpPr>
              <p:sp>
                <p:nvSpPr>
                  <p:cNvPr id="269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7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70" name="文本"/>
                  <p:cNvSpPr txBox="1"/>
                  <p:nvPr/>
                </p:nvSpPr>
                <p:spPr>
                  <a:xfrm>
                    <a:off x="0" y="-1"/>
                    <a:ext cx="457200" cy="1364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45" name="TextBox 80"/>
                <p:cNvGrpSpPr/>
                <p:nvPr/>
              </p:nvGrpSpPr>
              <p:grpSpPr>
                <a:xfrm>
                  <a:off x="761999" y="1777423"/>
                  <a:ext cx="457201" cy="1364319"/>
                  <a:chOff x="0" y="-1"/>
                  <a:chExt cx="457200" cy="1364315"/>
                </a:xfrm>
              </p:grpSpPr>
              <p:sp>
                <p:nvSpPr>
                  <p:cNvPr id="267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8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68" name="文本"/>
                  <p:cNvSpPr txBox="1"/>
                  <p:nvPr/>
                </p:nvSpPr>
                <p:spPr>
                  <a:xfrm>
                    <a:off x="0" y="-1"/>
                    <a:ext cx="457200" cy="1364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46" name="TextBox 81"/>
                <p:cNvGrpSpPr/>
                <p:nvPr/>
              </p:nvGrpSpPr>
              <p:grpSpPr>
                <a:xfrm>
                  <a:off x="1905000" y="1752598"/>
                  <a:ext cx="457201" cy="1364319"/>
                  <a:chOff x="0" y="-1"/>
                  <a:chExt cx="457200" cy="1364315"/>
                </a:xfrm>
              </p:grpSpPr>
              <p:sp>
                <p:nvSpPr>
                  <p:cNvPr id="265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9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66" name="文本"/>
                  <p:cNvSpPr txBox="1"/>
                  <p:nvPr/>
                </p:nvSpPr>
                <p:spPr>
                  <a:xfrm>
                    <a:off x="0" y="-1"/>
                    <a:ext cx="457200" cy="1364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47" name="TextBox 82"/>
                <p:cNvGrpSpPr/>
                <p:nvPr/>
              </p:nvGrpSpPr>
              <p:grpSpPr>
                <a:xfrm>
                  <a:off x="1905000" y="2362198"/>
                  <a:ext cx="457201" cy="1364319"/>
                  <a:chOff x="0" y="-1"/>
                  <a:chExt cx="457200" cy="1364315"/>
                </a:xfrm>
              </p:grpSpPr>
              <p:sp>
                <p:nvSpPr>
                  <p:cNvPr id="263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0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64" name="文本"/>
                  <p:cNvSpPr txBox="1"/>
                  <p:nvPr/>
                </p:nvSpPr>
                <p:spPr>
                  <a:xfrm>
                    <a:off x="0" y="-1"/>
                    <a:ext cx="457200" cy="1364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48" name="TextBox 84"/>
                <p:cNvGrpSpPr/>
                <p:nvPr/>
              </p:nvGrpSpPr>
              <p:grpSpPr>
                <a:xfrm>
                  <a:off x="3048000" y="2743198"/>
                  <a:ext cx="457201" cy="1364319"/>
                  <a:chOff x="0" y="-1"/>
                  <a:chExt cx="457200" cy="1364315"/>
                </a:xfrm>
              </p:grpSpPr>
              <p:sp>
                <p:nvSpPr>
                  <p:cNvPr id="261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1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62" name="文本"/>
                  <p:cNvSpPr txBox="1"/>
                  <p:nvPr/>
                </p:nvSpPr>
                <p:spPr>
                  <a:xfrm>
                    <a:off x="0" y="-1"/>
                    <a:ext cx="457200" cy="1364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49" name="TextBox 85"/>
                <p:cNvGrpSpPr/>
                <p:nvPr/>
              </p:nvGrpSpPr>
              <p:grpSpPr>
                <a:xfrm>
                  <a:off x="-1" y="482023"/>
                  <a:ext cx="457201" cy="1364320"/>
                  <a:chOff x="0" y="-1"/>
                  <a:chExt cx="457200" cy="1364318"/>
                </a:xfrm>
              </p:grpSpPr>
              <p:sp>
                <p:nvSpPr>
                  <p:cNvPr id="259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2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60" name="文本"/>
                  <p:cNvSpPr txBox="1"/>
                  <p:nvPr/>
                </p:nvSpPr>
                <p:spPr>
                  <a:xfrm>
                    <a:off x="0" y="-1"/>
                    <a:ext cx="457200" cy="136431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50" name="TextBox 86"/>
                <p:cNvGrpSpPr/>
                <p:nvPr/>
              </p:nvGrpSpPr>
              <p:grpSpPr>
                <a:xfrm>
                  <a:off x="761999" y="-2"/>
                  <a:ext cx="457201" cy="1364320"/>
                  <a:chOff x="0" y="-1"/>
                  <a:chExt cx="457200" cy="1364318"/>
                </a:xfrm>
              </p:grpSpPr>
              <p:sp>
                <p:nvSpPr>
                  <p:cNvPr id="257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3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58" name="文本"/>
                  <p:cNvSpPr txBox="1"/>
                  <p:nvPr/>
                </p:nvSpPr>
                <p:spPr>
                  <a:xfrm>
                    <a:off x="0" y="-1"/>
                    <a:ext cx="457200" cy="136431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51" name="TextBox 87"/>
                <p:cNvGrpSpPr/>
                <p:nvPr/>
              </p:nvGrpSpPr>
              <p:grpSpPr>
                <a:xfrm>
                  <a:off x="2514600" y="-2"/>
                  <a:ext cx="457201" cy="1364320"/>
                  <a:chOff x="0" y="-1"/>
                  <a:chExt cx="457200" cy="1364318"/>
                </a:xfrm>
              </p:grpSpPr>
              <p:sp>
                <p:nvSpPr>
                  <p:cNvPr id="255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4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56" name="文本"/>
                  <p:cNvSpPr txBox="1"/>
                  <p:nvPr/>
                </p:nvSpPr>
                <p:spPr>
                  <a:xfrm>
                    <a:off x="0" y="-1"/>
                    <a:ext cx="457200" cy="136431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/>
                      <a:t> </a:t>
                    </a:r>
                  </a:p>
                </p:txBody>
              </p:sp>
            </p:grpSp>
            <p:grpSp>
              <p:nvGrpSpPr>
                <p:cNvPr id="252" name="TextBox 88"/>
                <p:cNvGrpSpPr/>
                <p:nvPr/>
              </p:nvGrpSpPr>
              <p:grpSpPr>
                <a:xfrm>
                  <a:off x="3048000" y="863023"/>
                  <a:ext cx="457201" cy="1364320"/>
                  <a:chOff x="0" y="-1"/>
                  <a:chExt cx="457200" cy="1364318"/>
                </a:xfrm>
              </p:grpSpPr>
              <p:sp>
                <p:nvSpPr>
                  <p:cNvPr id="253" name="矩形"/>
                  <p:cNvSpPr/>
                  <p:nvPr/>
                </p:nvSpPr>
                <p:spPr>
                  <a:xfrm>
                    <a:off x="0" y="-1"/>
                    <a:ext cx="457200" cy="584777"/>
                  </a:xfrm>
                  <a:prstGeom prst="rect">
                    <a:avLst/>
                  </a:prstGeom>
                  <a:blipFill rotWithShape="1">
                    <a:blip r:embed="rId15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 sz="9600"/>
                  </a:p>
                </p:txBody>
              </p:sp>
              <p:sp>
                <p:nvSpPr>
                  <p:cNvPr id="254" name="文本"/>
                  <p:cNvSpPr txBox="1"/>
                  <p:nvPr/>
                </p:nvSpPr>
                <p:spPr>
                  <a:xfrm>
                    <a:off x="0" y="-1"/>
                    <a:ext cx="457200" cy="136431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r>
                      <a:rPr sz="9600" dirty="0"/>
                      <a:t> </a:t>
                    </a:r>
                  </a:p>
                </p:txBody>
              </p:sp>
            </p:grpSp>
          </p:grpSp>
          <p:sp>
            <p:nvSpPr>
              <p:cNvPr id="220" name="文本"/>
              <p:cNvSpPr txBox="1"/>
              <p:nvPr/>
            </p:nvSpPr>
            <p:spPr>
              <a:xfrm>
                <a:off x="1828800" y="-1"/>
                <a:ext cx="457200" cy="1364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sz="9600" dirty="0"/>
                  <a:t> </a:t>
                </a:r>
              </a:p>
            </p:txBody>
          </p:sp>
          <p:grpSp>
            <p:nvGrpSpPr>
              <p:cNvPr id="221" name="TextBox 92"/>
              <p:cNvGrpSpPr/>
              <p:nvPr/>
            </p:nvGrpSpPr>
            <p:grpSpPr>
              <a:xfrm>
                <a:off x="1142999" y="2743198"/>
                <a:ext cx="457201" cy="1364321"/>
                <a:chOff x="0" y="-2"/>
                <a:chExt cx="457200" cy="1364319"/>
              </a:xfrm>
            </p:grpSpPr>
            <p:sp>
              <p:nvSpPr>
                <p:cNvPr id="222" name="矩形"/>
                <p:cNvSpPr/>
                <p:nvPr/>
              </p:nvSpPr>
              <p:spPr>
                <a:xfrm>
                  <a:off x="0" y="-1"/>
                  <a:ext cx="457200" cy="584777"/>
                </a:xfrm>
                <a:prstGeom prst="rect">
                  <a:avLst/>
                </a:prstGeom>
                <a:blipFill rotWithShape="1">
                  <a:blip r:embed="rId16"/>
                  <a:srcRect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sz="9600"/>
                </a:p>
              </p:txBody>
            </p:sp>
            <p:sp>
              <p:nvSpPr>
                <p:cNvPr id="223" name="文本"/>
                <p:cNvSpPr txBox="1"/>
                <p:nvPr/>
              </p:nvSpPr>
              <p:spPr>
                <a:xfrm>
                  <a:off x="0" y="-2"/>
                  <a:ext cx="457200" cy="1364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r>
                    <a:rPr sz="9600"/>
                    <a:t> </a:t>
                  </a:r>
                </a:p>
              </p:txBody>
            </p:sp>
          </p:grpSp>
        </p:grpSp>
        <p:sp>
          <p:nvSpPr>
            <p:cNvPr id="218" name="TextBox 54"/>
            <p:cNvSpPr txBox="1"/>
            <p:nvPr/>
          </p:nvSpPr>
          <p:spPr>
            <a:xfrm>
              <a:off x="949675" y="5476752"/>
              <a:ext cx="1263615" cy="476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dirty="0" smtClean="0">
                  <a:solidFill>
                    <a:srgbClr val="FF0000"/>
                  </a:solidFill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</a:rPr>
                <a:t>0.2</a:t>
              </a:r>
              <a:r>
                <a:rPr dirty="0" smtClean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0.8</a:t>
              </a:r>
              <a:r>
                <a:rPr dirty="0" smtClean="0">
                  <a:solidFill>
                    <a:srgbClr val="FF0000"/>
                  </a:solidFill>
                </a:rPr>
                <a:t>)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11782"/>
              </p:ext>
            </p:extLst>
          </p:nvPr>
        </p:nvGraphicFramePr>
        <p:xfrm>
          <a:off x="5067927" y="34121415"/>
          <a:ext cx="829264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921"/>
                <a:gridCol w="2602799"/>
                <a:gridCol w="2844920"/>
              </a:tblGrid>
              <a:tr h="822960"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Bucket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HD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QD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(0, 0)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(1, 0)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0.2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(0, 1)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rgbClr val="FF0000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0.8</a:t>
                      </a:r>
                      <a:endParaRPr kumimoji="1" lang="en-US" sz="3800" kern="1200" dirty="0">
                        <a:solidFill>
                          <a:srgbClr val="FF0000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(1, 1)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760826" rtl="0" eaLnBrk="1" fontAlgn="base" hangingPunct="1">
                        <a:lnSpc>
                          <a:spcPts val="514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</a:pPr>
                      <a:r>
                        <a:rPr kumimoji="1" lang="en-US" sz="3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  <a:cs typeface="+mn-cs"/>
                        </a:rPr>
                        <a:t>0.2 + 0.8</a:t>
                      </a:r>
                      <a:endParaRPr kumimoji="1" lang="en-US" sz="3800" kern="1200" dirty="0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2" name="TextBox 15"/>
          <p:cNvSpPr txBox="1">
            <a:spLocks noChangeArrowheads="1"/>
          </p:cNvSpPr>
          <p:nvPr/>
        </p:nvSpPr>
        <p:spPr bwMode="auto">
          <a:xfrm>
            <a:off x="15430197" y="11407039"/>
            <a:ext cx="11925603" cy="2041215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8373" tIns="39187" rIns="78373" bIns="39187">
            <a:spAutoFit/>
          </a:bodyPr>
          <a:lstStyle>
            <a:lvl1pPr marL="571500" indent="-571500"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3071813" indent="-1139825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4256088" indent="-1096963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5265738" indent="-833438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6232525" indent="-8763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66897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71469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76041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80613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Ranking all the buckets by their quantization distances is expensive, thus a query generates buckets to probe by need. </a:t>
            </a:r>
          </a:p>
        </p:txBody>
      </p:sp>
      <p:sp>
        <p:nvSpPr>
          <p:cNvPr id="273" name="Text Box 4"/>
          <p:cNvSpPr txBox="1">
            <a:spLocks noChangeArrowheads="1"/>
          </p:cNvSpPr>
          <p:nvPr/>
        </p:nvSpPr>
        <p:spPr bwMode="auto">
          <a:xfrm>
            <a:off x="15483840" y="32308800"/>
            <a:ext cx="11836400" cy="7561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err="1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Github</a:t>
            </a: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 Open-source Repository</a:t>
            </a:r>
            <a:endParaRPr kumimoji="0" lang="en-US" altLang="zh-TW" sz="44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74" name="Picture 27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0" y="35590816"/>
            <a:ext cx="2509184" cy="2509184"/>
          </a:xfrm>
          <a:prstGeom prst="rect">
            <a:avLst/>
          </a:prstGeom>
        </p:spPr>
      </p:pic>
      <p:sp>
        <p:nvSpPr>
          <p:cNvPr id="276" name="TextBox 15"/>
          <p:cNvSpPr txBox="1">
            <a:spLocks noChangeArrowheads="1"/>
          </p:cNvSpPr>
          <p:nvPr/>
        </p:nvSpPr>
        <p:spPr bwMode="auto">
          <a:xfrm>
            <a:off x="15392400" y="25720711"/>
            <a:ext cx="11925603" cy="138719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8373" tIns="39187" rIns="78373" bIns="39187">
            <a:spAutoFit/>
          </a:bodyPr>
          <a:lstStyle>
            <a:lvl1pPr marL="571500" indent="-571500"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3071813" indent="-1139825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4256088" indent="-1096963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5265738" indent="-833438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6232525" indent="-8763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66897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71469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76041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80613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Improvements over PCAH on SIFT10M dataset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endParaRPr lang="en-US" altLang="en-US" sz="3800" dirty="0" smtClean="0"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277" name="Chart 2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958569"/>
              </p:ext>
            </p:extLst>
          </p:nvPr>
        </p:nvGraphicFramePr>
        <p:xfrm>
          <a:off x="15250160" y="26939492"/>
          <a:ext cx="640080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8" name="Chart 2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500925"/>
              </p:ext>
            </p:extLst>
          </p:nvPr>
        </p:nvGraphicFramePr>
        <p:xfrm>
          <a:off x="21031200" y="26822400"/>
          <a:ext cx="6400800" cy="4042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87218" y="17373600"/>
            <a:ext cx="1035838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eaLnBrk="1" hangingPunct="1">
              <a:lnSpc>
                <a:spcPts val="5143"/>
              </a:lnSpc>
              <a:buFont typeface="Arial" panose="020B0604020202020204" pitchFamily="34" charset="0"/>
              <a:buChar char="•"/>
            </a:pPr>
            <a:r>
              <a:rPr lang="en-US" altLang="en-US" sz="3800" dirty="0" smtClean="0">
                <a:solidFill>
                  <a:prstClr val="black"/>
                </a:solidFill>
              </a:rPr>
              <a:t>Projection : hashes a high-dimensional data to a low-dimensional real number</a:t>
            </a:r>
            <a:endParaRPr lang="en-US" altLang="en-US" sz="3800" dirty="0">
              <a:solidFill>
                <a:prstClr val="black"/>
              </a:solidFill>
            </a:endParaRPr>
          </a:p>
          <a:p>
            <a:pPr lvl="0" eaLnBrk="1" hangingPunct="1">
              <a:lnSpc>
                <a:spcPts val="5143"/>
              </a:lnSpc>
            </a:pPr>
            <a:endParaRPr lang="en-US" altLang="en-US" sz="3800" dirty="0" smtClean="0">
              <a:solidFill>
                <a:prstClr val="black"/>
              </a:solidFill>
            </a:endParaRPr>
          </a:p>
        </p:txBody>
      </p:sp>
      <p:sp>
        <p:nvSpPr>
          <p:cNvPr id="281" name="Text Box 4"/>
          <p:cNvSpPr txBox="1">
            <a:spLocks noChangeArrowheads="1"/>
          </p:cNvSpPr>
          <p:nvPr/>
        </p:nvSpPr>
        <p:spPr bwMode="auto">
          <a:xfrm>
            <a:off x="3200400" y="16535400"/>
            <a:ext cx="11836400" cy="7561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Similar Items Map to Similar </a:t>
            </a:r>
            <a:r>
              <a:rPr kumimoji="0" lang="en-US" altLang="zh-TW" sz="4400" b="1" dirty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B</a:t>
            </a: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inary Codes</a:t>
            </a:r>
            <a:endParaRPr kumimoji="0" lang="en-US" altLang="zh-TW" sz="44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8074" y="19659600"/>
            <a:ext cx="88453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eaLnBrk="1" hangingPunct="1">
              <a:lnSpc>
                <a:spcPts val="5143"/>
              </a:lnSpc>
              <a:buFont typeface="Arial" panose="020B0604020202020204" pitchFamily="34" charset="0"/>
              <a:buChar char="•"/>
            </a:pPr>
            <a:r>
              <a:rPr lang="en-US" altLang="en-US" sz="3800" dirty="0">
                <a:solidFill>
                  <a:prstClr val="black"/>
                </a:solidFill>
              </a:rPr>
              <a:t>Quantization: discretizes the projected </a:t>
            </a:r>
            <a:r>
              <a:rPr lang="en-US" altLang="en-US" sz="3800" dirty="0" smtClean="0">
                <a:solidFill>
                  <a:prstClr val="black"/>
                </a:solidFill>
              </a:rPr>
              <a:t>number to a binary bit</a:t>
            </a:r>
            <a:endParaRPr lang="en-US" altLang="en-US" sz="3800" dirty="0">
              <a:solidFill>
                <a:prstClr val="black"/>
              </a:solidFill>
            </a:endParaRPr>
          </a:p>
        </p:txBody>
      </p:sp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991565"/>
            <a:ext cx="7430718" cy="325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2" name="Text Box 4"/>
          <p:cNvSpPr txBox="1">
            <a:spLocks noChangeArrowheads="1"/>
          </p:cNvSpPr>
          <p:nvPr/>
        </p:nvSpPr>
        <p:spPr bwMode="auto">
          <a:xfrm>
            <a:off x="15392400" y="24841200"/>
            <a:ext cx="11836400" cy="7561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4" tIns="39157" rIns="78324" bIns="39157">
            <a:spAutoFit/>
          </a:bodyPr>
          <a:lstStyle>
            <a:lvl1pPr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742950" indent="-285750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0" lang="en-US" altLang="zh-TW" sz="4400" b="1" dirty="0" smtClean="0">
                <a:solidFill>
                  <a:srgbClr val="FFFFFF"/>
                </a:solidFill>
                <a:latin typeface="Arial" charset="0"/>
                <a:ea typeface="新細明體" pitchFamily="18" charset="-120"/>
                <a:cs typeface="Arial" charset="0"/>
              </a:rPr>
              <a:t>Experiments</a:t>
            </a:r>
            <a:endParaRPr kumimoji="0" lang="en-US" altLang="zh-TW" sz="4800" b="1" dirty="0">
              <a:solidFill>
                <a:srgbClr val="FFFFFF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303" name="TextBox 15"/>
          <p:cNvSpPr txBox="1">
            <a:spLocks noChangeArrowheads="1"/>
          </p:cNvSpPr>
          <p:nvPr/>
        </p:nvSpPr>
        <p:spPr bwMode="auto">
          <a:xfrm>
            <a:off x="15392400" y="33147000"/>
            <a:ext cx="11925603" cy="269524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8373" tIns="39187" rIns="78373" bIns="39187">
            <a:spAutoFit/>
          </a:bodyPr>
          <a:lstStyle>
            <a:lvl1pPr marL="571500" indent="-571500">
              <a:spcBef>
                <a:spcPts val="28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15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1pPr>
            <a:lvl2pPr marL="3071813" indent="-1139825">
              <a:spcBef>
                <a:spcPts val="2638"/>
              </a:spcBef>
              <a:buClr>
                <a:schemeClr val="accent1"/>
              </a:buClr>
              <a:buFont typeface="Verdana" pitchFamily="34" charset="0"/>
              <a:buChar char="◦"/>
              <a:defRPr sz="134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2pPr>
            <a:lvl3pPr marL="4256088" indent="-1096963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115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3pPr>
            <a:lvl4pPr marL="5265738" indent="-833438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4pPr>
            <a:lvl5pPr marL="6232525" indent="-8763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5pPr>
            <a:lvl6pPr marL="66897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6pPr>
            <a:lvl7pPr marL="71469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7pPr>
            <a:lvl8pPr marL="76041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8pPr>
            <a:lvl9pPr marL="8061325" indent="-876300" defTabSz="438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96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defRPr>
            </a:lvl9pPr>
          </a:lstStyle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ITQ, PCAH, SH, </a:t>
            </a:r>
            <a:r>
              <a:rPr lang="en-US" altLang="en-US" sz="3800" dirty="0" err="1" smtClean="0">
                <a:latin typeface="Arial" charset="0"/>
                <a:ea typeface="新細明體" pitchFamily="18" charset="-120"/>
              </a:rPr>
              <a:t>Kmeans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 Hashing, Spherical Hashing, Isotropic Hashing, …</a:t>
            </a:r>
          </a:p>
          <a:p>
            <a:pPr eaLnBrk="1" hangingPunct="1">
              <a:lnSpc>
                <a:spcPts val="5143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Distributed implementation on </a:t>
            </a:r>
            <a:r>
              <a:rPr lang="en-US" altLang="en-US" sz="3800" dirty="0" err="1" smtClean="0">
                <a:latin typeface="Arial" charset="0"/>
                <a:ea typeface="新細明體" pitchFamily="18" charset="-120"/>
              </a:rPr>
              <a:t>LoSHa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 (</a:t>
            </a:r>
            <a:r>
              <a:rPr lang="en-US" altLang="en-US" sz="3800" smtClean="0">
                <a:latin typeface="Arial" charset="0"/>
                <a:ea typeface="新細明體" pitchFamily="18" charset="-120"/>
              </a:rPr>
              <a:t>a general system </a:t>
            </a:r>
            <a:r>
              <a:rPr lang="en-US" altLang="en-US" sz="3800" dirty="0" smtClean="0">
                <a:latin typeface="Arial" charset="0"/>
                <a:ea typeface="新細明體" pitchFamily="18" charset="-120"/>
              </a:rPr>
              <a:t>for similarity search)</a:t>
            </a:r>
            <a:endParaRPr lang="en-US" altLang="en-US" sz="3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37750" y="36127938"/>
            <a:ext cx="46602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err="1" smtClean="0"/>
              <a:t>Jinfeng</a:t>
            </a:r>
            <a:r>
              <a:rPr lang="en-US" sz="3800" dirty="0" smtClean="0"/>
              <a:t> Li</a:t>
            </a:r>
          </a:p>
          <a:p>
            <a:pPr algn="ctr"/>
            <a:r>
              <a:rPr lang="en-US" sz="3800" dirty="0" smtClean="0"/>
              <a:t>jfli@cse.cuhk.edu.hk</a:t>
            </a:r>
            <a:endParaRPr lang="en-US" sz="3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55511" y="31290034"/>
            <a:ext cx="1101057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 eaLnBrk="1" hangingPunct="1">
              <a:lnSpc>
                <a:spcPts val="5143"/>
              </a:lnSpc>
              <a:buFont typeface="Arial" panose="020B0604020202020204" pitchFamily="34" charset="0"/>
              <a:buChar char="•"/>
            </a:pPr>
            <a:r>
              <a:rPr lang="en-US" altLang="en-US" sz="3800" dirty="0" smtClean="0">
                <a:solidFill>
                  <a:prstClr val="black"/>
                </a:solidFill>
              </a:rPr>
              <a:t>Work for extensive Learning to Hash algorithms</a:t>
            </a:r>
            <a:endParaRPr lang="en-US" altLang="en-US" sz="3800" dirty="0">
              <a:solidFill>
                <a:prstClr val="black"/>
              </a:solidFill>
            </a:endParaRPr>
          </a:p>
        </p:txBody>
      </p:sp>
      <p:pic>
        <p:nvPicPr>
          <p:cNvPr id="9241" name="Picture 25" descr="E:\Dropbox\My papers\L2H\sigmod 2018 conference\poster\generateToprobe_tre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885" y="18183650"/>
            <a:ext cx="8261729" cy="62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3" name="Group 482"/>
          <p:cNvGrpSpPr/>
          <p:nvPr/>
        </p:nvGrpSpPr>
        <p:grpSpPr>
          <a:xfrm>
            <a:off x="19349006" y="14343920"/>
            <a:ext cx="1857477" cy="3576337"/>
            <a:chOff x="1017354" y="1174765"/>
            <a:chExt cx="1749165" cy="3308245"/>
          </a:xfrm>
        </p:grpSpPr>
        <p:grpSp>
          <p:nvGrpSpPr>
            <p:cNvPr id="508" name="Group 507"/>
            <p:cNvGrpSpPr/>
            <p:nvPr/>
          </p:nvGrpSpPr>
          <p:grpSpPr>
            <a:xfrm>
              <a:off x="1019331" y="1871223"/>
              <a:ext cx="645080" cy="2608770"/>
              <a:chOff x="1019331" y="1871223"/>
              <a:chExt cx="645080" cy="2608770"/>
            </a:xfrm>
          </p:grpSpPr>
          <p:sp>
            <p:nvSpPr>
              <p:cNvPr id="515" name="Rectangle 514"/>
              <p:cNvSpPr/>
              <p:nvPr/>
            </p:nvSpPr>
            <p:spPr>
              <a:xfrm>
                <a:off x="1019331" y="1871223"/>
                <a:ext cx="640080" cy="640080"/>
              </a:xfrm>
              <a:prstGeom prst="rect">
                <a:avLst/>
              </a:prstGeom>
              <a:solidFill>
                <a:srgbClr val="FFC000"/>
              </a:solidFill>
              <a:ln w="25400" cap="flat">
                <a:solidFill>
                  <a:srgbClr val="4F81BD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sym typeface="Calibri"/>
                  </a:rPr>
                  <a:t>0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1021831" y="2518293"/>
                <a:ext cx="640080" cy="640080"/>
              </a:xfrm>
              <a:prstGeom prst="rect">
                <a:avLst/>
              </a:prstGeom>
              <a:solidFill>
                <a:srgbClr val="FFFF00"/>
              </a:solidFill>
              <a:ln w="25400" cap="flat">
                <a:solidFill>
                  <a:srgbClr val="4F81BD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sym typeface="Calibri"/>
                  </a:rPr>
                  <a:t>1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1024331" y="3180353"/>
                <a:ext cx="640080" cy="640080"/>
              </a:xfrm>
              <a:prstGeom prst="rect">
                <a:avLst/>
              </a:prstGeom>
              <a:solidFill>
                <a:srgbClr val="00B050"/>
              </a:solidFill>
              <a:ln w="25400" cap="flat">
                <a:solidFill>
                  <a:srgbClr val="4F81BD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sym typeface="Calibri"/>
                  </a:rPr>
                  <a:t>0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1024331" y="3839913"/>
                <a:ext cx="640080" cy="640080"/>
              </a:xfrm>
              <a:prstGeom prst="rect">
                <a:avLst/>
              </a:prstGeom>
              <a:solidFill>
                <a:srgbClr val="00B0F0"/>
              </a:solidFill>
              <a:ln w="25400" cap="flat">
                <a:solidFill>
                  <a:srgbClr val="4F81BD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sym typeface="Calibri"/>
                  </a:rPr>
                  <a:t>1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endParaRPr>
              </a:p>
            </p:txBody>
          </p:sp>
        </p:grpSp>
        <p:sp>
          <p:nvSpPr>
            <p:cNvPr id="509" name="TextBox 508"/>
            <p:cNvSpPr txBox="1"/>
            <p:nvPr/>
          </p:nvSpPr>
          <p:spPr>
            <a:xfrm>
              <a:off x="1017354" y="1187255"/>
              <a:ext cx="9239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0" name="TextBox 509"/>
                <p:cNvSpPr txBox="1"/>
                <p:nvPr/>
              </p:nvSpPr>
              <p:spPr>
                <a:xfrm>
                  <a:off x="1586129" y="1174765"/>
                  <a:ext cx="1180390" cy="5409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Calibri"/>
                          </a:rPr>
                          <m:t>|</m:t>
                        </m:r>
                        <m:r>
                          <a:rPr kumimoji="0" lang="en-US" sz="3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Calibri"/>
                          </a:rPr>
                          <m:t>𝑝</m:t>
                        </m:r>
                        <m:d>
                          <m:dPr>
                            <m:ctrlPr>
                              <a:rPr kumimoji="0" lang="en-US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sym typeface="Calibri"/>
                              </a:rPr>
                              <m:t>𝑞</m:t>
                            </m:r>
                          </m:e>
                        </m:d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Calibri"/>
                          </a:rPr>
                          <m:t>|</m:t>
                        </m:r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510" name="TextBox 5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129" y="1174765"/>
                  <a:ext cx="1180390" cy="54093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1" name="Rectangle 510"/>
            <p:cNvSpPr/>
            <p:nvPr/>
          </p:nvSpPr>
          <p:spPr>
            <a:xfrm>
              <a:off x="1686391" y="187406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0.2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682134" y="253612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0.1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676401" y="319818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678901" y="3842930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0.3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</p:grpSp>
      <p:cxnSp>
        <p:nvCxnSpPr>
          <p:cNvPr id="484" name="Straight Arrow Connector 483"/>
          <p:cNvCxnSpPr/>
          <p:nvPr/>
        </p:nvCxnSpPr>
        <p:spPr>
          <a:xfrm>
            <a:off x="21006617" y="16431375"/>
            <a:ext cx="1655512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/>
              <p:cNvSpPr txBox="1"/>
              <p:nvPr/>
            </p:nvSpPr>
            <p:spPr>
              <a:xfrm>
                <a:off x="20911110" y="15750786"/>
                <a:ext cx="214167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sym typeface="Calibri"/>
                  </a:rPr>
                  <a:t>Sort by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sym typeface="Calibri"/>
                      </a:rPr>
                      <m:t>|</m:t>
                    </m:r>
                    <m:r>
                      <a:rPr kumimoji="0" lang="en-US" sz="2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sym typeface="Calibri"/>
                      </a:rPr>
                      <m:t>𝑝</m:t>
                    </m:r>
                    <m:d>
                      <m:dPr>
                        <m:ctrlPr>
                          <a:rPr kumimoji="0" lang="en-US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Calibri"/>
                          </a:rPr>
                        </m:ctrlPr>
                      </m:dPr>
                      <m:e>
                        <m:r>
                          <a:rPr kumimoji="0" lang="en-US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sym typeface="Calibri"/>
                          </a:rPr>
                          <m:t>𝑞</m:t>
                        </m:r>
                      </m:e>
                    </m:d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sym typeface="Calibri"/>
                      </a:rPr>
                      <m:t>|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endParaRPr>
              </a:p>
            </p:txBody>
          </p:sp>
        </mc:Choice>
        <mc:Fallback>
          <p:sp>
            <p:nvSpPr>
              <p:cNvPr id="485" name="TextBox 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110" y="15750786"/>
                <a:ext cx="2141675" cy="523218"/>
              </a:xfrm>
              <a:prstGeom prst="rect">
                <a:avLst/>
              </a:prstGeom>
              <a:blipFill rotWithShape="1">
                <a:blip r:embed="rId23"/>
                <a:stretch>
                  <a:fillRect l="-7955" t="-10465" b="-325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TextBox 485"/>
              <p:cNvSpPr txBox="1"/>
              <p:nvPr/>
            </p:nvSpPr>
            <p:spPr>
              <a:xfrm>
                <a:off x="22651881" y="14314009"/>
                <a:ext cx="1092413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sym typeface="Calibri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sym typeface="Calibri"/>
                            </a:rPr>
                            <m:t>𝑐</m:t>
                          </m:r>
                        </m:e>
                        <m:sup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sym typeface="Calibri"/>
                            </a:rPr>
                            <m:t>′</m:t>
                          </m:r>
                        </m:sup>
                      </m:sSup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(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𝑞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endParaRPr>
              </a:p>
            </p:txBody>
          </p:sp>
        </mc:Choice>
        <mc:Fallback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881" y="14314009"/>
                <a:ext cx="1092413" cy="58477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/>
              <p:cNvSpPr txBox="1"/>
              <p:nvPr/>
            </p:nvSpPr>
            <p:spPr>
              <a:xfrm>
                <a:off x="23610249" y="14330418"/>
                <a:ext cx="1253483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|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sym typeface="Calibri"/>
                            </a:rPr>
                            <m:t>𝑞</m:t>
                          </m:r>
                        </m:e>
                      </m:d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sym typeface="Calibri"/>
                        </a:rPr>
                        <m:t>|</m:t>
                      </m:r>
                    </m:oMath>
                  </m:oMathPara>
                </a14:m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endParaRPr>
              </a:p>
            </p:txBody>
          </p:sp>
        </mc:Choice>
        <mc:Fallback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49" y="14330418"/>
                <a:ext cx="1253483" cy="58477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8" name="Group 487"/>
          <p:cNvGrpSpPr/>
          <p:nvPr/>
        </p:nvGrpSpPr>
        <p:grpSpPr>
          <a:xfrm>
            <a:off x="23064579" y="15763914"/>
            <a:ext cx="1388081" cy="695026"/>
            <a:chOff x="4349611" y="1858733"/>
            <a:chExt cx="1307140" cy="642925"/>
          </a:xfrm>
        </p:grpSpPr>
        <p:sp>
          <p:nvSpPr>
            <p:cNvPr id="506" name="Rectangle 505"/>
            <p:cNvSpPr/>
            <p:nvPr/>
          </p:nvSpPr>
          <p:spPr>
            <a:xfrm>
              <a:off x="4349611" y="1858733"/>
              <a:ext cx="640080" cy="640080"/>
            </a:xfrm>
            <a:prstGeom prst="rect">
              <a:avLst/>
            </a:prstGeom>
            <a:solidFill>
              <a:srgbClr val="FFC000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rPr>
                <a:t>0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016671" y="186157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0.2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23065358" y="15069813"/>
            <a:ext cx="1388081" cy="695026"/>
            <a:chOff x="4352111" y="2505803"/>
            <a:chExt cx="1307140" cy="642925"/>
          </a:xfrm>
        </p:grpSpPr>
        <p:sp>
          <p:nvSpPr>
            <p:cNvPr id="504" name="Rectangle 503"/>
            <p:cNvSpPr/>
            <p:nvPr/>
          </p:nvSpPr>
          <p:spPr>
            <a:xfrm>
              <a:off x="4352111" y="2505803"/>
              <a:ext cx="640080" cy="64008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1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019171" y="250864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0.1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</p:grpSp>
      <p:grpSp>
        <p:nvGrpSpPr>
          <p:cNvPr id="490" name="Group 489"/>
          <p:cNvGrpSpPr/>
          <p:nvPr/>
        </p:nvGrpSpPr>
        <p:grpSpPr>
          <a:xfrm>
            <a:off x="23068013" y="17166004"/>
            <a:ext cx="1372163" cy="705080"/>
            <a:chOff x="4354611" y="3155718"/>
            <a:chExt cx="1292150" cy="652225"/>
          </a:xfrm>
        </p:grpSpPr>
        <p:sp>
          <p:nvSpPr>
            <p:cNvPr id="502" name="Rectangle 501"/>
            <p:cNvSpPr/>
            <p:nvPr/>
          </p:nvSpPr>
          <p:spPr>
            <a:xfrm>
              <a:off x="4354611" y="3167863"/>
              <a:ext cx="640080" cy="64008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0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006681" y="3155718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23068013" y="16453181"/>
            <a:ext cx="1374817" cy="704894"/>
            <a:chOff x="4354611" y="3815450"/>
            <a:chExt cx="1294650" cy="652053"/>
          </a:xfrm>
        </p:grpSpPr>
        <p:sp>
          <p:nvSpPr>
            <p:cNvPr id="500" name="Rectangle 499"/>
            <p:cNvSpPr/>
            <p:nvPr/>
          </p:nvSpPr>
          <p:spPr>
            <a:xfrm>
              <a:off x="4354611" y="3827423"/>
              <a:ext cx="640080" cy="640080"/>
            </a:xfrm>
            <a:prstGeom prst="rect">
              <a:avLst/>
            </a:prstGeom>
            <a:solidFill>
              <a:srgbClr val="00B0F0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1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009181" y="3815450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rPr>
                <a:t>0.3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TextBox 491"/>
              <p:cNvSpPr txBox="1"/>
              <p:nvPr/>
            </p:nvSpPr>
            <p:spPr>
              <a:xfrm>
                <a:off x="19110071" y="14373627"/>
                <a:ext cx="960966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sym typeface="Calibri"/>
                        </a:rPr>
                        <m:t>𝑐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sym typeface="Calibri"/>
                        </a:rPr>
                        <m:t>(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sym typeface="Calibri"/>
                        </a:rPr>
                        <m:t>𝑞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sym typeface="Calibri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endParaRPr>
              </a:p>
            </p:txBody>
          </p:sp>
        </mc:Choice>
        <mc:Fallback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071" y="14373627"/>
                <a:ext cx="960966" cy="58477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3" name="Group 492"/>
          <p:cNvGrpSpPr/>
          <p:nvPr/>
        </p:nvGrpSpPr>
        <p:grpSpPr>
          <a:xfrm>
            <a:off x="25511646" y="15034701"/>
            <a:ext cx="685025" cy="2820178"/>
            <a:chOff x="1019331" y="1871223"/>
            <a:chExt cx="645080" cy="2608770"/>
          </a:xfrm>
        </p:grpSpPr>
        <p:sp>
          <p:nvSpPr>
            <p:cNvPr id="496" name="Rectangle 495"/>
            <p:cNvSpPr/>
            <p:nvPr/>
          </p:nvSpPr>
          <p:spPr>
            <a:xfrm>
              <a:off x="1019331" y="1871223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sym typeface="Calibri"/>
                </a:rPr>
                <a:t>1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1021831" y="2518293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0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1024331" y="3180353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0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024331" y="3839913"/>
              <a:ext cx="640080" cy="6400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rPr>
                <a:t>0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sym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TextBox 493"/>
              <p:cNvSpPr txBox="1"/>
              <p:nvPr/>
            </p:nvSpPr>
            <p:spPr>
              <a:xfrm>
                <a:off x="24638702" y="16112593"/>
                <a:ext cx="630857" cy="632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sym typeface="Calibri"/>
                        </a:rPr>
                        <m:t>⊕</m:t>
                      </m:r>
                    </m:oMath>
                  </m:oMathPara>
                </a14:m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sym typeface="Calibri"/>
                </a:endParaRPr>
              </a:p>
            </p:txBody>
          </p:sp>
        </mc:Choice>
        <mc:Fallback>
          <p:sp>
            <p:nvSpPr>
              <p:cNvPr id="494" name="TextBox 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702" y="16112593"/>
                <a:ext cx="630857" cy="63216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TextBox 494"/>
              <p:cNvSpPr txBox="1"/>
              <p:nvPr/>
            </p:nvSpPr>
            <p:spPr>
              <a:xfrm>
                <a:off x="24619632" y="13644713"/>
                <a:ext cx="2620267" cy="1077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kern="0" dirty="0" err="1" smtClean="0">
                    <a:solidFill>
                      <a:srgbClr val="FF0000"/>
                    </a:solidFill>
                    <a:sym typeface="Calibri"/>
                  </a:rPr>
                  <a:t>fl</a:t>
                </a:r>
                <a:r>
                  <a:rPr kumimoji="0" lang="en-US" sz="3200" b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Calibri"/>
                  </a:rPr>
                  <a:t>ipping</a:t>
                </a:r>
                <a:r>
                  <a:rPr kumimoji="0" lang="en-US" sz="3200" b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Calibri"/>
                  </a:rPr>
                  <a:t> vector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Calibri"/>
                  </a:rPr>
                  <a:t>QD</a:t>
                </a:r>
                <a:r>
                  <a:rPr kumimoji="0" lang="en-US" sz="3200" b="0" u="none" strike="noStrike" kern="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sym typeface="Calibri"/>
                      </a:rPr>
                      <m:t>=0.1</m:t>
                    </m:r>
                  </m:oMath>
                </a14:m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sym typeface="Calibri"/>
                </a:endParaRPr>
              </a:p>
            </p:txBody>
          </p:sp>
        </mc:Choice>
        <mc:Fallback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9632" y="13644713"/>
                <a:ext cx="2620267" cy="1077216"/>
              </a:xfrm>
              <a:prstGeom prst="rect">
                <a:avLst/>
              </a:prstGeom>
              <a:blipFill rotWithShape="1">
                <a:blip r:embed="rId28"/>
                <a:stretch>
                  <a:fillRect l="-7692" t="-7345" r="-6993" b="-1638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283264" y="13675713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Sort the elements </a:t>
            </a:r>
            <a:r>
              <a:rPr lang="en-US" sz="3600" dirty="0" smtClean="0"/>
              <a:t>inside </a:t>
            </a:r>
            <a:r>
              <a:rPr lang="en-US" sz="3600" dirty="0"/>
              <a:t>a projected vector by their absolute values</a:t>
            </a:r>
          </a:p>
          <a:p>
            <a:pPr algn="ctr"/>
            <a:endParaRPr lang="en-US" sz="3600" dirty="0"/>
          </a:p>
        </p:txBody>
      </p:sp>
      <p:sp>
        <p:nvSpPr>
          <p:cNvPr id="520" name="TextBox 519"/>
          <p:cNvSpPr txBox="1"/>
          <p:nvPr/>
        </p:nvSpPr>
        <p:spPr>
          <a:xfrm>
            <a:off x="22449897" y="19290506"/>
            <a:ext cx="4339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Apply the flipping vectors organized as a tree to obtain buckets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undry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2205</TotalTime>
  <Words>412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kyfung</dc:creator>
  <cp:lastModifiedBy>jfli</cp:lastModifiedBy>
  <cp:revision>138</cp:revision>
  <dcterms:created xsi:type="dcterms:W3CDTF">2013-05-23T04:14:33Z</dcterms:created>
  <dcterms:modified xsi:type="dcterms:W3CDTF">2018-05-31T14:27:24Z</dcterms:modified>
</cp:coreProperties>
</file>