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0"/>
  </p:notesMasterIdLst>
  <p:sldIdLst>
    <p:sldId id="256" r:id="rId2"/>
    <p:sldId id="257" r:id="rId3"/>
    <p:sldId id="261" r:id="rId4"/>
    <p:sldId id="263" r:id="rId5"/>
    <p:sldId id="262" r:id="rId6"/>
    <p:sldId id="264" r:id="rId7"/>
    <p:sldId id="265" r:id="rId8"/>
    <p:sldId id="266" r:id="rId9"/>
    <p:sldId id="267" r:id="rId10"/>
    <p:sldId id="268" r:id="rId11"/>
    <p:sldId id="269" r:id="rId12"/>
    <p:sldId id="271" r:id="rId13"/>
    <p:sldId id="270" r:id="rId14"/>
    <p:sldId id="272" r:id="rId15"/>
    <p:sldId id="273" r:id="rId16"/>
    <p:sldId id="274" r:id="rId17"/>
    <p:sldId id="259"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1"/>
    <p:restoredTop sz="65135"/>
  </p:normalViewPr>
  <p:slideViewPr>
    <p:cSldViewPr snapToGrid="0" snapToObjects="1">
      <p:cViewPr varScale="1">
        <p:scale>
          <a:sx n="81" d="100"/>
          <a:sy n="81" d="100"/>
        </p:scale>
        <p:origin x="208"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4A3E8-8C66-9944-B662-BDF73F22006D}" type="datetimeFigureOut">
              <a:rPr lang="en-US" smtClean="0"/>
              <a:t>4/30/19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DC9E0-A8F8-DC47-95B7-86EF765BB94E}" type="slidenum">
              <a:rPr lang="en-US" smtClean="0"/>
              <a:t>‹#›</a:t>
            </a:fld>
            <a:endParaRPr lang="en-US"/>
          </a:p>
        </p:txBody>
      </p:sp>
    </p:spTree>
    <p:extLst>
      <p:ext uri="{BB962C8B-B14F-4D97-AF65-F5344CB8AC3E}">
        <p14:creationId xmlns:p14="http://schemas.microsoft.com/office/powerpoint/2010/main" val="76433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Saccharomyces is yeast genus, since the genome is small. It’s widely used as a model to research on eukaryotic genome.</a:t>
            </a:r>
          </a:p>
          <a:p>
            <a:r>
              <a:rPr lang="en-US" dirty="0"/>
              <a:t>First, I will give a short introduction of the saccharomyces genus, and then talk about my project objectives. Then focus on my method, result and discussion. </a:t>
            </a:r>
          </a:p>
        </p:txBody>
      </p:sp>
      <p:sp>
        <p:nvSpPr>
          <p:cNvPr id="4" name="Slide Number Placeholder 3"/>
          <p:cNvSpPr>
            <a:spLocks noGrp="1"/>
          </p:cNvSpPr>
          <p:nvPr>
            <p:ph type="sldNum" sz="quarter" idx="5"/>
          </p:nvPr>
        </p:nvSpPr>
        <p:spPr/>
        <p:txBody>
          <a:bodyPr/>
          <a:lstStyle/>
          <a:p>
            <a:fld id="{70BDC9E0-A8F8-DC47-95B7-86EF765BB94E}" type="slidenum">
              <a:rPr lang="en-US" smtClean="0"/>
              <a:t>1</a:t>
            </a:fld>
            <a:endParaRPr lang="en-US"/>
          </a:p>
        </p:txBody>
      </p:sp>
    </p:spTree>
    <p:extLst>
      <p:ext uri="{BB962C8B-B14F-4D97-AF65-F5344CB8AC3E}">
        <p14:creationId xmlns:p14="http://schemas.microsoft.com/office/powerpoint/2010/main" val="3868928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section is the result.</a:t>
            </a:r>
          </a:p>
          <a:p>
            <a:r>
              <a:rPr lang="en-US" dirty="0"/>
              <a:t>Here is the BUSCO assessment result.</a:t>
            </a:r>
          </a:p>
          <a:p>
            <a:r>
              <a:rPr lang="en-US" dirty="0"/>
              <a:t>As I mention before, BUSCO is used to assess the genome assembly.</a:t>
            </a:r>
          </a:p>
          <a:p>
            <a:r>
              <a:rPr lang="en-US" dirty="0"/>
              <a:t>We can know how many ancient gene in the species genome.</a:t>
            </a:r>
          </a:p>
          <a:p>
            <a:r>
              <a:rPr lang="en-US" dirty="0"/>
              <a:t>The total number of ancient gene in the </a:t>
            </a:r>
            <a:r>
              <a:rPr lang="en-US" dirty="0" err="1"/>
              <a:t>saccharomycetale</a:t>
            </a:r>
            <a:r>
              <a:rPr lang="en-US" dirty="0"/>
              <a:t> family is 1711. </a:t>
            </a:r>
          </a:p>
          <a:p>
            <a:r>
              <a:rPr lang="en-US" dirty="0"/>
              <a:t>Blue….</a:t>
            </a:r>
          </a:p>
          <a:p>
            <a:r>
              <a:rPr lang="en-US" dirty="0"/>
              <a:t>All this genome are good assembly, with only a little missing genes, The best is </a:t>
            </a:r>
            <a:r>
              <a:rPr lang="en-US" dirty="0" err="1"/>
              <a:t>eubayanus</a:t>
            </a:r>
            <a:r>
              <a:rPr lang="en-US" dirty="0"/>
              <a:t>.</a:t>
            </a:r>
          </a:p>
        </p:txBody>
      </p:sp>
      <p:sp>
        <p:nvSpPr>
          <p:cNvPr id="4" name="Slide Number Placeholder 3"/>
          <p:cNvSpPr>
            <a:spLocks noGrp="1"/>
          </p:cNvSpPr>
          <p:nvPr>
            <p:ph type="sldNum" sz="quarter" idx="5"/>
          </p:nvPr>
        </p:nvSpPr>
        <p:spPr/>
        <p:txBody>
          <a:bodyPr/>
          <a:lstStyle/>
          <a:p>
            <a:fld id="{70BDC9E0-A8F8-DC47-95B7-86EF765BB94E}" type="slidenum">
              <a:rPr lang="en-US" smtClean="0"/>
              <a:t>10</a:t>
            </a:fld>
            <a:endParaRPr lang="en-US"/>
          </a:p>
        </p:txBody>
      </p:sp>
    </p:spTree>
    <p:extLst>
      <p:ext uri="{BB962C8B-B14F-4D97-AF65-F5344CB8AC3E}">
        <p14:creationId xmlns:p14="http://schemas.microsoft.com/office/powerpoint/2010/main" val="1813193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BUSCO result, 1662 genes are existing in at least two </a:t>
            </a:r>
            <a:r>
              <a:rPr lang="en-US" dirty="0" err="1"/>
              <a:t>speciesm</a:t>
            </a:r>
            <a:r>
              <a:rPr lang="en-US" dirty="0"/>
              <a:t> So we used these gene to construct ML trees. Here is the likelihood for these tree. From -9642 to -324. The distribution is left skewed, that’s mean most tree have high likelihood. </a:t>
            </a:r>
          </a:p>
          <a:p>
            <a:r>
              <a:rPr lang="en-US" dirty="0"/>
              <a:t>At the beginning, I think maybe the bad one is the tree with less species, but when I checking the tree, the bad some of the bad tree include 8 species, and some include 4 or 5 species, there is no obvious bias. And the good tree with high likelihood also include 8 species.</a:t>
            </a:r>
          </a:p>
        </p:txBody>
      </p:sp>
      <p:sp>
        <p:nvSpPr>
          <p:cNvPr id="4" name="Slide Number Placeholder 3"/>
          <p:cNvSpPr>
            <a:spLocks noGrp="1"/>
          </p:cNvSpPr>
          <p:nvPr>
            <p:ph type="sldNum" sz="quarter" idx="5"/>
          </p:nvPr>
        </p:nvSpPr>
        <p:spPr/>
        <p:txBody>
          <a:bodyPr/>
          <a:lstStyle/>
          <a:p>
            <a:fld id="{70BDC9E0-A8F8-DC47-95B7-86EF765BB94E}" type="slidenum">
              <a:rPr lang="en-US" smtClean="0"/>
              <a:t>11</a:t>
            </a:fld>
            <a:endParaRPr lang="en-US"/>
          </a:p>
        </p:txBody>
      </p:sp>
    </p:spTree>
    <p:extLst>
      <p:ext uri="{BB962C8B-B14F-4D97-AF65-F5344CB8AC3E}">
        <p14:creationId xmlns:p14="http://schemas.microsoft.com/office/powerpoint/2010/main" val="1716791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not every </a:t>
            </a:r>
            <a:r>
              <a:rPr lang="en-US" dirty="0" err="1"/>
              <a:t>anient</a:t>
            </a:r>
            <a:r>
              <a:rPr lang="en-US" dirty="0"/>
              <a:t> </a:t>
            </a:r>
            <a:r>
              <a:rPr lang="en-US"/>
              <a:t>gene with all </a:t>
            </a:r>
          </a:p>
        </p:txBody>
      </p:sp>
      <p:sp>
        <p:nvSpPr>
          <p:cNvPr id="4" name="Slide Number Placeholder 3"/>
          <p:cNvSpPr>
            <a:spLocks noGrp="1"/>
          </p:cNvSpPr>
          <p:nvPr>
            <p:ph type="sldNum" sz="quarter" idx="5"/>
          </p:nvPr>
        </p:nvSpPr>
        <p:spPr/>
        <p:txBody>
          <a:bodyPr/>
          <a:lstStyle/>
          <a:p>
            <a:fld id="{70BDC9E0-A8F8-DC47-95B7-86EF765BB94E}" type="slidenum">
              <a:rPr lang="en-US" smtClean="0"/>
              <a:t>12</a:t>
            </a:fld>
            <a:endParaRPr lang="en-US"/>
          </a:p>
        </p:txBody>
      </p:sp>
    </p:spTree>
    <p:extLst>
      <p:ext uri="{BB962C8B-B14F-4D97-AF65-F5344CB8AC3E}">
        <p14:creationId xmlns:p14="http://schemas.microsoft.com/office/powerpoint/2010/main" val="1159848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Yeast is widely used in winemaking, baking, brewing, and other fermentation process.</a:t>
            </a:r>
          </a:p>
          <a:p>
            <a:r>
              <a:rPr lang="en-US" dirty="0"/>
              <a:t>There are many species in the Saccharomyces genus, and each species have many strains. Here, I find 8 species with good assembly genome in this genus.</a:t>
            </a:r>
          </a:p>
          <a:p>
            <a:r>
              <a:rPr lang="en-US" dirty="0"/>
              <a:t>The first one, S. cerevisiae, is the most famous species in the genus. It’s widely used for next </a:t>
            </a:r>
            <a:r>
              <a:rPr lang="en-US" dirty="0" err="1"/>
              <a:t>gerneration</a:t>
            </a:r>
            <a:r>
              <a:rPr lang="en-US" dirty="0"/>
              <a:t> sequencing and genome research, and it’s also the reference genome for other species assembly and annotation in this genus. The reference strain is S288C in this species.</a:t>
            </a:r>
          </a:p>
          <a:p>
            <a:r>
              <a:rPr lang="en-US" dirty="0" err="1"/>
              <a:t>S.Paradoxus</a:t>
            </a:r>
            <a:r>
              <a:rPr lang="en-US" dirty="0"/>
              <a:t> is known as the most closest relative species to S. cerevisiae. </a:t>
            </a:r>
          </a:p>
          <a:p>
            <a:r>
              <a:rPr lang="en-US" dirty="0"/>
              <a:t>There are many hybridization events happened in this genus. S. </a:t>
            </a:r>
            <a:r>
              <a:rPr lang="en-US" dirty="0" err="1"/>
              <a:t>bayanus</a:t>
            </a:r>
            <a:r>
              <a:rPr lang="en-US" dirty="0"/>
              <a:t> is an example. Some paper said it’s a hybrid from </a:t>
            </a:r>
            <a:r>
              <a:rPr lang="en-US" dirty="0" err="1"/>
              <a:t>S.uravum</a:t>
            </a:r>
            <a:r>
              <a:rPr lang="en-US" dirty="0"/>
              <a:t>, S. </a:t>
            </a:r>
            <a:r>
              <a:rPr lang="en-US" dirty="0" err="1"/>
              <a:t>eubayanus</a:t>
            </a:r>
            <a:r>
              <a:rPr lang="en-US" dirty="0"/>
              <a:t>, and s. cerevisiae. But some only mention its from </a:t>
            </a:r>
            <a:r>
              <a:rPr lang="en-US" dirty="0" err="1"/>
              <a:t>S.uravum</a:t>
            </a:r>
            <a:r>
              <a:rPr lang="en-US" dirty="0"/>
              <a:t> and </a:t>
            </a:r>
            <a:r>
              <a:rPr lang="en-US" dirty="0" err="1"/>
              <a:t>eubayanus</a:t>
            </a:r>
            <a:r>
              <a:rPr lang="en-US" dirty="0"/>
              <a:t>. In this genus, the hybrid usually has chromosome loss, replacement, or rearrangement. So the genome sequence may be very different from their parents. We don’t know </a:t>
            </a:r>
            <a:r>
              <a:rPr lang="en-US" dirty="0" err="1"/>
              <a:t>S.bayanus</a:t>
            </a:r>
            <a:r>
              <a:rPr lang="en-US" dirty="0"/>
              <a:t> is more similar to which parent.</a:t>
            </a:r>
          </a:p>
        </p:txBody>
      </p:sp>
      <p:sp>
        <p:nvSpPr>
          <p:cNvPr id="4" name="Slide Number Placeholder 3"/>
          <p:cNvSpPr>
            <a:spLocks noGrp="1"/>
          </p:cNvSpPr>
          <p:nvPr>
            <p:ph type="sldNum" sz="quarter" idx="5"/>
          </p:nvPr>
        </p:nvSpPr>
        <p:spPr/>
        <p:txBody>
          <a:bodyPr/>
          <a:lstStyle/>
          <a:p>
            <a:fld id="{70BDC9E0-A8F8-DC47-95B7-86EF765BB94E}" type="slidenum">
              <a:rPr lang="en-US" smtClean="0"/>
              <a:t>2</a:t>
            </a:fld>
            <a:endParaRPr lang="en-US"/>
          </a:p>
        </p:txBody>
      </p:sp>
    </p:spTree>
    <p:extLst>
      <p:ext uri="{BB962C8B-B14F-4D97-AF65-F5344CB8AC3E}">
        <p14:creationId xmlns:p14="http://schemas.microsoft.com/office/powerpoint/2010/main" val="2695212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published phylogenic tree I found from most of </a:t>
            </a:r>
            <a:r>
              <a:rPr lang="en-US" dirty="0" err="1"/>
              <a:t>Saccharomycces</a:t>
            </a:r>
            <a:r>
              <a:rPr lang="en-US" dirty="0"/>
              <a:t> paper. There are 7 species, lack of </a:t>
            </a:r>
            <a:r>
              <a:rPr lang="en-US" dirty="0" err="1"/>
              <a:t>S.bayanus</a:t>
            </a:r>
            <a:r>
              <a:rPr lang="en-US" dirty="0"/>
              <a:t>. Since it’s a hybrid, I didn’t find any paper have phylogenic tree for all these 8 species. I only found some paper with </a:t>
            </a:r>
            <a:r>
              <a:rPr lang="en-US" dirty="0" err="1"/>
              <a:t>S.bayanus</a:t>
            </a:r>
            <a:r>
              <a:rPr lang="en-US" dirty="0"/>
              <a:t> in gene tree, and different gene has very different tree.</a:t>
            </a:r>
          </a:p>
        </p:txBody>
      </p:sp>
      <p:sp>
        <p:nvSpPr>
          <p:cNvPr id="4" name="Slide Number Placeholder 3"/>
          <p:cNvSpPr>
            <a:spLocks noGrp="1"/>
          </p:cNvSpPr>
          <p:nvPr>
            <p:ph type="sldNum" sz="quarter" idx="5"/>
          </p:nvPr>
        </p:nvSpPr>
        <p:spPr/>
        <p:txBody>
          <a:bodyPr/>
          <a:lstStyle/>
          <a:p>
            <a:fld id="{70BDC9E0-A8F8-DC47-95B7-86EF765BB94E}" type="slidenum">
              <a:rPr lang="en-US" smtClean="0"/>
              <a:t>3</a:t>
            </a:fld>
            <a:endParaRPr lang="en-US"/>
          </a:p>
        </p:txBody>
      </p:sp>
    </p:spTree>
    <p:extLst>
      <p:ext uri="{BB962C8B-B14F-4D97-AF65-F5344CB8AC3E}">
        <p14:creationId xmlns:p14="http://schemas.microsoft.com/office/powerpoint/2010/main" val="595273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have three objectives. </a:t>
            </a:r>
          </a:p>
        </p:txBody>
      </p:sp>
      <p:sp>
        <p:nvSpPr>
          <p:cNvPr id="4" name="Slide Number Placeholder 3"/>
          <p:cNvSpPr>
            <a:spLocks noGrp="1"/>
          </p:cNvSpPr>
          <p:nvPr>
            <p:ph type="sldNum" sz="quarter" idx="5"/>
          </p:nvPr>
        </p:nvSpPr>
        <p:spPr/>
        <p:txBody>
          <a:bodyPr/>
          <a:lstStyle/>
          <a:p>
            <a:fld id="{70BDC9E0-A8F8-DC47-95B7-86EF765BB94E}" type="slidenum">
              <a:rPr lang="en-US" smtClean="0"/>
              <a:t>4</a:t>
            </a:fld>
            <a:endParaRPr lang="en-US"/>
          </a:p>
        </p:txBody>
      </p:sp>
    </p:spTree>
    <p:extLst>
      <p:ext uri="{BB962C8B-B14F-4D97-AF65-F5344CB8AC3E}">
        <p14:creationId xmlns:p14="http://schemas.microsoft.com/office/powerpoint/2010/main" val="139933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thing is data collection. </a:t>
            </a:r>
          </a:p>
          <a:p>
            <a:r>
              <a:rPr lang="en-US" dirty="0"/>
              <a:t>I collect all the genome sequence from NCBI database. </a:t>
            </a:r>
          </a:p>
          <a:p>
            <a:r>
              <a:rPr lang="en-US" dirty="0"/>
              <a:t>As we known, We cannot use the whole genome sequence to construct a phylogenic tree. </a:t>
            </a:r>
          </a:p>
          <a:p>
            <a:r>
              <a:rPr lang="en-US" dirty="0"/>
              <a:t>Normally we used gene to build a tree. But which gene we should choose?</a:t>
            </a:r>
          </a:p>
          <a:p>
            <a:r>
              <a:rPr lang="en-US" dirty="0"/>
              <a:t>If the genes we used are species specific gene or only in a small part of species, the result will be inaccurate.</a:t>
            </a:r>
          </a:p>
          <a:p>
            <a:r>
              <a:rPr lang="en-US" dirty="0"/>
              <a:t>So here, I use BUSCO to extract the ancient gene in </a:t>
            </a:r>
            <a:r>
              <a:rPr lang="en-US" dirty="0" err="1"/>
              <a:t>Saccharomycetale</a:t>
            </a:r>
            <a:r>
              <a:rPr lang="en-US" dirty="0"/>
              <a:t> family.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download the ortholog dataset for </a:t>
            </a:r>
            <a:r>
              <a:rPr lang="en-US" dirty="0" err="1"/>
              <a:t>Saccharomycetale</a:t>
            </a:r>
            <a:r>
              <a:rPr lang="en-US" dirty="0"/>
              <a:t> family. If the genome assembly is perfect, the genome will include all the BUSCO gene. We can use these BUSCO gene to construct our phylogenic tree.</a:t>
            </a:r>
          </a:p>
          <a:p>
            <a:endParaRPr lang="en-US" dirty="0"/>
          </a:p>
        </p:txBody>
      </p:sp>
      <p:sp>
        <p:nvSpPr>
          <p:cNvPr id="4" name="Slide Number Placeholder 3"/>
          <p:cNvSpPr>
            <a:spLocks noGrp="1"/>
          </p:cNvSpPr>
          <p:nvPr>
            <p:ph type="sldNum" sz="quarter" idx="5"/>
          </p:nvPr>
        </p:nvSpPr>
        <p:spPr/>
        <p:txBody>
          <a:bodyPr/>
          <a:lstStyle/>
          <a:p>
            <a:fld id="{70BDC9E0-A8F8-DC47-95B7-86EF765BB94E}" type="slidenum">
              <a:rPr lang="en-US" smtClean="0"/>
              <a:t>5</a:t>
            </a:fld>
            <a:endParaRPr lang="en-US"/>
          </a:p>
        </p:txBody>
      </p:sp>
    </p:spTree>
    <p:extLst>
      <p:ext uri="{BB962C8B-B14F-4D97-AF65-F5344CB8AC3E}">
        <p14:creationId xmlns:p14="http://schemas.microsoft.com/office/powerpoint/2010/main" val="3560156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BUSCO is …</a:t>
            </a:r>
          </a:p>
          <a:p>
            <a:r>
              <a:rPr lang="en-US" dirty="0"/>
              <a:t>It’s a software to assess genome assembly and annotation completeness.</a:t>
            </a:r>
          </a:p>
          <a:p>
            <a:r>
              <a:rPr lang="en-US" dirty="0"/>
              <a:t>It provide all ancient or common gene orthologs in a certain family. For example, all ancient gene in plant or in animal. Using the whole genome sequence map to the ancient ortholog, to check how many ancient gene are missing in this genome, so that we can know whether the genome assembly is good or not.</a:t>
            </a:r>
          </a:p>
          <a:p>
            <a:endParaRPr lang="en-US" dirty="0"/>
          </a:p>
        </p:txBody>
      </p:sp>
      <p:sp>
        <p:nvSpPr>
          <p:cNvPr id="4" name="Slide Number Placeholder 3"/>
          <p:cNvSpPr>
            <a:spLocks noGrp="1"/>
          </p:cNvSpPr>
          <p:nvPr>
            <p:ph type="sldNum" sz="quarter" idx="5"/>
          </p:nvPr>
        </p:nvSpPr>
        <p:spPr/>
        <p:txBody>
          <a:bodyPr/>
          <a:lstStyle/>
          <a:p>
            <a:fld id="{70BDC9E0-A8F8-DC47-95B7-86EF765BB94E}" type="slidenum">
              <a:rPr lang="en-US" smtClean="0"/>
              <a:t>6</a:t>
            </a:fld>
            <a:endParaRPr lang="en-US"/>
          </a:p>
        </p:txBody>
      </p:sp>
    </p:spTree>
    <p:extLst>
      <p:ext uri="{BB962C8B-B14F-4D97-AF65-F5344CB8AC3E}">
        <p14:creationId xmlns:p14="http://schemas.microsoft.com/office/powerpoint/2010/main" val="2939925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next step is gene alignment, We did multiple sequence alignment using protein sequence. Since protein sequence is much flexible than nucleotide sequence.</a:t>
            </a:r>
          </a:p>
          <a:p>
            <a:r>
              <a:rPr lang="en-US" dirty="0"/>
              <a:t>And using the MAFFT algorithm by Guidance.</a:t>
            </a:r>
          </a:p>
          <a:p>
            <a:r>
              <a:rPr lang="en-US" dirty="0"/>
              <a:t>This software provide three algorithm, prank, and </a:t>
            </a:r>
            <a:r>
              <a:rPr lang="en-US" dirty="0" err="1"/>
              <a:t>clustalW</a:t>
            </a:r>
            <a:r>
              <a:rPr lang="en-US" dirty="0"/>
              <a:t> I just </a:t>
            </a:r>
            <a:r>
              <a:rPr lang="en-US" dirty="0" err="1"/>
              <a:t>choosethe</a:t>
            </a:r>
            <a:r>
              <a:rPr lang="en-US" dirty="0"/>
              <a:t> default and common algorithm. Also the method we used in our lab.</a:t>
            </a:r>
          </a:p>
        </p:txBody>
      </p:sp>
      <p:sp>
        <p:nvSpPr>
          <p:cNvPr id="4" name="Slide Number Placeholder 3"/>
          <p:cNvSpPr>
            <a:spLocks noGrp="1"/>
          </p:cNvSpPr>
          <p:nvPr>
            <p:ph type="sldNum" sz="quarter" idx="5"/>
          </p:nvPr>
        </p:nvSpPr>
        <p:spPr/>
        <p:txBody>
          <a:bodyPr/>
          <a:lstStyle/>
          <a:p>
            <a:fld id="{70BDC9E0-A8F8-DC47-95B7-86EF765BB94E}" type="slidenum">
              <a:rPr lang="en-US" smtClean="0"/>
              <a:t>7</a:t>
            </a:fld>
            <a:endParaRPr lang="en-US"/>
          </a:p>
        </p:txBody>
      </p:sp>
    </p:spTree>
    <p:extLst>
      <p:ext uri="{BB962C8B-B14F-4D97-AF65-F5344CB8AC3E}">
        <p14:creationId xmlns:p14="http://schemas.microsoft.com/office/powerpoint/2010/main" val="3279245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After get alignment for the BUSCO gene, I constructed gene trees for each antient gene. </a:t>
            </a:r>
          </a:p>
          <a:p>
            <a:r>
              <a:rPr lang="en-US" dirty="0"/>
              <a:t>Using the maximum likelihood approach in </a:t>
            </a:r>
            <a:r>
              <a:rPr lang="en-US" dirty="0" err="1"/>
              <a:t>RAxML</a:t>
            </a:r>
            <a:r>
              <a:rPr lang="en-US" dirty="0"/>
              <a:t>. I didn’t using the new version </a:t>
            </a:r>
            <a:r>
              <a:rPr lang="en-US" dirty="0" err="1"/>
              <a:t>RAxML</a:t>
            </a:r>
            <a:r>
              <a:rPr lang="en-US" dirty="0"/>
              <a:t>-NG we used for our lab, because yeast genome is small, and each gene is short, </a:t>
            </a:r>
            <a:r>
              <a:rPr lang="en-US" dirty="0" err="1"/>
              <a:t>raxml</a:t>
            </a:r>
            <a:r>
              <a:rPr lang="en-US" dirty="0"/>
              <a:t> is enough for my project.</a:t>
            </a:r>
          </a:p>
          <a:p>
            <a:r>
              <a:rPr lang="en-US" dirty="0"/>
              <a:t>I used </a:t>
            </a:r>
            <a:r>
              <a:rPr lang="en-US" dirty="0" err="1"/>
              <a:t>bootdtrap</a:t>
            </a:r>
            <a:r>
              <a:rPr lang="en-US" dirty="0"/>
              <a:t> analysis with 100 replication.</a:t>
            </a:r>
          </a:p>
          <a:p>
            <a:r>
              <a:rPr lang="en-US" dirty="0"/>
              <a:t>JTT model for amino acid sequence, this is the common and default model for protein sequence.</a:t>
            </a:r>
          </a:p>
        </p:txBody>
      </p:sp>
      <p:sp>
        <p:nvSpPr>
          <p:cNvPr id="4" name="Slide Number Placeholder 3"/>
          <p:cNvSpPr>
            <a:spLocks noGrp="1"/>
          </p:cNvSpPr>
          <p:nvPr>
            <p:ph type="sldNum" sz="quarter" idx="5"/>
          </p:nvPr>
        </p:nvSpPr>
        <p:spPr/>
        <p:txBody>
          <a:bodyPr/>
          <a:lstStyle/>
          <a:p>
            <a:fld id="{70BDC9E0-A8F8-DC47-95B7-86EF765BB94E}" type="slidenum">
              <a:rPr lang="en-US" smtClean="0"/>
              <a:t>8</a:t>
            </a:fld>
            <a:endParaRPr lang="en-US"/>
          </a:p>
        </p:txBody>
      </p:sp>
    </p:spTree>
    <p:extLst>
      <p:ext uri="{BB962C8B-B14F-4D97-AF65-F5344CB8AC3E}">
        <p14:creationId xmlns:p14="http://schemas.microsoft.com/office/powerpoint/2010/main" val="415214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is to construct the species tree. </a:t>
            </a:r>
          </a:p>
          <a:p>
            <a:r>
              <a:rPr lang="en-US" dirty="0"/>
              <a:t>After getting the best scoring ML tree, I combined all the gene trees in one file, and then generate the final species tree by ASTRAL. It’s a software using the </a:t>
            </a:r>
            <a:r>
              <a:rPr lang="en-US" dirty="0" err="1"/>
              <a:t>coalesent</a:t>
            </a:r>
            <a:r>
              <a:rPr lang="en-US" dirty="0"/>
              <a:t> model to construct species tree.</a:t>
            </a:r>
          </a:p>
        </p:txBody>
      </p:sp>
      <p:sp>
        <p:nvSpPr>
          <p:cNvPr id="4" name="Slide Number Placeholder 3"/>
          <p:cNvSpPr>
            <a:spLocks noGrp="1"/>
          </p:cNvSpPr>
          <p:nvPr>
            <p:ph type="sldNum" sz="quarter" idx="5"/>
          </p:nvPr>
        </p:nvSpPr>
        <p:spPr/>
        <p:txBody>
          <a:bodyPr/>
          <a:lstStyle/>
          <a:p>
            <a:fld id="{70BDC9E0-A8F8-DC47-95B7-86EF765BB94E}" type="slidenum">
              <a:rPr lang="en-US" smtClean="0"/>
              <a:t>9</a:t>
            </a:fld>
            <a:endParaRPr lang="en-US"/>
          </a:p>
        </p:txBody>
      </p:sp>
    </p:spTree>
    <p:extLst>
      <p:ext uri="{BB962C8B-B14F-4D97-AF65-F5344CB8AC3E}">
        <p14:creationId xmlns:p14="http://schemas.microsoft.com/office/powerpoint/2010/main" val="299692475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4/30/19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4/30/19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4/30/19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4/30/19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4/30/19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4/30/19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7097-6B27-8643-9EA6-44C97504CA03}"/>
              </a:ext>
            </a:extLst>
          </p:cNvPr>
          <p:cNvSpPr>
            <a:spLocks noGrp="1"/>
          </p:cNvSpPr>
          <p:nvPr>
            <p:ph type="ctrTitle"/>
          </p:nvPr>
        </p:nvSpPr>
        <p:spPr/>
        <p:txBody>
          <a:bodyPr/>
          <a:lstStyle/>
          <a:p>
            <a:pPr algn="ctr"/>
            <a:r>
              <a:rPr lang="en-US" sz="4400" b="1" dirty="0"/>
              <a:t>Construct species phylogenic tree for </a:t>
            </a:r>
            <a:r>
              <a:rPr lang="en-US" sz="4400" b="1" i="1" dirty="0"/>
              <a:t>Saccharomyces </a:t>
            </a:r>
            <a:r>
              <a:rPr lang="en-US" sz="4400" b="1" i="1" dirty="0" err="1"/>
              <a:t>sensu</a:t>
            </a:r>
            <a:r>
              <a:rPr lang="en-US" sz="4400" b="1" i="1" dirty="0"/>
              <a:t> </a:t>
            </a:r>
            <a:r>
              <a:rPr lang="en-US" sz="4400" b="1" i="1" dirty="0" err="1"/>
              <a:t>stricto</a:t>
            </a:r>
            <a:r>
              <a:rPr lang="en-US" sz="4400" b="1" i="1" dirty="0"/>
              <a:t> </a:t>
            </a:r>
            <a:r>
              <a:rPr lang="en-US" sz="4400" b="1" dirty="0"/>
              <a:t>using BUSCO genes</a:t>
            </a:r>
            <a:br>
              <a:rPr lang="en-US" sz="4400" dirty="0"/>
            </a:br>
            <a:endParaRPr lang="en-US" sz="4400" dirty="0"/>
          </a:p>
        </p:txBody>
      </p:sp>
      <p:sp>
        <p:nvSpPr>
          <p:cNvPr id="3" name="Subtitle 2">
            <a:extLst>
              <a:ext uri="{FF2B5EF4-FFF2-40B4-BE49-F238E27FC236}">
                <a16:creationId xmlns:a16="http://schemas.microsoft.com/office/drawing/2014/main" id="{64D1866B-FE57-2340-A0CF-F436274BF038}"/>
              </a:ext>
            </a:extLst>
          </p:cNvPr>
          <p:cNvSpPr>
            <a:spLocks noGrp="1"/>
          </p:cNvSpPr>
          <p:nvPr>
            <p:ph type="subTitle" idx="1"/>
          </p:nvPr>
        </p:nvSpPr>
        <p:spPr>
          <a:xfrm>
            <a:off x="7724648" y="4348480"/>
            <a:ext cx="1541272" cy="1069848"/>
          </a:xfrm>
        </p:spPr>
        <p:txBody>
          <a:bodyPr/>
          <a:lstStyle/>
          <a:p>
            <a:r>
              <a:rPr lang="en-US" dirty="0"/>
              <a:t>Jing Li</a:t>
            </a:r>
          </a:p>
          <a:p>
            <a:r>
              <a:rPr lang="en-US" dirty="0"/>
              <a:t>April 30</a:t>
            </a:r>
          </a:p>
        </p:txBody>
      </p:sp>
    </p:spTree>
    <p:extLst>
      <p:ext uri="{BB962C8B-B14F-4D97-AF65-F5344CB8AC3E}">
        <p14:creationId xmlns:p14="http://schemas.microsoft.com/office/powerpoint/2010/main" val="3837590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C369-140F-9042-B33D-878A4C1EC171}"/>
              </a:ext>
            </a:extLst>
          </p:cNvPr>
          <p:cNvSpPr>
            <a:spLocks noGrp="1"/>
          </p:cNvSpPr>
          <p:nvPr>
            <p:ph type="title"/>
          </p:nvPr>
        </p:nvSpPr>
        <p:spPr>
          <a:xfrm>
            <a:off x="527981" y="0"/>
            <a:ext cx="10058400" cy="1609344"/>
          </a:xfrm>
        </p:spPr>
        <p:txBody>
          <a:bodyPr/>
          <a:lstStyle/>
          <a:p>
            <a:r>
              <a:rPr lang="en-US" dirty="0"/>
              <a:t>result</a:t>
            </a:r>
          </a:p>
        </p:txBody>
      </p:sp>
      <p:sp>
        <p:nvSpPr>
          <p:cNvPr id="3" name="Content Placeholder 2">
            <a:extLst>
              <a:ext uri="{FF2B5EF4-FFF2-40B4-BE49-F238E27FC236}">
                <a16:creationId xmlns:a16="http://schemas.microsoft.com/office/drawing/2014/main" id="{F4973284-363C-1745-ABE4-C5F23EF1F2E9}"/>
              </a:ext>
            </a:extLst>
          </p:cNvPr>
          <p:cNvSpPr>
            <a:spLocks noGrp="1"/>
          </p:cNvSpPr>
          <p:nvPr>
            <p:ph idx="1"/>
          </p:nvPr>
        </p:nvSpPr>
        <p:spPr>
          <a:xfrm>
            <a:off x="646515" y="1652558"/>
            <a:ext cx="10058400" cy="1207419"/>
          </a:xfrm>
        </p:spPr>
        <p:txBody>
          <a:bodyPr>
            <a:normAutofit/>
          </a:bodyPr>
          <a:lstStyle/>
          <a:p>
            <a:r>
              <a:rPr lang="en-US" sz="2800" b="1" dirty="0"/>
              <a:t>BUSCO RESULT</a:t>
            </a:r>
            <a:endParaRPr lang="en-US" dirty="0"/>
          </a:p>
        </p:txBody>
      </p:sp>
      <p:pic>
        <p:nvPicPr>
          <p:cNvPr id="5" name="Picture 4">
            <a:extLst>
              <a:ext uri="{FF2B5EF4-FFF2-40B4-BE49-F238E27FC236}">
                <a16:creationId xmlns:a16="http://schemas.microsoft.com/office/drawing/2014/main" id="{A9EC8CFB-72DE-D94E-BCCD-5BC03376F3E1}"/>
              </a:ext>
            </a:extLst>
          </p:cNvPr>
          <p:cNvPicPr/>
          <p:nvPr/>
        </p:nvPicPr>
        <p:blipFill>
          <a:blip r:embed="rId3">
            <a:extLst>
              <a:ext uri="{28A0092B-C50C-407E-A947-70E740481C1C}">
                <a14:useLocalDpi xmlns:a14="http://schemas.microsoft.com/office/drawing/2010/main" val="0"/>
              </a:ext>
            </a:extLst>
          </a:blip>
          <a:stretch>
            <a:fillRect/>
          </a:stretch>
        </p:blipFill>
        <p:spPr>
          <a:xfrm>
            <a:off x="4957444" y="804672"/>
            <a:ext cx="6120004" cy="5446502"/>
          </a:xfrm>
          <a:prstGeom prst="rect">
            <a:avLst/>
          </a:prstGeom>
        </p:spPr>
      </p:pic>
      <p:sp>
        <p:nvSpPr>
          <p:cNvPr id="6" name="Rectangle 5">
            <a:extLst>
              <a:ext uri="{FF2B5EF4-FFF2-40B4-BE49-F238E27FC236}">
                <a16:creationId xmlns:a16="http://schemas.microsoft.com/office/drawing/2014/main" id="{DBC9611B-FF6D-FB41-9FA3-DB3F13C2BC3E}"/>
              </a:ext>
            </a:extLst>
          </p:cNvPr>
          <p:cNvSpPr/>
          <p:nvPr/>
        </p:nvSpPr>
        <p:spPr>
          <a:xfrm>
            <a:off x="423334" y="2859977"/>
            <a:ext cx="4436532" cy="3139321"/>
          </a:xfrm>
          <a:prstGeom prst="rect">
            <a:avLst/>
          </a:prstGeom>
        </p:spPr>
        <p:txBody>
          <a:bodyPr wrap="square">
            <a:spAutoFit/>
          </a:bodyPr>
          <a:lstStyle/>
          <a:p>
            <a:pPr>
              <a:spcBef>
                <a:spcPts val="600"/>
              </a:spcBef>
              <a:spcAft>
                <a:spcPts val="600"/>
              </a:spcAft>
            </a:pPr>
            <a:r>
              <a:rPr lang="en-US" b="1" dirty="0">
                <a:latin typeface="Calibri" panose="020F0502020204030204" pitchFamily="34" charset="0"/>
                <a:ea typeface="DengXian" panose="02010600030101010101" pitchFamily="2" charset="-122"/>
                <a:cs typeface="Times New Roman" panose="02020603050405020304" pitchFamily="18" charset="0"/>
              </a:rPr>
              <a:t>Figure 1. BUSCO analysis for eight genomes. </a:t>
            </a:r>
            <a:r>
              <a:rPr lang="en-US" dirty="0">
                <a:latin typeface="Calibri" panose="020F0502020204030204" pitchFamily="34" charset="0"/>
                <a:ea typeface="DengXian" panose="02010600030101010101" pitchFamily="2" charset="-122"/>
                <a:cs typeface="Times New Roman" panose="02020603050405020304" pitchFamily="18" charset="0"/>
              </a:rPr>
              <a:t>The light blue bar means the proportion of genes with complete and single-copy sequence match to the antient </a:t>
            </a:r>
            <a:r>
              <a:rPr lang="en-US" i="1" dirty="0" err="1">
                <a:latin typeface="Calibri" panose="020F0502020204030204" pitchFamily="34" charset="0"/>
                <a:ea typeface="DengXian" panose="02010600030101010101" pitchFamily="2" charset="-122"/>
                <a:cs typeface="Times New Roman" panose="02020603050405020304" pitchFamily="18" charset="0"/>
              </a:rPr>
              <a:t>Saccharomycetales</a:t>
            </a:r>
            <a:r>
              <a:rPr lang="en-US" dirty="0">
                <a:latin typeface="Calibri" panose="020F0502020204030204" pitchFamily="34" charset="0"/>
                <a:ea typeface="DengXian" panose="02010600030101010101" pitchFamily="2" charset="-122"/>
                <a:cs typeface="Times New Roman" panose="02020603050405020304" pitchFamily="18" charset="0"/>
              </a:rPr>
              <a:t> genes. Dark blue bar means the proportion of genes with complete and duplicate-copy sequence. Yellow bar means the proportion of genes with fragmented sequence. Red bar means the proportion of antient genes missing in the species.</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506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C369-140F-9042-B33D-878A4C1EC171}"/>
              </a:ext>
            </a:extLst>
          </p:cNvPr>
          <p:cNvSpPr>
            <a:spLocks noGrp="1"/>
          </p:cNvSpPr>
          <p:nvPr>
            <p:ph type="title"/>
          </p:nvPr>
        </p:nvSpPr>
        <p:spPr>
          <a:xfrm>
            <a:off x="527981" y="0"/>
            <a:ext cx="10058400" cy="1609344"/>
          </a:xfrm>
        </p:spPr>
        <p:txBody>
          <a:bodyPr/>
          <a:lstStyle/>
          <a:p>
            <a:r>
              <a:rPr lang="en-US" dirty="0"/>
              <a:t>result</a:t>
            </a:r>
          </a:p>
        </p:txBody>
      </p:sp>
      <p:sp>
        <p:nvSpPr>
          <p:cNvPr id="3" name="Content Placeholder 2">
            <a:extLst>
              <a:ext uri="{FF2B5EF4-FFF2-40B4-BE49-F238E27FC236}">
                <a16:creationId xmlns:a16="http://schemas.microsoft.com/office/drawing/2014/main" id="{F4973284-363C-1745-ABE4-C5F23EF1F2E9}"/>
              </a:ext>
            </a:extLst>
          </p:cNvPr>
          <p:cNvSpPr>
            <a:spLocks noGrp="1"/>
          </p:cNvSpPr>
          <p:nvPr>
            <p:ph idx="1"/>
          </p:nvPr>
        </p:nvSpPr>
        <p:spPr>
          <a:xfrm>
            <a:off x="646515" y="1652558"/>
            <a:ext cx="10058400" cy="1207419"/>
          </a:xfrm>
        </p:spPr>
        <p:txBody>
          <a:bodyPr>
            <a:normAutofit/>
          </a:bodyPr>
          <a:lstStyle/>
          <a:p>
            <a:r>
              <a:rPr lang="en-US" sz="2800" b="1" dirty="0"/>
              <a:t>ML GENE TREE</a:t>
            </a:r>
            <a:endParaRPr lang="en-US" dirty="0"/>
          </a:p>
        </p:txBody>
      </p:sp>
      <p:sp>
        <p:nvSpPr>
          <p:cNvPr id="6" name="Rectangle 5">
            <a:extLst>
              <a:ext uri="{FF2B5EF4-FFF2-40B4-BE49-F238E27FC236}">
                <a16:creationId xmlns:a16="http://schemas.microsoft.com/office/drawing/2014/main" id="{DBC9611B-FF6D-FB41-9FA3-DB3F13C2BC3E}"/>
              </a:ext>
            </a:extLst>
          </p:cNvPr>
          <p:cNvSpPr/>
          <p:nvPr/>
        </p:nvSpPr>
        <p:spPr>
          <a:xfrm>
            <a:off x="360271" y="3522127"/>
            <a:ext cx="4369383" cy="1754326"/>
          </a:xfrm>
          <a:prstGeom prst="rect">
            <a:avLst/>
          </a:prstGeom>
        </p:spPr>
        <p:txBody>
          <a:bodyPr wrap="square">
            <a:spAutoFit/>
          </a:bodyPr>
          <a:lstStyle/>
          <a:p>
            <a:r>
              <a:rPr lang="en-US" b="1" dirty="0"/>
              <a:t>Figure 2. Histogram of likelihood for 1,662 best scoring ML gene trees.    </a:t>
            </a:r>
            <a:r>
              <a:rPr lang="en-US" dirty="0"/>
              <a:t>X-axis is the likelihood of gene trees, y-axis is the frequency of the likelihood for every 500 breaks. The distribution is left-skewed.</a:t>
            </a:r>
          </a:p>
        </p:txBody>
      </p:sp>
      <p:pic>
        <p:nvPicPr>
          <p:cNvPr id="7" name="Picture 6">
            <a:extLst>
              <a:ext uri="{FF2B5EF4-FFF2-40B4-BE49-F238E27FC236}">
                <a16:creationId xmlns:a16="http://schemas.microsoft.com/office/drawing/2014/main" id="{01F6F39D-13CD-794D-AF07-8C436DC0EC49}"/>
              </a:ext>
            </a:extLst>
          </p:cNvPr>
          <p:cNvPicPr/>
          <p:nvPr/>
        </p:nvPicPr>
        <p:blipFill>
          <a:blip r:embed="rId3">
            <a:extLst>
              <a:ext uri="{28A0092B-C50C-407E-A947-70E740481C1C}">
                <a14:useLocalDpi xmlns:a14="http://schemas.microsoft.com/office/drawing/2010/main" val="0"/>
              </a:ext>
            </a:extLst>
          </a:blip>
          <a:stretch>
            <a:fillRect/>
          </a:stretch>
        </p:blipFill>
        <p:spPr>
          <a:xfrm>
            <a:off x="5083048" y="693682"/>
            <a:ext cx="6362718" cy="5644055"/>
          </a:xfrm>
          <a:prstGeom prst="rect">
            <a:avLst/>
          </a:prstGeom>
        </p:spPr>
      </p:pic>
    </p:spTree>
    <p:extLst>
      <p:ext uri="{BB962C8B-B14F-4D97-AF65-F5344CB8AC3E}">
        <p14:creationId xmlns:p14="http://schemas.microsoft.com/office/powerpoint/2010/main" val="1912497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C369-140F-9042-B33D-878A4C1EC171}"/>
              </a:ext>
            </a:extLst>
          </p:cNvPr>
          <p:cNvSpPr>
            <a:spLocks noGrp="1"/>
          </p:cNvSpPr>
          <p:nvPr>
            <p:ph type="title"/>
          </p:nvPr>
        </p:nvSpPr>
        <p:spPr>
          <a:xfrm>
            <a:off x="527981" y="0"/>
            <a:ext cx="10058400" cy="1609344"/>
          </a:xfrm>
        </p:spPr>
        <p:txBody>
          <a:bodyPr/>
          <a:lstStyle/>
          <a:p>
            <a:r>
              <a:rPr lang="en-US" dirty="0"/>
              <a:t>result</a:t>
            </a:r>
          </a:p>
        </p:txBody>
      </p:sp>
      <p:sp>
        <p:nvSpPr>
          <p:cNvPr id="3" name="Content Placeholder 2">
            <a:extLst>
              <a:ext uri="{FF2B5EF4-FFF2-40B4-BE49-F238E27FC236}">
                <a16:creationId xmlns:a16="http://schemas.microsoft.com/office/drawing/2014/main" id="{F4973284-363C-1745-ABE4-C5F23EF1F2E9}"/>
              </a:ext>
            </a:extLst>
          </p:cNvPr>
          <p:cNvSpPr>
            <a:spLocks noGrp="1"/>
          </p:cNvSpPr>
          <p:nvPr>
            <p:ph idx="1"/>
          </p:nvPr>
        </p:nvSpPr>
        <p:spPr>
          <a:xfrm>
            <a:off x="646515" y="1652558"/>
            <a:ext cx="10058400" cy="1207419"/>
          </a:xfrm>
        </p:spPr>
        <p:txBody>
          <a:bodyPr>
            <a:normAutofit/>
          </a:bodyPr>
          <a:lstStyle/>
          <a:p>
            <a:r>
              <a:rPr lang="en-US" sz="2800" b="1" dirty="0"/>
              <a:t>ML GENE TREE</a:t>
            </a:r>
            <a:endParaRPr lang="en-US" dirty="0"/>
          </a:p>
        </p:txBody>
      </p:sp>
      <p:sp>
        <p:nvSpPr>
          <p:cNvPr id="8" name="Content Placeholder 2">
            <a:extLst>
              <a:ext uri="{FF2B5EF4-FFF2-40B4-BE49-F238E27FC236}">
                <a16:creationId xmlns:a16="http://schemas.microsoft.com/office/drawing/2014/main" id="{117D9BB6-4A3C-3649-9520-1B7A41C0A1EA}"/>
              </a:ext>
            </a:extLst>
          </p:cNvPr>
          <p:cNvSpPr txBox="1">
            <a:spLocks/>
          </p:cNvSpPr>
          <p:nvPr/>
        </p:nvSpPr>
        <p:spPr>
          <a:xfrm>
            <a:off x="700882" y="2726267"/>
            <a:ext cx="9712598" cy="313483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60000"/>
              </a:lnSpc>
              <a:buFont typeface="Wingdings" pitchFamily="2" charset="2"/>
              <a:buChar char="v"/>
            </a:pPr>
            <a:r>
              <a:rPr lang="en-US" dirty="0"/>
              <a:t>1,223 antient gene trees with 8 species</a:t>
            </a:r>
          </a:p>
          <a:p>
            <a:pPr>
              <a:lnSpc>
                <a:spcPct val="160000"/>
              </a:lnSpc>
              <a:buFont typeface="Wingdings" pitchFamily="2" charset="2"/>
              <a:buChar char="v"/>
            </a:pPr>
            <a:r>
              <a:rPr lang="en-US" dirty="0"/>
              <a:t>38 different types of topological trees</a:t>
            </a:r>
          </a:p>
          <a:p>
            <a:pPr>
              <a:lnSpc>
                <a:spcPct val="160000"/>
              </a:lnSpc>
              <a:buFont typeface="Wingdings" pitchFamily="2" charset="2"/>
              <a:buChar char="v"/>
            </a:pPr>
            <a:r>
              <a:rPr lang="en-US" dirty="0"/>
              <a:t>Size from 470 to 1</a:t>
            </a:r>
          </a:p>
          <a:p>
            <a:pPr marL="0" indent="0">
              <a:buFont typeface="Wingdings" pitchFamily="2" charset="2"/>
              <a:buNone/>
            </a:pPr>
            <a:r>
              <a:rPr lang="en-US" dirty="0"/>
              <a:t> </a:t>
            </a:r>
          </a:p>
        </p:txBody>
      </p:sp>
    </p:spTree>
    <p:extLst>
      <p:ext uri="{BB962C8B-B14F-4D97-AF65-F5344CB8AC3E}">
        <p14:creationId xmlns:p14="http://schemas.microsoft.com/office/powerpoint/2010/main" val="4212666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973284-363C-1745-ABE4-C5F23EF1F2E9}"/>
              </a:ext>
            </a:extLst>
          </p:cNvPr>
          <p:cNvSpPr>
            <a:spLocks noGrp="1"/>
          </p:cNvSpPr>
          <p:nvPr>
            <p:ph idx="1"/>
          </p:nvPr>
        </p:nvSpPr>
        <p:spPr>
          <a:xfrm>
            <a:off x="386098" y="371214"/>
            <a:ext cx="10058400" cy="1487887"/>
          </a:xfrm>
        </p:spPr>
        <p:txBody>
          <a:bodyPr>
            <a:normAutofit/>
          </a:bodyPr>
          <a:lstStyle/>
          <a:p>
            <a:r>
              <a:rPr lang="en-US" sz="2800" b="1" dirty="0"/>
              <a:t>ML GENE TREE</a:t>
            </a:r>
            <a:endParaRPr lang="en-US" dirty="0"/>
          </a:p>
        </p:txBody>
      </p:sp>
      <p:pic>
        <p:nvPicPr>
          <p:cNvPr id="5" name="Picture 4">
            <a:extLst>
              <a:ext uri="{FF2B5EF4-FFF2-40B4-BE49-F238E27FC236}">
                <a16:creationId xmlns:a16="http://schemas.microsoft.com/office/drawing/2014/main" id="{5D473134-6F1B-7B47-824E-9E4A4A8FD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691" y="1607599"/>
            <a:ext cx="3364980" cy="4354679"/>
          </a:xfrm>
          <a:prstGeom prst="rect">
            <a:avLst/>
          </a:prstGeom>
        </p:spPr>
      </p:pic>
      <p:pic>
        <p:nvPicPr>
          <p:cNvPr id="9" name="Picture 8">
            <a:extLst>
              <a:ext uri="{FF2B5EF4-FFF2-40B4-BE49-F238E27FC236}">
                <a16:creationId xmlns:a16="http://schemas.microsoft.com/office/drawing/2014/main" id="{B3C4094A-B7A6-D349-91B6-F658EE746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5981" y="1607599"/>
            <a:ext cx="3297382" cy="4267200"/>
          </a:xfrm>
          <a:prstGeom prst="rect">
            <a:avLst/>
          </a:prstGeom>
        </p:spPr>
      </p:pic>
      <p:pic>
        <p:nvPicPr>
          <p:cNvPr id="11" name="Picture 10">
            <a:extLst>
              <a:ext uri="{FF2B5EF4-FFF2-40B4-BE49-F238E27FC236}">
                <a16:creationId xmlns:a16="http://schemas.microsoft.com/office/drawing/2014/main" id="{A68044C0-B7A7-CB47-B372-6D5713793A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098" y="1609344"/>
            <a:ext cx="3362283" cy="4351189"/>
          </a:xfrm>
          <a:prstGeom prst="rect">
            <a:avLst/>
          </a:prstGeom>
        </p:spPr>
      </p:pic>
      <p:pic>
        <p:nvPicPr>
          <p:cNvPr id="13" name="Picture 12">
            <a:extLst>
              <a:ext uri="{FF2B5EF4-FFF2-40B4-BE49-F238E27FC236}">
                <a16:creationId xmlns:a16="http://schemas.microsoft.com/office/drawing/2014/main" id="{70EB5C0D-B1A4-6441-9AA5-6524A203ABD9}"/>
              </a:ext>
            </a:extLst>
          </p:cNvPr>
          <p:cNvPicPr>
            <a:picLocks noChangeAspect="1"/>
          </p:cNvPicPr>
          <p:nvPr/>
        </p:nvPicPr>
        <p:blipFill rotWithShape="1">
          <a:blip r:embed="rId5">
            <a:extLst>
              <a:ext uri="{28A0092B-C50C-407E-A947-70E740481C1C}">
                <a14:useLocalDpi xmlns:a14="http://schemas.microsoft.com/office/drawing/2010/main" val="0"/>
              </a:ext>
            </a:extLst>
          </a:blip>
          <a:srcRect r="36252" b="75987"/>
          <a:stretch/>
        </p:blipFill>
        <p:spPr>
          <a:xfrm>
            <a:off x="7365981" y="371214"/>
            <a:ext cx="2201681" cy="1073272"/>
          </a:xfrm>
          <a:prstGeom prst="rect">
            <a:avLst/>
          </a:prstGeom>
        </p:spPr>
      </p:pic>
    </p:spTree>
    <p:extLst>
      <p:ext uri="{BB962C8B-B14F-4D97-AF65-F5344CB8AC3E}">
        <p14:creationId xmlns:p14="http://schemas.microsoft.com/office/powerpoint/2010/main" val="997527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C369-140F-9042-B33D-878A4C1EC171}"/>
              </a:ext>
            </a:extLst>
          </p:cNvPr>
          <p:cNvSpPr>
            <a:spLocks noGrp="1"/>
          </p:cNvSpPr>
          <p:nvPr>
            <p:ph type="title"/>
          </p:nvPr>
        </p:nvSpPr>
        <p:spPr>
          <a:xfrm>
            <a:off x="527981" y="0"/>
            <a:ext cx="10058400" cy="1609344"/>
          </a:xfrm>
        </p:spPr>
        <p:txBody>
          <a:bodyPr/>
          <a:lstStyle/>
          <a:p>
            <a:r>
              <a:rPr lang="en-US" dirty="0"/>
              <a:t>result</a:t>
            </a:r>
          </a:p>
        </p:txBody>
      </p:sp>
      <p:sp>
        <p:nvSpPr>
          <p:cNvPr id="3" name="Content Placeholder 2">
            <a:extLst>
              <a:ext uri="{FF2B5EF4-FFF2-40B4-BE49-F238E27FC236}">
                <a16:creationId xmlns:a16="http://schemas.microsoft.com/office/drawing/2014/main" id="{F4973284-363C-1745-ABE4-C5F23EF1F2E9}"/>
              </a:ext>
            </a:extLst>
          </p:cNvPr>
          <p:cNvSpPr>
            <a:spLocks noGrp="1"/>
          </p:cNvSpPr>
          <p:nvPr>
            <p:ph idx="1"/>
          </p:nvPr>
        </p:nvSpPr>
        <p:spPr>
          <a:xfrm>
            <a:off x="646515" y="1652558"/>
            <a:ext cx="10058400" cy="1207419"/>
          </a:xfrm>
        </p:spPr>
        <p:txBody>
          <a:bodyPr>
            <a:normAutofit/>
          </a:bodyPr>
          <a:lstStyle/>
          <a:p>
            <a:r>
              <a:rPr lang="en-US" sz="2800" b="1" dirty="0"/>
              <a:t>ASTRAL SPECIES TREE</a:t>
            </a:r>
            <a:endParaRPr lang="en-US" dirty="0"/>
          </a:p>
        </p:txBody>
      </p:sp>
      <p:sp>
        <p:nvSpPr>
          <p:cNvPr id="6" name="Rectangle 5">
            <a:extLst>
              <a:ext uri="{FF2B5EF4-FFF2-40B4-BE49-F238E27FC236}">
                <a16:creationId xmlns:a16="http://schemas.microsoft.com/office/drawing/2014/main" id="{DBC9611B-FF6D-FB41-9FA3-DB3F13C2BC3E}"/>
              </a:ext>
            </a:extLst>
          </p:cNvPr>
          <p:cNvSpPr/>
          <p:nvPr/>
        </p:nvSpPr>
        <p:spPr>
          <a:xfrm>
            <a:off x="646515" y="3069847"/>
            <a:ext cx="4666464" cy="1754326"/>
          </a:xfrm>
          <a:prstGeom prst="rect">
            <a:avLst/>
          </a:prstGeom>
        </p:spPr>
        <p:txBody>
          <a:bodyPr wrap="square">
            <a:spAutoFit/>
          </a:bodyPr>
          <a:lstStyle/>
          <a:p>
            <a:r>
              <a:rPr lang="en-US" b="1" dirty="0"/>
              <a:t>Figure 3. ASTRAL species tree for 8 species in </a:t>
            </a:r>
            <a:r>
              <a:rPr lang="en-US" b="1" i="1" dirty="0"/>
              <a:t>Saccharomyces </a:t>
            </a:r>
            <a:r>
              <a:rPr lang="en-US" b="1" i="1" dirty="0" err="1"/>
              <a:t>sensu</a:t>
            </a:r>
            <a:r>
              <a:rPr lang="en-US" b="1" i="1" dirty="0"/>
              <a:t> </a:t>
            </a:r>
            <a:r>
              <a:rPr lang="en-US" b="1" i="1" dirty="0" err="1"/>
              <a:t>stricto</a:t>
            </a:r>
            <a:r>
              <a:rPr lang="en-US" b="1" dirty="0"/>
              <a:t>. </a:t>
            </a:r>
            <a:r>
              <a:rPr lang="en-US" dirty="0"/>
              <a:t>The tree obtained by combined 1,662 best scoring ML gene trees, and ignore the branch length.</a:t>
            </a:r>
          </a:p>
          <a:p>
            <a:r>
              <a:rPr lang="en-US" b="1" dirty="0"/>
              <a:t> </a:t>
            </a:r>
            <a:endParaRPr lang="en-US" dirty="0"/>
          </a:p>
        </p:txBody>
      </p:sp>
      <p:pic>
        <p:nvPicPr>
          <p:cNvPr id="8" name="Picture 7">
            <a:extLst>
              <a:ext uri="{FF2B5EF4-FFF2-40B4-BE49-F238E27FC236}">
                <a16:creationId xmlns:a16="http://schemas.microsoft.com/office/drawing/2014/main" id="{FEEAF5C4-B8B1-A944-A085-312F17302655}"/>
              </a:ext>
            </a:extLst>
          </p:cNvPr>
          <p:cNvPicPr/>
          <p:nvPr/>
        </p:nvPicPr>
        <p:blipFill rotWithShape="1">
          <a:blip r:embed="rId2" cstate="print">
            <a:extLst>
              <a:ext uri="{28A0092B-C50C-407E-A947-70E740481C1C}">
                <a14:useLocalDpi xmlns:a14="http://schemas.microsoft.com/office/drawing/2010/main" val="0"/>
              </a:ext>
            </a:extLst>
          </a:blip>
          <a:srcRect l="6310" t="6929" r="44615" b="59896"/>
          <a:stretch/>
        </p:blipFill>
        <p:spPr bwMode="auto">
          <a:xfrm>
            <a:off x="5775358" y="740980"/>
            <a:ext cx="6301028" cy="46577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46534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C369-140F-9042-B33D-878A4C1EC171}"/>
              </a:ext>
            </a:extLst>
          </p:cNvPr>
          <p:cNvSpPr>
            <a:spLocks noGrp="1"/>
          </p:cNvSpPr>
          <p:nvPr>
            <p:ph type="title"/>
          </p:nvPr>
        </p:nvSpPr>
        <p:spPr>
          <a:xfrm>
            <a:off x="527981" y="0"/>
            <a:ext cx="10058400" cy="1609344"/>
          </a:xfrm>
        </p:spPr>
        <p:txBody>
          <a:bodyPr/>
          <a:lstStyle/>
          <a:p>
            <a:r>
              <a:rPr lang="en-US" dirty="0"/>
              <a:t>DISCUSSION</a:t>
            </a:r>
          </a:p>
        </p:txBody>
      </p:sp>
      <p:sp>
        <p:nvSpPr>
          <p:cNvPr id="3" name="Content Placeholder 2">
            <a:extLst>
              <a:ext uri="{FF2B5EF4-FFF2-40B4-BE49-F238E27FC236}">
                <a16:creationId xmlns:a16="http://schemas.microsoft.com/office/drawing/2014/main" id="{F4973284-363C-1745-ABE4-C5F23EF1F2E9}"/>
              </a:ext>
            </a:extLst>
          </p:cNvPr>
          <p:cNvSpPr>
            <a:spLocks noGrp="1"/>
          </p:cNvSpPr>
          <p:nvPr>
            <p:ph idx="1"/>
          </p:nvPr>
        </p:nvSpPr>
        <p:spPr>
          <a:xfrm>
            <a:off x="646515" y="1652558"/>
            <a:ext cx="10058400" cy="1207419"/>
          </a:xfrm>
        </p:spPr>
        <p:txBody>
          <a:bodyPr>
            <a:normAutofit/>
          </a:bodyPr>
          <a:lstStyle/>
          <a:p>
            <a:r>
              <a:rPr lang="en-US" sz="2800" b="1" dirty="0"/>
              <a:t>GENE TREES VS SPECIES TREE</a:t>
            </a:r>
            <a:endParaRPr lang="en-US" dirty="0"/>
          </a:p>
        </p:txBody>
      </p:sp>
      <p:sp>
        <p:nvSpPr>
          <p:cNvPr id="8" name="Content Placeholder 2">
            <a:extLst>
              <a:ext uri="{FF2B5EF4-FFF2-40B4-BE49-F238E27FC236}">
                <a16:creationId xmlns:a16="http://schemas.microsoft.com/office/drawing/2014/main" id="{117D9BB6-4A3C-3649-9520-1B7A41C0A1EA}"/>
              </a:ext>
            </a:extLst>
          </p:cNvPr>
          <p:cNvSpPr txBox="1">
            <a:spLocks/>
          </p:cNvSpPr>
          <p:nvPr/>
        </p:nvSpPr>
        <p:spPr>
          <a:xfrm>
            <a:off x="700882" y="2726266"/>
            <a:ext cx="9712598" cy="425873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60000"/>
              </a:lnSpc>
              <a:buFont typeface="Wingdings" pitchFamily="2" charset="2"/>
              <a:buChar char="v"/>
            </a:pPr>
            <a:r>
              <a:rPr lang="en-US" dirty="0"/>
              <a:t>Any gene tree is topological different from the species tree</a:t>
            </a:r>
          </a:p>
          <a:p>
            <a:pPr>
              <a:lnSpc>
                <a:spcPct val="160000"/>
              </a:lnSpc>
              <a:buFont typeface="Wingdings" pitchFamily="2" charset="2"/>
              <a:buChar char="v"/>
            </a:pPr>
            <a:r>
              <a:rPr lang="en-US" dirty="0"/>
              <a:t>Possible reasons:</a:t>
            </a:r>
          </a:p>
          <a:p>
            <a:pPr lvl="1">
              <a:lnSpc>
                <a:spcPct val="160000"/>
              </a:lnSpc>
            </a:pPr>
            <a:r>
              <a:rPr lang="en-US" dirty="0"/>
              <a:t>Genes can have unequal rates of evolution</a:t>
            </a:r>
          </a:p>
          <a:p>
            <a:pPr lvl="1">
              <a:lnSpc>
                <a:spcPct val="160000"/>
              </a:lnSpc>
            </a:pPr>
            <a:r>
              <a:rPr lang="en-US" dirty="0"/>
              <a:t>Gene loss and gene duplication are common</a:t>
            </a:r>
          </a:p>
          <a:p>
            <a:pPr lvl="1">
              <a:lnSpc>
                <a:spcPct val="160000"/>
              </a:lnSpc>
            </a:pPr>
            <a:r>
              <a:rPr lang="en-US" dirty="0"/>
              <a:t>Gene flow can occur between lineages after their separation</a:t>
            </a:r>
          </a:p>
          <a:p>
            <a:pPr lvl="1">
              <a:lnSpc>
                <a:spcPct val="160000"/>
              </a:lnSpc>
            </a:pPr>
            <a:r>
              <a:rPr lang="en-US" dirty="0"/>
              <a:t>Recombination between neighboring regions</a:t>
            </a:r>
          </a:p>
          <a:p>
            <a:pPr marL="0" indent="0">
              <a:buFont typeface="Wingdings" pitchFamily="2" charset="2"/>
              <a:buNone/>
            </a:pPr>
            <a:r>
              <a:rPr lang="en-US" dirty="0"/>
              <a:t> </a:t>
            </a:r>
          </a:p>
        </p:txBody>
      </p:sp>
    </p:spTree>
    <p:extLst>
      <p:ext uri="{BB962C8B-B14F-4D97-AF65-F5344CB8AC3E}">
        <p14:creationId xmlns:p14="http://schemas.microsoft.com/office/powerpoint/2010/main" val="3912521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C369-140F-9042-B33D-878A4C1EC171}"/>
              </a:ext>
            </a:extLst>
          </p:cNvPr>
          <p:cNvSpPr>
            <a:spLocks noGrp="1"/>
          </p:cNvSpPr>
          <p:nvPr>
            <p:ph type="title"/>
          </p:nvPr>
        </p:nvSpPr>
        <p:spPr>
          <a:xfrm>
            <a:off x="527981" y="0"/>
            <a:ext cx="10058400" cy="1609344"/>
          </a:xfrm>
        </p:spPr>
        <p:txBody>
          <a:bodyPr/>
          <a:lstStyle/>
          <a:p>
            <a:r>
              <a:rPr lang="en-US" dirty="0"/>
              <a:t>DISCUSSION</a:t>
            </a:r>
          </a:p>
        </p:txBody>
      </p:sp>
      <p:sp>
        <p:nvSpPr>
          <p:cNvPr id="3" name="Content Placeholder 2">
            <a:extLst>
              <a:ext uri="{FF2B5EF4-FFF2-40B4-BE49-F238E27FC236}">
                <a16:creationId xmlns:a16="http://schemas.microsoft.com/office/drawing/2014/main" id="{F4973284-363C-1745-ABE4-C5F23EF1F2E9}"/>
              </a:ext>
            </a:extLst>
          </p:cNvPr>
          <p:cNvSpPr>
            <a:spLocks noGrp="1"/>
          </p:cNvSpPr>
          <p:nvPr>
            <p:ph idx="1"/>
          </p:nvPr>
        </p:nvSpPr>
        <p:spPr>
          <a:xfrm>
            <a:off x="646515" y="1652558"/>
            <a:ext cx="10058400" cy="1207419"/>
          </a:xfrm>
        </p:spPr>
        <p:txBody>
          <a:bodyPr>
            <a:normAutofit/>
          </a:bodyPr>
          <a:lstStyle/>
          <a:p>
            <a:r>
              <a:rPr lang="en-US" sz="2800" b="1" dirty="0"/>
              <a:t>OUR RESULT VS PUBLISHED SPECIES TREE</a:t>
            </a:r>
            <a:endParaRPr lang="en-US" dirty="0"/>
          </a:p>
        </p:txBody>
      </p:sp>
      <p:pic>
        <p:nvPicPr>
          <p:cNvPr id="5" name="Picture 4">
            <a:extLst>
              <a:ext uri="{FF2B5EF4-FFF2-40B4-BE49-F238E27FC236}">
                <a16:creationId xmlns:a16="http://schemas.microsoft.com/office/drawing/2014/main" id="{9A0451DE-053E-1A40-B7D2-1E53DDF2C999}"/>
              </a:ext>
            </a:extLst>
          </p:cNvPr>
          <p:cNvPicPr/>
          <p:nvPr/>
        </p:nvPicPr>
        <p:blipFill rotWithShape="1">
          <a:blip r:embed="rId2" cstate="print">
            <a:extLst>
              <a:ext uri="{28A0092B-C50C-407E-A947-70E740481C1C}">
                <a14:useLocalDpi xmlns:a14="http://schemas.microsoft.com/office/drawing/2010/main" val="0"/>
              </a:ext>
            </a:extLst>
          </a:blip>
          <a:srcRect l="16527" t="16352" r="29345" b="11487"/>
          <a:stretch/>
        </p:blipFill>
        <p:spPr bwMode="auto">
          <a:xfrm>
            <a:off x="6305295" y="2405214"/>
            <a:ext cx="4548972" cy="3445252"/>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ADA59852-D0F7-B947-92C3-0D17459AF360}"/>
              </a:ext>
            </a:extLst>
          </p:cNvPr>
          <p:cNvPicPr/>
          <p:nvPr/>
        </p:nvPicPr>
        <p:blipFill rotWithShape="1">
          <a:blip r:embed="rId3" cstate="print">
            <a:extLst>
              <a:ext uri="{28A0092B-C50C-407E-A947-70E740481C1C}">
                <a14:useLocalDpi xmlns:a14="http://schemas.microsoft.com/office/drawing/2010/main" val="0"/>
              </a:ext>
            </a:extLst>
          </a:blip>
          <a:srcRect l="6310" t="6929" r="44615" b="59896"/>
          <a:stretch/>
        </p:blipFill>
        <p:spPr bwMode="auto">
          <a:xfrm>
            <a:off x="646515" y="2405214"/>
            <a:ext cx="4714842" cy="3534687"/>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40CB91C1-1255-4C4A-8474-D417815BBCEE}"/>
              </a:ext>
            </a:extLst>
          </p:cNvPr>
          <p:cNvSpPr/>
          <p:nvPr/>
        </p:nvSpPr>
        <p:spPr>
          <a:xfrm>
            <a:off x="1051038" y="6053667"/>
            <a:ext cx="5231227" cy="307777"/>
          </a:xfrm>
          <a:prstGeom prst="rect">
            <a:avLst/>
          </a:prstGeom>
        </p:spPr>
        <p:txBody>
          <a:bodyPr wrap="square">
            <a:spAutoFit/>
          </a:bodyPr>
          <a:lstStyle/>
          <a:p>
            <a:r>
              <a:rPr lang="en-US" sz="1400" dirty="0"/>
              <a:t>Species tree from ASTRAL in this project </a:t>
            </a:r>
          </a:p>
        </p:txBody>
      </p:sp>
      <p:sp>
        <p:nvSpPr>
          <p:cNvPr id="9" name="Rectangle 8">
            <a:extLst>
              <a:ext uri="{FF2B5EF4-FFF2-40B4-BE49-F238E27FC236}">
                <a16:creationId xmlns:a16="http://schemas.microsoft.com/office/drawing/2014/main" id="{55B89126-ED07-F941-82AF-122BED8981C3}"/>
              </a:ext>
            </a:extLst>
          </p:cNvPr>
          <p:cNvSpPr/>
          <p:nvPr/>
        </p:nvSpPr>
        <p:spPr>
          <a:xfrm>
            <a:off x="7189373" y="6053668"/>
            <a:ext cx="5231227" cy="307777"/>
          </a:xfrm>
          <a:prstGeom prst="rect">
            <a:avLst/>
          </a:prstGeom>
        </p:spPr>
        <p:txBody>
          <a:bodyPr wrap="square">
            <a:spAutoFit/>
          </a:bodyPr>
          <a:lstStyle/>
          <a:p>
            <a:r>
              <a:rPr lang="en-US" sz="1400" dirty="0"/>
              <a:t>Species tree from </a:t>
            </a:r>
            <a:r>
              <a:rPr lang="en-US" sz="1400" dirty="0" err="1"/>
              <a:t>Borneman</a:t>
            </a:r>
            <a:r>
              <a:rPr lang="en-US" sz="1400" dirty="0"/>
              <a:t> et al., 2015</a:t>
            </a:r>
          </a:p>
        </p:txBody>
      </p:sp>
      <p:sp>
        <p:nvSpPr>
          <p:cNvPr id="4" name="TextBox 3">
            <a:extLst>
              <a:ext uri="{FF2B5EF4-FFF2-40B4-BE49-F238E27FC236}">
                <a16:creationId xmlns:a16="http://schemas.microsoft.com/office/drawing/2014/main" id="{03822EF9-3F6E-1B4B-B6C5-7436DC635CDB}"/>
              </a:ext>
            </a:extLst>
          </p:cNvPr>
          <p:cNvSpPr txBox="1"/>
          <p:nvPr/>
        </p:nvSpPr>
        <p:spPr>
          <a:xfrm>
            <a:off x="1964267" y="2658533"/>
            <a:ext cx="2921000" cy="1109134"/>
          </a:xfrm>
          <a:prstGeom prst="rect">
            <a:avLst/>
          </a:prstGeom>
          <a:noFill/>
          <a:ln w="28575">
            <a:solidFill>
              <a:srgbClr val="FF0000"/>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17187913-BFA6-F14E-8EAD-BB4506E2427C}"/>
              </a:ext>
            </a:extLst>
          </p:cNvPr>
          <p:cNvSpPr txBox="1"/>
          <p:nvPr/>
        </p:nvSpPr>
        <p:spPr>
          <a:xfrm>
            <a:off x="8085667" y="2405214"/>
            <a:ext cx="2921000" cy="1109134"/>
          </a:xfrm>
          <a:prstGeom prst="rect">
            <a:avLst/>
          </a:prstGeom>
          <a:noFill/>
          <a:ln w="28575">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786806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C75B-4619-C542-984B-26683E475BB5}"/>
              </a:ext>
            </a:extLst>
          </p:cNvPr>
          <p:cNvSpPr>
            <a:spLocks noGrp="1"/>
          </p:cNvSpPr>
          <p:nvPr>
            <p:ph type="title"/>
          </p:nvPr>
        </p:nvSpPr>
        <p:spPr/>
        <p:txBody>
          <a:bodyPr/>
          <a:lstStyle/>
          <a:p>
            <a:r>
              <a:rPr lang="en-US" dirty="0"/>
              <a:t>conclusion</a:t>
            </a:r>
          </a:p>
        </p:txBody>
      </p:sp>
      <p:sp>
        <p:nvSpPr>
          <p:cNvPr id="4" name="Content Placeholder 2">
            <a:extLst>
              <a:ext uri="{FF2B5EF4-FFF2-40B4-BE49-F238E27FC236}">
                <a16:creationId xmlns:a16="http://schemas.microsoft.com/office/drawing/2014/main" id="{03D661D1-D092-E643-ADF9-C6B43317E8E8}"/>
              </a:ext>
            </a:extLst>
          </p:cNvPr>
          <p:cNvSpPr txBox="1">
            <a:spLocks/>
          </p:cNvSpPr>
          <p:nvPr/>
        </p:nvSpPr>
        <p:spPr>
          <a:xfrm>
            <a:off x="1168884" y="2834290"/>
            <a:ext cx="9712598" cy="425873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60000"/>
              </a:lnSpc>
              <a:buFont typeface="Wingdings" pitchFamily="2" charset="2"/>
              <a:buChar char="v"/>
            </a:pPr>
            <a:r>
              <a:rPr lang="en-US" dirty="0"/>
              <a:t>Our species tree almost similar to the published phylogenic tree</a:t>
            </a:r>
          </a:p>
          <a:p>
            <a:pPr>
              <a:lnSpc>
                <a:spcPct val="160000"/>
              </a:lnSpc>
              <a:buFont typeface="Wingdings" pitchFamily="2" charset="2"/>
              <a:buChar char="v"/>
            </a:pPr>
            <a:r>
              <a:rPr lang="en-US" i="1" dirty="0"/>
              <a:t>S. </a:t>
            </a:r>
            <a:r>
              <a:rPr lang="en-US" i="1" dirty="0" err="1"/>
              <a:t>bayanus</a:t>
            </a:r>
            <a:r>
              <a:rPr lang="en-US" i="1" dirty="0"/>
              <a:t> </a:t>
            </a:r>
            <a:r>
              <a:rPr lang="en-US" dirty="0"/>
              <a:t>may be more closed to </a:t>
            </a:r>
            <a:r>
              <a:rPr lang="en-US" i="1" dirty="0"/>
              <a:t>S. </a:t>
            </a:r>
            <a:r>
              <a:rPr lang="en-US" i="1" dirty="0" err="1"/>
              <a:t>uravum</a:t>
            </a:r>
            <a:endParaRPr lang="en-US" i="1" dirty="0"/>
          </a:p>
          <a:p>
            <a:pPr>
              <a:lnSpc>
                <a:spcPct val="160000"/>
              </a:lnSpc>
              <a:buFont typeface="Wingdings" pitchFamily="2" charset="2"/>
              <a:buChar char="v"/>
            </a:pPr>
            <a:r>
              <a:rPr lang="en-US" dirty="0"/>
              <a:t>We can explore the gene evolutional way from the individual gene tree  </a:t>
            </a:r>
          </a:p>
        </p:txBody>
      </p:sp>
    </p:spTree>
    <p:extLst>
      <p:ext uri="{BB962C8B-B14F-4D97-AF65-F5344CB8AC3E}">
        <p14:creationId xmlns:p14="http://schemas.microsoft.com/office/powerpoint/2010/main" val="1353299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1F1E-9071-584C-BE14-E61A49F3B003}"/>
              </a:ext>
            </a:extLst>
          </p:cNvPr>
          <p:cNvSpPr>
            <a:spLocks noGrp="1"/>
          </p:cNvSpPr>
          <p:nvPr>
            <p:ph type="title"/>
          </p:nvPr>
        </p:nvSpPr>
        <p:spPr>
          <a:xfrm>
            <a:off x="4321049" y="2118699"/>
            <a:ext cx="3595284" cy="1609344"/>
          </a:xfrm>
        </p:spPr>
        <p:txBody>
          <a:bodyPr/>
          <a:lstStyle/>
          <a:p>
            <a:r>
              <a:rPr lang="en-US" dirty="0"/>
              <a:t>THANK YOU! </a:t>
            </a:r>
          </a:p>
        </p:txBody>
      </p:sp>
    </p:spTree>
    <p:extLst>
      <p:ext uri="{BB962C8B-B14F-4D97-AF65-F5344CB8AC3E}">
        <p14:creationId xmlns:p14="http://schemas.microsoft.com/office/powerpoint/2010/main" val="187572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C369-140F-9042-B33D-878A4C1EC171}"/>
              </a:ext>
            </a:extLst>
          </p:cNvPr>
          <p:cNvSpPr>
            <a:spLocks noGrp="1"/>
          </p:cNvSpPr>
          <p:nvPr>
            <p:ph type="title"/>
          </p:nvPr>
        </p:nvSpPr>
        <p:spPr>
          <a:xfrm>
            <a:off x="714248" y="339373"/>
            <a:ext cx="10058400" cy="1609344"/>
          </a:xfrm>
        </p:spPr>
        <p:txBody>
          <a:bodyPr/>
          <a:lstStyle/>
          <a:p>
            <a:r>
              <a:rPr lang="en-US" dirty="0"/>
              <a:t>Introduction</a:t>
            </a:r>
          </a:p>
        </p:txBody>
      </p:sp>
      <p:sp>
        <p:nvSpPr>
          <p:cNvPr id="3" name="Content Placeholder 2">
            <a:extLst>
              <a:ext uri="{FF2B5EF4-FFF2-40B4-BE49-F238E27FC236}">
                <a16:creationId xmlns:a16="http://schemas.microsoft.com/office/drawing/2014/main" id="{F4973284-363C-1745-ABE4-C5F23EF1F2E9}"/>
              </a:ext>
            </a:extLst>
          </p:cNvPr>
          <p:cNvSpPr>
            <a:spLocks noGrp="1"/>
          </p:cNvSpPr>
          <p:nvPr>
            <p:ph idx="1"/>
          </p:nvPr>
        </p:nvSpPr>
        <p:spPr>
          <a:xfrm>
            <a:off x="892048" y="2006054"/>
            <a:ext cx="10058400" cy="1207419"/>
          </a:xfrm>
        </p:spPr>
        <p:txBody>
          <a:bodyPr>
            <a:normAutofit/>
          </a:bodyPr>
          <a:lstStyle/>
          <a:p>
            <a:r>
              <a:rPr lang="en-US" sz="2800" b="1" i="1" dirty="0"/>
              <a:t>Saccharomyces </a:t>
            </a:r>
            <a:r>
              <a:rPr lang="en-US" sz="2800" b="1" i="1" dirty="0" err="1"/>
              <a:t>sensu</a:t>
            </a:r>
            <a:r>
              <a:rPr lang="en-US" sz="2800" b="1" i="1" dirty="0"/>
              <a:t> </a:t>
            </a:r>
            <a:r>
              <a:rPr lang="en-US" sz="2800" b="1" i="1" dirty="0" err="1"/>
              <a:t>stricto</a:t>
            </a:r>
            <a:r>
              <a:rPr lang="en-US" sz="2800" b="1" dirty="0"/>
              <a:t>:</a:t>
            </a:r>
          </a:p>
          <a:p>
            <a:pPr marL="0" indent="0">
              <a:buNone/>
            </a:pPr>
            <a:r>
              <a:rPr lang="en-US" dirty="0"/>
              <a:t> </a:t>
            </a:r>
          </a:p>
        </p:txBody>
      </p:sp>
      <p:sp>
        <p:nvSpPr>
          <p:cNvPr id="4" name="Content Placeholder 2">
            <a:extLst>
              <a:ext uri="{FF2B5EF4-FFF2-40B4-BE49-F238E27FC236}">
                <a16:creationId xmlns:a16="http://schemas.microsoft.com/office/drawing/2014/main" id="{8426CD4C-40FB-4343-9C8B-AC8148F40861}"/>
              </a:ext>
            </a:extLst>
          </p:cNvPr>
          <p:cNvSpPr txBox="1">
            <a:spLocks/>
          </p:cNvSpPr>
          <p:nvPr/>
        </p:nvSpPr>
        <p:spPr>
          <a:xfrm>
            <a:off x="2001181" y="3108312"/>
            <a:ext cx="4797552" cy="333482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60000"/>
              </a:lnSpc>
              <a:buFont typeface="Wingdings" pitchFamily="2" charset="2"/>
              <a:buChar char="v"/>
            </a:pPr>
            <a:r>
              <a:rPr lang="en-US" sz="2400" i="1" dirty="0"/>
              <a:t>S. cerevisiae</a:t>
            </a:r>
            <a:endParaRPr lang="en-US" sz="2400" dirty="0"/>
          </a:p>
          <a:p>
            <a:pPr>
              <a:lnSpc>
                <a:spcPct val="160000"/>
              </a:lnSpc>
              <a:buFont typeface="Wingdings" pitchFamily="2" charset="2"/>
              <a:buChar char="v"/>
            </a:pPr>
            <a:r>
              <a:rPr lang="en-US" sz="2400" i="1" dirty="0"/>
              <a:t>S. paradoxus</a:t>
            </a:r>
          </a:p>
          <a:p>
            <a:pPr>
              <a:lnSpc>
                <a:spcPct val="160000"/>
              </a:lnSpc>
              <a:buFont typeface="Wingdings" pitchFamily="2" charset="2"/>
              <a:buChar char="v"/>
            </a:pPr>
            <a:r>
              <a:rPr lang="en-US" sz="2400" i="1" dirty="0"/>
              <a:t>S. </a:t>
            </a:r>
            <a:r>
              <a:rPr lang="en-US" sz="2400" i="1" dirty="0" err="1"/>
              <a:t>mikatae</a:t>
            </a:r>
            <a:endParaRPr lang="en-US" sz="2400" i="1" dirty="0"/>
          </a:p>
          <a:p>
            <a:pPr>
              <a:lnSpc>
                <a:spcPct val="160000"/>
              </a:lnSpc>
              <a:buFont typeface="Wingdings" pitchFamily="2" charset="2"/>
              <a:buChar char="v"/>
            </a:pPr>
            <a:r>
              <a:rPr lang="en-US" sz="2400" i="1" dirty="0"/>
              <a:t>S. </a:t>
            </a:r>
            <a:r>
              <a:rPr lang="en-US" sz="2400" i="1" dirty="0" err="1"/>
              <a:t>kudriavzeii</a:t>
            </a:r>
            <a:endParaRPr lang="en-US" sz="2400" i="1" dirty="0"/>
          </a:p>
          <a:p>
            <a:pPr>
              <a:buFont typeface="Wingdings" pitchFamily="2" charset="2"/>
              <a:buChar char="v"/>
            </a:pPr>
            <a:endParaRPr lang="en-US" dirty="0"/>
          </a:p>
          <a:p>
            <a:pPr marL="0" indent="0">
              <a:buFont typeface="Wingdings" pitchFamily="2" charset="2"/>
              <a:buNone/>
            </a:pPr>
            <a:r>
              <a:rPr lang="en-US" dirty="0"/>
              <a:t> </a:t>
            </a:r>
          </a:p>
        </p:txBody>
      </p:sp>
      <p:sp>
        <p:nvSpPr>
          <p:cNvPr id="6" name="Content Placeholder 2">
            <a:extLst>
              <a:ext uri="{FF2B5EF4-FFF2-40B4-BE49-F238E27FC236}">
                <a16:creationId xmlns:a16="http://schemas.microsoft.com/office/drawing/2014/main" id="{E61775E0-6FBF-064A-8B3F-374EF60353D9}"/>
              </a:ext>
            </a:extLst>
          </p:cNvPr>
          <p:cNvSpPr txBox="1">
            <a:spLocks/>
          </p:cNvSpPr>
          <p:nvPr/>
        </p:nvSpPr>
        <p:spPr>
          <a:xfrm>
            <a:off x="5997447" y="3108312"/>
            <a:ext cx="4069419" cy="359728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60000"/>
              </a:lnSpc>
              <a:buFont typeface="Wingdings" pitchFamily="2" charset="2"/>
              <a:buChar char="v"/>
            </a:pPr>
            <a:r>
              <a:rPr lang="en-US" sz="2200" i="1" dirty="0"/>
              <a:t>S. </a:t>
            </a:r>
            <a:r>
              <a:rPr lang="en-US" sz="2200" i="1" dirty="0" err="1"/>
              <a:t>arboricolus</a:t>
            </a:r>
            <a:endParaRPr lang="en-US" sz="2200" i="1" dirty="0"/>
          </a:p>
          <a:p>
            <a:pPr>
              <a:lnSpc>
                <a:spcPct val="160000"/>
              </a:lnSpc>
              <a:buFont typeface="Wingdings" pitchFamily="2" charset="2"/>
              <a:buChar char="v"/>
            </a:pPr>
            <a:r>
              <a:rPr lang="en-US" sz="2200" i="1" dirty="0"/>
              <a:t>S. </a:t>
            </a:r>
            <a:r>
              <a:rPr lang="en-US" sz="2200" i="1" dirty="0" err="1"/>
              <a:t>uravum</a:t>
            </a:r>
            <a:r>
              <a:rPr lang="en-US" sz="2200" i="1" dirty="0"/>
              <a:t> </a:t>
            </a:r>
          </a:p>
          <a:p>
            <a:pPr>
              <a:lnSpc>
                <a:spcPct val="160000"/>
              </a:lnSpc>
              <a:buFont typeface="Wingdings" pitchFamily="2" charset="2"/>
              <a:buChar char="v"/>
            </a:pPr>
            <a:r>
              <a:rPr lang="en-US" sz="2200" i="1" dirty="0"/>
              <a:t>S. </a:t>
            </a:r>
            <a:r>
              <a:rPr lang="en-US" sz="2200" i="1" dirty="0" err="1"/>
              <a:t>bayanus</a:t>
            </a:r>
            <a:r>
              <a:rPr lang="en-US" sz="2200" i="1" dirty="0"/>
              <a:t> </a:t>
            </a:r>
          </a:p>
          <a:p>
            <a:pPr>
              <a:lnSpc>
                <a:spcPct val="160000"/>
              </a:lnSpc>
              <a:buFont typeface="Wingdings" pitchFamily="2" charset="2"/>
              <a:buChar char="v"/>
            </a:pPr>
            <a:r>
              <a:rPr lang="en-US" sz="2200" i="1" dirty="0"/>
              <a:t>S. </a:t>
            </a:r>
            <a:r>
              <a:rPr lang="en-US" sz="2200" i="1" dirty="0" err="1"/>
              <a:t>eubayanus</a:t>
            </a:r>
            <a:r>
              <a:rPr lang="en-US" sz="2200" dirty="0"/>
              <a:t> </a:t>
            </a:r>
          </a:p>
          <a:p>
            <a:pPr>
              <a:buFont typeface="Wingdings" pitchFamily="2" charset="2"/>
              <a:buChar char="v"/>
            </a:pPr>
            <a:endParaRPr lang="en-US" dirty="0"/>
          </a:p>
          <a:p>
            <a:pPr marL="0" indent="0">
              <a:buFont typeface="Wingdings" pitchFamily="2" charset="2"/>
              <a:buNone/>
            </a:pPr>
            <a:r>
              <a:rPr lang="en-US" dirty="0"/>
              <a:t> </a:t>
            </a:r>
          </a:p>
        </p:txBody>
      </p:sp>
    </p:spTree>
    <p:extLst>
      <p:ext uri="{BB962C8B-B14F-4D97-AF65-F5344CB8AC3E}">
        <p14:creationId xmlns:p14="http://schemas.microsoft.com/office/powerpoint/2010/main" val="70366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C369-140F-9042-B33D-878A4C1EC171}"/>
              </a:ext>
            </a:extLst>
          </p:cNvPr>
          <p:cNvSpPr>
            <a:spLocks noGrp="1"/>
          </p:cNvSpPr>
          <p:nvPr>
            <p:ph type="title"/>
          </p:nvPr>
        </p:nvSpPr>
        <p:spPr>
          <a:xfrm>
            <a:off x="714248" y="339373"/>
            <a:ext cx="10058400" cy="1609344"/>
          </a:xfrm>
        </p:spPr>
        <p:txBody>
          <a:bodyPr/>
          <a:lstStyle/>
          <a:p>
            <a:r>
              <a:rPr lang="en-US" dirty="0"/>
              <a:t>Introduction</a:t>
            </a:r>
          </a:p>
        </p:txBody>
      </p:sp>
      <p:sp>
        <p:nvSpPr>
          <p:cNvPr id="3" name="Content Placeholder 2">
            <a:extLst>
              <a:ext uri="{FF2B5EF4-FFF2-40B4-BE49-F238E27FC236}">
                <a16:creationId xmlns:a16="http://schemas.microsoft.com/office/drawing/2014/main" id="{F4973284-363C-1745-ABE4-C5F23EF1F2E9}"/>
              </a:ext>
            </a:extLst>
          </p:cNvPr>
          <p:cNvSpPr>
            <a:spLocks noGrp="1"/>
          </p:cNvSpPr>
          <p:nvPr>
            <p:ph idx="1"/>
          </p:nvPr>
        </p:nvSpPr>
        <p:spPr>
          <a:xfrm>
            <a:off x="892048" y="2006054"/>
            <a:ext cx="10058400" cy="1207419"/>
          </a:xfrm>
        </p:spPr>
        <p:txBody>
          <a:bodyPr>
            <a:normAutofit/>
          </a:bodyPr>
          <a:lstStyle/>
          <a:p>
            <a:r>
              <a:rPr lang="en-US" sz="2800" b="1" i="1" dirty="0"/>
              <a:t>Saccharomyces </a:t>
            </a:r>
            <a:r>
              <a:rPr lang="en-US" sz="2800" b="1" i="1" dirty="0" err="1"/>
              <a:t>sensu</a:t>
            </a:r>
            <a:r>
              <a:rPr lang="en-US" sz="2800" b="1" i="1" dirty="0"/>
              <a:t> </a:t>
            </a:r>
            <a:r>
              <a:rPr lang="en-US" sz="2800" b="1" i="1" dirty="0" err="1"/>
              <a:t>stricto</a:t>
            </a:r>
            <a:r>
              <a:rPr lang="en-US" sz="2800" b="1" dirty="0"/>
              <a:t>:</a:t>
            </a:r>
          </a:p>
          <a:p>
            <a:pPr marL="0" indent="0">
              <a:buNone/>
            </a:pPr>
            <a:r>
              <a:rPr lang="en-US" dirty="0"/>
              <a:t> </a:t>
            </a:r>
          </a:p>
        </p:txBody>
      </p:sp>
      <p:pic>
        <p:nvPicPr>
          <p:cNvPr id="7" name="Picture 6">
            <a:extLst>
              <a:ext uri="{FF2B5EF4-FFF2-40B4-BE49-F238E27FC236}">
                <a16:creationId xmlns:a16="http://schemas.microsoft.com/office/drawing/2014/main" id="{50C0BBE6-590D-6D47-B3C2-D4CD7AD9D24A}"/>
              </a:ext>
            </a:extLst>
          </p:cNvPr>
          <p:cNvPicPr/>
          <p:nvPr/>
        </p:nvPicPr>
        <p:blipFill rotWithShape="1">
          <a:blip r:embed="rId3" cstate="print">
            <a:extLst>
              <a:ext uri="{28A0092B-C50C-407E-A947-70E740481C1C}">
                <a14:useLocalDpi xmlns:a14="http://schemas.microsoft.com/office/drawing/2010/main" val="0"/>
              </a:ext>
            </a:extLst>
          </a:blip>
          <a:srcRect l="16527" t="16352" r="29345" b="11487"/>
          <a:stretch/>
        </p:blipFill>
        <p:spPr bwMode="auto">
          <a:xfrm>
            <a:off x="2480733" y="2650068"/>
            <a:ext cx="5613401" cy="4047066"/>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F1502821-B1E5-1640-AF11-49B6CEFEB0E6}"/>
              </a:ext>
            </a:extLst>
          </p:cNvPr>
          <p:cNvSpPr/>
          <p:nvPr/>
        </p:nvSpPr>
        <p:spPr>
          <a:xfrm>
            <a:off x="8420722" y="6208251"/>
            <a:ext cx="2496196" cy="369332"/>
          </a:xfrm>
          <a:prstGeom prst="rect">
            <a:avLst/>
          </a:prstGeom>
        </p:spPr>
        <p:txBody>
          <a:bodyPr wrap="none">
            <a:spAutoFit/>
          </a:bodyPr>
          <a:lstStyle/>
          <a:p>
            <a:r>
              <a:rPr lang="en-US" dirty="0">
                <a:latin typeface="Calibri" panose="020F0502020204030204" pitchFamily="34" charset="0"/>
                <a:ea typeface="DengXian" panose="02010600030101010101" pitchFamily="2" charset="-122"/>
                <a:cs typeface="Times New Roman" panose="02020603050405020304" pitchFamily="18" charset="0"/>
              </a:rPr>
              <a:t>(</a:t>
            </a:r>
            <a:r>
              <a:rPr lang="en-US" dirty="0" err="1">
                <a:latin typeface="Calibri" panose="020F0502020204030204" pitchFamily="34" charset="0"/>
                <a:ea typeface="DengXian" panose="02010600030101010101" pitchFamily="2" charset="-122"/>
                <a:cs typeface="Times New Roman" panose="02020603050405020304" pitchFamily="18" charset="0"/>
              </a:rPr>
              <a:t>Borneman</a:t>
            </a:r>
            <a:r>
              <a:rPr lang="en-US" dirty="0">
                <a:latin typeface="Calibri" panose="020F0502020204030204" pitchFamily="34" charset="0"/>
                <a:ea typeface="DengXian" panose="02010600030101010101" pitchFamily="2" charset="-122"/>
                <a:cs typeface="Times New Roman" panose="02020603050405020304" pitchFamily="18" charset="0"/>
              </a:rPr>
              <a:t> et al., 2015)</a:t>
            </a:r>
            <a:r>
              <a:rPr lang="en-US" dirty="0"/>
              <a:t> </a:t>
            </a:r>
          </a:p>
        </p:txBody>
      </p:sp>
    </p:spTree>
    <p:extLst>
      <p:ext uri="{BB962C8B-B14F-4D97-AF65-F5344CB8AC3E}">
        <p14:creationId xmlns:p14="http://schemas.microsoft.com/office/powerpoint/2010/main" val="167433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C369-140F-9042-B33D-878A4C1EC171}"/>
              </a:ext>
            </a:extLst>
          </p:cNvPr>
          <p:cNvSpPr>
            <a:spLocks noGrp="1"/>
          </p:cNvSpPr>
          <p:nvPr>
            <p:ph type="title"/>
          </p:nvPr>
        </p:nvSpPr>
        <p:spPr>
          <a:xfrm>
            <a:off x="714248" y="339373"/>
            <a:ext cx="10058400" cy="1609344"/>
          </a:xfrm>
        </p:spPr>
        <p:txBody>
          <a:bodyPr/>
          <a:lstStyle/>
          <a:p>
            <a:r>
              <a:rPr lang="en-US" dirty="0"/>
              <a:t>Objective</a:t>
            </a:r>
          </a:p>
        </p:txBody>
      </p:sp>
      <p:sp>
        <p:nvSpPr>
          <p:cNvPr id="3" name="Content Placeholder 2">
            <a:extLst>
              <a:ext uri="{FF2B5EF4-FFF2-40B4-BE49-F238E27FC236}">
                <a16:creationId xmlns:a16="http://schemas.microsoft.com/office/drawing/2014/main" id="{F4973284-363C-1745-ABE4-C5F23EF1F2E9}"/>
              </a:ext>
            </a:extLst>
          </p:cNvPr>
          <p:cNvSpPr>
            <a:spLocks noGrp="1"/>
          </p:cNvSpPr>
          <p:nvPr>
            <p:ph idx="1"/>
          </p:nvPr>
        </p:nvSpPr>
        <p:spPr>
          <a:xfrm>
            <a:off x="714248" y="2147944"/>
            <a:ext cx="11299952" cy="4473573"/>
          </a:xfrm>
        </p:spPr>
        <p:txBody>
          <a:bodyPr>
            <a:normAutofit lnSpcReduction="10000"/>
          </a:bodyPr>
          <a:lstStyle/>
          <a:p>
            <a:pPr>
              <a:lnSpc>
                <a:spcPct val="200000"/>
              </a:lnSpc>
            </a:pPr>
            <a:r>
              <a:rPr lang="en-US" sz="2800" dirty="0"/>
              <a:t>Construct a species phylogenic tree for 8  Saccharomyces species.</a:t>
            </a:r>
          </a:p>
          <a:p>
            <a:pPr>
              <a:lnSpc>
                <a:spcPct val="200000"/>
              </a:lnSpc>
            </a:pPr>
            <a:r>
              <a:rPr lang="en-US" sz="2800" dirty="0"/>
              <a:t>Compare our constructed tree with the published tree.</a:t>
            </a:r>
          </a:p>
          <a:p>
            <a:pPr>
              <a:lnSpc>
                <a:spcPct val="200000"/>
              </a:lnSpc>
            </a:pPr>
            <a:r>
              <a:rPr lang="en-US" sz="2800" dirty="0"/>
              <a:t>Determine </a:t>
            </a:r>
            <a:r>
              <a:rPr lang="en-US" sz="2800" i="1" dirty="0" err="1"/>
              <a:t>S.bayanus</a:t>
            </a:r>
            <a:r>
              <a:rPr lang="en-US" sz="2800" i="1" dirty="0"/>
              <a:t> </a:t>
            </a:r>
            <a:r>
              <a:rPr lang="en-US" sz="2800" dirty="0"/>
              <a:t>is closed to which species</a:t>
            </a:r>
          </a:p>
          <a:p>
            <a:pPr>
              <a:lnSpc>
                <a:spcPct val="200000"/>
              </a:lnSpc>
            </a:pPr>
            <a:endParaRPr lang="en-US" sz="2800" dirty="0"/>
          </a:p>
          <a:p>
            <a:pPr marL="0" indent="0">
              <a:lnSpc>
                <a:spcPct val="200000"/>
              </a:lnSpc>
              <a:buNone/>
            </a:pPr>
            <a:r>
              <a:rPr lang="en-US" dirty="0"/>
              <a:t> </a:t>
            </a:r>
          </a:p>
        </p:txBody>
      </p:sp>
    </p:spTree>
    <p:extLst>
      <p:ext uri="{BB962C8B-B14F-4D97-AF65-F5344CB8AC3E}">
        <p14:creationId xmlns:p14="http://schemas.microsoft.com/office/powerpoint/2010/main" val="47971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C369-140F-9042-B33D-878A4C1EC171}"/>
              </a:ext>
            </a:extLst>
          </p:cNvPr>
          <p:cNvSpPr>
            <a:spLocks noGrp="1"/>
          </p:cNvSpPr>
          <p:nvPr>
            <p:ph type="title"/>
          </p:nvPr>
        </p:nvSpPr>
        <p:spPr>
          <a:xfrm>
            <a:off x="714248" y="339373"/>
            <a:ext cx="10058400" cy="1609344"/>
          </a:xfrm>
        </p:spPr>
        <p:txBody>
          <a:bodyPr/>
          <a:lstStyle/>
          <a:p>
            <a:r>
              <a:rPr lang="en-US" dirty="0"/>
              <a:t>Method</a:t>
            </a:r>
          </a:p>
        </p:txBody>
      </p:sp>
      <p:sp>
        <p:nvSpPr>
          <p:cNvPr id="3" name="Content Placeholder 2">
            <a:extLst>
              <a:ext uri="{FF2B5EF4-FFF2-40B4-BE49-F238E27FC236}">
                <a16:creationId xmlns:a16="http://schemas.microsoft.com/office/drawing/2014/main" id="{F4973284-363C-1745-ABE4-C5F23EF1F2E9}"/>
              </a:ext>
            </a:extLst>
          </p:cNvPr>
          <p:cNvSpPr>
            <a:spLocks noGrp="1"/>
          </p:cNvSpPr>
          <p:nvPr>
            <p:ph idx="1"/>
          </p:nvPr>
        </p:nvSpPr>
        <p:spPr>
          <a:xfrm>
            <a:off x="892048" y="2352896"/>
            <a:ext cx="10058400" cy="906771"/>
          </a:xfrm>
        </p:spPr>
        <p:txBody>
          <a:bodyPr>
            <a:normAutofit/>
          </a:bodyPr>
          <a:lstStyle/>
          <a:p>
            <a:r>
              <a:rPr lang="en-US" sz="2800" b="1" dirty="0"/>
              <a:t>DATA COLLECTION</a:t>
            </a:r>
            <a:endParaRPr lang="en-US" dirty="0"/>
          </a:p>
        </p:txBody>
      </p:sp>
      <p:sp>
        <p:nvSpPr>
          <p:cNvPr id="4" name="Content Placeholder 2">
            <a:extLst>
              <a:ext uri="{FF2B5EF4-FFF2-40B4-BE49-F238E27FC236}">
                <a16:creationId xmlns:a16="http://schemas.microsoft.com/office/drawing/2014/main" id="{8426CD4C-40FB-4343-9C8B-AC8148F40861}"/>
              </a:ext>
            </a:extLst>
          </p:cNvPr>
          <p:cNvSpPr txBox="1">
            <a:spLocks/>
          </p:cNvSpPr>
          <p:nvPr/>
        </p:nvSpPr>
        <p:spPr>
          <a:xfrm>
            <a:off x="1060050" y="3259667"/>
            <a:ext cx="9712598" cy="313483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60000"/>
              </a:lnSpc>
              <a:buFont typeface="Wingdings" pitchFamily="2" charset="2"/>
              <a:buChar char="v"/>
            </a:pPr>
            <a:r>
              <a:rPr lang="en-US" dirty="0"/>
              <a:t>Genome sequence from NCBI database</a:t>
            </a:r>
          </a:p>
          <a:p>
            <a:pPr>
              <a:lnSpc>
                <a:spcPct val="160000"/>
              </a:lnSpc>
              <a:buFont typeface="Wingdings" pitchFamily="2" charset="2"/>
              <a:buChar char="v"/>
            </a:pPr>
            <a:r>
              <a:rPr lang="en-US" dirty="0">
                <a:hlinkClick r:id="" action="ppaction://hlinkshowjump?jump=nextslide"/>
              </a:rPr>
              <a:t>BUSCO</a:t>
            </a:r>
            <a:r>
              <a:rPr lang="en-US" dirty="0"/>
              <a:t> orthologs dataset for </a:t>
            </a:r>
            <a:r>
              <a:rPr lang="en-US" i="1" dirty="0" err="1"/>
              <a:t>Saccharomycetales</a:t>
            </a:r>
            <a:r>
              <a:rPr lang="en-US" dirty="0"/>
              <a:t> from BUSCO web.</a:t>
            </a:r>
          </a:p>
          <a:p>
            <a:pPr marL="0" indent="0">
              <a:buFont typeface="Wingdings" pitchFamily="2" charset="2"/>
              <a:buNone/>
            </a:pPr>
            <a:r>
              <a:rPr lang="en-US" dirty="0"/>
              <a:t> </a:t>
            </a:r>
          </a:p>
        </p:txBody>
      </p:sp>
    </p:spTree>
    <p:extLst>
      <p:ext uri="{BB962C8B-B14F-4D97-AF65-F5344CB8AC3E}">
        <p14:creationId xmlns:p14="http://schemas.microsoft.com/office/powerpoint/2010/main" val="3814601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C369-140F-9042-B33D-878A4C1EC171}"/>
              </a:ext>
            </a:extLst>
          </p:cNvPr>
          <p:cNvSpPr>
            <a:spLocks noGrp="1"/>
          </p:cNvSpPr>
          <p:nvPr>
            <p:ph type="title"/>
          </p:nvPr>
        </p:nvSpPr>
        <p:spPr>
          <a:xfrm>
            <a:off x="714248" y="339373"/>
            <a:ext cx="10058400" cy="1609344"/>
          </a:xfrm>
        </p:spPr>
        <p:txBody>
          <a:bodyPr/>
          <a:lstStyle/>
          <a:p>
            <a:r>
              <a:rPr lang="en-US" dirty="0"/>
              <a:t>METHOD</a:t>
            </a:r>
          </a:p>
        </p:txBody>
      </p:sp>
      <p:sp>
        <p:nvSpPr>
          <p:cNvPr id="3" name="Content Placeholder 2">
            <a:extLst>
              <a:ext uri="{FF2B5EF4-FFF2-40B4-BE49-F238E27FC236}">
                <a16:creationId xmlns:a16="http://schemas.microsoft.com/office/drawing/2014/main" id="{F4973284-363C-1745-ABE4-C5F23EF1F2E9}"/>
              </a:ext>
            </a:extLst>
          </p:cNvPr>
          <p:cNvSpPr>
            <a:spLocks noGrp="1"/>
          </p:cNvSpPr>
          <p:nvPr>
            <p:ph idx="1"/>
          </p:nvPr>
        </p:nvSpPr>
        <p:spPr>
          <a:xfrm>
            <a:off x="892048" y="2352896"/>
            <a:ext cx="10058400" cy="1207419"/>
          </a:xfrm>
        </p:spPr>
        <p:txBody>
          <a:bodyPr>
            <a:normAutofit/>
          </a:bodyPr>
          <a:lstStyle/>
          <a:p>
            <a:r>
              <a:rPr lang="en-US" sz="2800" b="1" dirty="0"/>
              <a:t>BUSCO: </a:t>
            </a:r>
            <a:r>
              <a:rPr lang="en-US" sz="2800" dirty="0"/>
              <a:t>Benchmarking Universal Single-Copy Orthologs </a:t>
            </a:r>
          </a:p>
          <a:p>
            <a:pPr marL="0" indent="0">
              <a:buNone/>
            </a:pPr>
            <a:r>
              <a:rPr lang="en-US" dirty="0"/>
              <a:t> </a:t>
            </a:r>
          </a:p>
        </p:txBody>
      </p:sp>
      <p:sp>
        <p:nvSpPr>
          <p:cNvPr id="4" name="Content Placeholder 2">
            <a:extLst>
              <a:ext uri="{FF2B5EF4-FFF2-40B4-BE49-F238E27FC236}">
                <a16:creationId xmlns:a16="http://schemas.microsoft.com/office/drawing/2014/main" id="{8426CD4C-40FB-4343-9C8B-AC8148F40861}"/>
              </a:ext>
            </a:extLst>
          </p:cNvPr>
          <p:cNvSpPr txBox="1">
            <a:spLocks/>
          </p:cNvSpPr>
          <p:nvPr/>
        </p:nvSpPr>
        <p:spPr>
          <a:xfrm>
            <a:off x="1237850" y="3723167"/>
            <a:ext cx="9712598" cy="313483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60000"/>
              </a:lnSpc>
              <a:buFont typeface="Wingdings" pitchFamily="2" charset="2"/>
              <a:buChar char="v"/>
            </a:pPr>
            <a:r>
              <a:rPr lang="en-US" dirty="0"/>
              <a:t>Assess genome assembly and annotation completeness</a:t>
            </a:r>
          </a:p>
          <a:p>
            <a:pPr>
              <a:lnSpc>
                <a:spcPct val="160000"/>
              </a:lnSpc>
              <a:buFont typeface="Wingdings" pitchFamily="2" charset="2"/>
              <a:buChar char="v"/>
            </a:pPr>
            <a:r>
              <a:rPr lang="en-US" dirty="0"/>
              <a:t>Provides all the ancient or common gene orthologs in </a:t>
            </a:r>
            <a:r>
              <a:rPr lang="en-US" i="1" dirty="0"/>
              <a:t>a certain family.</a:t>
            </a:r>
            <a:endParaRPr lang="en-US" dirty="0"/>
          </a:p>
          <a:p>
            <a:pPr marL="0" indent="0">
              <a:buFont typeface="Wingdings" pitchFamily="2" charset="2"/>
              <a:buNone/>
            </a:pPr>
            <a:r>
              <a:rPr lang="en-US" dirty="0"/>
              <a:t> </a:t>
            </a:r>
          </a:p>
        </p:txBody>
      </p:sp>
    </p:spTree>
    <p:extLst>
      <p:ext uri="{BB962C8B-B14F-4D97-AF65-F5344CB8AC3E}">
        <p14:creationId xmlns:p14="http://schemas.microsoft.com/office/powerpoint/2010/main" val="149900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C369-140F-9042-B33D-878A4C1EC171}"/>
              </a:ext>
            </a:extLst>
          </p:cNvPr>
          <p:cNvSpPr>
            <a:spLocks noGrp="1"/>
          </p:cNvSpPr>
          <p:nvPr>
            <p:ph type="title"/>
          </p:nvPr>
        </p:nvSpPr>
        <p:spPr>
          <a:xfrm>
            <a:off x="714248" y="339373"/>
            <a:ext cx="10058400" cy="1609344"/>
          </a:xfrm>
        </p:spPr>
        <p:txBody>
          <a:bodyPr/>
          <a:lstStyle/>
          <a:p>
            <a:r>
              <a:rPr lang="en-US" dirty="0"/>
              <a:t>METHOD</a:t>
            </a:r>
          </a:p>
        </p:txBody>
      </p:sp>
      <p:sp>
        <p:nvSpPr>
          <p:cNvPr id="3" name="Content Placeholder 2">
            <a:extLst>
              <a:ext uri="{FF2B5EF4-FFF2-40B4-BE49-F238E27FC236}">
                <a16:creationId xmlns:a16="http://schemas.microsoft.com/office/drawing/2014/main" id="{F4973284-363C-1745-ABE4-C5F23EF1F2E9}"/>
              </a:ext>
            </a:extLst>
          </p:cNvPr>
          <p:cNvSpPr>
            <a:spLocks noGrp="1"/>
          </p:cNvSpPr>
          <p:nvPr>
            <p:ph idx="1"/>
          </p:nvPr>
        </p:nvSpPr>
        <p:spPr>
          <a:xfrm>
            <a:off x="892048" y="2352896"/>
            <a:ext cx="10058400" cy="1207419"/>
          </a:xfrm>
        </p:spPr>
        <p:txBody>
          <a:bodyPr>
            <a:normAutofit/>
          </a:bodyPr>
          <a:lstStyle/>
          <a:p>
            <a:r>
              <a:rPr lang="en-US" sz="2800" b="1" dirty="0"/>
              <a:t>GENE ALIGNMENT</a:t>
            </a:r>
            <a:endParaRPr lang="en-US" dirty="0"/>
          </a:p>
        </p:txBody>
      </p:sp>
      <p:sp>
        <p:nvSpPr>
          <p:cNvPr id="4" name="Content Placeholder 2">
            <a:extLst>
              <a:ext uri="{FF2B5EF4-FFF2-40B4-BE49-F238E27FC236}">
                <a16:creationId xmlns:a16="http://schemas.microsoft.com/office/drawing/2014/main" id="{8426CD4C-40FB-4343-9C8B-AC8148F40861}"/>
              </a:ext>
            </a:extLst>
          </p:cNvPr>
          <p:cNvSpPr txBox="1">
            <a:spLocks/>
          </p:cNvSpPr>
          <p:nvPr/>
        </p:nvSpPr>
        <p:spPr>
          <a:xfrm>
            <a:off x="1237850" y="3723167"/>
            <a:ext cx="9712598" cy="313483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60000"/>
              </a:lnSpc>
              <a:buFont typeface="Wingdings" pitchFamily="2" charset="2"/>
              <a:buChar char="v"/>
            </a:pPr>
            <a:r>
              <a:rPr lang="en-US" dirty="0"/>
              <a:t>Multiple sequence alignment using protein sequence</a:t>
            </a:r>
          </a:p>
          <a:p>
            <a:pPr>
              <a:lnSpc>
                <a:spcPct val="160000"/>
              </a:lnSpc>
              <a:buFont typeface="Wingdings" pitchFamily="2" charset="2"/>
              <a:buChar char="v"/>
            </a:pPr>
            <a:r>
              <a:rPr lang="en-US" dirty="0"/>
              <a:t>MAFFT algorithm by Guidance</a:t>
            </a:r>
          </a:p>
          <a:p>
            <a:pPr marL="0" indent="0">
              <a:buFont typeface="Wingdings" pitchFamily="2" charset="2"/>
              <a:buNone/>
            </a:pPr>
            <a:r>
              <a:rPr lang="en-US" dirty="0"/>
              <a:t> </a:t>
            </a:r>
          </a:p>
        </p:txBody>
      </p:sp>
    </p:spTree>
    <p:extLst>
      <p:ext uri="{BB962C8B-B14F-4D97-AF65-F5344CB8AC3E}">
        <p14:creationId xmlns:p14="http://schemas.microsoft.com/office/powerpoint/2010/main" val="389353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C369-140F-9042-B33D-878A4C1EC171}"/>
              </a:ext>
            </a:extLst>
          </p:cNvPr>
          <p:cNvSpPr>
            <a:spLocks noGrp="1"/>
          </p:cNvSpPr>
          <p:nvPr>
            <p:ph type="title"/>
          </p:nvPr>
        </p:nvSpPr>
        <p:spPr>
          <a:xfrm>
            <a:off x="714248" y="339373"/>
            <a:ext cx="10058400" cy="1609344"/>
          </a:xfrm>
        </p:spPr>
        <p:txBody>
          <a:bodyPr/>
          <a:lstStyle/>
          <a:p>
            <a:r>
              <a:rPr lang="en-US" dirty="0"/>
              <a:t>METHOD</a:t>
            </a:r>
          </a:p>
        </p:txBody>
      </p:sp>
      <p:sp>
        <p:nvSpPr>
          <p:cNvPr id="3" name="Content Placeholder 2">
            <a:extLst>
              <a:ext uri="{FF2B5EF4-FFF2-40B4-BE49-F238E27FC236}">
                <a16:creationId xmlns:a16="http://schemas.microsoft.com/office/drawing/2014/main" id="{F4973284-363C-1745-ABE4-C5F23EF1F2E9}"/>
              </a:ext>
            </a:extLst>
          </p:cNvPr>
          <p:cNvSpPr>
            <a:spLocks noGrp="1"/>
          </p:cNvSpPr>
          <p:nvPr>
            <p:ph idx="1"/>
          </p:nvPr>
        </p:nvSpPr>
        <p:spPr>
          <a:xfrm>
            <a:off x="892048" y="2352896"/>
            <a:ext cx="10058400" cy="1207419"/>
          </a:xfrm>
        </p:spPr>
        <p:txBody>
          <a:bodyPr>
            <a:normAutofit/>
          </a:bodyPr>
          <a:lstStyle/>
          <a:p>
            <a:r>
              <a:rPr lang="en-US" sz="2800" b="1" dirty="0"/>
              <a:t>GENE TREE CONSTRUCTION</a:t>
            </a:r>
            <a:endParaRPr lang="en-US" dirty="0"/>
          </a:p>
        </p:txBody>
      </p:sp>
      <p:sp>
        <p:nvSpPr>
          <p:cNvPr id="4" name="Content Placeholder 2">
            <a:extLst>
              <a:ext uri="{FF2B5EF4-FFF2-40B4-BE49-F238E27FC236}">
                <a16:creationId xmlns:a16="http://schemas.microsoft.com/office/drawing/2014/main" id="{8426CD4C-40FB-4343-9C8B-AC8148F40861}"/>
              </a:ext>
            </a:extLst>
          </p:cNvPr>
          <p:cNvSpPr txBox="1">
            <a:spLocks/>
          </p:cNvSpPr>
          <p:nvPr/>
        </p:nvSpPr>
        <p:spPr>
          <a:xfrm>
            <a:off x="1525717" y="3426834"/>
            <a:ext cx="9712598" cy="313483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60000"/>
              </a:lnSpc>
              <a:buFont typeface="Wingdings" pitchFamily="2" charset="2"/>
              <a:buChar char="v"/>
            </a:pPr>
            <a:r>
              <a:rPr lang="en-US" dirty="0"/>
              <a:t>Construct gene trees for each antient gene</a:t>
            </a:r>
          </a:p>
          <a:p>
            <a:pPr>
              <a:lnSpc>
                <a:spcPct val="160000"/>
              </a:lnSpc>
              <a:buFont typeface="Wingdings" pitchFamily="2" charset="2"/>
              <a:buChar char="v"/>
            </a:pPr>
            <a:r>
              <a:rPr lang="en-US" dirty="0"/>
              <a:t>Maximum likelihood approach by </a:t>
            </a:r>
            <a:r>
              <a:rPr lang="en-US" dirty="0" err="1"/>
              <a:t>RAxML</a:t>
            </a:r>
            <a:endParaRPr lang="en-US" dirty="0"/>
          </a:p>
          <a:p>
            <a:pPr>
              <a:lnSpc>
                <a:spcPct val="160000"/>
              </a:lnSpc>
              <a:buFont typeface="Wingdings" pitchFamily="2" charset="2"/>
              <a:buChar char="v"/>
            </a:pPr>
            <a:r>
              <a:rPr lang="en-US" dirty="0"/>
              <a:t>Bootstrap analysis with 100 replicate</a:t>
            </a:r>
          </a:p>
          <a:p>
            <a:pPr>
              <a:lnSpc>
                <a:spcPct val="160000"/>
              </a:lnSpc>
              <a:buFont typeface="Wingdings" pitchFamily="2" charset="2"/>
              <a:buChar char="v"/>
            </a:pPr>
            <a:r>
              <a:rPr lang="en-US" dirty="0"/>
              <a:t>JTT model for amino acid sequence </a:t>
            </a:r>
          </a:p>
        </p:txBody>
      </p:sp>
    </p:spTree>
    <p:extLst>
      <p:ext uri="{BB962C8B-B14F-4D97-AF65-F5344CB8AC3E}">
        <p14:creationId xmlns:p14="http://schemas.microsoft.com/office/powerpoint/2010/main" val="176079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C369-140F-9042-B33D-878A4C1EC171}"/>
              </a:ext>
            </a:extLst>
          </p:cNvPr>
          <p:cNvSpPr>
            <a:spLocks noGrp="1"/>
          </p:cNvSpPr>
          <p:nvPr>
            <p:ph type="title"/>
          </p:nvPr>
        </p:nvSpPr>
        <p:spPr>
          <a:xfrm>
            <a:off x="714248" y="339373"/>
            <a:ext cx="10058400" cy="1609344"/>
          </a:xfrm>
        </p:spPr>
        <p:txBody>
          <a:bodyPr/>
          <a:lstStyle/>
          <a:p>
            <a:r>
              <a:rPr lang="en-US" dirty="0"/>
              <a:t>METHOD</a:t>
            </a:r>
          </a:p>
        </p:txBody>
      </p:sp>
      <p:sp>
        <p:nvSpPr>
          <p:cNvPr id="3" name="Content Placeholder 2">
            <a:extLst>
              <a:ext uri="{FF2B5EF4-FFF2-40B4-BE49-F238E27FC236}">
                <a16:creationId xmlns:a16="http://schemas.microsoft.com/office/drawing/2014/main" id="{F4973284-363C-1745-ABE4-C5F23EF1F2E9}"/>
              </a:ext>
            </a:extLst>
          </p:cNvPr>
          <p:cNvSpPr>
            <a:spLocks noGrp="1"/>
          </p:cNvSpPr>
          <p:nvPr>
            <p:ph idx="1"/>
          </p:nvPr>
        </p:nvSpPr>
        <p:spPr>
          <a:xfrm>
            <a:off x="892048" y="2352896"/>
            <a:ext cx="10058400" cy="1207419"/>
          </a:xfrm>
        </p:spPr>
        <p:txBody>
          <a:bodyPr>
            <a:normAutofit/>
          </a:bodyPr>
          <a:lstStyle/>
          <a:p>
            <a:r>
              <a:rPr lang="en-US" sz="2800" b="1" dirty="0"/>
              <a:t>SPECIES TREE CONSTRUCTION</a:t>
            </a:r>
            <a:endParaRPr lang="en-US" dirty="0"/>
          </a:p>
        </p:txBody>
      </p:sp>
      <p:sp>
        <p:nvSpPr>
          <p:cNvPr id="4" name="Content Placeholder 2">
            <a:extLst>
              <a:ext uri="{FF2B5EF4-FFF2-40B4-BE49-F238E27FC236}">
                <a16:creationId xmlns:a16="http://schemas.microsoft.com/office/drawing/2014/main" id="{8426CD4C-40FB-4343-9C8B-AC8148F40861}"/>
              </a:ext>
            </a:extLst>
          </p:cNvPr>
          <p:cNvSpPr txBox="1">
            <a:spLocks/>
          </p:cNvSpPr>
          <p:nvPr/>
        </p:nvSpPr>
        <p:spPr>
          <a:xfrm>
            <a:off x="1237850" y="3723167"/>
            <a:ext cx="9712598" cy="313483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60000"/>
              </a:lnSpc>
              <a:buFont typeface="Wingdings" pitchFamily="2" charset="2"/>
              <a:buChar char="v"/>
            </a:pPr>
            <a:r>
              <a:rPr lang="en-US" dirty="0"/>
              <a:t>Combine all the gene trees</a:t>
            </a:r>
          </a:p>
          <a:p>
            <a:pPr>
              <a:lnSpc>
                <a:spcPct val="160000"/>
              </a:lnSpc>
              <a:buFont typeface="Wingdings" pitchFamily="2" charset="2"/>
              <a:buChar char="v"/>
            </a:pPr>
            <a:r>
              <a:rPr lang="en-US" dirty="0"/>
              <a:t>Generate coalescent-based final species tree by ASTRAL</a:t>
            </a:r>
          </a:p>
        </p:txBody>
      </p:sp>
    </p:spTree>
    <p:extLst>
      <p:ext uri="{BB962C8B-B14F-4D97-AF65-F5344CB8AC3E}">
        <p14:creationId xmlns:p14="http://schemas.microsoft.com/office/powerpoint/2010/main" val="1712566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236</TotalTime>
  <Words>1413</Words>
  <Application>Microsoft Macintosh PowerPoint</Application>
  <PresentationFormat>Widescreen</PresentationFormat>
  <Paragraphs>140</Paragraphs>
  <Slides>18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DengXian</vt:lpstr>
      <vt:lpstr>Calibri</vt:lpstr>
      <vt:lpstr>Rockwell</vt:lpstr>
      <vt:lpstr>Rockwell Condensed</vt:lpstr>
      <vt:lpstr>Rockwell Extra Bold</vt:lpstr>
      <vt:lpstr>Times New Roman</vt:lpstr>
      <vt:lpstr>Wingdings</vt:lpstr>
      <vt:lpstr>Wood Type</vt:lpstr>
      <vt:lpstr>Construct species phylogenic tree for Saccharomyces sensu stricto using BUSCO genes </vt:lpstr>
      <vt:lpstr>Introduction</vt:lpstr>
      <vt:lpstr>Introduction</vt:lpstr>
      <vt:lpstr>Objective</vt:lpstr>
      <vt:lpstr>Method</vt:lpstr>
      <vt:lpstr>METHOD</vt:lpstr>
      <vt:lpstr>METHOD</vt:lpstr>
      <vt:lpstr>METHOD</vt:lpstr>
      <vt:lpstr>METHOD</vt:lpstr>
      <vt:lpstr>result</vt:lpstr>
      <vt:lpstr>result</vt:lpstr>
      <vt:lpstr>result</vt:lpstr>
      <vt:lpstr>PowerPoint Presentation</vt:lpstr>
      <vt:lpstr>result</vt:lpstr>
      <vt:lpstr>DISCUSSION</vt:lpstr>
      <vt:lpstr>DISCUSSION</vt:lpstr>
      <vt:lpstr>conclusion</vt:lpstr>
      <vt:lpstr>THANK YOU!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 species phylogenic tree for Saccharomyces sensu stricto using BUSCO genes </dc:title>
  <dc:creator>Microsoft Office User</dc:creator>
  <cp:lastModifiedBy>Microsoft Office User</cp:lastModifiedBy>
  <cp:revision>18</cp:revision>
  <dcterms:created xsi:type="dcterms:W3CDTF">2019-04-30T02:08:53Z</dcterms:created>
  <dcterms:modified xsi:type="dcterms:W3CDTF">2019-04-30T14:01:29Z</dcterms:modified>
</cp:coreProperties>
</file>