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23"/>
  </p:notesMasterIdLst>
  <p:handoutMasterIdLst>
    <p:handoutMasterId r:id="rId24"/>
  </p:handoutMasterIdLst>
  <p:sldIdLst>
    <p:sldId id="258" r:id="rId2"/>
    <p:sldId id="597" r:id="rId3"/>
    <p:sldId id="477" r:id="rId4"/>
    <p:sldId id="598" r:id="rId5"/>
    <p:sldId id="605" r:id="rId6"/>
    <p:sldId id="602" r:id="rId7"/>
    <p:sldId id="603" r:id="rId8"/>
    <p:sldId id="604" r:id="rId9"/>
    <p:sldId id="606" r:id="rId10"/>
    <p:sldId id="607" r:id="rId11"/>
    <p:sldId id="608" r:id="rId12"/>
    <p:sldId id="609" r:id="rId13"/>
    <p:sldId id="610" r:id="rId14"/>
    <p:sldId id="611" r:id="rId15"/>
    <p:sldId id="612" r:id="rId16"/>
    <p:sldId id="613" r:id="rId17"/>
    <p:sldId id="614" r:id="rId18"/>
    <p:sldId id="615" r:id="rId19"/>
    <p:sldId id="616" r:id="rId20"/>
    <p:sldId id="599" r:id="rId21"/>
    <p:sldId id="601" r:id="rId22"/>
  </p:sldIdLst>
  <p:sldSz cx="12192000" cy="6858000"/>
  <p:notesSz cx="6802438" cy="993457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2AEA093D-4139-4B5F-8309-A8A4A28A9FAB}">
          <p14:sldIdLst>
            <p14:sldId id="258"/>
            <p14:sldId id="597"/>
            <p14:sldId id="477"/>
            <p14:sldId id="598"/>
            <p14:sldId id="605"/>
            <p14:sldId id="602"/>
            <p14:sldId id="603"/>
            <p14:sldId id="604"/>
            <p14:sldId id="606"/>
            <p14:sldId id="607"/>
            <p14:sldId id="608"/>
            <p14:sldId id="609"/>
            <p14:sldId id="610"/>
            <p14:sldId id="611"/>
            <p14:sldId id="612"/>
            <p14:sldId id="613"/>
            <p14:sldId id="614"/>
            <p14:sldId id="615"/>
            <p14:sldId id="616"/>
            <p14:sldId id="599"/>
            <p14:sldId id="601"/>
          </p14:sldIdLst>
        </p14:section>
      </p14:sectionLst>
    </p:ext>
    <p:ext uri="{EFAFB233-063F-42B5-8137-9DF3F51BA10A}">
      <p15:sldGuideLst xmlns:p15="http://schemas.microsoft.com/office/powerpoint/2012/main">
        <p15:guide id="1" orient="horz" pos="2160" userDrawn="1">
          <p15:clr>
            <a:srgbClr val="A4A3A4"/>
          </p15:clr>
        </p15:guide>
        <p15:guide id="2" pos="3863" userDrawn="1">
          <p15:clr>
            <a:srgbClr val="A4A3A4"/>
          </p15:clr>
        </p15:guide>
        <p15:guide id="3" pos="3871">
          <p15:clr>
            <a:srgbClr val="A4A3A4"/>
          </p15:clr>
        </p15:guide>
      </p15:sldGuideLst>
    </p:ext>
    <p:ext uri="{2D200454-40CA-4A62-9FC3-DE9A4176ACB9}">
      <p15:notesGuideLst xmlns:p15="http://schemas.microsoft.com/office/powerpoint/2012/main">
        <p15:guide id="1" orient="horz" pos="3129">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70000"/>
    <a:srgbClr val="FBFEE8"/>
    <a:srgbClr val="F45A4A"/>
    <a:srgbClr val="FF0D0D"/>
    <a:srgbClr val="D00000"/>
    <a:srgbClr val="FF2F2F"/>
    <a:srgbClr val="FF8F8F"/>
    <a:srgbClr val="FBFCD0"/>
    <a:srgbClr val="F6EECE"/>
    <a:srgbClr val="FFF2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2833802-FEF1-4C79-8D5D-14CF1EAF98D9}" styleName="浅色样式 2 - 强调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9DCAF9ED-07DC-4A11-8D7F-57B35C25682E}" styleName="中度样式 1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46" autoAdjust="0"/>
    <p:restoredTop sz="95642" autoAdjust="0"/>
  </p:normalViewPr>
  <p:slideViewPr>
    <p:cSldViewPr snapToGrid="0">
      <p:cViewPr varScale="1">
        <p:scale>
          <a:sx n="88" d="100"/>
          <a:sy n="88" d="100"/>
        </p:scale>
        <p:origin x="564" y="66"/>
      </p:cViewPr>
      <p:guideLst>
        <p:guide orient="horz" pos="2160"/>
        <p:guide pos="3863"/>
        <p:guide pos="3871"/>
      </p:guideLst>
    </p:cSldViewPr>
  </p:slideViewPr>
  <p:outlineViewPr>
    <p:cViewPr>
      <p:scale>
        <a:sx n="33" d="100"/>
        <a:sy n="33" d="100"/>
      </p:scale>
      <p:origin x="0" y="-9336"/>
    </p:cViewPr>
  </p:outlineViewPr>
  <p:notesTextViewPr>
    <p:cViewPr>
      <p:scale>
        <a:sx n="75" d="100"/>
        <a:sy n="75" d="100"/>
      </p:scale>
      <p:origin x="0" y="0"/>
    </p:cViewPr>
  </p:notesTextViewPr>
  <p:sorterViewPr>
    <p:cViewPr>
      <p:scale>
        <a:sx n="66" d="100"/>
        <a:sy n="66" d="100"/>
      </p:scale>
      <p:origin x="0" y="0"/>
    </p:cViewPr>
  </p:sorterViewPr>
  <p:notesViewPr>
    <p:cSldViewPr snapToGrid="0">
      <p:cViewPr varScale="1">
        <p:scale>
          <a:sx n="63" d="100"/>
          <a:sy n="63" d="100"/>
        </p:scale>
        <p:origin x="-2982" y="-102"/>
      </p:cViewPr>
      <p:guideLst>
        <p:guide orient="horz" pos="3129"/>
        <p:guide pos="2142"/>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7988" cy="4968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52863" y="0"/>
            <a:ext cx="2947987" cy="496888"/>
          </a:xfrm>
          <a:prstGeom prst="rect">
            <a:avLst/>
          </a:prstGeom>
        </p:spPr>
        <p:txBody>
          <a:bodyPr vert="horz" lIns="91440" tIns="45720" rIns="91440" bIns="45720" rtlCol="0"/>
          <a:lstStyle>
            <a:lvl1pPr algn="r">
              <a:defRPr sz="1200"/>
            </a:lvl1pPr>
          </a:lstStyle>
          <a:p>
            <a:fld id="{C8284CDB-8338-4B97-A00D-632BF08FA2AF}" type="datetimeFigureOut">
              <a:rPr lang="zh-CN" altLang="en-US" smtClean="0"/>
              <a:pPr/>
              <a:t>2020/8/7</a:t>
            </a:fld>
            <a:endParaRPr lang="zh-CN" altLang="en-US"/>
          </a:p>
        </p:txBody>
      </p:sp>
      <p:sp>
        <p:nvSpPr>
          <p:cNvPr id="4" name="页脚占位符 3"/>
          <p:cNvSpPr>
            <a:spLocks noGrp="1"/>
          </p:cNvSpPr>
          <p:nvPr>
            <p:ph type="ftr" sz="quarter" idx="2"/>
          </p:nvPr>
        </p:nvSpPr>
        <p:spPr>
          <a:xfrm>
            <a:off x="0" y="9436100"/>
            <a:ext cx="2947988" cy="496888"/>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52863" y="9436100"/>
            <a:ext cx="2947987" cy="496888"/>
          </a:xfrm>
          <a:prstGeom prst="rect">
            <a:avLst/>
          </a:prstGeom>
        </p:spPr>
        <p:txBody>
          <a:bodyPr vert="horz" lIns="91440" tIns="45720" rIns="91440" bIns="45720" rtlCol="0" anchor="b"/>
          <a:lstStyle>
            <a:lvl1pPr algn="r">
              <a:defRPr sz="1200"/>
            </a:lvl1pPr>
          </a:lstStyle>
          <a:p>
            <a:fld id="{BFDC2CED-6701-4531-9167-14E6C466BF0F}" type="slidenum">
              <a:rPr lang="zh-CN" altLang="en-US" smtClean="0"/>
              <a:pPr/>
              <a:t>‹#›</a:t>
            </a:fld>
            <a:endParaRPr lang="zh-CN" altLang="en-US"/>
          </a:p>
        </p:txBody>
      </p:sp>
    </p:spTree>
    <p:extLst>
      <p:ext uri="{BB962C8B-B14F-4D97-AF65-F5344CB8AC3E}">
        <p14:creationId xmlns:p14="http://schemas.microsoft.com/office/powerpoint/2010/main" val="25005128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47723" cy="496729"/>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53141" y="0"/>
            <a:ext cx="2947723" cy="496729"/>
          </a:xfrm>
          <a:prstGeom prst="rect">
            <a:avLst/>
          </a:prstGeom>
        </p:spPr>
        <p:txBody>
          <a:bodyPr vert="horz" lIns="91440" tIns="45720" rIns="91440" bIns="45720" rtlCol="0"/>
          <a:lstStyle>
            <a:lvl1pPr algn="r">
              <a:defRPr sz="1200"/>
            </a:lvl1pPr>
          </a:lstStyle>
          <a:p>
            <a:fld id="{81476537-DCE0-497C-A107-8D4850835928}" type="datetimeFigureOut">
              <a:rPr lang="zh-CN" altLang="en-US" smtClean="0"/>
              <a:pPr/>
              <a:t>2020/8/7</a:t>
            </a:fld>
            <a:endParaRPr lang="zh-CN" altLang="en-US"/>
          </a:p>
        </p:txBody>
      </p:sp>
      <p:sp>
        <p:nvSpPr>
          <p:cNvPr id="4" name="幻灯片图像占位符 3"/>
          <p:cNvSpPr>
            <a:spLocks noGrp="1" noRot="1" noChangeAspect="1"/>
          </p:cNvSpPr>
          <p:nvPr>
            <p:ph type="sldImg" idx="2"/>
          </p:nvPr>
        </p:nvSpPr>
        <p:spPr>
          <a:xfrm>
            <a:off x="90488" y="744538"/>
            <a:ext cx="6621462" cy="3725862"/>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0244" y="4718923"/>
            <a:ext cx="5441950" cy="4470559"/>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436122"/>
            <a:ext cx="2947723" cy="496729"/>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53141" y="9436122"/>
            <a:ext cx="2947723" cy="496729"/>
          </a:xfrm>
          <a:prstGeom prst="rect">
            <a:avLst/>
          </a:prstGeom>
        </p:spPr>
        <p:txBody>
          <a:bodyPr vert="horz" lIns="91440" tIns="45720" rIns="91440" bIns="45720" rtlCol="0" anchor="b"/>
          <a:lstStyle>
            <a:lvl1pPr algn="r">
              <a:defRPr sz="1200"/>
            </a:lvl1pPr>
          </a:lstStyle>
          <a:p>
            <a:fld id="{8D129FF1-3FCC-4228-8ADE-7CDF11525D2B}" type="slidenum">
              <a:rPr lang="zh-CN" altLang="en-US" smtClean="0"/>
              <a:pPr/>
              <a:t>‹#›</a:t>
            </a:fld>
            <a:endParaRPr lang="zh-CN" altLang="en-US"/>
          </a:p>
        </p:txBody>
      </p:sp>
    </p:spTree>
    <p:extLst>
      <p:ext uri="{BB962C8B-B14F-4D97-AF65-F5344CB8AC3E}">
        <p14:creationId xmlns:p14="http://schemas.microsoft.com/office/powerpoint/2010/main" val="30248439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129FF1-3FCC-4228-8ADE-7CDF11525D2B}" type="slidenum">
              <a:rPr lang="zh-CN" altLang="en-US" smtClean="0"/>
              <a:pPr/>
              <a:t>1</a:t>
            </a:fld>
            <a:endParaRPr lang="zh-CN" altLang="en-US"/>
          </a:p>
        </p:txBody>
      </p:sp>
    </p:spTree>
    <p:extLst>
      <p:ext uri="{BB962C8B-B14F-4D97-AF65-F5344CB8AC3E}">
        <p14:creationId xmlns:p14="http://schemas.microsoft.com/office/powerpoint/2010/main" val="5868387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129FF1-3FCC-4228-8ADE-7CDF11525D2B}" type="slidenum">
              <a:rPr lang="zh-CN" altLang="en-US" smtClean="0"/>
              <a:pPr/>
              <a:t>2</a:t>
            </a:fld>
            <a:endParaRPr lang="zh-CN" altLang="en-US"/>
          </a:p>
        </p:txBody>
      </p:sp>
    </p:spTree>
    <p:extLst>
      <p:ext uri="{BB962C8B-B14F-4D97-AF65-F5344CB8AC3E}">
        <p14:creationId xmlns:p14="http://schemas.microsoft.com/office/powerpoint/2010/main" val="8417297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129FF1-3FCC-4228-8ADE-7CDF11525D2B}" type="slidenum">
              <a:rPr lang="zh-CN" altLang="en-US" smtClean="0"/>
              <a:pPr/>
              <a:t>4</a:t>
            </a:fld>
            <a:endParaRPr lang="zh-CN" altLang="en-US"/>
          </a:p>
        </p:txBody>
      </p:sp>
    </p:spTree>
    <p:extLst>
      <p:ext uri="{BB962C8B-B14F-4D97-AF65-F5344CB8AC3E}">
        <p14:creationId xmlns:p14="http://schemas.microsoft.com/office/powerpoint/2010/main" val="30339019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8D129FF1-3FCC-4228-8ADE-7CDF11525D2B}" type="slidenum">
              <a:rPr lang="zh-CN" altLang="en-US" smtClean="0"/>
              <a:pPr/>
              <a:t>20</a:t>
            </a:fld>
            <a:endParaRPr lang="zh-CN" altLang="en-US"/>
          </a:p>
        </p:txBody>
      </p:sp>
    </p:spTree>
    <p:extLst>
      <p:ext uri="{BB962C8B-B14F-4D97-AF65-F5344CB8AC3E}">
        <p14:creationId xmlns:p14="http://schemas.microsoft.com/office/powerpoint/2010/main" val="1013924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28410413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4_空白">
    <p:spTree>
      <p:nvGrpSpPr>
        <p:cNvPr id="1" name=""/>
        <p:cNvGrpSpPr/>
        <p:nvPr/>
      </p:nvGrpSpPr>
      <p:grpSpPr>
        <a:xfrm>
          <a:off x="0" y="0"/>
          <a:ext cx="0" cy="0"/>
          <a:chOff x="0" y="0"/>
          <a:chExt cx="0" cy="0"/>
        </a:xfrm>
      </p:grpSpPr>
      <p:cxnSp>
        <p:nvCxnSpPr>
          <p:cNvPr id="11" name="直接连接符 10"/>
          <p:cNvCxnSpPr/>
          <p:nvPr/>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93191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5_空白">
    <p:spTree>
      <p:nvGrpSpPr>
        <p:cNvPr id="1" name=""/>
        <p:cNvGrpSpPr/>
        <p:nvPr/>
      </p:nvGrpSpPr>
      <p:grpSpPr>
        <a:xfrm>
          <a:off x="0" y="0"/>
          <a:ext cx="0" cy="0"/>
          <a:chOff x="0" y="0"/>
          <a:chExt cx="0" cy="0"/>
        </a:xfrm>
      </p:grpSpPr>
      <p:cxnSp>
        <p:nvCxnSpPr>
          <p:cNvPr id="11" name="直接连接符 10"/>
          <p:cNvCxnSpPr/>
          <p:nvPr/>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7"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88123" y="236881"/>
            <a:ext cx="340158" cy="461665"/>
          </a:xfrm>
          <a:prstGeom prst="rect">
            <a:avLst/>
          </a:prstGeom>
        </p:spPr>
        <p:txBody>
          <a:bodyPr wrap="none">
            <a:spAutoFit/>
          </a:bodyPr>
          <a:lstStyle/>
          <a:p>
            <a:pPr algn="ctr">
              <a:defRPr/>
            </a:pPr>
            <a:r>
              <a:rPr lang="en-US" altLang="zh-CN" sz="2400" dirty="0">
                <a:solidFill>
                  <a:schemeClr val="bg1"/>
                </a:solidFill>
                <a:latin typeface="+mn-lt"/>
              </a:rPr>
              <a:t>4</a:t>
            </a:r>
            <a:endParaRPr lang="zh-CN" altLang="en-US" sz="2400" dirty="0">
              <a:solidFill>
                <a:schemeClr val="bg1"/>
              </a:solidFill>
              <a:latin typeface="+mn-lt"/>
            </a:endParaRPr>
          </a:p>
        </p:txBody>
      </p:sp>
      <p:sp>
        <p:nvSpPr>
          <p:cNvPr id="9" name="燕尾形 8"/>
          <p:cNvSpPr/>
          <p:nvPr userDrawn="1"/>
        </p:nvSpPr>
        <p:spPr>
          <a:xfrm>
            <a:off x="1000123" y="244882"/>
            <a:ext cx="5413377"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a:solidFill>
                  <a:schemeClr val="bg1"/>
                </a:solidFill>
                <a:latin typeface="微软雅黑" panose="020B0503020204020204" pitchFamily="34" charset="-122"/>
                <a:ea typeface="微软雅黑" panose="020B0503020204020204" pitchFamily="34" charset="-122"/>
              </a:rPr>
              <a:t>巨灾保险实践中的若干问题</a:t>
            </a:r>
          </a:p>
        </p:txBody>
      </p:sp>
    </p:spTree>
    <p:extLst>
      <p:ext uri="{BB962C8B-B14F-4D97-AF65-F5344CB8AC3E}">
        <p14:creationId xmlns:p14="http://schemas.microsoft.com/office/powerpoint/2010/main" val="874496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1_空白">
    <p:spTree>
      <p:nvGrpSpPr>
        <p:cNvPr id="1" name=""/>
        <p:cNvGrpSpPr/>
        <p:nvPr/>
      </p:nvGrpSpPr>
      <p:grpSpPr>
        <a:xfrm>
          <a:off x="0" y="0"/>
          <a:ext cx="0" cy="0"/>
          <a:chOff x="0" y="0"/>
          <a:chExt cx="0" cy="0"/>
        </a:xfrm>
      </p:grpSpPr>
      <p:sp>
        <p:nvSpPr>
          <p:cNvPr id="10" name="椭圆 9"/>
          <p:cNvSpPr/>
          <p:nvPr userDrawn="1"/>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14" name="Picture 3" descr="D:\任务\资料库\2_PPT资料\ppt背景\公司LOGO\中国人保财险LOGO\无底\PIC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9268" y="270175"/>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userDrawn="1"/>
        </p:nvSpPr>
        <p:spPr>
          <a:xfrm>
            <a:off x="388123" y="236881"/>
            <a:ext cx="340158" cy="461665"/>
          </a:xfrm>
          <a:prstGeom prst="rect">
            <a:avLst/>
          </a:prstGeom>
        </p:spPr>
        <p:txBody>
          <a:bodyPr wrap="none">
            <a:spAutoFit/>
          </a:bodyPr>
          <a:lstStyle/>
          <a:p>
            <a:pPr algn="ctr">
              <a:defRPr/>
            </a:pPr>
            <a:r>
              <a:rPr lang="en-US" altLang="zh-CN" sz="2400" dirty="0">
                <a:solidFill>
                  <a:schemeClr val="bg1"/>
                </a:solidFill>
                <a:latin typeface="+mn-lt"/>
              </a:rPr>
              <a:t>5</a:t>
            </a:r>
            <a:endParaRPr lang="zh-CN" altLang="en-US" sz="2400" dirty="0">
              <a:solidFill>
                <a:schemeClr val="bg1"/>
              </a:solidFill>
              <a:latin typeface="+mn-lt"/>
            </a:endParaRPr>
          </a:p>
        </p:txBody>
      </p:sp>
      <p:sp>
        <p:nvSpPr>
          <p:cNvPr id="18" name="燕尾形 17"/>
          <p:cNvSpPr/>
          <p:nvPr userDrawn="1"/>
        </p:nvSpPr>
        <p:spPr>
          <a:xfrm>
            <a:off x="896731" y="236881"/>
            <a:ext cx="4310270"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a:solidFill>
                  <a:schemeClr val="bg1"/>
                </a:solidFill>
                <a:latin typeface="微软雅黑" panose="020B0503020204020204" pitchFamily="34" charset="-122"/>
                <a:ea typeface="微软雅黑" panose="020B0503020204020204" pitchFamily="34" charset="-122"/>
              </a:rPr>
              <a:t>全国巨灾保险制度</a:t>
            </a:r>
          </a:p>
        </p:txBody>
      </p:sp>
      <p:cxnSp>
        <p:nvCxnSpPr>
          <p:cNvPr id="20" name="直接连接符 19"/>
          <p:cNvCxnSpPr/>
          <p:nvPr userDrawn="1"/>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49870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7_空白">
    <p:spTree>
      <p:nvGrpSpPr>
        <p:cNvPr id="1" name=""/>
        <p:cNvGrpSpPr/>
        <p:nvPr/>
      </p:nvGrpSpPr>
      <p:grpSpPr>
        <a:xfrm>
          <a:off x="0" y="0"/>
          <a:ext cx="0" cy="0"/>
          <a:chOff x="0" y="0"/>
          <a:chExt cx="0" cy="0"/>
        </a:xfrm>
      </p:grpSpPr>
      <p:sp>
        <p:nvSpPr>
          <p:cNvPr id="10" name="椭圆 9"/>
          <p:cNvSpPr/>
          <p:nvPr userDrawn="1"/>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14" name="Picture 3" descr="D:\任务\资料库\2_PPT资料\ppt背景\公司LOGO\中国人保财险LOGO\无底\PIC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9268" y="270175"/>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userDrawn="1"/>
        </p:nvSpPr>
        <p:spPr>
          <a:xfrm>
            <a:off x="311981" y="236881"/>
            <a:ext cx="492443" cy="461665"/>
          </a:xfrm>
          <a:prstGeom prst="rect">
            <a:avLst/>
          </a:prstGeom>
        </p:spPr>
        <p:txBody>
          <a:bodyPr wrap="none">
            <a:spAutoFit/>
          </a:bodyPr>
          <a:lstStyle/>
          <a:p>
            <a:pPr algn="ctr">
              <a:defRPr/>
            </a:pPr>
            <a:r>
              <a:rPr lang="zh-CN" altLang="en-US" sz="2400" dirty="0">
                <a:solidFill>
                  <a:schemeClr val="bg1"/>
                </a:solidFill>
                <a:latin typeface="+mn-lt"/>
              </a:rPr>
              <a:t>６</a:t>
            </a:r>
          </a:p>
        </p:txBody>
      </p:sp>
      <p:sp>
        <p:nvSpPr>
          <p:cNvPr id="18" name="燕尾形 17"/>
          <p:cNvSpPr/>
          <p:nvPr userDrawn="1"/>
        </p:nvSpPr>
        <p:spPr>
          <a:xfrm>
            <a:off x="1059496" y="236881"/>
            <a:ext cx="4934904"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sz="2800" b="1" dirty="0">
                <a:solidFill>
                  <a:schemeClr val="bg1"/>
                </a:solidFill>
                <a:latin typeface="微软雅黑" panose="020B0503020204020204" pitchFamily="34" charset="-122"/>
                <a:ea typeface="微软雅黑" panose="020B0503020204020204" pitchFamily="34" charset="-122"/>
              </a:rPr>
              <a:t>巨灾风险非传统转移方式</a:t>
            </a:r>
          </a:p>
        </p:txBody>
      </p:sp>
      <p:cxnSp>
        <p:nvCxnSpPr>
          <p:cNvPr id="20" name="直接连接符 19"/>
          <p:cNvCxnSpPr/>
          <p:nvPr userDrawn="1"/>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054980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2_空白">
    <p:spTree>
      <p:nvGrpSpPr>
        <p:cNvPr id="1" name=""/>
        <p:cNvGrpSpPr/>
        <p:nvPr/>
      </p:nvGrpSpPr>
      <p:grpSpPr>
        <a:xfrm>
          <a:off x="0" y="0"/>
          <a:ext cx="0" cy="0"/>
          <a:chOff x="0" y="0"/>
          <a:chExt cx="0" cy="0"/>
        </a:xfrm>
      </p:grpSpPr>
      <p:sp>
        <p:nvSpPr>
          <p:cNvPr id="9" name="燕尾形 8"/>
          <p:cNvSpPr/>
          <p:nvPr userDrawn="1"/>
        </p:nvSpPr>
        <p:spPr>
          <a:xfrm>
            <a:off x="1153914" y="261210"/>
            <a:ext cx="3032179" cy="467422"/>
          </a:xfrm>
          <a:prstGeom prst="chevro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市场对标</a:t>
            </a:r>
          </a:p>
        </p:txBody>
      </p:sp>
      <p:sp>
        <p:nvSpPr>
          <p:cNvPr id="10" name="椭圆 9"/>
          <p:cNvSpPr/>
          <p:nvPr userDrawn="1"/>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14" name="Picture 3" descr="D:\任务\资料库\2_PPT资料\ppt背景\公司LOGO\中国人保财险LOGO\无底\PIC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9268" y="270175"/>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userDrawn="1"/>
        </p:nvSpPr>
        <p:spPr>
          <a:xfrm>
            <a:off x="284730" y="236881"/>
            <a:ext cx="546945" cy="461665"/>
          </a:xfrm>
          <a:prstGeom prst="rect">
            <a:avLst/>
          </a:prstGeom>
        </p:spPr>
        <p:txBody>
          <a:bodyPr wrap="none">
            <a:spAutoFit/>
          </a:bodyPr>
          <a:lstStyle/>
          <a:p>
            <a:pPr algn="ctr">
              <a:defRPr/>
            </a:pPr>
            <a:fld id="{1A164CF1-2956-4D28-ADF9-63F9CABE1E12}" type="slidenum">
              <a:rPr lang="zh-CN" altLang="en-US" sz="2400" smtClean="0">
                <a:solidFill>
                  <a:schemeClr val="bg1"/>
                </a:solidFill>
                <a:latin typeface="+mn-lt"/>
              </a:rPr>
              <a:pPr algn="ctr">
                <a:defRPr/>
              </a:pPr>
              <a:t>‹#›</a:t>
            </a:fld>
            <a:endParaRPr lang="zh-CN" altLang="en-US" sz="2400" dirty="0">
              <a:solidFill>
                <a:schemeClr val="bg1"/>
              </a:solidFill>
              <a:latin typeface="+mn-lt"/>
            </a:endParaRPr>
          </a:p>
        </p:txBody>
      </p:sp>
      <p:sp>
        <p:nvSpPr>
          <p:cNvPr id="18" name="燕尾形 17"/>
          <p:cNvSpPr/>
          <p:nvPr userDrawn="1"/>
        </p:nvSpPr>
        <p:spPr>
          <a:xfrm>
            <a:off x="4336096" y="261210"/>
            <a:ext cx="3032179" cy="467422"/>
          </a:xfrm>
          <a:prstGeom prst="chevron">
            <a:avLst/>
          </a:prstGeom>
          <a:no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a:solidFill>
                  <a:schemeClr val="tx1">
                    <a:lumMod val="50000"/>
                    <a:lumOff val="50000"/>
                  </a:schemeClr>
                </a:solidFill>
                <a:latin typeface="微软雅黑" panose="020B0503020204020204" pitchFamily="34" charset="-122"/>
                <a:ea typeface="微软雅黑" panose="020B0503020204020204" pitchFamily="34" charset="-122"/>
              </a:rPr>
              <a:t>亮  点</a:t>
            </a:r>
          </a:p>
        </p:txBody>
      </p:sp>
      <p:sp>
        <p:nvSpPr>
          <p:cNvPr id="19" name="燕尾形 18"/>
          <p:cNvSpPr/>
          <p:nvPr userDrawn="1"/>
        </p:nvSpPr>
        <p:spPr>
          <a:xfrm>
            <a:off x="7535004" y="261210"/>
            <a:ext cx="303217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a:solidFill>
                  <a:schemeClr val="bg1"/>
                </a:solidFill>
                <a:latin typeface="微软雅黑" panose="020B0503020204020204" pitchFamily="34" charset="-122"/>
                <a:ea typeface="微软雅黑" panose="020B0503020204020204" pitchFamily="34" charset="-122"/>
              </a:rPr>
              <a:t>不  足</a:t>
            </a:r>
          </a:p>
        </p:txBody>
      </p:sp>
      <p:cxnSp>
        <p:nvCxnSpPr>
          <p:cNvPr id="20" name="直接连接符 19"/>
          <p:cNvCxnSpPr/>
          <p:nvPr userDrawn="1"/>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5477674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3690527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37049690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391836134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70622381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8_空白">
    <p:spTree>
      <p:nvGrpSpPr>
        <p:cNvPr id="1" name=""/>
        <p:cNvGrpSpPr/>
        <p:nvPr/>
      </p:nvGrpSpPr>
      <p:grpSpPr>
        <a:xfrm>
          <a:off x="0" y="0"/>
          <a:ext cx="0" cy="0"/>
          <a:chOff x="0" y="0"/>
          <a:chExt cx="0" cy="0"/>
        </a:xfrm>
      </p:grpSpPr>
      <p:sp>
        <p:nvSpPr>
          <p:cNvPr id="10" name="椭圆 9"/>
          <p:cNvSpPr/>
          <p:nvPr userDrawn="1"/>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14" name="Picture 3" descr="D:\任务\资料库\2_PPT资料\ppt背景\公司LOGO\中国人保财险LOGO\无底\PICC.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829268" y="270175"/>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5" name="矩形 14"/>
          <p:cNvSpPr/>
          <p:nvPr userDrawn="1"/>
        </p:nvSpPr>
        <p:spPr>
          <a:xfrm>
            <a:off x="388123" y="236881"/>
            <a:ext cx="340158" cy="461665"/>
          </a:xfrm>
          <a:prstGeom prst="rect">
            <a:avLst/>
          </a:prstGeom>
        </p:spPr>
        <p:txBody>
          <a:bodyPr wrap="none">
            <a:spAutoFit/>
          </a:bodyPr>
          <a:lstStyle/>
          <a:p>
            <a:pPr algn="ctr">
              <a:defRPr/>
            </a:pPr>
            <a:r>
              <a:rPr lang="en-US" altLang="zh-CN" sz="2400" dirty="0">
                <a:solidFill>
                  <a:schemeClr val="bg1"/>
                </a:solidFill>
                <a:latin typeface="+mn-lt"/>
              </a:rPr>
              <a:t>5</a:t>
            </a:r>
            <a:endParaRPr lang="zh-CN" altLang="en-US" sz="2400" dirty="0">
              <a:solidFill>
                <a:schemeClr val="bg1"/>
              </a:solidFill>
              <a:latin typeface="+mn-lt"/>
            </a:endParaRPr>
          </a:p>
        </p:txBody>
      </p:sp>
      <p:sp>
        <p:nvSpPr>
          <p:cNvPr id="18" name="燕尾形 17"/>
          <p:cNvSpPr/>
          <p:nvPr userDrawn="1"/>
        </p:nvSpPr>
        <p:spPr>
          <a:xfrm>
            <a:off x="896731" y="236881"/>
            <a:ext cx="4310270"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a:solidFill>
                  <a:schemeClr val="bg1"/>
                </a:solidFill>
                <a:latin typeface="微软雅黑" panose="020B0503020204020204" pitchFamily="34" charset="-122"/>
                <a:ea typeface="微软雅黑" panose="020B0503020204020204" pitchFamily="34" charset="-122"/>
              </a:rPr>
              <a:t>全国巨灾保险制度</a:t>
            </a:r>
          </a:p>
        </p:txBody>
      </p:sp>
      <p:cxnSp>
        <p:nvCxnSpPr>
          <p:cNvPr id="20" name="直接连接符 19"/>
          <p:cNvCxnSpPr/>
          <p:nvPr userDrawn="1"/>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38168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19074744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24826078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2628243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29824142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BB66B2FF-5857-4ADE-9AE2-43F837CF3F62}" type="datetimeFigureOut">
              <a:rPr lang="zh-CN" altLang="en-US" smtClean="0"/>
              <a:pPr/>
              <a:t>2020/8/7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33508265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8" name="燕尾形 7"/>
          <p:cNvSpPr/>
          <p:nvPr/>
        </p:nvSpPr>
        <p:spPr>
          <a:xfrm>
            <a:off x="1153915" y="261210"/>
            <a:ext cx="3519686"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zh-CN" altLang="en-US" sz="2800" b="1" dirty="0">
                <a:solidFill>
                  <a:schemeClr val="bg1"/>
                </a:solidFill>
                <a:latin typeface="微软雅黑" panose="020B0503020204020204" pitchFamily="34" charset="-122"/>
                <a:ea typeface="微软雅黑" panose="020B0503020204020204" pitchFamily="34" charset="-122"/>
              </a:rPr>
              <a:t>巨灾风险概述</a:t>
            </a:r>
          </a:p>
        </p:txBody>
      </p:sp>
      <p:cxnSp>
        <p:nvCxnSpPr>
          <p:cNvPr id="11" name="直接连接符 10"/>
          <p:cNvCxnSpPr/>
          <p:nvPr/>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7"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88123" y="236881"/>
            <a:ext cx="340158" cy="461665"/>
          </a:xfrm>
          <a:prstGeom prst="rect">
            <a:avLst/>
          </a:prstGeom>
        </p:spPr>
        <p:txBody>
          <a:bodyPr wrap="none">
            <a:spAutoFit/>
          </a:bodyPr>
          <a:lstStyle/>
          <a:p>
            <a:pPr algn="ctr">
              <a:defRPr/>
            </a:pPr>
            <a:r>
              <a:rPr lang="en-US" altLang="zh-CN" sz="2400" dirty="0">
                <a:solidFill>
                  <a:schemeClr val="bg1"/>
                </a:solidFill>
                <a:latin typeface="+mn-lt"/>
              </a:rPr>
              <a:t>1</a:t>
            </a:r>
            <a:endParaRPr lang="zh-CN" altLang="en-US" sz="2400" dirty="0">
              <a:solidFill>
                <a:schemeClr val="bg1"/>
              </a:solidFill>
              <a:latin typeface="+mn-lt"/>
            </a:endParaRPr>
          </a:p>
        </p:txBody>
      </p:sp>
    </p:spTree>
    <p:extLst>
      <p:ext uri="{BB962C8B-B14F-4D97-AF65-F5344CB8AC3E}">
        <p14:creationId xmlns:p14="http://schemas.microsoft.com/office/powerpoint/2010/main" val="19380996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3_空白">
    <p:spTree>
      <p:nvGrpSpPr>
        <p:cNvPr id="1" name=""/>
        <p:cNvGrpSpPr/>
        <p:nvPr/>
      </p:nvGrpSpPr>
      <p:grpSpPr>
        <a:xfrm>
          <a:off x="0" y="0"/>
          <a:ext cx="0" cy="0"/>
          <a:chOff x="0" y="0"/>
          <a:chExt cx="0" cy="0"/>
        </a:xfrm>
      </p:grpSpPr>
      <p:cxnSp>
        <p:nvCxnSpPr>
          <p:cNvPr id="11" name="直接连接符 10"/>
          <p:cNvCxnSpPr/>
          <p:nvPr/>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7"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88124" y="236881"/>
            <a:ext cx="340158" cy="461665"/>
          </a:xfrm>
          <a:prstGeom prst="rect">
            <a:avLst/>
          </a:prstGeom>
        </p:spPr>
        <p:txBody>
          <a:bodyPr wrap="none">
            <a:spAutoFit/>
          </a:bodyPr>
          <a:lstStyle/>
          <a:p>
            <a:pPr algn="ctr">
              <a:defRPr/>
            </a:pPr>
            <a:r>
              <a:rPr lang="en-US" altLang="zh-CN" sz="2400" dirty="0">
                <a:solidFill>
                  <a:schemeClr val="bg1"/>
                </a:solidFill>
                <a:latin typeface="+mn-lt"/>
              </a:rPr>
              <a:t>2</a:t>
            </a:r>
            <a:endParaRPr lang="zh-CN" altLang="en-US" sz="2400" dirty="0">
              <a:solidFill>
                <a:schemeClr val="bg1"/>
              </a:solidFill>
              <a:latin typeface="+mn-lt"/>
            </a:endParaRPr>
          </a:p>
        </p:txBody>
      </p:sp>
      <p:sp>
        <p:nvSpPr>
          <p:cNvPr id="16" name="燕尾形 15"/>
          <p:cNvSpPr/>
          <p:nvPr userDrawn="1"/>
        </p:nvSpPr>
        <p:spPr>
          <a:xfrm>
            <a:off x="1010114" y="273650"/>
            <a:ext cx="4463586"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a:solidFill>
                  <a:schemeClr val="bg1"/>
                </a:solidFill>
                <a:latin typeface="微软雅黑" panose="020B0503020204020204" pitchFamily="34" charset="-122"/>
                <a:ea typeface="微软雅黑" panose="020B0503020204020204" pitchFamily="34" charset="-122"/>
              </a:rPr>
              <a:t>巨灾风险的保险解决</a:t>
            </a:r>
            <a:endParaRPr lang="zh-CN" altLang="en-US" sz="2800" b="1" dirty="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959473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6_空白">
    <p:spTree>
      <p:nvGrpSpPr>
        <p:cNvPr id="1" name=""/>
        <p:cNvGrpSpPr/>
        <p:nvPr/>
      </p:nvGrpSpPr>
      <p:grpSpPr>
        <a:xfrm>
          <a:off x="0" y="0"/>
          <a:ext cx="0" cy="0"/>
          <a:chOff x="0" y="0"/>
          <a:chExt cx="0" cy="0"/>
        </a:xfrm>
      </p:grpSpPr>
      <p:cxnSp>
        <p:nvCxnSpPr>
          <p:cNvPr id="11" name="直接连接符 10"/>
          <p:cNvCxnSpPr/>
          <p:nvPr/>
        </p:nvCxnSpPr>
        <p:spPr>
          <a:xfrm>
            <a:off x="0" y="880816"/>
            <a:ext cx="12192000" cy="0"/>
          </a:xfrm>
          <a:prstGeom prst="line">
            <a:avLst/>
          </a:prstGeom>
          <a:ln w="1270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7"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13" name="矩形 12"/>
          <p:cNvSpPr/>
          <p:nvPr/>
        </p:nvSpPr>
        <p:spPr>
          <a:xfrm>
            <a:off x="388124" y="236881"/>
            <a:ext cx="340158" cy="461665"/>
          </a:xfrm>
          <a:prstGeom prst="rect">
            <a:avLst/>
          </a:prstGeom>
        </p:spPr>
        <p:txBody>
          <a:bodyPr wrap="none">
            <a:spAutoFit/>
          </a:bodyPr>
          <a:lstStyle/>
          <a:p>
            <a:pPr algn="ctr">
              <a:defRPr/>
            </a:pPr>
            <a:r>
              <a:rPr lang="en-US" altLang="zh-CN" sz="2400" dirty="0">
                <a:solidFill>
                  <a:schemeClr val="bg1"/>
                </a:solidFill>
                <a:latin typeface="+mn-lt"/>
              </a:rPr>
              <a:t>3</a:t>
            </a:r>
            <a:endParaRPr lang="zh-CN" altLang="en-US" sz="2400" dirty="0">
              <a:solidFill>
                <a:schemeClr val="bg1"/>
              </a:solidFill>
              <a:latin typeface="+mn-lt"/>
            </a:endParaRPr>
          </a:p>
        </p:txBody>
      </p:sp>
      <p:sp>
        <p:nvSpPr>
          <p:cNvPr id="16" name="燕尾形 15"/>
          <p:cNvSpPr/>
          <p:nvPr userDrawn="1"/>
        </p:nvSpPr>
        <p:spPr>
          <a:xfrm>
            <a:off x="1010114" y="273650"/>
            <a:ext cx="4463586"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en-US" sz="2800" b="1" dirty="0">
                <a:solidFill>
                  <a:schemeClr val="bg1"/>
                </a:solidFill>
                <a:latin typeface="微软雅黑" panose="020B0503020204020204" pitchFamily="34" charset="-122"/>
                <a:ea typeface="微软雅黑" panose="020B0503020204020204" pitchFamily="34" charset="-122"/>
              </a:rPr>
              <a:t>巨灾风险的实践问题</a:t>
            </a:r>
          </a:p>
        </p:txBody>
      </p:sp>
    </p:spTree>
    <p:extLst>
      <p:ext uri="{BB962C8B-B14F-4D97-AF65-F5344CB8AC3E}">
        <p14:creationId xmlns:p14="http://schemas.microsoft.com/office/powerpoint/2010/main" val="2921496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BFEE8"/>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66B2FF-5857-4ADE-9AE2-43F837CF3F62}" type="datetimeFigureOut">
              <a:rPr lang="zh-CN" altLang="en-US" smtClean="0"/>
              <a:pPr/>
              <a:t>2020/8/7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9D8309-1A24-4AD4-B1F7-D9892727960A}" type="slidenum">
              <a:rPr lang="zh-CN" altLang="en-US" smtClean="0"/>
              <a:pPr/>
              <a:t>‹#›</a:t>
            </a:fld>
            <a:endParaRPr lang="zh-CN" altLang="en-US"/>
          </a:p>
        </p:txBody>
      </p:sp>
    </p:spTree>
    <p:extLst>
      <p:ext uri="{BB962C8B-B14F-4D97-AF65-F5344CB8AC3E}">
        <p14:creationId xmlns:p14="http://schemas.microsoft.com/office/powerpoint/2010/main" val="35324905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74" r:id="rId8"/>
    <p:sldLayoutId id="2147483677" r:id="rId9"/>
    <p:sldLayoutId id="2147483675" r:id="rId10"/>
    <p:sldLayoutId id="2147483676" r:id="rId11"/>
    <p:sldLayoutId id="2147483672" r:id="rId12"/>
    <p:sldLayoutId id="2147483678" r:id="rId13"/>
    <p:sldLayoutId id="2147483673" r:id="rId14"/>
    <p:sldLayoutId id="2147483656" r:id="rId15"/>
    <p:sldLayoutId id="2147483657" r:id="rId16"/>
    <p:sldLayoutId id="2147483658" r:id="rId17"/>
    <p:sldLayoutId id="2147483659" r:id="rId18"/>
    <p:sldLayoutId id="2147483679"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06378"/>
            <a:ext cx="12192000" cy="1927654"/>
          </a:xfrm>
          <a:prstGeom prst="rect">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4800" b="1" dirty="0" smtClean="0">
                <a:latin typeface="仿宋" panose="02010609060101010101" pitchFamily="49" charset="-122"/>
                <a:ea typeface="仿宋" panose="02010609060101010101" pitchFamily="49" charset="-122"/>
              </a:rPr>
              <a:t>石景山区公共管理综合保险</a:t>
            </a:r>
            <a:endParaRPr lang="zh-CN" altLang="en-US" sz="4800" b="1" dirty="0">
              <a:latin typeface="仿宋" panose="02010609060101010101" pitchFamily="49" charset="-122"/>
              <a:ea typeface="仿宋" panose="02010609060101010101" pitchFamily="49" charset="-122"/>
            </a:endParaRPr>
          </a:p>
        </p:txBody>
      </p:sp>
      <p:pic>
        <p:nvPicPr>
          <p:cNvPr id="6" name="Picture 3" descr="D:\任务\资料库\2_PPT资料\ppt背景\公司LOGO\中国人保财险LOGO\无底\PIC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1468" y="5611640"/>
            <a:ext cx="1049064" cy="44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01633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1" y="1583794"/>
            <a:ext cx="8534399" cy="3883755"/>
          </a:xfrm>
          <a:prstGeom prst="rect">
            <a:avLst/>
          </a:prstGeom>
        </p:spPr>
        <p:txBody>
          <a:bodyPr wrap="square">
            <a:spAutoFit/>
          </a:bodyPr>
          <a:lstStyle/>
          <a:p>
            <a:pPr lvl="0"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（六）</a:t>
            </a:r>
            <a:r>
              <a:rPr lang="zh-CN" altLang="zh-CN" sz="2400" b="1" dirty="0">
                <a:latin typeface="仿宋" panose="02010609060101010101" pitchFamily="49" charset="-122"/>
                <a:ea typeface="仿宋" panose="02010609060101010101" pitchFamily="49" charset="-122"/>
              </a:rPr>
              <a:t>恐怖活动救助责任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由于恐怖分子或恐怖组织进行的恐怖袭击活动导致的社会公众第三者的人身伤亡事故，在致害方无经济能力承担民事赔偿或承担不足时，依法应当由甲方承担的对受害人人身伤害的救助责任，乙方按照本协议和保险单的约定负责赔偿。</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9892702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1" y="1583794"/>
            <a:ext cx="8534399" cy="3883755"/>
          </a:xfrm>
          <a:prstGeom prst="rect">
            <a:avLst/>
          </a:prstGeom>
        </p:spPr>
        <p:txBody>
          <a:bodyPr wrap="square">
            <a:spAutoFit/>
          </a:bodyPr>
          <a:lstStyle/>
          <a:p>
            <a:pPr lvl="0"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（七）</a:t>
            </a:r>
            <a:r>
              <a:rPr lang="zh-CN" altLang="zh-CN" sz="2400" b="1" dirty="0">
                <a:latin typeface="仿宋" panose="02010609060101010101" pitchFamily="49" charset="-122"/>
                <a:ea typeface="仿宋" panose="02010609060101010101" pitchFamily="49" charset="-122"/>
              </a:rPr>
              <a:t>火灾、爆炸救助责任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由于发生火灾、爆炸事故导致社会公众第三者人身伤亡，在无法明确致害方、致害方无经济能力承担民事赔偿或承担不足时，依法应当由甲方承担的对受害人人身伤害的救助责任，乙方按照本协议和保险单的约定负责赔偿。</a:t>
            </a:r>
          </a:p>
        </p:txBody>
      </p:sp>
    </p:spTree>
    <p:extLst>
      <p:ext uri="{BB962C8B-B14F-4D97-AF65-F5344CB8AC3E}">
        <p14:creationId xmlns:p14="http://schemas.microsoft.com/office/powerpoint/2010/main" val="16889537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728281" y="1225689"/>
            <a:ext cx="10689019" cy="5632311"/>
          </a:xfrm>
          <a:prstGeom prst="rect">
            <a:avLst/>
          </a:prstGeom>
        </p:spPr>
        <p:txBody>
          <a:bodyPr wrap="square">
            <a:spAutoFit/>
          </a:bodyPr>
          <a:lstStyle/>
          <a:p>
            <a:pPr lvl="0"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（八）</a:t>
            </a:r>
            <a:r>
              <a:rPr lang="zh-CN" altLang="zh-CN" sz="2400" b="1" dirty="0">
                <a:latin typeface="仿宋" panose="02010609060101010101" pitchFamily="49" charset="-122"/>
                <a:ea typeface="仿宋" panose="02010609060101010101" pitchFamily="49" charset="-122"/>
              </a:rPr>
              <a:t>交通事故引发的突发环境污染事故救助责任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由于交通事故导致有毒有害物质释放、散布、泄漏、溢出或逸出，造成本辖区内的社会公众第三者的人身伤亡事故，经政府环境保护相关部门认定为较大或以上级别突发环境事件，在致害方无经济能力承担民事赔偿或承担不足时，依法应当由甲方承担的对受害人人身伤害的救助责任，乙方按照本协议和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突发环境事件以北京市环保局发布的《北京市突发环境事件应急预案》的分级标准为准，保险责任不包括核辐射、核爆炸、核污染及其他放射性污染造成的损害。</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0225533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728281" y="1225689"/>
            <a:ext cx="10689019" cy="4991751"/>
          </a:xfrm>
          <a:prstGeom prst="rect">
            <a:avLst/>
          </a:prstGeom>
        </p:spPr>
        <p:txBody>
          <a:bodyPr wrap="square">
            <a:spAutoFit/>
          </a:bodyPr>
          <a:lstStyle/>
          <a:p>
            <a:pPr lvl="0"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（九）</a:t>
            </a:r>
            <a:r>
              <a:rPr lang="zh-CN" altLang="zh-CN" sz="2400" b="1" dirty="0">
                <a:latin typeface="仿宋" panose="02010609060101010101" pitchFamily="49" charset="-122"/>
                <a:ea typeface="仿宋" panose="02010609060101010101" pitchFamily="49" charset="-122"/>
              </a:rPr>
              <a:t>食品安全事故救助责任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因发生较大或以上级别食品安全事件造成社会公众第三者人身伤亡，在致害方无经济能力承担民事赔偿或承担不足时，依法应当由甲方承担的对受害人的救助责任，乙方按照本协议和保险单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食品安全事件以北京市食品安全办发布的《北京市食品安全突发事件应急预案</a:t>
            </a:r>
            <a:r>
              <a:rPr lang="en-US" altLang="zh-CN" sz="2400" dirty="0">
                <a:latin typeface="仿宋" panose="02010609060101010101" pitchFamily="49" charset="-122"/>
                <a:ea typeface="仿宋" panose="02010609060101010101" pitchFamily="49" charset="-122"/>
              </a:rPr>
              <a:t>(2011</a:t>
            </a:r>
            <a:r>
              <a:rPr lang="zh-CN" altLang="zh-CN" sz="2400" dirty="0">
                <a:latin typeface="仿宋" panose="02010609060101010101" pitchFamily="49" charset="-122"/>
                <a:ea typeface="仿宋" panose="02010609060101010101" pitchFamily="49" charset="-122"/>
              </a:rPr>
              <a:t>年修订</a:t>
            </a:r>
            <a:r>
              <a:rPr lang="en-US" altLang="zh-CN" sz="2400" dirty="0">
                <a:latin typeface="仿宋" panose="02010609060101010101" pitchFamily="49" charset="-122"/>
                <a:ea typeface="仿宋" panose="02010609060101010101" pitchFamily="49" charset="-122"/>
              </a:rPr>
              <a:t>)</a:t>
            </a:r>
            <a:r>
              <a:rPr lang="zh-CN" altLang="zh-CN" sz="2400" dirty="0">
                <a:latin typeface="仿宋" panose="02010609060101010101" pitchFamily="49" charset="-122"/>
                <a:ea typeface="仿宋" panose="02010609060101010101" pitchFamily="49" charset="-122"/>
              </a:rPr>
              <a:t>》的分级标准为准，包括但不限于食物中毒和职业性中毒。</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3509158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0" y="1403489"/>
            <a:ext cx="8445500" cy="5078313"/>
          </a:xfrm>
          <a:prstGeom prst="rect">
            <a:avLst/>
          </a:prstGeom>
        </p:spPr>
        <p:txBody>
          <a:bodyPr wrap="square">
            <a:spAutoFit/>
          </a:bodyPr>
          <a:lstStyle/>
          <a:p>
            <a:pPr lvl="0"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（十）</a:t>
            </a:r>
            <a:r>
              <a:rPr lang="zh-CN" altLang="zh-CN" sz="2400" b="1" dirty="0">
                <a:latin typeface="仿宋" panose="02010609060101010101" pitchFamily="49" charset="-122"/>
                <a:ea typeface="仿宋" panose="02010609060101010101" pitchFamily="49" charset="-122"/>
              </a:rPr>
              <a:t>踩踏事故救助责任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北京市石景山区行政辖区范围内，因发生较大或以上级别踩踏事故，造成社会公众第三者人身伤亡，依法应当由甲方承担的对受害人的救助责任，乙方按照保险协议和本保险单的约定负责赔偿。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踩踏事故以北京市文化局发布的《北京市公共文化场所和大型社会文化活动突发公共事件应急预案》的分级标准为准。</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110980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0" y="1136789"/>
            <a:ext cx="8445500" cy="5632311"/>
          </a:xfrm>
          <a:prstGeom prst="rect">
            <a:avLst/>
          </a:prstGeom>
        </p:spPr>
        <p:txBody>
          <a:bodyPr wrap="square">
            <a:spAutoFit/>
          </a:bodyPr>
          <a:lstStyle/>
          <a:p>
            <a:pPr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（十一）</a:t>
            </a:r>
            <a:r>
              <a:rPr lang="zh-CN" altLang="zh-CN" sz="2400" b="1" dirty="0">
                <a:latin typeface="仿宋" panose="02010609060101010101" pitchFamily="49" charset="-122"/>
                <a:ea typeface="仿宋" panose="02010609060101010101" pitchFamily="49" charset="-122"/>
              </a:rPr>
              <a:t>见义勇为救助责任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发生见义勇为行为，或甲方所辖户籍的自然人以及所辖行政区域内具有暂住资格的自然人，在中华人民共和国境内因见义勇为行为（非法定行为）导致自身伤、残或死亡，依法应当由甲方承担的对见义勇为实施人人身伤害的救助责任，乙方按照本协议和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见义勇为行为由北京市石景山区民政局或上级政府相关部门认定。</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41671508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0" y="1619389"/>
            <a:ext cx="8445500" cy="4524315"/>
          </a:xfrm>
          <a:prstGeom prst="rect">
            <a:avLst/>
          </a:prstGeom>
        </p:spPr>
        <p:txBody>
          <a:bodyPr wrap="square">
            <a:spAutoFit/>
          </a:bodyPr>
          <a:lstStyle/>
          <a:p>
            <a:pPr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（十</a:t>
            </a:r>
            <a:r>
              <a:rPr lang="zh-CN" altLang="en-US" sz="2400" b="1" dirty="0">
                <a:latin typeface="仿宋" panose="02010609060101010101" pitchFamily="49" charset="-122"/>
                <a:ea typeface="仿宋" panose="02010609060101010101" pitchFamily="49" charset="-122"/>
                <a:cs typeface="仿宋" panose="02010609060101010101" pitchFamily="49" charset="-122"/>
              </a:rPr>
              <a:t>二</a:t>
            </a: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a:t>
            </a:r>
            <a:r>
              <a:rPr lang="zh-CN" altLang="zh-CN" sz="2400" b="1" dirty="0">
                <a:latin typeface="仿宋" panose="02010609060101010101" pitchFamily="49" charset="-122"/>
                <a:ea typeface="仿宋" panose="02010609060101010101" pitchFamily="49" charset="-122"/>
              </a:rPr>
              <a:t>精神病人致害事故救助责任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精神病人在失去自我控制能力或意识能力情形下造成社会公众第三者人身伤亡事故，在致害方及其监护人无经济能力承担民事赔偿或承担不足时，依法应当由甲方承担的对受害人人身伤害的救助责任，乙方按照本协议和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情形不含发生在精神病院内的事故。</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0938341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0" y="1060589"/>
            <a:ext cx="8445500" cy="5632311"/>
          </a:xfrm>
          <a:prstGeom prst="rect">
            <a:avLst/>
          </a:prstGeom>
        </p:spPr>
        <p:txBody>
          <a:bodyPr wrap="square">
            <a:spAutoFit/>
          </a:bodyPr>
          <a:lstStyle/>
          <a:p>
            <a:pPr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（十</a:t>
            </a:r>
            <a:r>
              <a:rPr lang="zh-CN" altLang="en-US" sz="2400" b="1" dirty="0">
                <a:latin typeface="仿宋" panose="02010609060101010101" pitchFamily="49" charset="-122"/>
                <a:ea typeface="仿宋" panose="02010609060101010101" pitchFamily="49" charset="-122"/>
                <a:cs typeface="仿宋" panose="02010609060101010101" pitchFamily="49" charset="-122"/>
              </a:rPr>
              <a:t>三</a:t>
            </a: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a:t>
            </a:r>
            <a:r>
              <a:rPr lang="zh-CN" altLang="zh-CN" sz="2400" b="1" dirty="0">
                <a:latin typeface="仿宋" panose="02010609060101010101" pitchFamily="49" charset="-122"/>
                <a:ea typeface="仿宋" panose="02010609060101010101" pitchFamily="49" charset="-122"/>
              </a:rPr>
              <a:t>雇主赔偿责任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保单</a:t>
            </a:r>
            <a:r>
              <a:rPr lang="zh-CN" altLang="zh-CN" sz="2400" dirty="0">
                <a:latin typeface="仿宋" panose="02010609060101010101" pitchFamily="49" charset="-122"/>
                <a:ea typeface="仿宋" panose="02010609060101010101" pitchFamily="49" charset="-122"/>
              </a:rPr>
              <a:t>载明的甲方雇员因从事甲方授权的履行公职工作而遭受意外，导致负伤、残疾或死亡；或在工作时间和工作岗位，突发疾病死亡或者在</a:t>
            </a:r>
            <a:r>
              <a:rPr lang="en-US" altLang="zh-CN" sz="2400" dirty="0">
                <a:latin typeface="仿宋" panose="02010609060101010101" pitchFamily="49" charset="-122"/>
                <a:ea typeface="仿宋" panose="02010609060101010101" pitchFamily="49" charset="-122"/>
              </a:rPr>
              <a:t>48</a:t>
            </a:r>
            <a:r>
              <a:rPr lang="zh-CN" altLang="zh-CN" sz="2400" dirty="0">
                <a:latin typeface="仿宋" panose="02010609060101010101" pitchFamily="49" charset="-122"/>
                <a:ea typeface="仿宋" panose="02010609060101010101" pitchFamily="49" charset="-122"/>
              </a:rPr>
              <a:t>小时之内经抢救无效死亡。依法应由甲方承担的经济赔偿责任，乙方按照本保险合同约定负责赔偿（具体责任范围以保险条款为准）。</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雇员同时包含挂职、外派、援助人员。</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检察院</a:t>
            </a:r>
            <a:r>
              <a:rPr lang="zh-CN" altLang="zh-CN" sz="2400" dirty="0">
                <a:latin typeface="仿宋" panose="02010609060101010101" pitchFamily="49" charset="-122"/>
                <a:ea typeface="仿宋" panose="02010609060101010101" pitchFamily="49" charset="-122"/>
              </a:rPr>
              <a:t>、法院人员在配合政府行政行为时发生保险事故造成的人身伤亡亦属于保险责任，公安系统人员除外。</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25089276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866313" y="782422"/>
            <a:ext cx="10411287" cy="6186309"/>
          </a:xfrm>
          <a:prstGeom prst="rect">
            <a:avLst/>
          </a:prstGeom>
        </p:spPr>
        <p:txBody>
          <a:bodyPr wrap="square">
            <a:spAutoFit/>
          </a:bodyPr>
          <a:lstStyle/>
          <a:p>
            <a:pPr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（十</a:t>
            </a:r>
            <a:r>
              <a:rPr lang="zh-CN" altLang="en-US" sz="2400" b="1" dirty="0">
                <a:latin typeface="仿宋" panose="02010609060101010101" pitchFamily="49" charset="-122"/>
                <a:ea typeface="仿宋" panose="02010609060101010101" pitchFamily="49" charset="-122"/>
                <a:cs typeface="仿宋" panose="02010609060101010101" pitchFamily="49" charset="-122"/>
              </a:rPr>
              <a:t>四</a:t>
            </a: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a:t>
            </a:r>
            <a:r>
              <a:rPr lang="zh-CN" altLang="zh-CN" sz="2400" b="1" dirty="0">
                <a:latin typeface="仿宋" panose="02010609060101010101" pitchFamily="49" charset="-122"/>
                <a:ea typeface="仿宋" panose="02010609060101010101" pitchFamily="49" charset="-122"/>
              </a:rPr>
              <a:t>城镇居民住房公共安全救助责任保险</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保险期间内，在辖区内保险房屋发生以下情形之一造成保险房屋拥有家庭直接经济损失，经政府核实、公布并审批属于救助、抚慰对象范围的，对于依照中华人民共和国法律（不包括港澳台地区法律）应由被保险人承担的对于保险房屋拥有家庭给付救助金或抚慰金的责任，保险人按照本保险合同约定负责赔偿：</a:t>
            </a:r>
          </a:p>
          <a:p>
            <a:pPr>
              <a:lnSpc>
                <a:spcPct val="150000"/>
              </a:lnSpc>
            </a:pPr>
            <a:r>
              <a:rPr lang="en-US" altLang="zh-CN" sz="2400" dirty="0">
                <a:latin typeface="仿宋" panose="02010609060101010101" pitchFamily="49" charset="-122"/>
                <a:ea typeface="仿宋" panose="02010609060101010101" pitchFamily="49" charset="-122"/>
              </a:rPr>
              <a:t>1</a:t>
            </a:r>
            <a:r>
              <a:rPr lang="zh-CN" altLang="zh-CN" sz="2400" dirty="0">
                <a:latin typeface="仿宋" panose="02010609060101010101" pitchFamily="49" charset="-122"/>
                <a:ea typeface="仿宋" panose="02010609060101010101" pitchFamily="49" charset="-122"/>
              </a:rPr>
              <a:t>）保险房屋四面以上（含）墙壁倒塌；</a:t>
            </a:r>
          </a:p>
          <a:p>
            <a:pPr>
              <a:lnSpc>
                <a:spcPct val="150000"/>
              </a:lnSpc>
            </a:pPr>
            <a:r>
              <a:rPr lang="en-US" altLang="zh-CN" sz="2400" dirty="0">
                <a:latin typeface="仿宋" panose="02010609060101010101" pitchFamily="49" charset="-122"/>
                <a:ea typeface="仿宋" panose="02010609060101010101" pitchFamily="49" charset="-122"/>
              </a:rPr>
              <a:t>2</a:t>
            </a:r>
            <a:r>
              <a:rPr lang="zh-CN" altLang="zh-CN" sz="2400" dirty="0">
                <a:latin typeface="仿宋" panose="02010609060101010101" pitchFamily="49" charset="-122"/>
                <a:ea typeface="仿宋" panose="02010609060101010101" pitchFamily="49" charset="-122"/>
              </a:rPr>
              <a:t>）保险房屋屋顶整体坍塌；</a:t>
            </a:r>
          </a:p>
          <a:p>
            <a:pPr>
              <a:lnSpc>
                <a:spcPct val="150000"/>
              </a:lnSpc>
            </a:pPr>
            <a:r>
              <a:rPr lang="en-US" altLang="zh-CN" sz="2400" dirty="0">
                <a:latin typeface="仿宋" panose="02010609060101010101" pitchFamily="49" charset="-122"/>
                <a:ea typeface="仿宋" panose="02010609060101010101" pitchFamily="49" charset="-122"/>
              </a:rPr>
              <a:t>3</a:t>
            </a:r>
            <a:r>
              <a:rPr lang="zh-CN" altLang="zh-CN" sz="2400" dirty="0">
                <a:latin typeface="仿宋" panose="02010609060101010101" pitchFamily="49" charset="-122"/>
                <a:ea typeface="仿宋" panose="02010609060101010101" pitchFamily="49" charset="-122"/>
              </a:rPr>
              <a:t>）楼板整体坍塌；</a:t>
            </a:r>
          </a:p>
          <a:p>
            <a:pPr>
              <a:lnSpc>
                <a:spcPct val="150000"/>
              </a:lnSpc>
            </a:pPr>
            <a:r>
              <a:rPr lang="en-US" altLang="zh-CN" sz="2400" dirty="0">
                <a:latin typeface="仿宋" panose="02010609060101010101" pitchFamily="49" charset="-122"/>
                <a:ea typeface="仿宋" panose="02010609060101010101" pitchFamily="49" charset="-122"/>
              </a:rPr>
              <a:t>4</a:t>
            </a:r>
            <a:r>
              <a:rPr lang="zh-CN" altLang="zh-CN" sz="2400" dirty="0">
                <a:latin typeface="仿宋" panose="02010609060101010101" pitchFamily="49" charset="-122"/>
                <a:ea typeface="仿宋" panose="02010609060101010101" pitchFamily="49" charset="-122"/>
              </a:rPr>
              <a:t>）保险房屋主体结构严重毁坏。</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5677746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866313" y="1303122"/>
            <a:ext cx="10411287" cy="4524315"/>
          </a:xfrm>
          <a:prstGeom prst="rect">
            <a:avLst/>
          </a:prstGeom>
        </p:spPr>
        <p:txBody>
          <a:bodyPr wrap="square">
            <a:spAutoFit/>
          </a:bodyPr>
          <a:lstStyle/>
          <a:p>
            <a:pPr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（十五）</a:t>
            </a:r>
            <a:r>
              <a:rPr lang="zh-CN" altLang="zh-CN" sz="2400" b="1" dirty="0">
                <a:latin typeface="仿宋" panose="02010609060101010101" pitchFamily="49" charset="-122"/>
                <a:ea typeface="仿宋" panose="02010609060101010101" pitchFamily="49" charset="-122"/>
              </a:rPr>
              <a:t>政府救助安置费用赔偿责任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因</a:t>
            </a:r>
            <a:r>
              <a:rPr lang="zh-CN" altLang="zh-CN" sz="2400" dirty="0">
                <a:latin typeface="仿宋" panose="02010609060101010101" pitchFamily="49" charset="-122"/>
                <a:ea typeface="仿宋" panose="02010609060101010101" pitchFamily="49" charset="-122"/>
              </a:rPr>
              <a:t>发生火灾、爆炸事故，导致居民的房屋及其室内附属设备（如固定装置的水暖、气暖、卫生、供水、管道煤气及供电设备等，但不包括室内装潢及室内财产）损失，对甲方依据国家或地方有关法律规定给付的安置费用，乙方按照本保险合同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安置费用，指用于解决居民衣、食、住等生活安置方面的困难，具体包括为居民购买被服、食品、饮用水和提供居住补贴所实际发生的费用。</a:t>
            </a:r>
          </a:p>
        </p:txBody>
      </p:sp>
    </p:spTree>
    <p:extLst>
      <p:ext uri="{BB962C8B-B14F-4D97-AF65-F5344CB8AC3E}">
        <p14:creationId xmlns:p14="http://schemas.microsoft.com/office/powerpoint/2010/main" val="27114976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06378"/>
            <a:ext cx="12192000" cy="1927654"/>
          </a:xfrm>
          <a:prstGeom prst="rect">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smtClean="0">
                <a:latin typeface="仿宋" panose="02010609060101010101" pitchFamily="49" charset="-122"/>
                <a:ea typeface="仿宋" panose="02010609060101010101" pitchFamily="49" charset="-122"/>
              </a:rPr>
              <a:t>一、</a:t>
            </a:r>
            <a:r>
              <a:rPr lang="zh-CN" altLang="zh-CN" sz="4800" b="1" dirty="0" smtClean="0">
                <a:latin typeface="仿宋" panose="02010609060101010101" pitchFamily="49" charset="-122"/>
                <a:ea typeface="仿宋" panose="02010609060101010101" pitchFamily="49" charset="-122"/>
              </a:rPr>
              <a:t>适用</a:t>
            </a:r>
            <a:r>
              <a:rPr lang="zh-CN" altLang="zh-CN" sz="4800" b="1" dirty="0">
                <a:latin typeface="仿宋" panose="02010609060101010101" pitchFamily="49" charset="-122"/>
                <a:ea typeface="仿宋" panose="02010609060101010101" pitchFamily="49" charset="-122"/>
              </a:rPr>
              <a:t>条款</a:t>
            </a:r>
            <a:endParaRPr lang="zh-CN" altLang="zh-CN" sz="4800" dirty="0">
              <a:latin typeface="仿宋" panose="02010609060101010101" pitchFamily="49" charset="-122"/>
              <a:ea typeface="仿宋" panose="02010609060101010101" pitchFamily="49" charset="-122"/>
            </a:endParaRPr>
          </a:p>
        </p:txBody>
      </p:sp>
      <p:pic>
        <p:nvPicPr>
          <p:cNvPr id="5" name="Picture 3" descr="D:\任务\资料库\2_PPT资料\ppt背景\公司LOGO\中国人保财险LOGO\无底\PIC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1468" y="5611640"/>
            <a:ext cx="1049064" cy="44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739852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06378"/>
            <a:ext cx="12192000" cy="1927654"/>
          </a:xfrm>
          <a:prstGeom prst="rect">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smtClean="0">
                <a:latin typeface="仿宋" panose="02010609060101010101" pitchFamily="49" charset="-122"/>
                <a:ea typeface="仿宋" panose="02010609060101010101" pitchFamily="49" charset="-122"/>
              </a:rPr>
              <a:t>三、</a:t>
            </a:r>
            <a:r>
              <a:rPr lang="zh-CN" altLang="zh-CN" sz="4800" b="1" dirty="0">
                <a:latin typeface="仿宋" panose="02010609060101010101" pitchFamily="49" charset="-122"/>
                <a:ea typeface="仿宋" panose="02010609060101010101" pitchFamily="49" charset="-122"/>
              </a:rPr>
              <a:t>赔偿限额</a:t>
            </a:r>
            <a:endParaRPr lang="zh-CN" altLang="zh-CN" sz="4800" dirty="0">
              <a:latin typeface="仿宋" panose="02010609060101010101" pitchFamily="49" charset="-122"/>
              <a:ea typeface="仿宋" panose="02010609060101010101" pitchFamily="49" charset="-122"/>
            </a:endParaRPr>
          </a:p>
        </p:txBody>
      </p:sp>
      <p:pic>
        <p:nvPicPr>
          <p:cNvPr id="3" name="Picture 3" descr="D:\任务\资料库\2_PPT资料\ppt背景\公司LOGO\中国人保财险LOGO\无底\PIC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1468" y="5611640"/>
            <a:ext cx="1049064" cy="44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650044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3</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赔偿限额</a:t>
            </a:r>
            <a:endParaRPr lang="zh-CN" altLang="zh-CN" sz="2800" dirty="0">
              <a:latin typeface="仿宋" panose="02010609060101010101" pitchFamily="49" charset="-122"/>
              <a:ea typeface="仿宋" panose="02010609060101010101" pitchFamily="49" charset="-122"/>
            </a:endParaRPr>
          </a:p>
        </p:txBody>
      </p:sp>
      <p:graphicFrame>
        <p:nvGraphicFramePr>
          <p:cNvPr id="5" name="表格 4"/>
          <p:cNvGraphicFramePr>
            <a:graphicFrameLocks noGrp="1"/>
          </p:cNvGraphicFramePr>
          <p:nvPr>
            <p:extLst>
              <p:ext uri="{D42A27DB-BD31-4B8C-83A1-F6EECF244321}">
                <p14:modId xmlns:p14="http://schemas.microsoft.com/office/powerpoint/2010/main" val="505027069"/>
              </p:ext>
            </p:extLst>
          </p:nvPr>
        </p:nvGraphicFramePr>
        <p:xfrm>
          <a:off x="123933" y="922659"/>
          <a:ext cx="11949784" cy="5897169"/>
        </p:xfrm>
        <a:graphic>
          <a:graphicData uri="http://schemas.openxmlformats.org/drawingml/2006/table">
            <a:tbl>
              <a:tblPr firstRow="1" firstCol="1" bandRow="1">
                <a:tableStyleId>{93296810-A885-4BE3-A3E7-6D5BEEA58F35}</a:tableStyleId>
              </a:tblPr>
              <a:tblGrid>
                <a:gridCol w="2382379"/>
                <a:gridCol w="3898900"/>
                <a:gridCol w="3170814"/>
                <a:gridCol w="2497691"/>
              </a:tblGrid>
              <a:tr h="267726">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险</a:t>
                      </a:r>
                      <a:r>
                        <a:rPr lang="en-US" sz="1400" kern="0" dirty="0">
                          <a:effectLst/>
                          <a:latin typeface="仿宋" panose="02010609060101010101" pitchFamily="49" charset="-122"/>
                          <a:ea typeface="仿宋" panose="02010609060101010101" pitchFamily="49" charset="-122"/>
                        </a:rPr>
                        <a:t>  </a:t>
                      </a:r>
                      <a:r>
                        <a:rPr lang="zh-CN" sz="1400" kern="0" dirty="0">
                          <a:effectLst/>
                          <a:latin typeface="仿宋" panose="02010609060101010101" pitchFamily="49" charset="-122"/>
                          <a:ea typeface="仿宋" panose="02010609060101010101" pitchFamily="49" charset="-122"/>
                        </a:rPr>
                        <a:t>种</a:t>
                      </a:r>
                      <a:endParaRPr lang="zh-CN" sz="1200" kern="100" dirty="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保障范围</a:t>
                      </a:r>
                      <a:endParaRPr lang="zh-CN" sz="1200" kern="100" dirty="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赔偿限额</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dirty="0">
                          <a:effectLst/>
                          <a:latin typeface="仿宋" panose="02010609060101010101" pitchFamily="49" charset="-122"/>
                          <a:ea typeface="仿宋" panose="02010609060101010101" pitchFamily="49" charset="-122"/>
                        </a:rPr>
                        <a:t>每人每次</a:t>
                      </a:r>
                      <a:r>
                        <a:rPr lang="zh-CN" sz="1400" kern="0" dirty="0" smtClean="0">
                          <a:effectLst/>
                          <a:latin typeface="仿宋" panose="02010609060101010101" pitchFamily="49" charset="-122"/>
                          <a:ea typeface="仿宋" panose="02010609060101010101" pitchFamily="49" charset="-122"/>
                        </a:rPr>
                        <a:t>事故赔偿</a:t>
                      </a:r>
                      <a:r>
                        <a:rPr lang="zh-CN" sz="1400" kern="0" dirty="0">
                          <a:effectLst/>
                          <a:latin typeface="仿宋" panose="02010609060101010101" pitchFamily="49" charset="-122"/>
                          <a:ea typeface="仿宋" panose="02010609060101010101" pitchFamily="49" charset="-122"/>
                        </a:rPr>
                        <a:t>限额</a:t>
                      </a:r>
                      <a:endParaRPr lang="zh-CN" sz="1200" kern="100" dirty="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023634">
                <a:tc>
                  <a:txBody>
                    <a:bodyPr/>
                    <a:lstStyle/>
                    <a:p>
                      <a:pPr algn="ctr">
                        <a:spcAft>
                          <a:spcPts val="0"/>
                        </a:spcAft>
                      </a:pPr>
                      <a:r>
                        <a:rPr lang="zh-CN" sz="1400" kern="0">
                          <a:effectLst/>
                          <a:latin typeface="仿宋" panose="02010609060101010101" pitchFamily="49" charset="-122"/>
                          <a:ea typeface="仿宋" panose="02010609060101010101" pitchFamily="49" charset="-122"/>
                        </a:rPr>
                        <a:t>公众责任险</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固定场所赔偿责任</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设施设备赔偿责任</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公务作业赔偿责任</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非商业群众性活动赔偿责任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累计赔偿限额：</a:t>
                      </a:r>
                      <a:endParaRPr lang="zh-CN" sz="1200" kern="100">
                        <a:effectLst/>
                        <a:latin typeface="仿宋" panose="02010609060101010101" pitchFamily="49" charset="-122"/>
                        <a:ea typeface="仿宋" panose="02010609060101010101" pitchFamily="49" charset="-122"/>
                      </a:endParaRPr>
                    </a:p>
                    <a:p>
                      <a:pPr algn="ctr">
                        <a:spcAft>
                          <a:spcPts val="0"/>
                        </a:spcAft>
                      </a:pPr>
                      <a:r>
                        <a:rPr lang="en-US" sz="1400" kern="0">
                          <a:effectLst/>
                          <a:latin typeface="仿宋" panose="02010609060101010101" pitchFamily="49" charset="-122"/>
                          <a:ea typeface="仿宋" panose="02010609060101010101" pitchFamily="49" charset="-122"/>
                        </a:rPr>
                        <a:t>6000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每次事故赔偿限额：</a:t>
                      </a:r>
                      <a:endParaRPr lang="zh-CN" sz="1200" kern="100">
                        <a:effectLst/>
                        <a:latin typeface="仿宋" panose="02010609060101010101" pitchFamily="49" charset="-122"/>
                        <a:ea typeface="仿宋" panose="02010609060101010101" pitchFamily="49" charset="-122"/>
                      </a:endParaRPr>
                    </a:p>
                    <a:p>
                      <a:pPr algn="ctr">
                        <a:spcAft>
                          <a:spcPts val="0"/>
                        </a:spcAft>
                      </a:pPr>
                      <a:r>
                        <a:rPr lang="en-US" sz="1400" kern="0">
                          <a:effectLst/>
                          <a:latin typeface="仿宋" panose="02010609060101010101" pitchFamily="49" charset="-122"/>
                          <a:ea typeface="仿宋" panose="02010609060101010101" pitchFamily="49" charset="-122"/>
                        </a:rPr>
                        <a:t>2000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a:effectLst/>
                          <a:latin typeface="仿宋" panose="02010609060101010101" pitchFamily="49" charset="-122"/>
                          <a:ea typeface="仿宋" panose="02010609060101010101" pitchFamily="49" charset="-122"/>
                        </a:rPr>
                        <a:t>170</a:t>
                      </a:r>
                      <a:r>
                        <a:rPr lang="zh-CN" sz="1400" kern="0">
                          <a:effectLst/>
                          <a:latin typeface="仿宋" panose="02010609060101010101" pitchFamily="49" charset="-122"/>
                          <a:ea typeface="仿宋" panose="02010609060101010101" pitchFamily="49" charset="-122"/>
                        </a:rPr>
                        <a:t>万元</a:t>
                      </a:r>
                      <a:r>
                        <a:rPr lang="en-US" sz="1400" kern="0">
                          <a:effectLst/>
                          <a:latin typeface="仿宋" panose="02010609060101010101" pitchFamily="49" charset="-122"/>
                          <a:ea typeface="仿宋" panose="02010609060101010101" pitchFamily="49" charset="-122"/>
                        </a:rPr>
                        <a:t>/</a:t>
                      </a:r>
                      <a:r>
                        <a:rPr lang="zh-CN" sz="1400" kern="0">
                          <a:effectLst/>
                          <a:latin typeface="仿宋" panose="02010609060101010101" pitchFamily="49" charset="-122"/>
                          <a:ea typeface="仿宋" panose="02010609060101010101" pitchFamily="49" charset="-122"/>
                        </a:rPr>
                        <a:t>人</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其中：</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死亡伤残</a:t>
                      </a:r>
                      <a:r>
                        <a:rPr lang="en-US" sz="1400" kern="0">
                          <a:effectLst/>
                          <a:latin typeface="仿宋" panose="02010609060101010101" pitchFamily="49" charset="-122"/>
                          <a:ea typeface="仿宋" panose="02010609060101010101" pitchFamily="49" charset="-122"/>
                        </a:rPr>
                        <a:t>125</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医疗费用</a:t>
                      </a:r>
                      <a:r>
                        <a:rPr lang="en-US" sz="1400" kern="0">
                          <a:effectLst/>
                          <a:latin typeface="仿宋" panose="02010609060101010101" pitchFamily="49" charset="-122"/>
                          <a:ea typeface="仿宋" panose="02010609060101010101" pitchFamily="49" charset="-122"/>
                        </a:rPr>
                        <a:t>20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财产损失</a:t>
                      </a:r>
                      <a:r>
                        <a:rPr lang="en-US" sz="1400" kern="0">
                          <a:effectLst/>
                          <a:latin typeface="仿宋" panose="02010609060101010101" pitchFamily="49" charset="-122"/>
                          <a:ea typeface="仿宋" panose="02010609060101010101" pitchFamily="49" charset="-122"/>
                        </a:rPr>
                        <a:t>25</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rowSpan="7">
                  <a:txBody>
                    <a:bodyPr/>
                    <a:lstStyle/>
                    <a:p>
                      <a:pPr algn="ctr">
                        <a:spcAft>
                          <a:spcPts val="0"/>
                        </a:spcAft>
                      </a:pPr>
                      <a:r>
                        <a:rPr lang="zh-CN" sz="1400" kern="0">
                          <a:effectLst/>
                          <a:latin typeface="仿宋" panose="02010609060101010101" pitchFamily="49" charset="-122"/>
                          <a:ea typeface="仿宋" panose="02010609060101010101" pitchFamily="49" charset="-122"/>
                        </a:rPr>
                        <a:t>自然灾害公众责任险</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（附加无责救助责任险）</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自然灾害救助责任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algn="ctr">
                        <a:spcAft>
                          <a:spcPts val="0"/>
                        </a:spcAft>
                      </a:pPr>
                      <a:r>
                        <a:rPr lang="zh-CN" sz="1400" kern="0">
                          <a:effectLst/>
                          <a:latin typeface="仿宋" panose="02010609060101010101" pitchFamily="49" charset="-122"/>
                          <a:ea typeface="仿宋" panose="02010609060101010101" pitchFamily="49" charset="-122"/>
                        </a:rPr>
                        <a:t>累计赔偿限额：</a:t>
                      </a:r>
                      <a:endParaRPr lang="zh-CN" sz="1200" kern="100">
                        <a:effectLst/>
                        <a:latin typeface="仿宋" panose="02010609060101010101" pitchFamily="49" charset="-122"/>
                        <a:ea typeface="仿宋" panose="02010609060101010101" pitchFamily="49" charset="-122"/>
                      </a:endParaRPr>
                    </a:p>
                    <a:p>
                      <a:pPr algn="ctr">
                        <a:spcAft>
                          <a:spcPts val="0"/>
                        </a:spcAft>
                      </a:pPr>
                      <a:r>
                        <a:rPr lang="en-US" sz="1400" kern="0">
                          <a:effectLst/>
                          <a:latin typeface="仿宋" panose="02010609060101010101" pitchFamily="49" charset="-122"/>
                          <a:ea typeface="仿宋" panose="02010609060101010101" pitchFamily="49" charset="-122"/>
                        </a:rPr>
                        <a:t>3000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每次事故赔偿限额：</a:t>
                      </a:r>
                      <a:endParaRPr lang="zh-CN" sz="1200" kern="100">
                        <a:effectLst/>
                        <a:latin typeface="仿宋" panose="02010609060101010101" pitchFamily="49" charset="-122"/>
                        <a:ea typeface="仿宋" panose="02010609060101010101" pitchFamily="49" charset="-122"/>
                      </a:endParaRPr>
                    </a:p>
                    <a:p>
                      <a:pPr algn="ctr">
                        <a:spcAft>
                          <a:spcPts val="0"/>
                        </a:spcAft>
                      </a:pPr>
                      <a:r>
                        <a:rPr lang="en-US" sz="1400" kern="0">
                          <a:effectLst/>
                          <a:latin typeface="仿宋" panose="02010609060101010101" pitchFamily="49" charset="-122"/>
                          <a:ea typeface="仿宋" panose="02010609060101010101" pitchFamily="49" charset="-122"/>
                        </a:rPr>
                        <a:t>600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（约定事故等级的救助责任，事故等级为较大时，每次限额</a:t>
                      </a:r>
                      <a:r>
                        <a:rPr lang="en-US" sz="1400" kern="0">
                          <a:effectLst/>
                          <a:latin typeface="仿宋" panose="02010609060101010101" pitchFamily="49" charset="-122"/>
                          <a:ea typeface="仿宋" panose="02010609060101010101" pitchFamily="49" charset="-122"/>
                        </a:rPr>
                        <a:t>300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7">
                  <a:txBody>
                    <a:bodyPr/>
                    <a:lstStyle/>
                    <a:p>
                      <a:pPr algn="ctr">
                        <a:spcAft>
                          <a:spcPts val="0"/>
                        </a:spcAft>
                      </a:pPr>
                      <a:r>
                        <a:rPr lang="en-US" sz="1400" kern="0">
                          <a:effectLst/>
                          <a:latin typeface="仿宋" panose="02010609060101010101" pitchFamily="49" charset="-122"/>
                          <a:ea typeface="仿宋" panose="02010609060101010101" pitchFamily="49" charset="-122"/>
                        </a:rPr>
                        <a:t>50</a:t>
                      </a:r>
                      <a:r>
                        <a:rPr lang="zh-CN" sz="1400" kern="0">
                          <a:effectLst/>
                          <a:latin typeface="仿宋" panose="02010609060101010101" pitchFamily="49" charset="-122"/>
                          <a:ea typeface="仿宋" panose="02010609060101010101" pitchFamily="49" charset="-122"/>
                        </a:rPr>
                        <a:t>万元</a:t>
                      </a:r>
                      <a:r>
                        <a:rPr lang="en-US" sz="1400" kern="0">
                          <a:effectLst/>
                          <a:latin typeface="仿宋" panose="02010609060101010101" pitchFamily="49" charset="-122"/>
                          <a:ea typeface="仿宋" panose="02010609060101010101" pitchFamily="49" charset="-122"/>
                        </a:rPr>
                        <a:t>/</a:t>
                      </a:r>
                      <a:r>
                        <a:rPr lang="zh-CN" sz="1400" kern="0">
                          <a:effectLst/>
                          <a:latin typeface="仿宋" panose="02010609060101010101" pitchFamily="49" charset="-122"/>
                          <a:ea typeface="仿宋" panose="02010609060101010101" pitchFamily="49" charset="-122"/>
                        </a:rPr>
                        <a:t>人</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其中：</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死亡伤残</a:t>
                      </a:r>
                      <a:r>
                        <a:rPr lang="en-US" sz="1400" kern="0">
                          <a:effectLst/>
                          <a:latin typeface="仿宋" panose="02010609060101010101" pitchFamily="49" charset="-122"/>
                          <a:ea typeface="仿宋" panose="02010609060101010101" pitchFamily="49" charset="-122"/>
                        </a:rPr>
                        <a:t>30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医疗费用</a:t>
                      </a:r>
                      <a:r>
                        <a:rPr lang="en-US" sz="1400" kern="0">
                          <a:effectLst/>
                          <a:latin typeface="仿宋" panose="02010609060101010101" pitchFamily="49" charset="-122"/>
                          <a:ea typeface="仿宋" panose="02010609060101010101" pitchFamily="49" charset="-122"/>
                        </a:rPr>
                        <a:t>20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恐怖活动救助责任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04727">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火灾、爆炸救助责任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04727">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交通事故引发的突发环境污染事故救助责任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04727">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食品安全事故救助责任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04727">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踩踏事故救助责任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295443">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精神病人致害事故救助责任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c vMerge="1">
                  <a:txBody>
                    <a:bodyPr/>
                    <a:lstStyle/>
                    <a:p>
                      <a:endParaRPr lang="zh-CN" altLang="en-US"/>
                    </a:p>
                  </a:txBody>
                  <a:tcPr/>
                </a:tc>
              </a:tr>
              <a:tr h="818908">
                <a:tc>
                  <a:txBody>
                    <a:bodyPr/>
                    <a:lstStyle/>
                    <a:p>
                      <a:pPr algn="ctr">
                        <a:spcAft>
                          <a:spcPts val="0"/>
                        </a:spcAft>
                      </a:pPr>
                      <a:r>
                        <a:rPr lang="zh-CN" sz="1400" kern="0">
                          <a:effectLst/>
                          <a:latin typeface="仿宋" panose="02010609060101010101" pitchFamily="49" charset="-122"/>
                          <a:ea typeface="仿宋" panose="02010609060101010101" pitchFamily="49" charset="-122"/>
                        </a:rPr>
                        <a:t>见义勇为救助责任险</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见义勇为救助责任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l">
                        <a:spcAft>
                          <a:spcPts val="0"/>
                        </a:spcAft>
                      </a:pPr>
                      <a:r>
                        <a:rPr lang="zh-CN" sz="1400" kern="0">
                          <a:effectLst/>
                          <a:latin typeface="仿宋" panose="02010609060101010101" pitchFamily="49" charset="-122"/>
                          <a:ea typeface="仿宋" panose="02010609060101010101" pitchFamily="49" charset="-122"/>
                        </a:rPr>
                        <a:t>　</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a:effectLst/>
                          <a:latin typeface="仿宋" panose="02010609060101010101" pitchFamily="49" charset="-122"/>
                          <a:ea typeface="仿宋" panose="02010609060101010101" pitchFamily="49" charset="-122"/>
                        </a:rPr>
                        <a:t>80</a:t>
                      </a:r>
                      <a:r>
                        <a:rPr lang="zh-CN" sz="1400" kern="0">
                          <a:effectLst/>
                          <a:latin typeface="仿宋" panose="02010609060101010101" pitchFamily="49" charset="-122"/>
                          <a:ea typeface="仿宋" panose="02010609060101010101" pitchFamily="49" charset="-122"/>
                        </a:rPr>
                        <a:t>万元</a:t>
                      </a:r>
                      <a:r>
                        <a:rPr lang="en-US" sz="1400" kern="0">
                          <a:effectLst/>
                          <a:latin typeface="仿宋" panose="02010609060101010101" pitchFamily="49" charset="-122"/>
                          <a:ea typeface="仿宋" panose="02010609060101010101" pitchFamily="49" charset="-122"/>
                        </a:rPr>
                        <a:t>/</a:t>
                      </a:r>
                      <a:r>
                        <a:rPr lang="zh-CN" sz="1400" kern="0">
                          <a:effectLst/>
                          <a:latin typeface="仿宋" panose="02010609060101010101" pitchFamily="49" charset="-122"/>
                          <a:ea typeface="仿宋" panose="02010609060101010101" pitchFamily="49" charset="-122"/>
                        </a:rPr>
                        <a:t>人</a:t>
                      </a:r>
                      <a:r>
                        <a:rPr lang="en-US" sz="1400" kern="0">
                          <a:effectLst/>
                          <a:latin typeface="仿宋" panose="02010609060101010101" pitchFamily="49" charset="-122"/>
                          <a:ea typeface="仿宋" panose="02010609060101010101" pitchFamily="49" charset="-122"/>
                        </a:rPr>
                        <a:t>                 </a:t>
                      </a:r>
                      <a:r>
                        <a:rPr lang="zh-CN" sz="1400" kern="0">
                          <a:effectLst/>
                          <a:latin typeface="仿宋" panose="02010609060101010101" pitchFamily="49" charset="-122"/>
                          <a:ea typeface="仿宋" panose="02010609060101010101" pitchFamily="49" charset="-122"/>
                        </a:rPr>
                        <a:t>其中：</a:t>
                      </a:r>
                      <a:r>
                        <a:rPr lang="en-US" sz="1400" kern="0">
                          <a:effectLst/>
                          <a:latin typeface="仿宋" panose="02010609060101010101" pitchFamily="49" charset="-122"/>
                          <a:ea typeface="仿宋" panose="02010609060101010101" pitchFamily="49" charset="-122"/>
                        </a:rPr>
                        <a:t/>
                      </a:r>
                      <a:br>
                        <a:rPr lang="en-US" sz="1400" kern="0">
                          <a:effectLst/>
                          <a:latin typeface="仿宋" panose="02010609060101010101" pitchFamily="49" charset="-122"/>
                          <a:ea typeface="仿宋" panose="02010609060101010101" pitchFamily="49" charset="-122"/>
                        </a:rPr>
                      </a:br>
                      <a:r>
                        <a:rPr lang="zh-CN" sz="1400" kern="0">
                          <a:effectLst/>
                          <a:latin typeface="仿宋" panose="02010609060101010101" pitchFamily="49" charset="-122"/>
                          <a:ea typeface="仿宋" panose="02010609060101010101" pitchFamily="49" charset="-122"/>
                        </a:rPr>
                        <a:t>死亡伤残</a:t>
                      </a:r>
                      <a:r>
                        <a:rPr lang="en-US" sz="1400" kern="0">
                          <a:effectLst/>
                          <a:latin typeface="仿宋" panose="02010609060101010101" pitchFamily="49" charset="-122"/>
                          <a:ea typeface="仿宋" panose="02010609060101010101" pitchFamily="49" charset="-122"/>
                        </a:rPr>
                        <a:t>50</a:t>
                      </a:r>
                      <a:r>
                        <a:rPr lang="zh-CN" sz="1400" kern="0">
                          <a:effectLst/>
                          <a:latin typeface="仿宋" panose="02010609060101010101" pitchFamily="49" charset="-122"/>
                          <a:ea typeface="仿宋" panose="02010609060101010101" pitchFamily="49" charset="-122"/>
                        </a:rPr>
                        <a:t>万元</a:t>
                      </a:r>
                      <a:r>
                        <a:rPr lang="en-US" sz="1400" kern="0">
                          <a:effectLst/>
                          <a:latin typeface="仿宋" panose="02010609060101010101" pitchFamily="49" charset="-122"/>
                          <a:ea typeface="仿宋" panose="02010609060101010101" pitchFamily="49" charset="-122"/>
                        </a:rPr>
                        <a:t/>
                      </a:r>
                      <a:br>
                        <a:rPr lang="en-US" sz="1400" kern="0">
                          <a:effectLst/>
                          <a:latin typeface="仿宋" panose="02010609060101010101" pitchFamily="49" charset="-122"/>
                          <a:ea typeface="仿宋" panose="02010609060101010101" pitchFamily="49" charset="-122"/>
                        </a:rPr>
                      </a:br>
                      <a:r>
                        <a:rPr lang="zh-CN" sz="1400" kern="0">
                          <a:effectLst/>
                          <a:latin typeface="仿宋" panose="02010609060101010101" pitchFamily="49" charset="-122"/>
                          <a:ea typeface="仿宋" panose="02010609060101010101" pitchFamily="49" charset="-122"/>
                        </a:rPr>
                        <a:t>医疗费用</a:t>
                      </a:r>
                      <a:r>
                        <a:rPr lang="en-US" sz="1400" kern="0">
                          <a:effectLst/>
                          <a:latin typeface="仿宋" panose="02010609060101010101" pitchFamily="49" charset="-122"/>
                          <a:ea typeface="仿宋" panose="02010609060101010101" pitchFamily="49" charset="-122"/>
                        </a:rPr>
                        <a:t>30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rowSpan="4">
                  <a:txBody>
                    <a:bodyPr/>
                    <a:lstStyle/>
                    <a:p>
                      <a:pPr algn="ctr">
                        <a:spcAft>
                          <a:spcPts val="0"/>
                        </a:spcAft>
                      </a:pPr>
                      <a:r>
                        <a:rPr lang="zh-CN" sz="1400" kern="0">
                          <a:effectLst/>
                          <a:latin typeface="仿宋" panose="02010609060101010101" pitchFamily="49" charset="-122"/>
                          <a:ea typeface="仿宋" panose="02010609060101010101" pitchFamily="49" charset="-122"/>
                        </a:rPr>
                        <a:t>雇主责任保险</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spcAft>
                          <a:spcPts val="0"/>
                        </a:spcAft>
                      </a:pPr>
                      <a:r>
                        <a:rPr lang="zh-CN" sz="1400" kern="0">
                          <a:effectLst/>
                          <a:latin typeface="仿宋" panose="02010609060101010101" pitchFamily="49" charset="-122"/>
                          <a:ea typeface="仿宋" panose="02010609060101010101" pitchFamily="49" charset="-122"/>
                        </a:rPr>
                        <a:t>雇主赔偿责任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累计赔偿限额：</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a:effectLst/>
                          <a:latin typeface="仿宋" panose="02010609060101010101" pitchFamily="49" charset="-122"/>
                          <a:ea typeface="仿宋" panose="02010609060101010101" pitchFamily="49" charset="-122"/>
                        </a:rPr>
                        <a:t>110</a:t>
                      </a:r>
                      <a:r>
                        <a:rPr lang="zh-CN" sz="1400" kern="0">
                          <a:effectLst/>
                          <a:latin typeface="仿宋" panose="02010609060101010101" pitchFamily="49" charset="-122"/>
                          <a:ea typeface="仿宋" panose="02010609060101010101" pitchFamily="49" charset="-122"/>
                        </a:rPr>
                        <a:t>万元</a:t>
                      </a:r>
                      <a:r>
                        <a:rPr lang="en-US" sz="1400" kern="0">
                          <a:effectLst/>
                          <a:latin typeface="仿宋" panose="02010609060101010101" pitchFamily="49" charset="-122"/>
                          <a:ea typeface="仿宋" panose="02010609060101010101" pitchFamily="49" charset="-122"/>
                        </a:rPr>
                        <a:t>/</a:t>
                      </a:r>
                      <a:r>
                        <a:rPr lang="zh-CN" sz="1400" kern="0">
                          <a:effectLst/>
                          <a:latin typeface="仿宋" panose="02010609060101010101" pitchFamily="49" charset="-122"/>
                          <a:ea typeface="仿宋" panose="02010609060101010101" pitchFamily="49" charset="-122"/>
                        </a:rPr>
                        <a:t>人</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a:effectLst/>
                          <a:latin typeface="仿宋" panose="02010609060101010101" pitchFamily="49" charset="-122"/>
                          <a:ea typeface="仿宋" panose="02010609060101010101" pitchFamily="49" charset="-122"/>
                        </a:rPr>
                        <a:t>6000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其中：</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每次事故赔偿限额：</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死亡伤残</a:t>
                      </a:r>
                      <a:r>
                        <a:rPr lang="en-US" sz="1400" kern="0">
                          <a:effectLst/>
                          <a:latin typeface="仿宋" panose="02010609060101010101" pitchFamily="49" charset="-122"/>
                          <a:ea typeface="仿宋" panose="02010609060101010101" pitchFamily="49" charset="-122"/>
                        </a:rPr>
                        <a:t>80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a:effectLst/>
                          <a:latin typeface="仿宋" panose="02010609060101010101" pitchFamily="49" charset="-122"/>
                          <a:ea typeface="仿宋" panose="02010609060101010101" pitchFamily="49" charset="-122"/>
                        </a:rPr>
                        <a:t>2000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医疗费用</a:t>
                      </a:r>
                      <a:r>
                        <a:rPr lang="en-US" sz="1400" kern="0">
                          <a:effectLst/>
                          <a:latin typeface="仿宋" panose="02010609060101010101" pitchFamily="49" charset="-122"/>
                          <a:ea typeface="仿宋" panose="02010609060101010101" pitchFamily="49" charset="-122"/>
                        </a:rPr>
                        <a:t>30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409454">
                <a:tc>
                  <a:txBody>
                    <a:bodyPr/>
                    <a:lstStyle/>
                    <a:p>
                      <a:pPr algn="ctr">
                        <a:spcAft>
                          <a:spcPts val="0"/>
                        </a:spcAft>
                      </a:pPr>
                      <a:r>
                        <a:rPr lang="zh-CN" sz="1400" kern="0">
                          <a:effectLst/>
                          <a:latin typeface="仿宋" panose="02010609060101010101" pitchFamily="49" charset="-122"/>
                          <a:ea typeface="仿宋" panose="02010609060101010101" pitchFamily="49" charset="-122"/>
                        </a:rPr>
                        <a:t>安置费用救助责任险</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政府救助安置费用赔偿责任</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累计及每次</a:t>
                      </a:r>
                      <a:endParaRPr lang="zh-CN" sz="1200" kern="100">
                        <a:effectLst/>
                        <a:latin typeface="仿宋" panose="02010609060101010101" pitchFamily="49" charset="-122"/>
                        <a:ea typeface="仿宋" panose="02010609060101010101" pitchFamily="49" charset="-122"/>
                      </a:endParaRPr>
                    </a:p>
                    <a:p>
                      <a:pPr algn="ctr">
                        <a:spcAft>
                          <a:spcPts val="0"/>
                        </a:spcAft>
                      </a:pPr>
                      <a:r>
                        <a:rPr lang="zh-CN" sz="1400" kern="0">
                          <a:effectLst/>
                          <a:latin typeface="仿宋" panose="02010609060101010101" pitchFamily="49" charset="-122"/>
                          <a:ea typeface="仿宋" panose="02010609060101010101" pitchFamily="49" charset="-122"/>
                        </a:rPr>
                        <a:t>赔偿限额：</a:t>
                      </a:r>
                      <a:r>
                        <a:rPr lang="en-US" sz="1400" kern="0">
                          <a:effectLst/>
                          <a:latin typeface="仿宋" panose="02010609060101010101" pitchFamily="49" charset="-122"/>
                          <a:ea typeface="仿宋" panose="02010609060101010101" pitchFamily="49" charset="-122"/>
                        </a:rPr>
                        <a:t>80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en-US" sz="1400" kern="0">
                          <a:effectLst/>
                          <a:latin typeface="仿宋" panose="02010609060101010101" pitchFamily="49" charset="-122"/>
                          <a:ea typeface="仿宋" panose="02010609060101010101" pitchFamily="49" charset="-122"/>
                        </a:rPr>
                        <a:t>4000</a:t>
                      </a:r>
                      <a:r>
                        <a:rPr lang="zh-CN" sz="1400" kern="0">
                          <a:effectLst/>
                          <a:latin typeface="仿宋" panose="02010609060101010101" pitchFamily="49" charset="-122"/>
                          <a:ea typeface="仿宋" panose="02010609060101010101" pitchFamily="49" charset="-122"/>
                        </a:rPr>
                        <a:t>元</a:t>
                      </a:r>
                      <a:r>
                        <a:rPr lang="en-US" sz="1400" kern="0">
                          <a:effectLst/>
                          <a:latin typeface="仿宋" panose="02010609060101010101" pitchFamily="49" charset="-122"/>
                          <a:ea typeface="仿宋" panose="02010609060101010101" pitchFamily="49" charset="-122"/>
                        </a:rPr>
                        <a:t>/</a:t>
                      </a:r>
                      <a:r>
                        <a:rPr lang="zh-CN" sz="1400" kern="0">
                          <a:effectLst/>
                          <a:latin typeface="仿宋" panose="02010609060101010101" pitchFamily="49" charset="-122"/>
                          <a:ea typeface="仿宋" panose="02010609060101010101" pitchFamily="49" charset="-122"/>
                        </a:rPr>
                        <a:t>人</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rowSpan="4">
                  <a:txBody>
                    <a:bodyPr/>
                    <a:lstStyle/>
                    <a:p>
                      <a:pPr algn="ctr">
                        <a:spcAft>
                          <a:spcPts val="0"/>
                        </a:spcAft>
                      </a:pPr>
                      <a:r>
                        <a:rPr lang="zh-CN" sz="1400" kern="0">
                          <a:effectLst/>
                          <a:latin typeface="仿宋" panose="02010609060101010101" pitchFamily="49" charset="-122"/>
                          <a:ea typeface="仿宋" panose="02010609060101010101" pitchFamily="49" charset="-122"/>
                        </a:rPr>
                        <a:t>城镇居民住房公共安全救助责任保险</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spcAft>
                          <a:spcPts val="0"/>
                        </a:spcAft>
                      </a:pPr>
                      <a:r>
                        <a:rPr lang="zh-CN" sz="1400" kern="0">
                          <a:effectLst/>
                          <a:latin typeface="仿宋" panose="02010609060101010101" pitchFamily="49" charset="-122"/>
                          <a:ea typeface="仿宋" panose="02010609060101010101" pitchFamily="49" charset="-122"/>
                        </a:rPr>
                        <a:t>　</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累计赔偿限额</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4">
                  <a:txBody>
                    <a:bodyPr/>
                    <a:lstStyle/>
                    <a:p>
                      <a:pPr algn="ctr">
                        <a:spcAft>
                          <a:spcPts val="0"/>
                        </a:spcAft>
                      </a:pPr>
                      <a:r>
                        <a:rPr lang="en-US" sz="1400" kern="0">
                          <a:effectLst/>
                          <a:latin typeface="仿宋" panose="02010609060101010101" pitchFamily="49" charset="-122"/>
                          <a:ea typeface="仿宋" panose="02010609060101010101" pitchFamily="49" charset="-122"/>
                        </a:rPr>
                        <a:t>40</a:t>
                      </a:r>
                      <a:r>
                        <a:rPr lang="zh-CN" sz="1400" kern="0">
                          <a:effectLst/>
                          <a:latin typeface="仿宋" panose="02010609060101010101" pitchFamily="49" charset="-122"/>
                          <a:ea typeface="仿宋" panose="02010609060101010101" pitchFamily="49" charset="-122"/>
                        </a:rPr>
                        <a:t>万元</a:t>
                      </a:r>
                      <a:r>
                        <a:rPr lang="en-US" sz="1400" kern="0">
                          <a:effectLst/>
                          <a:latin typeface="仿宋" panose="02010609060101010101" pitchFamily="49" charset="-122"/>
                          <a:ea typeface="仿宋" panose="02010609060101010101" pitchFamily="49" charset="-122"/>
                        </a:rPr>
                        <a:t>/</a:t>
                      </a:r>
                      <a:r>
                        <a:rPr lang="zh-CN" sz="1400" kern="0">
                          <a:effectLst/>
                          <a:latin typeface="仿宋" panose="02010609060101010101" pitchFamily="49" charset="-122"/>
                          <a:ea typeface="仿宋" panose="02010609060101010101" pitchFamily="49" charset="-122"/>
                        </a:rPr>
                        <a:t>户</a:t>
                      </a:r>
                      <a:r>
                        <a:rPr lang="en-US" sz="1400" kern="0">
                          <a:effectLst/>
                          <a:latin typeface="仿宋" panose="02010609060101010101" pitchFamily="49" charset="-122"/>
                          <a:ea typeface="仿宋" panose="02010609060101010101" pitchFamily="49" charset="-122"/>
                        </a:rPr>
                        <a:t>/</a:t>
                      </a:r>
                      <a:r>
                        <a:rPr lang="zh-CN" sz="1400" kern="0">
                          <a:effectLst/>
                          <a:latin typeface="仿宋" panose="02010609060101010101" pitchFamily="49" charset="-122"/>
                          <a:ea typeface="仿宋" panose="02010609060101010101" pitchFamily="49" charset="-122"/>
                        </a:rPr>
                        <a:t>年</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0472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a:effectLst/>
                          <a:latin typeface="仿宋" panose="02010609060101010101" pitchFamily="49" charset="-122"/>
                          <a:ea typeface="仿宋" panose="02010609060101010101" pitchFamily="49" charset="-122"/>
                        </a:rPr>
                        <a:t>2000</a:t>
                      </a:r>
                      <a:r>
                        <a:rPr lang="zh-CN" sz="1400" kern="0">
                          <a:effectLst/>
                          <a:latin typeface="仿宋" panose="02010609060101010101" pitchFamily="49" charset="-122"/>
                          <a:ea typeface="仿宋" panose="02010609060101010101" pitchFamily="49" charset="-122"/>
                        </a:rPr>
                        <a:t>万元</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r>
              <a:tr h="20472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zh-CN" sz="1400" kern="0">
                          <a:effectLst/>
                          <a:latin typeface="仿宋" panose="02010609060101010101" pitchFamily="49" charset="-122"/>
                          <a:ea typeface="仿宋" panose="02010609060101010101" pitchFamily="49" charset="-122"/>
                        </a:rPr>
                        <a:t>每次赔偿限额</a:t>
                      </a:r>
                      <a:endParaRPr lang="zh-CN" sz="1200" kern="10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r>
              <a:tr h="204727">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400" kern="0" dirty="0">
                          <a:effectLst/>
                          <a:latin typeface="仿宋" panose="02010609060101010101" pitchFamily="49" charset="-122"/>
                          <a:ea typeface="仿宋" panose="02010609060101010101" pitchFamily="49" charset="-122"/>
                        </a:rPr>
                        <a:t>500</a:t>
                      </a:r>
                      <a:r>
                        <a:rPr lang="zh-CN" sz="1400" kern="0" dirty="0">
                          <a:effectLst/>
                          <a:latin typeface="仿宋" panose="02010609060101010101" pitchFamily="49" charset="-122"/>
                          <a:ea typeface="仿宋" panose="02010609060101010101" pitchFamily="49" charset="-122"/>
                        </a:rPr>
                        <a:t>万元</a:t>
                      </a:r>
                      <a:endParaRPr lang="zh-CN" sz="1200" kern="100" dirty="0">
                        <a:effectLst/>
                        <a:latin typeface="仿宋" panose="02010609060101010101" pitchFamily="49" charset="-122"/>
                        <a:ea typeface="仿宋" panose="02010609060101010101" pitchFamily="49" charset="-122"/>
                      </a:endParaRPr>
                    </a:p>
                  </a:txBody>
                  <a:tcPr marL="55167" marR="55167"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endParaRPr lang="zh-CN" altLang="en-US"/>
                    </a:p>
                  </a:txBody>
                  <a:tcPr/>
                </a:tc>
              </a:tr>
            </a:tbl>
          </a:graphicData>
        </a:graphic>
      </p:graphicFrame>
    </p:spTree>
    <p:extLst>
      <p:ext uri="{BB962C8B-B14F-4D97-AF65-F5344CB8AC3E}">
        <p14:creationId xmlns:p14="http://schemas.microsoft.com/office/powerpoint/2010/main" val="37610613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a:solidFill>
                  <a:schemeClr val="bg1"/>
                </a:solidFill>
                <a:latin typeface="+mn-lt"/>
              </a:rPr>
              <a:t>1</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zh-CN" altLang="zh-CN" sz="2800" b="1" dirty="0">
                <a:latin typeface="仿宋" panose="02010609060101010101" pitchFamily="49" charset="-122"/>
                <a:ea typeface="仿宋" panose="02010609060101010101" pitchFamily="49" charset="-122"/>
              </a:rPr>
              <a:t>适用条款</a:t>
            </a:r>
            <a:endParaRPr lang="zh-CN" altLang="en-US" sz="2800" b="1" dirty="0">
              <a:solidFill>
                <a:schemeClr val="bg1"/>
              </a:solidFill>
              <a:latin typeface="微软雅黑" pitchFamily="34" charset="-122"/>
              <a:ea typeface="微软雅黑" pitchFamily="34" charset="-122"/>
            </a:endParaRPr>
          </a:p>
        </p:txBody>
      </p:sp>
      <p:sp>
        <p:nvSpPr>
          <p:cNvPr id="8" name="矩形 7"/>
          <p:cNvSpPr/>
          <p:nvPr/>
        </p:nvSpPr>
        <p:spPr>
          <a:xfrm>
            <a:off x="1147885" y="1451298"/>
            <a:ext cx="10299700" cy="4662815"/>
          </a:xfrm>
          <a:prstGeom prst="rect">
            <a:avLst/>
          </a:prstGeom>
        </p:spPr>
        <p:txBody>
          <a:bodyPr wrap="square">
            <a:spAutoFit/>
          </a:bodyPr>
          <a:lstStyle/>
          <a:p>
            <a:pPr indent="406400">
              <a:lnSpc>
                <a:spcPct val="150000"/>
              </a:lnSpc>
              <a:tabLst>
                <a:tab pos="342900" algn="l"/>
              </a:tabLst>
            </a:pPr>
            <a:r>
              <a:rPr lang="zh-CN" altLang="zh-CN" dirty="0">
                <a:ea typeface="仿宋" panose="02010609060101010101" pitchFamily="49" charset="-122"/>
                <a:cs typeface="仿宋" panose="02010609060101010101" pitchFamily="49" charset="-122"/>
              </a:rPr>
              <a:t>（一）《中国人民财产保险股份有限公司公众责任保险条款（</a:t>
            </a:r>
            <a:r>
              <a:rPr lang="en-US" altLang="zh-CN" dirty="0">
                <a:ea typeface="仿宋" panose="02010609060101010101" pitchFamily="49" charset="-122"/>
                <a:cs typeface="仿宋" panose="02010609060101010101" pitchFamily="49" charset="-122"/>
              </a:rPr>
              <a:t>1999</a:t>
            </a:r>
            <a:r>
              <a:rPr lang="zh-CN" altLang="zh-CN" dirty="0">
                <a:ea typeface="仿宋" panose="02010609060101010101" pitchFamily="49" charset="-122"/>
                <a:cs typeface="仿宋" panose="02010609060101010101" pitchFamily="49" charset="-122"/>
              </a:rPr>
              <a:t>版）》（</a:t>
            </a:r>
            <a:r>
              <a:rPr lang="en-US" altLang="zh-CN" dirty="0">
                <a:ea typeface="仿宋" panose="02010609060101010101" pitchFamily="49" charset="-122"/>
                <a:cs typeface="仿宋" panose="02010609060101010101" pitchFamily="49" charset="-122"/>
              </a:rPr>
              <a:t>2009</a:t>
            </a:r>
            <a:r>
              <a:rPr lang="zh-CN" altLang="zh-CN" dirty="0">
                <a:ea typeface="仿宋" panose="02010609060101010101" pitchFamily="49" charset="-122"/>
                <a:cs typeface="仿宋" panose="02010609060101010101" pitchFamily="49" charset="-122"/>
              </a:rPr>
              <a:t>年</a:t>
            </a:r>
            <a:r>
              <a:rPr lang="en-US" altLang="zh-CN" dirty="0">
                <a:ea typeface="仿宋" panose="02010609060101010101" pitchFamily="49" charset="-122"/>
                <a:cs typeface="仿宋" panose="02010609060101010101" pitchFamily="49" charset="-122"/>
              </a:rPr>
              <a:t>9</a:t>
            </a:r>
            <a:r>
              <a:rPr lang="zh-CN" altLang="zh-CN" dirty="0">
                <a:ea typeface="仿宋" panose="02010609060101010101" pitchFamily="49" charset="-122"/>
                <a:cs typeface="仿宋" panose="02010609060101010101" pitchFamily="49" charset="-122"/>
              </a:rPr>
              <a:t>月</a:t>
            </a:r>
            <a:r>
              <a:rPr lang="en-US" altLang="zh-CN" dirty="0">
                <a:ea typeface="仿宋" panose="02010609060101010101" pitchFamily="49" charset="-122"/>
                <a:cs typeface="仿宋" panose="02010609060101010101" pitchFamily="49" charset="-122"/>
              </a:rPr>
              <a:t>18</a:t>
            </a:r>
            <a:r>
              <a:rPr lang="zh-CN" altLang="zh-CN" dirty="0">
                <a:ea typeface="仿宋" panose="02010609060101010101" pitchFamily="49" charset="-122"/>
                <a:cs typeface="仿宋" panose="02010609060101010101" pitchFamily="49" charset="-122"/>
              </a:rPr>
              <a:t>日中国保险监督管理委员会核准备案，编号：（备案）【</a:t>
            </a:r>
            <a:r>
              <a:rPr lang="en-US" altLang="zh-CN" dirty="0">
                <a:ea typeface="仿宋" panose="02010609060101010101" pitchFamily="49" charset="-122"/>
                <a:cs typeface="仿宋" panose="02010609060101010101" pitchFamily="49" charset="-122"/>
              </a:rPr>
              <a:t>2009</a:t>
            </a:r>
            <a:r>
              <a:rPr lang="zh-CN" altLang="zh-CN" dirty="0">
                <a:ea typeface="仿宋" panose="02010609060101010101" pitchFamily="49" charset="-122"/>
                <a:cs typeface="仿宋" panose="02010609060101010101" pitchFamily="49" charset="-122"/>
              </a:rPr>
              <a:t>】</a:t>
            </a:r>
            <a:r>
              <a:rPr lang="en-US" altLang="zh-CN" dirty="0">
                <a:ea typeface="仿宋" panose="02010609060101010101" pitchFamily="49" charset="-122"/>
                <a:cs typeface="仿宋" panose="02010609060101010101" pitchFamily="49" charset="-122"/>
              </a:rPr>
              <a:t>N304</a:t>
            </a:r>
            <a:r>
              <a:rPr lang="zh-CN" altLang="zh-CN" dirty="0">
                <a:ea typeface="仿宋" panose="02010609060101010101" pitchFamily="49" charset="-122"/>
                <a:cs typeface="仿宋" panose="02010609060101010101" pitchFamily="49" charset="-122"/>
              </a:rPr>
              <a:t>号）</a:t>
            </a:r>
            <a:endParaRPr lang="zh-CN" altLang="zh-CN" dirty="0"/>
          </a:p>
          <a:p>
            <a:pPr indent="406400">
              <a:lnSpc>
                <a:spcPct val="150000"/>
              </a:lnSpc>
              <a:tabLst>
                <a:tab pos="342900" algn="l"/>
              </a:tabLst>
            </a:pPr>
            <a:r>
              <a:rPr lang="zh-CN" altLang="zh-CN" dirty="0">
                <a:ea typeface="仿宋" panose="02010609060101010101" pitchFamily="49" charset="-122"/>
                <a:cs typeface="仿宋" panose="02010609060101010101" pitchFamily="49" charset="-122"/>
              </a:rPr>
              <a:t>（二）《自然灾害公众责任保险条款》（</a:t>
            </a:r>
            <a:r>
              <a:rPr lang="en-US" altLang="zh-CN" dirty="0">
                <a:ea typeface="仿宋" panose="02010609060101010101" pitchFamily="49" charset="-122"/>
                <a:cs typeface="仿宋" panose="02010609060101010101" pitchFamily="49" charset="-122"/>
              </a:rPr>
              <a:t>2010</a:t>
            </a:r>
            <a:r>
              <a:rPr lang="zh-CN" altLang="zh-CN" dirty="0">
                <a:ea typeface="仿宋" panose="02010609060101010101" pitchFamily="49" charset="-122"/>
                <a:cs typeface="仿宋" panose="02010609060101010101" pitchFamily="49" charset="-122"/>
              </a:rPr>
              <a:t>年</a:t>
            </a:r>
            <a:r>
              <a:rPr lang="en-US" altLang="zh-CN" dirty="0">
                <a:ea typeface="仿宋" panose="02010609060101010101" pitchFamily="49" charset="-122"/>
                <a:cs typeface="仿宋" panose="02010609060101010101" pitchFamily="49" charset="-122"/>
              </a:rPr>
              <a:t>9</a:t>
            </a:r>
            <a:r>
              <a:rPr lang="zh-CN" altLang="zh-CN" dirty="0">
                <a:ea typeface="仿宋" panose="02010609060101010101" pitchFamily="49" charset="-122"/>
                <a:cs typeface="仿宋" panose="02010609060101010101" pitchFamily="49" charset="-122"/>
              </a:rPr>
              <a:t>月</a:t>
            </a:r>
            <a:r>
              <a:rPr lang="en-US" altLang="zh-CN" dirty="0">
                <a:ea typeface="仿宋" panose="02010609060101010101" pitchFamily="49" charset="-122"/>
                <a:cs typeface="仿宋" panose="02010609060101010101" pitchFamily="49" charset="-122"/>
              </a:rPr>
              <a:t>20</a:t>
            </a:r>
            <a:r>
              <a:rPr lang="zh-CN" altLang="zh-CN" dirty="0">
                <a:ea typeface="仿宋" panose="02010609060101010101" pitchFamily="49" charset="-122"/>
                <a:cs typeface="仿宋" panose="02010609060101010101" pitchFamily="49" charset="-122"/>
              </a:rPr>
              <a:t>日中国保险监督管理委员会核准备案，编号：人保财险（备</a:t>
            </a:r>
            <a:r>
              <a:rPr lang="en-US" altLang="zh-CN" dirty="0">
                <a:ea typeface="仿宋" panose="02010609060101010101" pitchFamily="49" charset="-122"/>
                <a:cs typeface="仿宋" panose="02010609060101010101" pitchFamily="49" charset="-122"/>
              </a:rPr>
              <a:t>-</a:t>
            </a:r>
            <a:r>
              <a:rPr lang="zh-CN" altLang="zh-CN" dirty="0">
                <a:ea typeface="仿宋" panose="02010609060101010101" pitchFamily="49" charset="-122"/>
                <a:cs typeface="仿宋" panose="02010609060101010101" pitchFamily="49" charset="-122"/>
              </a:rPr>
              <a:t>责任）【</a:t>
            </a:r>
            <a:r>
              <a:rPr lang="en-US" altLang="zh-CN" dirty="0">
                <a:ea typeface="仿宋" panose="02010609060101010101" pitchFamily="49" charset="-122"/>
                <a:cs typeface="仿宋" panose="02010609060101010101" pitchFamily="49" charset="-122"/>
              </a:rPr>
              <a:t>2010</a:t>
            </a:r>
            <a:r>
              <a:rPr lang="zh-CN" altLang="zh-CN" dirty="0">
                <a:ea typeface="仿宋" panose="02010609060101010101" pitchFamily="49" charset="-122"/>
                <a:cs typeface="仿宋" panose="02010609060101010101" pitchFamily="49" charset="-122"/>
              </a:rPr>
              <a:t>】主</a:t>
            </a:r>
            <a:r>
              <a:rPr lang="en-US" altLang="zh-CN" dirty="0">
                <a:ea typeface="仿宋" panose="02010609060101010101" pitchFamily="49" charset="-122"/>
                <a:cs typeface="仿宋" panose="02010609060101010101" pitchFamily="49" charset="-122"/>
              </a:rPr>
              <a:t>66</a:t>
            </a:r>
            <a:r>
              <a:rPr lang="zh-CN" altLang="zh-CN" dirty="0">
                <a:ea typeface="仿宋" panose="02010609060101010101" pitchFamily="49" charset="-122"/>
                <a:cs typeface="仿宋" panose="02010609060101010101" pitchFamily="49" charset="-122"/>
              </a:rPr>
              <a:t>号</a:t>
            </a:r>
            <a:r>
              <a:rPr lang="zh-CN" altLang="zh-CN" dirty="0" smtClean="0">
                <a:ea typeface="仿宋" panose="02010609060101010101" pitchFamily="49" charset="-122"/>
                <a:cs typeface="仿宋" panose="02010609060101010101" pitchFamily="49" charset="-122"/>
              </a:rPr>
              <a:t>）</a:t>
            </a:r>
            <a:endParaRPr lang="en-US" altLang="zh-CN" dirty="0" smtClean="0"/>
          </a:p>
          <a:p>
            <a:pPr indent="406400">
              <a:lnSpc>
                <a:spcPct val="150000"/>
              </a:lnSpc>
              <a:tabLst>
                <a:tab pos="342900" algn="l"/>
              </a:tabLst>
            </a:pPr>
            <a:r>
              <a:rPr lang="zh-CN" altLang="zh-CN" dirty="0" smtClean="0">
                <a:ea typeface="仿宋" panose="02010609060101010101" pitchFamily="49" charset="-122"/>
                <a:cs typeface="仿宋" panose="02010609060101010101" pitchFamily="49" charset="-122"/>
              </a:rPr>
              <a:t>（</a:t>
            </a:r>
            <a:r>
              <a:rPr lang="zh-CN" altLang="zh-CN" dirty="0">
                <a:ea typeface="仿宋" panose="02010609060101010101" pitchFamily="49" charset="-122"/>
                <a:cs typeface="仿宋" panose="02010609060101010101" pitchFamily="49" charset="-122"/>
              </a:rPr>
              <a:t>三）《中国人民财产保险股份有限公司见义勇为救助责任保险条款》（</a:t>
            </a:r>
            <a:r>
              <a:rPr lang="en-US" altLang="zh-CN" dirty="0">
                <a:ea typeface="仿宋" panose="02010609060101010101" pitchFamily="49" charset="-122"/>
                <a:cs typeface="仿宋" panose="02010609060101010101" pitchFamily="49" charset="-122"/>
              </a:rPr>
              <a:t>2010</a:t>
            </a:r>
            <a:r>
              <a:rPr lang="zh-CN" altLang="zh-CN" dirty="0">
                <a:ea typeface="仿宋" panose="02010609060101010101" pitchFamily="49" charset="-122"/>
                <a:cs typeface="仿宋" panose="02010609060101010101" pitchFamily="49" charset="-122"/>
              </a:rPr>
              <a:t>年</a:t>
            </a:r>
            <a:r>
              <a:rPr lang="en-US" altLang="zh-CN" dirty="0">
                <a:ea typeface="仿宋" panose="02010609060101010101" pitchFamily="49" charset="-122"/>
                <a:cs typeface="仿宋" panose="02010609060101010101" pitchFamily="49" charset="-122"/>
              </a:rPr>
              <a:t>8</a:t>
            </a:r>
            <a:r>
              <a:rPr lang="zh-CN" altLang="zh-CN" dirty="0">
                <a:ea typeface="仿宋" panose="02010609060101010101" pitchFamily="49" charset="-122"/>
                <a:cs typeface="仿宋" panose="02010609060101010101" pitchFamily="49" charset="-122"/>
              </a:rPr>
              <a:t>月</a:t>
            </a:r>
            <a:r>
              <a:rPr lang="en-US" altLang="zh-CN" dirty="0">
                <a:ea typeface="仿宋" panose="02010609060101010101" pitchFamily="49" charset="-122"/>
                <a:cs typeface="仿宋" panose="02010609060101010101" pitchFamily="49" charset="-122"/>
              </a:rPr>
              <a:t>12</a:t>
            </a:r>
            <a:r>
              <a:rPr lang="zh-CN" altLang="zh-CN" dirty="0">
                <a:ea typeface="仿宋" panose="02010609060101010101" pitchFamily="49" charset="-122"/>
                <a:cs typeface="仿宋" panose="02010609060101010101" pitchFamily="49" charset="-122"/>
              </a:rPr>
              <a:t>日中国保险监督管理委员会核准备案，编号：人保财险（备</a:t>
            </a:r>
            <a:r>
              <a:rPr lang="en-US" altLang="zh-CN" dirty="0">
                <a:ea typeface="仿宋" panose="02010609060101010101" pitchFamily="49" charset="-122"/>
                <a:cs typeface="仿宋" panose="02010609060101010101" pitchFamily="49" charset="-122"/>
              </a:rPr>
              <a:t>-</a:t>
            </a:r>
            <a:r>
              <a:rPr lang="zh-CN" altLang="zh-CN" dirty="0">
                <a:ea typeface="仿宋" panose="02010609060101010101" pitchFamily="49" charset="-122"/>
                <a:cs typeface="仿宋" panose="02010609060101010101" pitchFamily="49" charset="-122"/>
              </a:rPr>
              <a:t>责任）【</a:t>
            </a:r>
            <a:r>
              <a:rPr lang="en-US" altLang="zh-CN" dirty="0">
                <a:ea typeface="仿宋" panose="02010609060101010101" pitchFamily="49" charset="-122"/>
                <a:cs typeface="仿宋" panose="02010609060101010101" pitchFamily="49" charset="-122"/>
              </a:rPr>
              <a:t>2010</a:t>
            </a:r>
            <a:r>
              <a:rPr lang="zh-CN" altLang="zh-CN" dirty="0">
                <a:ea typeface="仿宋" panose="02010609060101010101" pitchFamily="49" charset="-122"/>
                <a:cs typeface="仿宋" panose="02010609060101010101" pitchFamily="49" charset="-122"/>
              </a:rPr>
              <a:t>】主</a:t>
            </a:r>
            <a:r>
              <a:rPr lang="en-US" altLang="zh-CN" dirty="0">
                <a:ea typeface="仿宋" panose="02010609060101010101" pitchFamily="49" charset="-122"/>
                <a:cs typeface="仿宋" panose="02010609060101010101" pitchFamily="49" charset="-122"/>
              </a:rPr>
              <a:t>58</a:t>
            </a:r>
            <a:r>
              <a:rPr lang="zh-CN" altLang="zh-CN" dirty="0">
                <a:ea typeface="仿宋" panose="02010609060101010101" pitchFamily="49" charset="-122"/>
                <a:cs typeface="仿宋" panose="02010609060101010101" pitchFamily="49" charset="-122"/>
              </a:rPr>
              <a:t>号</a:t>
            </a:r>
            <a:r>
              <a:rPr lang="zh-CN" altLang="zh-CN" dirty="0" smtClean="0">
                <a:ea typeface="仿宋" panose="02010609060101010101" pitchFamily="49" charset="-122"/>
                <a:cs typeface="仿宋" panose="02010609060101010101" pitchFamily="49" charset="-122"/>
              </a:rPr>
              <a:t>）</a:t>
            </a:r>
            <a:endParaRPr lang="en-US" altLang="zh-CN" dirty="0" smtClean="0"/>
          </a:p>
          <a:p>
            <a:pPr indent="406400">
              <a:lnSpc>
                <a:spcPct val="150000"/>
              </a:lnSpc>
              <a:tabLst>
                <a:tab pos="342900" algn="l"/>
              </a:tabLst>
            </a:pPr>
            <a:r>
              <a:rPr lang="zh-CN" altLang="en-US" dirty="0" smtClean="0">
                <a:ea typeface="仿宋" panose="02010609060101010101" pitchFamily="49" charset="-122"/>
                <a:cs typeface="仿宋" panose="02010609060101010101" pitchFamily="49" charset="-122"/>
              </a:rPr>
              <a:t>（四）</a:t>
            </a:r>
            <a:r>
              <a:rPr lang="zh-CN" altLang="zh-CN" dirty="0" smtClean="0">
                <a:ea typeface="仿宋" panose="02010609060101010101" pitchFamily="49" charset="-122"/>
                <a:cs typeface="仿宋" panose="02010609060101010101" pitchFamily="49" charset="-122"/>
              </a:rPr>
              <a:t>《</a:t>
            </a:r>
            <a:r>
              <a:rPr lang="zh-CN" altLang="zh-CN" dirty="0">
                <a:ea typeface="仿宋" panose="02010609060101010101" pitchFamily="49" charset="-122"/>
                <a:cs typeface="仿宋" panose="02010609060101010101" pitchFamily="49" charset="-122"/>
              </a:rPr>
              <a:t>中国人民财产保险股份有限公司雇主责任保险条款（</a:t>
            </a:r>
            <a:r>
              <a:rPr lang="en-US" altLang="zh-CN" dirty="0">
                <a:ea typeface="仿宋" panose="02010609060101010101" pitchFamily="49" charset="-122"/>
                <a:cs typeface="仿宋" panose="02010609060101010101" pitchFamily="49" charset="-122"/>
              </a:rPr>
              <a:t>2015</a:t>
            </a:r>
            <a:r>
              <a:rPr lang="zh-CN" altLang="zh-CN" dirty="0">
                <a:ea typeface="仿宋" panose="02010609060101010101" pitchFamily="49" charset="-122"/>
                <a:cs typeface="仿宋" panose="02010609060101010101" pitchFamily="49" charset="-122"/>
              </a:rPr>
              <a:t>版）》（</a:t>
            </a:r>
            <a:r>
              <a:rPr lang="en-US" altLang="zh-CN" dirty="0">
                <a:ea typeface="仿宋" panose="02010609060101010101" pitchFamily="49" charset="-122"/>
                <a:cs typeface="仿宋" panose="02010609060101010101" pitchFamily="49" charset="-122"/>
              </a:rPr>
              <a:t>2015</a:t>
            </a:r>
            <a:r>
              <a:rPr lang="zh-CN" altLang="zh-CN" dirty="0">
                <a:ea typeface="仿宋" panose="02010609060101010101" pitchFamily="49" charset="-122"/>
                <a:cs typeface="仿宋" panose="02010609060101010101" pitchFamily="49" charset="-122"/>
              </a:rPr>
              <a:t>年</a:t>
            </a:r>
            <a:r>
              <a:rPr lang="en-US" altLang="zh-CN" dirty="0">
                <a:ea typeface="仿宋" panose="02010609060101010101" pitchFamily="49" charset="-122"/>
                <a:cs typeface="仿宋" panose="02010609060101010101" pitchFamily="49" charset="-122"/>
              </a:rPr>
              <a:t>4</a:t>
            </a:r>
            <a:r>
              <a:rPr lang="zh-CN" altLang="zh-CN" dirty="0">
                <a:ea typeface="仿宋" panose="02010609060101010101" pitchFamily="49" charset="-122"/>
                <a:cs typeface="仿宋" panose="02010609060101010101" pitchFamily="49" charset="-122"/>
              </a:rPr>
              <a:t>月</a:t>
            </a:r>
            <a:r>
              <a:rPr lang="en-US" altLang="zh-CN" dirty="0">
                <a:ea typeface="仿宋" panose="02010609060101010101" pitchFamily="49" charset="-122"/>
                <a:cs typeface="仿宋" panose="02010609060101010101" pitchFamily="49" charset="-122"/>
              </a:rPr>
              <a:t>7</a:t>
            </a:r>
            <a:r>
              <a:rPr lang="zh-CN" altLang="zh-CN" dirty="0">
                <a:ea typeface="仿宋" panose="02010609060101010101" pitchFamily="49" charset="-122"/>
                <a:cs typeface="仿宋" panose="02010609060101010101" pitchFamily="49" charset="-122"/>
              </a:rPr>
              <a:t>日中国保险监督管理委员会核准备案，编号：人保财险（备</a:t>
            </a:r>
            <a:r>
              <a:rPr lang="en-US" altLang="zh-CN" dirty="0">
                <a:ea typeface="仿宋" panose="02010609060101010101" pitchFamily="49" charset="-122"/>
                <a:cs typeface="仿宋" panose="02010609060101010101" pitchFamily="49" charset="-122"/>
              </a:rPr>
              <a:t>-</a:t>
            </a:r>
            <a:r>
              <a:rPr lang="zh-CN" altLang="zh-CN" dirty="0">
                <a:ea typeface="仿宋" panose="02010609060101010101" pitchFamily="49" charset="-122"/>
                <a:cs typeface="仿宋" panose="02010609060101010101" pitchFamily="49" charset="-122"/>
              </a:rPr>
              <a:t>责任）【</a:t>
            </a:r>
            <a:r>
              <a:rPr lang="en-US" altLang="zh-CN" dirty="0">
                <a:ea typeface="仿宋" panose="02010609060101010101" pitchFamily="49" charset="-122"/>
                <a:cs typeface="仿宋" panose="02010609060101010101" pitchFamily="49" charset="-122"/>
              </a:rPr>
              <a:t>2015</a:t>
            </a:r>
            <a:r>
              <a:rPr lang="zh-CN" altLang="zh-CN" dirty="0">
                <a:ea typeface="仿宋" panose="02010609060101010101" pitchFamily="49" charset="-122"/>
                <a:cs typeface="仿宋" panose="02010609060101010101" pitchFamily="49" charset="-122"/>
              </a:rPr>
              <a:t>】主</a:t>
            </a:r>
            <a:r>
              <a:rPr lang="en-US" altLang="zh-CN" dirty="0">
                <a:ea typeface="仿宋" panose="02010609060101010101" pitchFamily="49" charset="-122"/>
                <a:cs typeface="仿宋" panose="02010609060101010101" pitchFamily="49" charset="-122"/>
              </a:rPr>
              <a:t>12</a:t>
            </a:r>
            <a:r>
              <a:rPr lang="zh-CN" altLang="zh-CN" dirty="0">
                <a:ea typeface="仿宋" panose="02010609060101010101" pitchFamily="49" charset="-122"/>
                <a:cs typeface="仿宋" panose="02010609060101010101" pitchFamily="49" charset="-122"/>
              </a:rPr>
              <a:t>号</a:t>
            </a:r>
            <a:r>
              <a:rPr lang="zh-CN" altLang="zh-CN" dirty="0" smtClean="0">
                <a:ea typeface="仿宋" panose="02010609060101010101" pitchFamily="49" charset="-122"/>
                <a:cs typeface="仿宋" panose="02010609060101010101" pitchFamily="49" charset="-122"/>
              </a:rPr>
              <a:t>）</a:t>
            </a:r>
            <a:endParaRPr lang="en-US" altLang="zh-CN" dirty="0" smtClean="0"/>
          </a:p>
          <a:p>
            <a:pPr indent="406400">
              <a:lnSpc>
                <a:spcPct val="150000"/>
              </a:lnSpc>
              <a:tabLst>
                <a:tab pos="342900" algn="l"/>
              </a:tabLst>
            </a:pPr>
            <a:r>
              <a:rPr lang="zh-CN" altLang="en-US" dirty="0" smtClean="0">
                <a:ea typeface="仿宋" panose="02010609060101010101" pitchFamily="49" charset="-122"/>
                <a:cs typeface="仿宋" panose="02010609060101010101" pitchFamily="49" charset="-122"/>
              </a:rPr>
              <a:t>（五） </a:t>
            </a:r>
            <a:r>
              <a:rPr lang="zh-CN" altLang="zh-CN" dirty="0" smtClean="0">
                <a:ea typeface="仿宋" panose="02010609060101010101" pitchFamily="49" charset="-122"/>
                <a:cs typeface="仿宋" panose="02010609060101010101" pitchFamily="49" charset="-122"/>
              </a:rPr>
              <a:t>《中国人民财产保险股份有限公司政府救助保险条款》</a:t>
            </a:r>
            <a:endParaRPr lang="en-US" altLang="zh-CN" dirty="0" smtClean="0"/>
          </a:p>
          <a:p>
            <a:pPr indent="406400">
              <a:lnSpc>
                <a:spcPct val="150000"/>
              </a:lnSpc>
              <a:tabLst>
                <a:tab pos="342900" algn="l"/>
              </a:tabLst>
            </a:pPr>
            <a:r>
              <a:rPr lang="zh-CN" altLang="en-US" dirty="0" smtClean="0">
                <a:ea typeface="仿宋" panose="02010609060101010101" pitchFamily="49" charset="-122"/>
                <a:cs typeface="仿宋" panose="02010609060101010101" pitchFamily="49" charset="-122"/>
              </a:rPr>
              <a:t>（六） </a:t>
            </a:r>
            <a:r>
              <a:rPr lang="zh-CN" altLang="zh-CN" dirty="0" smtClean="0">
                <a:ea typeface="仿宋" panose="02010609060101010101" pitchFamily="49" charset="-122"/>
                <a:cs typeface="仿宋" panose="02010609060101010101" pitchFamily="49" charset="-122"/>
              </a:rPr>
              <a:t>《中国人民财产保险股份有限公司政府救助保险附加安置费用救助保险条款》</a:t>
            </a:r>
            <a:endParaRPr lang="en-US" altLang="zh-CN" dirty="0" smtClean="0"/>
          </a:p>
          <a:p>
            <a:pPr indent="406400">
              <a:lnSpc>
                <a:spcPct val="150000"/>
              </a:lnSpc>
              <a:tabLst>
                <a:tab pos="342900" algn="l"/>
              </a:tabLst>
            </a:pPr>
            <a:r>
              <a:rPr lang="zh-CN" altLang="en-US" dirty="0" smtClean="0">
                <a:ea typeface="仿宋" panose="02010609060101010101" pitchFamily="49" charset="-122"/>
                <a:cs typeface="仿宋" panose="02010609060101010101" pitchFamily="49" charset="-122"/>
              </a:rPr>
              <a:t>（七） </a:t>
            </a:r>
            <a:r>
              <a:rPr lang="zh-CN" altLang="zh-CN" dirty="0" smtClean="0">
                <a:ea typeface="仿宋" panose="02010609060101010101" pitchFamily="49" charset="-122"/>
                <a:cs typeface="仿宋" panose="02010609060101010101" pitchFamily="49" charset="-122"/>
              </a:rPr>
              <a:t>《中国人民财产保险股份有限公司政府扶贫救助保险条款》</a:t>
            </a:r>
            <a:endParaRPr lang="zh-CN" altLang="zh-CN" dirty="0">
              <a:effectLs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0" y="1606378"/>
            <a:ext cx="12192000" cy="1927654"/>
          </a:xfrm>
          <a:prstGeom prst="rect">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4800" b="1" dirty="0">
                <a:latin typeface="仿宋" panose="02010609060101010101" pitchFamily="49" charset="-122"/>
                <a:ea typeface="仿宋" panose="02010609060101010101" pitchFamily="49" charset="-122"/>
              </a:rPr>
              <a:t>二</a:t>
            </a:r>
            <a:r>
              <a:rPr lang="zh-CN" altLang="en-US" sz="4800" b="1" dirty="0" smtClean="0">
                <a:latin typeface="仿宋" panose="02010609060101010101" pitchFamily="49" charset="-122"/>
                <a:ea typeface="仿宋" panose="02010609060101010101" pitchFamily="49" charset="-122"/>
              </a:rPr>
              <a:t>、</a:t>
            </a:r>
            <a:r>
              <a:rPr lang="zh-CN" altLang="zh-CN" sz="4800" b="1" dirty="0">
                <a:latin typeface="仿宋" panose="02010609060101010101" pitchFamily="49" charset="-122"/>
                <a:ea typeface="仿宋" panose="02010609060101010101" pitchFamily="49" charset="-122"/>
              </a:rPr>
              <a:t>保障范围</a:t>
            </a:r>
            <a:endParaRPr lang="zh-CN" altLang="zh-CN" sz="4800" dirty="0">
              <a:latin typeface="仿宋" panose="02010609060101010101" pitchFamily="49" charset="-122"/>
              <a:ea typeface="仿宋" panose="02010609060101010101" pitchFamily="49" charset="-122"/>
            </a:endParaRPr>
          </a:p>
        </p:txBody>
      </p:sp>
      <p:pic>
        <p:nvPicPr>
          <p:cNvPr id="3" name="Picture 3" descr="D:\任务\资料库\2_PPT资料\ppt背景\公司LOGO\中国人保财险LOGO\无底\PICC.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71468" y="5611640"/>
            <a:ext cx="1049064" cy="4415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2243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728281" y="948794"/>
            <a:ext cx="10727119" cy="5724644"/>
          </a:xfrm>
          <a:prstGeom prst="rect">
            <a:avLst/>
          </a:prstGeom>
        </p:spPr>
        <p:txBody>
          <a:bodyPr wrap="square">
            <a:spAutoFit/>
          </a:bodyPr>
          <a:lstStyle/>
          <a:p>
            <a:pPr lvl="0" algn="ctr">
              <a:lnSpc>
                <a:spcPct val="150000"/>
              </a:lnSpc>
            </a:pPr>
            <a:r>
              <a:rPr lang="zh-CN" altLang="en-US" sz="2800" b="1" dirty="0" smtClean="0">
                <a:latin typeface="仿宋" panose="02010609060101010101" pitchFamily="49" charset="-122"/>
                <a:ea typeface="仿宋" panose="02010609060101010101" pitchFamily="49" charset="-122"/>
                <a:cs typeface="仿宋" panose="02010609060101010101" pitchFamily="49" charset="-122"/>
              </a:rPr>
              <a:t>（一）</a:t>
            </a:r>
            <a:r>
              <a:rPr lang="zh-CN" altLang="zh-CN" sz="2400" b="1" dirty="0">
                <a:latin typeface="仿宋" panose="02010609060101010101" pitchFamily="49" charset="-122"/>
                <a:ea typeface="仿宋" panose="02010609060101010101" pitchFamily="49" charset="-122"/>
              </a:rPr>
              <a:t>固定场所赔偿责任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在甲方提供对外服务的固定场所内，因甲方未尽到必要的安全保障义务，导致发生意外事故，造成社会公众第三者的人身伤亡或财产损失，依法应由甲方承担的民事赔偿责任，乙方按照本协议和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固定场所指甲方所有、使用或具有管理义务的建筑物，以建筑红线为本保险承保边界。保险承保固定场所中含石景山辖区房管中心管理的直管公房及园林局管理的区属公园和公共绿地，不含辖区内公办幼儿园、中小学及医疗机构，但公办中小学依照北京市政府相关规定允许对外开放的时间除外。</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795835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219200" y="1139294"/>
            <a:ext cx="9703853" cy="5170646"/>
          </a:xfrm>
          <a:prstGeom prst="rect">
            <a:avLst/>
          </a:prstGeom>
        </p:spPr>
        <p:txBody>
          <a:bodyPr wrap="square">
            <a:spAutoFit/>
          </a:bodyPr>
          <a:lstStyle/>
          <a:p>
            <a:pPr lvl="0" algn="ctr">
              <a:lnSpc>
                <a:spcPct val="150000"/>
              </a:lnSpc>
            </a:pPr>
            <a:r>
              <a:rPr lang="zh-CN" altLang="en-US" sz="2800" b="1" dirty="0" smtClean="0">
                <a:latin typeface="仿宋" panose="02010609060101010101" pitchFamily="49" charset="-122"/>
                <a:ea typeface="仿宋" panose="02010609060101010101" pitchFamily="49" charset="-122"/>
                <a:cs typeface="仿宋" panose="02010609060101010101" pitchFamily="49" charset="-122"/>
              </a:rPr>
              <a:t>（二）</a:t>
            </a:r>
            <a:r>
              <a:rPr lang="zh-CN" altLang="zh-CN" sz="2400" b="1" dirty="0">
                <a:latin typeface="仿宋" panose="02010609060101010101" pitchFamily="49" charset="-122"/>
                <a:ea typeface="仿宋" panose="02010609060101010101" pitchFamily="49" charset="-122"/>
              </a:rPr>
              <a:t>设施设备赔偿责任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北京市</a:t>
            </a:r>
            <a:r>
              <a:rPr lang="zh-CN" altLang="zh-CN" sz="2400" dirty="0">
                <a:latin typeface="仿宋" panose="02010609060101010101" pitchFamily="49" charset="-122"/>
                <a:ea typeface="仿宋" panose="02010609060101010101" pitchFamily="49" charset="-122"/>
              </a:rPr>
              <a:t>石景山区行政辖区范围内，因甲方未尽到必要的安全保障义务，导致甲方所有、使用或具有管理义务的公共设备、设施发生意外事故，造成社会公众第三者的人身伤亡或财产损失，依法应当由甲方承担的民事赔偿责任，乙方按照本协议和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公共设备、设施包含但不限于甲方提供公共交通设施、公共卫生设施、公共体育设施、公共文化设施、供电供水设施等城市基础设施以及园林绿化设施等，含井盖、交通灯、社区公共健身器材等。</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161971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1" y="1583794"/>
            <a:ext cx="8534399" cy="4524315"/>
          </a:xfrm>
          <a:prstGeom prst="rect">
            <a:avLst/>
          </a:prstGeom>
        </p:spPr>
        <p:txBody>
          <a:bodyPr wrap="square">
            <a:spAutoFit/>
          </a:bodyPr>
          <a:lstStyle/>
          <a:p>
            <a:pPr algn="ctr">
              <a:lnSpc>
                <a:spcPct val="150000"/>
              </a:lnSpc>
            </a:pPr>
            <a:r>
              <a:rPr lang="zh-CN" altLang="en-US" sz="2400" b="1" dirty="0">
                <a:latin typeface="仿宋" panose="02010609060101010101" pitchFamily="49" charset="-122"/>
                <a:ea typeface="仿宋" panose="02010609060101010101" pitchFamily="49" charset="-122"/>
                <a:cs typeface="仿宋" panose="02010609060101010101" pitchFamily="49" charset="-122"/>
              </a:rPr>
              <a:t>（三）</a:t>
            </a:r>
            <a:r>
              <a:rPr lang="zh-CN" altLang="zh-CN" sz="2400" b="1" dirty="0">
                <a:latin typeface="仿宋" panose="02010609060101010101" pitchFamily="49" charset="-122"/>
                <a:ea typeface="仿宋" panose="02010609060101010101" pitchFamily="49" charset="-122"/>
                <a:cs typeface="仿宋" panose="02010609060101010101" pitchFamily="49" charset="-122"/>
              </a:rPr>
              <a:t>公务作业赔偿责任</a:t>
            </a:r>
          </a:p>
          <a:p>
            <a:pPr algn="ctr">
              <a:lnSpc>
                <a:spcPct val="150000"/>
              </a:lnSpc>
            </a:pPr>
            <a:r>
              <a:rPr lang="en-US" altLang="zh-CN" sz="2400" dirty="0">
                <a:latin typeface="仿宋" panose="02010609060101010101" pitchFamily="49" charset="-122"/>
                <a:ea typeface="仿宋" panose="02010609060101010101" pitchFamily="49" charset="-122"/>
                <a:cs typeface="仿宋" panose="02010609060101010101" pitchFamily="49" charset="-122"/>
              </a:rPr>
              <a:t> </a:t>
            </a:r>
            <a:endParaRPr lang="zh-CN" altLang="zh-CN" sz="2400" dirty="0">
              <a:latin typeface="仿宋" panose="02010609060101010101" pitchFamily="49" charset="-122"/>
              <a:ea typeface="仿宋" panose="02010609060101010101" pitchFamily="49" charset="-122"/>
              <a:cs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cs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cs typeface="仿宋" panose="02010609060101010101" pitchFamily="49" charset="-122"/>
              </a:rPr>
              <a:t>在</a:t>
            </a:r>
            <a:r>
              <a:rPr lang="zh-CN" altLang="zh-CN" sz="2400" dirty="0">
                <a:latin typeface="仿宋" panose="02010609060101010101" pitchFamily="49" charset="-122"/>
                <a:ea typeface="仿宋" panose="02010609060101010101" pitchFamily="49" charset="-122"/>
                <a:cs typeface="仿宋" panose="02010609060101010101" pitchFamily="49" charset="-122"/>
              </a:rPr>
              <a:t>北京市石景山区行政辖区范围内，因甲方相关部门执行公务或操作作业过程中，因疏忽或过失导致发生意外事故，造成社会公众第三者的人身伤亡或财产损失，依法应当由甲方承担的民事赔偿责任，乙方按照本协议和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cs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cs typeface="仿宋" panose="02010609060101010101" pitchFamily="49" charset="-122"/>
              </a:rPr>
              <a:t>上述</a:t>
            </a:r>
            <a:r>
              <a:rPr lang="zh-CN" altLang="zh-CN" sz="2400" dirty="0">
                <a:latin typeface="仿宋" panose="02010609060101010101" pitchFamily="49" charset="-122"/>
                <a:ea typeface="仿宋" panose="02010609060101010101" pitchFamily="49" charset="-122"/>
                <a:cs typeface="仿宋" panose="02010609060101010101" pitchFamily="49" charset="-122"/>
              </a:rPr>
              <a:t>赔偿责任不包含“公检法机构”执行公务造成的意外事故。</a:t>
            </a:r>
          </a:p>
        </p:txBody>
      </p:sp>
    </p:spTree>
    <p:extLst>
      <p:ext uri="{BB962C8B-B14F-4D97-AF65-F5344CB8AC3E}">
        <p14:creationId xmlns:p14="http://schemas.microsoft.com/office/powerpoint/2010/main" val="42401577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1" y="1050394"/>
            <a:ext cx="8534399" cy="5545749"/>
          </a:xfrm>
          <a:prstGeom prst="rect">
            <a:avLst/>
          </a:prstGeom>
        </p:spPr>
        <p:txBody>
          <a:bodyPr wrap="square">
            <a:spAutoFit/>
          </a:bodyPr>
          <a:lstStyle/>
          <a:p>
            <a:pPr lvl="0"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（四）</a:t>
            </a:r>
            <a:r>
              <a:rPr lang="zh-CN" altLang="zh-CN" sz="2400" b="1" dirty="0">
                <a:latin typeface="仿宋" panose="02010609060101010101" pitchFamily="49" charset="-122"/>
                <a:ea typeface="仿宋" panose="02010609060101010101" pitchFamily="49" charset="-122"/>
              </a:rPr>
              <a:t>非商业群众性活动赔偿责任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因甲方未尽到必要的安全保障义务，导致甲方在组织不以盈利为目的的社会文化活动时发生意外事故，造成社会公众第三者的人身伤亡或财产损失，依法应当由甲方承担的民事赔偿责任，乙方按照本协议和保险单的约定负责赔偿。</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活动指由本区行政主管部门审批的文艺演出活动，以及政府部门主办、承办的群众性文化活动，演出活动、展览活动、旅游活动。</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5362440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254313" y="170422"/>
            <a:ext cx="612000" cy="612000"/>
          </a:xfrm>
          <a:prstGeom prst="ellipse">
            <a:avLst/>
          </a:prstGeom>
          <a:solidFill>
            <a:srgbClr val="C7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100" dirty="0"/>
          </a:p>
        </p:txBody>
      </p:sp>
      <p:pic>
        <p:nvPicPr>
          <p:cNvPr id="3" name="Picture 3" descr="D:\任务\资料库\2_PPT资料\ppt背景\公司LOGO\中国人保财险LOGO\无底\PICC.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923053" y="290340"/>
            <a:ext cx="1049064" cy="441561"/>
          </a:xfrm>
          <a:prstGeom prst="rect">
            <a:avLst/>
          </a:prstGeom>
          <a:noFill/>
          <a:extLst>
            <a:ext uri="{909E8E84-426E-40DD-AFC4-6F175D3DCCD1}">
              <a14:hiddenFill xmlns:a14="http://schemas.microsoft.com/office/drawing/2010/main">
                <a:solidFill>
                  <a:srgbClr val="FFFFFF"/>
                </a:solidFill>
              </a14:hiddenFill>
            </a:ext>
          </a:extLst>
        </p:spPr>
      </p:pic>
      <p:sp>
        <p:nvSpPr>
          <p:cNvPr id="4" name="矩形 3"/>
          <p:cNvSpPr/>
          <p:nvPr/>
        </p:nvSpPr>
        <p:spPr>
          <a:xfrm>
            <a:off x="388123" y="236881"/>
            <a:ext cx="340158" cy="461665"/>
          </a:xfrm>
          <a:prstGeom prst="rect">
            <a:avLst/>
          </a:prstGeom>
        </p:spPr>
        <p:txBody>
          <a:bodyPr wrap="none">
            <a:spAutoFit/>
          </a:bodyPr>
          <a:lstStyle/>
          <a:p>
            <a:pPr algn="ctr">
              <a:defRPr/>
            </a:pPr>
            <a:r>
              <a:rPr lang="en-US" altLang="zh-CN" sz="2400" dirty="0" smtClean="0">
                <a:solidFill>
                  <a:schemeClr val="bg1"/>
                </a:solidFill>
                <a:latin typeface="+mn-lt"/>
              </a:rPr>
              <a:t>2</a:t>
            </a:r>
            <a:endParaRPr lang="zh-CN" altLang="en-US" sz="2400" dirty="0">
              <a:solidFill>
                <a:schemeClr val="bg1"/>
              </a:solidFill>
              <a:latin typeface="+mn-lt"/>
            </a:endParaRPr>
          </a:p>
        </p:txBody>
      </p:sp>
      <p:sp>
        <p:nvSpPr>
          <p:cNvPr id="9" name="燕尾形 8"/>
          <p:cNvSpPr/>
          <p:nvPr/>
        </p:nvSpPr>
        <p:spPr>
          <a:xfrm>
            <a:off x="1000122" y="236881"/>
            <a:ext cx="3288849" cy="467422"/>
          </a:xfrm>
          <a:prstGeom prst="chevron">
            <a:avLst/>
          </a:prstGeom>
          <a:solidFill>
            <a:srgbClr val="C70000"/>
          </a:solidFill>
          <a:ln>
            <a:solidFill>
              <a:srgbClr val="C7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a:latin typeface="仿宋" panose="02010609060101010101" pitchFamily="49" charset="-122"/>
                <a:ea typeface="仿宋" panose="02010609060101010101" pitchFamily="49" charset="-122"/>
              </a:rPr>
              <a:t>保障范围</a:t>
            </a:r>
            <a:endParaRPr lang="zh-CN" altLang="zh-CN" sz="2800" dirty="0">
              <a:latin typeface="仿宋" panose="02010609060101010101" pitchFamily="49" charset="-122"/>
              <a:ea typeface="仿宋" panose="02010609060101010101" pitchFamily="49" charset="-122"/>
            </a:endParaRPr>
          </a:p>
        </p:txBody>
      </p:sp>
      <p:sp>
        <p:nvSpPr>
          <p:cNvPr id="6" name="矩形 5"/>
          <p:cNvSpPr/>
          <p:nvPr/>
        </p:nvSpPr>
        <p:spPr>
          <a:xfrm>
            <a:off x="1752601" y="1583794"/>
            <a:ext cx="8534399" cy="4524315"/>
          </a:xfrm>
          <a:prstGeom prst="rect">
            <a:avLst/>
          </a:prstGeom>
        </p:spPr>
        <p:txBody>
          <a:bodyPr wrap="square">
            <a:spAutoFit/>
          </a:bodyPr>
          <a:lstStyle/>
          <a:p>
            <a:pPr lvl="0" algn="ctr">
              <a:lnSpc>
                <a:spcPct val="150000"/>
              </a:lnSpc>
            </a:pPr>
            <a:r>
              <a:rPr lang="zh-CN" altLang="en-US" sz="2400" b="1" dirty="0" smtClean="0">
                <a:latin typeface="仿宋" panose="02010609060101010101" pitchFamily="49" charset="-122"/>
                <a:ea typeface="仿宋" panose="02010609060101010101" pitchFamily="49" charset="-122"/>
                <a:cs typeface="仿宋" panose="02010609060101010101" pitchFamily="49" charset="-122"/>
              </a:rPr>
              <a:t>（五）</a:t>
            </a:r>
            <a:r>
              <a:rPr lang="zh-CN" altLang="zh-CN" sz="2400" b="1" dirty="0">
                <a:latin typeface="仿宋" panose="02010609060101010101" pitchFamily="49" charset="-122"/>
                <a:ea typeface="仿宋" panose="02010609060101010101" pitchFamily="49" charset="-122"/>
              </a:rPr>
              <a:t>自然灾害救助责任</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b="1" dirty="0">
                <a:latin typeface="仿宋" panose="02010609060101010101" pitchFamily="49" charset="-122"/>
                <a:ea typeface="仿宋" panose="02010609060101010101" pitchFamily="49" charset="-122"/>
              </a:rPr>
              <a:t> </a:t>
            </a:r>
            <a:endParaRPr lang="zh-CN" altLang="zh-CN" sz="2400" dirty="0">
              <a:latin typeface="仿宋" panose="02010609060101010101" pitchFamily="49" charset="-122"/>
              <a:ea typeface="仿宋" panose="02010609060101010101" pitchFamily="49" charset="-122"/>
            </a:endParaRP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在</a:t>
            </a:r>
            <a:r>
              <a:rPr lang="zh-CN" altLang="zh-CN" sz="2400" dirty="0">
                <a:latin typeface="仿宋" panose="02010609060101010101" pitchFamily="49" charset="-122"/>
                <a:ea typeface="仿宋" panose="02010609060101010101" pitchFamily="49" charset="-122"/>
              </a:rPr>
              <a:t>北京市石景山区行政辖区范围内，因自然灾害导致人身伤亡（含抢险救灾行为），依法应当由甲方承担的对受害群众人身伤害的救助责任。</a:t>
            </a:r>
          </a:p>
          <a:p>
            <a:pPr>
              <a:lnSpc>
                <a:spcPct val="150000"/>
              </a:lnSpc>
            </a:pPr>
            <a:r>
              <a:rPr lang="en-US" altLang="zh-CN" sz="2400" dirty="0" smtClean="0">
                <a:latin typeface="仿宋" panose="02010609060101010101" pitchFamily="49" charset="-122"/>
                <a:ea typeface="仿宋" panose="02010609060101010101" pitchFamily="49" charset="-122"/>
              </a:rPr>
              <a:t>    </a:t>
            </a:r>
            <a:r>
              <a:rPr lang="zh-CN" altLang="zh-CN" sz="2400" dirty="0" smtClean="0">
                <a:latin typeface="仿宋" panose="02010609060101010101" pitchFamily="49" charset="-122"/>
                <a:ea typeface="仿宋" panose="02010609060101010101" pitchFamily="49" charset="-122"/>
              </a:rPr>
              <a:t>上述</a:t>
            </a:r>
            <a:r>
              <a:rPr lang="zh-CN" altLang="zh-CN" sz="2400" dirty="0">
                <a:latin typeface="仿宋" panose="02010609060101010101" pitchFamily="49" charset="-122"/>
                <a:ea typeface="仿宋" panose="02010609060101010101" pitchFamily="49" charset="-122"/>
              </a:rPr>
              <a:t>自然灾害仅指气象部门发布的暴风、暴雨、崖崩、雷击、洪水、龙卷风、飑线、台风（热带风暴）、海啸、泥石流、突发性滑坡、冰雹灾害，不含地震巨灾。</a:t>
            </a:r>
            <a:endParaRPr lang="zh-CN" altLang="zh-CN" sz="2400" dirty="0">
              <a:effectLst/>
              <a:latin typeface="仿宋" panose="02010609060101010101" pitchFamily="49" charset="-122"/>
              <a:ea typeface="仿宋" panose="02010609060101010101" pitchFamily="49" charset="-122"/>
            </a:endParaRPr>
          </a:p>
        </p:txBody>
      </p:sp>
    </p:spTree>
    <p:extLst>
      <p:ext uri="{BB962C8B-B14F-4D97-AF65-F5344CB8AC3E}">
        <p14:creationId xmlns:p14="http://schemas.microsoft.com/office/powerpoint/2010/main" val="7056617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C70000"/>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146</TotalTime>
  <Words>632</Words>
  <Application>Microsoft Office PowerPoint</Application>
  <PresentationFormat>宽屏</PresentationFormat>
  <Paragraphs>173</Paragraphs>
  <Slides>21</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仿宋</vt:lpstr>
      <vt:lpstr>宋体</vt:lpstr>
      <vt:lpstr>微软雅黑</vt:lpstr>
      <vt:lpstr>Arial</vt:lpstr>
      <vt:lpstr>Calibri</vt:lpstr>
      <vt:lpstr>Calibri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李赞</dc:creator>
  <cp:lastModifiedBy>沈轩</cp:lastModifiedBy>
  <cp:revision>773</cp:revision>
  <cp:lastPrinted>2015-07-16T10:20:51Z</cp:lastPrinted>
  <dcterms:created xsi:type="dcterms:W3CDTF">2015-03-06T03:22:30Z</dcterms:created>
  <dcterms:modified xsi:type="dcterms:W3CDTF">2020-08-07T06:14:34Z</dcterms:modified>
</cp:coreProperties>
</file>