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7872"/>
  </p:normalViewPr>
  <p:slideViewPr>
    <p:cSldViewPr snapToGrid="0">
      <p:cViewPr varScale="1">
        <p:scale>
          <a:sx n="217" d="100"/>
          <a:sy n="217" d="100"/>
        </p:scale>
        <p:origin x="8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8A70-0A0F-A9B8-97C8-CD64FCF5E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6EE29-8464-F5E4-6EB9-1F695B025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2C8B5-77E4-B6C7-6A73-9E4B4FB7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6AF9-24F3-FC45-BD47-0DCD5E97CE7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090DE-CAC1-CC2C-D7FD-76F1CFDB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A444-5BDF-8D7D-DC23-F4B8A23C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A74D-71B7-7B45-B5A4-BF1101DE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83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4977-869C-2F6B-83A3-615F8328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39410-A55A-AD61-8996-4CDCE1948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13A3-1A3E-71D3-9F66-AE6BE794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6AF9-24F3-FC45-BD47-0DCD5E97CE7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1936F-B6FF-D52E-2909-E676F625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17D0E-9A60-CAE5-C45F-987EF2744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A74D-71B7-7B45-B5A4-BF1101DE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69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62084-E48D-46E3-2010-54FB8C152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1F184A-942F-E31A-DAD4-3BBD5D238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30D16-D4A2-11CC-3EB8-65C24FA4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6AF9-24F3-FC45-BD47-0DCD5E97CE7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4E48-F3AD-E23C-A7C4-081F5D12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8161E-285F-DE8A-07AD-2A3B6C5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A74D-71B7-7B45-B5A4-BF1101DE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270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68964-2F3B-5761-01E5-5E52589F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161BF-EF94-E38F-0F14-EAE8A64A1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CC4F3-832F-E4BA-6E86-AA7A2921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6AF9-24F3-FC45-BD47-0DCD5E97CE7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9AC5A-39D2-DB20-BE86-FEE527F2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9B5C7-70B1-7B23-A0A0-4BDB0C08A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A74D-71B7-7B45-B5A4-BF1101DE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F980A-1A78-C468-3FB1-C5A23D398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FC398-D89B-51FE-A8E8-C77D9F133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BD56-BF5A-1C04-8E0D-52CE1B008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6AF9-24F3-FC45-BD47-0DCD5E97CE7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B2C84-B451-14D5-956B-C4D95100B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E8C10-375D-ADAA-CC34-F5024EE6E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A74D-71B7-7B45-B5A4-BF1101DE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09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51DA4-D658-51EC-C3C0-C81212B0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C91D2-B898-AEC2-2539-1337E740F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81FA1-E437-CE4C-9AC4-301CD73ED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173A6-EEA5-2178-9834-80A841A9E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6AF9-24F3-FC45-BD47-0DCD5E97CE7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89C2E-4868-C8CF-961D-C4B63B84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FDF0D-B1B2-8F49-0CC0-6929780C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A74D-71B7-7B45-B5A4-BF1101DE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67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22674-A9D2-548A-BEED-A1B963C2A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44ECD-C705-5027-7C97-392484EE1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996F7-9C75-C66C-0AEA-4835474DC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90004-A3AE-CC78-A571-A7F2EE210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1F375-FDA0-328B-BAF4-00D6F2831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2308E3-2A81-ECD1-7C40-1366E89C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6AF9-24F3-FC45-BD47-0DCD5E97CE7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215AB9-CA47-0470-B9F9-1C081EE09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154CE-036F-A715-8FCC-54341089A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A74D-71B7-7B45-B5A4-BF1101DE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5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86607-F4CC-CDBB-14F4-4F838B8C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96775E-E1A8-8FEE-D13D-27D02B314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6AF9-24F3-FC45-BD47-0DCD5E97CE7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AEC13-A6BD-30AF-C807-05BEA03B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2AAFA1-3119-B119-ED6D-80B8205C7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A74D-71B7-7B45-B5A4-BF1101DE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3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2297D-BCB6-C04E-79F7-9A2716E6D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6AF9-24F3-FC45-BD47-0DCD5E97CE7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B16A7-6919-51FE-85B5-51ABB2BED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B954E-9EEE-439E-0EA4-5531FFCE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A74D-71B7-7B45-B5A4-BF1101DE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0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08A5-1480-E34D-221A-C46CE76B0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CC9D-CAF0-5AD3-7B2A-ABB052B2A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4C3C38-0D8A-28CE-16AE-E9ECF5FAF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8898B-30CF-1648-A449-A20213C9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6AF9-24F3-FC45-BD47-0DCD5E97CE7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05046-18A8-F2A4-82F3-5AE60E0A6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B7AA-3BB2-C3E9-B2DA-37C5A2C0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A74D-71B7-7B45-B5A4-BF1101DE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21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E8A2-5DCC-4320-1784-3963D6AB5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D8ED1-4188-295F-64FA-A3C68A195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38CA9-CCCD-400D-F2FE-B38DAB083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F703E-E556-B921-AD69-33F673500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66AF9-24F3-FC45-BD47-0DCD5E97CE7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95557-965F-E80B-91A8-3BFA06959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0E9D7-3370-7354-65B0-31A1DF14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A74D-71B7-7B45-B5A4-BF1101DE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3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6E966-285B-5DB4-A536-C7331D5A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676F1-EC01-F343-05D7-22E65D44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C058F-7C79-FC3F-ED8F-4CDE7351E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6AF9-24F3-FC45-BD47-0DCD5E97CE7D}" type="datetimeFigureOut">
              <a:rPr lang="en-US" smtClean="0"/>
              <a:t>9/19/23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23FD5-9885-725C-3D89-D2C4026EFB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C33FE-A5BE-6783-6FD9-2C744E6E20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9A74D-71B7-7B45-B5A4-BF1101DE0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5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C924-272B-CDC0-2AA6-A020496A04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B6BB8-B344-C839-187A-D08B0101FC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7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8;p19">
            <a:extLst>
              <a:ext uri="{FF2B5EF4-FFF2-40B4-BE49-F238E27FC236}">
                <a16:creationId xmlns:a16="http://schemas.microsoft.com/office/drawing/2014/main" id="{439359A8-BB4A-F910-2E49-2DF3020BD79F}"/>
              </a:ext>
            </a:extLst>
          </p:cNvPr>
          <p:cNvSpPr/>
          <p:nvPr/>
        </p:nvSpPr>
        <p:spPr>
          <a:xfrm>
            <a:off x="2341267" y="2135466"/>
            <a:ext cx="1094367" cy="2868896"/>
          </a:xfrm>
          <a:custGeom>
            <a:avLst/>
            <a:gdLst/>
            <a:ahLst/>
            <a:cxnLst/>
            <a:rect l="l" t="t" r="r" b="b"/>
            <a:pathLst>
              <a:path w="32831" h="67652" extrusionOk="0">
                <a:moveTo>
                  <a:pt x="0" y="67652"/>
                </a:moveTo>
                <a:lnTo>
                  <a:pt x="0" y="0"/>
                </a:lnTo>
                <a:lnTo>
                  <a:pt x="32831" y="0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" name="Google Shape;199;p19">
            <a:extLst>
              <a:ext uri="{FF2B5EF4-FFF2-40B4-BE49-F238E27FC236}">
                <a16:creationId xmlns:a16="http://schemas.microsoft.com/office/drawing/2014/main" id="{6A20A305-36DE-9966-2023-1B4C982F3E2E}"/>
              </a:ext>
            </a:extLst>
          </p:cNvPr>
          <p:cNvSpPr txBox="1"/>
          <p:nvPr/>
        </p:nvSpPr>
        <p:spPr>
          <a:xfrm>
            <a:off x="3418025" y="1855643"/>
            <a:ext cx="5312000" cy="541722"/>
          </a:xfrm>
          <a:prstGeom prst="rect">
            <a:avLst/>
          </a:prstGeom>
          <a:solidFill>
            <a:srgbClr val="35AA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77"/>
                <a:ea typeface="Open Sans ExtraBold"/>
                <a:cs typeface="Open Sans ExtraBold"/>
                <a:sym typeface="Open Sans ExtraBold"/>
              </a:rPr>
              <a:t>ML-based surrogate + Physics-informed</a:t>
            </a:r>
            <a:endParaRPr sz="2400" dirty="0">
              <a:solidFill>
                <a:schemeClr val="bg1"/>
              </a:solidFill>
              <a:latin typeface="Source Sans Pro" panose="020B0503030403020204" pitchFamily="34" charset="77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0" name="Google Shape;201;p19">
            <a:extLst>
              <a:ext uri="{FF2B5EF4-FFF2-40B4-BE49-F238E27FC236}">
                <a16:creationId xmlns:a16="http://schemas.microsoft.com/office/drawing/2014/main" id="{25C00B2F-2371-F11F-8AB4-F86BDB19384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84288" y="2676415"/>
            <a:ext cx="2723331" cy="272331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02;p19">
            <a:extLst>
              <a:ext uri="{FF2B5EF4-FFF2-40B4-BE49-F238E27FC236}">
                <a16:creationId xmlns:a16="http://schemas.microsoft.com/office/drawing/2014/main" id="{02848567-4CFE-EF05-AFC6-625EA649F461}"/>
              </a:ext>
            </a:extLst>
          </p:cNvPr>
          <p:cNvSpPr/>
          <p:nvPr/>
        </p:nvSpPr>
        <p:spPr>
          <a:xfrm>
            <a:off x="4784419" y="2678592"/>
            <a:ext cx="2723200" cy="2723200"/>
          </a:xfrm>
          <a:prstGeom prst="ellipse">
            <a:avLst/>
          </a:prstGeom>
          <a:solidFill>
            <a:srgbClr val="0061FF">
              <a:alpha val="5417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2" name="Google Shape;203;p19">
            <a:extLst>
              <a:ext uri="{FF2B5EF4-FFF2-40B4-BE49-F238E27FC236}">
                <a16:creationId xmlns:a16="http://schemas.microsoft.com/office/drawing/2014/main" id="{539152B9-0C5F-03AC-D65E-805D5BA7783C}"/>
              </a:ext>
            </a:extLst>
          </p:cNvPr>
          <p:cNvSpPr/>
          <p:nvPr/>
        </p:nvSpPr>
        <p:spPr>
          <a:xfrm>
            <a:off x="5369356" y="3848590"/>
            <a:ext cx="1553200" cy="1553200"/>
          </a:xfrm>
          <a:prstGeom prst="ellipse">
            <a:avLst/>
          </a:prstGeom>
          <a:solidFill>
            <a:srgbClr val="35AA6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204;p19">
            <a:extLst>
              <a:ext uri="{FF2B5EF4-FFF2-40B4-BE49-F238E27FC236}">
                <a16:creationId xmlns:a16="http://schemas.microsoft.com/office/drawing/2014/main" id="{D5E8BF11-87B0-5FDF-81B3-AF2F8E84591F}"/>
              </a:ext>
            </a:extLst>
          </p:cNvPr>
          <p:cNvSpPr txBox="1"/>
          <p:nvPr/>
        </p:nvSpPr>
        <p:spPr>
          <a:xfrm>
            <a:off x="4784453" y="2678610"/>
            <a:ext cx="2723200" cy="11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667" dirty="0">
                <a:solidFill>
                  <a:srgbClr val="FFFFFF"/>
                </a:solidFill>
                <a:latin typeface="Source Sans Pro" panose="020B0503030403020204" pitchFamily="34" charset="77"/>
                <a:ea typeface="Barlow Black"/>
                <a:cs typeface="Barlow Black"/>
                <a:sym typeface="Barlow Black"/>
              </a:rPr>
              <a:t>Climate</a:t>
            </a:r>
            <a:endParaRPr sz="2667" dirty="0">
              <a:solidFill>
                <a:srgbClr val="FFFFFF"/>
              </a:solidFill>
              <a:latin typeface="Source Sans Pro" panose="020B0503030403020204" pitchFamily="34" charset="77"/>
              <a:ea typeface="Barlow Black"/>
              <a:cs typeface="Barlow Black"/>
              <a:sym typeface="Barlow Black"/>
            </a:endParaRPr>
          </a:p>
        </p:txBody>
      </p:sp>
      <p:sp>
        <p:nvSpPr>
          <p:cNvPr id="14" name="Google Shape;205;p19">
            <a:extLst>
              <a:ext uri="{FF2B5EF4-FFF2-40B4-BE49-F238E27FC236}">
                <a16:creationId xmlns:a16="http://schemas.microsoft.com/office/drawing/2014/main" id="{1AB144D8-5F26-059C-9F97-24AB81A85B4A}"/>
              </a:ext>
            </a:extLst>
          </p:cNvPr>
          <p:cNvSpPr txBox="1"/>
          <p:nvPr/>
        </p:nvSpPr>
        <p:spPr>
          <a:xfrm>
            <a:off x="5369360" y="3877586"/>
            <a:ext cx="1553200" cy="15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667" dirty="0">
                <a:solidFill>
                  <a:srgbClr val="FFFFFF"/>
                </a:solidFill>
                <a:latin typeface="Source Sans Pro" panose="020B0503030403020204" pitchFamily="34" charset="77"/>
                <a:ea typeface="Barlow Black"/>
                <a:cs typeface="Barlow Black"/>
                <a:sym typeface="Barlow Black"/>
              </a:rPr>
              <a:t>Ground-water</a:t>
            </a:r>
            <a:endParaRPr sz="2667" dirty="0">
              <a:solidFill>
                <a:srgbClr val="FFFFFF"/>
              </a:solidFill>
              <a:latin typeface="Source Sans Pro" panose="020B0503030403020204" pitchFamily="34" charset="77"/>
              <a:ea typeface="Barlow Black"/>
              <a:cs typeface="Barlow Black"/>
              <a:sym typeface="Barlow Black"/>
            </a:endParaRPr>
          </a:p>
        </p:txBody>
      </p:sp>
      <p:sp>
        <p:nvSpPr>
          <p:cNvPr id="15" name="Google Shape;206;p19">
            <a:extLst>
              <a:ext uri="{FF2B5EF4-FFF2-40B4-BE49-F238E27FC236}">
                <a16:creationId xmlns:a16="http://schemas.microsoft.com/office/drawing/2014/main" id="{4685971B-2052-4043-3DFC-76649EF30167}"/>
              </a:ext>
            </a:extLst>
          </p:cNvPr>
          <p:cNvSpPr/>
          <p:nvPr/>
        </p:nvSpPr>
        <p:spPr>
          <a:xfrm>
            <a:off x="6922702" y="3253220"/>
            <a:ext cx="296335" cy="1444443"/>
          </a:xfrm>
          <a:custGeom>
            <a:avLst/>
            <a:gdLst/>
            <a:ahLst/>
            <a:cxnLst/>
            <a:rect l="l" t="t" r="r" b="b"/>
            <a:pathLst>
              <a:path w="14629" h="71307" extrusionOk="0">
                <a:moveTo>
                  <a:pt x="2923" y="71307"/>
                </a:moveTo>
                <a:cubicBezTo>
                  <a:pt x="4871" y="65462"/>
                  <a:pt x="15099" y="48123"/>
                  <a:pt x="14612" y="36238"/>
                </a:cubicBezTo>
                <a:cubicBezTo>
                  <a:pt x="14125" y="24354"/>
                  <a:pt x="2435" y="6040"/>
                  <a:pt x="0" y="0"/>
                </a:cubicBezTo>
              </a:path>
            </a:pathLst>
          </a:cu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16" name="Google Shape;207;p19">
            <a:extLst>
              <a:ext uri="{FF2B5EF4-FFF2-40B4-BE49-F238E27FC236}">
                <a16:creationId xmlns:a16="http://schemas.microsoft.com/office/drawing/2014/main" id="{3BA83940-7BAB-3F45-5BB1-88EF10706418}"/>
              </a:ext>
            </a:extLst>
          </p:cNvPr>
          <p:cNvSpPr/>
          <p:nvPr/>
        </p:nvSpPr>
        <p:spPr>
          <a:xfrm>
            <a:off x="5033116" y="3253216"/>
            <a:ext cx="285761" cy="1444443"/>
          </a:xfrm>
          <a:custGeom>
            <a:avLst/>
            <a:gdLst/>
            <a:ahLst/>
            <a:cxnLst/>
            <a:rect l="l" t="t" r="r" b="b"/>
            <a:pathLst>
              <a:path w="14107" h="71307" extrusionOk="0">
                <a:moveTo>
                  <a:pt x="11184" y="0"/>
                </a:moveTo>
                <a:cubicBezTo>
                  <a:pt x="9323" y="6193"/>
                  <a:pt x="-469" y="25272"/>
                  <a:pt x="18" y="37156"/>
                </a:cubicBezTo>
                <a:cubicBezTo>
                  <a:pt x="505" y="49041"/>
                  <a:pt x="11759" y="65615"/>
                  <a:pt x="14107" y="71307"/>
                </a:cubicBezTo>
              </a:path>
            </a:pathLst>
          </a:custGeom>
          <a:noFill/>
          <a:ln w="38100" cap="flat" cmpd="sng">
            <a:solidFill>
              <a:schemeClr val="lt1"/>
            </a:solidFill>
            <a:prstDash val="dash"/>
            <a:round/>
            <a:headEnd type="none" w="med" len="med"/>
            <a:tailEnd type="triangle" w="med" len="med"/>
          </a:ln>
        </p:spPr>
      </p:sp>
      <p:sp>
        <p:nvSpPr>
          <p:cNvPr id="17" name="Google Shape;208;p19">
            <a:extLst>
              <a:ext uri="{FF2B5EF4-FFF2-40B4-BE49-F238E27FC236}">
                <a16:creationId xmlns:a16="http://schemas.microsoft.com/office/drawing/2014/main" id="{1A085B41-CE3C-96CE-BF2D-E2B443CEB33E}"/>
              </a:ext>
            </a:extLst>
          </p:cNvPr>
          <p:cNvSpPr/>
          <p:nvPr/>
        </p:nvSpPr>
        <p:spPr>
          <a:xfrm>
            <a:off x="620200" y="2488954"/>
            <a:ext cx="3520000" cy="1755648"/>
          </a:xfrm>
          <a:prstGeom prst="roundRect">
            <a:avLst>
              <a:gd name="adj" fmla="val 12806"/>
            </a:avLst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2133" dirty="0">
                <a:solidFill>
                  <a:schemeClr val="dk1"/>
                </a:solidFill>
                <a:latin typeface="Source Sans Pro" panose="020B0503030403020204" pitchFamily="34" charset="77"/>
                <a:ea typeface="Open Sans Light"/>
                <a:cs typeface="Open Sans Light"/>
                <a:sym typeface="Open Sans"/>
              </a:rPr>
              <a:t>Uncertain climate, surface and subsurface properties</a:t>
            </a:r>
            <a:br>
              <a:rPr lang="en" sz="2133" dirty="0">
                <a:solidFill>
                  <a:schemeClr val="dk1"/>
                </a:solidFill>
                <a:latin typeface="Source Sans Pro" panose="020B0503030403020204" pitchFamily="34" charset="77"/>
                <a:ea typeface="Open Sans Light"/>
                <a:cs typeface="Open Sans Light"/>
                <a:sym typeface="Open Sans"/>
              </a:rPr>
            </a:br>
            <a:br>
              <a:rPr lang="en" sz="2400" dirty="0">
                <a:solidFill>
                  <a:schemeClr val="dk1"/>
                </a:solidFill>
                <a:latin typeface="Source Sans Pro" panose="020B0503030403020204" pitchFamily="34" charset="77"/>
                <a:ea typeface="Open Sans Light"/>
                <a:cs typeface="Open Sans Light"/>
                <a:sym typeface="Open Sans"/>
              </a:rPr>
            </a:br>
            <a:r>
              <a:rPr lang="en" sz="2400" dirty="0">
                <a:solidFill>
                  <a:schemeClr val="dk1"/>
                </a:solidFill>
                <a:latin typeface="Source Sans Pro" panose="020B0503030403020204" pitchFamily="34" charset="77"/>
                <a:ea typeface="Open Sans Light"/>
                <a:cs typeface="Open Sans Light"/>
                <a:sym typeface="Open Sans"/>
              </a:rPr>
              <a:t> </a:t>
            </a:r>
            <a:endParaRPr sz="2400" dirty="0">
              <a:solidFill>
                <a:schemeClr val="dk1"/>
              </a:solidFill>
              <a:latin typeface="Source Sans Pro" panose="020B0503030403020204" pitchFamily="34" charset="77"/>
              <a:ea typeface="Open Sans Light"/>
              <a:cs typeface="Open Sans Light"/>
              <a:sym typeface="Open Sans"/>
            </a:endParaRPr>
          </a:p>
        </p:txBody>
      </p:sp>
      <p:sp>
        <p:nvSpPr>
          <p:cNvPr id="18" name="Google Shape;209;p19">
            <a:extLst>
              <a:ext uri="{FF2B5EF4-FFF2-40B4-BE49-F238E27FC236}">
                <a16:creationId xmlns:a16="http://schemas.microsoft.com/office/drawing/2014/main" id="{581D316F-F997-EC1C-E6DB-9A342B352BB5}"/>
              </a:ext>
            </a:extLst>
          </p:cNvPr>
          <p:cNvSpPr/>
          <p:nvPr/>
        </p:nvSpPr>
        <p:spPr>
          <a:xfrm>
            <a:off x="620200" y="4582947"/>
            <a:ext cx="3520000" cy="1752400"/>
          </a:xfrm>
          <a:prstGeom prst="roundRect">
            <a:avLst>
              <a:gd name="adj" fmla="val 12806"/>
            </a:avLst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 dirty="0">
                <a:solidFill>
                  <a:schemeClr val="dk1"/>
                </a:solidFill>
                <a:latin typeface="Source Sans Pro" panose="020B0503030403020204" pitchFamily="34" charset="77"/>
                <a:ea typeface="Open Sans Light"/>
                <a:cs typeface="Open Sans Light"/>
                <a:sym typeface="Open Sans"/>
              </a:rPr>
              <a:t>Physical simulations</a:t>
            </a:r>
            <a:endParaRPr sz="2400" dirty="0">
              <a:solidFill>
                <a:schemeClr val="dk1"/>
              </a:solidFill>
              <a:latin typeface="Source Sans Pro" panose="020B0503030403020204" pitchFamily="34" charset="77"/>
              <a:ea typeface="Open Sans Light"/>
              <a:cs typeface="Open Sans Light"/>
              <a:sym typeface="Open Sans"/>
            </a:endParaRPr>
          </a:p>
          <a:p>
            <a:pPr algn="ctr"/>
            <a:br>
              <a:rPr lang="en" sz="2400" dirty="0">
                <a:solidFill>
                  <a:schemeClr val="dk1"/>
                </a:solidFill>
                <a:latin typeface="Source Sans Pro" panose="020B0503030403020204" pitchFamily="34" charset="77"/>
                <a:ea typeface="Open Sans Light"/>
                <a:cs typeface="Open Sans Light"/>
                <a:sym typeface="Open Sans"/>
              </a:rPr>
            </a:br>
            <a:br>
              <a:rPr lang="en" sz="2400" dirty="0">
                <a:solidFill>
                  <a:schemeClr val="dk1"/>
                </a:solidFill>
                <a:latin typeface="Source Sans Pro" panose="020B0503030403020204" pitchFamily="34" charset="77"/>
                <a:ea typeface="Open Sans Light"/>
                <a:cs typeface="Open Sans Light"/>
                <a:sym typeface="Open Sans"/>
              </a:rPr>
            </a:br>
            <a:endParaRPr sz="2400" b="1" dirty="0">
              <a:solidFill>
                <a:srgbClr val="980000"/>
              </a:solidFill>
              <a:latin typeface="Source Sans Pro" panose="020B0503030403020204" pitchFamily="34" charset="77"/>
              <a:ea typeface="Open Sans ExtraBold"/>
              <a:cs typeface="Open Sans ExtraBold"/>
              <a:sym typeface="Open Sans"/>
            </a:endParaRPr>
          </a:p>
        </p:txBody>
      </p:sp>
      <p:sp>
        <p:nvSpPr>
          <p:cNvPr id="20" name="Google Shape;211;p19">
            <a:extLst>
              <a:ext uri="{FF2B5EF4-FFF2-40B4-BE49-F238E27FC236}">
                <a16:creationId xmlns:a16="http://schemas.microsoft.com/office/drawing/2014/main" id="{EB43EC4A-CCA0-06A8-57F2-82511EE8CFB3}"/>
              </a:ext>
            </a:extLst>
          </p:cNvPr>
          <p:cNvSpPr/>
          <p:nvPr/>
        </p:nvSpPr>
        <p:spPr>
          <a:xfrm>
            <a:off x="8730025" y="2135466"/>
            <a:ext cx="1195503" cy="2723316"/>
          </a:xfrm>
          <a:custGeom>
            <a:avLst/>
            <a:gdLst/>
            <a:ahLst/>
            <a:cxnLst/>
            <a:rect l="l" t="t" r="r" b="b"/>
            <a:pathLst>
              <a:path w="35417" h="33626" extrusionOk="0">
                <a:moveTo>
                  <a:pt x="0" y="0"/>
                </a:moveTo>
                <a:lnTo>
                  <a:pt x="35417" y="0"/>
                </a:lnTo>
                <a:lnTo>
                  <a:pt x="35417" y="33626"/>
                </a:lnTo>
              </a:path>
            </a:pathLst>
          </a:cu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sp>
      <p:grpSp>
        <p:nvGrpSpPr>
          <p:cNvPr id="21" name="Google Shape;212;p19">
            <a:extLst>
              <a:ext uri="{FF2B5EF4-FFF2-40B4-BE49-F238E27FC236}">
                <a16:creationId xmlns:a16="http://schemas.microsoft.com/office/drawing/2014/main" id="{EB995742-C00C-DF2F-C860-6AE43E0E3260}"/>
              </a:ext>
            </a:extLst>
          </p:cNvPr>
          <p:cNvGrpSpPr/>
          <p:nvPr/>
        </p:nvGrpSpPr>
        <p:grpSpPr>
          <a:xfrm>
            <a:off x="1507479" y="5138813"/>
            <a:ext cx="1779991" cy="1286391"/>
            <a:chOff x="3929483" y="2222859"/>
            <a:chExt cx="2433009" cy="1758327"/>
          </a:xfrm>
        </p:grpSpPr>
        <p:grpSp>
          <p:nvGrpSpPr>
            <p:cNvPr id="22" name="Google Shape;213;p19">
              <a:extLst>
                <a:ext uri="{FF2B5EF4-FFF2-40B4-BE49-F238E27FC236}">
                  <a16:creationId xmlns:a16="http://schemas.microsoft.com/office/drawing/2014/main" id="{DB61CDD5-770E-7AA5-2B52-26509C0ED21F}"/>
                </a:ext>
              </a:extLst>
            </p:cNvPr>
            <p:cNvGrpSpPr/>
            <p:nvPr/>
          </p:nvGrpSpPr>
          <p:grpSpPr>
            <a:xfrm>
              <a:off x="4708266" y="2222859"/>
              <a:ext cx="1654226" cy="852321"/>
              <a:chOff x="6557445" y="1326888"/>
              <a:chExt cx="3238500" cy="1668600"/>
            </a:xfrm>
          </p:grpSpPr>
          <p:sp>
            <p:nvSpPr>
              <p:cNvPr id="30" name="Google Shape;214;p19">
                <a:extLst>
                  <a:ext uri="{FF2B5EF4-FFF2-40B4-BE49-F238E27FC236}">
                    <a16:creationId xmlns:a16="http://schemas.microsoft.com/office/drawing/2014/main" id="{7D565217-AAD9-6B2F-D74A-AA3450AA981B}"/>
                  </a:ext>
                </a:extLst>
              </p:cNvPr>
              <p:cNvSpPr/>
              <p:nvPr/>
            </p:nvSpPr>
            <p:spPr>
              <a:xfrm rot="587173" flipH="1">
                <a:off x="6641151" y="1578162"/>
                <a:ext cx="3071088" cy="1166052"/>
              </a:xfrm>
              <a:prstGeom prst="parallelogram">
                <a:avLst>
                  <a:gd name="adj" fmla="val 17453"/>
                </a:avLst>
              </a:prstGeom>
              <a:solidFill>
                <a:srgbClr val="BEB494">
                  <a:alpha val="25600"/>
                </a:srgbClr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Source Sans Pro" panose="020B0503030403020204" pitchFamily="34" charset="77"/>
                </a:endParaRPr>
              </a:p>
            </p:txBody>
          </p:sp>
          <p:sp>
            <p:nvSpPr>
              <p:cNvPr id="31" name="Google Shape;215;p19">
                <a:extLst>
                  <a:ext uri="{FF2B5EF4-FFF2-40B4-BE49-F238E27FC236}">
                    <a16:creationId xmlns:a16="http://schemas.microsoft.com/office/drawing/2014/main" id="{75A209FF-BA7B-980E-44EE-A753E48FCF1E}"/>
                  </a:ext>
                </a:extLst>
              </p:cNvPr>
              <p:cNvSpPr/>
              <p:nvPr/>
            </p:nvSpPr>
            <p:spPr>
              <a:xfrm>
                <a:off x="7033327" y="1400859"/>
                <a:ext cx="2466875" cy="1343775"/>
              </a:xfrm>
              <a:custGeom>
                <a:avLst/>
                <a:gdLst/>
                <a:ahLst/>
                <a:cxnLst/>
                <a:rect l="l" t="t" r="r" b="b"/>
                <a:pathLst>
                  <a:path w="98675" h="53751" extrusionOk="0">
                    <a:moveTo>
                      <a:pt x="1603" y="470"/>
                    </a:moveTo>
                    <a:cubicBezTo>
                      <a:pt x="-1274" y="2073"/>
                      <a:pt x="699" y="9143"/>
                      <a:pt x="617" y="13048"/>
                    </a:cubicBezTo>
                    <a:cubicBezTo>
                      <a:pt x="535" y="16953"/>
                      <a:pt x="658" y="20118"/>
                      <a:pt x="1110" y="23900"/>
                    </a:cubicBezTo>
                    <a:cubicBezTo>
                      <a:pt x="1562" y="27682"/>
                      <a:pt x="1316" y="32410"/>
                      <a:pt x="3330" y="35739"/>
                    </a:cubicBezTo>
                    <a:cubicBezTo>
                      <a:pt x="5344" y="39069"/>
                      <a:pt x="9578" y="42480"/>
                      <a:pt x="13195" y="43877"/>
                    </a:cubicBezTo>
                    <a:cubicBezTo>
                      <a:pt x="16812" y="45275"/>
                      <a:pt x="19936" y="43055"/>
                      <a:pt x="25033" y="44124"/>
                    </a:cubicBezTo>
                    <a:cubicBezTo>
                      <a:pt x="30130" y="45193"/>
                      <a:pt x="35392" y="48851"/>
                      <a:pt x="43778" y="50290"/>
                    </a:cubicBezTo>
                    <a:cubicBezTo>
                      <a:pt x="52164" y="51729"/>
                      <a:pt x="66550" y="52345"/>
                      <a:pt x="75347" y="52756"/>
                    </a:cubicBezTo>
                    <a:cubicBezTo>
                      <a:pt x="84144" y="53167"/>
                      <a:pt x="93064" y="54688"/>
                      <a:pt x="96558" y="52756"/>
                    </a:cubicBezTo>
                    <a:cubicBezTo>
                      <a:pt x="100052" y="50824"/>
                      <a:pt x="98490" y="44740"/>
                      <a:pt x="96311" y="41164"/>
                    </a:cubicBezTo>
                    <a:cubicBezTo>
                      <a:pt x="94132" y="37588"/>
                      <a:pt x="87967" y="34012"/>
                      <a:pt x="83486" y="31299"/>
                    </a:cubicBezTo>
                    <a:cubicBezTo>
                      <a:pt x="79006" y="28586"/>
                      <a:pt x="74279" y="26120"/>
                      <a:pt x="69428" y="24887"/>
                    </a:cubicBezTo>
                    <a:cubicBezTo>
                      <a:pt x="64578" y="23654"/>
                      <a:pt x="59193" y="25462"/>
                      <a:pt x="54383" y="23900"/>
                    </a:cubicBezTo>
                    <a:cubicBezTo>
                      <a:pt x="49574" y="22338"/>
                      <a:pt x="44969" y="17898"/>
                      <a:pt x="40571" y="15514"/>
                    </a:cubicBezTo>
                    <a:cubicBezTo>
                      <a:pt x="36173" y="13130"/>
                      <a:pt x="31775" y="11609"/>
                      <a:pt x="27993" y="9595"/>
                    </a:cubicBezTo>
                    <a:cubicBezTo>
                      <a:pt x="24211" y="7581"/>
                      <a:pt x="22279" y="4950"/>
                      <a:pt x="17881" y="3429"/>
                    </a:cubicBezTo>
                    <a:cubicBezTo>
                      <a:pt x="13483" y="1908"/>
                      <a:pt x="4480" y="-1133"/>
                      <a:pt x="1603" y="470"/>
                    </a:cubicBezTo>
                    <a:close/>
                  </a:path>
                </a:pathLst>
              </a:custGeom>
              <a:solidFill>
                <a:srgbClr val="00FF49">
                  <a:alpha val="44640"/>
                </a:srgbClr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3" name="Google Shape;216;p19">
              <a:extLst>
                <a:ext uri="{FF2B5EF4-FFF2-40B4-BE49-F238E27FC236}">
                  <a16:creationId xmlns:a16="http://schemas.microsoft.com/office/drawing/2014/main" id="{FDCEF528-81D7-8926-389F-7F761575C1CB}"/>
                </a:ext>
              </a:extLst>
            </p:cNvPr>
            <p:cNvGrpSpPr/>
            <p:nvPr/>
          </p:nvGrpSpPr>
          <p:grpSpPr>
            <a:xfrm>
              <a:off x="4343125" y="2505807"/>
              <a:ext cx="1654226" cy="852321"/>
              <a:chOff x="3318895" y="2769440"/>
              <a:chExt cx="3238500" cy="1668600"/>
            </a:xfrm>
          </p:grpSpPr>
          <p:sp>
            <p:nvSpPr>
              <p:cNvPr id="28" name="Google Shape;217;p19">
                <a:extLst>
                  <a:ext uri="{FF2B5EF4-FFF2-40B4-BE49-F238E27FC236}">
                    <a16:creationId xmlns:a16="http://schemas.microsoft.com/office/drawing/2014/main" id="{94828CD6-C07E-473F-6A38-9082A3404961}"/>
                  </a:ext>
                </a:extLst>
              </p:cNvPr>
              <p:cNvSpPr/>
              <p:nvPr/>
            </p:nvSpPr>
            <p:spPr>
              <a:xfrm rot="587173" flipH="1">
                <a:off x="3402602" y="3020714"/>
                <a:ext cx="3071088" cy="1166052"/>
              </a:xfrm>
              <a:prstGeom prst="parallelogram">
                <a:avLst>
                  <a:gd name="adj" fmla="val 17453"/>
                </a:avLst>
              </a:prstGeom>
              <a:solidFill>
                <a:srgbClr val="BEB494">
                  <a:alpha val="25600"/>
                </a:srgbClr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Source Sans Pro" panose="020B0503030403020204" pitchFamily="34" charset="77"/>
                </a:endParaRPr>
              </a:p>
            </p:txBody>
          </p:sp>
          <p:sp>
            <p:nvSpPr>
              <p:cNvPr id="29" name="Google Shape;218;p19">
                <a:extLst>
                  <a:ext uri="{FF2B5EF4-FFF2-40B4-BE49-F238E27FC236}">
                    <a16:creationId xmlns:a16="http://schemas.microsoft.com/office/drawing/2014/main" id="{1FCBDE23-9A08-393D-5C4C-61E498E98A00}"/>
                  </a:ext>
                </a:extLst>
              </p:cNvPr>
              <p:cNvSpPr/>
              <p:nvPr/>
            </p:nvSpPr>
            <p:spPr>
              <a:xfrm>
                <a:off x="3798933" y="2849476"/>
                <a:ext cx="1239750" cy="1030275"/>
              </a:xfrm>
              <a:custGeom>
                <a:avLst/>
                <a:gdLst/>
                <a:ahLst/>
                <a:cxnLst/>
                <a:rect l="l" t="t" r="r" b="b"/>
                <a:pathLst>
                  <a:path w="49590" h="41211" extrusionOk="0">
                    <a:moveTo>
                      <a:pt x="1204" y="573"/>
                    </a:moveTo>
                    <a:cubicBezTo>
                      <a:pt x="-1345" y="2217"/>
                      <a:pt x="1163" y="8548"/>
                      <a:pt x="1204" y="12412"/>
                    </a:cubicBezTo>
                    <a:cubicBezTo>
                      <a:pt x="1245" y="16276"/>
                      <a:pt x="629" y="20921"/>
                      <a:pt x="1451" y="23757"/>
                    </a:cubicBezTo>
                    <a:cubicBezTo>
                      <a:pt x="2273" y="26593"/>
                      <a:pt x="3630" y="27210"/>
                      <a:pt x="6137" y="29430"/>
                    </a:cubicBezTo>
                    <a:cubicBezTo>
                      <a:pt x="8645" y="31650"/>
                      <a:pt x="13413" y="35266"/>
                      <a:pt x="16496" y="37075"/>
                    </a:cubicBezTo>
                    <a:cubicBezTo>
                      <a:pt x="19579" y="38884"/>
                      <a:pt x="20771" y="39707"/>
                      <a:pt x="24635" y="40282"/>
                    </a:cubicBezTo>
                    <a:cubicBezTo>
                      <a:pt x="28499" y="40858"/>
                      <a:pt x="35651" y="40487"/>
                      <a:pt x="39679" y="40528"/>
                    </a:cubicBezTo>
                    <a:cubicBezTo>
                      <a:pt x="43707" y="40569"/>
                      <a:pt x="47284" y="41967"/>
                      <a:pt x="48805" y="40528"/>
                    </a:cubicBezTo>
                    <a:cubicBezTo>
                      <a:pt x="50326" y="39089"/>
                      <a:pt x="49134" y="34280"/>
                      <a:pt x="48805" y="31896"/>
                    </a:cubicBezTo>
                    <a:cubicBezTo>
                      <a:pt x="48476" y="29512"/>
                      <a:pt x="48805" y="27991"/>
                      <a:pt x="46832" y="26223"/>
                    </a:cubicBezTo>
                    <a:cubicBezTo>
                      <a:pt x="44859" y="24456"/>
                      <a:pt x="39350" y="23429"/>
                      <a:pt x="36966" y="21291"/>
                    </a:cubicBezTo>
                    <a:cubicBezTo>
                      <a:pt x="34582" y="19154"/>
                      <a:pt x="34212" y="14878"/>
                      <a:pt x="32527" y="13398"/>
                    </a:cubicBezTo>
                    <a:cubicBezTo>
                      <a:pt x="30842" y="11918"/>
                      <a:pt x="29033" y="13234"/>
                      <a:pt x="26854" y="12412"/>
                    </a:cubicBezTo>
                    <a:cubicBezTo>
                      <a:pt x="24675" y="11590"/>
                      <a:pt x="21181" y="10110"/>
                      <a:pt x="19455" y="8466"/>
                    </a:cubicBezTo>
                    <a:cubicBezTo>
                      <a:pt x="17729" y="6822"/>
                      <a:pt x="19538" y="3862"/>
                      <a:pt x="16496" y="2546"/>
                    </a:cubicBezTo>
                    <a:cubicBezTo>
                      <a:pt x="13454" y="1231"/>
                      <a:pt x="3753" y="-1071"/>
                      <a:pt x="1204" y="573"/>
                    </a:cubicBezTo>
                    <a:close/>
                  </a:path>
                </a:pathLst>
              </a:custGeom>
              <a:solidFill>
                <a:srgbClr val="00FF49">
                  <a:alpha val="44640"/>
                </a:srgbClr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4" name="Google Shape;219;p19">
              <a:extLst>
                <a:ext uri="{FF2B5EF4-FFF2-40B4-BE49-F238E27FC236}">
                  <a16:creationId xmlns:a16="http://schemas.microsoft.com/office/drawing/2014/main" id="{9FD5764D-1DB4-9628-0794-1FFC969713B6}"/>
                </a:ext>
              </a:extLst>
            </p:cNvPr>
            <p:cNvGrpSpPr/>
            <p:nvPr/>
          </p:nvGrpSpPr>
          <p:grpSpPr>
            <a:xfrm>
              <a:off x="3929483" y="2834386"/>
              <a:ext cx="1654226" cy="852321"/>
              <a:chOff x="3026810" y="2877782"/>
              <a:chExt cx="3238500" cy="1668600"/>
            </a:xfrm>
          </p:grpSpPr>
          <p:sp>
            <p:nvSpPr>
              <p:cNvPr id="26" name="Google Shape;220;p19">
                <a:extLst>
                  <a:ext uri="{FF2B5EF4-FFF2-40B4-BE49-F238E27FC236}">
                    <a16:creationId xmlns:a16="http://schemas.microsoft.com/office/drawing/2014/main" id="{6540D75F-1BC6-45C7-E875-449E62920D33}"/>
                  </a:ext>
                </a:extLst>
              </p:cNvPr>
              <p:cNvSpPr/>
              <p:nvPr/>
            </p:nvSpPr>
            <p:spPr>
              <a:xfrm rot="587173" flipH="1">
                <a:off x="3110516" y="3129055"/>
                <a:ext cx="3071088" cy="1166052"/>
              </a:xfrm>
              <a:prstGeom prst="parallelogram">
                <a:avLst>
                  <a:gd name="adj" fmla="val 17453"/>
                </a:avLst>
              </a:prstGeom>
              <a:solidFill>
                <a:srgbClr val="BEB494">
                  <a:alpha val="25600"/>
                </a:srgbClr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>
                  <a:latin typeface="Source Sans Pro" panose="020B0503030403020204" pitchFamily="34" charset="77"/>
                </a:endParaRPr>
              </a:p>
            </p:txBody>
          </p:sp>
          <p:sp>
            <p:nvSpPr>
              <p:cNvPr id="27" name="Google Shape;221;p19">
                <a:extLst>
                  <a:ext uri="{FF2B5EF4-FFF2-40B4-BE49-F238E27FC236}">
                    <a16:creationId xmlns:a16="http://schemas.microsoft.com/office/drawing/2014/main" id="{A8740F28-3C35-7C4E-9331-888F683371A6}"/>
                  </a:ext>
                </a:extLst>
              </p:cNvPr>
              <p:cNvSpPr/>
              <p:nvPr/>
            </p:nvSpPr>
            <p:spPr>
              <a:xfrm>
                <a:off x="3467297" y="2948080"/>
                <a:ext cx="917450" cy="833725"/>
              </a:xfrm>
              <a:custGeom>
                <a:avLst/>
                <a:gdLst/>
                <a:ahLst/>
                <a:cxnLst/>
                <a:rect l="l" t="t" r="r" b="b"/>
                <a:pathLst>
                  <a:path w="36698" h="33349" extrusionOk="0">
                    <a:moveTo>
                      <a:pt x="1380" y="339"/>
                    </a:moveTo>
                    <a:cubicBezTo>
                      <a:pt x="-963" y="1367"/>
                      <a:pt x="393" y="6381"/>
                      <a:pt x="640" y="8724"/>
                    </a:cubicBezTo>
                    <a:cubicBezTo>
                      <a:pt x="887" y="11067"/>
                      <a:pt x="1832" y="12342"/>
                      <a:pt x="2860" y="14397"/>
                    </a:cubicBezTo>
                    <a:cubicBezTo>
                      <a:pt x="3888" y="16452"/>
                      <a:pt x="5244" y="18836"/>
                      <a:pt x="6806" y="21056"/>
                    </a:cubicBezTo>
                    <a:cubicBezTo>
                      <a:pt x="8368" y="23276"/>
                      <a:pt x="8820" y="25783"/>
                      <a:pt x="12232" y="27715"/>
                    </a:cubicBezTo>
                    <a:cubicBezTo>
                      <a:pt x="15644" y="29647"/>
                      <a:pt x="23331" y="31867"/>
                      <a:pt x="27277" y="32648"/>
                    </a:cubicBezTo>
                    <a:cubicBezTo>
                      <a:pt x="31223" y="33429"/>
                      <a:pt x="34511" y="33799"/>
                      <a:pt x="35909" y="32401"/>
                    </a:cubicBezTo>
                    <a:cubicBezTo>
                      <a:pt x="37307" y="31003"/>
                      <a:pt x="36526" y="26769"/>
                      <a:pt x="35663" y="24262"/>
                    </a:cubicBezTo>
                    <a:cubicBezTo>
                      <a:pt x="34800" y="21755"/>
                      <a:pt x="32868" y="19042"/>
                      <a:pt x="30730" y="17357"/>
                    </a:cubicBezTo>
                    <a:cubicBezTo>
                      <a:pt x="28593" y="15672"/>
                      <a:pt x="24935" y="14808"/>
                      <a:pt x="22838" y="14150"/>
                    </a:cubicBezTo>
                    <a:cubicBezTo>
                      <a:pt x="20742" y="13492"/>
                      <a:pt x="19014" y="14232"/>
                      <a:pt x="18151" y="13410"/>
                    </a:cubicBezTo>
                    <a:cubicBezTo>
                      <a:pt x="17288" y="12588"/>
                      <a:pt x="18233" y="11027"/>
                      <a:pt x="17658" y="9218"/>
                    </a:cubicBezTo>
                    <a:cubicBezTo>
                      <a:pt x="17083" y="7409"/>
                      <a:pt x="17412" y="4038"/>
                      <a:pt x="14699" y="2558"/>
                    </a:cubicBezTo>
                    <a:cubicBezTo>
                      <a:pt x="11986" y="1078"/>
                      <a:pt x="3723" y="-689"/>
                      <a:pt x="1380" y="339"/>
                    </a:cubicBezTo>
                    <a:close/>
                  </a:path>
                </a:pathLst>
              </a:custGeom>
              <a:solidFill>
                <a:srgbClr val="00FF49">
                  <a:alpha val="44640"/>
                </a:srgbClr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5" name="Google Shape;222;p19">
              <a:extLst>
                <a:ext uri="{FF2B5EF4-FFF2-40B4-BE49-F238E27FC236}">
                  <a16:creationId xmlns:a16="http://schemas.microsoft.com/office/drawing/2014/main" id="{23A3706E-12AA-2E53-2BFD-9068EF54B9BC}"/>
                </a:ext>
              </a:extLst>
            </p:cNvPr>
            <p:cNvSpPr txBox="1"/>
            <p:nvPr/>
          </p:nvSpPr>
          <p:spPr>
            <a:xfrm rot="19202132">
              <a:off x="5539790" y="3083681"/>
              <a:ext cx="360106" cy="89750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r>
                <a:rPr lang="en" sz="2667" b="1">
                  <a:solidFill>
                    <a:srgbClr val="9E9E9E"/>
                  </a:solidFill>
                  <a:latin typeface="Source Sans Pro" panose="020B0503030403020204" pitchFamily="34" charset="77"/>
                  <a:ea typeface="Barlow"/>
                  <a:cs typeface="Barlow"/>
                  <a:sym typeface="Barlow"/>
                </a:rPr>
                <a:t>…</a:t>
              </a:r>
              <a:endParaRPr sz="2667" b="1" baseline="-25000">
                <a:solidFill>
                  <a:srgbClr val="9E9E9E"/>
                </a:solidFill>
                <a:latin typeface="Source Sans Pro" panose="020B0503030403020204" pitchFamily="34" charset="77"/>
                <a:ea typeface="Barlow"/>
                <a:cs typeface="Barlow"/>
                <a:sym typeface="Barlow"/>
              </a:endParaRPr>
            </a:p>
          </p:txBody>
        </p:sp>
      </p:grpSp>
      <p:grpSp>
        <p:nvGrpSpPr>
          <p:cNvPr id="32" name="Google Shape;223;p19">
            <a:extLst>
              <a:ext uri="{FF2B5EF4-FFF2-40B4-BE49-F238E27FC236}">
                <a16:creationId xmlns:a16="http://schemas.microsoft.com/office/drawing/2014/main" id="{763AC95B-7084-CB92-448A-BD1B8446367D}"/>
              </a:ext>
            </a:extLst>
          </p:cNvPr>
          <p:cNvGrpSpPr/>
          <p:nvPr/>
        </p:nvGrpSpPr>
        <p:grpSpPr>
          <a:xfrm>
            <a:off x="2007528" y="3348105"/>
            <a:ext cx="745353" cy="745279"/>
            <a:chOff x="2447313" y="449445"/>
            <a:chExt cx="400211" cy="400200"/>
          </a:xfrm>
        </p:grpSpPr>
        <p:pic>
          <p:nvPicPr>
            <p:cNvPr id="33" name="Google Shape;224;p19">
              <a:extLst>
                <a:ext uri="{FF2B5EF4-FFF2-40B4-BE49-F238E27FC236}">
                  <a16:creationId xmlns:a16="http://schemas.microsoft.com/office/drawing/2014/main" id="{842EBD17-3C41-544A-AECC-FEC4C9DC375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447313" y="449446"/>
              <a:ext cx="400200" cy="4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Google Shape;225;p19">
              <a:extLst>
                <a:ext uri="{FF2B5EF4-FFF2-40B4-BE49-F238E27FC236}">
                  <a16:creationId xmlns:a16="http://schemas.microsoft.com/office/drawing/2014/main" id="{246CD468-3795-E528-2EC1-30FFD4D3B83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b="32827"/>
            <a:stretch/>
          </p:blipFill>
          <p:spPr>
            <a:xfrm>
              <a:off x="2447325" y="449445"/>
              <a:ext cx="400200" cy="26882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" name="Google Shape;210;p19">
            <a:extLst>
              <a:ext uri="{FF2B5EF4-FFF2-40B4-BE49-F238E27FC236}">
                <a16:creationId xmlns:a16="http://schemas.microsoft.com/office/drawing/2014/main" id="{EDC20D11-0871-DE0A-9DDA-CC9533101840}"/>
              </a:ext>
            </a:extLst>
          </p:cNvPr>
          <p:cNvSpPr/>
          <p:nvPr/>
        </p:nvSpPr>
        <p:spPr>
          <a:xfrm>
            <a:off x="8058044" y="4573117"/>
            <a:ext cx="3913632" cy="1772060"/>
          </a:xfrm>
          <a:prstGeom prst="roundRect">
            <a:avLst>
              <a:gd name="adj" fmla="val 12806"/>
            </a:avLst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96064">
              <a:buClr>
                <a:schemeClr val="dk1"/>
              </a:buClr>
              <a:buSzPts val="1700"/>
            </a:pPr>
            <a:r>
              <a:rPr lang="en-US" sz="2400" dirty="0">
                <a:solidFill>
                  <a:srgbClr val="C00000"/>
                </a:solidFill>
                <a:latin typeface="Source Sans Pro" panose="020B0503030403020204" pitchFamily="34" charset="77"/>
                <a:ea typeface="Open Sans Light"/>
                <a:cs typeface="Open Sans Light"/>
                <a:sym typeface="Open Sans"/>
              </a:rPr>
              <a:t>Intelligent agent </a:t>
            </a:r>
            <a:r>
              <a:rPr lang="en-US" sz="2400" dirty="0">
                <a:solidFill>
                  <a:schemeClr val="dk1"/>
                </a:solidFill>
                <a:latin typeface="Source Sans Pro" panose="020B0503030403020204" pitchFamily="34" charset="77"/>
                <a:ea typeface="Open Sans Light"/>
                <a:cs typeface="Open Sans Light"/>
                <a:sym typeface="Open Sans"/>
              </a:rPr>
              <a:t>for remediation decisions</a:t>
            </a:r>
          </a:p>
        </p:txBody>
      </p:sp>
      <p:sp>
        <p:nvSpPr>
          <p:cNvPr id="19" name="Google Shape;210;p19">
            <a:extLst>
              <a:ext uri="{FF2B5EF4-FFF2-40B4-BE49-F238E27FC236}">
                <a16:creationId xmlns:a16="http://schemas.microsoft.com/office/drawing/2014/main" id="{280A0B05-AA64-D2C9-9A47-3604D835EB6F}"/>
              </a:ext>
            </a:extLst>
          </p:cNvPr>
          <p:cNvSpPr/>
          <p:nvPr/>
        </p:nvSpPr>
        <p:spPr>
          <a:xfrm>
            <a:off x="8051801" y="2485576"/>
            <a:ext cx="3910779" cy="1755648"/>
          </a:xfrm>
          <a:prstGeom prst="roundRect">
            <a:avLst>
              <a:gd name="adj" fmla="val 12806"/>
            </a:avLst>
          </a:prstGeom>
          <a:solidFill>
            <a:srgbClr val="F3F3F3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96064">
              <a:buClr>
                <a:schemeClr val="dk1"/>
              </a:buClr>
              <a:buSzPts val="1700"/>
            </a:pPr>
            <a:r>
              <a:rPr lang="en" sz="2400" dirty="0">
                <a:solidFill>
                  <a:srgbClr val="C00000"/>
                </a:solidFill>
                <a:latin typeface="Source Sans Pro" panose="020B0503030403020204" pitchFamily="34" charset="77"/>
                <a:ea typeface="Open Sans Light"/>
                <a:cs typeface="Open Sans Light"/>
                <a:sym typeface="Open Sans"/>
              </a:rPr>
              <a:t>Fast predictions</a:t>
            </a:r>
          </a:p>
          <a:p>
            <a:pPr marL="477055" indent="-380990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" sz="2133" dirty="0">
                <a:solidFill>
                  <a:schemeClr val="dk1"/>
                </a:solidFill>
                <a:latin typeface="Source Sans Pro" panose="020B0503030403020204" pitchFamily="34" charset="77"/>
                <a:ea typeface="Open Sans Light"/>
                <a:cs typeface="Open Sans Light"/>
                <a:sym typeface="Open Sans"/>
              </a:rPr>
              <a:t>Spatiotemporal variations</a:t>
            </a:r>
          </a:p>
          <a:p>
            <a:pPr marL="477055" indent="-380990">
              <a:buClr>
                <a:schemeClr val="dk1"/>
              </a:buClr>
              <a:buSzPts val="1700"/>
              <a:buFont typeface="Arial" panose="020B0604020202020204" pitchFamily="34" charset="0"/>
              <a:buChar char="•"/>
            </a:pPr>
            <a:r>
              <a:rPr lang="en" sz="2133" dirty="0">
                <a:solidFill>
                  <a:schemeClr val="dk1"/>
                </a:solidFill>
                <a:latin typeface="Source Sans Pro" panose="020B0503030403020204" pitchFamily="34" charset="77"/>
                <a:ea typeface="Open Sans Light"/>
                <a:cs typeface="Open Sans Light"/>
                <a:sym typeface="Open Sans"/>
              </a:rPr>
              <a:t>Realistic climate projections (CMIP5)</a:t>
            </a:r>
            <a:endParaRPr sz="2133" dirty="0">
              <a:solidFill>
                <a:schemeClr val="dk1"/>
              </a:solidFill>
              <a:latin typeface="Source Sans Pro" panose="020B0503030403020204" pitchFamily="34" charset="77"/>
              <a:ea typeface="Open Sans Light"/>
              <a:cs typeface="Open Sans Light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1970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/>
      <p:bldP spid="14" grpId="0"/>
      <p:bldP spid="17" grpId="0" animBg="1"/>
      <p:bldP spid="5" grpId="0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Lijing Wang</dc:creator>
  <cp:lastModifiedBy>Lijing Wang</cp:lastModifiedBy>
  <cp:revision>1</cp:revision>
  <dcterms:created xsi:type="dcterms:W3CDTF">2023-09-19T20:34:51Z</dcterms:created>
  <dcterms:modified xsi:type="dcterms:W3CDTF">2023-09-19T20:35:35Z</dcterms:modified>
</cp:coreProperties>
</file>