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7d84c9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7d84c9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a90c3ed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a90c3ed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280f0f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280f0f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27d84c92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27d84c9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top 10 genes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7d84c92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7d84c92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27d84c9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27d84c9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27d84c92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27d84c92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27d84c92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27d84c92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27d84c92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27d84c9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7d84c92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27d84c92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7d84c9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7d84c9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a29579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a29579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a29579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a29579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27d84c92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27d84c92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a29579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a29579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27d84c92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27d84c9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2a90c3ed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2a90c3ed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7e9bf8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7e9bf8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7d84c92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7d84c9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7d84c92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7d84c92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7d84c92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7d84c9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88541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88541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7d84c92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7d84c92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7e9bf8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7e9bf8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9471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Survival</a:t>
            </a:r>
            <a:r>
              <a:rPr lang="en" sz="3000"/>
              <a:t> Analysis Study in Pancreatic Ductal Adenocarcinoma Patients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036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7: Jingyiran Li, Lily Xia, </a:t>
            </a:r>
            <a:r>
              <a:rPr b="1" lang="en"/>
              <a:t>Simran Samra and Hassan Ali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Exploratory Data Analysis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653250" y="1913300"/>
            <a:ext cx="359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>
                <a:highlight>
                  <a:srgbClr val="FFFFFF"/>
                </a:highlight>
              </a:rPr>
              <a:t>This density plot </a:t>
            </a:r>
            <a:r>
              <a:rPr lang="en" sz="1300">
                <a:highlight>
                  <a:srgbClr val="FFFFFF"/>
                </a:highlight>
              </a:rPr>
              <a:t>shows the distribution of age across race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Majority of the patients were caucasian, then African American and then Asian 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A portion of the patients did not provide their race</a:t>
            </a:r>
            <a:endParaRPr sz="13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749" y="1853850"/>
            <a:ext cx="4188174" cy="29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04800" y="1946200"/>
            <a:ext cx="42435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</a:t>
            </a:r>
            <a:r>
              <a:rPr lang="en"/>
              <a:t> component analysis</a:t>
            </a:r>
            <a:r>
              <a:rPr lang="en"/>
              <a:t> for top 5000 genes reveals: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 sz="1300">
                <a:highlight>
                  <a:srgbClr val="FFFFFF"/>
                </a:highlight>
              </a:rPr>
              <a:t>There does not seem to be an effect of vital status on gene expression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>
                <a:highlight>
                  <a:srgbClr val="FFFFFF"/>
                </a:highlight>
              </a:rPr>
              <a:t>A majority of the tumors were at </a:t>
            </a:r>
            <a:r>
              <a:rPr b="1" lang="en" sz="1300">
                <a:highlight>
                  <a:srgbClr val="FFFFFF"/>
                </a:highlight>
              </a:rPr>
              <a:t>stage IIB</a:t>
            </a:r>
            <a:r>
              <a:rPr lang="en" sz="1300">
                <a:highlight>
                  <a:srgbClr val="FFFFFF"/>
                </a:highlight>
              </a:rPr>
              <a:t> 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200">
                <a:highlight>
                  <a:srgbClr val="FFFFFF"/>
                </a:highlight>
              </a:rPr>
              <a:t>C</a:t>
            </a:r>
            <a:r>
              <a:rPr lang="en" sz="1200">
                <a:highlight>
                  <a:srgbClr val="FFFFFF"/>
                </a:highlight>
              </a:rPr>
              <a:t>ancer is confined to the pancreas, and it has spread to at most 3 nearby lymph nodes</a:t>
            </a:r>
            <a:endParaRPr i="1" sz="1200">
              <a:highlight>
                <a:srgbClr val="FFFFFF"/>
              </a:highlight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31609" t="0"/>
          <a:stretch/>
        </p:blipFill>
        <p:spPr>
          <a:xfrm>
            <a:off x="4990000" y="855275"/>
            <a:ext cx="3701400" cy="38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38489" l="68081" r="19818" t="45004"/>
          <a:stretch/>
        </p:blipFill>
        <p:spPr>
          <a:xfrm>
            <a:off x="7793600" y="3657300"/>
            <a:ext cx="600625" cy="58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Exploratory Data Analysis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highlight>
                  <a:srgbClr val="FFFFFF"/>
                </a:highlight>
              </a:rPr>
              <a:t>Expression Analysis using LIMMA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175" y="1802225"/>
            <a:ext cx="4695524" cy="31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604950" y="1954625"/>
            <a:ext cx="3783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➢"/>
            </a:pPr>
            <a:r>
              <a:rPr lang="en"/>
              <a:t>The </a:t>
            </a:r>
            <a:r>
              <a:rPr lang="en"/>
              <a:t>top 10 most influential genes on the vital status of cancer subjects were determined using </a:t>
            </a:r>
            <a:r>
              <a:rPr lang="en"/>
              <a:t>limma and empirical Bayes </a:t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300"/>
              <a:buFont typeface="Lato"/>
              <a:buChar char="➢"/>
            </a:pPr>
            <a:r>
              <a:rPr lang="en"/>
              <a:t>This heatmap shows correlation among these top 10 genes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653250" y="2277700"/>
            <a:ext cx="50772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PCA was conducted among the top 10 genes </a:t>
            </a:r>
            <a:endParaRPr/>
          </a:p>
          <a:p>
            <a:pPr indent="-311150" lvl="1" marL="914400" rtl="0" algn="l"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~ 63% of the variation was due to the first component and ~ 8.3%  was due to the second component</a:t>
            </a:r>
            <a:endParaRPr sz="1300"/>
          </a:p>
          <a:p>
            <a:pPr indent="-311150" lvl="1" marL="914400" rtl="0" algn="l"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first two components are able to explain ~ 70% variation of the total </a:t>
            </a:r>
            <a:r>
              <a:rPr b="1" lang="en" sz="1300"/>
              <a:t>[Figure A]</a:t>
            </a:r>
            <a:endParaRPr b="1" sz="1300"/>
          </a:p>
          <a:p>
            <a:pPr indent="-311150" lvl="1" marL="914400" rtl="0" algn="l"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Pathologic stages were also clustered based on principal components 1 and 2 </a:t>
            </a:r>
            <a:r>
              <a:rPr b="1" lang="en" sz="1300"/>
              <a:t>[Figure B]</a:t>
            </a:r>
            <a:endParaRPr b="1" sz="13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800" y="651450"/>
            <a:ext cx="3200351" cy="221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18650"/>
            <a:ext cx="579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Principal Component Analysis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(PCA) 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5560550" y="2292000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560550" y="4392700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792" y="3162800"/>
            <a:ext cx="2784682" cy="18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857200" y="2022400"/>
            <a:ext cx="33993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We clustered the top 10 genes using k-mean algorithm with k equal to 2</a:t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800"/>
              </a:spcAft>
              <a:buSzPts val="1300"/>
              <a:buChar char="➢"/>
            </a:pPr>
            <a:r>
              <a:rPr lang="en"/>
              <a:t>Two clusters of genes were plotted in 2D PC coordinate system </a:t>
            </a:r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759925" y="1299050"/>
            <a:ext cx="58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Principal Component Analysis 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400" y="1937825"/>
            <a:ext cx="3505801" cy="2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99625" y="122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Gene Expressions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175" y="1912700"/>
            <a:ext cx="4267201" cy="25686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653400" y="1842975"/>
            <a:ext cx="42153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>
                <a:highlight>
                  <a:schemeClr val="lt1"/>
                </a:highlight>
              </a:rPr>
              <a:t>A hierarchical </a:t>
            </a:r>
            <a:r>
              <a:rPr lang="en">
                <a:highlight>
                  <a:schemeClr val="lt1"/>
                </a:highlight>
              </a:rPr>
              <a:t>dendrogram</a:t>
            </a:r>
            <a:r>
              <a:rPr lang="en">
                <a:highlight>
                  <a:schemeClr val="lt1"/>
                </a:highlight>
              </a:rPr>
              <a:t> for the top ten genes 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>
                <a:highlight>
                  <a:schemeClr val="lt1"/>
                </a:highlight>
              </a:rPr>
              <a:t>Euclidean was used as sample distance and single linkage </a:t>
            </a:r>
            <a:r>
              <a:rPr lang="en">
                <a:highlight>
                  <a:schemeClr val="lt1"/>
                </a:highlight>
              </a:rPr>
              <a:t>criteria was used to represent the</a:t>
            </a:r>
            <a:r>
              <a:rPr lang="en">
                <a:highlight>
                  <a:schemeClr val="lt1"/>
                </a:highlight>
              </a:rPr>
              <a:t> clusters’ distance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highlight>
                  <a:schemeClr val="lt1"/>
                </a:highlight>
              </a:rPr>
              <a:t>The expression of the top 10 genes among samples  was not well separated using the mentioned clustering </a:t>
            </a:r>
            <a:r>
              <a:rPr lang="en">
                <a:highlight>
                  <a:schemeClr val="lt1"/>
                </a:highlight>
              </a:rPr>
              <a:t>criteria, and we might try ‘correlation’ instead of </a:t>
            </a:r>
            <a:r>
              <a:rPr lang="en">
                <a:highlight>
                  <a:schemeClr val="lt1"/>
                </a:highlight>
              </a:rPr>
              <a:t> Euclidean distance in future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Selection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450" y="2089350"/>
            <a:ext cx="4181100" cy="22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r>
              <a:rPr lang="en">
                <a:highlight>
                  <a:schemeClr val="lt1"/>
                </a:highlight>
              </a:rPr>
              <a:t>A generalized linear model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r>
              <a:rPr lang="en">
                <a:highlight>
                  <a:schemeClr val="lt1"/>
                </a:highlight>
              </a:rPr>
              <a:t>As lambda increases, more coefficients are set to zero and among non-zero coefficients, more shrinkage is employed 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➢"/>
            </a:pPr>
            <a:r>
              <a:rPr lang="en">
                <a:highlight>
                  <a:schemeClr val="lt1"/>
                </a:highlight>
              </a:rPr>
              <a:t>Used for feature selection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</a:rPr>
              <a:t>The most important variables selected based on LASSO are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age_at_index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year_of_diagnosis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race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pathologic 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595959"/>
                </a:solidFill>
                <a:highlight>
                  <a:srgbClr val="FFFFFF"/>
                </a:highlight>
              </a:rPr>
              <a:t>and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pathologic stage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survival time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THBS1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CREM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595959"/>
                </a:solidFill>
                <a:highlight>
                  <a:srgbClr val="FFFFFF"/>
                </a:highlight>
              </a:rPr>
              <a:t>and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RP11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75" y="752500"/>
            <a:ext cx="3359326" cy="209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300" y="2852826"/>
            <a:ext cx="3359321" cy="21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Vital Status 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729450" y="2078875"/>
            <a:ext cx="437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highlight>
                  <a:schemeClr val="lt1"/>
                </a:highlight>
              </a:rPr>
              <a:t>An ensemble classifier used to obtain variability 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highlight>
                  <a:schemeClr val="lt1"/>
                </a:highlight>
              </a:rPr>
              <a:t>Relative importance of each attribute generated </a:t>
            </a:r>
            <a:r>
              <a:rPr b="1" lang="en"/>
              <a:t>[Figure A]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highlight>
                  <a:schemeClr val="lt1"/>
                </a:highlight>
              </a:rPr>
              <a:t>Sensitivity vs specificity of classifier obtained</a:t>
            </a:r>
            <a:endParaRPr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The accuracy for the random forest algorithm is 70% while that for the AdaBoost algorithm is 73%. The AUC for the random forest is 0.8825 while that for AdaBoost is 0.8194.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Both algorithms yielded similar results </a:t>
            </a:r>
            <a:r>
              <a:rPr b="1" lang="en" sz="1300"/>
              <a:t>[Figure B]</a:t>
            </a:r>
            <a:endParaRPr sz="12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600" y="1232050"/>
            <a:ext cx="3842399" cy="202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750" y="3413900"/>
            <a:ext cx="2289000" cy="1537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9"/>
          <p:cNvCxnSpPr/>
          <p:nvPr/>
        </p:nvCxnSpPr>
        <p:spPr>
          <a:xfrm>
            <a:off x="7833100" y="4092525"/>
            <a:ext cx="218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7833100" y="4406025"/>
            <a:ext cx="218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9"/>
          <p:cNvSpPr txBox="1"/>
          <p:nvPr/>
        </p:nvSpPr>
        <p:spPr>
          <a:xfrm>
            <a:off x="8088175" y="3850675"/>
            <a:ext cx="8412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Random Forest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8075750" y="4260475"/>
            <a:ext cx="8412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AdaBoost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403625" y="2852000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5403625" y="4406025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701100" y="123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Vital Status 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653250" y="2002675"/>
            <a:ext cx="4736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Top 10 genes were compared using </a:t>
            </a:r>
            <a:r>
              <a:rPr lang="en"/>
              <a:t>violin</a:t>
            </a:r>
            <a:r>
              <a:rPr lang="en"/>
              <a:t> plot and two-sample t-test </a:t>
            </a:r>
            <a:r>
              <a:rPr b="1" lang="en"/>
              <a:t>[Figure A]</a:t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Null hypothesis: there is no gene expression difference between </a:t>
            </a:r>
            <a:r>
              <a:rPr lang="en">
                <a:highlight>
                  <a:schemeClr val="lt1"/>
                </a:highlight>
              </a:rPr>
              <a:t>vital status of cancer subjects</a:t>
            </a:r>
            <a:endParaRPr/>
          </a:p>
          <a:p>
            <a:pPr indent="-304800" lvl="1" marL="9144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comparison of alive and dead gives a p-value of 0.70</a:t>
            </a:r>
            <a:endParaRPr sz="1200"/>
          </a:p>
          <a:p>
            <a:pPr indent="-304800" lvl="1" marL="9144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</a:t>
            </a:r>
            <a:r>
              <a:rPr lang="en" sz="1200">
                <a:solidFill>
                  <a:schemeClr val="accent3"/>
                </a:solidFill>
              </a:rPr>
              <a:t>failed to reject</a:t>
            </a:r>
            <a:r>
              <a:rPr lang="en" sz="1200"/>
              <a:t> the null hypothesis at the 0.05 significance level</a:t>
            </a:r>
            <a:endParaRPr sz="12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No clear majority visible from scatter plot </a:t>
            </a:r>
            <a:r>
              <a:rPr b="1" lang="en"/>
              <a:t>[Figure B]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473" y="785175"/>
            <a:ext cx="3264502" cy="22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00" y="2852476"/>
            <a:ext cx="3808296" cy="198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150" y="4910625"/>
            <a:ext cx="1135175" cy="1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5219625" y="2245950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5219625" y="4263775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Analysis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516100" y="1777650"/>
            <a:ext cx="41742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Kaplan-Meier estimators of the survival functions for six treatment groups are shown </a:t>
            </a:r>
            <a:r>
              <a:rPr b="1" lang="en" sz="1100"/>
              <a:t>[Figure A]</a:t>
            </a:r>
            <a:endParaRPr sz="11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No survival differences in: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treatment pharm group versus treatment pharm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treatment pharm versus no treatment radiation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Not recorded pharm and radiation groups</a:t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Survival differences in: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With treatment pharm and radiation groups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treatment radiation and with treatment radiation groups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Not recorded pharm group and with treatment radiation group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738" y="3232854"/>
            <a:ext cx="2378829" cy="185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127" y="693725"/>
            <a:ext cx="3992275" cy="2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4827300" y="2500725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827300" y="4518550"/>
            <a:ext cx="357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856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Pancreatic Ductal Adenocarcinoma (PDAC)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7995"/>
          <a:stretch/>
        </p:blipFill>
        <p:spPr>
          <a:xfrm>
            <a:off x="5415664" y="2717050"/>
            <a:ext cx="3250011" cy="1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726125" y="2098625"/>
            <a:ext cx="30273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LESS THAN 10%</a:t>
            </a:r>
            <a:endParaRPr b="1"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702075" y="3786275"/>
            <a:ext cx="310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The 5-year survival rate for for pancreatic cancer remains less than 10%</a:t>
            </a:r>
            <a:r>
              <a:rPr lang="en" sz="1200"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</a:rPr>
              <a:t>(SEER Cancer Stat Facts: Pancreas Cancer)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94475" y="2158200"/>
            <a:ext cx="48315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PDAC</a:t>
            </a:r>
            <a:r>
              <a:rPr b="1" lang="en" sz="1500"/>
              <a:t> is the</a:t>
            </a:r>
            <a:r>
              <a:rPr b="1" lang="en" sz="1500">
                <a:highlight>
                  <a:srgbClr val="FFFFFF"/>
                </a:highlight>
              </a:rPr>
              <a:t> most prevalent form of pancreatic cancer</a:t>
            </a:r>
            <a:endParaRPr b="1" sz="15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Pancreatic cancer is highly aggressive as 80-90% of patients present with surgically unresectable disease      </a:t>
            </a:r>
            <a:r>
              <a:rPr lang="en" sz="800">
                <a:highlight>
                  <a:srgbClr val="FFFFFF"/>
                </a:highlight>
              </a:rPr>
              <a:t>(Oettle H </a:t>
            </a:r>
            <a:r>
              <a:rPr i="1" lang="en" sz="800">
                <a:highlight>
                  <a:srgbClr val="FFFFFF"/>
                </a:highlight>
              </a:rPr>
              <a:t>et al.</a:t>
            </a:r>
            <a:r>
              <a:rPr lang="en" sz="800">
                <a:highlight>
                  <a:srgbClr val="FFFFFF"/>
                </a:highlight>
              </a:rPr>
              <a:t> 2007) </a:t>
            </a:r>
            <a:endParaRPr sz="80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There is a lack of clinically actionable biomarkers        </a:t>
            </a:r>
            <a:r>
              <a:rPr lang="en" sz="800">
                <a:highlight>
                  <a:srgbClr val="FFFFFF"/>
                </a:highlight>
              </a:rPr>
              <a:t>(Pancreatic Cancer Action Network) </a:t>
            </a:r>
            <a:endParaRPr sz="8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R</a:t>
            </a:r>
            <a:r>
              <a:rPr lang="en">
                <a:highlight>
                  <a:schemeClr val="lt1"/>
                </a:highlight>
              </a:rPr>
              <a:t>esponse to treatment is poor </a:t>
            </a:r>
            <a:r>
              <a:rPr lang="en" sz="900">
                <a:highlight>
                  <a:schemeClr val="lt1"/>
                </a:highlight>
              </a:rPr>
              <a:t>(</a:t>
            </a:r>
            <a:r>
              <a:rPr lang="en" sz="800">
                <a:highlight>
                  <a:schemeClr val="lt1"/>
                </a:highlight>
              </a:rPr>
              <a:t>Pancreatic Cancer Canada)</a:t>
            </a:r>
            <a:endParaRPr sz="8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chemeClr val="lt1"/>
                </a:highlight>
              </a:rPr>
              <a:t>Pancreatic cancer will soon be the third leading cause of cancer death in Canada </a:t>
            </a:r>
            <a:r>
              <a:rPr lang="en" sz="900">
                <a:highlight>
                  <a:schemeClr val="lt1"/>
                </a:highlight>
              </a:rPr>
              <a:t>(</a:t>
            </a:r>
            <a:r>
              <a:rPr lang="en" sz="800">
                <a:highlight>
                  <a:schemeClr val="lt1"/>
                </a:highlight>
              </a:rPr>
              <a:t>Pancreatic Cancer Canada)</a:t>
            </a:r>
            <a:endParaRPr sz="8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375" y="1883650"/>
            <a:ext cx="4681305" cy="2984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Analysis </a:t>
            </a:r>
            <a:r>
              <a:rPr lang="en"/>
              <a:t>Continued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653250" y="2078875"/>
            <a:ext cx="40533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Subtle differences exist between radiation and pharmaceutical  treatments</a:t>
            </a:r>
            <a:endParaRPr/>
          </a:p>
          <a:p>
            <a:pPr indent="-311150" lvl="1" marL="914400" rtl="0" algn="l">
              <a:spcBef>
                <a:spcPts val="4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Radiation yields a slightly better survival</a:t>
            </a:r>
            <a:endParaRPr sz="1300"/>
          </a:p>
          <a:p>
            <a:pPr indent="-311150" lvl="1" marL="914400" rtl="0" algn="l">
              <a:spcBef>
                <a:spcPts val="400"/>
              </a:spcBef>
              <a:spcAft>
                <a:spcPts val="400"/>
              </a:spcAft>
              <a:buSzPts val="1300"/>
              <a:buChar char="○"/>
            </a:pPr>
            <a:r>
              <a:rPr lang="en" sz="1300"/>
              <a:t>Log rank test with a </a:t>
            </a:r>
            <a:r>
              <a:rPr lang="en" sz="1300"/>
              <a:t>borderline</a:t>
            </a:r>
            <a:r>
              <a:rPr lang="en" sz="1300"/>
              <a:t> p-value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Analysis Continued 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653250" y="2076700"/>
            <a:ext cx="284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 significant improvement in survival when subjected under radiation treatment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H</a:t>
            </a:r>
            <a:r>
              <a:rPr lang="en"/>
              <a:t>owever, the confidence bands overlap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Unstable estimates with larger S.E. towards the end of the censoring period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650" y="1794274"/>
            <a:ext cx="4743632" cy="30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727650" y="121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659075" y="2010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The top 5 genes selected using limma, ebayes, and a correlation heatmap are </a:t>
            </a:r>
            <a:r>
              <a:rPr b="1" i="1" lang="en">
                <a:highlight>
                  <a:srgbClr val="FFFFFF"/>
                </a:highlight>
              </a:rPr>
              <a:t>THBS1, NNMT, CREM, ITPRIP, </a:t>
            </a:r>
            <a:r>
              <a:rPr lang="en">
                <a:highlight>
                  <a:srgbClr val="FFFFFF"/>
                </a:highlight>
              </a:rPr>
              <a:t>and</a:t>
            </a:r>
            <a:r>
              <a:rPr b="1" i="1" lang="en">
                <a:highlight>
                  <a:srgbClr val="FFFFFF"/>
                </a:highlight>
              </a:rPr>
              <a:t> RP11.</a:t>
            </a:r>
            <a:r>
              <a:rPr lang="en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➢"/>
            </a:pPr>
            <a:r>
              <a:rPr lang="en">
                <a:highlight>
                  <a:srgbClr val="FFFFFF"/>
                </a:highlight>
              </a:rPr>
              <a:t>The most important variables selected based on LASSO are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age_at_index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year_of_diagnosis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race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pathologic 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highlight>
                  <a:srgbClr val="FFFFFF"/>
                </a:highlight>
              </a:rPr>
              <a:t>and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pathologic stage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survival time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THBS1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CREM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highlight>
                  <a:srgbClr val="FFFFFF"/>
                </a:highlight>
              </a:rPr>
              <a:t>and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RP11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The first principal component captures 63.1% of the total variance, and the second principal component explains 8.3% variance from the remaining variation.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Compared projected gene expression points of samples’ vital status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The concentration ellipses of alive and dead are greatly overlapping</a:t>
            </a:r>
            <a:endParaRPr sz="1300">
              <a:highlight>
                <a:srgbClr val="FFFFFF"/>
              </a:highlight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>
                <a:highlight>
                  <a:srgbClr val="FFFFFF"/>
                </a:highlight>
              </a:rPr>
              <a:t>Gene expression does not differ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Continued 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The accuracy for the random forest algorithm is 70% while that for the AdaBoost algorithm is 73%. The AUC for the random forest is 0.8825 while that for AdaBoost is 0.8194. 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No significant difference in subjects’ top gene expression.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Based on the Kaplan Meier plot, the three group does not show a significantly different survival rate. A Log-rank test with a p-value of 0.2 further confirmed that there’s no difference in survival rate among the groups: treatment, therapy, and not reported.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Higher survival rate for radiation treatment group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729450" y="1870825"/>
            <a:ext cx="76887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The real challenge is that we could not find the target genes from the top 10 genes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One possibility is that the target genes were not in the top 10 genes in the first place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Positive and negative effects that they impose on patients’ survival could be canceled out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A lack of mutational signature data further limited our ability to accurately predict target genes 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 The classification accuracy for both random forest and AdaBoost is semi-optimal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An optimization strategy for both algorithms should be explored.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Stratification should be employed to group subjects based on baseline covariates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Stratification is not possible with the current set of covariates because they cannot serve as cluster factors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Genes may not directly affect survival time, hence making it difficult to pinpoint target genes solely based on the outcomes of interest - survival time and vital status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r>
              <a:rPr lang="en"/>
              <a:t> of our Project and Future Work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ctrTitle"/>
          </p:nvPr>
        </p:nvSpPr>
        <p:spPr>
          <a:xfrm>
            <a:off x="1651500" y="1947150"/>
            <a:ext cx="58410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 For Listening To An Update Of Our Work</a:t>
            </a:r>
            <a:endParaRPr sz="3400"/>
          </a:p>
        </p:txBody>
      </p:sp>
      <p:sp>
        <p:nvSpPr>
          <p:cNvPr id="282" name="Google Shape;282;p37"/>
          <p:cNvSpPr txBox="1"/>
          <p:nvPr>
            <p:ph idx="1" type="subTitle"/>
          </p:nvPr>
        </p:nvSpPr>
        <p:spPr>
          <a:xfrm>
            <a:off x="1651500" y="3443975"/>
            <a:ext cx="55842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7: Genome Surfers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     </a:t>
            </a:r>
            <a:r>
              <a:rPr b="1" i="1" lang="en" sz="1400"/>
              <a:t>Jingyiran Li, Lily Xia, Simran Samra and Hassan Ali</a:t>
            </a:r>
            <a:endParaRPr b="1" i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816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Pancreatic Ductal Adenocarcinoma (PDAC)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94475" y="2158200"/>
            <a:ext cx="469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One of the principal problems facing PDAC is h</a:t>
            </a:r>
            <a:r>
              <a:rPr b="1" lang="en">
                <a:highlight>
                  <a:srgbClr val="FFFFFF"/>
                </a:highlight>
              </a:rPr>
              <a:t>eterogeneity</a:t>
            </a:r>
            <a:r>
              <a:rPr b="1" lang="en">
                <a:highlight>
                  <a:srgbClr val="FFFFFF"/>
                </a:highlight>
              </a:rPr>
              <a:t> 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Despite tremendous scientific research, survival rates have not changed much during the last 20 years</a:t>
            </a:r>
            <a:endParaRPr b="1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Taking this information into account, we developed this current project to perform a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survival analysis</a:t>
            </a:r>
            <a:r>
              <a:rPr lang="en">
                <a:highlight>
                  <a:srgbClr val="FFFFFF"/>
                </a:highlight>
              </a:rPr>
              <a:t> in patients with 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</a:rPr>
              <a:t>pancreatic ductal adenocarcinoma</a:t>
            </a:r>
            <a:endParaRPr b="1">
              <a:solidFill>
                <a:schemeClr val="accent3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49" y="2317075"/>
            <a:ext cx="2808800" cy="21022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00775" y="2078875"/>
            <a:ext cx="662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highlight>
                  <a:srgbClr val="FFFFFF"/>
                </a:highlight>
              </a:rPr>
              <a:t>Our goal was to examine the relationship between 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</a:rPr>
              <a:t>gene expression level</a:t>
            </a:r>
            <a:r>
              <a:rPr i="1" lang="en" sz="1400">
                <a:highlight>
                  <a:srgbClr val="FFFFFF"/>
                </a:highlight>
              </a:rPr>
              <a:t> and </a:t>
            </a:r>
            <a:r>
              <a:rPr i="1" lang="en" sz="1400">
                <a:solidFill>
                  <a:schemeClr val="accent3"/>
                </a:solidFill>
                <a:highlight>
                  <a:srgbClr val="FFFFFF"/>
                </a:highlight>
              </a:rPr>
              <a:t>vital status</a:t>
            </a:r>
            <a:endParaRPr i="1"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Hypothesis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Certain genes are more heavily expressed in PDAC patients that survive while other genes seem to associate with PDAC patients that do not survive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Biological </a:t>
            </a:r>
            <a:r>
              <a:rPr b="1" lang="en" sz="1500"/>
              <a:t>Relevance</a:t>
            </a:r>
            <a:r>
              <a:rPr b="1" lang="en" sz="1500"/>
              <a:t>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Characterizing amplified gene targets/pathways enables us to identify ideal chemotherapeutic drug candidates and create a tailored therapy regimen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	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140625" y="1926475"/>
            <a:ext cx="427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Our hypothesis was investigated using the TCGA-PAAD dataset from The Cancer Genome Atlas, and it contains: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The expression of 44,084 genes from </a:t>
            </a: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177 resected tumors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of</a:t>
            </a:r>
            <a:r>
              <a:rPr lang="en">
                <a:highlight>
                  <a:srgbClr val="FFFFFF"/>
                </a:highlight>
              </a:rPr>
              <a:t> patients suffering from PDAC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Subject demographics, including, sex, age, race, vital status, and other survival-related information 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500"/>
              </a:spcBef>
              <a:spcAft>
                <a:spcPts val="500"/>
              </a:spcAft>
              <a:buSzPts val="1300"/>
              <a:buChar char="●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No control subjects</a:t>
            </a:r>
            <a:r>
              <a:rPr lang="en">
                <a:highlight>
                  <a:srgbClr val="FFFFFF"/>
                </a:highlight>
              </a:rPr>
              <a:t> since this dataset only reflects cancer patients’ genome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75" y="2049075"/>
            <a:ext cx="3123199" cy="23175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Workflow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678075" y="2085225"/>
            <a:ext cx="69783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Data description and wrangling 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Exploratory data analysis 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Expression analysis using LIMMA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Feature selection (genes) using PCA and LASSO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Classification analysis (alive or deceased)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Survival analysis</a:t>
            </a:r>
            <a:endParaRPr b="1" sz="1500"/>
          </a:p>
        </p:txBody>
      </p:sp>
      <p:sp>
        <p:nvSpPr>
          <p:cNvPr id="123" name="Google Shape;123;p18"/>
          <p:cNvSpPr/>
          <p:nvPr/>
        </p:nvSpPr>
        <p:spPr>
          <a:xfrm>
            <a:off x="1082300" y="2085225"/>
            <a:ext cx="407100" cy="33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082300" y="2522125"/>
            <a:ext cx="407100" cy="33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082300" y="2959025"/>
            <a:ext cx="407100" cy="33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082300" y="3395925"/>
            <a:ext cx="407100" cy="33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82300" y="3832825"/>
            <a:ext cx="407100" cy="33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82300" y="4269725"/>
            <a:ext cx="407100" cy="337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6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Wrangling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709850" y="2078875"/>
            <a:ext cx="433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/>
              <a:t>Sample clinical data had multiple unfilled columns, and they were removed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mainly focused on patients’ age, sex, race, tumor stages, treatments, survival time and vital status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To allow for comparability of the effects of these on gene expression, expression data was standardized to generate heatmaps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50" y="2078875"/>
            <a:ext cx="3056600" cy="21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Wrangling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06225"/>
            <a:ext cx="80484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COVARIANTES INCLUDED IN META-DATA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                     </a:t>
            </a:r>
            <a:endParaRPr b="1" i="1"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highlight>
                  <a:schemeClr val="lt1"/>
                </a:highlight>
              </a:rPr>
              <a:t>                                                                                                                            A</a:t>
            </a:r>
            <a:r>
              <a:rPr b="1" i="1" lang="en">
                <a:highlight>
                  <a:schemeClr val="lt1"/>
                </a:highlight>
              </a:rPr>
              <a:t>merican Joint Committee on Cancer (AJCC)</a:t>
            </a:r>
            <a:endParaRPr b="1" i="1" sz="15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AJCC Pathologic T                                                                                        </a:t>
            </a:r>
            <a:r>
              <a:rPr i="1" lang="en">
                <a:highlight>
                  <a:srgbClr val="FFFFFF"/>
                </a:highlight>
              </a:rPr>
              <a:t>Tumor Size</a:t>
            </a:r>
            <a:endParaRPr i="1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AJCC Pathologic N                                                                                        </a:t>
            </a:r>
            <a:r>
              <a:rPr i="1" lang="en">
                <a:highlight>
                  <a:srgbClr val="FFFFFF"/>
                </a:highlight>
              </a:rPr>
              <a:t>Lymph Node Involvement</a:t>
            </a:r>
            <a:endParaRPr i="1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AJCC Pathologic M                                                                                       </a:t>
            </a:r>
            <a:r>
              <a:rPr i="1" lang="en">
                <a:highlight>
                  <a:srgbClr val="FFFFFF"/>
                </a:highlight>
              </a:rPr>
              <a:t>Presence of Metastasis</a:t>
            </a:r>
            <a:r>
              <a:rPr lang="en">
                <a:highlight>
                  <a:srgbClr val="FFFFFF"/>
                </a:highlight>
              </a:rPr>
              <a:t>                 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AJCC Pathologic Stage                                                                               </a:t>
            </a:r>
            <a:r>
              <a:rPr i="1" lang="en">
                <a:highlight>
                  <a:srgbClr val="FFFFFF"/>
                </a:highlight>
              </a:rPr>
              <a:t>Extent of Cancer Progression</a:t>
            </a:r>
            <a:endParaRPr i="1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Age At Index,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Year of Birth / Death / Diagnosis                         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Vital Status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Race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Sex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 flipH="1" rot="10800000">
            <a:off x="4015000" y="2701525"/>
            <a:ext cx="824100" cy="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 flipH="1" rot="10800000">
            <a:off x="4015000" y="2936575"/>
            <a:ext cx="824100" cy="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 flipH="1" rot="10800000">
            <a:off x="4015000" y="3171625"/>
            <a:ext cx="824100" cy="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 rot="10800000">
            <a:off x="4015000" y="3406675"/>
            <a:ext cx="824100" cy="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5673225" y="3482875"/>
            <a:ext cx="3925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Stage IA                    </a:t>
            </a:r>
            <a:r>
              <a:rPr b="1" lang="en" sz="1200"/>
              <a:t>Least Severe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Stage IB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Stage IIA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Stage IIB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Stage III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Stage IV                    Most Severe</a:t>
            </a:r>
            <a:endParaRPr b="1" sz="1200"/>
          </a:p>
        </p:txBody>
      </p:sp>
      <p:cxnSp>
        <p:nvCxnSpPr>
          <p:cNvPr id="147" name="Google Shape;147;p20"/>
          <p:cNvCxnSpPr/>
          <p:nvPr/>
        </p:nvCxnSpPr>
        <p:spPr>
          <a:xfrm>
            <a:off x="6623025" y="3595150"/>
            <a:ext cx="9900" cy="1197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" name="Google Shape;148;p20"/>
          <p:cNvCxnSpPr/>
          <p:nvPr/>
        </p:nvCxnSpPr>
        <p:spPr>
          <a:xfrm flipH="1" rot="10800000">
            <a:off x="844025" y="2393113"/>
            <a:ext cx="3684000" cy="12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Exploratory Data Analysis (EDA)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1893575"/>
            <a:ext cx="362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>
                <a:highlight>
                  <a:srgbClr val="FFFFFF"/>
                </a:highlight>
              </a:rPr>
              <a:t>EDA was performed to visualize features and relationships of the covariates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>
                <a:highlight>
                  <a:srgbClr val="FFFFFF"/>
                </a:highlight>
              </a:rPr>
              <a:t>This density plot shows that the mean age of females and males at the time of index was similar (~66 years old)</a:t>
            </a:r>
            <a:endParaRPr sz="13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3999526" cy="28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