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35" r:id="rId2"/>
    <p:sldId id="324" r:id="rId3"/>
    <p:sldId id="472" r:id="rId4"/>
    <p:sldId id="473" r:id="rId5"/>
    <p:sldId id="475" r:id="rId6"/>
    <p:sldId id="474" r:id="rId7"/>
    <p:sldId id="476" r:id="rId8"/>
    <p:sldId id="477" r:id="rId9"/>
    <p:sldId id="478" r:id="rId10"/>
    <p:sldId id="359" r:id="rId11"/>
  </p:sldIdLst>
  <p:sldSz cx="23039388" cy="12960350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35"/>
            <p14:sldId id="324"/>
            <p14:sldId id="472"/>
            <p14:sldId id="473"/>
            <p14:sldId id="475"/>
            <p14:sldId id="474"/>
            <p14:sldId id="476"/>
            <p14:sldId id="477"/>
            <p14:sldId id="478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218DD6"/>
    <a:srgbClr val="1577BA"/>
    <a:srgbClr val="3C3022"/>
    <a:srgbClr val="A07C5A"/>
    <a:srgbClr val="6F7378"/>
    <a:srgbClr val="C1BD27"/>
    <a:srgbClr val="D2DEB4"/>
    <a:srgbClr val="DFCB09"/>
    <a:srgbClr val="F8A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30" autoAdjust="0"/>
    <p:restoredTop sz="73027" autoAdjust="0"/>
  </p:normalViewPr>
  <p:slideViewPr>
    <p:cSldViewPr snapToGrid="0">
      <p:cViewPr varScale="1">
        <p:scale>
          <a:sx n="35" d="100"/>
          <a:sy n="35" d="100"/>
        </p:scale>
        <p:origin x="58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269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本章节会讲到函数式编程基本知识跟概述：</a:t>
            </a:r>
            <a:endParaRPr lang="en-US" altLang="zh-CN" dirty="0"/>
          </a:p>
          <a:p>
            <a:r>
              <a:rPr lang="zh-CN" altLang="en-US" dirty="0"/>
              <a:t>如：纯函数 、 函数柯里化 、 函数组合 、声明式与命名式代码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篇幅有限以下内容暂时不会讲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容器 、 </a:t>
            </a:r>
            <a:r>
              <a:rPr lang="en-US" altLang="zh-CN" dirty="0" err="1"/>
              <a:t>functor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 Monad</a:t>
            </a:r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所以下面介绍一些函数式编程的知识和概念。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001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【</a:t>
            </a:r>
            <a:r>
              <a:rPr lang="zh-CN" altLang="en-US"/>
              <a:t>云课堂建议</a:t>
            </a:r>
            <a:r>
              <a:rPr lang="en-US" altLang="zh-CN"/>
              <a:t>】</a:t>
            </a:r>
          </a:p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讲完</a:t>
            </a:r>
            <a:r>
              <a:rPr lang="en-US" altLang="zh-CN"/>
              <a:t>PPT</a:t>
            </a:r>
            <a:r>
              <a:rPr lang="zh-CN" altLang="en-US"/>
              <a:t>上的内容，紧接着讲“在函数式编程中，我们想要的是 </a:t>
            </a:r>
            <a:r>
              <a:rPr lang="en-US" altLang="zh-CN"/>
              <a:t>slice </a:t>
            </a:r>
            <a:r>
              <a:rPr lang="zh-CN" altLang="en-US"/>
              <a:t>这样的纯函数，而不是 </a:t>
            </a:r>
            <a:r>
              <a:rPr lang="en-US" altLang="zh-CN"/>
              <a:t>splice</a:t>
            </a:r>
            <a:r>
              <a:rPr lang="zh-CN" altLang="en-US"/>
              <a:t>这种每次调用后都会把数据弄得一团乱的函数。”</a:t>
            </a:r>
            <a:endParaRPr lang="en-US" altLang="zh-CN"/>
          </a:p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再跳转下一页集中讲解函数式编程排斥不纯函数的理由。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1658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可以注意到，上个章节中的 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test 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把关键数字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硬编码在函数内部，扩展性比较差，我们可以在后面的柯里化中看到如何用优雅的函数式解决这种问题。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941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学会使用纯函数以及如何把它柯里化之后，我们如何避免写出不优雅的包菜式代码 </a:t>
            </a:r>
            <a:r>
              <a:rPr lang="en-US" altLang="zh-CN"/>
              <a:t>h ( g ( f ( x ) ) )</a:t>
            </a:r>
            <a:r>
              <a:rPr lang="zh-CN" altLang="en-US"/>
              <a:t>？我们需要用到函数组合</a:t>
            </a:r>
          </a:p>
        </p:txBody>
      </p:sp>
    </p:spTree>
    <p:extLst>
      <p:ext uri="{BB962C8B-B14F-4D97-AF65-F5344CB8AC3E}">
        <p14:creationId xmlns:p14="http://schemas.microsoft.com/office/powerpoint/2010/main" val="2153157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函数式编程的一个明显的好处就是这种声明式的代码，对于无副作用的纯函数，我们完全可以不考虑函数内部是如何实现的，专注于编写业务代码。优化代码时，目光只需要集中在这些稳定坚固的函数内部即可。</a:t>
            </a:r>
            <a:endParaRPr lang="en-US" altLang="zh-CN"/>
          </a:p>
          <a:p>
            <a:r>
              <a:rPr lang="zh-CN" altLang="en-US"/>
              <a:t>相反，不纯的不函数式的代码会产生副作用或者依赖外部系统环境，使用它们的时候总是要考虑这些副作用。</a:t>
            </a:r>
          </a:p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37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856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BE5C5708-F34A-46FD-8080-09CFB1242EF8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719908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719908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719908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908" y="1889970"/>
            <a:ext cx="21599654" cy="96870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1DE5B55E-66C2-4EEB-B3ED-94DE45C4B0DA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19779" y="1889970"/>
            <a:ext cx="13499785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10" y="1889970"/>
            <a:ext cx="7739876" cy="9687032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068FA05D-6727-4413-A937-5FF688DC09C8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452" y="1889970"/>
            <a:ext cx="13499785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580102" y="1889970"/>
            <a:ext cx="7739876" cy="9687032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068FA05D-6727-4413-A937-5FF688DC09C8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11699733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719908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719908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11699733" y="1889970"/>
            <a:ext cx="10611832" cy="9687032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719908" y="1889970"/>
            <a:ext cx="10611832" cy="9687032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11699733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9907" y="1889970"/>
            <a:ext cx="10799827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11879731" y="1889971"/>
            <a:ext cx="10439833" cy="4590029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11879731" y="6885001"/>
            <a:ext cx="10439833" cy="4725034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519735" y="1889970"/>
            <a:ext cx="10799827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719908" y="1889971"/>
            <a:ext cx="10439833" cy="4590029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719908" y="6885001"/>
            <a:ext cx="10439833" cy="4725034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B1C1A7AE-E083-43D4-BF21-3A103874AE37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19908" y="1889971"/>
            <a:ext cx="21599654" cy="7044030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9045016"/>
            <a:ext cx="21599654" cy="2618983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6BAFA96C-746A-4C40-B380-E1C8AA697EB6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411811" y="12012001"/>
            <a:ext cx="14087750" cy="690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页面制作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719908" y="4701007"/>
            <a:ext cx="21599654" cy="7044030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1889968"/>
            <a:ext cx="21599654" cy="2618983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A5500BB1-14CC-4B6E-B0FC-82131E108CCA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719908" y="1889971"/>
            <a:ext cx="10439833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11519735" y="1889971"/>
            <a:ext cx="10799827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8100011"/>
            <a:ext cx="21599654" cy="356398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719908" y="5669997"/>
            <a:ext cx="10439833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11519735" y="5669997"/>
            <a:ext cx="10799827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1889968"/>
            <a:ext cx="21599654" cy="356398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C0BB8137-6CA5-45A6-81AF-5B893A33D86C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C0BB8137-6CA5-45A6-81AF-5B893A33D86C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1"/>
            <a:ext cx="23039471" cy="119231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图片 444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1"/>
            <a:ext cx="23039471" cy="11923123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0"/>
            <a:ext cx="23039471" cy="12959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1C1A7AE-E083-43D4-BF21-3A103874AE37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E5C5708-F34A-46FD-8080-09CFB1242EF8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4089600" cy="360000"/>
          </a:xfrm>
          <a:prstGeom prst="rect">
            <a:avLst/>
          </a:prstGeom>
        </p:spPr>
        <p:txBody>
          <a:bodyPr/>
          <a:lstStyle/>
          <a:p>
            <a:fld id="{B1C1A7AE-E083-43D4-BF21-3A103874AE37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E5C5708-F34A-46FD-8080-09CFB1242EF8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2" name="图片 11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id="{CAB2867E-9B5C-4ECA-A4A6-981C12784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BB117A-7A32-4734-96D9-311F2E8D4167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6C09CD-D4C8-4449-9375-B14FAEA58B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0" name="文本占位符 8">
            <a:extLst>
              <a:ext uri="{FF2B5EF4-FFF2-40B4-BE49-F238E27FC236}">
                <a16:creationId xmlns:a16="http://schemas.microsoft.com/office/drawing/2014/main" id="{546CA23A-C8B4-4D01-89D3-6C019BD81C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C1A25A41-C8A4-415C-B20B-D701BB5AD9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8" name="文本占位符 8">
            <a:extLst>
              <a:ext uri="{FF2B5EF4-FFF2-40B4-BE49-F238E27FC236}">
                <a16:creationId xmlns:a16="http://schemas.microsoft.com/office/drawing/2014/main" id="{BEA69160-7C75-4900-8381-D99C6BAD57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176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12" name="图片 11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600" indent="-863600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1pPr>
            <a:lvl2pPr>
              <a:defRPr sz="4800"/>
            </a:lvl2pPr>
          </a:lstStyle>
          <a:p>
            <a:pPr marL="863600" lvl="0" indent="-863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79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25FC87A2-50F7-49CD-BC95-57A6C8AE6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170"/>
            <a:r>
              <a:rPr lang="zh-CN" altLang="en-US" dirty="0"/>
              <a:t>点击编辑小节标题</a:t>
            </a:r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53BB81F4-4FD9-4FA9-862E-E761407242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CDDE9BC8-0616-49F7-BFAE-2BADD4FD35BE}"/>
              </a:ext>
            </a:extLst>
          </p:cNvPr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DD3E640C-F295-48BA-9A92-8002506DB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AA61C3E7-406A-4941-8473-2CF8B63ED7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>
            <a:extLst>
              <a:ext uri="{FF2B5EF4-FFF2-40B4-BE49-F238E27FC236}">
                <a16:creationId xmlns:a16="http://schemas.microsoft.com/office/drawing/2014/main" id="{F100A95F-33C9-4843-935E-18B40154900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F7B74D16-7210-4451-AA97-0FB8487D8182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207E5A8C-5A43-4E29-9DEC-6CAB2C3AB7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17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11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130DA29C-0567-47A7-BFD2-B939BD2FE0C6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719908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719908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11699733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11699733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11699733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>
                <a:solidFill>
                  <a:srgbClr val="1577BA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7" y="518997"/>
            <a:ext cx="21599654" cy="110096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11699733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11699733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11699733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2024969"/>
            <a:ext cx="21599654" cy="955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5" name="图片 4"/>
          <p:cNvPicPr/>
          <p:nvPr userDrawn="1"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07" y="12348000"/>
            <a:ext cx="4089600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</p:sldLayoutIdLst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  <p:hf sldNum="0" hdr="0" dt="0"/>
  <p:txStyles>
    <p:titleStyle>
      <a:lvl1pPr algn="l" defTabSz="2303145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80" indent="-71945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360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615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140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395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grpSp>
        <p:nvGrpSpPr>
          <p:cNvPr id="8" name="组合 7"/>
          <p:cNvGrpSpPr/>
          <p:nvPr/>
        </p:nvGrpSpPr>
        <p:grpSpPr>
          <a:xfrm>
            <a:off x="1972568" y="4245242"/>
            <a:ext cx="19507199" cy="2661280"/>
            <a:chOff x="5266365" y="4481724"/>
            <a:chExt cx="13633330" cy="2661280"/>
          </a:xfrm>
        </p:grpSpPr>
        <p:sp>
          <p:nvSpPr>
            <p:cNvPr id="9" name="TextBox 29"/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8000" b="1" dirty="0">
                  <a:solidFill>
                    <a:srgbClr val="1475B2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Times New Roman" panose="02020603050405020304" pitchFamily="18" charset="0"/>
                </a:rPr>
                <a:t>函数式编程思想概述</a:t>
              </a:r>
            </a:p>
          </p:txBody>
        </p:sp>
        <p:sp>
          <p:nvSpPr>
            <p:cNvPr id="10" name="TextBox 53"/>
            <p:cNvSpPr txBox="1"/>
            <p:nvPr/>
          </p:nvSpPr>
          <p:spPr>
            <a:xfrm>
              <a:off x="6163502" y="6119647"/>
              <a:ext cx="10935000" cy="1023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>
                  <a:solidFill>
                    <a:srgbClr val="4D4D4D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Noto Sans CJK SC Medium" charset="-122"/>
                </a:rPr>
                <a:t>         </a:t>
              </a:r>
              <a:r>
                <a:rPr lang="en-US" altLang="zh-CN" sz="6050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Noto Sans CJK SC Medium" charset="-122"/>
                </a:rPr>
                <a:t>Underscore</a:t>
              </a:r>
              <a:r>
                <a:rPr lang="zh-CN" altLang="en-US" sz="6050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Noto Sans CJK SC Medium" charset="-122"/>
                </a:rPr>
                <a:t>源码分析</a:t>
              </a:r>
              <a:endParaRPr lang="zh-CN" altLang="en-US" sz="605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01975" y="12150175"/>
            <a:ext cx="4697719" cy="415832"/>
            <a:chOff x="7733871" y="10770757"/>
            <a:chExt cx="6896570" cy="610470"/>
          </a:xfrm>
        </p:grpSpPr>
        <p:pic>
          <p:nvPicPr>
            <p:cNvPr id="12" name="网易云课堂logo.png" descr="网易云课堂logo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3871" y="10770757"/>
              <a:ext cx="3730635" cy="610470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13" name="线条"/>
            <p:cNvSpPr/>
            <p:nvPr/>
          </p:nvSpPr>
          <p:spPr>
            <a:xfrm flipV="1">
              <a:off x="11963469" y="10834162"/>
              <a:ext cx="2" cy="483664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  <p:pic>
          <p:nvPicPr>
            <p:cNvPr id="14" name="图片 13" descr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31590" y="10834162"/>
              <a:ext cx="2198851" cy="507932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1" y="150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4867" y="4365175"/>
            <a:ext cx="11250738" cy="2755149"/>
          </a:xfrm>
        </p:spPr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谢谢观看</a:t>
            </a:r>
          </a:p>
        </p:txBody>
      </p:sp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200" y="12060000"/>
            <a:ext cx="40896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函数式编程基础知识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D59D1-518F-430B-B5D8-3112FDE77D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dirty="0"/>
              <a:t> 函数式编程概述</a:t>
            </a:r>
          </a:p>
        </p:txBody>
      </p:sp>
      <p:sp>
        <p:nvSpPr>
          <p:cNvPr id="7" name="线条">
            <a:extLst>
              <a:ext uri="{FF2B5EF4-FFF2-40B4-BE49-F238E27FC236}">
                <a16:creationId xmlns:a16="http://schemas.microsoft.com/office/drawing/2014/main" id="{BBC547F4-CE5E-43FC-B09B-BE8F734D4B9F}"/>
              </a:ext>
            </a:extLst>
          </p:cNvPr>
          <p:cNvSpPr/>
          <p:nvPr/>
        </p:nvSpPr>
        <p:spPr>
          <a:xfrm>
            <a:off x="1669886" y="3972680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7BF240-03B1-4D1A-BB0D-719D0AEDC612}"/>
              </a:ext>
            </a:extLst>
          </p:cNvPr>
          <p:cNvSpPr/>
          <p:nvPr/>
        </p:nvSpPr>
        <p:spPr>
          <a:xfrm>
            <a:off x="19682500" y="9328132"/>
            <a:ext cx="1163683" cy="1188839"/>
          </a:xfrm>
          <a:prstGeom prst="rect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74A929-DA5A-4220-939D-2DC4D242A5DE}"/>
              </a:ext>
            </a:extLst>
          </p:cNvPr>
          <p:cNvSpPr/>
          <p:nvPr/>
        </p:nvSpPr>
        <p:spPr>
          <a:xfrm>
            <a:off x="20867270" y="8808752"/>
            <a:ext cx="502232" cy="513089"/>
          </a:xfrm>
          <a:prstGeom prst="rect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A368E0-399C-499D-806B-FCD87CE35222}"/>
              </a:ext>
            </a:extLst>
          </p:cNvPr>
          <p:cNvSpPr/>
          <p:nvPr/>
        </p:nvSpPr>
        <p:spPr>
          <a:xfrm>
            <a:off x="2607003" y="2975425"/>
            <a:ext cx="1163683" cy="1188839"/>
          </a:xfrm>
          <a:prstGeom prst="rect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991DB9-44E3-49B7-A932-952753A4819A}"/>
              </a:ext>
            </a:extLst>
          </p:cNvPr>
          <p:cNvSpPr/>
          <p:nvPr/>
        </p:nvSpPr>
        <p:spPr>
          <a:xfrm>
            <a:off x="2104771" y="4164264"/>
            <a:ext cx="502232" cy="513089"/>
          </a:xfrm>
          <a:prstGeom prst="rect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9EEF63-22BD-4C29-9213-F28C085E3DE6}"/>
              </a:ext>
            </a:extLst>
          </p:cNvPr>
          <p:cNvSpPr/>
          <p:nvPr/>
        </p:nvSpPr>
        <p:spPr>
          <a:xfrm>
            <a:off x="4252442" y="2975425"/>
            <a:ext cx="396641" cy="405215"/>
          </a:xfrm>
          <a:prstGeom prst="rect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36132F-C887-407C-9249-69A339663572}"/>
              </a:ext>
            </a:extLst>
          </p:cNvPr>
          <p:cNvSpPr/>
          <p:nvPr/>
        </p:nvSpPr>
        <p:spPr>
          <a:xfrm>
            <a:off x="18950182" y="10137156"/>
            <a:ext cx="396641" cy="405215"/>
          </a:xfrm>
          <a:prstGeom prst="rect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">
            <a:extLst>
              <a:ext uri="{FF2B5EF4-FFF2-40B4-BE49-F238E27FC236}">
                <a16:creationId xmlns:a16="http://schemas.microsoft.com/office/drawing/2014/main" id="{EC01AB18-9C23-4C4C-900E-5E0E8FDE7E47}"/>
              </a:ext>
            </a:extLst>
          </p:cNvPr>
          <p:cNvSpPr/>
          <p:nvPr/>
        </p:nvSpPr>
        <p:spPr>
          <a:xfrm>
            <a:off x="3310185" y="4920343"/>
            <a:ext cx="16764000" cy="3743431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4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id="{8DB5EA30-EFA0-413E-B4EC-5121DEA500A0}"/>
              </a:ext>
            </a:extLst>
          </p:cNvPr>
          <p:cNvSpPr txBox="1"/>
          <p:nvPr/>
        </p:nvSpPr>
        <p:spPr>
          <a:xfrm>
            <a:off x="3770686" y="5637646"/>
            <a:ext cx="15911814" cy="2230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JavaScript 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作为一种典型的多范式编程语言，这两年随着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React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的火热，函数式编程的概念也开始流行起来；</a:t>
            </a:r>
            <a:endParaRPr lang="en-US" altLang="zh-CN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Rxjs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lodash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underscore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等多种开源库都使用了函数式的特性。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69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EC001-5512-437E-A829-7DE35190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纯函数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1C4684-BA91-4E89-B997-E4EBD74DC10A}"/>
              </a:ext>
            </a:extLst>
          </p:cNvPr>
          <p:cNvSpPr/>
          <p:nvPr/>
        </p:nvSpPr>
        <p:spPr>
          <a:xfrm>
            <a:off x="10425529" y="2655176"/>
            <a:ext cx="10007061" cy="884183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kumimoji="1" lang="en-US" altLang="zh-CN" sz="3600">
              <a:solidFill>
                <a:srgbClr val="E8BF6A"/>
              </a:solidFill>
              <a:ea typeface="+mn-lt"/>
              <a:cs typeface="+mn-lt"/>
            </a:endParaRPr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EBDB782A-41A2-4A99-A7A8-68AE71C6F1DD}"/>
              </a:ext>
            </a:extLst>
          </p:cNvPr>
          <p:cNvSpPr/>
          <p:nvPr/>
        </p:nvSpPr>
        <p:spPr>
          <a:xfrm>
            <a:off x="2606798" y="2655175"/>
            <a:ext cx="8610705" cy="8841840"/>
          </a:xfrm>
          <a:prstGeom prst="rect">
            <a:avLst/>
          </a:prstGeom>
          <a:solidFill>
            <a:srgbClr val="218DD6"/>
          </a:solidFill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noAutofit/>
          </a:bodyPr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" name="2018-01-01  01:01:01">
            <a:extLst>
              <a:ext uri="{FF2B5EF4-FFF2-40B4-BE49-F238E27FC236}">
                <a16:creationId xmlns:a16="http://schemas.microsoft.com/office/drawing/2014/main" id="{89667264-9AF2-430C-9A8C-B5F594344E31}"/>
              </a:ext>
            </a:extLst>
          </p:cNvPr>
          <p:cNvSpPr txBox="1"/>
          <p:nvPr/>
        </p:nvSpPr>
        <p:spPr>
          <a:xfrm>
            <a:off x="3024524" y="3137461"/>
            <a:ext cx="7401005" cy="751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7466" tIns="67466" rIns="67466" bIns="67466" numCol="1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rPr>
              <a:t>纯函数</a:t>
            </a:r>
            <a:endParaRPr lang="en-US" altLang="zh-CN">
              <a:latin typeface="思源黑体 CN Medium" panose="020B0600000000000000" pitchFamily="34" charset="-122"/>
              <a:ea typeface="思源黑体 CN Medium" panose="020B0600000000000000" pitchFamily="34" charset="-122"/>
              <a:cs typeface="Source Han Sans CN" charset="-122"/>
            </a:endParaRPr>
          </a:p>
        </p:txBody>
      </p:sp>
      <p:sp>
        <p:nvSpPr>
          <p:cNvPr id="7" name="线条">
            <a:extLst>
              <a:ext uri="{FF2B5EF4-FFF2-40B4-BE49-F238E27FC236}">
                <a16:creationId xmlns:a16="http://schemas.microsoft.com/office/drawing/2014/main" id="{0BBA8B28-7C2E-4574-B855-18FE15430EFF}"/>
              </a:ext>
            </a:extLst>
          </p:cNvPr>
          <p:cNvSpPr/>
          <p:nvPr/>
        </p:nvSpPr>
        <p:spPr>
          <a:xfrm>
            <a:off x="3094973" y="4074726"/>
            <a:ext cx="7719391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8" name="代码书写：…">
            <a:extLst>
              <a:ext uri="{FF2B5EF4-FFF2-40B4-BE49-F238E27FC236}">
                <a16:creationId xmlns:a16="http://schemas.microsoft.com/office/drawing/2014/main" id="{E22746FD-1E0E-4E86-B6F7-C1AEA8C780E2}"/>
              </a:ext>
            </a:extLst>
          </p:cNvPr>
          <p:cNvSpPr txBox="1"/>
          <p:nvPr/>
        </p:nvSpPr>
        <p:spPr>
          <a:xfrm>
            <a:off x="3024524" y="4472247"/>
            <a:ext cx="7719391" cy="26038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定义：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对于相同的输入，永远会得到相同的输出，而且没有任何可观察的副作用，也不依赖外部环境的状态。</a:t>
            </a:r>
          </a:p>
        </p:txBody>
      </p:sp>
      <p:sp>
        <p:nvSpPr>
          <p:cNvPr id="10" name="代码书写：…">
            <a:extLst>
              <a:ext uri="{FF2B5EF4-FFF2-40B4-BE49-F238E27FC236}">
                <a16:creationId xmlns:a16="http://schemas.microsoft.com/office/drawing/2014/main" id="{83C7204E-537B-4499-96C0-9D2ED59C639C}"/>
              </a:ext>
            </a:extLst>
          </p:cNvPr>
          <p:cNvSpPr txBox="1"/>
          <p:nvPr/>
        </p:nvSpPr>
        <p:spPr>
          <a:xfrm>
            <a:off x="3024524" y="7342514"/>
            <a:ext cx="7657918" cy="13481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例子：</a:t>
            </a:r>
            <a:endParaRPr lang="en-US" altLang="zh-CN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数学公式  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 = f(x) </a:t>
            </a:r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815B57-C051-4B63-950B-53E14ED89C99}"/>
              </a:ext>
            </a:extLst>
          </p:cNvPr>
          <p:cNvSpPr txBox="1"/>
          <p:nvPr/>
        </p:nvSpPr>
        <p:spPr>
          <a:xfrm>
            <a:off x="11839374" y="5080356"/>
            <a:ext cx="8593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arr = [1,2,3,4,5];</a:t>
            </a:r>
          </a:p>
          <a:p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kumimoji="1" lang="zh-CN" altLang="en-US" sz="3200">
                <a:solidFill>
                  <a:srgbClr val="E8BF6A"/>
                </a:solidFill>
                <a:latin typeface="+mn-ea"/>
                <a:cs typeface="DejaVu Sans Mono" panose="020B0609030804020204" pitchFamily="49" charset="0"/>
              </a:rPr>
              <a:t>纯函数</a:t>
            </a:r>
            <a:br>
              <a:rPr kumimoji="1" lang="zh-CN" altLang="en-US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arr.slice(0,3);   //=&gt; [1,2,3]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arr.slice(0,3);   //=&gt; [1,2,3]</a:t>
            </a:r>
          </a:p>
          <a:p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kumimoji="1" lang="zh-CN" altLang="en-US" sz="3200">
                <a:solidFill>
                  <a:srgbClr val="E8BF6A"/>
                </a:solidFill>
                <a:latin typeface="+mn-ea"/>
                <a:cs typeface="DejaVu Sans Mono" panose="020B0609030804020204" pitchFamily="49" charset="0"/>
              </a:rPr>
              <a:t>非纯函数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arr.splice(0,3);  //=&gt; [1,2,3]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arr.splice(0,3);  //=&gt; [4,5]</a:t>
            </a:r>
          </a:p>
        </p:txBody>
      </p:sp>
      <p:sp>
        <p:nvSpPr>
          <p:cNvPr id="12" name="代码书写：…">
            <a:extLst>
              <a:ext uri="{FF2B5EF4-FFF2-40B4-BE49-F238E27FC236}">
                <a16:creationId xmlns:a16="http://schemas.microsoft.com/office/drawing/2014/main" id="{0455BE19-5847-479C-BA74-1F0B0E99EC3F}"/>
              </a:ext>
            </a:extLst>
          </p:cNvPr>
          <p:cNvSpPr txBox="1"/>
          <p:nvPr/>
        </p:nvSpPr>
        <p:spPr>
          <a:xfrm>
            <a:off x="3008174" y="9061024"/>
            <a:ext cx="7657918" cy="13481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JavaScript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中，对于数组的操作有些是纯的，有些是不纯的。</a:t>
            </a:r>
          </a:p>
        </p:txBody>
      </p:sp>
    </p:spTree>
    <p:extLst>
      <p:ext uri="{BB962C8B-B14F-4D97-AF65-F5344CB8AC3E}">
        <p14:creationId xmlns:p14="http://schemas.microsoft.com/office/powerpoint/2010/main" val="90614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EC001-5512-437E-A829-7DE35190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纯函数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1C4684-BA91-4E89-B997-E4EBD74DC10A}"/>
              </a:ext>
            </a:extLst>
          </p:cNvPr>
          <p:cNvSpPr/>
          <p:nvPr/>
        </p:nvSpPr>
        <p:spPr>
          <a:xfrm>
            <a:off x="10425529" y="2655176"/>
            <a:ext cx="10007061" cy="884183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kumimoji="1" lang="en-US" altLang="zh-CN" sz="3600">
              <a:solidFill>
                <a:srgbClr val="E8BF6A"/>
              </a:solidFill>
              <a:ea typeface="+mn-lt"/>
              <a:cs typeface="+mn-lt"/>
            </a:endParaRPr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EBDB782A-41A2-4A99-A7A8-68AE71C6F1DD}"/>
              </a:ext>
            </a:extLst>
          </p:cNvPr>
          <p:cNvSpPr/>
          <p:nvPr/>
        </p:nvSpPr>
        <p:spPr>
          <a:xfrm>
            <a:off x="2606798" y="2655175"/>
            <a:ext cx="8610705" cy="8841840"/>
          </a:xfrm>
          <a:prstGeom prst="rect">
            <a:avLst/>
          </a:prstGeom>
          <a:solidFill>
            <a:srgbClr val="218DD6"/>
          </a:solidFill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noAutofit/>
          </a:bodyPr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" name="2018-01-01  01:01:01">
            <a:extLst>
              <a:ext uri="{FF2B5EF4-FFF2-40B4-BE49-F238E27FC236}">
                <a16:creationId xmlns:a16="http://schemas.microsoft.com/office/drawing/2014/main" id="{89667264-9AF2-430C-9A8C-B5F594344E31}"/>
              </a:ext>
            </a:extLst>
          </p:cNvPr>
          <p:cNvSpPr txBox="1"/>
          <p:nvPr/>
        </p:nvSpPr>
        <p:spPr>
          <a:xfrm>
            <a:off x="3024524" y="3137461"/>
            <a:ext cx="7401005" cy="751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7466" tIns="67466" rIns="67466" bIns="67466" numCol="1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rPr>
              <a:t>函数式编程为何排斥不纯的函数？</a:t>
            </a:r>
          </a:p>
        </p:txBody>
      </p:sp>
      <p:sp>
        <p:nvSpPr>
          <p:cNvPr id="7" name="线条">
            <a:extLst>
              <a:ext uri="{FF2B5EF4-FFF2-40B4-BE49-F238E27FC236}">
                <a16:creationId xmlns:a16="http://schemas.microsoft.com/office/drawing/2014/main" id="{0BBA8B28-7C2E-4574-B855-18FE15430EFF}"/>
              </a:ext>
            </a:extLst>
          </p:cNvPr>
          <p:cNvSpPr/>
          <p:nvPr/>
        </p:nvSpPr>
        <p:spPr>
          <a:xfrm>
            <a:off x="3094973" y="4074726"/>
            <a:ext cx="7719391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8" name="代码书写：…">
            <a:extLst>
              <a:ext uri="{FF2B5EF4-FFF2-40B4-BE49-F238E27FC236}">
                <a16:creationId xmlns:a16="http://schemas.microsoft.com/office/drawing/2014/main" id="{E22746FD-1E0E-4E86-B6F7-C1AEA8C780E2}"/>
              </a:ext>
            </a:extLst>
          </p:cNvPr>
          <p:cNvSpPr txBox="1"/>
          <p:nvPr/>
        </p:nvSpPr>
        <p:spPr>
          <a:xfrm>
            <a:off x="3024524" y="5035175"/>
            <a:ext cx="7719391" cy="26038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非纯函数中，函数的行为需要由外部的系统环境决定。也就是说此函数行为不仅取决于输入的参数 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age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，还取决于一个外部的变量  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timeOfLife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815B57-C051-4B63-950B-53E14ED89C99}"/>
              </a:ext>
            </a:extLst>
          </p:cNvPr>
          <p:cNvSpPr txBox="1"/>
          <p:nvPr/>
        </p:nvSpPr>
        <p:spPr>
          <a:xfrm>
            <a:off x="12239613" y="4566142"/>
            <a:ext cx="819297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timeOfLife = 20;</a:t>
            </a:r>
          </a:p>
          <a:p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kumimoji="1" lang="zh-CN" altLang="en-US" sz="3200">
                <a:solidFill>
                  <a:srgbClr val="E8BF6A"/>
                </a:solidFill>
                <a:latin typeface="+mn-ea"/>
                <a:cs typeface="DejaVu Sans Mono" panose="020B0609030804020204" pitchFamily="49" charset="0"/>
              </a:rPr>
              <a:t>纯函数</a:t>
            </a:r>
            <a:br>
              <a:rPr kumimoji="1" lang="zh-CN" altLang="en-US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function test(age){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return age &gt; 20;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kumimoji="1" lang="zh-CN" altLang="en-US" sz="3200">
                <a:solidFill>
                  <a:srgbClr val="E8BF6A"/>
                </a:solidFill>
                <a:latin typeface="+mn-ea"/>
                <a:cs typeface="DejaVu Sans Mono" panose="020B0609030804020204" pitchFamily="49" charset="0"/>
              </a:rPr>
              <a:t>非纯函数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function test(age){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return age &gt; timeOfLife;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sp>
        <p:nvSpPr>
          <p:cNvPr id="12" name="代码书写：…">
            <a:extLst>
              <a:ext uri="{FF2B5EF4-FFF2-40B4-BE49-F238E27FC236}">
                <a16:creationId xmlns:a16="http://schemas.microsoft.com/office/drawing/2014/main" id="{0455BE19-5847-479C-BA74-1F0B0E99EC3F}"/>
              </a:ext>
            </a:extLst>
          </p:cNvPr>
          <p:cNvSpPr txBox="1"/>
          <p:nvPr/>
        </p:nvSpPr>
        <p:spPr>
          <a:xfrm>
            <a:off x="3024524" y="8474769"/>
            <a:ext cx="7657918" cy="13481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这种对于外部状态的依赖，是造成系统复杂性大大提高的主要原因。</a:t>
            </a:r>
          </a:p>
        </p:txBody>
      </p:sp>
    </p:spTree>
    <p:extLst>
      <p:ext uri="{BB962C8B-B14F-4D97-AF65-F5344CB8AC3E}">
        <p14:creationId xmlns:p14="http://schemas.microsoft.com/office/powerpoint/2010/main" val="256284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EC001-5512-437E-A829-7DE35190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函数柯里化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1C4684-BA91-4E89-B997-E4EBD74DC10A}"/>
              </a:ext>
            </a:extLst>
          </p:cNvPr>
          <p:cNvSpPr/>
          <p:nvPr/>
        </p:nvSpPr>
        <p:spPr>
          <a:xfrm>
            <a:off x="10425529" y="2655176"/>
            <a:ext cx="10007061" cy="884183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kumimoji="1" lang="en-US" altLang="zh-CN" sz="3600">
              <a:solidFill>
                <a:srgbClr val="E8BF6A"/>
              </a:solidFill>
              <a:ea typeface="+mn-lt"/>
              <a:cs typeface="+mn-lt"/>
            </a:endParaRPr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EBDB782A-41A2-4A99-A7A8-68AE71C6F1DD}"/>
              </a:ext>
            </a:extLst>
          </p:cNvPr>
          <p:cNvSpPr/>
          <p:nvPr/>
        </p:nvSpPr>
        <p:spPr>
          <a:xfrm>
            <a:off x="2606798" y="2655175"/>
            <a:ext cx="8610705" cy="8841840"/>
          </a:xfrm>
          <a:prstGeom prst="rect">
            <a:avLst/>
          </a:prstGeom>
          <a:solidFill>
            <a:srgbClr val="218DD6"/>
          </a:solidFill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noAutofit/>
          </a:bodyPr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" name="2018-01-01  01:01:01">
            <a:extLst>
              <a:ext uri="{FF2B5EF4-FFF2-40B4-BE49-F238E27FC236}">
                <a16:creationId xmlns:a16="http://schemas.microsoft.com/office/drawing/2014/main" id="{89667264-9AF2-430C-9A8C-B5F594344E31}"/>
              </a:ext>
            </a:extLst>
          </p:cNvPr>
          <p:cNvSpPr txBox="1"/>
          <p:nvPr/>
        </p:nvSpPr>
        <p:spPr>
          <a:xfrm>
            <a:off x="3024524" y="3137461"/>
            <a:ext cx="7401005" cy="751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7466" tIns="67466" rIns="67466" bIns="67466" numCol="1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rPr>
              <a:t>函数柯里化（</a:t>
            </a:r>
            <a:r>
              <a:rPr lang="en-US" altLang="zh-CN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rPr>
              <a:t>Currying</a:t>
            </a:r>
            <a:r>
              <a: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rPr>
              <a:t>）</a:t>
            </a:r>
            <a:endParaRPr lang="en-US" altLang="zh-CN">
              <a:latin typeface="思源黑体 CN Medium" panose="020B0600000000000000" pitchFamily="34" charset="-122"/>
              <a:ea typeface="思源黑体 CN Medium" panose="020B0600000000000000" pitchFamily="34" charset="-122"/>
              <a:cs typeface="Source Han Sans CN" charset="-122"/>
            </a:endParaRPr>
          </a:p>
        </p:txBody>
      </p:sp>
      <p:sp>
        <p:nvSpPr>
          <p:cNvPr id="7" name="线条">
            <a:extLst>
              <a:ext uri="{FF2B5EF4-FFF2-40B4-BE49-F238E27FC236}">
                <a16:creationId xmlns:a16="http://schemas.microsoft.com/office/drawing/2014/main" id="{0BBA8B28-7C2E-4574-B855-18FE15430EFF}"/>
              </a:ext>
            </a:extLst>
          </p:cNvPr>
          <p:cNvSpPr/>
          <p:nvPr/>
        </p:nvSpPr>
        <p:spPr>
          <a:xfrm>
            <a:off x="3094973" y="4074726"/>
            <a:ext cx="7719391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8" name="代码书写：…">
            <a:extLst>
              <a:ext uri="{FF2B5EF4-FFF2-40B4-BE49-F238E27FC236}">
                <a16:creationId xmlns:a16="http://schemas.microsoft.com/office/drawing/2014/main" id="{E22746FD-1E0E-4E86-B6F7-C1AEA8C780E2}"/>
              </a:ext>
            </a:extLst>
          </p:cNvPr>
          <p:cNvSpPr txBox="1"/>
          <p:nvPr/>
        </p:nvSpPr>
        <p:spPr>
          <a:xfrm>
            <a:off x="3094973" y="4789858"/>
            <a:ext cx="7719391" cy="1975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定义：</a:t>
            </a:r>
            <a:endParaRPr lang="en-US" altLang="zh-CN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向函数传递一部分参数来调用它，让它返回一个函数去处理剩下的参数。</a:t>
            </a:r>
          </a:p>
        </p:txBody>
      </p:sp>
      <p:sp>
        <p:nvSpPr>
          <p:cNvPr id="10" name="代码书写：…">
            <a:extLst>
              <a:ext uri="{FF2B5EF4-FFF2-40B4-BE49-F238E27FC236}">
                <a16:creationId xmlns:a16="http://schemas.microsoft.com/office/drawing/2014/main" id="{83C7204E-537B-4499-96C0-9D2ED59C639C}"/>
              </a:ext>
            </a:extLst>
          </p:cNvPr>
          <p:cNvSpPr txBox="1"/>
          <p:nvPr/>
        </p:nvSpPr>
        <p:spPr>
          <a:xfrm>
            <a:off x="3001741" y="7479355"/>
            <a:ext cx="7657918" cy="3231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7466" tIns="67466" rIns="67466" bIns="67466" numCol="1" anchor="ctr">
            <a:spAutoFit/>
          </a:bodyPr>
          <a:lstStyle/>
          <a:p>
            <a:pPr algn="just"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事实上柯里化是一种“预加载”函数的方法，通过传递较少的参数，得到一个已经记住了这些参数的新函数，某种意义上讲，这是一种对参数的“缓存”，是一种非常高效的编写函数的方法。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815B57-C051-4B63-950B-53E14ED89C99}"/>
              </a:ext>
            </a:extLst>
          </p:cNvPr>
          <p:cNvSpPr txBox="1"/>
          <p:nvPr/>
        </p:nvSpPr>
        <p:spPr>
          <a:xfrm>
            <a:off x="11839374" y="5080356"/>
            <a:ext cx="8593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timeOfLife = 20;</a:t>
            </a:r>
          </a:p>
          <a:p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function test(timeOfLife){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return function(age){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return age &gt; timeOfLife;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}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testing = test(20);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testing(18);   // =&gt; false</a:t>
            </a:r>
          </a:p>
        </p:txBody>
      </p:sp>
    </p:spTree>
    <p:extLst>
      <p:ext uri="{BB962C8B-B14F-4D97-AF65-F5344CB8AC3E}">
        <p14:creationId xmlns:p14="http://schemas.microsoft.com/office/powerpoint/2010/main" val="308403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EC001-5512-437E-A829-7DE35190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函数组合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1C4684-BA91-4E89-B997-E4EBD74DC10A}"/>
              </a:ext>
            </a:extLst>
          </p:cNvPr>
          <p:cNvSpPr/>
          <p:nvPr/>
        </p:nvSpPr>
        <p:spPr>
          <a:xfrm>
            <a:off x="10425529" y="2655176"/>
            <a:ext cx="10007061" cy="884183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kumimoji="1" lang="en-US" altLang="zh-CN" sz="3600">
              <a:solidFill>
                <a:srgbClr val="E8BF6A"/>
              </a:solidFill>
              <a:ea typeface="+mn-lt"/>
              <a:cs typeface="+mn-lt"/>
            </a:endParaRPr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EBDB782A-41A2-4A99-A7A8-68AE71C6F1DD}"/>
              </a:ext>
            </a:extLst>
          </p:cNvPr>
          <p:cNvSpPr/>
          <p:nvPr/>
        </p:nvSpPr>
        <p:spPr>
          <a:xfrm>
            <a:off x="2606798" y="2655175"/>
            <a:ext cx="8610705" cy="8841840"/>
          </a:xfrm>
          <a:prstGeom prst="rect">
            <a:avLst/>
          </a:prstGeom>
          <a:solidFill>
            <a:srgbClr val="218DD6"/>
          </a:solidFill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noAutofit/>
          </a:bodyPr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" name="2018-01-01  01:01:01">
            <a:extLst>
              <a:ext uri="{FF2B5EF4-FFF2-40B4-BE49-F238E27FC236}">
                <a16:creationId xmlns:a16="http://schemas.microsoft.com/office/drawing/2014/main" id="{89667264-9AF2-430C-9A8C-B5F594344E31}"/>
              </a:ext>
            </a:extLst>
          </p:cNvPr>
          <p:cNvSpPr txBox="1"/>
          <p:nvPr/>
        </p:nvSpPr>
        <p:spPr>
          <a:xfrm>
            <a:off x="3024524" y="3137461"/>
            <a:ext cx="7401005" cy="751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7466" tIns="67466" rIns="67466" bIns="67466" numCol="1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rPr>
              <a:t>函数组合</a:t>
            </a:r>
          </a:p>
        </p:txBody>
      </p:sp>
      <p:sp>
        <p:nvSpPr>
          <p:cNvPr id="7" name="线条">
            <a:extLst>
              <a:ext uri="{FF2B5EF4-FFF2-40B4-BE49-F238E27FC236}">
                <a16:creationId xmlns:a16="http://schemas.microsoft.com/office/drawing/2014/main" id="{0BBA8B28-7C2E-4574-B855-18FE15430EFF}"/>
              </a:ext>
            </a:extLst>
          </p:cNvPr>
          <p:cNvSpPr/>
          <p:nvPr/>
        </p:nvSpPr>
        <p:spPr>
          <a:xfrm>
            <a:off x="3094973" y="4074726"/>
            <a:ext cx="7719391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8" name="代码书写：…">
            <a:extLst>
              <a:ext uri="{FF2B5EF4-FFF2-40B4-BE49-F238E27FC236}">
                <a16:creationId xmlns:a16="http://schemas.microsoft.com/office/drawing/2014/main" id="{E22746FD-1E0E-4E86-B6F7-C1AEA8C780E2}"/>
              </a:ext>
            </a:extLst>
          </p:cNvPr>
          <p:cNvSpPr txBox="1"/>
          <p:nvPr/>
        </p:nvSpPr>
        <p:spPr>
          <a:xfrm>
            <a:off x="3094972" y="4741165"/>
            <a:ext cx="7719391" cy="13481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为避免写出不优雅的包菜式代码 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 ( g ( f ( x ) ) ) 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？我们需要用到函数组合。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815B57-C051-4B63-950B-53E14ED89C99}"/>
              </a:ext>
            </a:extLst>
          </p:cNvPr>
          <p:cNvSpPr txBox="1"/>
          <p:nvPr/>
        </p:nvSpPr>
        <p:spPr>
          <a:xfrm>
            <a:off x="11821887" y="4091039"/>
            <a:ext cx="819297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kumimoji="1" lang="zh-CN" altLang="en-US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两个函数的组合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compose = function(f, g){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return function(x){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return f(g(x));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};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};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mult = function(x){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return x*5;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add = function(x){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return x+1;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compose(mult, add)(2);   //=&gt; 15</a:t>
            </a:r>
          </a:p>
        </p:txBody>
      </p:sp>
      <p:sp>
        <p:nvSpPr>
          <p:cNvPr id="12" name="代码书写：…">
            <a:extLst>
              <a:ext uri="{FF2B5EF4-FFF2-40B4-BE49-F238E27FC236}">
                <a16:creationId xmlns:a16="http://schemas.microsoft.com/office/drawing/2014/main" id="{0455BE19-5847-479C-BA74-1F0B0E99EC3F}"/>
              </a:ext>
            </a:extLst>
          </p:cNvPr>
          <p:cNvSpPr txBox="1"/>
          <p:nvPr/>
        </p:nvSpPr>
        <p:spPr>
          <a:xfrm>
            <a:off x="3024524" y="6725547"/>
            <a:ext cx="7657918" cy="3859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我们定义的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compose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就像双面胶一样，可以把任何两个纯函数结合到一起，也可以扩展出组合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个函数的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面胶。</a:t>
            </a:r>
            <a:endParaRPr lang="en-US" altLang="zh-CN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这种灵活的组合，让我们可以像拼积木一样优雅地组合函数式代码。</a:t>
            </a:r>
          </a:p>
        </p:txBody>
      </p:sp>
    </p:spTree>
    <p:extLst>
      <p:ext uri="{BB962C8B-B14F-4D97-AF65-F5344CB8AC3E}">
        <p14:creationId xmlns:p14="http://schemas.microsoft.com/office/powerpoint/2010/main" val="85500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EC001-5512-437E-A829-7DE35190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声明式与命令式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1C4684-BA91-4E89-B997-E4EBD74DC10A}"/>
              </a:ext>
            </a:extLst>
          </p:cNvPr>
          <p:cNvSpPr/>
          <p:nvPr/>
        </p:nvSpPr>
        <p:spPr>
          <a:xfrm>
            <a:off x="10931090" y="2655175"/>
            <a:ext cx="10007061" cy="884183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kumimoji="1" lang="en-US" altLang="zh-CN" sz="3600">
              <a:solidFill>
                <a:srgbClr val="E8BF6A"/>
              </a:solidFill>
              <a:ea typeface="+mn-lt"/>
              <a:cs typeface="+mn-lt"/>
            </a:endParaRPr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EBDB782A-41A2-4A99-A7A8-68AE71C6F1DD}"/>
              </a:ext>
            </a:extLst>
          </p:cNvPr>
          <p:cNvSpPr/>
          <p:nvPr/>
        </p:nvSpPr>
        <p:spPr>
          <a:xfrm>
            <a:off x="2606798" y="2655175"/>
            <a:ext cx="8610705" cy="8841840"/>
          </a:xfrm>
          <a:prstGeom prst="rect">
            <a:avLst/>
          </a:prstGeom>
          <a:solidFill>
            <a:srgbClr val="218DD6"/>
          </a:solidFill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noAutofit/>
          </a:bodyPr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" name="代码书写：…">
            <a:extLst>
              <a:ext uri="{FF2B5EF4-FFF2-40B4-BE49-F238E27FC236}">
                <a16:creationId xmlns:a16="http://schemas.microsoft.com/office/drawing/2014/main" id="{E22746FD-1E0E-4E86-B6F7-C1AEA8C780E2}"/>
              </a:ext>
            </a:extLst>
          </p:cNvPr>
          <p:cNvSpPr txBox="1"/>
          <p:nvPr/>
        </p:nvSpPr>
        <p:spPr>
          <a:xfrm>
            <a:off x="3273172" y="3720784"/>
            <a:ext cx="7719391" cy="26038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命令式代码：</a:t>
            </a:r>
            <a:endParaRPr lang="en-US" altLang="zh-CN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通过编写一条又一条指令，让计算机执行一些动作，其中一般会涉及许多繁杂的细节。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815B57-C051-4B63-950B-53E14ED89C99}"/>
              </a:ext>
            </a:extLst>
          </p:cNvPr>
          <p:cNvSpPr txBox="1"/>
          <p:nvPr/>
        </p:nvSpPr>
        <p:spPr>
          <a:xfrm>
            <a:off x="11821887" y="4091039"/>
            <a:ext cx="861070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kumimoji="1" lang="zh-CN" altLang="en-US" sz="3200" dirty="0">
                <a:solidFill>
                  <a:srgbClr val="E8BF6A"/>
                </a:solidFill>
                <a:latin typeface="+mn-ea"/>
                <a:cs typeface="DejaVu Sans Mono" panose="020B0609030804020204" pitchFamily="49" charset="0"/>
              </a:rPr>
              <a:t>命令式</a:t>
            </a: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rest = [];</a:t>
            </a: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arr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[4,9,16,25,4,16];</a:t>
            </a: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for(var 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0; 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&lt; 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arr.length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 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++){</a:t>
            </a: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if(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rest.indexOf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arr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 === -1){</a:t>
            </a: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 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rest.push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arr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]);</a:t>
            </a: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}</a:t>
            </a: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kumimoji="1" lang="zh-CN" altLang="en-US" sz="3200" dirty="0">
                <a:solidFill>
                  <a:srgbClr val="E8BF6A"/>
                </a:solidFill>
                <a:latin typeface="+mn-ea"/>
                <a:cs typeface="DejaVu Sans Mono" panose="020B0609030804020204" pitchFamily="49" charset="0"/>
              </a:rPr>
              <a:t>声明式</a:t>
            </a: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rest = 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arr.map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Math.sqrt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</p:txBody>
      </p:sp>
      <p:sp>
        <p:nvSpPr>
          <p:cNvPr id="12" name="代码书写：…">
            <a:extLst>
              <a:ext uri="{FF2B5EF4-FFF2-40B4-BE49-F238E27FC236}">
                <a16:creationId xmlns:a16="http://schemas.microsoft.com/office/drawing/2014/main" id="{0455BE19-5847-479C-BA74-1F0B0E99EC3F}"/>
              </a:ext>
            </a:extLst>
          </p:cNvPr>
          <p:cNvSpPr txBox="1"/>
          <p:nvPr/>
        </p:nvSpPr>
        <p:spPr>
          <a:xfrm>
            <a:off x="3273172" y="6681452"/>
            <a:ext cx="7657918" cy="1975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声明式代码：</a:t>
            </a:r>
            <a:endParaRPr lang="en-US" altLang="zh-CN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通过写表达式的方式，声明我们想干什么，而不是通过一步一步的指示。</a:t>
            </a:r>
          </a:p>
        </p:txBody>
      </p:sp>
      <p:sp>
        <p:nvSpPr>
          <p:cNvPr id="10" name="代码书写：…">
            <a:extLst>
              <a:ext uri="{FF2B5EF4-FFF2-40B4-BE49-F238E27FC236}">
                <a16:creationId xmlns:a16="http://schemas.microsoft.com/office/drawing/2014/main" id="{CF527053-A0ED-4D90-A954-0A951D7CA48F}"/>
              </a:ext>
            </a:extLst>
          </p:cNvPr>
          <p:cNvSpPr txBox="1"/>
          <p:nvPr/>
        </p:nvSpPr>
        <p:spPr>
          <a:xfrm>
            <a:off x="3334645" y="9237004"/>
            <a:ext cx="7657918" cy="13481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声明式代码，是函数式编程的一个明显好处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——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编写、优化代码时能更专注。</a:t>
            </a:r>
          </a:p>
        </p:txBody>
      </p:sp>
    </p:spTree>
    <p:extLst>
      <p:ext uri="{BB962C8B-B14F-4D97-AF65-F5344CB8AC3E}">
        <p14:creationId xmlns:p14="http://schemas.microsoft.com/office/powerpoint/2010/main" val="12762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1578748" y="402534"/>
            <a:ext cx="21599655" cy="1100941"/>
          </a:xfrm>
          <a:prstGeom prst="rect">
            <a:avLst/>
          </a:prstGeom>
        </p:spPr>
        <p:txBody>
          <a:bodyPr vert="horz" lIns="121917" tIns="60959" rIns="121917" bIns="60959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5335" b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课程小结</a:t>
            </a:r>
          </a:p>
        </p:txBody>
      </p:sp>
      <p:sp>
        <p:nvSpPr>
          <p:cNvPr id="31" name="文本框 19"/>
          <p:cNvSpPr txBox="1"/>
          <p:nvPr/>
        </p:nvSpPr>
        <p:spPr>
          <a:xfrm>
            <a:off x="5950998" y="8466754"/>
            <a:ext cx="388236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事件模型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2B7C95-6869-4308-8408-47ADE6FD7BC4}"/>
              </a:ext>
            </a:extLst>
          </p:cNvPr>
          <p:cNvSpPr/>
          <p:nvPr/>
        </p:nvSpPr>
        <p:spPr>
          <a:xfrm>
            <a:off x="2429694" y="3267303"/>
            <a:ext cx="18179999" cy="6425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id="{651E603C-3A6A-49B6-9837-760120962C59}"/>
              </a:ext>
            </a:extLst>
          </p:cNvPr>
          <p:cNvSpPr txBox="1"/>
          <p:nvPr/>
        </p:nvSpPr>
        <p:spPr>
          <a:xfrm>
            <a:off x="2902192" y="4003618"/>
            <a:ext cx="17707501" cy="494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8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函数对于外部状态的依赖，是造成系统复杂性大大提高的主要原因。</a:t>
            </a:r>
          </a:p>
          <a:p>
            <a:pPr marL="571500" indent="-571500" defTabSz="914400">
              <a:lnSpc>
                <a:spcPct val="18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代码书写中让函数尽可能地纯净。</a:t>
            </a:r>
          </a:p>
          <a:p>
            <a:pPr marL="571500" indent="-571500" defTabSz="914400">
              <a:lnSpc>
                <a:spcPct val="18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函数式编程不是万能的，它与</a:t>
            </a:r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OOP </a:t>
            </a: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一样，只是一种编程范式。</a:t>
            </a:r>
          </a:p>
          <a:p>
            <a:pPr marL="571500" indent="-571500" defTabSz="914400">
              <a:lnSpc>
                <a:spcPct val="18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为降低软件复杂度，</a:t>
            </a:r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OOP </a:t>
            </a: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的方式是靠良好的封装、继承、多态以及接口定义。函数式编程则是靠纯函数以及它们的组合、柯里化等技术。</a:t>
            </a:r>
            <a:endParaRPr lang="zh-CN" altLang="en-US" sz="3600" dirty="0" err="1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8111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课件制作 - 思源">
      <a:majorFont>
        <a:latin typeface="思源黑体 CN Bold"/>
        <a:ea typeface="思源黑体 CN Bold"/>
        <a:cs typeface=""/>
      </a:majorFont>
      <a:minorFont>
        <a:latin typeface="思源黑体 CN Norm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rgbClr val="6F7378"/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88900">
          <a:solidFill>
            <a:srgbClr val="6F7378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50000"/>
          </a:lnSpc>
          <a:defRPr sz="320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6080</TotalTime>
  <Words>902</Words>
  <Application>Microsoft Office PowerPoint</Application>
  <PresentationFormat>自定义</PresentationFormat>
  <Paragraphs>107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Helvetica Neue Medium</vt:lpstr>
      <vt:lpstr>思源黑体 CN Bold</vt:lpstr>
      <vt:lpstr>思源黑体 CN Heavy</vt:lpstr>
      <vt:lpstr>思源黑体 CN Medium</vt:lpstr>
      <vt:lpstr>思源黑体 CN Normal</vt:lpstr>
      <vt:lpstr>宋体</vt:lpstr>
      <vt:lpstr>微软雅黑</vt:lpstr>
      <vt:lpstr>Arial</vt:lpstr>
      <vt:lpstr>Calibri</vt:lpstr>
      <vt:lpstr>DejaVu Sans Mono</vt:lpstr>
      <vt:lpstr>Wingdings</vt:lpstr>
      <vt:lpstr>《成为前端开发工程师》走进高校</vt:lpstr>
      <vt:lpstr>PowerPoint 演示文稿</vt:lpstr>
      <vt:lpstr>PowerPoint 演示文稿</vt:lpstr>
      <vt:lpstr> 函数式编程概述</vt:lpstr>
      <vt:lpstr>纯函数</vt:lpstr>
      <vt:lpstr>纯函数</vt:lpstr>
      <vt:lpstr>函数柯里化</vt:lpstr>
      <vt:lpstr>函数组合</vt:lpstr>
      <vt:lpstr>声明式与命令式</vt:lpstr>
      <vt:lpstr>总结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张峰</dc:creator>
  <cp:lastModifiedBy>强 李</cp:lastModifiedBy>
  <cp:revision>1920</cp:revision>
  <dcterms:created xsi:type="dcterms:W3CDTF">2019-02-26T08:42:00Z</dcterms:created>
  <dcterms:modified xsi:type="dcterms:W3CDTF">2019-04-02T08:13:04Z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13</vt:lpwstr>
  </property>
</Properties>
</file>