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335" r:id="rId2"/>
    <p:sldId id="480" r:id="rId3"/>
    <p:sldId id="476" r:id="rId4"/>
    <p:sldId id="481" r:id="rId5"/>
    <p:sldId id="482" r:id="rId6"/>
    <p:sldId id="483" r:id="rId7"/>
    <p:sldId id="475" r:id="rId8"/>
    <p:sldId id="359" r:id="rId9"/>
  </p:sldIdLst>
  <p:sldSz cx="23039388" cy="1296035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CA6741-D517-47A3-B4C6-5CB7F7DC5A2E}">
          <p14:sldIdLst>
            <p14:sldId id="335"/>
            <p14:sldId id="480"/>
            <p14:sldId id="476"/>
            <p14:sldId id="481"/>
            <p14:sldId id="482"/>
            <p14:sldId id="483"/>
            <p14:sldId id="475"/>
            <p14:sldId id="35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69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8DD6"/>
    <a:srgbClr val="000000"/>
    <a:srgbClr val="CCE5FF"/>
    <a:srgbClr val="FFE6CC"/>
    <a:srgbClr val="DBD7B7"/>
    <a:srgbClr val="1577BA"/>
    <a:srgbClr val="3C3022"/>
    <a:srgbClr val="A07C5A"/>
    <a:srgbClr val="6F7378"/>
    <a:srgbClr val="C1BD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02" autoAdjust="0"/>
    <p:restoredTop sz="94322" autoAdjust="0"/>
  </p:normalViewPr>
  <p:slideViewPr>
    <p:cSldViewPr snapToGrid="0">
      <p:cViewPr varScale="1">
        <p:scale>
          <a:sx n="46" d="100"/>
          <a:sy n="46" d="100"/>
        </p:scale>
        <p:origin x="91"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6" d="100"/>
          <a:sy n="66" d="100"/>
        </p:scale>
        <p:origin x="0" y="0"/>
      </p:cViewPr>
      <p:guideLst>
        <p:guide orient="horz" pos="269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t>2019/5/6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600" b="0" i="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8664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500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17915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3244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86649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Deferred </a:t>
            </a:r>
            <a:r>
              <a:rPr lang="zh-CN" altLang="en-US" dirty="0"/>
              <a:t>源码讲解</a:t>
            </a:r>
          </a:p>
        </p:txBody>
      </p:sp>
    </p:spTree>
    <p:extLst>
      <p:ext uri="{BB962C8B-B14F-4D97-AF65-F5344CB8AC3E}">
        <p14:creationId xmlns:p14="http://schemas.microsoft.com/office/powerpoint/2010/main" val="3636265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BE5C5708-F34A-46FD-8080-09CFB1242EF8}" type="datetime1">
              <a:rPr lang="zh-CN" altLang="en-US" smtClean="0"/>
              <a:t>2019/5/6</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7"/>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719908" y="1889970"/>
            <a:ext cx="21599654" cy="968703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1151974" y="12012001"/>
            <a:ext cx="5375876" cy="690000"/>
          </a:xfrm>
        </p:spPr>
        <p:txBody>
          <a:bodyPr/>
          <a:lstStyle/>
          <a:p>
            <a:fld id="{1DE5B55E-66C2-4EEB-B3ED-94DE45C4B0DA}" type="datetime1">
              <a:rPr lang="zh-CN" altLang="en-US" smtClean="0"/>
              <a:t>2019/5/6</a:t>
            </a:fld>
            <a:endParaRPr lang="zh-CN" altLang="en-US"/>
          </a:p>
        </p:txBody>
      </p:sp>
      <p:sp>
        <p:nvSpPr>
          <p:cNvPr id="9"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8819779"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719910"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2019/5/6</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717452"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14580102"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2019/5/6</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6" name="矩形 5"/>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内容占位符 3"/>
          <p:cNvSpPr>
            <a:spLocks noGrp="1"/>
          </p:cNvSpPr>
          <p:nvPr>
            <p:ph sz="half" idx="2"/>
          </p:nvPr>
        </p:nvSpPr>
        <p:spPr>
          <a:xfrm>
            <a:off x="11699733"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内容占位符 3"/>
          <p:cNvSpPr>
            <a:spLocks noGrp="1"/>
          </p:cNvSpPr>
          <p:nvPr>
            <p:ph sz="half" idx="2"/>
          </p:nvPr>
        </p:nvSpPr>
        <p:spPr>
          <a:xfrm>
            <a:off x="719908"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内容占位符 2"/>
          <p:cNvSpPr>
            <a:spLocks noGrp="1"/>
          </p:cNvSpPr>
          <p:nvPr>
            <p:ph idx="1"/>
          </p:nvPr>
        </p:nvSpPr>
        <p:spPr>
          <a:xfrm>
            <a:off x="719907"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图片占位符 2"/>
          <p:cNvSpPr>
            <a:spLocks noGrp="1"/>
          </p:cNvSpPr>
          <p:nvPr>
            <p:ph type="pic" idx="13"/>
          </p:nvPr>
        </p:nvSpPr>
        <p:spPr>
          <a:xfrm>
            <a:off x="11879731"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图片占位符 2"/>
          <p:cNvSpPr>
            <a:spLocks noGrp="1"/>
          </p:cNvSpPr>
          <p:nvPr>
            <p:ph type="pic" idx="14"/>
          </p:nvPr>
        </p:nvSpPr>
        <p:spPr>
          <a:xfrm>
            <a:off x="11879731"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idx="1"/>
          </p:nvPr>
        </p:nvSpPr>
        <p:spPr>
          <a:xfrm>
            <a:off x="11519735"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图片占位符 2"/>
          <p:cNvSpPr>
            <a:spLocks noGrp="1"/>
          </p:cNvSpPr>
          <p:nvPr>
            <p:ph type="pic" idx="13"/>
          </p:nvPr>
        </p:nvSpPr>
        <p:spPr>
          <a:xfrm>
            <a:off x="719908"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4"/>
          </p:nvPr>
        </p:nvSpPr>
        <p:spPr>
          <a:xfrm>
            <a:off x="719908"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p:spPr>
        <p:txBody>
          <a:bodyPr/>
          <a:lstStyle/>
          <a:p>
            <a:fld id="{B1C1A7AE-E083-43D4-BF21-3A103874AE37}" type="datetime1">
              <a:rPr lang="zh-CN" altLang="en-US" smtClean="0"/>
              <a:t>2019/5/6</a:t>
            </a:fld>
            <a:endParaRPr lang="zh-CN" altLang="en-US"/>
          </a:p>
        </p:txBody>
      </p:sp>
      <p:sp>
        <p:nvSpPr>
          <p:cNvPr id="4" name="灯片编号占位符 3"/>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19908" y="1889971"/>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4" name="文本占位符 3"/>
          <p:cNvSpPr>
            <a:spLocks noGrp="1"/>
          </p:cNvSpPr>
          <p:nvPr>
            <p:ph type="body" sz="half" idx="2"/>
          </p:nvPr>
        </p:nvSpPr>
        <p:spPr>
          <a:xfrm>
            <a:off x="719908" y="9045016"/>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6BAFA96C-746A-4C40-B380-E1C8AA697EB6}" type="datetime1">
              <a:rPr lang="zh-CN" altLang="en-US" smtClean="0"/>
              <a:t>2019/5/6</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4" name="页脚占位符 3"/>
          <p:cNvSpPr>
            <a:spLocks noGrp="1"/>
          </p:cNvSpPr>
          <p:nvPr>
            <p:ph type="ftr" sz="quarter" idx="11"/>
          </p:nvPr>
        </p:nvSpPr>
        <p:spPr>
          <a:xfrm>
            <a:off x="8411811" y="12012001"/>
            <a:ext cx="14087750" cy="690000"/>
          </a:xfrm>
          <a:prstGeom prst="rect">
            <a:avLst/>
          </a:prstGeom>
        </p:spPr>
        <p:txBody>
          <a:bodyPr/>
          <a:lstStyle/>
          <a:p>
            <a:r>
              <a:rPr lang="zh-CN" altLang="en-US"/>
              <a:t>页面制作</a:t>
            </a:r>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4701007"/>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3"/>
          <p:cNvSpPr>
            <a:spLocks noGrp="1"/>
          </p:cNvSpPr>
          <p:nvPr>
            <p:ph type="body" sz="half" idx="2"/>
          </p:nvPr>
        </p:nvSpPr>
        <p:spPr>
          <a:xfrm>
            <a:off x="719908" y="1889968"/>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日期占位符 3"/>
          <p:cNvSpPr>
            <a:spLocks noGrp="1"/>
          </p:cNvSpPr>
          <p:nvPr>
            <p:ph type="dt" sz="half" idx="10"/>
          </p:nvPr>
        </p:nvSpPr>
        <p:spPr>
          <a:xfrm>
            <a:off x="1151974" y="12012001"/>
            <a:ext cx="5375876" cy="690000"/>
          </a:xfrm>
        </p:spPr>
        <p:txBody>
          <a:bodyPr/>
          <a:lstStyle/>
          <a:p>
            <a:fld id="{A5500BB1-14CC-4B6E-B0FC-82131E108CCA}" type="datetime1">
              <a:rPr lang="zh-CN" altLang="en-US" smtClean="0"/>
              <a:t>2019/5/6</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图片占位符 2"/>
          <p:cNvSpPr>
            <a:spLocks noGrp="1"/>
          </p:cNvSpPr>
          <p:nvPr>
            <p:ph type="pic" idx="1"/>
          </p:nvPr>
        </p:nvSpPr>
        <p:spPr>
          <a:xfrm>
            <a:off x="719908" y="1889971"/>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3"/>
          </p:nvPr>
        </p:nvSpPr>
        <p:spPr>
          <a:xfrm>
            <a:off x="11519735" y="1889971"/>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文本占位符 3"/>
          <p:cNvSpPr>
            <a:spLocks noGrp="1"/>
          </p:cNvSpPr>
          <p:nvPr>
            <p:ph type="body" sz="half" idx="2"/>
          </p:nvPr>
        </p:nvSpPr>
        <p:spPr>
          <a:xfrm>
            <a:off x="719908" y="8100011"/>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5669997"/>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图片占位符 2"/>
          <p:cNvSpPr>
            <a:spLocks noGrp="1"/>
          </p:cNvSpPr>
          <p:nvPr>
            <p:ph type="pic" idx="13"/>
          </p:nvPr>
        </p:nvSpPr>
        <p:spPr>
          <a:xfrm>
            <a:off x="11519735" y="5669997"/>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文本占位符 3"/>
          <p:cNvSpPr>
            <a:spLocks noGrp="1"/>
          </p:cNvSpPr>
          <p:nvPr>
            <p:ph type="body" sz="half" idx="2"/>
          </p:nvPr>
        </p:nvSpPr>
        <p:spPr>
          <a:xfrm>
            <a:off x="719908" y="1889968"/>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2019/5/6</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2019/5/6</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pic>
        <p:nvPicPr>
          <p:cNvPr id="445" name="图片 444"/>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
        <p:nvSpPr>
          <p:cNvPr id="4"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2676" t="13262" r="34397" b="22052"/>
          <a:stretch>
            <a:fillRect/>
          </a:stretch>
        </p:blipFill>
        <p:spPr>
          <a:xfrm>
            <a:off x="0" y="0"/>
            <a:ext cx="23039471" cy="1295999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2"/>
          <p:cNvSpPr>
            <a:spLocks noGrp="1"/>
          </p:cNvSpPr>
          <p:nvPr>
            <p:ph type="body" idx="14"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a:prstGeom prst="rect">
            <a:avLst/>
          </a:prstGeom>
        </p:spPr>
        <p:txBody>
          <a:bodyPr/>
          <a:lstStyle/>
          <a:p>
            <a:fld id="{B1C1A7AE-E083-43D4-BF21-3A103874AE37}" type="datetime1">
              <a:rPr lang="zh-CN" altLang="en-US" smtClean="0"/>
              <a:t>2019/5/6</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2019/5/6</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4089600" cy="360000"/>
          </a:xfrm>
          <a:prstGeom prst="rect">
            <a:avLst/>
          </a:prstGeom>
        </p:spPr>
        <p:txBody>
          <a:bodyPr/>
          <a:lstStyle/>
          <a:p>
            <a:fld id="{B1C1A7AE-E083-43D4-BF21-3A103874AE37}" type="datetime1">
              <a:rPr lang="zh-CN" altLang="en-US" smtClean="0"/>
              <a:t>2019/5/6</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2019/5/6</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pic>
        <p:nvPicPr>
          <p:cNvPr id="12" name="图片 1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CAB2867E-9B5C-4ECA-A4A6-981C127840EB}"/>
              </a:ext>
            </a:extLst>
          </p:cNvPr>
          <p:cNvSpPr>
            <a:spLocks noGrp="1"/>
          </p:cNvSpPr>
          <p:nvPr>
            <p:ph type="title" hasCustomPrompt="1"/>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单击此处编辑标题样式</a:t>
            </a:r>
          </a:p>
        </p:txBody>
      </p:sp>
      <p:sp>
        <p:nvSpPr>
          <p:cNvPr id="4" name="矩形 3">
            <a:extLst>
              <a:ext uri="{FF2B5EF4-FFF2-40B4-BE49-F238E27FC236}">
                <a16:creationId xmlns:a16="http://schemas.microsoft.com/office/drawing/2014/main" id="{3CBB117A-7A32-4734-96D9-311F2E8D4167}"/>
              </a:ext>
            </a:extLst>
          </p:cNvPr>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3"/>
          </a:p>
        </p:txBody>
      </p:sp>
      <p:pic>
        <p:nvPicPr>
          <p:cNvPr id="5" name="图片 4">
            <a:extLst>
              <a:ext uri="{FF2B5EF4-FFF2-40B4-BE49-F238E27FC236}">
                <a16:creationId xmlns:a16="http://schemas.microsoft.com/office/drawing/2014/main" id="{016C09CD-D4C8-4449-9375-B14FAEA58BEF}"/>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
        <p:nvSpPr>
          <p:cNvPr id="10" name="文本占位符 8">
            <a:extLst>
              <a:ext uri="{FF2B5EF4-FFF2-40B4-BE49-F238E27FC236}">
                <a16:creationId xmlns:a16="http://schemas.microsoft.com/office/drawing/2014/main" id="{546CA23A-C8B4-4D01-89D3-6C019BD81C71}"/>
              </a:ext>
            </a:extLst>
          </p:cNvPr>
          <p:cNvSpPr>
            <a:spLocks noGrp="1"/>
          </p:cNvSpPr>
          <p:nvPr>
            <p:ph type="body" sz="quarter" idx="11" hasCustomPrompt="1"/>
          </p:nvPr>
        </p:nvSpPr>
        <p:spPr>
          <a:xfrm>
            <a:off x="5279837" y="5760000"/>
            <a:ext cx="12019004" cy="1027974"/>
          </a:xfrm>
          <a:prstGeom prst="rect">
            <a:avLst/>
          </a:prstGeom>
          <a:noFill/>
        </p:spPr>
        <p:txBody>
          <a:bodyPr wrap="square" rtlCol="0">
            <a:spAutoFit/>
          </a:bodyPr>
          <a:lstStyle>
            <a:lvl1pPr marL="609585" indent="-609585">
              <a:buClr>
                <a:srgbClr val="1577BA"/>
              </a:buClr>
              <a:buFont typeface="Wingdings" panose="05000000000000000000" pitchFamily="2" charset="2"/>
              <a:buChar char="n"/>
              <a:defRPr lang="zh-CN" altLang="en-US" sz="4533" dirty="0">
                <a:latin typeface="思源黑体 CN Medium" panose="020B0600000000000000" charset="-122"/>
                <a:ea typeface="思源黑体 CN Medium" panose="020B0600000000000000" charset="-122"/>
              </a:defRPr>
            </a:lvl1pPr>
          </a:lstStyle>
          <a:p>
            <a:pPr marL="609585" indent="-609585">
              <a:buClr>
                <a:srgbClr val="1577BA"/>
              </a:buClr>
              <a:buFont typeface="Wingdings" panose="05000000000000000000" pitchFamily="2" charset="2"/>
              <a:buChar char="n"/>
            </a:pPr>
            <a:r>
              <a:rPr lang="zh-CN" altLang="en-US" sz="4533"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3" dirty="0">
              <a:solidFill>
                <a:schemeClr val="tx1"/>
              </a:solidFill>
              <a:latin typeface="思源黑体 CN Medium" panose="020B0600000000000000" charset="-122"/>
              <a:ea typeface="思源黑体 CN Medium" panose="020B0600000000000000" charset="-122"/>
            </a:endParaRPr>
          </a:p>
        </p:txBody>
      </p:sp>
      <p:sp>
        <p:nvSpPr>
          <p:cNvPr id="11" name="文本占位符 8">
            <a:extLst>
              <a:ext uri="{FF2B5EF4-FFF2-40B4-BE49-F238E27FC236}">
                <a16:creationId xmlns:a16="http://schemas.microsoft.com/office/drawing/2014/main" id="{C1A25A41-C8A4-415C-B20B-D701BB5AD920}"/>
              </a:ext>
            </a:extLst>
          </p:cNvPr>
          <p:cNvSpPr>
            <a:spLocks noGrp="1"/>
          </p:cNvSpPr>
          <p:nvPr>
            <p:ph type="body" sz="quarter" idx="12" hasCustomPrompt="1"/>
          </p:nvPr>
        </p:nvSpPr>
        <p:spPr>
          <a:xfrm>
            <a:off x="5279837" y="7437600"/>
            <a:ext cx="12019004" cy="1027974"/>
          </a:xfrm>
          <a:prstGeom prst="rect">
            <a:avLst/>
          </a:prstGeom>
          <a:noFill/>
        </p:spPr>
        <p:txBody>
          <a:bodyPr wrap="square" rtlCol="0">
            <a:spAutoFit/>
          </a:bodyPr>
          <a:lstStyle>
            <a:lvl1pPr marL="609585" indent="-609585">
              <a:buClr>
                <a:srgbClr val="1577BA"/>
              </a:buClr>
              <a:buFont typeface="Wingdings" panose="05000000000000000000" pitchFamily="2" charset="2"/>
              <a:buChar char="n"/>
              <a:defRPr lang="zh-CN" altLang="en-US" sz="4533" dirty="0">
                <a:latin typeface="思源黑体 CN Medium" panose="020B0600000000000000" charset="-122"/>
                <a:ea typeface="思源黑体 CN Medium" panose="020B0600000000000000" charset="-122"/>
              </a:defRPr>
            </a:lvl1pPr>
          </a:lstStyle>
          <a:p>
            <a:pPr marL="609585" indent="-609585">
              <a:buClr>
                <a:srgbClr val="1577BA"/>
              </a:buClr>
              <a:buFont typeface="Wingdings" panose="05000000000000000000" pitchFamily="2" charset="2"/>
              <a:buChar char="n"/>
            </a:pPr>
            <a:r>
              <a:rPr lang="zh-CN" altLang="en-US" sz="4533"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3" dirty="0">
              <a:solidFill>
                <a:schemeClr val="tx1"/>
              </a:solidFill>
              <a:latin typeface="思源黑体 CN Medium" panose="020B0600000000000000" charset="-122"/>
              <a:ea typeface="思源黑体 CN Medium" panose="020B0600000000000000" charset="-122"/>
            </a:endParaRPr>
          </a:p>
        </p:txBody>
      </p:sp>
      <p:sp>
        <p:nvSpPr>
          <p:cNvPr id="8" name="文本占位符 8">
            <a:extLst>
              <a:ext uri="{FF2B5EF4-FFF2-40B4-BE49-F238E27FC236}">
                <a16:creationId xmlns:a16="http://schemas.microsoft.com/office/drawing/2014/main" id="{BEA69160-7C75-4900-8381-D99C6BAD57A1}"/>
              </a:ext>
            </a:extLst>
          </p:cNvPr>
          <p:cNvSpPr>
            <a:spLocks noGrp="1"/>
          </p:cNvSpPr>
          <p:nvPr>
            <p:ph type="body" sz="quarter" idx="13" hasCustomPrompt="1"/>
          </p:nvPr>
        </p:nvSpPr>
        <p:spPr>
          <a:xfrm>
            <a:off x="5279837" y="4078800"/>
            <a:ext cx="12019004" cy="1027974"/>
          </a:xfrm>
          <a:prstGeom prst="rect">
            <a:avLst/>
          </a:prstGeom>
          <a:noFill/>
        </p:spPr>
        <p:txBody>
          <a:bodyPr wrap="square" rtlCol="0">
            <a:spAutoFit/>
          </a:bodyPr>
          <a:lstStyle>
            <a:lvl1pPr marL="609585" indent="-609585">
              <a:buClr>
                <a:srgbClr val="1577BA"/>
              </a:buClr>
              <a:buFont typeface="Wingdings" panose="05000000000000000000" pitchFamily="2" charset="2"/>
              <a:buChar char="n"/>
              <a:defRPr lang="zh-CN" altLang="en-US" sz="4533" dirty="0">
                <a:latin typeface="思源黑体 CN Medium" panose="020B0600000000000000" charset="-122"/>
                <a:ea typeface="思源黑体 CN Medium" panose="020B0600000000000000" charset="-122"/>
              </a:defRPr>
            </a:lvl1pPr>
          </a:lstStyle>
          <a:p>
            <a:pPr marL="609585" indent="-609585">
              <a:buClr>
                <a:srgbClr val="1577BA"/>
              </a:buClr>
              <a:buFont typeface="Wingdings" panose="05000000000000000000" pitchFamily="2" charset="2"/>
              <a:buChar char="n"/>
            </a:pPr>
            <a:r>
              <a:rPr lang="zh-CN" altLang="en-US" sz="4533"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3" dirty="0">
              <a:solidFill>
                <a:schemeClr val="tx1"/>
              </a:solidFill>
              <a:latin typeface="思源黑体 CN Medium" panose="020B0600000000000000" charset="-122"/>
              <a:ea typeface="思源黑体 CN Medium" panose="020B0600000000000000" charset="-122"/>
            </a:endParaRPr>
          </a:p>
        </p:txBody>
      </p:sp>
    </p:spTree>
    <p:extLst>
      <p:ext uri="{BB962C8B-B14F-4D97-AF65-F5344CB8AC3E}">
        <p14:creationId xmlns:p14="http://schemas.microsoft.com/office/powerpoint/2010/main" val="301176296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1" name="文本占位符 2"/>
          <p:cNvSpPr>
            <a:spLocks noGrp="1"/>
          </p:cNvSpPr>
          <p:nvPr>
            <p:ph type="body" idx="14"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内容占位符 2"/>
          <p:cNvSpPr>
            <a:spLocks noGrp="1"/>
          </p:cNvSpPr>
          <p:nvPr>
            <p:ph sz="half" idx="1"/>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3"/>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4"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1151974" y="12012001"/>
            <a:ext cx="5375876" cy="690000"/>
          </a:xfrm>
        </p:spPr>
        <p:txBody>
          <a:bodyPr/>
          <a:lstStyle/>
          <a:p>
            <a:fld id="{130DA29C-0567-47A7-BFD2-B939BD2FE0C6}" type="datetime1">
              <a:rPr lang="zh-CN" altLang="en-US" smtClean="0"/>
              <a:t>2019/5/6</a:t>
            </a:fld>
            <a:endParaRPr lang="zh-CN" altLang="en-US"/>
          </a:p>
        </p:txBody>
      </p:sp>
      <p:sp>
        <p:nvSpPr>
          <p:cNvPr id="9" name="灯片编号占位符 8"/>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文本占位符 2"/>
          <p:cNvSpPr>
            <a:spLocks noGrp="1"/>
          </p:cNvSpPr>
          <p:nvPr>
            <p:ph type="body" idx="13"/>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4"/>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9" name="文本占位符 2"/>
          <p:cNvSpPr>
            <a:spLocks noGrp="1"/>
          </p:cNvSpPr>
          <p:nvPr>
            <p:ph type="body" idx="13"/>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0" name="内容占位符 3"/>
          <p:cNvSpPr>
            <a:spLocks noGrp="1"/>
          </p:cNvSpPr>
          <p:nvPr>
            <p:ph sz="half" idx="14"/>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1"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2"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4"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6000">
                <a:solidFill>
                  <a:srgbClr val="1577BA"/>
                </a:solidFill>
              </a:defRPr>
            </a:lvl1p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a:xfrm>
            <a:off x="719907" y="518997"/>
            <a:ext cx="21599654" cy="1100967"/>
          </a:xfrm>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图片 4"/>
          <p:cNvPicPr/>
          <p:nvPr userDrawn="1"/>
        </p:nvPicPr>
        <p:blipFill>
          <a:blip r:embed="rId39">
            <a:extLst>
              <a:ext uri="{28A0092B-C50C-407E-A947-70E740481C1C}">
                <a14:useLocalDpi xmlns:a14="http://schemas.microsoft.com/office/drawing/2010/main" val="0"/>
              </a:ext>
            </a:extLst>
          </a:blip>
          <a:stretch>
            <a:fillRect/>
          </a:stretch>
        </p:blipFill>
        <p:spPr>
          <a:xfrm>
            <a:off x="719907" y="12348000"/>
            <a:ext cx="4089600"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charset="-122"/>
          <a:ea typeface="思源黑体 CN Normal" panose="020B0400000000000000"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l="2676" t="13262" r="34397" b="22052"/>
          <a:stretch>
            <a:fillRect/>
          </a:stretch>
        </p:blipFill>
        <p:spPr>
          <a:xfrm>
            <a:off x="-404" y="8306"/>
            <a:ext cx="23039471" cy="11922850"/>
          </a:xfrm>
          <a:prstGeom prst="rect">
            <a:avLst/>
          </a:prstGeom>
        </p:spPr>
      </p:pic>
      <p:sp>
        <p:nvSpPr>
          <p:cNvPr id="5" name="流程图: 过程 4"/>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9" name="TextBox 29"/>
          <p:cNvSpPr txBox="1"/>
          <p:nvPr/>
        </p:nvSpPr>
        <p:spPr>
          <a:xfrm>
            <a:off x="1766095" y="4895022"/>
            <a:ext cx="19507199" cy="1585153"/>
          </a:xfrm>
          <a:prstGeom prst="rect">
            <a:avLst/>
          </a:prstGeom>
          <a:noFill/>
        </p:spPr>
        <p:txBody>
          <a:bodyPr wrap="square" rtlCol="0" anchor="t" anchorCtr="0">
            <a:noAutofit/>
          </a:bodyPr>
          <a:lstStyle/>
          <a:p>
            <a:pPr algn="ctr">
              <a:lnSpc>
                <a:spcPct val="105000"/>
              </a:lnSpc>
            </a:pPr>
            <a:r>
              <a:rPr lang="en-US" altLang="zh-CN"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jQuery</a:t>
            </a:r>
            <a:r>
              <a:rPr lang="zh-CN" altLang="en-US"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源码分析章节答疑</a:t>
            </a:r>
          </a:p>
        </p:txBody>
      </p:sp>
      <p:grpSp>
        <p:nvGrpSpPr>
          <p:cNvPr id="11" name="组合 10"/>
          <p:cNvGrpSpPr/>
          <p:nvPr/>
        </p:nvGrpSpPr>
        <p:grpSpPr>
          <a:xfrm>
            <a:off x="701975" y="12150175"/>
            <a:ext cx="4697719" cy="415832"/>
            <a:chOff x="7733871" y="10770757"/>
            <a:chExt cx="6896570" cy="610470"/>
          </a:xfrm>
        </p:grpSpPr>
        <p:pic>
          <p:nvPicPr>
            <p:cNvPr id="12" name="网易云课堂logo.png" descr="网易云课堂logo.png"/>
            <p:cNvPicPr>
              <a:picLocks noChangeAspect="1"/>
            </p:cNvPicPr>
            <p:nvPr/>
          </p:nvPicPr>
          <p:blipFill>
            <a:blip r:embed="rId4"/>
            <a:stretch>
              <a:fillRect/>
            </a:stretch>
          </p:blipFill>
          <p:spPr>
            <a:xfrm>
              <a:off x="7733871" y="10770757"/>
              <a:ext cx="3730635" cy="610470"/>
            </a:xfrm>
            <a:prstGeom prst="rect">
              <a:avLst/>
            </a:prstGeom>
            <a:ln w="12700">
              <a:miter lim="400000"/>
              <a:headEnd/>
              <a:tailEnd/>
            </a:ln>
          </p:spPr>
        </p:pic>
        <p:sp>
          <p:nvSpPr>
            <p:cNvPr id="13"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a:endParaRPr dirty="0"/>
            </a:p>
          </p:txBody>
        </p:sp>
        <p:pic>
          <p:nvPicPr>
            <p:cNvPr id="14" name="图片 13" descr="图片 2"/>
            <p:cNvPicPr>
              <a:picLocks noChangeAspect="1"/>
            </p:cNvPicPr>
            <p:nvPr/>
          </p:nvPicPr>
          <p:blipFill>
            <a:blip r:embed="rId5"/>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rgbClr val="1577BA"/>
                </a:solidFill>
                <a:latin typeface="思源黑体 CN Bold" panose="020B0800000000000000" charset="-122"/>
                <a:ea typeface="思源黑体 CN Bold" panose="020B0800000000000000" charset="-122"/>
              </a:rPr>
              <a:t>正则</a:t>
            </a:r>
            <a:endParaRPr lang="en-US" altLang="zh-CN" sz="6600" dirty="0">
              <a:solidFill>
                <a:srgbClr val="1577BA"/>
              </a:solidFill>
              <a:latin typeface="思源黑体 CN Bold" panose="020B0800000000000000" charset="-122"/>
              <a:ea typeface="思源黑体 CN Bold" panose="020B0800000000000000" charset="-122"/>
            </a:endParaRPr>
          </a:p>
        </p:txBody>
      </p:sp>
      <p:sp>
        <p:nvSpPr>
          <p:cNvPr id="5" name="文本框 4"/>
          <p:cNvSpPr txBox="1"/>
          <p:nvPr/>
        </p:nvSpPr>
        <p:spPr>
          <a:xfrm>
            <a:off x="2429694" y="2046013"/>
            <a:ext cx="18180000" cy="8868325"/>
          </a:xfrm>
          <a:prstGeom prst="rect">
            <a:avLst/>
          </a:prstGeom>
          <a:noFill/>
        </p:spPr>
        <p:txBody>
          <a:bodyPr wrap="square" rtlCol="0">
            <a:spAutoFit/>
          </a:bodyPr>
          <a:lstStyle/>
          <a:p>
            <a:pPr marL="571500" indent="-571500" latinLnBrk="1">
              <a:lnSpc>
                <a:spcPct val="150000"/>
              </a:lnSpc>
              <a:buClr>
                <a:schemeClr val="accent5"/>
              </a:buClr>
              <a:buFont typeface="Wingdings" panose="05000000000000000000" pitchFamily="2" charset="2"/>
              <a:buChar char="u"/>
            </a:pPr>
            <a:r>
              <a:rPr lang="zh-CN" altLang="en-US" sz="3600" dirty="0">
                <a:solidFill>
                  <a:srgbClr val="1577BA"/>
                </a:solidFill>
                <a:latin typeface="思源黑体 CN Normal" panose="020B0400000000000000" charset="-122"/>
                <a:ea typeface="思源黑体 CN Normal" panose="020B0400000000000000" charset="-122"/>
                <a:sym typeface="+mn-ea"/>
              </a:rPr>
              <a:t>语法</a:t>
            </a:r>
            <a:endParaRPr lang="en-US" altLang="zh-CN" sz="3600" dirty="0">
              <a:solidFill>
                <a:srgbClr val="1577BA"/>
              </a:solidFill>
              <a:latin typeface="思源黑体 CN Normal" panose="020B0400000000000000" charset="-122"/>
              <a:ea typeface="思源黑体 CN Normal" panose="020B0400000000000000" charset="-122"/>
              <a:sym typeface="+mn-ea"/>
            </a:endParaRPr>
          </a:p>
          <a:p>
            <a:pPr latinLnBrk="1">
              <a:lnSpc>
                <a:spcPct val="150000"/>
              </a:lnSpc>
              <a:buClr>
                <a:schemeClr val="accent5"/>
              </a:buClr>
            </a:pP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正则表达式描述了一种字符串匹配的模式，可以用来检查一个串是否含有某种子串、将匹配的子串替换或者从某个串中取出符合某个条件的子串等。</a:t>
            </a:r>
            <a:endPar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endParaRPr>
          </a:p>
          <a:p>
            <a:pPr latinLnBrk="1">
              <a:lnSpc>
                <a:spcPct val="150000"/>
              </a:lnSpc>
              <a:buClr>
                <a:schemeClr val="accent5"/>
              </a:buClr>
            </a:pPr>
            <a:endPar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endParaRPr>
          </a:p>
          <a:p>
            <a:pPr marL="571500" indent="-571500" latinLnBrk="1">
              <a:lnSpc>
                <a:spcPct val="150000"/>
              </a:lnSpc>
              <a:buClr>
                <a:schemeClr val="accent5"/>
              </a:buClr>
              <a:buFont typeface="Wingdings" panose="05000000000000000000" pitchFamily="2" charset="2"/>
              <a:buChar char="p"/>
            </a:pPr>
            <a:r>
              <a:rPr lang="zh-CN" altLang="en-US" sz="3600" dirty="0">
                <a:solidFill>
                  <a:schemeClr val="tx1">
                    <a:lumMod val="75000"/>
                    <a:lumOff val="25000"/>
                  </a:schemeClr>
                </a:solidFill>
                <a:latin typeface="思源黑体 CN Normal" panose="020B0400000000000000" charset="-122"/>
                <a:ea typeface="思源黑体 CN Normal" panose="020B0400000000000000" charset="-122"/>
                <a:sym typeface="+mn-ea"/>
              </a:rPr>
              <a:t>构造正则表达式的方法和创建数学表达式的方法一样。也就是用多种元字符与运算符可以将小的表达式结合在一起来创建更大的表达式。正则表达式的组件可以是单个的字符、字符集合、字符范围、字符间的选择或者所有这些组件的任意组合。</a:t>
            </a:r>
            <a:endParaRPr lang="en-US" altLang="zh-CN" sz="3600" dirty="0">
              <a:solidFill>
                <a:schemeClr val="tx1">
                  <a:lumMod val="75000"/>
                  <a:lumOff val="25000"/>
                </a:schemeClr>
              </a:solidFill>
              <a:latin typeface="思源黑体 CN Normal" panose="020B0400000000000000" charset="-122"/>
              <a:ea typeface="思源黑体 CN Normal" panose="020B0400000000000000" charset="-122"/>
              <a:sym typeface="+mn-ea"/>
            </a:endParaRPr>
          </a:p>
          <a:p>
            <a:pPr marL="571500" indent="-571500" latinLnBrk="1">
              <a:lnSpc>
                <a:spcPct val="150000"/>
              </a:lnSpc>
              <a:buClr>
                <a:schemeClr val="accent5"/>
              </a:buClr>
              <a:buFont typeface="Wingdings" panose="05000000000000000000" pitchFamily="2" charset="2"/>
              <a:buChar char="p"/>
            </a:pPr>
            <a:endParaRPr lang="en-US" altLang="zh-CN" sz="3600" dirty="0">
              <a:solidFill>
                <a:schemeClr val="tx1">
                  <a:lumMod val="75000"/>
                  <a:lumOff val="25000"/>
                </a:schemeClr>
              </a:solidFill>
              <a:latin typeface="思源黑体 CN Normal" panose="020B0400000000000000" charset="-122"/>
              <a:ea typeface="思源黑体 CN Normal" panose="020B0400000000000000" charset="-122"/>
              <a:sym typeface="+mn-ea"/>
            </a:endParaRPr>
          </a:p>
          <a:p>
            <a:pPr marL="571500" indent="-571500" latinLnBrk="1">
              <a:lnSpc>
                <a:spcPct val="150000"/>
              </a:lnSpc>
              <a:buClr>
                <a:schemeClr val="accent5"/>
              </a:buClr>
              <a:buFont typeface="Wingdings" panose="05000000000000000000" pitchFamily="2" charset="2"/>
              <a:buChar char="p"/>
            </a:pPr>
            <a:r>
              <a:rPr lang="zh-CN" altLang="en-US" sz="3600" dirty="0">
                <a:solidFill>
                  <a:schemeClr val="tx1">
                    <a:lumMod val="75000"/>
                    <a:lumOff val="25000"/>
                  </a:schemeClr>
                </a:solidFill>
                <a:latin typeface="思源黑体 CN Normal" panose="020B0400000000000000" charset="-122"/>
                <a:ea typeface="思源黑体 CN Normal" panose="020B0400000000000000" charset="-122"/>
                <a:sym typeface="+mn-ea"/>
              </a:rPr>
              <a:t>正则表达式是由普通字符（例如字符 </a:t>
            </a:r>
            <a:r>
              <a:rPr lang="en-US" altLang="zh-CN" sz="3600" dirty="0">
                <a:solidFill>
                  <a:schemeClr val="tx1">
                    <a:lumMod val="75000"/>
                    <a:lumOff val="25000"/>
                  </a:schemeClr>
                </a:solidFill>
                <a:latin typeface="思源黑体 CN Normal" panose="020B0400000000000000" charset="-122"/>
                <a:ea typeface="思源黑体 CN Normal" panose="020B0400000000000000" charset="-122"/>
                <a:sym typeface="+mn-ea"/>
              </a:rPr>
              <a:t>a </a:t>
            </a:r>
            <a:r>
              <a:rPr lang="zh-CN" altLang="en-US" sz="3600" dirty="0">
                <a:solidFill>
                  <a:schemeClr val="tx1">
                    <a:lumMod val="75000"/>
                    <a:lumOff val="25000"/>
                  </a:schemeClr>
                </a:solidFill>
                <a:latin typeface="思源黑体 CN Normal" panose="020B0400000000000000" charset="-122"/>
                <a:ea typeface="思源黑体 CN Normal" panose="020B0400000000000000" charset="-122"/>
                <a:sym typeface="+mn-ea"/>
              </a:rPr>
              <a:t>到 </a:t>
            </a:r>
            <a:r>
              <a:rPr lang="en-US" altLang="zh-CN" sz="3600" dirty="0">
                <a:solidFill>
                  <a:schemeClr val="tx1">
                    <a:lumMod val="75000"/>
                    <a:lumOff val="25000"/>
                  </a:schemeClr>
                </a:solidFill>
                <a:latin typeface="思源黑体 CN Normal" panose="020B0400000000000000" charset="-122"/>
                <a:ea typeface="思源黑体 CN Normal" panose="020B0400000000000000" charset="-122"/>
                <a:sym typeface="+mn-ea"/>
              </a:rPr>
              <a:t>z</a:t>
            </a:r>
            <a:r>
              <a:rPr lang="zh-CN" altLang="en-US" sz="3600" dirty="0">
                <a:solidFill>
                  <a:schemeClr val="tx1">
                    <a:lumMod val="75000"/>
                    <a:lumOff val="25000"/>
                  </a:schemeClr>
                </a:solidFill>
                <a:latin typeface="思源黑体 CN Normal" panose="020B0400000000000000" charset="-122"/>
                <a:ea typeface="思源黑体 CN Normal" panose="020B0400000000000000" charset="-122"/>
                <a:sym typeface="+mn-ea"/>
              </a:rPr>
              <a:t>）以及特殊字符（称为</a:t>
            </a:r>
            <a:r>
              <a:rPr lang="en-US" altLang="zh-CN" sz="3600" dirty="0">
                <a:solidFill>
                  <a:schemeClr val="tx1">
                    <a:lumMod val="75000"/>
                    <a:lumOff val="25000"/>
                  </a:schemeClr>
                </a:solidFill>
                <a:latin typeface="思源黑体 CN Normal" panose="020B0400000000000000" charset="-122"/>
                <a:ea typeface="思源黑体 CN Normal" panose="020B0400000000000000" charset="-122"/>
                <a:sym typeface="+mn-ea"/>
              </a:rPr>
              <a:t>"</a:t>
            </a:r>
            <a:r>
              <a:rPr lang="zh-CN" altLang="en-US" sz="3600" dirty="0">
                <a:solidFill>
                  <a:schemeClr val="tx1">
                    <a:lumMod val="75000"/>
                    <a:lumOff val="25000"/>
                  </a:schemeClr>
                </a:solidFill>
                <a:latin typeface="思源黑体 CN Normal" panose="020B0400000000000000" charset="-122"/>
                <a:ea typeface="思源黑体 CN Normal" panose="020B0400000000000000" charset="-122"/>
                <a:sym typeface="+mn-ea"/>
              </a:rPr>
              <a:t>元字符</a:t>
            </a:r>
            <a:r>
              <a:rPr lang="en-US" altLang="zh-CN" sz="3600" dirty="0">
                <a:solidFill>
                  <a:schemeClr val="tx1">
                    <a:lumMod val="75000"/>
                    <a:lumOff val="25000"/>
                  </a:schemeClr>
                </a:solidFill>
                <a:latin typeface="思源黑体 CN Normal" panose="020B0400000000000000" charset="-122"/>
                <a:ea typeface="思源黑体 CN Normal" panose="020B0400000000000000" charset="-122"/>
                <a:sym typeface="+mn-ea"/>
              </a:rPr>
              <a:t>"</a:t>
            </a:r>
            <a:r>
              <a:rPr lang="zh-CN" altLang="en-US" sz="3600" dirty="0">
                <a:solidFill>
                  <a:schemeClr val="tx1">
                    <a:lumMod val="75000"/>
                    <a:lumOff val="25000"/>
                  </a:schemeClr>
                </a:solidFill>
                <a:latin typeface="思源黑体 CN Normal" panose="020B0400000000000000" charset="-122"/>
                <a:ea typeface="思源黑体 CN Normal" panose="020B0400000000000000" charset="-122"/>
                <a:sym typeface="+mn-ea"/>
              </a:rPr>
              <a:t>）组成的文字模式。模式描述在搜索文本时要匹配的一个或多个字符串。正则表达式作为一个模板，将某个字符模式与所搜索的字符串进行匹配。</a:t>
            </a:r>
            <a:endParaRPr lang="en-US" altLang="zh-CN" sz="3600" dirty="0">
              <a:solidFill>
                <a:schemeClr val="tx1">
                  <a:lumMod val="75000"/>
                  <a:lumOff val="25000"/>
                </a:schemeClr>
              </a:solidFill>
              <a:latin typeface="思源黑体 CN Normal" panose="020B0400000000000000" charset="-122"/>
              <a:ea typeface="思源黑体 CN Normal" panose="020B0400000000000000" charset="-122"/>
              <a:sym typeface="+mn-ea"/>
            </a:endParaRPr>
          </a:p>
        </p:txBody>
      </p:sp>
    </p:spTree>
    <p:extLst>
      <p:ext uri="{BB962C8B-B14F-4D97-AF65-F5344CB8AC3E}">
        <p14:creationId xmlns:p14="http://schemas.microsoft.com/office/powerpoint/2010/main" val="395525483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867" y="585502"/>
            <a:ext cx="21599654" cy="1100967"/>
          </a:xfrm>
        </p:spPr>
        <p:txBody>
          <a:bodyPr/>
          <a:lstStyle/>
          <a:p>
            <a:r>
              <a:rPr lang="zh-CN" altLang="en-US" dirty="0"/>
              <a:t>特殊字符</a:t>
            </a:r>
          </a:p>
        </p:txBody>
      </p:sp>
      <p:pic>
        <p:nvPicPr>
          <p:cNvPr id="4" name="图片 3">
            <a:extLst>
              <a:ext uri="{FF2B5EF4-FFF2-40B4-BE49-F238E27FC236}">
                <a16:creationId xmlns:a16="http://schemas.microsoft.com/office/drawing/2014/main" id="{981643FD-5F80-4512-98A0-EA25FEAC7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319" y="2148298"/>
            <a:ext cx="15756751" cy="10021535"/>
          </a:xfrm>
          <a:prstGeom prst="rect">
            <a:avLst/>
          </a:prstGeom>
        </p:spPr>
      </p:pic>
      <p:sp>
        <p:nvSpPr>
          <p:cNvPr id="7" name="矩形 6">
            <a:extLst>
              <a:ext uri="{FF2B5EF4-FFF2-40B4-BE49-F238E27FC236}">
                <a16:creationId xmlns:a16="http://schemas.microsoft.com/office/drawing/2014/main" id="{573D87D6-DB57-431A-ADD1-14955F38C3A9}"/>
              </a:ext>
            </a:extLst>
          </p:cNvPr>
          <p:cNvSpPr/>
          <p:nvPr/>
        </p:nvSpPr>
        <p:spPr>
          <a:xfrm>
            <a:off x="3574473" y="1591109"/>
            <a:ext cx="7007046" cy="523220"/>
          </a:xfrm>
          <a:prstGeom prst="rect">
            <a:avLst/>
          </a:prstGeom>
        </p:spPr>
        <p:txBody>
          <a:bodyPr wrap="none">
            <a:spAutoFit/>
          </a:bodyPr>
          <a:lstStyle/>
          <a:p>
            <a:r>
              <a:rPr lang="zh-CN" altLang="en-US" sz="2800" dirty="0">
                <a:solidFill>
                  <a:schemeClr val="tx1">
                    <a:lumMod val="75000"/>
                    <a:lumOff val="25000"/>
                  </a:schemeClr>
                </a:solidFill>
                <a:latin typeface="思源黑体 CN Normal" panose="020B0400000000000000" charset="-122"/>
                <a:ea typeface="思源黑体 CN Normal" panose="020B0400000000000000" charset="-122"/>
                <a:sym typeface="+mn-ea"/>
              </a:rPr>
              <a:t>所谓特殊字符，就是一些有特殊含义的字符</a:t>
            </a:r>
            <a:endParaRPr lang="zh-CN" altLang="en-US" sz="2800" dirty="0"/>
          </a:p>
        </p:txBody>
      </p:sp>
    </p:spTree>
    <p:extLst>
      <p:ext uri="{BB962C8B-B14F-4D97-AF65-F5344CB8AC3E}">
        <p14:creationId xmlns:p14="http://schemas.microsoft.com/office/powerpoint/2010/main" val="41553990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867" y="585502"/>
            <a:ext cx="21599654" cy="1100967"/>
          </a:xfrm>
        </p:spPr>
        <p:txBody>
          <a:bodyPr/>
          <a:lstStyle/>
          <a:p>
            <a:r>
              <a:rPr lang="zh-CN" altLang="en-US" dirty="0"/>
              <a:t>限定符</a:t>
            </a:r>
          </a:p>
        </p:txBody>
      </p:sp>
      <p:sp>
        <p:nvSpPr>
          <p:cNvPr id="7" name="矩形 6">
            <a:extLst>
              <a:ext uri="{FF2B5EF4-FFF2-40B4-BE49-F238E27FC236}">
                <a16:creationId xmlns:a16="http://schemas.microsoft.com/office/drawing/2014/main" id="{573D87D6-DB57-431A-ADD1-14955F38C3A9}"/>
              </a:ext>
            </a:extLst>
          </p:cNvPr>
          <p:cNvSpPr/>
          <p:nvPr/>
        </p:nvSpPr>
        <p:spPr>
          <a:xfrm>
            <a:off x="3592230" y="1857573"/>
            <a:ext cx="15891701" cy="1292662"/>
          </a:xfrm>
          <a:prstGeom prst="rect">
            <a:avLst/>
          </a:prstGeom>
        </p:spPr>
        <p:txBody>
          <a:bodyPr wrap="square">
            <a:spAutoFit/>
          </a:bodyPr>
          <a:lstStyle/>
          <a:p>
            <a:r>
              <a:rPr lang="zh-CN" altLang="en-US" sz="2600" dirty="0"/>
              <a:t>限定符用来指定正则表达式的一个给定组件必须要出现多少次才能满足匹配。</a:t>
            </a:r>
            <a:endParaRPr lang="en-US" altLang="zh-CN" sz="2600" dirty="0"/>
          </a:p>
          <a:p>
            <a:endParaRPr lang="en-US" altLang="zh-CN" sz="2600" dirty="0"/>
          </a:p>
          <a:p>
            <a:r>
              <a:rPr lang="zh-CN" altLang="en-US" sz="2600" dirty="0"/>
              <a:t>有 * 或 </a:t>
            </a:r>
            <a:r>
              <a:rPr lang="en-US" altLang="zh-CN" sz="2600" dirty="0"/>
              <a:t>+ </a:t>
            </a:r>
            <a:r>
              <a:rPr lang="zh-CN" altLang="en-US" sz="2600" dirty="0"/>
              <a:t>或 </a:t>
            </a:r>
            <a:r>
              <a:rPr lang="en-US" altLang="zh-CN" sz="2600" dirty="0"/>
              <a:t>? </a:t>
            </a:r>
            <a:r>
              <a:rPr lang="zh-CN" altLang="en-US" sz="2600" dirty="0"/>
              <a:t>或 </a:t>
            </a:r>
            <a:r>
              <a:rPr lang="en-US" altLang="zh-CN" sz="2600" dirty="0"/>
              <a:t>{n} </a:t>
            </a:r>
            <a:r>
              <a:rPr lang="zh-CN" altLang="en-US" sz="2600" dirty="0"/>
              <a:t>或 </a:t>
            </a:r>
            <a:r>
              <a:rPr lang="en-US" altLang="zh-CN" sz="2600" dirty="0"/>
              <a:t>{n,} </a:t>
            </a:r>
            <a:r>
              <a:rPr lang="zh-CN" altLang="en-US" sz="2600" dirty="0"/>
              <a:t>或 </a:t>
            </a:r>
            <a:r>
              <a:rPr lang="en-US" altLang="zh-CN" sz="2600" dirty="0"/>
              <a:t>{</a:t>
            </a:r>
            <a:r>
              <a:rPr lang="en-US" altLang="zh-CN" sz="2600" dirty="0" err="1"/>
              <a:t>n,m</a:t>
            </a:r>
            <a:r>
              <a:rPr lang="en-US" altLang="zh-CN" sz="2600" dirty="0"/>
              <a:t>} </a:t>
            </a:r>
            <a:r>
              <a:rPr lang="zh-CN" altLang="en-US" sz="2600" dirty="0"/>
              <a:t>共</a:t>
            </a:r>
            <a:r>
              <a:rPr lang="en-US" altLang="zh-CN" sz="2600" dirty="0"/>
              <a:t>6</a:t>
            </a:r>
            <a:r>
              <a:rPr lang="zh-CN" altLang="en-US" sz="2600" dirty="0"/>
              <a:t>种。</a:t>
            </a:r>
          </a:p>
        </p:txBody>
      </p:sp>
      <p:pic>
        <p:nvPicPr>
          <p:cNvPr id="5" name="图片 4">
            <a:extLst>
              <a:ext uri="{FF2B5EF4-FFF2-40B4-BE49-F238E27FC236}">
                <a16:creationId xmlns:a16="http://schemas.microsoft.com/office/drawing/2014/main" id="{BB3B6678-A076-477E-B80C-99DAD2B41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230" y="3321339"/>
            <a:ext cx="15854929" cy="6317673"/>
          </a:xfrm>
          <a:prstGeom prst="rect">
            <a:avLst/>
          </a:prstGeom>
        </p:spPr>
      </p:pic>
    </p:spTree>
    <p:extLst>
      <p:ext uri="{BB962C8B-B14F-4D97-AF65-F5344CB8AC3E}">
        <p14:creationId xmlns:p14="http://schemas.microsoft.com/office/powerpoint/2010/main" val="258245297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867" y="585502"/>
            <a:ext cx="21599654" cy="1100967"/>
          </a:xfrm>
        </p:spPr>
        <p:txBody>
          <a:bodyPr/>
          <a:lstStyle/>
          <a:p>
            <a:r>
              <a:rPr lang="zh-CN" altLang="en-US" dirty="0"/>
              <a:t>定位符</a:t>
            </a:r>
          </a:p>
        </p:txBody>
      </p:sp>
      <p:sp>
        <p:nvSpPr>
          <p:cNvPr id="7" name="矩形 6">
            <a:extLst>
              <a:ext uri="{FF2B5EF4-FFF2-40B4-BE49-F238E27FC236}">
                <a16:creationId xmlns:a16="http://schemas.microsoft.com/office/drawing/2014/main" id="{573D87D6-DB57-431A-ADD1-14955F38C3A9}"/>
              </a:ext>
            </a:extLst>
          </p:cNvPr>
          <p:cNvSpPr/>
          <p:nvPr/>
        </p:nvSpPr>
        <p:spPr>
          <a:xfrm>
            <a:off x="3126663" y="2719556"/>
            <a:ext cx="16786062" cy="2092881"/>
          </a:xfrm>
          <a:prstGeom prst="rect">
            <a:avLst/>
          </a:prstGeom>
        </p:spPr>
        <p:txBody>
          <a:bodyPr wrap="square">
            <a:spAutoFit/>
          </a:bodyPr>
          <a:lstStyle/>
          <a:p>
            <a:r>
              <a:rPr lang="zh-CN" altLang="en-US" sz="2600" dirty="0"/>
              <a:t>定位符使您能够将正则表达式固定到行首或行尾。它们还使您能够创建这样的正则表达式，这些正则表达式出现在一个单词内、在一个单词的开头或者一个单词的结尾。</a:t>
            </a:r>
            <a:endParaRPr lang="en-US" altLang="zh-CN" sz="2600" dirty="0"/>
          </a:p>
          <a:p>
            <a:endParaRPr lang="zh-CN" altLang="en-US" sz="2600" dirty="0"/>
          </a:p>
          <a:p>
            <a:r>
              <a:rPr lang="zh-CN" altLang="en-US" sz="2600" dirty="0"/>
              <a:t>定位符用来描述字符串或单词的边界，</a:t>
            </a:r>
            <a:r>
              <a:rPr lang="en-US" altLang="zh-CN" sz="2600" dirty="0"/>
              <a:t>^ </a:t>
            </a:r>
            <a:r>
              <a:rPr lang="zh-CN" altLang="en-US" sz="2600" dirty="0"/>
              <a:t>和 </a:t>
            </a:r>
            <a:r>
              <a:rPr lang="en-US" altLang="zh-CN" sz="2600" dirty="0"/>
              <a:t>$ </a:t>
            </a:r>
            <a:r>
              <a:rPr lang="zh-CN" altLang="en-US" sz="2600" dirty="0"/>
              <a:t>分别指字符串的开始与结束，</a:t>
            </a:r>
            <a:r>
              <a:rPr lang="en-US" altLang="zh-CN" sz="2600" dirty="0"/>
              <a:t>\b </a:t>
            </a:r>
            <a:r>
              <a:rPr lang="zh-CN" altLang="en-US" sz="2600" dirty="0"/>
              <a:t>描述单词的前或后边界，</a:t>
            </a:r>
            <a:r>
              <a:rPr lang="en-US" altLang="zh-CN" sz="2600" dirty="0"/>
              <a:t>\B </a:t>
            </a:r>
            <a:r>
              <a:rPr lang="zh-CN" altLang="en-US" sz="2600" dirty="0"/>
              <a:t>表示非单词边界。</a:t>
            </a:r>
          </a:p>
        </p:txBody>
      </p:sp>
      <p:pic>
        <p:nvPicPr>
          <p:cNvPr id="4" name="图片 3">
            <a:extLst>
              <a:ext uri="{FF2B5EF4-FFF2-40B4-BE49-F238E27FC236}">
                <a16:creationId xmlns:a16="http://schemas.microsoft.com/office/drawing/2014/main" id="{A9625FA2-51E2-4F74-A8B4-181C186B4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662" y="5596144"/>
            <a:ext cx="16786063" cy="3563612"/>
          </a:xfrm>
          <a:prstGeom prst="rect">
            <a:avLst/>
          </a:prstGeom>
        </p:spPr>
      </p:pic>
    </p:spTree>
    <p:extLst>
      <p:ext uri="{BB962C8B-B14F-4D97-AF65-F5344CB8AC3E}">
        <p14:creationId xmlns:p14="http://schemas.microsoft.com/office/powerpoint/2010/main" val="213483859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rgbClr val="1577BA"/>
                </a:solidFill>
                <a:latin typeface="思源黑体 CN Bold" panose="020B0800000000000000" charset="-122"/>
                <a:ea typeface="思源黑体 CN Bold" panose="020B0800000000000000" charset="-122"/>
              </a:rPr>
              <a:t>创建正则对象</a:t>
            </a:r>
            <a:endParaRPr lang="en-US" altLang="zh-CN" sz="6600" dirty="0">
              <a:solidFill>
                <a:srgbClr val="1577BA"/>
              </a:solidFill>
              <a:latin typeface="思源黑体 CN Bold" panose="020B0800000000000000" charset="-122"/>
              <a:ea typeface="思源黑体 CN Bold" panose="020B0800000000000000" charset="-122"/>
            </a:endParaRPr>
          </a:p>
        </p:txBody>
      </p:sp>
      <p:sp>
        <p:nvSpPr>
          <p:cNvPr id="5" name="文本框 4"/>
          <p:cNvSpPr txBox="1"/>
          <p:nvPr/>
        </p:nvSpPr>
        <p:spPr>
          <a:xfrm>
            <a:off x="2429694" y="2964437"/>
            <a:ext cx="18180000" cy="7031477"/>
          </a:xfrm>
          <a:prstGeom prst="rect">
            <a:avLst/>
          </a:prstGeom>
          <a:noFill/>
        </p:spPr>
        <p:txBody>
          <a:bodyPr wrap="square" rtlCol="0">
            <a:spAutoFit/>
          </a:bodyPr>
          <a:lstStyle/>
          <a:p>
            <a:pPr marL="571500" indent="-571500" latinLnBrk="1">
              <a:lnSpc>
                <a:spcPct val="150000"/>
              </a:lnSpc>
              <a:buClr>
                <a:schemeClr val="accent5"/>
              </a:buClr>
              <a:buFont typeface="Wingdings" panose="05000000000000000000" pitchFamily="2" charset="2"/>
              <a:buChar char="u"/>
            </a:pPr>
            <a:r>
              <a:rPr lang="zh-CN" altLang="en-US" sz="3600" dirty="0">
                <a:solidFill>
                  <a:srgbClr val="1577BA"/>
                </a:solidFill>
                <a:latin typeface="思源黑体 CN Normal" panose="020B0400000000000000" charset="-122"/>
                <a:ea typeface="思源黑体 CN Normal" panose="020B0400000000000000" charset="-122"/>
                <a:sym typeface="+mn-ea"/>
              </a:rPr>
              <a:t>直接量语法</a:t>
            </a:r>
            <a:endParaRPr lang="en-US" altLang="zh-CN" sz="3600" dirty="0">
              <a:solidFill>
                <a:srgbClr val="1577BA"/>
              </a:solidFill>
              <a:latin typeface="思源黑体 CN Normal" panose="020B0400000000000000" charset="-122"/>
              <a:ea typeface="思源黑体 CN Normal" panose="020B0400000000000000" charset="-122"/>
              <a:sym typeface="+mn-ea"/>
            </a:endParaRPr>
          </a:p>
          <a:p>
            <a:pPr latinLnBrk="1">
              <a:lnSpc>
                <a:spcPct val="150000"/>
              </a:lnSpc>
              <a:buClr>
                <a:schemeClr val="accent5"/>
              </a:buClr>
            </a:pP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/pattern/modifiers</a:t>
            </a:r>
          </a:p>
          <a:p>
            <a:pPr latinLnBrk="1">
              <a:lnSpc>
                <a:spcPct val="150000"/>
              </a:lnSpc>
              <a:buClr>
                <a:schemeClr val="accent5"/>
              </a:buClr>
            </a:pPr>
            <a:endParaRPr lang="en-US" altLang="zh-CN" sz="3600" dirty="0">
              <a:solidFill>
                <a:schemeClr val="tx1">
                  <a:lumMod val="75000"/>
                  <a:lumOff val="25000"/>
                </a:schemeClr>
              </a:solidFill>
              <a:latin typeface="思源黑体 CN Normal" panose="020B0400000000000000" charset="-122"/>
              <a:ea typeface="思源黑体 CN Normal" panose="020B0400000000000000" charset="-122"/>
              <a:sym typeface="+mn-ea"/>
            </a:endParaRPr>
          </a:p>
          <a:p>
            <a:pPr marL="571500" indent="-571500" latinLnBrk="1">
              <a:lnSpc>
                <a:spcPct val="150000"/>
              </a:lnSpc>
              <a:buClr>
                <a:schemeClr val="accent5"/>
              </a:buClr>
              <a:buFont typeface="Wingdings" panose="05000000000000000000" pitchFamily="2" charset="2"/>
              <a:buChar char="u"/>
            </a:pPr>
            <a:r>
              <a:rPr lang="zh-CN" altLang="en-US" sz="3600" dirty="0">
                <a:solidFill>
                  <a:srgbClr val="1577BA"/>
                </a:solidFill>
                <a:latin typeface="思源黑体 CN Normal" panose="020B0400000000000000" charset="-122"/>
                <a:ea typeface="思源黑体 CN Normal" panose="020B0400000000000000" charset="-122"/>
                <a:sym typeface="+mn-ea"/>
              </a:rPr>
              <a:t>创建 </a:t>
            </a:r>
            <a:r>
              <a:rPr lang="en-US" altLang="zh-CN" sz="3600" dirty="0" err="1">
                <a:solidFill>
                  <a:srgbClr val="1577BA"/>
                </a:solidFill>
                <a:latin typeface="思源黑体 CN Normal" panose="020B0400000000000000" charset="-122"/>
                <a:ea typeface="思源黑体 CN Normal" panose="020B0400000000000000" charset="-122"/>
                <a:sym typeface="+mn-ea"/>
              </a:rPr>
              <a:t>RegExp</a:t>
            </a:r>
            <a:r>
              <a:rPr lang="en-US" altLang="zh-CN" sz="3600" dirty="0">
                <a:solidFill>
                  <a:srgbClr val="1577BA"/>
                </a:solidFill>
                <a:latin typeface="思源黑体 CN Normal" panose="020B0400000000000000" charset="-122"/>
                <a:ea typeface="思源黑体 CN Normal" panose="020B0400000000000000" charset="-122"/>
                <a:sym typeface="+mn-ea"/>
              </a:rPr>
              <a:t> </a:t>
            </a:r>
            <a:r>
              <a:rPr lang="zh-CN" altLang="en-US" sz="3600" dirty="0">
                <a:solidFill>
                  <a:srgbClr val="1577BA"/>
                </a:solidFill>
                <a:latin typeface="思源黑体 CN Normal" panose="020B0400000000000000" charset="-122"/>
                <a:ea typeface="思源黑体 CN Normal" panose="020B0400000000000000" charset="-122"/>
                <a:sym typeface="+mn-ea"/>
              </a:rPr>
              <a:t>对象的语法</a:t>
            </a:r>
            <a:endParaRPr lang="en-US" altLang="zh-CN" sz="3600" dirty="0">
              <a:solidFill>
                <a:srgbClr val="1577BA"/>
              </a:solidFill>
              <a:latin typeface="思源黑体 CN Normal" panose="020B0400000000000000" charset="-122"/>
              <a:ea typeface="思源黑体 CN Normal" panose="020B0400000000000000" charset="-122"/>
              <a:sym typeface="+mn-ea"/>
            </a:endParaRPr>
          </a:p>
          <a:p>
            <a:pPr latinLnBrk="1">
              <a:lnSpc>
                <a:spcPct val="150000"/>
              </a:lnSpc>
              <a:buClr>
                <a:schemeClr val="accent5"/>
              </a:buClr>
            </a:pP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new </a:t>
            </a:r>
            <a:r>
              <a:rPr lang="en-US" altLang="zh-CN" sz="3200" dirty="0" err="1">
                <a:solidFill>
                  <a:schemeClr val="tx1">
                    <a:lumMod val="75000"/>
                    <a:lumOff val="25000"/>
                  </a:schemeClr>
                </a:solidFill>
                <a:latin typeface="思源黑体 CN Normal" panose="020B0400000000000000" charset="-122"/>
                <a:ea typeface="思源黑体 CN Normal" panose="020B0400000000000000" charset="-122"/>
                <a:sym typeface="+mn-ea"/>
              </a:rPr>
              <a:t>RegExp</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(pattern, modifiers);</a:t>
            </a:r>
          </a:p>
          <a:p>
            <a:pPr latinLnBrk="1">
              <a:lnSpc>
                <a:spcPct val="150000"/>
              </a:lnSpc>
              <a:buClr>
                <a:schemeClr val="accent5"/>
              </a:buClr>
            </a:pPr>
            <a:endParaRPr lang="en-US" altLang="zh-CN" sz="3600" dirty="0">
              <a:solidFill>
                <a:srgbClr val="1577BA"/>
              </a:solidFill>
              <a:latin typeface="思源黑体 CN Normal" panose="020B0400000000000000" charset="-122"/>
              <a:ea typeface="思源黑体 CN Normal" panose="020B0400000000000000" charset="-122"/>
              <a:sym typeface="+mn-ea"/>
            </a:endParaRPr>
          </a:p>
          <a:p>
            <a:pPr marL="457200" indent="-457200" latinLnBrk="1">
              <a:lnSpc>
                <a:spcPct val="150000"/>
              </a:lnSpc>
              <a:buClr>
                <a:schemeClr val="tx1"/>
              </a:buClr>
              <a:buFont typeface="Arial" panose="020B0604020202020204" pitchFamily="34" charset="0"/>
              <a:buChar char="•"/>
            </a:pP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参数 </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pattern </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是一个字符串，指定了正则表达式的模式或其他正则表达式。</a:t>
            </a:r>
          </a:p>
          <a:p>
            <a:pPr marL="457200" indent="-457200" latinLnBrk="1">
              <a:lnSpc>
                <a:spcPct val="150000"/>
              </a:lnSpc>
              <a:buClr>
                <a:schemeClr val="tx1"/>
              </a:buClr>
              <a:buFont typeface="Arial" panose="020B0604020202020204" pitchFamily="34" charset="0"/>
              <a:buChar char="•"/>
            </a:pP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参数 </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 modifiers  </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是一个可选的字符串，常用包含属性 </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"g"</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a:t>
            </a:r>
            <a:r>
              <a:rPr lang="en-US" altLang="zh-CN" sz="3200" dirty="0" err="1">
                <a:solidFill>
                  <a:schemeClr val="tx1">
                    <a:lumMod val="75000"/>
                    <a:lumOff val="25000"/>
                  </a:schemeClr>
                </a:solidFill>
                <a:latin typeface="思源黑体 CN Normal" panose="020B0400000000000000" charset="-122"/>
                <a:ea typeface="思源黑体 CN Normal" panose="020B0400000000000000" charset="-122"/>
                <a:sym typeface="+mn-ea"/>
              </a:rPr>
              <a:t>i</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 </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，分别用于指定全局匹配、区分大小写的匹配。</a:t>
            </a:r>
            <a:endPar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endParaRPr>
          </a:p>
        </p:txBody>
      </p:sp>
    </p:spTree>
    <p:extLst>
      <p:ext uri="{BB962C8B-B14F-4D97-AF65-F5344CB8AC3E}">
        <p14:creationId xmlns:p14="http://schemas.microsoft.com/office/powerpoint/2010/main" val="319285174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anim calcmode="lin" valueType="num">
                                      <p:cBhvr>
                                        <p:cTn id="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b="1" dirty="0"/>
              <a:t>问题解答</a:t>
            </a:r>
            <a:endParaRPr lang="zh-CN" altLang="en-US" dirty="0"/>
          </a:p>
        </p:txBody>
      </p:sp>
      <p:sp>
        <p:nvSpPr>
          <p:cNvPr id="7" name="线条">
            <a:extLst>
              <a:ext uri="{FF2B5EF4-FFF2-40B4-BE49-F238E27FC236}">
                <a16:creationId xmlns:a16="http://schemas.microsoft.com/office/drawing/2014/main" id="{BBC547F4-CE5E-43FC-B09B-BE8F734D4B9F}"/>
              </a:ext>
            </a:extLst>
          </p:cNvPr>
          <p:cNvSpPr/>
          <p:nvPr/>
        </p:nvSpPr>
        <p:spPr>
          <a:xfrm>
            <a:off x="1669886" y="4266593"/>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13" name="线条">
            <a:extLst>
              <a:ext uri="{FF2B5EF4-FFF2-40B4-BE49-F238E27FC236}">
                <a16:creationId xmlns:a16="http://schemas.microsoft.com/office/drawing/2014/main" id="{D3DC7624-C63E-4309-9C68-39404672E0A6}"/>
              </a:ext>
            </a:extLst>
          </p:cNvPr>
          <p:cNvSpPr/>
          <p:nvPr/>
        </p:nvSpPr>
        <p:spPr>
          <a:xfrm>
            <a:off x="8650228" y="4265869"/>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20" name="文本框 19">
            <a:extLst>
              <a:ext uri="{FF2B5EF4-FFF2-40B4-BE49-F238E27FC236}">
                <a16:creationId xmlns:a16="http://schemas.microsoft.com/office/drawing/2014/main" id="{C1EAE61A-149D-4634-A6AA-B80DA0F1A034}"/>
              </a:ext>
            </a:extLst>
          </p:cNvPr>
          <p:cNvSpPr txBox="1"/>
          <p:nvPr/>
        </p:nvSpPr>
        <p:spPr>
          <a:xfrm>
            <a:off x="17031714" y="4447150"/>
            <a:ext cx="184731" cy="752835"/>
          </a:xfrm>
          <a:prstGeom prst="rect">
            <a:avLst/>
          </a:prstGeom>
          <a:noFill/>
        </p:spPr>
        <p:txBody>
          <a:bodyPr wrap="none" rtlCol="0">
            <a:spAutoFit/>
          </a:bodyPr>
          <a:lstStyle/>
          <a:p>
            <a:pPr algn="l">
              <a:lnSpc>
                <a:spcPct val="150000"/>
              </a:lnSpc>
            </a:pPr>
            <a:endParaRPr lang="zh-CN" altLang="en-US" sz="3200" dirty="0">
              <a:latin typeface="+mn-ea"/>
            </a:endParaRPr>
          </a:p>
        </p:txBody>
      </p:sp>
      <p:sp>
        <p:nvSpPr>
          <p:cNvPr id="8" name="矩形 7">
            <a:extLst>
              <a:ext uri="{FF2B5EF4-FFF2-40B4-BE49-F238E27FC236}">
                <a16:creationId xmlns:a16="http://schemas.microsoft.com/office/drawing/2014/main" id="{D6304450-C59D-4723-9B88-72C7D396E392}"/>
              </a:ext>
            </a:extLst>
          </p:cNvPr>
          <p:cNvSpPr/>
          <p:nvPr/>
        </p:nvSpPr>
        <p:spPr>
          <a:xfrm>
            <a:off x="2647283" y="2066629"/>
            <a:ext cx="16654869" cy="2780392"/>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威让</a:t>
            </a:r>
            <a:endParaRPr lang="zh-CN" altLang="en-US" dirty="0">
              <a:solidFill>
                <a:schemeClr val="tx1"/>
              </a:solidFill>
            </a:endParaRPr>
          </a:p>
        </p:txBody>
      </p:sp>
      <p:sp>
        <p:nvSpPr>
          <p:cNvPr id="9" name="文本框 10">
            <a:extLst>
              <a:ext uri="{FF2B5EF4-FFF2-40B4-BE49-F238E27FC236}">
                <a16:creationId xmlns:a16="http://schemas.microsoft.com/office/drawing/2014/main" id="{A47D2448-762B-496E-B968-D163502080B0}"/>
              </a:ext>
            </a:extLst>
          </p:cNvPr>
          <p:cNvSpPr txBox="1"/>
          <p:nvPr/>
        </p:nvSpPr>
        <p:spPr>
          <a:xfrm>
            <a:off x="2684603" y="5637943"/>
            <a:ext cx="17707501" cy="83535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defTabSz="914400">
              <a:lnSpc>
                <a:spcPct val="150000"/>
              </a:lnSpc>
              <a:buSzPct val="100000"/>
              <a:defRPr sz="3800">
                <a:latin typeface="Source Han Sans CN Normal"/>
                <a:ea typeface="Source Han Sans CN Normal"/>
                <a:cs typeface="Source Han Sans CN Normal"/>
                <a:sym typeface="Source Han Sans CN Normal"/>
              </a:defRPr>
            </a:pPr>
            <a:endParaRPr lang="zh-CN" altLang="en-US" sz="3600" b="1" dirty="0">
              <a:solidFill>
                <a:schemeClr val="accent2"/>
              </a:solidFill>
              <a:latin typeface="思源黑体 CN Normal" panose="020B0400000000000000" pitchFamily="34" charset="-122"/>
              <a:ea typeface="思源黑体 CN Normal" panose="020B0400000000000000" pitchFamily="34" charset="-122"/>
            </a:endParaRPr>
          </a:p>
        </p:txBody>
      </p:sp>
      <p:sp>
        <p:nvSpPr>
          <p:cNvPr id="3" name="文本框 2">
            <a:extLst>
              <a:ext uri="{FF2B5EF4-FFF2-40B4-BE49-F238E27FC236}">
                <a16:creationId xmlns:a16="http://schemas.microsoft.com/office/drawing/2014/main" id="{C0B32F75-B030-4455-A653-E1E0A7450E86}"/>
              </a:ext>
            </a:extLst>
          </p:cNvPr>
          <p:cNvSpPr txBox="1"/>
          <p:nvPr/>
        </p:nvSpPr>
        <p:spPr>
          <a:xfrm>
            <a:off x="2647283" y="2133483"/>
            <a:ext cx="14347767" cy="752835"/>
          </a:xfrm>
          <a:prstGeom prst="rect">
            <a:avLst/>
          </a:prstGeom>
          <a:noFill/>
        </p:spPr>
        <p:txBody>
          <a:bodyPr wrap="square" rtlCol="0">
            <a:spAutoFit/>
          </a:bodyPr>
          <a:lstStyle/>
          <a:p>
            <a:pPr>
              <a:lnSpc>
                <a:spcPct val="150000"/>
              </a:lnSpc>
            </a:pPr>
            <a:r>
              <a:rPr lang="en-US" altLang="zh-CN" sz="3200" b="1" dirty="0">
                <a:solidFill>
                  <a:srgbClr val="218DD6"/>
                </a:solidFill>
              </a:rPr>
              <a:t>2.7.1 </a:t>
            </a:r>
            <a:r>
              <a:rPr lang="zh-CN" altLang="en-US" sz="3200" b="1" dirty="0">
                <a:solidFill>
                  <a:srgbClr val="218DD6"/>
                </a:solidFill>
              </a:rPr>
              <a:t>动画队列 </a:t>
            </a:r>
            <a:endParaRPr lang="zh-CN" altLang="zh-CN" sz="3200" dirty="0">
              <a:solidFill>
                <a:srgbClr val="218DD6"/>
              </a:solidFill>
            </a:endParaRPr>
          </a:p>
        </p:txBody>
      </p:sp>
      <p:sp>
        <p:nvSpPr>
          <p:cNvPr id="11" name="文本框 10">
            <a:extLst>
              <a:ext uri="{FF2B5EF4-FFF2-40B4-BE49-F238E27FC236}">
                <a16:creationId xmlns:a16="http://schemas.microsoft.com/office/drawing/2014/main" id="{97D2BF25-67FE-4B1C-A78A-4FBFE641B582}"/>
              </a:ext>
            </a:extLst>
          </p:cNvPr>
          <p:cNvSpPr txBox="1"/>
          <p:nvPr/>
        </p:nvSpPr>
        <p:spPr>
          <a:xfrm>
            <a:off x="2950597" y="3071967"/>
            <a:ext cx="16057290" cy="1316579"/>
          </a:xfrm>
          <a:prstGeom prst="rect">
            <a:avLst/>
          </a:prstGeom>
          <a:noFill/>
        </p:spPr>
        <p:txBody>
          <a:bodyPr wrap="square" rtlCol="0">
            <a:spAutoFit/>
          </a:bodyPr>
          <a:lstStyle/>
          <a:p>
            <a:pPr>
              <a:lnSpc>
                <a:spcPct val="150000"/>
              </a:lnSpc>
            </a:pPr>
            <a:r>
              <a:rPr lang="en-US" altLang="zh-CN" sz="2800" dirty="0">
                <a:solidFill>
                  <a:schemeClr val="bg2">
                    <a:lumMod val="50000"/>
                  </a:schemeClr>
                </a:solidFill>
              </a:rPr>
              <a:t>logic</a:t>
            </a:r>
            <a:r>
              <a:rPr lang="zh-CN" altLang="en-US" sz="2800" dirty="0">
                <a:solidFill>
                  <a:schemeClr val="bg2">
                    <a:lumMod val="50000"/>
                  </a:schemeClr>
                </a:solidFill>
              </a:rPr>
              <a:t>函数内 </a:t>
            </a:r>
            <a:r>
              <a:rPr lang="en-US" altLang="zh-CN" sz="2800" dirty="0">
                <a:solidFill>
                  <a:schemeClr val="bg2">
                    <a:lumMod val="50000"/>
                  </a:schemeClr>
                </a:solidFill>
              </a:rPr>
              <a:t>end</a:t>
            </a:r>
            <a:r>
              <a:rPr lang="zh-CN" altLang="en-US" sz="2800" dirty="0">
                <a:solidFill>
                  <a:schemeClr val="bg2">
                    <a:lumMod val="50000"/>
                  </a:schemeClr>
                </a:solidFill>
              </a:rPr>
              <a:t>和</a:t>
            </a:r>
            <a:r>
              <a:rPr lang="en-US" altLang="zh-CN" sz="2800" dirty="0">
                <a:solidFill>
                  <a:schemeClr val="bg2">
                    <a:lumMod val="50000"/>
                  </a:schemeClr>
                </a:solidFill>
              </a:rPr>
              <a:t>start</a:t>
            </a:r>
            <a:r>
              <a:rPr lang="zh-CN" altLang="en-US" sz="2800" dirty="0">
                <a:solidFill>
                  <a:schemeClr val="bg2">
                    <a:lumMod val="50000"/>
                  </a:schemeClr>
                </a:solidFill>
              </a:rPr>
              <a:t>初始化时就确定了，相当一个固定值，那移动距离</a:t>
            </a:r>
            <a:r>
              <a:rPr lang="en-US" altLang="zh-CN" sz="2800" dirty="0" err="1">
                <a:solidFill>
                  <a:schemeClr val="bg2">
                    <a:lumMod val="50000"/>
                  </a:schemeClr>
                </a:solidFill>
              </a:rPr>
              <a:t>nowMove</a:t>
            </a:r>
            <a:r>
              <a:rPr lang="zh-CN" altLang="en-US" sz="2800" dirty="0">
                <a:solidFill>
                  <a:schemeClr val="bg2">
                    <a:lumMod val="50000"/>
                  </a:schemeClr>
                </a:solidFill>
              </a:rPr>
              <a:t>是逐渐的变大的，但动画变化效果怎么会是均匀的？</a:t>
            </a:r>
            <a:endParaRPr lang="zh-CN" altLang="zh-CN" sz="3600" dirty="0">
              <a:solidFill>
                <a:schemeClr val="bg2">
                  <a:lumMod val="50000"/>
                </a:schemeClr>
              </a:solidFill>
            </a:endParaRPr>
          </a:p>
        </p:txBody>
      </p:sp>
      <p:sp>
        <p:nvSpPr>
          <p:cNvPr id="12" name="矩形 11">
            <a:extLst>
              <a:ext uri="{FF2B5EF4-FFF2-40B4-BE49-F238E27FC236}">
                <a16:creationId xmlns:a16="http://schemas.microsoft.com/office/drawing/2014/main" id="{06619316-30D1-44E1-BEC7-48231A59D109}"/>
              </a:ext>
            </a:extLst>
          </p:cNvPr>
          <p:cNvSpPr/>
          <p:nvPr/>
        </p:nvSpPr>
        <p:spPr>
          <a:xfrm>
            <a:off x="2684603" y="5459772"/>
            <a:ext cx="16654869" cy="2780389"/>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威让</a:t>
            </a:r>
            <a:endParaRPr lang="zh-CN" altLang="en-US" dirty="0">
              <a:solidFill>
                <a:schemeClr val="tx1"/>
              </a:solidFill>
            </a:endParaRPr>
          </a:p>
        </p:txBody>
      </p:sp>
      <p:sp>
        <p:nvSpPr>
          <p:cNvPr id="14" name="矩形 13">
            <a:extLst>
              <a:ext uri="{FF2B5EF4-FFF2-40B4-BE49-F238E27FC236}">
                <a16:creationId xmlns:a16="http://schemas.microsoft.com/office/drawing/2014/main" id="{66FD66A0-58B8-425C-B2FD-97470C143742}"/>
              </a:ext>
            </a:extLst>
          </p:cNvPr>
          <p:cNvSpPr/>
          <p:nvPr/>
        </p:nvSpPr>
        <p:spPr>
          <a:xfrm>
            <a:off x="2647282" y="8760618"/>
            <a:ext cx="16654869" cy="2627560"/>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威让</a:t>
            </a:r>
            <a:endParaRPr lang="zh-CN" altLang="en-US" dirty="0">
              <a:solidFill>
                <a:schemeClr val="tx1"/>
              </a:solidFill>
            </a:endParaRPr>
          </a:p>
        </p:txBody>
      </p:sp>
      <p:sp>
        <p:nvSpPr>
          <p:cNvPr id="15" name="文本框 14">
            <a:extLst>
              <a:ext uri="{FF2B5EF4-FFF2-40B4-BE49-F238E27FC236}">
                <a16:creationId xmlns:a16="http://schemas.microsoft.com/office/drawing/2014/main" id="{DF14B9B1-01EE-440F-A9A5-432F1BA665C5}"/>
              </a:ext>
            </a:extLst>
          </p:cNvPr>
          <p:cNvSpPr txBox="1"/>
          <p:nvPr/>
        </p:nvSpPr>
        <p:spPr>
          <a:xfrm>
            <a:off x="2647283" y="5475941"/>
            <a:ext cx="14347767" cy="752835"/>
          </a:xfrm>
          <a:prstGeom prst="rect">
            <a:avLst/>
          </a:prstGeom>
          <a:noFill/>
        </p:spPr>
        <p:txBody>
          <a:bodyPr wrap="square" rtlCol="0">
            <a:spAutoFit/>
          </a:bodyPr>
          <a:lstStyle/>
          <a:p>
            <a:pPr>
              <a:lnSpc>
                <a:spcPct val="150000"/>
              </a:lnSpc>
            </a:pPr>
            <a:r>
              <a:rPr lang="en-US" altLang="zh-CN" sz="3200" b="1" dirty="0">
                <a:solidFill>
                  <a:srgbClr val="218DD6"/>
                </a:solidFill>
              </a:rPr>
              <a:t>2.6.2</a:t>
            </a:r>
            <a:endParaRPr lang="zh-CN" altLang="zh-CN" sz="3200" dirty="0">
              <a:solidFill>
                <a:srgbClr val="218DD6"/>
              </a:solidFill>
            </a:endParaRPr>
          </a:p>
        </p:txBody>
      </p:sp>
      <p:sp>
        <p:nvSpPr>
          <p:cNvPr id="16" name="文本框 15">
            <a:extLst>
              <a:ext uri="{FF2B5EF4-FFF2-40B4-BE49-F238E27FC236}">
                <a16:creationId xmlns:a16="http://schemas.microsoft.com/office/drawing/2014/main" id="{A81565B9-8F3A-4F1F-9FCB-67524AF74456}"/>
              </a:ext>
            </a:extLst>
          </p:cNvPr>
          <p:cNvSpPr txBox="1"/>
          <p:nvPr/>
        </p:nvSpPr>
        <p:spPr>
          <a:xfrm>
            <a:off x="2776311" y="6364517"/>
            <a:ext cx="16276460" cy="670248"/>
          </a:xfrm>
          <a:prstGeom prst="rect">
            <a:avLst/>
          </a:prstGeom>
          <a:noFill/>
        </p:spPr>
        <p:txBody>
          <a:bodyPr wrap="square" rtlCol="0">
            <a:spAutoFit/>
          </a:bodyPr>
          <a:lstStyle/>
          <a:p>
            <a:pPr>
              <a:lnSpc>
                <a:spcPct val="150000"/>
              </a:lnSpc>
            </a:pPr>
            <a:r>
              <a:rPr lang="zh-CN" altLang="en-US" sz="2800" dirty="0">
                <a:solidFill>
                  <a:schemeClr val="bg2">
                    <a:lumMod val="50000"/>
                  </a:schemeClr>
                </a:solidFill>
              </a:rPr>
              <a:t>文档碎片</a:t>
            </a:r>
            <a:endParaRPr lang="zh-CN" altLang="zh-CN" sz="2800" dirty="0">
              <a:solidFill>
                <a:schemeClr val="bg2">
                  <a:lumMod val="50000"/>
                </a:schemeClr>
              </a:solidFill>
            </a:endParaRPr>
          </a:p>
        </p:txBody>
      </p:sp>
      <p:sp>
        <p:nvSpPr>
          <p:cNvPr id="17" name="文本框 16">
            <a:extLst>
              <a:ext uri="{FF2B5EF4-FFF2-40B4-BE49-F238E27FC236}">
                <a16:creationId xmlns:a16="http://schemas.microsoft.com/office/drawing/2014/main" id="{5E9DC3AE-DEC2-4E0F-8BF1-5DBA7B39BF04}"/>
              </a:ext>
            </a:extLst>
          </p:cNvPr>
          <p:cNvSpPr txBox="1"/>
          <p:nvPr/>
        </p:nvSpPr>
        <p:spPr>
          <a:xfrm>
            <a:off x="2731426" y="9005142"/>
            <a:ext cx="14347767" cy="752835"/>
          </a:xfrm>
          <a:prstGeom prst="rect">
            <a:avLst/>
          </a:prstGeom>
          <a:noFill/>
        </p:spPr>
        <p:txBody>
          <a:bodyPr wrap="square" rtlCol="0">
            <a:spAutoFit/>
          </a:bodyPr>
          <a:lstStyle/>
          <a:p>
            <a:pPr>
              <a:lnSpc>
                <a:spcPct val="150000"/>
              </a:lnSpc>
            </a:pPr>
            <a:r>
              <a:rPr lang="zh-CN" altLang="en-US" sz="3200" b="1" dirty="0">
                <a:solidFill>
                  <a:srgbClr val="218DD6"/>
                </a:solidFill>
              </a:rPr>
              <a:t>全章</a:t>
            </a:r>
            <a:endParaRPr lang="zh-CN" altLang="zh-CN" sz="3200" dirty="0">
              <a:solidFill>
                <a:srgbClr val="218DD6"/>
              </a:solidFill>
            </a:endParaRPr>
          </a:p>
        </p:txBody>
      </p:sp>
      <p:sp>
        <p:nvSpPr>
          <p:cNvPr id="18" name="文本框 17">
            <a:extLst>
              <a:ext uri="{FF2B5EF4-FFF2-40B4-BE49-F238E27FC236}">
                <a16:creationId xmlns:a16="http://schemas.microsoft.com/office/drawing/2014/main" id="{597C1C42-9796-4746-ADA1-406F8443B2CF}"/>
              </a:ext>
            </a:extLst>
          </p:cNvPr>
          <p:cNvSpPr txBox="1"/>
          <p:nvPr/>
        </p:nvSpPr>
        <p:spPr>
          <a:xfrm>
            <a:off x="2873807" y="10002501"/>
            <a:ext cx="16276460" cy="670248"/>
          </a:xfrm>
          <a:prstGeom prst="rect">
            <a:avLst/>
          </a:prstGeom>
          <a:noFill/>
        </p:spPr>
        <p:txBody>
          <a:bodyPr wrap="square" rtlCol="0">
            <a:spAutoFit/>
          </a:bodyPr>
          <a:lstStyle/>
          <a:p>
            <a:pPr>
              <a:lnSpc>
                <a:spcPct val="150000"/>
              </a:lnSpc>
            </a:pPr>
            <a:r>
              <a:rPr lang="zh-CN" altLang="en-US" sz="2800" dirty="0">
                <a:solidFill>
                  <a:schemeClr val="bg2">
                    <a:lumMod val="50000"/>
                  </a:schemeClr>
                </a:solidFill>
              </a:rPr>
              <a:t>正则表达式</a:t>
            </a:r>
            <a:endParaRPr lang="zh-CN" altLang="zh-CN" sz="2800" dirty="0">
              <a:solidFill>
                <a:schemeClr val="bg2">
                  <a:lumMod val="50000"/>
                </a:schemeClr>
              </a:solidFill>
            </a:endParaRPr>
          </a:p>
        </p:txBody>
      </p:sp>
    </p:spTree>
    <p:extLst>
      <p:ext uri="{BB962C8B-B14F-4D97-AF65-F5344CB8AC3E}">
        <p14:creationId xmlns:p14="http://schemas.microsoft.com/office/powerpoint/2010/main" val="285353898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846" y="5285768"/>
            <a:ext cx="23039469" cy="769483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pic>
        <p:nvPicPr>
          <p:cNvPr id="12" name="图片 11"/>
          <p:cNvPicPr>
            <a:picLocks noChangeAspect="1"/>
          </p:cNvPicPr>
          <p:nvPr/>
        </p:nvPicPr>
        <p:blipFill rotWithShape="1">
          <a:blip r:embed="rId3"/>
          <a:srcRect l="2676" t="13262" r="34397" b="22052"/>
          <a:stretch>
            <a:fillRect/>
          </a:stretch>
        </p:blipFill>
        <p:spPr>
          <a:xfrm>
            <a:off x="-9499" y="1057751"/>
            <a:ext cx="23039471" cy="11922850"/>
          </a:xfrm>
          <a:prstGeom prst="rect">
            <a:avLst/>
          </a:prstGeom>
        </p:spPr>
      </p:pic>
      <p:sp>
        <p:nvSpPr>
          <p:cNvPr id="5" name="流程图: 过程 4"/>
          <p:cNvSpPr/>
          <p:nvPr/>
        </p:nvSpPr>
        <p:spPr>
          <a:xfrm>
            <a:off x="1" y="150"/>
            <a:ext cx="23039469" cy="7694833"/>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矩形 10"/>
          <p:cNvSpPr/>
          <p:nvPr/>
        </p:nvSpPr>
        <p:spPr>
          <a:xfrm>
            <a:off x="0" y="7860143"/>
            <a:ext cx="23038623" cy="179996"/>
          </a:xfrm>
          <a:prstGeom prst="rect">
            <a:avLst/>
          </a:prstGeom>
          <a:solidFill>
            <a:srgbClr val="147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cxnSp>
        <p:nvCxnSpPr>
          <p:cNvPr id="15" name="直线连接符 14"/>
          <p:cNvCxnSpPr/>
          <p:nvPr/>
        </p:nvCxnSpPr>
        <p:spPr>
          <a:xfrm>
            <a:off x="0" y="8160136"/>
            <a:ext cx="230393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884867" y="4365175"/>
            <a:ext cx="11250738" cy="2755149"/>
          </a:xfrm>
        </p:spPr>
        <p:txBody>
          <a:bodyPr>
            <a:noAutofit/>
          </a:bodyPr>
          <a:lstStyle/>
          <a:p>
            <a:pPr algn="ctr"/>
            <a:r>
              <a:rPr lang="zh-CN" altLang="en-US" sz="14000" b="1" dirty="0">
                <a:solidFill>
                  <a:schemeClr val="bg1"/>
                </a:solidFill>
                <a:latin typeface="思源黑体 CN Normal" panose="020B0400000000000000" charset="-122"/>
                <a:ea typeface="思源黑体 CN Normal" panose="020B0400000000000000" charset="-122"/>
                <a:cs typeface="Times New Roman" panose="02020603050405020304" pitchFamily="18" charset="0"/>
              </a:rPr>
              <a:t>谢谢观看</a:t>
            </a:r>
          </a:p>
        </p:txBody>
      </p:sp>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9475200" y="12060000"/>
            <a:ext cx="4089600" cy="3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theme/theme1.xml><?xml version="1.0" encoding="utf-8"?>
<a:theme xmlns:a="http://schemas.openxmlformats.org/drawingml/2006/main" name="《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课件制作 - 思源">
      <a:majorFont>
        <a:latin typeface="思源黑体 CN Bold"/>
        <a:ea typeface="思源黑体 CN Bold"/>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5FF"/>
        </a:solidFill>
        <a:ln w="38100">
          <a:solidFill>
            <a:srgbClr val="000000"/>
          </a:solidFill>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38100">
          <a:solidFill>
            <a:srgbClr val="000000"/>
          </a:solidFill>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50000"/>
          </a:lnSpc>
          <a:defRPr sz="3200">
            <a:latin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6308</TotalTime>
  <Words>344</Words>
  <Application>Microsoft Office PowerPoint</Application>
  <PresentationFormat>自定义</PresentationFormat>
  <Paragraphs>39</Paragraphs>
  <Slides>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思源黑体 CN Bold</vt:lpstr>
      <vt:lpstr>思源黑体 CN Heavy</vt:lpstr>
      <vt:lpstr>思源黑体 CN Medium</vt:lpstr>
      <vt:lpstr>思源黑体 CN Normal</vt:lpstr>
      <vt:lpstr>Arial</vt:lpstr>
      <vt:lpstr>Calibri</vt:lpstr>
      <vt:lpstr>Wingdings</vt:lpstr>
      <vt:lpstr>《成为前端开发工程师》走进高校</vt:lpstr>
      <vt:lpstr>PowerPoint 演示文稿</vt:lpstr>
      <vt:lpstr>PowerPoint 演示文稿</vt:lpstr>
      <vt:lpstr>特殊字符</vt:lpstr>
      <vt:lpstr>限定符</vt:lpstr>
      <vt:lpstr>定位符</vt:lpstr>
      <vt:lpstr>PowerPoint 演示文稿</vt:lpstr>
      <vt:lpstr>问题解答</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张峰</dc:creator>
  <cp:lastModifiedBy>强 李</cp:lastModifiedBy>
  <cp:revision>1946</cp:revision>
  <dcterms:created xsi:type="dcterms:W3CDTF">2019-02-26T08:42:00Z</dcterms:created>
  <dcterms:modified xsi:type="dcterms:W3CDTF">2019-05-06T09:43:46Z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13</vt:lpwstr>
  </property>
</Properties>
</file>