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1" r:id="rId4"/>
    <p:sldId id="259" r:id="rId5"/>
    <p:sldId id="262" r:id="rId6"/>
    <p:sldId id="258" r:id="rId7"/>
    <p:sldId id="260" r:id="rId8"/>
    <p:sldId id="272" r:id="rId9"/>
    <p:sldId id="281" r:id="rId10"/>
    <p:sldId id="274" r:id="rId11"/>
    <p:sldId id="277" r:id="rId12"/>
    <p:sldId id="278" r:id="rId13"/>
    <p:sldId id="276" r:id="rId14"/>
    <p:sldId id="279" r:id="rId15"/>
    <p:sldId id="275" r:id="rId16"/>
    <p:sldId id="263" r:id="rId17"/>
    <p:sldId id="264" r:id="rId18"/>
    <p:sldId id="267" r:id="rId19"/>
    <p:sldId id="269"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07" autoAdjust="0"/>
  </p:normalViewPr>
  <p:slideViewPr>
    <p:cSldViewPr snapToGrid="0">
      <p:cViewPr varScale="1">
        <p:scale>
          <a:sx n="53" d="100"/>
          <a:sy n="53" d="100"/>
        </p:scale>
        <p:origin x="115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C1107-219E-4F40-B831-71E463D0A6A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0FA87AC-BBA6-4644-A0B8-DD75F46AC0B2}">
      <dgm:prSet phldrT="[Text]" custT="1"/>
      <dgm:spPr/>
      <dgm:t>
        <a:bodyPr/>
        <a:lstStyle/>
        <a:p>
          <a:r>
            <a:rPr lang="en-US" sz="2000" dirty="0" smtClean="0"/>
            <a:t>Data Source</a:t>
          </a:r>
          <a:endParaRPr lang="en-US" sz="2000" dirty="0"/>
        </a:p>
      </dgm:t>
    </dgm:pt>
    <dgm:pt modelId="{5AC698A1-15D3-42A2-A5D7-2A0FD185367C}" type="parTrans" cxnId="{EF305887-74A8-4D1E-AA01-5CDD7A2F877F}">
      <dgm:prSet/>
      <dgm:spPr/>
      <dgm:t>
        <a:bodyPr/>
        <a:lstStyle/>
        <a:p>
          <a:endParaRPr lang="en-US" sz="2000"/>
        </a:p>
      </dgm:t>
    </dgm:pt>
    <dgm:pt modelId="{F80A1E58-A498-468D-802A-3730716DF9CB}" type="sibTrans" cxnId="{EF305887-74A8-4D1E-AA01-5CDD7A2F877F}">
      <dgm:prSet/>
      <dgm:spPr/>
      <dgm:t>
        <a:bodyPr/>
        <a:lstStyle/>
        <a:p>
          <a:endParaRPr lang="en-US" sz="2000"/>
        </a:p>
      </dgm:t>
    </dgm:pt>
    <dgm:pt modelId="{BC854319-D4BD-42B2-A6E1-AB806AAEBF6A}">
      <dgm:prSet phldrT="[Text]" custT="1"/>
      <dgm:spPr/>
      <dgm:t>
        <a:bodyPr/>
        <a:lstStyle/>
        <a:p>
          <a:r>
            <a:rPr lang="en-US" sz="2000" dirty="0" smtClean="0"/>
            <a:t>Research report</a:t>
          </a:r>
          <a:endParaRPr lang="en-US" sz="2000" dirty="0"/>
        </a:p>
      </dgm:t>
    </dgm:pt>
    <dgm:pt modelId="{799B02F7-061A-40DD-B683-530D8AA397CE}" type="parTrans" cxnId="{67BFCB38-8EAD-428F-8662-163926059E0D}">
      <dgm:prSet/>
      <dgm:spPr/>
      <dgm:t>
        <a:bodyPr/>
        <a:lstStyle/>
        <a:p>
          <a:endParaRPr lang="en-US" sz="2000"/>
        </a:p>
      </dgm:t>
    </dgm:pt>
    <dgm:pt modelId="{7EA4BB2C-B092-4FA6-9950-2ACDE05E9796}" type="sibTrans" cxnId="{67BFCB38-8EAD-428F-8662-163926059E0D}">
      <dgm:prSet/>
      <dgm:spPr/>
      <dgm:t>
        <a:bodyPr/>
        <a:lstStyle/>
        <a:p>
          <a:endParaRPr lang="en-US" sz="2000"/>
        </a:p>
      </dgm:t>
    </dgm:pt>
    <dgm:pt modelId="{D3DD0919-A3A1-4B2A-A5DF-EEB7C15164C3}">
      <dgm:prSet phldrT="[Text]" custT="1"/>
      <dgm:spPr/>
      <dgm:t>
        <a:bodyPr/>
        <a:lstStyle/>
        <a:p>
          <a:r>
            <a:rPr lang="en-US" sz="2000" dirty="0" smtClean="0"/>
            <a:t>Statistical Tools</a:t>
          </a:r>
          <a:endParaRPr lang="en-US" sz="2000" dirty="0"/>
        </a:p>
      </dgm:t>
    </dgm:pt>
    <dgm:pt modelId="{D6D94A83-5300-4E3D-83F2-AA537E0C3D86}" type="parTrans" cxnId="{05E5946F-EFC5-43FD-9146-F064AAA73F31}">
      <dgm:prSet/>
      <dgm:spPr/>
      <dgm:t>
        <a:bodyPr/>
        <a:lstStyle/>
        <a:p>
          <a:endParaRPr lang="en-US" sz="2000"/>
        </a:p>
      </dgm:t>
    </dgm:pt>
    <dgm:pt modelId="{F0DDBC82-DABC-4647-AFB1-6480DA64DCE4}" type="sibTrans" cxnId="{05E5946F-EFC5-43FD-9146-F064AAA73F31}">
      <dgm:prSet/>
      <dgm:spPr/>
      <dgm:t>
        <a:bodyPr/>
        <a:lstStyle/>
        <a:p>
          <a:endParaRPr lang="en-US" sz="2000"/>
        </a:p>
      </dgm:t>
    </dgm:pt>
    <dgm:pt modelId="{8E3930AC-3462-4053-ADA1-8C94988E310C}">
      <dgm:prSet phldrT="[Text]" custT="1"/>
      <dgm:spPr/>
      <dgm:t>
        <a:bodyPr/>
        <a:lstStyle/>
        <a:p>
          <a:r>
            <a:rPr lang="en-US" sz="2000" dirty="0" smtClean="0"/>
            <a:t>Analytical Results</a:t>
          </a:r>
          <a:endParaRPr lang="en-US" sz="2000" dirty="0"/>
        </a:p>
      </dgm:t>
    </dgm:pt>
    <dgm:pt modelId="{C7EF8A8A-155B-4FEF-8453-EA24086B8CAD}" type="parTrans" cxnId="{51315799-D107-4DFD-B1EF-E1847209A3B8}">
      <dgm:prSet/>
      <dgm:spPr/>
      <dgm:t>
        <a:bodyPr/>
        <a:lstStyle/>
        <a:p>
          <a:endParaRPr lang="en-US" sz="2000"/>
        </a:p>
      </dgm:t>
    </dgm:pt>
    <dgm:pt modelId="{6F2873C9-9DA8-4854-AF7D-F49843125B57}" type="sibTrans" cxnId="{51315799-D107-4DFD-B1EF-E1847209A3B8}">
      <dgm:prSet/>
      <dgm:spPr/>
      <dgm:t>
        <a:bodyPr/>
        <a:lstStyle/>
        <a:p>
          <a:endParaRPr lang="en-US" sz="2000"/>
        </a:p>
      </dgm:t>
    </dgm:pt>
    <dgm:pt modelId="{9EBD77CD-C7DF-4B37-A0FF-60BFEAB66573}">
      <dgm:prSet phldrT="[Text]" custT="1"/>
      <dgm:spPr/>
      <dgm:t>
        <a:bodyPr/>
        <a:lstStyle/>
        <a:p>
          <a:r>
            <a:rPr lang="en-US" sz="2000" dirty="0" smtClean="0"/>
            <a:t>Visualization</a:t>
          </a:r>
          <a:endParaRPr lang="en-US" sz="2000" dirty="0"/>
        </a:p>
      </dgm:t>
    </dgm:pt>
    <dgm:pt modelId="{A2A47FD5-A1C6-4A17-9BCF-0D735F1B5B1D}" type="parTrans" cxnId="{47C2F3D8-BC45-4C28-A138-0314300C23F5}">
      <dgm:prSet/>
      <dgm:spPr/>
      <dgm:t>
        <a:bodyPr/>
        <a:lstStyle/>
        <a:p>
          <a:endParaRPr lang="en-US" sz="2000"/>
        </a:p>
      </dgm:t>
    </dgm:pt>
    <dgm:pt modelId="{3B864D23-2C06-4DAA-AB59-766B9FA678DE}" type="sibTrans" cxnId="{47C2F3D8-BC45-4C28-A138-0314300C23F5}">
      <dgm:prSet/>
      <dgm:spPr/>
      <dgm:t>
        <a:bodyPr/>
        <a:lstStyle/>
        <a:p>
          <a:endParaRPr lang="en-US" sz="2000"/>
        </a:p>
      </dgm:t>
    </dgm:pt>
    <dgm:pt modelId="{7D423D7C-C7C0-427C-BFDB-3C8A3F4C792F}">
      <dgm:prSet phldrT="[Text]" custT="1"/>
      <dgm:spPr/>
      <dgm:t>
        <a:bodyPr/>
        <a:lstStyle/>
        <a:p>
          <a:endParaRPr lang="en-US" sz="2000" dirty="0"/>
        </a:p>
      </dgm:t>
    </dgm:pt>
    <dgm:pt modelId="{05C83CA7-D18B-442F-A0DC-D9BE53DF2866}" type="parTrans" cxnId="{3909A560-5ED7-4CB9-A587-8E3670A759A7}">
      <dgm:prSet/>
      <dgm:spPr/>
      <dgm:t>
        <a:bodyPr/>
        <a:lstStyle/>
        <a:p>
          <a:endParaRPr lang="en-US" sz="2000"/>
        </a:p>
      </dgm:t>
    </dgm:pt>
    <dgm:pt modelId="{45F39E74-27B5-4E7F-A00B-DCF92F894C16}" type="sibTrans" cxnId="{3909A560-5ED7-4CB9-A587-8E3670A759A7}">
      <dgm:prSet/>
      <dgm:spPr/>
      <dgm:t>
        <a:bodyPr/>
        <a:lstStyle/>
        <a:p>
          <a:endParaRPr lang="en-US" sz="2000"/>
        </a:p>
      </dgm:t>
    </dgm:pt>
    <dgm:pt modelId="{74C61158-3B53-496C-9FDC-E611966385CA}">
      <dgm:prSet phldrT="[Text]" custT="1"/>
      <dgm:spPr/>
      <dgm:t>
        <a:bodyPr/>
        <a:lstStyle/>
        <a:p>
          <a:endParaRPr lang="en-US" sz="2000" dirty="0"/>
        </a:p>
      </dgm:t>
    </dgm:pt>
    <dgm:pt modelId="{E23C3664-A529-4EF6-B372-C50CB55D5198}" type="parTrans" cxnId="{20CD1347-C585-4526-BDAB-1340B6F061F8}">
      <dgm:prSet/>
      <dgm:spPr/>
      <dgm:t>
        <a:bodyPr/>
        <a:lstStyle/>
        <a:p>
          <a:endParaRPr lang="en-US" sz="2000"/>
        </a:p>
      </dgm:t>
    </dgm:pt>
    <dgm:pt modelId="{395E3F4A-6DD0-47B2-A31E-773C832AFF2B}" type="sibTrans" cxnId="{20CD1347-C585-4526-BDAB-1340B6F061F8}">
      <dgm:prSet/>
      <dgm:spPr/>
      <dgm:t>
        <a:bodyPr/>
        <a:lstStyle/>
        <a:p>
          <a:endParaRPr lang="en-US" sz="2000"/>
        </a:p>
      </dgm:t>
    </dgm:pt>
    <dgm:pt modelId="{DBD96E23-B73A-45A6-8C0D-500D5046B26A}">
      <dgm:prSet phldrT="[Text]" custT="1"/>
      <dgm:spPr/>
      <dgm:t>
        <a:bodyPr/>
        <a:lstStyle/>
        <a:p>
          <a:r>
            <a:rPr lang="en-US" sz="2000" dirty="0" smtClean="0"/>
            <a:t>R</a:t>
          </a:r>
          <a:endParaRPr lang="en-US" sz="2000" dirty="0"/>
        </a:p>
      </dgm:t>
    </dgm:pt>
    <dgm:pt modelId="{494FCD4A-0681-4C51-8BB4-20EE95FB8159}" type="parTrans" cxnId="{CCC240AB-9138-45FB-B008-D24453135899}">
      <dgm:prSet/>
      <dgm:spPr/>
      <dgm:t>
        <a:bodyPr/>
        <a:lstStyle/>
        <a:p>
          <a:endParaRPr lang="en-US" sz="2000"/>
        </a:p>
      </dgm:t>
    </dgm:pt>
    <dgm:pt modelId="{E8025362-9F74-42B4-AD8C-E6DE7C04FF40}" type="sibTrans" cxnId="{CCC240AB-9138-45FB-B008-D24453135899}">
      <dgm:prSet/>
      <dgm:spPr/>
      <dgm:t>
        <a:bodyPr/>
        <a:lstStyle/>
        <a:p>
          <a:endParaRPr lang="en-US" sz="2000"/>
        </a:p>
      </dgm:t>
    </dgm:pt>
    <dgm:pt modelId="{53E77842-A02C-4877-84C7-9369800991F1}">
      <dgm:prSet phldrT="[Text]" custT="1"/>
      <dgm:spPr/>
      <dgm:t>
        <a:bodyPr/>
        <a:lstStyle/>
        <a:p>
          <a:r>
            <a:rPr lang="en-US" sz="2000" dirty="0" smtClean="0"/>
            <a:t>Data Warehouse</a:t>
          </a:r>
          <a:endParaRPr lang="en-US" sz="2000" dirty="0"/>
        </a:p>
      </dgm:t>
    </dgm:pt>
    <dgm:pt modelId="{21B1F3FB-65CA-4C3C-8FCC-077A5AB331A2}" type="parTrans" cxnId="{C8E73E45-2E63-47FA-A5F7-1B10FC46FAE9}">
      <dgm:prSet/>
      <dgm:spPr/>
      <dgm:t>
        <a:bodyPr/>
        <a:lstStyle/>
        <a:p>
          <a:endParaRPr lang="en-US" sz="2000"/>
        </a:p>
      </dgm:t>
    </dgm:pt>
    <dgm:pt modelId="{19F4916A-A5FC-4C51-B78F-5A36B4AF1F9A}" type="sibTrans" cxnId="{C8E73E45-2E63-47FA-A5F7-1B10FC46FAE9}">
      <dgm:prSet/>
      <dgm:spPr/>
      <dgm:t>
        <a:bodyPr/>
        <a:lstStyle/>
        <a:p>
          <a:endParaRPr lang="en-US" sz="2000"/>
        </a:p>
      </dgm:t>
    </dgm:pt>
    <dgm:pt modelId="{E297EAC9-868E-4844-8334-D454CA0F8CE5}">
      <dgm:prSet custT="1"/>
      <dgm:spPr/>
      <dgm:t>
        <a:bodyPr/>
        <a:lstStyle/>
        <a:p>
          <a:r>
            <a:rPr lang="en-US" sz="2000" dirty="0" smtClean="0"/>
            <a:t>Hadoop</a:t>
          </a:r>
          <a:endParaRPr lang="en-US" sz="2000" dirty="0"/>
        </a:p>
      </dgm:t>
    </dgm:pt>
    <dgm:pt modelId="{96263BE7-CAEB-4C58-86A3-0B31DD4505E3}" type="parTrans" cxnId="{48468943-46D1-48F5-9D3B-17675B06EB4F}">
      <dgm:prSet/>
      <dgm:spPr/>
      <dgm:t>
        <a:bodyPr/>
        <a:lstStyle/>
        <a:p>
          <a:endParaRPr lang="en-US"/>
        </a:p>
      </dgm:t>
    </dgm:pt>
    <dgm:pt modelId="{35D6EDF2-412C-45B7-864A-4D40233F3CBC}" type="sibTrans" cxnId="{48468943-46D1-48F5-9D3B-17675B06EB4F}">
      <dgm:prSet/>
      <dgm:spPr/>
      <dgm:t>
        <a:bodyPr/>
        <a:lstStyle/>
        <a:p>
          <a:endParaRPr lang="en-US"/>
        </a:p>
      </dgm:t>
    </dgm:pt>
    <dgm:pt modelId="{D35225B0-5142-4F35-AABD-B6A8A5B30DF0}">
      <dgm:prSet custT="1"/>
      <dgm:spPr/>
      <dgm:t>
        <a:bodyPr/>
        <a:lstStyle/>
        <a:p>
          <a:r>
            <a:rPr lang="en-US" sz="2000" dirty="0" smtClean="0"/>
            <a:t>Hive</a:t>
          </a:r>
          <a:endParaRPr lang="en-US" sz="2000" dirty="0"/>
        </a:p>
      </dgm:t>
    </dgm:pt>
    <dgm:pt modelId="{ED44CFFD-C37D-40BD-8CFE-17DAFE59062A}" type="parTrans" cxnId="{DEF714A1-8599-4CAD-AE26-D3482E5CD5DB}">
      <dgm:prSet/>
      <dgm:spPr/>
      <dgm:t>
        <a:bodyPr/>
        <a:lstStyle/>
        <a:p>
          <a:endParaRPr lang="en-US"/>
        </a:p>
      </dgm:t>
    </dgm:pt>
    <dgm:pt modelId="{F22CC55A-E5CE-4E1D-8C13-39F4AD5D817A}" type="sibTrans" cxnId="{DEF714A1-8599-4CAD-AE26-D3482E5CD5DB}">
      <dgm:prSet/>
      <dgm:spPr/>
      <dgm:t>
        <a:bodyPr/>
        <a:lstStyle/>
        <a:p>
          <a:endParaRPr lang="en-US"/>
        </a:p>
      </dgm:t>
    </dgm:pt>
    <dgm:pt modelId="{E4991B4F-9BB5-41E6-B619-12BE0ED83FB4}">
      <dgm:prSet phldrT="[Text]" custT="1"/>
      <dgm:spPr/>
      <dgm:t>
        <a:bodyPr/>
        <a:lstStyle/>
        <a:p>
          <a:r>
            <a:rPr lang="en-US" sz="2000" dirty="0" smtClean="0"/>
            <a:t>Open source </a:t>
          </a:r>
          <a:endParaRPr lang="en-US" sz="2000" dirty="0"/>
        </a:p>
      </dgm:t>
    </dgm:pt>
    <dgm:pt modelId="{FB47F68F-BCA1-4859-961A-BB1731E8AF49}" type="sibTrans" cxnId="{DB9C0014-A0E7-4420-A7CB-E18B0A48498E}">
      <dgm:prSet/>
      <dgm:spPr/>
      <dgm:t>
        <a:bodyPr/>
        <a:lstStyle/>
        <a:p>
          <a:endParaRPr lang="en-US" sz="2000"/>
        </a:p>
      </dgm:t>
    </dgm:pt>
    <dgm:pt modelId="{657F4DBD-E62C-4466-9191-0F21B942FC61}" type="parTrans" cxnId="{DB9C0014-A0E7-4420-A7CB-E18B0A48498E}">
      <dgm:prSet/>
      <dgm:spPr/>
      <dgm:t>
        <a:bodyPr/>
        <a:lstStyle/>
        <a:p>
          <a:endParaRPr lang="en-US" sz="2000"/>
        </a:p>
      </dgm:t>
    </dgm:pt>
    <dgm:pt modelId="{E56DBBB2-B613-40A8-8612-EE8DCB074020}">
      <dgm:prSet phldrT="[Text]" custT="1"/>
      <dgm:spPr/>
      <dgm:t>
        <a:bodyPr/>
        <a:lstStyle/>
        <a:p>
          <a:r>
            <a:rPr lang="en-US" sz="2000" dirty="0" smtClean="0"/>
            <a:t>Python</a:t>
          </a:r>
          <a:endParaRPr lang="en-US" sz="2000" dirty="0"/>
        </a:p>
      </dgm:t>
    </dgm:pt>
    <dgm:pt modelId="{1D7EB896-2AC3-413C-B8DA-B8CF117E92DA}" type="parTrans" cxnId="{F941859C-7616-48B8-887C-A653D19D33FB}">
      <dgm:prSet/>
      <dgm:spPr/>
      <dgm:t>
        <a:bodyPr/>
        <a:lstStyle/>
        <a:p>
          <a:endParaRPr lang="en-US"/>
        </a:p>
      </dgm:t>
    </dgm:pt>
    <dgm:pt modelId="{0F5EFC72-0B48-446A-8585-6CA5CD2937B5}" type="sibTrans" cxnId="{F941859C-7616-48B8-887C-A653D19D33FB}">
      <dgm:prSet/>
      <dgm:spPr/>
      <dgm:t>
        <a:bodyPr/>
        <a:lstStyle/>
        <a:p>
          <a:endParaRPr lang="en-US"/>
        </a:p>
      </dgm:t>
    </dgm:pt>
    <dgm:pt modelId="{E9073573-35AF-4774-8962-CB02E41D2A27}" type="pres">
      <dgm:prSet presAssocID="{BC7C1107-219E-4F40-B831-71E463D0A6AB}" presName="Name0" presStyleCnt="0">
        <dgm:presLayoutVars>
          <dgm:dir/>
          <dgm:animLvl val="lvl"/>
          <dgm:resizeHandles val="exact"/>
        </dgm:presLayoutVars>
      </dgm:prSet>
      <dgm:spPr/>
      <dgm:t>
        <a:bodyPr/>
        <a:lstStyle/>
        <a:p>
          <a:endParaRPr lang="en-US"/>
        </a:p>
      </dgm:t>
    </dgm:pt>
    <dgm:pt modelId="{77B6DCC6-F347-44ED-BE2C-D20442115B5E}" type="pres">
      <dgm:prSet presAssocID="{60FA87AC-BBA6-4644-A0B8-DD75F46AC0B2}" presName="composite" presStyleCnt="0"/>
      <dgm:spPr/>
    </dgm:pt>
    <dgm:pt modelId="{1D1D9527-A4A2-49A3-8E7D-64577734BC3B}" type="pres">
      <dgm:prSet presAssocID="{60FA87AC-BBA6-4644-A0B8-DD75F46AC0B2}" presName="parTx" presStyleLbl="alignNode1" presStyleIdx="0" presStyleCnt="4">
        <dgm:presLayoutVars>
          <dgm:chMax val="0"/>
          <dgm:chPref val="0"/>
          <dgm:bulletEnabled val="1"/>
        </dgm:presLayoutVars>
      </dgm:prSet>
      <dgm:spPr/>
      <dgm:t>
        <a:bodyPr/>
        <a:lstStyle/>
        <a:p>
          <a:endParaRPr lang="en-US"/>
        </a:p>
      </dgm:t>
    </dgm:pt>
    <dgm:pt modelId="{52A79B09-B32D-4B4B-8A69-2FD3639607C2}" type="pres">
      <dgm:prSet presAssocID="{60FA87AC-BBA6-4644-A0B8-DD75F46AC0B2}" presName="desTx" presStyleLbl="alignAccFollowNode1" presStyleIdx="0" presStyleCnt="4">
        <dgm:presLayoutVars>
          <dgm:bulletEnabled val="1"/>
        </dgm:presLayoutVars>
      </dgm:prSet>
      <dgm:spPr/>
      <dgm:t>
        <a:bodyPr/>
        <a:lstStyle/>
        <a:p>
          <a:endParaRPr lang="en-US"/>
        </a:p>
      </dgm:t>
    </dgm:pt>
    <dgm:pt modelId="{EEB641C6-3C48-4FC6-9B08-4159C1A90B74}" type="pres">
      <dgm:prSet presAssocID="{F80A1E58-A498-468D-802A-3730716DF9CB}" presName="space" presStyleCnt="0"/>
      <dgm:spPr/>
    </dgm:pt>
    <dgm:pt modelId="{19465B1D-ADC4-4692-B952-F53165ACC8D6}" type="pres">
      <dgm:prSet presAssocID="{53E77842-A02C-4877-84C7-9369800991F1}" presName="composite" presStyleCnt="0"/>
      <dgm:spPr/>
    </dgm:pt>
    <dgm:pt modelId="{02A8C4E9-8F53-4DC0-B8F3-D306E13F24D8}" type="pres">
      <dgm:prSet presAssocID="{53E77842-A02C-4877-84C7-9369800991F1}" presName="parTx" presStyleLbl="alignNode1" presStyleIdx="1" presStyleCnt="4">
        <dgm:presLayoutVars>
          <dgm:chMax val="0"/>
          <dgm:chPref val="0"/>
          <dgm:bulletEnabled val="1"/>
        </dgm:presLayoutVars>
      </dgm:prSet>
      <dgm:spPr/>
      <dgm:t>
        <a:bodyPr/>
        <a:lstStyle/>
        <a:p>
          <a:endParaRPr lang="en-US"/>
        </a:p>
      </dgm:t>
    </dgm:pt>
    <dgm:pt modelId="{20122BF6-5AE3-4F4F-856F-D167CEEE6014}" type="pres">
      <dgm:prSet presAssocID="{53E77842-A02C-4877-84C7-9369800991F1}" presName="desTx" presStyleLbl="alignAccFollowNode1" presStyleIdx="1" presStyleCnt="4">
        <dgm:presLayoutVars>
          <dgm:bulletEnabled val="1"/>
        </dgm:presLayoutVars>
      </dgm:prSet>
      <dgm:spPr/>
      <dgm:t>
        <a:bodyPr/>
        <a:lstStyle/>
        <a:p>
          <a:endParaRPr lang="en-US"/>
        </a:p>
      </dgm:t>
    </dgm:pt>
    <dgm:pt modelId="{54C1F9B4-B063-4430-81D4-A0E582B5636F}" type="pres">
      <dgm:prSet presAssocID="{19F4916A-A5FC-4C51-B78F-5A36B4AF1F9A}" presName="space" presStyleCnt="0"/>
      <dgm:spPr/>
    </dgm:pt>
    <dgm:pt modelId="{1DDE0A79-9FC1-40FB-B40D-61634A4928CF}" type="pres">
      <dgm:prSet presAssocID="{D3DD0919-A3A1-4B2A-A5DF-EEB7C15164C3}" presName="composite" presStyleCnt="0"/>
      <dgm:spPr/>
    </dgm:pt>
    <dgm:pt modelId="{E6D09A00-8B03-42E4-BCEB-FC0DE5BC9115}" type="pres">
      <dgm:prSet presAssocID="{D3DD0919-A3A1-4B2A-A5DF-EEB7C15164C3}" presName="parTx" presStyleLbl="alignNode1" presStyleIdx="2" presStyleCnt="4">
        <dgm:presLayoutVars>
          <dgm:chMax val="0"/>
          <dgm:chPref val="0"/>
          <dgm:bulletEnabled val="1"/>
        </dgm:presLayoutVars>
      </dgm:prSet>
      <dgm:spPr/>
      <dgm:t>
        <a:bodyPr/>
        <a:lstStyle/>
        <a:p>
          <a:endParaRPr lang="en-US"/>
        </a:p>
      </dgm:t>
    </dgm:pt>
    <dgm:pt modelId="{6E5C79FC-84EF-4D53-A9A8-13C101F57219}" type="pres">
      <dgm:prSet presAssocID="{D3DD0919-A3A1-4B2A-A5DF-EEB7C15164C3}" presName="desTx" presStyleLbl="alignAccFollowNode1" presStyleIdx="2" presStyleCnt="4">
        <dgm:presLayoutVars>
          <dgm:bulletEnabled val="1"/>
        </dgm:presLayoutVars>
      </dgm:prSet>
      <dgm:spPr/>
      <dgm:t>
        <a:bodyPr/>
        <a:lstStyle/>
        <a:p>
          <a:endParaRPr lang="en-US"/>
        </a:p>
      </dgm:t>
    </dgm:pt>
    <dgm:pt modelId="{3601693A-3593-435A-B57E-FE09998D216F}" type="pres">
      <dgm:prSet presAssocID="{F0DDBC82-DABC-4647-AFB1-6480DA64DCE4}" presName="space" presStyleCnt="0"/>
      <dgm:spPr/>
    </dgm:pt>
    <dgm:pt modelId="{379F2756-B341-4700-B409-51FE50408645}" type="pres">
      <dgm:prSet presAssocID="{8E3930AC-3462-4053-ADA1-8C94988E310C}" presName="composite" presStyleCnt="0"/>
      <dgm:spPr/>
    </dgm:pt>
    <dgm:pt modelId="{3857AA5E-8E0F-426F-BA32-47D606BF9762}" type="pres">
      <dgm:prSet presAssocID="{8E3930AC-3462-4053-ADA1-8C94988E310C}" presName="parTx" presStyleLbl="alignNode1" presStyleIdx="3" presStyleCnt="4">
        <dgm:presLayoutVars>
          <dgm:chMax val="0"/>
          <dgm:chPref val="0"/>
          <dgm:bulletEnabled val="1"/>
        </dgm:presLayoutVars>
      </dgm:prSet>
      <dgm:spPr/>
      <dgm:t>
        <a:bodyPr/>
        <a:lstStyle/>
        <a:p>
          <a:endParaRPr lang="en-US"/>
        </a:p>
      </dgm:t>
    </dgm:pt>
    <dgm:pt modelId="{15EB0553-56FD-4DFE-A963-583747FE43B3}" type="pres">
      <dgm:prSet presAssocID="{8E3930AC-3462-4053-ADA1-8C94988E310C}" presName="desTx" presStyleLbl="alignAccFollowNode1" presStyleIdx="3" presStyleCnt="4">
        <dgm:presLayoutVars>
          <dgm:bulletEnabled val="1"/>
        </dgm:presLayoutVars>
      </dgm:prSet>
      <dgm:spPr/>
      <dgm:t>
        <a:bodyPr/>
        <a:lstStyle/>
        <a:p>
          <a:endParaRPr lang="en-US"/>
        </a:p>
      </dgm:t>
    </dgm:pt>
  </dgm:ptLst>
  <dgm:cxnLst>
    <dgm:cxn modelId="{B5D0983C-B592-4C4B-9804-4607AA682F92}" type="presOf" srcId="{74C61158-3B53-496C-9FDC-E611966385CA}" destId="{6E5C79FC-84EF-4D53-A9A8-13C101F57219}" srcOrd="0" destOrd="2" presId="urn:microsoft.com/office/officeart/2005/8/layout/hList1"/>
    <dgm:cxn modelId="{C8E73E45-2E63-47FA-A5F7-1B10FC46FAE9}" srcId="{BC7C1107-219E-4F40-B831-71E463D0A6AB}" destId="{53E77842-A02C-4877-84C7-9369800991F1}" srcOrd="1" destOrd="0" parTransId="{21B1F3FB-65CA-4C3C-8FCC-077A5AB331A2}" sibTransId="{19F4916A-A5FC-4C51-B78F-5A36B4AF1F9A}"/>
    <dgm:cxn modelId="{51315799-D107-4DFD-B1EF-E1847209A3B8}" srcId="{BC7C1107-219E-4F40-B831-71E463D0A6AB}" destId="{8E3930AC-3462-4053-ADA1-8C94988E310C}" srcOrd="3" destOrd="0" parTransId="{C7EF8A8A-155B-4FEF-8453-EA24086B8CAD}" sibTransId="{6F2873C9-9DA8-4854-AF7D-F49843125B57}"/>
    <dgm:cxn modelId="{EF305887-74A8-4D1E-AA01-5CDD7A2F877F}" srcId="{BC7C1107-219E-4F40-B831-71E463D0A6AB}" destId="{60FA87AC-BBA6-4644-A0B8-DD75F46AC0B2}" srcOrd="0" destOrd="0" parTransId="{5AC698A1-15D3-42A2-A5D7-2A0FD185367C}" sibTransId="{F80A1E58-A498-468D-802A-3730716DF9CB}"/>
    <dgm:cxn modelId="{05E5946F-EFC5-43FD-9146-F064AAA73F31}" srcId="{BC7C1107-219E-4F40-B831-71E463D0A6AB}" destId="{D3DD0919-A3A1-4B2A-A5DF-EEB7C15164C3}" srcOrd="2" destOrd="0" parTransId="{D6D94A83-5300-4E3D-83F2-AA537E0C3D86}" sibTransId="{F0DDBC82-DABC-4647-AFB1-6480DA64DCE4}"/>
    <dgm:cxn modelId="{7EC1CF5E-80D1-4FDE-8C5A-D0F299324A78}" type="presOf" srcId="{E56DBBB2-B613-40A8-8612-EE8DCB074020}" destId="{6E5C79FC-84EF-4D53-A9A8-13C101F57219}" srcOrd="0" destOrd="1" presId="urn:microsoft.com/office/officeart/2005/8/layout/hList1"/>
    <dgm:cxn modelId="{CCC240AB-9138-45FB-B008-D24453135899}" srcId="{D3DD0919-A3A1-4B2A-A5DF-EEB7C15164C3}" destId="{DBD96E23-B73A-45A6-8C0D-500D5046B26A}" srcOrd="0" destOrd="0" parTransId="{494FCD4A-0681-4C51-8BB4-20EE95FB8159}" sibTransId="{E8025362-9F74-42B4-AD8C-E6DE7C04FF40}"/>
    <dgm:cxn modelId="{FECB6660-3737-4FD5-8110-1D56A89F3716}" type="presOf" srcId="{DBD96E23-B73A-45A6-8C0D-500D5046B26A}" destId="{6E5C79FC-84EF-4D53-A9A8-13C101F57219}" srcOrd="0" destOrd="0" presId="urn:microsoft.com/office/officeart/2005/8/layout/hList1"/>
    <dgm:cxn modelId="{F941859C-7616-48B8-887C-A653D19D33FB}" srcId="{D3DD0919-A3A1-4B2A-A5DF-EEB7C15164C3}" destId="{E56DBBB2-B613-40A8-8612-EE8DCB074020}" srcOrd="1" destOrd="0" parTransId="{1D7EB896-2AC3-413C-B8DA-B8CF117E92DA}" sibTransId="{0F5EFC72-0B48-446A-8585-6CA5CD2937B5}"/>
    <dgm:cxn modelId="{F4B4EEFE-BCBE-4429-821F-23E8238F08A8}" type="presOf" srcId="{9EBD77CD-C7DF-4B37-A0FF-60BFEAB66573}" destId="{15EB0553-56FD-4DFE-A963-583747FE43B3}" srcOrd="0" destOrd="0" presId="urn:microsoft.com/office/officeart/2005/8/layout/hList1"/>
    <dgm:cxn modelId="{DB9C0014-A0E7-4420-A7CB-E18B0A48498E}" srcId="{60FA87AC-BBA6-4644-A0B8-DD75F46AC0B2}" destId="{E4991B4F-9BB5-41E6-B619-12BE0ED83FB4}" srcOrd="1" destOrd="0" parTransId="{657F4DBD-E62C-4466-9191-0F21B942FC61}" sibTransId="{FB47F68F-BCA1-4859-961A-BB1731E8AF49}"/>
    <dgm:cxn modelId="{A6408FD0-51F9-4D73-879B-E8D584E0205A}" type="presOf" srcId="{D35225B0-5142-4F35-AABD-B6A8A5B30DF0}" destId="{20122BF6-5AE3-4F4F-856F-D167CEEE6014}" srcOrd="0" destOrd="1" presId="urn:microsoft.com/office/officeart/2005/8/layout/hList1"/>
    <dgm:cxn modelId="{48468943-46D1-48F5-9D3B-17675B06EB4F}" srcId="{53E77842-A02C-4877-84C7-9369800991F1}" destId="{E297EAC9-868E-4844-8334-D454CA0F8CE5}" srcOrd="0" destOrd="0" parTransId="{96263BE7-CAEB-4C58-86A3-0B31DD4505E3}" sibTransId="{35D6EDF2-412C-45B7-864A-4D40233F3CBC}"/>
    <dgm:cxn modelId="{48639D23-5C8F-439D-85DD-78563627748E}" type="presOf" srcId="{E297EAC9-868E-4844-8334-D454CA0F8CE5}" destId="{20122BF6-5AE3-4F4F-856F-D167CEEE6014}" srcOrd="0" destOrd="0" presId="urn:microsoft.com/office/officeart/2005/8/layout/hList1"/>
    <dgm:cxn modelId="{DE5CA5A2-D61F-4FAB-A2CF-3C41AD65DCCC}" type="presOf" srcId="{7D423D7C-C7C0-427C-BFDB-3C8A3F4C792F}" destId="{6E5C79FC-84EF-4D53-A9A8-13C101F57219}" srcOrd="0" destOrd="3" presId="urn:microsoft.com/office/officeart/2005/8/layout/hList1"/>
    <dgm:cxn modelId="{6CAFB0E8-2E1D-43CC-8D98-972EFA8E7B01}" type="presOf" srcId="{E4991B4F-9BB5-41E6-B619-12BE0ED83FB4}" destId="{52A79B09-B32D-4B4B-8A69-2FD3639607C2}" srcOrd="0" destOrd="1" presId="urn:microsoft.com/office/officeart/2005/8/layout/hList1"/>
    <dgm:cxn modelId="{A7F4404B-BF26-4806-B6A1-08387C0D2C39}" type="presOf" srcId="{60FA87AC-BBA6-4644-A0B8-DD75F46AC0B2}" destId="{1D1D9527-A4A2-49A3-8E7D-64577734BC3B}" srcOrd="0" destOrd="0" presId="urn:microsoft.com/office/officeart/2005/8/layout/hList1"/>
    <dgm:cxn modelId="{33F15F7D-2489-4399-82F1-7CDC272156E2}" type="presOf" srcId="{BC854319-D4BD-42B2-A6E1-AB806AAEBF6A}" destId="{52A79B09-B32D-4B4B-8A69-2FD3639607C2}" srcOrd="0" destOrd="0" presId="urn:microsoft.com/office/officeart/2005/8/layout/hList1"/>
    <dgm:cxn modelId="{67BFCB38-8EAD-428F-8662-163926059E0D}" srcId="{60FA87AC-BBA6-4644-A0B8-DD75F46AC0B2}" destId="{BC854319-D4BD-42B2-A6E1-AB806AAEBF6A}" srcOrd="0" destOrd="0" parTransId="{799B02F7-061A-40DD-B683-530D8AA397CE}" sibTransId="{7EA4BB2C-B092-4FA6-9950-2ACDE05E9796}"/>
    <dgm:cxn modelId="{DEF714A1-8599-4CAD-AE26-D3482E5CD5DB}" srcId="{53E77842-A02C-4877-84C7-9369800991F1}" destId="{D35225B0-5142-4F35-AABD-B6A8A5B30DF0}" srcOrd="1" destOrd="0" parTransId="{ED44CFFD-C37D-40BD-8CFE-17DAFE59062A}" sibTransId="{F22CC55A-E5CE-4E1D-8C13-39F4AD5D817A}"/>
    <dgm:cxn modelId="{5A385EBE-7B84-4BA4-BA0E-10EF7B876125}" type="presOf" srcId="{D3DD0919-A3A1-4B2A-A5DF-EEB7C15164C3}" destId="{E6D09A00-8B03-42E4-BCEB-FC0DE5BC9115}" srcOrd="0" destOrd="0" presId="urn:microsoft.com/office/officeart/2005/8/layout/hList1"/>
    <dgm:cxn modelId="{47C2F3D8-BC45-4C28-A138-0314300C23F5}" srcId="{8E3930AC-3462-4053-ADA1-8C94988E310C}" destId="{9EBD77CD-C7DF-4B37-A0FF-60BFEAB66573}" srcOrd="0" destOrd="0" parTransId="{A2A47FD5-A1C6-4A17-9BCF-0D735F1B5B1D}" sibTransId="{3B864D23-2C06-4DAA-AB59-766B9FA678DE}"/>
    <dgm:cxn modelId="{62BE379F-4831-428D-819E-916A09181078}" type="presOf" srcId="{8E3930AC-3462-4053-ADA1-8C94988E310C}" destId="{3857AA5E-8E0F-426F-BA32-47D606BF9762}" srcOrd="0" destOrd="0" presId="urn:microsoft.com/office/officeart/2005/8/layout/hList1"/>
    <dgm:cxn modelId="{F8DB9130-3B35-4A19-8865-292D01DF2C20}" type="presOf" srcId="{BC7C1107-219E-4F40-B831-71E463D0A6AB}" destId="{E9073573-35AF-4774-8962-CB02E41D2A27}" srcOrd="0" destOrd="0" presId="urn:microsoft.com/office/officeart/2005/8/layout/hList1"/>
    <dgm:cxn modelId="{341287AE-DC7D-4EF5-A2C9-CF2B255CA7EA}" type="presOf" srcId="{53E77842-A02C-4877-84C7-9369800991F1}" destId="{02A8C4E9-8F53-4DC0-B8F3-D306E13F24D8}" srcOrd="0" destOrd="0" presId="urn:microsoft.com/office/officeart/2005/8/layout/hList1"/>
    <dgm:cxn modelId="{3909A560-5ED7-4CB9-A587-8E3670A759A7}" srcId="{D3DD0919-A3A1-4B2A-A5DF-EEB7C15164C3}" destId="{7D423D7C-C7C0-427C-BFDB-3C8A3F4C792F}" srcOrd="3" destOrd="0" parTransId="{05C83CA7-D18B-442F-A0DC-D9BE53DF2866}" sibTransId="{45F39E74-27B5-4E7F-A00B-DCF92F894C16}"/>
    <dgm:cxn modelId="{20CD1347-C585-4526-BDAB-1340B6F061F8}" srcId="{D3DD0919-A3A1-4B2A-A5DF-EEB7C15164C3}" destId="{74C61158-3B53-496C-9FDC-E611966385CA}" srcOrd="2" destOrd="0" parTransId="{E23C3664-A529-4EF6-B372-C50CB55D5198}" sibTransId="{395E3F4A-6DD0-47B2-A31E-773C832AFF2B}"/>
    <dgm:cxn modelId="{9825D90B-386D-4AFD-8FC7-5E6CA5143118}" type="presParOf" srcId="{E9073573-35AF-4774-8962-CB02E41D2A27}" destId="{77B6DCC6-F347-44ED-BE2C-D20442115B5E}" srcOrd="0" destOrd="0" presId="urn:microsoft.com/office/officeart/2005/8/layout/hList1"/>
    <dgm:cxn modelId="{D7276F56-DFE5-42F2-A65D-332882B50515}" type="presParOf" srcId="{77B6DCC6-F347-44ED-BE2C-D20442115B5E}" destId="{1D1D9527-A4A2-49A3-8E7D-64577734BC3B}" srcOrd="0" destOrd="0" presId="urn:microsoft.com/office/officeart/2005/8/layout/hList1"/>
    <dgm:cxn modelId="{5434D75C-8A66-4A8F-9348-3513F743355C}" type="presParOf" srcId="{77B6DCC6-F347-44ED-BE2C-D20442115B5E}" destId="{52A79B09-B32D-4B4B-8A69-2FD3639607C2}" srcOrd="1" destOrd="0" presId="urn:microsoft.com/office/officeart/2005/8/layout/hList1"/>
    <dgm:cxn modelId="{8487A08E-C586-40A6-89D5-CCDE508A3823}" type="presParOf" srcId="{E9073573-35AF-4774-8962-CB02E41D2A27}" destId="{EEB641C6-3C48-4FC6-9B08-4159C1A90B74}" srcOrd="1" destOrd="0" presId="urn:microsoft.com/office/officeart/2005/8/layout/hList1"/>
    <dgm:cxn modelId="{DB8736BD-9013-432D-9791-438803EB23FA}" type="presParOf" srcId="{E9073573-35AF-4774-8962-CB02E41D2A27}" destId="{19465B1D-ADC4-4692-B952-F53165ACC8D6}" srcOrd="2" destOrd="0" presId="urn:microsoft.com/office/officeart/2005/8/layout/hList1"/>
    <dgm:cxn modelId="{CBEB647F-7E3E-4212-B94B-FCE91AF1F3CF}" type="presParOf" srcId="{19465B1D-ADC4-4692-B952-F53165ACC8D6}" destId="{02A8C4E9-8F53-4DC0-B8F3-D306E13F24D8}" srcOrd="0" destOrd="0" presId="urn:microsoft.com/office/officeart/2005/8/layout/hList1"/>
    <dgm:cxn modelId="{27BBCB59-BBF5-4234-B720-57146AE176DE}" type="presParOf" srcId="{19465B1D-ADC4-4692-B952-F53165ACC8D6}" destId="{20122BF6-5AE3-4F4F-856F-D167CEEE6014}" srcOrd="1" destOrd="0" presId="urn:microsoft.com/office/officeart/2005/8/layout/hList1"/>
    <dgm:cxn modelId="{1E26D810-77DD-4FA7-BE28-9C7EE37E8411}" type="presParOf" srcId="{E9073573-35AF-4774-8962-CB02E41D2A27}" destId="{54C1F9B4-B063-4430-81D4-A0E582B5636F}" srcOrd="3" destOrd="0" presId="urn:microsoft.com/office/officeart/2005/8/layout/hList1"/>
    <dgm:cxn modelId="{DBAD73E3-596E-42D9-BFF5-26A0E2A16A81}" type="presParOf" srcId="{E9073573-35AF-4774-8962-CB02E41D2A27}" destId="{1DDE0A79-9FC1-40FB-B40D-61634A4928CF}" srcOrd="4" destOrd="0" presId="urn:microsoft.com/office/officeart/2005/8/layout/hList1"/>
    <dgm:cxn modelId="{53D4FEFD-12C0-44ED-B9BA-3DAD41675651}" type="presParOf" srcId="{1DDE0A79-9FC1-40FB-B40D-61634A4928CF}" destId="{E6D09A00-8B03-42E4-BCEB-FC0DE5BC9115}" srcOrd="0" destOrd="0" presId="urn:microsoft.com/office/officeart/2005/8/layout/hList1"/>
    <dgm:cxn modelId="{D72D5CEF-A624-4F28-AB0C-75FDAC0CFF0D}" type="presParOf" srcId="{1DDE0A79-9FC1-40FB-B40D-61634A4928CF}" destId="{6E5C79FC-84EF-4D53-A9A8-13C101F57219}" srcOrd="1" destOrd="0" presId="urn:microsoft.com/office/officeart/2005/8/layout/hList1"/>
    <dgm:cxn modelId="{A374BC36-C329-4557-B321-75FF908C9063}" type="presParOf" srcId="{E9073573-35AF-4774-8962-CB02E41D2A27}" destId="{3601693A-3593-435A-B57E-FE09998D216F}" srcOrd="5" destOrd="0" presId="urn:microsoft.com/office/officeart/2005/8/layout/hList1"/>
    <dgm:cxn modelId="{3DFC495C-5EB9-44B3-882A-821BC0739913}" type="presParOf" srcId="{E9073573-35AF-4774-8962-CB02E41D2A27}" destId="{379F2756-B341-4700-B409-51FE50408645}" srcOrd="6" destOrd="0" presId="urn:microsoft.com/office/officeart/2005/8/layout/hList1"/>
    <dgm:cxn modelId="{9C6CE4E5-9715-40C3-91BE-394D5716F9DB}" type="presParOf" srcId="{379F2756-B341-4700-B409-51FE50408645}" destId="{3857AA5E-8E0F-426F-BA32-47D606BF9762}" srcOrd="0" destOrd="0" presId="urn:microsoft.com/office/officeart/2005/8/layout/hList1"/>
    <dgm:cxn modelId="{0E29A16D-CE74-4D78-B883-C8152B7A6F15}" type="presParOf" srcId="{379F2756-B341-4700-B409-51FE50408645}" destId="{15EB0553-56FD-4DFE-A963-583747FE43B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D9527-A4A2-49A3-8E7D-64577734BC3B}">
      <dsp:nvSpPr>
        <dsp:cNvPr id="0" name=""/>
        <dsp:cNvSpPr/>
      </dsp:nvSpPr>
      <dsp:spPr>
        <a:xfrm>
          <a:off x="4290" y="6650"/>
          <a:ext cx="2580001" cy="1032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Data Source</a:t>
          </a:r>
          <a:endParaRPr lang="en-US" sz="2000" kern="1200" dirty="0"/>
        </a:p>
      </dsp:txBody>
      <dsp:txXfrm>
        <a:off x="4290" y="6650"/>
        <a:ext cx="2580001" cy="1032000"/>
      </dsp:txXfrm>
    </dsp:sp>
    <dsp:sp modelId="{52A79B09-B32D-4B4B-8A69-2FD3639607C2}">
      <dsp:nvSpPr>
        <dsp:cNvPr id="0" name=""/>
        <dsp:cNvSpPr/>
      </dsp:nvSpPr>
      <dsp:spPr>
        <a:xfrm>
          <a:off x="4290" y="1038650"/>
          <a:ext cx="2580001" cy="16250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Research report</a:t>
          </a:r>
          <a:endParaRPr lang="en-US" sz="2000" kern="1200" dirty="0"/>
        </a:p>
        <a:p>
          <a:pPr marL="228600" lvl="1" indent="-228600" algn="l" defTabSz="889000">
            <a:lnSpc>
              <a:spcPct val="90000"/>
            </a:lnSpc>
            <a:spcBef>
              <a:spcPct val="0"/>
            </a:spcBef>
            <a:spcAft>
              <a:spcPct val="15000"/>
            </a:spcAft>
            <a:buChar char="••"/>
          </a:pPr>
          <a:r>
            <a:rPr lang="en-US" sz="2000" kern="1200" dirty="0" smtClean="0"/>
            <a:t>Open source </a:t>
          </a:r>
          <a:endParaRPr lang="en-US" sz="2000" kern="1200" dirty="0"/>
        </a:p>
      </dsp:txBody>
      <dsp:txXfrm>
        <a:off x="4290" y="1038650"/>
        <a:ext cx="2580001" cy="1625040"/>
      </dsp:txXfrm>
    </dsp:sp>
    <dsp:sp modelId="{02A8C4E9-8F53-4DC0-B8F3-D306E13F24D8}">
      <dsp:nvSpPr>
        <dsp:cNvPr id="0" name=""/>
        <dsp:cNvSpPr/>
      </dsp:nvSpPr>
      <dsp:spPr>
        <a:xfrm>
          <a:off x="2945492" y="6650"/>
          <a:ext cx="2580001" cy="1032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Data Warehouse</a:t>
          </a:r>
          <a:endParaRPr lang="en-US" sz="2000" kern="1200" dirty="0"/>
        </a:p>
      </dsp:txBody>
      <dsp:txXfrm>
        <a:off x="2945492" y="6650"/>
        <a:ext cx="2580001" cy="1032000"/>
      </dsp:txXfrm>
    </dsp:sp>
    <dsp:sp modelId="{20122BF6-5AE3-4F4F-856F-D167CEEE6014}">
      <dsp:nvSpPr>
        <dsp:cNvPr id="0" name=""/>
        <dsp:cNvSpPr/>
      </dsp:nvSpPr>
      <dsp:spPr>
        <a:xfrm>
          <a:off x="2945492" y="1038650"/>
          <a:ext cx="2580001" cy="16250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Hadoop</a:t>
          </a:r>
          <a:endParaRPr lang="en-US" sz="2000" kern="1200" dirty="0"/>
        </a:p>
        <a:p>
          <a:pPr marL="228600" lvl="1" indent="-228600" algn="l" defTabSz="889000">
            <a:lnSpc>
              <a:spcPct val="90000"/>
            </a:lnSpc>
            <a:spcBef>
              <a:spcPct val="0"/>
            </a:spcBef>
            <a:spcAft>
              <a:spcPct val="15000"/>
            </a:spcAft>
            <a:buChar char="••"/>
          </a:pPr>
          <a:r>
            <a:rPr lang="en-US" sz="2000" kern="1200" dirty="0" smtClean="0"/>
            <a:t>Hive</a:t>
          </a:r>
          <a:endParaRPr lang="en-US" sz="2000" kern="1200" dirty="0"/>
        </a:p>
      </dsp:txBody>
      <dsp:txXfrm>
        <a:off x="2945492" y="1038650"/>
        <a:ext cx="2580001" cy="1625040"/>
      </dsp:txXfrm>
    </dsp:sp>
    <dsp:sp modelId="{E6D09A00-8B03-42E4-BCEB-FC0DE5BC9115}">
      <dsp:nvSpPr>
        <dsp:cNvPr id="0" name=""/>
        <dsp:cNvSpPr/>
      </dsp:nvSpPr>
      <dsp:spPr>
        <a:xfrm>
          <a:off x="5886693" y="6650"/>
          <a:ext cx="2580001" cy="1032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Statistical Tools</a:t>
          </a:r>
          <a:endParaRPr lang="en-US" sz="2000" kern="1200" dirty="0"/>
        </a:p>
      </dsp:txBody>
      <dsp:txXfrm>
        <a:off x="5886693" y="6650"/>
        <a:ext cx="2580001" cy="1032000"/>
      </dsp:txXfrm>
    </dsp:sp>
    <dsp:sp modelId="{6E5C79FC-84EF-4D53-A9A8-13C101F57219}">
      <dsp:nvSpPr>
        <dsp:cNvPr id="0" name=""/>
        <dsp:cNvSpPr/>
      </dsp:nvSpPr>
      <dsp:spPr>
        <a:xfrm>
          <a:off x="5886693" y="1038650"/>
          <a:ext cx="2580001" cy="16250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a:t>
          </a:r>
          <a:endParaRPr lang="en-US" sz="2000" kern="1200" dirty="0"/>
        </a:p>
        <a:p>
          <a:pPr marL="228600" lvl="1" indent="-228600" algn="l" defTabSz="889000">
            <a:lnSpc>
              <a:spcPct val="90000"/>
            </a:lnSpc>
            <a:spcBef>
              <a:spcPct val="0"/>
            </a:spcBef>
            <a:spcAft>
              <a:spcPct val="15000"/>
            </a:spcAft>
            <a:buChar char="••"/>
          </a:pPr>
          <a:r>
            <a:rPr lang="en-US" sz="2000" kern="1200" dirty="0" smtClean="0"/>
            <a:t>Python</a:t>
          </a:r>
          <a:endParaRPr lang="en-US" sz="2000"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5886693" y="1038650"/>
        <a:ext cx="2580001" cy="1625040"/>
      </dsp:txXfrm>
    </dsp:sp>
    <dsp:sp modelId="{3857AA5E-8E0F-426F-BA32-47D606BF9762}">
      <dsp:nvSpPr>
        <dsp:cNvPr id="0" name=""/>
        <dsp:cNvSpPr/>
      </dsp:nvSpPr>
      <dsp:spPr>
        <a:xfrm>
          <a:off x="8827895" y="6650"/>
          <a:ext cx="2580001" cy="1032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Analytical Results</a:t>
          </a:r>
          <a:endParaRPr lang="en-US" sz="2000" kern="1200" dirty="0"/>
        </a:p>
      </dsp:txBody>
      <dsp:txXfrm>
        <a:off x="8827895" y="6650"/>
        <a:ext cx="2580001" cy="1032000"/>
      </dsp:txXfrm>
    </dsp:sp>
    <dsp:sp modelId="{15EB0553-56FD-4DFE-A963-583747FE43B3}">
      <dsp:nvSpPr>
        <dsp:cNvPr id="0" name=""/>
        <dsp:cNvSpPr/>
      </dsp:nvSpPr>
      <dsp:spPr>
        <a:xfrm>
          <a:off x="8827895" y="1038650"/>
          <a:ext cx="2580001" cy="16250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Visualization</a:t>
          </a:r>
          <a:endParaRPr lang="en-US" sz="2000" kern="1200" dirty="0"/>
        </a:p>
      </dsp:txBody>
      <dsp:txXfrm>
        <a:off x="8827895" y="1038650"/>
        <a:ext cx="2580001" cy="1625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78663-054A-49E1-BCEF-17F976F5FCCF}"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0931B-7AC6-4966-B26C-1EE9D6A1842E}" type="slidenum">
              <a:rPr lang="en-US" smtClean="0"/>
              <a:t>‹#›</a:t>
            </a:fld>
            <a:endParaRPr lang="en-US"/>
          </a:p>
        </p:txBody>
      </p:sp>
    </p:spTree>
    <p:extLst>
      <p:ext uri="{BB962C8B-B14F-4D97-AF65-F5344CB8AC3E}">
        <p14:creationId xmlns:p14="http://schemas.microsoft.com/office/powerpoint/2010/main" val="364372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a:t>
            </a:fld>
            <a:endParaRPr lang="en-US"/>
          </a:p>
        </p:txBody>
      </p:sp>
    </p:spTree>
    <p:extLst>
      <p:ext uri="{BB962C8B-B14F-4D97-AF65-F5344CB8AC3E}">
        <p14:creationId xmlns:p14="http://schemas.microsoft.com/office/powerpoint/2010/main" val="1326498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Hue is a web interface for Hadoop. Apache Hive is a data warehouse software built on Hadoop. Above is a close up of Hadoop server.</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10</a:t>
            </a:fld>
            <a:endParaRPr lang="en-US"/>
          </a:p>
        </p:txBody>
      </p:sp>
    </p:spTree>
    <p:extLst>
      <p:ext uri="{BB962C8B-B14F-4D97-AF65-F5344CB8AC3E}">
        <p14:creationId xmlns:p14="http://schemas.microsoft.com/office/powerpoint/2010/main" val="329358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upload files into system, and create </a:t>
            </a:r>
            <a:r>
              <a:rPr lang="en-US" baseline="0" dirty="0" err="1" smtClean="0"/>
              <a:t>metastore</a:t>
            </a:r>
            <a:r>
              <a:rPr lang="en-US" baseline="0" dirty="0" smtClean="0"/>
              <a:t> tables from files. As you can see, original tables are complex, redundant, and inaccessible from Excel. A database is created and data are imported into </a:t>
            </a:r>
            <a:r>
              <a:rPr lang="en-US" baseline="0" dirty="0" err="1" smtClean="0"/>
              <a:t>metatables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11</a:t>
            </a:fld>
            <a:endParaRPr lang="en-US"/>
          </a:p>
        </p:txBody>
      </p:sp>
    </p:spTree>
    <p:extLst>
      <p:ext uri="{BB962C8B-B14F-4D97-AF65-F5344CB8AC3E}">
        <p14:creationId xmlns:p14="http://schemas.microsoft.com/office/powerpoint/2010/main" val="1628929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a:t>
            </a:r>
            <a:r>
              <a:rPr lang="en-US" baseline="0" dirty="0" smtClean="0"/>
              <a:t> upload files into system, and create </a:t>
            </a:r>
            <a:r>
              <a:rPr lang="en-US" baseline="0" dirty="0" err="1" smtClean="0"/>
              <a:t>metastore</a:t>
            </a:r>
            <a:r>
              <a:rPr lang="en-US" baseline="0" dirty="0" smtClean="0"/>
              <a:t> tables from files.</a:t>
            </a:r>
            <a:endParaRPr lang="en-US" dirty="0" smtClean="0"/>
          </a:p>
          <a:p>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12</a:t>
            </a:fld>
            <a:endParaRPr lang="en-US"/>
          </a:p>
        </p:txBody>
      </p:sp>
    </p:spTree>
    <p:extLst>
      <p:ext uri="{BB962C8B-B14F-4D97-AF65-F5344CB8AC3E}">
        <p14:creationId xmlns:p14="http://schemas.microsoft.com/office/powerpoint/2010/main" val="86927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run Hive query commands to trim, filter and sort the data by selected columns. There are many </a:t>
            </a:r>
            <a:r>
              <a:rPr lang="en-US" dirty="0" err="1" smtClean="0"/>
              <a:t>HiveQL</a:t>
            </a:r>
            <a:r>
              <a:rPr lang="en-US" dirty="0" smtClean="0"/>
              <a:t> commands available for read, write and query data. In this project, we need to select relevant columns</a:t>
            </a:r>
            <a:r>
              <a:rPr lang="en-US" baseline="0" dirty="0" smtClean="0"/>
              <a:t> from tables and retrieve data.</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13</a:t>
            </a:fld>
            <a:endParaRPr lang="en-US"/>
          </a:p>
        </p:txBody>
      </p:sp>
    </p:spTree>
    <p:extLst>
      <p:ext uri="{BB962C8B-B14F-4D97-AF65-F5344CB8AC3E}">
        <p14:creationId xmlns:p14="http://schemas.microsoft.com/office/powerpoint/2010/main" val="134075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Second, run Hive query commands to trim, filter and sort the data by selected columns.</a:t>
            </a:r>
          </a:p>
          <a:p>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14</a:t>
            </a:fld>
            <a:endParaRPr lang="en-US"/>
          </a:p>
        </p:txBody>
      </p:sp>
    </p:spTree>
    <p:extLst>
      <p:ext uri="{BB962C8B-B14F-4D97-AF65-F5344CB8AC3E}">
        <p14:creationId xmlns:p14="http://schemas.microsoft.com/office/powerpoint/2010/main" val="2858703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a:t>
            </a:r>
            <a:r>
              <a:rPr lang="en-US" baseline="0" dirty="0" smtClean="0"/>
              <a:t> export selected columns in .csv files. After query analysis from Hive, selected relevant columns are exported in .csv files. Users can either download .csv files from Hive, or connect Hive with R, and access data from R terminal.</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15</a:t>
            </a:fld>
            <a:endParaRPr lang="en-US"/>
          </a:p>
        </p:txBody>
      </p:sp>
    </p:spTree>
    <p:extLst>
      <p:ext uri="{BB962C8B-B14F-4D97-AF65-F5344CB8AC3E}">
        <p14:creationId xmlns:p14="http://schemas.microsoft.com/office/powerpoint/2010/main" val="2012164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this project, the data obtained from HUE</a:t>
            </a:r>
            <a:r>
              <a:rPr lang="en-US" sz="1200" baseline="0" dirty="0" smtClean="0"/>
              <a:t> </a:t>
            </a:r>
            <a:r>
              <a:rPr lang="en-US" sz="1200" dirty="0" smtClean="0"/>
              <a:t>were treated statistically using R and Excel software. However,</a:t>
            </a:r>
            <a:r>
              <a:rPr lang="en-US" sz="1200" baseline="0" dirty="0" smtClean="0"/>
              <a:t> users can also access Hive Server data from R directly, by using </a:t>
            </a:r>
            <a:r>
              <a:rPr lang="en-US" sz="1200" baseline="0" dirty="0" err="1" smtClean="0"/>
              <a:t>Rhive</a:t>
            </a:r>
            <a:r>
              <a:rPr lang="en-US" sz="1200" baseline="0" dirty="0" smtClean="0"/>
              <a:t> package.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16</a:t>
            </a:fld>
            <a:endParaRPr lang="en-US"/>
          </a:p>
        </p:txBody>
      </p:sp>
    </p:spTree>
    <p:extLst>
      <p:ext uri="{BB962C8B-B14F-4D97-AF65-F5344CB8AC3E}">
        <p14:creationId xmlns:p14="http://schemas.microsoft.com/office/powerpoint/2010/main" val="3259232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can see a negative relationship between soil carbon, nitrogen and depth, indicating soil carbon and nitrogen contents decrease with increasing depth. These results are meaningful and useful for farmers to determine what crop to grow in different location.</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17</a:t>
            </a:fld>
            <a:endParaRPr lang="en-US"/>
          </a:p>
        </p:txBody>
      </p:sp>
    </p:spTree>
    <p:extLst>
      <p:ext uri="{BB962C8B-B14F-4D97-AF65-F5344CB8AC3E}">
        <p14:creationId xmlns:p14="http://schemas.microsoft.com/office/powerpoint/2010/main" val="1831198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heavy metals, we can see two groups as shown above. There two groups indicates that they both have various sources. One group might come from natural source (Cr and Zn), and the other might caused by human activity (Ni, Cd, Cu, and </a:t>
            </a:r>
            <a:r>
              <a:rPr lang="en-US" baseline="0" dirty="0" err="1" smtClean="0"/>
              <a:t>Pb</a:t>
            </a:r>
            <a:r>
              <a:rPr lang="en-US" baseline="0" dirty="0" smtClean="0"/>
              <a:t>). Farmers can determine what crop to grow with heavy metal contents. Those heavy metals with natural source is ignorable, while those with human activity source should be paid attention to, as usually, the heavy metals caused by human are harmful to plants.</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18</a:t>
            </a:fld>
            <a:endParaRPr lang="en-US"/>
          </a:p>
        </p:txBody>
      </p:sp>
    </p:spTree>
    <p:extLst>
      <p:ext uri="{BB962C8B-B14F-4D97-AF65-F5344CB8AC3E}">
        <p14:creationId xmlns:p14="http://schemas.microsoft.com/office/powerpoint/2010/main" val="288235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two groups.</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19</a:t>
            </a:fld>
            <a:endParaRPr lang="en-US"/>
          </a:p>
        </p:txBody>
      </p:sp>
    </p:spTree>
    <p:extLst>
      <p:ext uri="{BB962C8B-B14F-4D97-AF65-F5344CB8AC3E}">
        <p14:creationId xmlns:p14="http://schemas.microsoft.com/office/powerpoint/2010/main" val="389749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2</a:t>
            </a:fld>
            <a:endParaRPr lang="en-US"/>
          </a:p>
        </p:txBody>
      </p:sp>
    </p:spTree>
    <p:extLst>
      <p:ext uri="{BB962C8B-B14F-4D97-AF65-F5344CB8AC3E}">
        <p14:creationId xmlns:p14="http://schemas.microsoft.com/office/powerpoint/2010/main" val="303782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to work in</a:t>
            </a:r>
            <a:r>
              <a:rPr lang="en-US" baseline="0" dirty="0" smtClean="0"/>
              <a:t> a national lab as an environmental specialist. My responsibility was to investigate soil properties in Mid-Atlantic Region. At that time, information was sparsely scattered and sometimes I felt aimless when I wanted to query soil properties. I believe it is important and necessary to gather data from various sources, and analyze and explore the possible relationships and hidden information using big data techniques, and finally deliver processed results to the users.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Soil</a:t>
            </a:r>
            <a:r>
              <a:rPr lang="en-US" baseline="0" dirty="0" smtClean="0"/>
              <a:t> properties include color, air content, water holding capacity, nutrient (N, P, and K), microelements, heavy metals, microbial activity, pH, etc.. It changes with depths, locations, and time. Farmers are interested in soil properties because they are very important for crop growth.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project will provide a platform for users to explore soil properties information using big data analytics.</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3</a:t>
            </a:fld>
            <a:endParaRPr lang="en-US"/>
          </a:p>
        </p:txBody>
      </p:sp>
    </p:spTree>
    <p:extLst>
      <p:ext uri="{BB962C8B-B14F-4D97-AF65-F5344CB8AC3E}">
        <p14:creationId xmlns:p14="http://schemas.microsoft.com/office/powerpoint/2010/main" val="181126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architecture is given as above: raw data</a:t>
            </a:r>
            <a:r>
              <a:rPr lang="en-US" baseline="0" dirty="0" smtClean="0"/>
              <a:t> gathered from data source (i.e., database, research report), are extracted, transformed, loaded and analyzed using big data (i.e., Hadoop, Hive, </a:t>
            </a:r>
            <a:r>
              <a:rPr lang="en-US" baseline="0" dirty="0" err="1" smtClean="0"/>
              <a:t>Metastore</a:t>
            </a:r>
            <a:r>
              <a:rPr lang="en-US" baseline="0" dirty="0" smtClean="0"/>
              <a:t>) and statistical tools (i.e., Excel and R), and then the results are shown in visualization.</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4</a:t>
            </a:fld>
            <a:endParaRPr lang="en-US"/>
          </a:p>
        </p:txBody>
      </p:sp>
    </p:spTree>
    <p:extLst>
      <p:ext uri="{BB962C8B-B14F-4D97-AF65-F5344CB8AC3E}">
        <p14:creationId xmlns:p14="http://schemas.microsoft.com/office/powerpoint/2010/main" val="381126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data are gathered from 1) published</a:t>
            </a:r>
            <a:r>
              <a:rPr lang="en-US" baseline="0" dirty="0" smtClean="0"/>
              <a:t> research paper using text mining, data mining, and natural language processing techniques, 2) existing soil database, such as Web Soil Survey, which is an online database for soil survey. Data will be downloaded and saved in Hadoop readable format (i.e., .csv file, .txt file).</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5</a:t>
            </a:fld>
            <a:endParaRPr lang="en-US"/>
          </a:p>
        </p:txBody>
      </p:sp>
    </p:spTree>
    <p:extLst>
      <p:ext uri="{BB962C8B-B14F-4D97-AF65-F5344CB8AC3E}">
        <p14:creationId xmlns:p14="http://schemas.microsoft.com/office/powerpoint/2010/main" val="164818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tools including Hadoop,</a:t>
            </a:r>
            <a:r>
              <a:rPr lang="en-US" baseline="0" dirty="0" smtClean="0"/>
              <a:t> MapReduce, and Hive are used to create database and process the data. Statistical tools including R and Excel are used to analyze the data. </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6</a:t>
            </a:fld>
            <a:endParaRPr lang="en-US"/>
          </a:p>
        </p:txBody>
      </p:sp>
    </p:spTree>
    <p:extLst>
      <p:ext uri="{BB962C8B-B14F-4D97-AF65-F5344CB8AC3E}">
        <p14:creationId xmlns:p14="http://schemas.microsoft.com/office/powerpoint/2010/main" val="1406990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Farmers</a:t>
            </a:r>
            <a:r>
              <a:rPr lang="en-US" baseline="0" dirty="0" smtClean="0"/>
              <a:t> are interested in the soil properties because they are related to crop growth. This project can </a:t>
            </a:r>
            <a:r>
              <a:rPr lang="en-US" baseline="0" smtClean="0"/>
              <a:t>answer user’ </a:t>
            </a:r>
            <a:r>
              <a:rPr lang="en-US" baseline="0" dirty="0" smtClean="0"/>
              <a:t>questions above.</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7</a:t>
            </a:fld>
            <a:endParaRPr lang="en-US"/>
          </a:p>
        </p:txBody>
      </p:sp>
    </p:spTree>
    <p:extLst>
      <p:ext uri="{BB962C8B-B14F-4D97-AF65-F5344CB8AC3E}">
        <p14:creationId xmlns:p14="http://schemas.microsoft.com/office/powerpoint/2010/main" val="353772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obtained .csv files can be as large as hundreds of MB. Therefore, it is usually inaccessible from Excel directly. Big data analytics are needed in order to access this complex large data set.</a:t>
            </a:r>
          </a:p>
          <a:p>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8</a:t>
            </a:fld>
            <a:endParaRPr lang="en-US"/>
          </a:p>
        </p:txBody>
      </p:sp>
    </p:spTree>
    <p:extLst>
      <p:ext uri="{BB962C8B-B14F-4D97-AF65-F5344CB8AC3E}">
        <p14:creationId xmlns:p14="http://schemas.microsoft.com/office/powerpoint/2010/main" val="97516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a:t>
            </a:r>
            <a:r>
              <a:rPr lang="en-US" baseline="0" dirty="0" smtClean="0"/>
              <a:t> Sandbox for Hadoop 5.1 are used and run on a </a:t>
            </a:r>
            <a:r>
              <a:rPr lang="en-US" baseline="0" dirty="0" err="1" smtClean="0"/>
              <a:t>Vmware</a:t>
            </a:r>
            <a:r>
              <a:rPr lang="en-US" baseline="0" dirty="0" smtClean="0"/>
              <a:t> VM 12 platform. As shown above, a HUE interface is provided by this platform.</a:t>
            </a:r>
            <a:endParaRPr lang="en-US" dirty="0"/>
          </a:p>
        </p:txBody>
      </p:sp>
      <p:sp>
        <p:nvSpPr>
          <p:cNvPr id="4" name="Slide Number Placeholder 3"/>
          <p:cNvSpPr>
            <a:spLocks noGrp="1"/>
          </p:cNvSpPr>
          <p:nvPr>
            <p:ph type="sldNum" sz="quarter" idx="10"/>
          </p:nvPr>
        </p:nvSpPr>
        <p:spPr/>
        <p:txBody>
          <a:bodyPr/>
          <a:lstStyle/>
          <a:p>
            <a:fld id="{36D0931B-7AC6-4966-B26C-1EE9D6A1842E}" type="slidenum">
              <a:rPr lang="en-US" smtClean="0"/>
              <a:t>9</a:t>
            </a:fld>
            <a:endParaRPr lang="en-US"/>
          </a:p>
        </p:txBody>
      </p:sp>
    </p:spTree>
    <p:extLst>
      <p:ext uri="{BB962C8B-B14F-4D97-AF65-F5344CB8AC3E}">
        <p14:creationId xmlns:p14="http://schemas.microsoft.com/office/powerpoint/2010/main" val="247951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31703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266908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108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654980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454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3886626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4276063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420440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380617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1D7FB-E0C0-4990-8B63-36ACD96103EE}"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339591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91D7FB-E0C0-4990-8B63-36ACD96103EE}"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339256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91D7FB-E0C0-4990-8B63-36ACD96103EE}"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405039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91D7FB-E0C0-4990-8B63-36ACD96103EE}"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18128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1D7FB-E0C0-4990-8B63-36ACD96103EE}"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51570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1D7FB-E0C0-4990-8B63-36ACD96103EE}"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118729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1D7FB-E0C0-4990-8B63-36ACD96103EE}"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0FC0-4542-45D4-A1D3-C8EE85DF65AB}" type="slidenum">
              <a:rPr lang="en-US" smtClean="0"/>
              <a:t>‹#›</a:t>
            </a:fld>
            <a:endParaRPr lang="en-US"/>
          </a:p>
        </p:txBody>
      </p:sp>
    </p:spTree>
    <p:extLst>
      <p:ext uri="{BB962C8B-B14F-4D97-AF65-F5344CB8AC3E}">
        <p14:creationId xmlns:p14="http://schemas.microsoft.com/office/powerpoint/2010/main" val="148937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91D7FB-E0C0-4990-8B63-36ACD96103EE}" type="datetimeFigureOut">
              <a:rPr lang="en-US" smtClean="0"/>
              <a:t>10/22/2020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4B0FC0-4542-45D4-A1D3-C8EE85DF65AB}" type="slidenum">
              <a:rPr lang="en-US" smtClean="0"/>
              <a:t>‹#›</a:t>
            </a:fld>
            <a:endParaRPr lang="en-US"/>
          </a:p>
        </p:txBody>
      </p:sp>
    </p:spTree>
    <p:extLst>
      <p:ext uri="{BB962C8B-B14F-4D97-AF65-F5344CB8AC3E}">
        <p14:creationId xmlns:p14="http://schemas.microsoft.com/office/powerpoint/2010/main" val="2140333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ebsoilsurvey.sc.egov.usda.gov/App/HomePage.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2192" y="1041722"/>
            <a:ext cx="8081811" cy="2863985"/>
          </a:xfrm>
        </p:spPr>
        <p:txBody>
          <a:bodyPr>
            <a:normAutofit fontScale="90000"/>
          </a:bodyPr>
          <a:lstStyle/>
          <a:p>
            <a:r>
              <a:rPr lang="en-US" dirty="0" smtClean="0"/>
              <a:t/>
            </a:r>
            <a:br>
              <a:rPr lang="en-US" dirty="0" smtClean="0"/>
            </a:br>
            <a:r>
              <a:rPr lang="en-US" sz="4900" dirty="0" smtClean="0"/>
              <a:t>Big Data Analytics Application </a:t>
            </a:r>
            <a:br>
              <a:rPr lang="en-US" sz="4900" dirty="0" smtClean="0"/>
            </a:br>
            <a:r>
              <a:rPr lang="en-US" sz="4900" dirty="0" smtClean="0"/>
              <a:t>in Soil Investigation</a:t>
            </a:r>
            <a:endParaRPr lang="en-US" sz="4900" dirty="0"/>
          </a:p>
        </p:txBody>
      </p:sp>
      <p:sp>
        <p:nvSpPr>
          <p:cNvPr id="3" name="Subtitle 2"/>
          <p:cNvSpPr>
            <a:spLocks noGrp="1"/>
          </p:cNvSpPr>
          <p:nvPr>
            <p:ph type="subTitle" idx="1"/>
          </p:nvPr>
        </p:nvSpPr>
        <p:spPr/>
        <p:txBody>
          <a:bodyPr/>
          <a:lstStyle/>
          <a:p>
            <a:r>
              <a:rPr lang="en-US" dirty="0" smtClean="0"/>
              <a:t>Jinling </a:t>
            </a:r>
            <a:r>
              <a:rPr lang="en-US" dirty="0" smtClean="0"/>
              <a:t>Li</a:t>
            </a:r>
            <a:endParaRPr lang="en-US" dirty="0" smtClean="0"/>
          </a:p>
        </p:txBody>
      </p:sp>
    </p:spTree>
    <p:extLst>
      <p:ext uri="{BB962C8B-B14F-4D97-AF65-F5344CB8AC3E}">
        <p14:creationId xmlns:p14="http://schemas.microsoft.com/office/powerpoint/2010/main" val="20749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77333" y="750353"/>
            <a:ext cx="10631131" cy="5980011"/>
          </a:xfrm>
          <a:prstGeom prst="rect">
            <a:avLst/>
          </a:prstGeom>
        </p:spPr>
      </p:pic>
      <p:sp>
        <p:nvSpPr>
          <p:cNvPr id="3" name="Title 1"/>
          <p:cNvSpPr>
            <a:spLocks noGrp="1"/>
          </p:cNvSpPr>
          <p:nvPr>
            <p:ph type="title"/>
          </p:nvPr>
        </p:nvSpPr>
        <p:spPr>
          <a:xfrm>
            <a:off x="573162" y="89953"/>
            <a:ext cx="8596668" cy="1320800"/>
          </a:xfrm>
        </p:spPr>
        <p:txBody>
          <a:bodyPr/>
          <a:lstStyle/>
          <a:p>
            <a:r>
              <a:rPr lang="en-US" dirty="0" smtClean="0"/>
              <a:t>Implementation – Data Warehouse</a:t>
            </a:r>
            <a:endParaRPr lang="en-US" dirty="0"/>
          </a:p>
        </p:txBody>
      </p:sp>
    </p:spTree>
    <p:extLst>
      <p:ext uri="{BB962C8B-B14F-4D97-AF65-F5344CB8AC3E}">
        <p14:creationId xmlns:p14="http://schemas.microsoft.com/office/powerpoint/2010/main" val="2715081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6038" y="756733"/>
            <a:ext cx="11503996" cy="5955715"/>
          </a:xfrm>
          <a:prstGeom prst="rect">
            <a:avLst/>
          </a:prstGeom>
        </p:spPr>
      </p:pic>
      <p:sp>
        <p:nvSpPr>
          <p:cNvPr id="5" name="TextBox 4"/>
          <p:cNvSpPr txBox="1"/>
          <p:nvPr/>
        </p:nvSpPr>
        <p:spPr>
          <a:xfrm>
            <a:off x="5832595" y="1892867"/>
            <a:ext cx="3028971" cy="369332"/>
          </a:xfrm>
          <a:prstGeom prst="rect">
            <a:avLst/>
          </a:prstGeom>
          <a:noFill/>
        </p:spPr>
        <p:txBody>
          <a:bodyPr wrap="none" rtlCol="0">
            <a:spAutoFit/>
          </a:bodyPr>
          <a:lstStyle/>
          <a:p>
            <a:r>
              <a:rPr lang="en-US" dirty="0" err="1" smtClean="0"/>
              <a:t>Metastore</a:t>
            </a:r>
            <a:r>
              <a:rPr lang="en-US" dirty="0" smtClean="0"/>
              <a:t> Table – soil C and N</a:t>
            </a:r>
            <a:endParaRPr lang="en-US" dirty="0"/>
          </a:p>
        </p:txBody>
      </p:sp>
      <p:sp>
        <p:nvSpPr>
          <p:cNvPr id="6" name="Title 1"/>
          <p:cNvSpPr>
            <a:spLocks noGrp="1"/>
          </p:cNvSpPr>
          <p:nvPr>
            <p:ph type="title"/>
          </p:nvPr>
        </p:nvSpPr>
        <p:spPr>
          <a:xfrm>
            <a:off x="492540" y="136845"/>
            <a:ext cx="8596668" cy="1320800"/>
          </a:xfrm>
        </p:spPr>
        <p:txBody>
          <a:bodyPr/>
          <a:lstStyle/>
          <a:p>
            <a:r>
              <a:rPr lang="en-US" dirty="0" smtClean="0"/>
              <a:t>Implementation – Data Warehouse</a:t>
            </a:r>
            <a:endParaRPr lang="en-US" dirty="0"/>
          </a:p>
        </p:txBody>
      </p:sp>
    </p:spTree>
    <p:extLst>
      <p:ext uri="{BB962C8B-B14F-4D97-AF65-F5344CB8AC3E}">
        <p14:creationId xmlns:p14="http://schemas.microsoft.com/office/powerpoint/2010/main" val="1797531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5926" y="756330"/>
            <a:ext cx="11580148" cy="6019265"/>
          </a:xfrm>
          <a:prstGeom prst="rect">
            <a:avLst/>
          </a:prstGeom>
        </p:spPr>
      </p:pic>
      <p:sp>
        <p:nvSpPr>
          <p:cNvPr id="5" name="TextBox 4"/>
          <p:cNvSpPr txBox="1"/>
          <p:nvPr/>
        </p:nvSpPr>
        <p:spPr>
          <a:xfrm>
            <a:off x="5908081" y="1544467"/>
            <a:ext cx="3181127" cy="369332"/>
          </a:xfrm>
          <a:prstGeom prst="rect">
            <a:avLst/>
          </a:prstGeom>
          <a:noFill/>
        </p:spPr>
        <p:txBody>
          <a:bodyPr wrap="none" rtlCol="0">
            <a:spAutoFit/>
          </a:bodyPr>
          <a:lstStyle/>
          <a:p>
            <a:r>
              <a:rPr lang="en-US" dirty="0" err="1" smtClean="0"/>
              <a:t>Metastore</a:t>
            </a:r>
            <a:r>
              <a:rPr lang="en-US" dirty="0" smtClean="0"/>
              <a:t> Table – heavy metals</a:t>
            </a:r>
            <a:endParaRPr lang="en-US" dirty="0"/>
          </a:p>
        </p:txBody>
      </p:sp>
      <p:sp>
        <p:nvSpPr>
          <p:cNvPr id="6" name="Title 1"/>
          <p:cNvSpPr>
            <a:spLocks noGrp="1"/>
          </p:cNvSpPr>
          <p:nvPr>
            <p:ph type="title"/>
          </p:nvPr>
        </p:nvSpPr>
        <p:spPr>
          <a:xfrm>
            <a:off x="492540" y="95930"/>
            <a:ext cx="8596668" cy="1320800"/>
          </a:xfrm>
        </p:spPr>
        <p:txBody>
          <a:bodyPr/>
          <a:lstStyle/>
          <a:p>
            <a:r>
              <a:rPr lang="en-US" dirty="0" smtClean="0"/>
              <a:t>Implementation – Data Warehouse</a:t>
            </a:r>
            <a:endParaRPr lang="en-US" dirty="0"/>
          </a:p>
        </p:txBody>
      </p:sp>
    </p:spTree>
    <p:extLst>
      <p:ext uri="{BB962C8B-B14F-4D97-AF65-F5344CB8AC3E}">
        <p14:creationId xmlns:p14="http://schemas.microsoft.com/office/powerpoint/2010/main" val="3789327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9627" y="847794"/>
            <a:ext cx="11297685" cy="5872442"/>
          </a:xfrm>
          <a:prstGeom prst="rect">
            <a:avLst/>
          </a:prstGeom>
        </p:spPr>
      </p:pic>
      <p:sp>
        <p:nvSpPr>
          <p:cNvPr id="8" name="Title 1"/>
          <p:cNvSpPr>
            <a:spLocks noGrp="1"/>
          </p:cNvSpPr>
          <p:nvPr>
            <p:ph type="title"/>
          </p:nvPr>
        </p:nvSpPr>
        <p:spPr>
          <a:xfrm>
            <a:off x="221328" y="187394"/>
            <a:ext cx="8596668" cy="1320800"/>
          </a:xfrm>
        </p:spPr>
        <p:txBody>
          <a:bodyPr/>
          <a:lstStyle/>
          <a:p>
            <a:r>
              <a:rPr lang="en-US" dirty="0" smtClean="0"/>
              <a:t>Implementation – Data Warehouse</a:t>
            </a:r>
            <a:endParaRPr lang="en-US" dirty="0"/>
          </a:p>
        </p:txBody>
      </p:sp>
      <p:sp>
        <p:nvSpPr>
          <p:cNvPr id="6" name="TextBox 5"/>
          <p:cNvSpPr txBox="1"/>
          <p:nvPr/>
        </p:nvSpPr>
        <p:spPr>
          <a:xfrm>
            <a:off x="4832178" y="2752566"/>
            <a:ext cx="4160306" cy="369332"/>
          </a:xfrm>
          <a:prstGeom prst="rect">
            <a:avLst/>
          </a:prstGeom>
          <a:noFill/>
        </p:spPr>
        <p:txBody>
          <a:bodyPr wrap="none" rtlCol="0">
            <a:spAutoFit/>
          </a:bodyPr>
          <a:lstStyle/>
          <a:p>
            <a:r>
              <a:rPr lang="en-US" dirty="0" smtClean="0"/>
              <a:t>Hive query results from HUE – soil C and N</a:t>
            </a:r>
            <a:endParaRPr lang="en-US" dirty="0"/>
          </a:p>
        </p:txBody>
      </p:sp>
    </p:spTree>
    <p:extLst>
      <p:ext uri="{BB962C8B-B14F-4D97-AF65-F5344CB8AC3E}">
        <p14:creationId xmlns:p14="http://schemas.microsoft.com/office/powerpoint/2010/main" val="3382765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2540" y="911196"/>
            <a:ext cx="11376220" cy="5901414"/>
          </a:xfrm>
          <a:prstGeom prst="rect">
            <a:avLst/>
          </a:prstGeom>
        </p:spPr>
      </p:pic>
      <p:sp>
        <p:nvSpPr>
          <p:cNvPr id="5" name="TextBox 4"/>
          <p:cNvSpPr txBox="1"/>
          <p:nvPr/>
        </p:nvSpPr>
        <p:spPr>
          <a:xfrm>
            <a:off x="5306740" y="2842178"/>
            <a:ext cx="4290021" cy="369332"/>
          </a:xfrm>
          <a:prstGeom prst="rect">
            <a:avLst/>
          </a:prstGeom>
          <a:noFill/>
        </p:spPr>
        <p:txBody>
          <a:bodyPr wrap="none" rtlCol="0">
            <a:spAutoFit/>
          </a:bodyPr>
          <a:lstStyle/>
          <a:p>
            <a:r>
              <a:rPr lang="en-US" dirty="0" smtClean="0"/>
              <a:t>Hive query results from HUE – heavy metals</a:t>
            </a:r>
            <a:endParaRPr lang="en-US" dirty="0"/>
          </a:p>
        </p:txBody>
      </p:sp>
      <p:sp>
        <p:nvSpPr>
          <p:cNvPr id="6" name="Title 1"/>
          <p:cNvSpPr>
            <a:spLocks noGrp="1"/>
          </p:cNvSpPr>
          <p:nvPr>
            <p:ph type="title"/>
          </p:nvPr>
        </p:nvSpPr>
        <p:spPr>
          <a:xfrm>
            <a:off x="492540" y="186029"/>
            <a:ext cx="8596668" cy="1320800"/>
          </a:xfrm>
        </p:spPr>
        <p:txBody>
          <a:bodyPr/>
          <a:lstStyle/>
          <a:p>
            <a:r>
              <a:rPr lang="en-US" dirty="0" smtClean="0"/>
              <a:t>Implementation – Data Warehouse</a:t>
            </a:r>
            <a:endParaRPr lang="en-US" dirty="0"/>
          </a:p>
        </p:txBody>
      </p:sp>
    </p:spTree>
    <p:extLst>
      <p:ext uri="{BB962C8B-B14F-4D97-AF65-F5344CB8AC3E}">
        <p14:creationId xmlns:p14="http://schemas.microsoft.com/office/powerpoint/2010/main" val="25401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82959" y="1649709"/>
            <a:ext cx="3310157" cy="4811532"/>
          </a:xfrm>
          <a:prstGeom prst="rect">
            <a:avLst/>
          </a:prstGeom>
        </p:spPr>
      </p:pic>
      <p:pic>
        <p:nvPicPr>
          <p:cNvPr id="5" name="Picture 4"/>
          <p:cNvPicPr>
            <a:picLocks noChangeAspect="1"/>
          </p:cNvPicPr>
          <p:nvPr/>
        </p:nvPicPr>
        <p:blipFill>
          <a:blip r:embed="rId4"/>
          <a:stretch>
            <a:fillRect/>
          </a:stretch>
        </p:blipFill>
        <p:spPr>
          <a:xfrm>
            <a:off x="9229919" y="1446438"/>
            <a:ext cx="2242304" cy="5218073"/>
          </a:xfrm>
          <a:prstGeom prst="rect">
            <a:avLst/>
          </a:prstGeom>
        </p:spPr>
      </p:pic>
      <p:sp>
        <p:nvSpPr>
          <p:cNvPr id="7" name="TextBox 6"/>
          <p:cNvSpPr txBox="1"/>
          <p:nvPr/>
        </p:nvSpPr>
        <p:spPr>
          <a:xfrm>
            <a:off x="691625" y="2006986"/>
            <a:ext cx="4632960" cy="1200329"/>
          </a:xfrm>
          <a:prstGeom prst="rect">
            <a:avLst/>
          </a:prstGeom>
          <a:noFill/>
        </p:spPr>
        <p:txBody>
          <a:bodyPr wrap="square" rtlCol="0">
            <a:spAutoFit/>
          </a:bodyPr>
          <a:lstStyle/>
          <a:p>
            <a:r>
              <a:rPr lang="en-US" dirty="0" smtClean="0"/>
              <a:t>Selected columns from Hive queries are exported as .csv files. After treatment from data warehouse, data sets are trimmed, filtered and sorted. It is ready for further analysis.</a:t>
            </a:r>
            <a:endParaRPr lang="en-US" dirty="0"/>
          </a:p>
        </p:txBody>
      </p:sp>
      <p:sp>
        <p:nvSpPr>
          <p:cNvPr id="10" name="Title 1"/>
          <p:cNvSpPr>
            <a:spLocks noGrp="1"/>
          </p:cNvSpPr>
          <p:nvPr>
            <p:ph type="title"/>
          </p:nvPr>
        </p:nvSpPr>
        <p:spPr>
          <a:xfrm>
            <a:off x="633251" y="786038"/>
            <a:ext cx="8596668" cy="1320800"/>
          </a:xfrm>
        </p:spPr>
        <p:txBody>
          <a:bodyPr/>
          <a:lstStyle/>
          <a:p>
            <a:r>
              <a:rPr lang="en-US" dirty="0" smtClean="0"/>
              <a:t>Implementation – Statistical Analysis</a:t>
            </a:r>
            <a:endParaRPr lang="en-US" dirty="0"/>
          </a:p>
        </p:txBody>
      </p:sp>
    </p:spTree>
    <p:extLst>
      <p:ext uri="{BB962C8B-B14F-4D97-AF65-F5344CB8AC3E}">
        <p14:creationId xmlns:p14="http://schemas.microsoft.com/office/powerpoint/2010/main" val="2383125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109" y="1612429"/>
            <a:ext cx="4125900" cy="4611258"/>
          </a:xfrm>
        </p:spPr>
        <p:txBody>
          <a:bodyPr>
            <a:noAutofit/>
          </a:bodyPr>
          <a:lstStyle/>
          <a:p>
            <a:r>
              <a:rPr lang="en-US" sz="2000" b="1" dirty="0" smtClean="0"/>
              <a:t>Regression analysis </a:t>
            </a:r>
          </a:p>
          <a:p>
            <a:r>
              <a:rPr lang="en-US" sz="2000" b="1" dirty="0" smtClean="0"/>
              <a:t>Principal component analysis </a:t>
            </a:r>
          </a:p>
          <a:p>
            <a:r>
              <a:rPr lang="en-US" sz="2000" b="1" dirty="0" smtClean="0"/>
              <a:t>Cluster </a:t>
            </a:r>
            <a:r>
              <a:rPr lang="en-US" sz="2000" b="1" dirty="0"/>
              <a:t>analysis </a:t>
            </a:r>
            <a:endParaRPr lang="en-US" sz="2000" dirty="0" smtClean="0"/>
          </a:p>
          <a:p>
            <a:r>
              <a:rPr lang="en-US" sz="2000" b="1" dirty="0" smtClean="0"/>
              <a:t>Correlation analysis </a:t>
            </a:r>
            <a:endParaRPr lang="en-US" sz="2000" dirty="0" smtClean="0"/>
          </a:p>
        </p:txBody>
      </p:sp>
      <p:pic>
        <p:nvPicPr>
          <p:cNvPr id="4" name="Picture 3"/>
          <p:cNvPicPr>
            <a:picLocks noChangeAspect="1"/>
          </p:cNvPicPr>
          <p:nvPr/>
        </p:nvPicPr>
        <p:blipFill>
          <a:blip r:embed="rId3"/>
          <a:stretch>
            <a:fillRect/>
          </a:stretch>
        </p:blipFill>
        <p:spPr>
          <a:xfrm>
            <a:off x="6053559" y="876059"/>
            <a:ext cx="4987277" cy="5883832"/>
          </a:xfrm>
          <a:prstGeom prst="rect">
            <a:avLst/>
          </a:prstGeom>
        </p:spPr>
      </p:pic>
      <p:sp>
        <p:nvSpPr>
          <p:cNvPr id="7" name="Rectangle 1"/>
          <p:cNvSpPr>
            <a:spLocks noChangeArrowheads="1"/>
          </p:cNvSpPr>
          <p:nvPr/>
        </p:nvSpPr>
        <p:spPr bwMode="auto">
          <a:xfrm>
            <a:off x="731109" y="4064739"/>
            <a:ext cx="3816750"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Consolas" panose="020B0609020204030204" pitchFamily="49" charset="0"/>
              </a:rPr>
              <a:t>library(</a:t>
            </a:r>
            <a:r>
              <a:rPr kumimoji="0" lang="en-US" sz="1400" b="0" i="0" u="none" strike="noStrike" cap="none" normalizeH="0" baseline="0" dirty="0" err="1" smtClean="0">
                <a:ln>
                  <a:noFill/>
                </a:ln>
                <a:solidFill>
                  <a:srgbClr val="333333"/>
                </a:solidFill>
                <a:effectLst/>
                <a:latin typeface="Consolas" panose="020B0609020204030204" pitchFamily="49" charset="0"/>
              </a:rPr>
              <a:t>RHive</a:t>
            </a:r>
            <a:r>
              <a:rPr kumimoji="0" lang="en-US" sz="14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33333"/>
                </a:solidFill>
                <a:effectLst/>
                <a:latin typeface="Consolas" panose="020B0609020204030204" pitchFamily="49" charset="0"/>
              </a:rPr>
              <a:t>rhive.connect</a:t>
            </a:r>
            <a:r>
              <a:rPr kumimoji="0" lang="en-US" sz="1400" b="0" i="0" u="none" strike="noStrike" cap="none" normalizeH="0" baseline="0" dirty="0" smtClean="0">
                <a:ln>
                  <a:noFill/>
                </a:ln>
                <a:solidFill>
                  <a:srgbClr val="333333"/>
                </a:solidFill>
                <a:effectLst/>
                <a:latin typeface="Consolas" panose="020B0609020204030204" pitchFamily="49" charset="0"/>
              </a:rPr>
              <a:t>(host, port, hiveServer2)</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645893" y="3695407"/>
            <a:ext cx="3987182" cy="369332"/>
          </a:xfrm>
          <a:prstGeom prst="rect">
            <a:avLst/>
          </a:prstGeom>
          <a:noFill/>
        </p:spPr>
        <p:txBody>
          <a:bodyPr wrap="none" rtlCol="0">
            <a:spAutoFit/>
          </a:bodyPr>
          <a:lstStyle/>
          <a:p>
            <a:r>
              <a:rPr lang="en-US" dirty="0" smtClean="0"/>
              <a:t>Commands in R to access Hive database:</a:t>
            </a:r>
            <a:endParaRPr lang="en-US" dirty="0"/>
          </a:p>
        </p:txBody>
      </p:sp>
      <p:sp>
        <p:nvSpPr>
          <p:cNvPr id="10" name="Title 1"/>
          <p:cNvSpPr txBox="1">
            <a:spLocks/>
          </p:cNvSpPr>
          <p:nvPr/>
        </p:nvSpPr>
        <p:spPr>
          <a:xfrm>
            <a:off x="424907" y="21565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Implementation – Statistical Analysis</a:t>
            </a:r>
            <a:endParaRPr lang="en-US" dirty="0"/>
          </a:p>
        </p:txBody>
      </p:sp>
    </p:spTree>
    <p:extLst>
      <p:ext uri="{BB962C8B-B14F-4D97-AF65-F5344CB8AC3E}">
        <p14:creationId xmlns:p14="http://schemas.microsoft.com/office/powerpoint/2010/main" val="3723041504"/>
      </p:ext>
    </p:extLst>
  </p:cSld>
  <p:clrMapOvr>
    <a:masterClrMapping/>
  </p:clrMapOvr>
  <mc:AlternateContent xmlns:mc="http://schemas.openxmlformats.org/markup-compatibility/2006" xmlns:p14="http://schemas.microsoft.com/office/powerpoint/2010/main">
    <mc:Choice Requires="p14">
      <p:transition spd="slow" p14:dur="2000" advTm="136704"/>
    </mc:Choice>
    <mc:Fallback xmlns="">
      <p:transition spd="slow" advTm="1367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2366" y="1516522"/>
            <a:ext cx="4976949" cy="4969543"/>
          </a:xfrm>
          <a:prstGeom prst="rect">
            <a:avLst/>
          </a:prstGeom>
        </p:spPr>
      </p:pic>
      <p:pic>
        <p:nvPicPr>
          <p:cNvPr id="9" name="Picture 8"/>
          <p:cNvPicPr>
            <a:picLocks noChangeAspect="1"/>
          </p:cNvPicPr>
          <p:nvPr/>
        </p:nvPicPr>
        <p:blipFill>
          <a:blip r:embed="rId4"/>
          <a:stretch>
            <a:fillRect/>
          </a:stretch>
        </p:blipFill>
        <p:spPr>
          <a:xfrm>
            <a:off x="5840186" y="1420871"/>
            <a:ext cx="5072743" cy="5065194"/>
          </a:xfrm>
          <a:prstGeom prst="rect">
            <a:avLst/>
          </a:prstGeom>
        </p:spPr>
      </p:pic>
      <p:sp>
        <p:nvSpPr>
          <p:cNvPr id="10" name="Title 1"/>
          <p:cNvSpPr txBox="1">
            <a:spLocks/>
          </p:cNvSpPr>
          <p:nvPr/>
        </p:nvSpPr>
        <p:spPr>
          <a:xfrm>
            <a:off x="422366" y="47008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Implementation – Statistical Analysis</a:t>
            </a:r>
            <a:endParaRPr lang="en-US" dirty="0"/>
          </a:p>
        </p:txBody>
      </p:sp>
      <p:sp>
        <p:nvSpPr>
          <p:cNvPr id="2" name="Title 1"/>
          <p:cNvSpPr>
            <a:spLocks noGrp="1"/>
          </p:cNvSpPr>
          <p:nvPr>
            <p:ph type="title"/>
          </p:nvPr>
        </p:nvSpPr>
        <p:spPr>
          <a:xfrm>
            <a:off x="3139909" y="1324834"/>
            <a:ext cx="5400554" cy="511141"/>
          </a:xfrm>
        </p:spPr>
        <p:txBody>
          <a:bodyPr>
            <a:normAutofit/>
          </a:bodyPr>
          <a:lstStyle/>
          <a:p>
            <a:r>
              <a:rPr lang="en-US" sz="2000" dirty="0" smtClean="0">
                <a:solidFill>
                  <a:schemeClr val="tx1"/>
                </a:solidFill>
              </a:rPr>
              <a:t>Regression Analysis – Carbon and Nitrogen</a:t>
            </a:r>
            <a:endParaRPr lang="en-US" sz="2000" dirty="0">
              <a:solidFill>
                <a:schemeClr val="tx1"/>
              </a:solidFill>
            </a:endParaRPr>
          </a:p>
        </p:txBody>
      </p:sp>
      <p:sp>
        <p:nvSpPr>
          <p:cNvPr id="7" name="Rectangle 6"/>
          <p:cNvSpPr/>
          <p:nvPr/>
        </p:nvSpPr>
        <p:spPr>
          <a:xfrm>
            <a:off x="838200" y="6291717"/>
            <a:ext cx="9798196" cy="388696"/>
          </a:xfrm>
          <a:prstGeom prst="rect">
            <a:avLst/>
          </a:prstGeom>
        </p:spPr>
        <p:txBody>
          <a:bodyPr wrap="square">
            <a:spAutoFit/>
          </a:bodyPr>
          <a:lstStyle/>
          <a:p>
            <a:pPr>
              <a:lnSpc>
                <a:spcPct val="107000"/>
              </a:lnSpc>
            </a:pPr>
            <a:r>
              <a:rPr lang="en-US" dirty="0" smtClean="0">
                <a:latin typeface="Calibri" panose="020F0502020204030204" pitchFamily="34" charset="0"/>
                <a:ea typeface="宋体" panose="02010600030101010101" pitchFamily="2" charset="-122"/>
                <a:cs typeface="Times New Roman" panose="02020603050405020304" pitchFamily="18" charset="0"/>
              </a:rPr>
              <a:t>Results showed that a negative relationship </a:t>
            </a:r>
            <a:r>
              <a:rPr lang="en-US" dirty="0">
                <a:latin typeface="Calibri" panose="020F0502020204030204" pitchFamily="34" charset="0"/>
                <a:ea typeface="宋体" panose="02010600030101010101" pitchFamily="2" charset="-122"/>
                <a:cs typeface="Times New Roman" panose="02020603050405020304" pitchFamily="18" charset="0"/>
              </a:rPr>
              <a:t>between soil </a:t>
            </a:r>
            <a:r>
              <a:rPr lang="en-US" dirty="0" smtClean="0">
                <a:latin typeface="Calibri" panose="020F0502020204030204" pitchFamily="34" charset="0"/>
                <a:ea typeface="宋体" panose="02010600030101010101" pitchFamily="2" charset="-122"/>
                <a:cs typeface="Times New Roman" panose="02020603050405020304" pitchFamily="18" charset="0"/>
              </a:rPr>
              <a:t>carbon, nitrogen and depth</a:t>
            </a:r>
            <a:r>
              <a:rPr lang="en-US" dirty="0">
                <a:latin typeface="Calibri" panose="020F0502020204030204" pitchFamily="34" charset="0"/>
                <a:ea typeface="宋体" panose="02010600030101010101" pitchFamily="2" charset="-122"/>
                <a:cs typeface="Times New Roman" panose="02020603050405020304" pitchFamily="18" charset="0"/>
              </a:rPr>
              <a:t>. </a:t>
            </a:r>
            <a:endParaRPr lang="en-US"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6547436"/>
      </p:ext>
    </p:extLst>
  </p:cSld>
  <p:clrMapOvr>
    <a:masterClrMapping/>
  </p:clrMapOvr>
  <mc:AlternateContent xmlns:mc="http://schemas.openxmlformats.org/markup-compatibility/2006" xmlns:p14="http://schemas.microsoft.com/office/powerpoint/2010/main">
    <mc:Choice Requires="p14">
      <p:transition spd="slow" p14:dur="2000" advTm="117793"/>
    </mc:Choice>
    <mc:Fallback xmlns="">
      <p:transition spd="slow" advTm="11779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59365" y="1401282"/>
            <a:ext cx="4872446" cy="4865195"/>
          </a:xfrm>
          <a:prstGeom prst="rect">
            <a:avLst/>
          </a:prstGeom>
        </p:spPr>
      </p:pic>
      <p:pic>
        <p:nvPicPr>
          <p:cNvPr id="9" name="Picture 8"/>
          <p:cNvPicPr>
            <a:picLocks noChangeAspect="1"/>
          </p:cNvPicPr>
          <p:nvPr/>
        </p:nvPicPr>
        <p:blipFill>
          <a:blip r:embed="rId4"/>
          <a:stretch>
            <a:fillRect/>
          </a:stretch>
        </p:blipFill>
        <p:spPr>
          <a:xfrm>
            <a:off x="6351456" y="1370490"/>
            <a:ext cx="4903284" cy="4895987"/>
          </a:xfrm>
          <a:prstGeom prst="rect">
            <a:avLst/>
          </a:prstGeom>
        </p:spPr>
      </p:pic>
      <p:sp>
        <p:nvSpPr>
          <p:cNvPr id="6" name="Title 1"/>
          <p:cNvSpPr>
            <a:spLocks noGrp="1"/>
          </p:cNvSpPr>
          <p:nvPr>
            <p:ph type="title"/>
          </p:nvPr>
        </p:nvSpPr>
        <p:spPr>
          <a:xfrm>
            <a:off x="2591088" y="1196869"/>
            <a:ext cx="6430487" cy="493035"/>
          </a:xfrm>
        </p:spPr>
        <p:txBody>
          <a:bodyPr>
            <a:normAutofit/>
          </a:bodyPr>
          <a:lstStyle/>
          <a:p>
            <a:r>
              <a:rPr lang="en-US" sz="2000" dirty="0">
                <a:solidFill>
                  <a:schemeClr val="tx1"/>
                </a:solidFill>
              </a:rPr>
              <a:t>Principal </a:t>
            </a:r>
            <a:r>
              <a:rPr lang="en-US" sz="2000" dirty="0" smtClean="0">
                <a:solidFill>
                  <a:schemeClr val="tx1"/>
                </a:solidFill>
              </a:rPr>
              <a:t>Component Analysis and Cluster Analysis</a:t>
            </a:r>
            <a:endParaRPr lang="en-US" sz="2000" dirty="0">
              <a:solidFill>
                <a:schemeClr val="tx1"/>
              </a:solidFill>
            </a:endParaRPr>
          </a:p>
        </p:txBody>
      </p:sp>
      <p:sp>
        <p:nvSpPr>
          <p:cNvPr id="10" name="Title 1"/>
          <p:cNvSpPr txBox="1">
            <a:spLocks/>
          </p:cNvSpPr>
          <p:nvPr/>
        </p:nvSpPr>
        <p:spPr>
          <a:xfrm>
            <a:off x="424907" y="21565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Implementation – Statistical Analysis</a:t>
            </a:r>
            <a:endParaRPr lang="en-US" dirty="0"/>
          </a:p>
        </p:txBody>
      </p:sp>
      <p:sp>
        <p:nvSpPr>
          <p:cNvPr id="2" name="Rectangle 1"/>
          <p:cNvSpPr/>
          <p:nvPr/>
        </p:nvSpPr>
        <p:spPr>
          <a:xfrm>
            <a:off x="831994" y="6276542"/>
            <a:ext cx="10515600" cy="388696"/>
          </a:xfrm>
          <a:prstGeom prst="rect">
            <a:avLst/>
          </a:prstGeom>
        </p:spPr>
        <p:txBody>
          <a:bodyPr wrap="square">
            <a:spAutoFit/>
          </a:bodyPr>
          <a:lstStyle/>
          <a:p>
            <a:pPr>
              <a:lnSpc>
                <a:spcPct val="107000"/>
              </a:lnSpc>
              <a:spcAft>
                <a:spcPts val="800"/>
              </a:spcAft>
            </a:pPr>
            <a:r>
              <a:rPr lang="en-US" dirty="0" smtClean="0">
                <a:latin typeface="Calibri" panose="020F0502020204030204" pitchFamily="34" charset="0"/>
                <a:ea typeface="宋体" panose="02010600030101010101" pitchFamily="2" charset="-122"/>
                <a:cs typeface="Times New Roman" panose="02020603050405020304" pitchFamily="18" charset="0"/>
              </a:rPr>
              <a:t>Two principle components are found. PC1 includes Cu</a:t>
            </a:r>
            <a:r>
              <a:rPr lang="en-US" dirty="0">
                <a:latin typeface="Calibri" panose="020F0502020204030204" pitchFamily="34" charset="0"/>
                <a:ea typeface="宋体" panose="02010600030101010101" pitchFamily="2" charset="-122"/>
                <a:cs typeface="Times New Roman" panose="02020603050405020304" pitchFamily="18" charset="0"/>
              </a:rPr>
              <a:t>, Ni, </a:t>
            </a:r>
            <a:r>
              <a:rPr lang="en-US" dirty="0" err="1">
                <a:latin typeface="Calibri" panose="020F0502020204030204" pitchFamily="34" charset="0"/>
                <a:ea typeface="宋体" panose="02010600030101010101" pitchFamily="2" charset="-122"/>
                <a:cs typeface="Times New Roman" panose="02020603050405020304" pitchFamily="18" charset="0"/>
              </a:rPr>
              <a:t>Pb</a:t>
            </a:r>
            <a:r>
              <a:rPr lang="en-US" dirty="0">
                <a:latin typeface="Calibri" panose="020F0502020204030204" pitchFamily="34" charset="0"/>
                <a:ea typeface="宋体" panose="02010600030101010101" pitchFamily="2" charset="-122"/>
                <a:cs typeface="Times New Roman" panose="02020603050405020304" pitchFamily="18" charset="0"/>
              </a:rPr>
              <a:t> and </a:t>
            </a:r>
            <a:r>
              <a:rPr lang="en-US" dirty="0" smtClean="0">
                <a:latin typeface="Calibri" panose="020F0502020204030204" pitchFamily="34" charset="0"/>
                <a:ea typeface="宋体" panose="02010600030101010101" pitchFamily="2" charset="-122"/>
                <a:cs typeface="Times New Roman" panose="02020603050405020304" pitchFamily="18" charset="0"/>
              </a:rPr>
              <a:t>Cd, and PC2 includes Zn </a:t>
            </a:r>
            <a:r>
              <a:rPr lang="en-US" dirty="0">
                <a:latin typeface="Calibri" panose="020F0502020204030204" pitchFamily="34" charset="0"/>
                <a:ea typeface="宋体" panose="02010600030101010101" pitchFamily="2" charset="-122"/>
                <a:cs typeface="Times New Roman" panose="02020603050405020304" pitchFamily="18" charset="0"/>
              </a:rPr>
              <a:t>and </a:t>
            </a:r>
            <a:r>
              <a:rPr lang="en-US" dirty="0" smtClean="0">
                <a:latin typeface="Calibri" panose="020F0502020204030204" pitchFamily="34" charset="0"/>
                <a:ea typeface="宋体" panose="02010600030101010101" pitchFamily="2" charset="-122"/>
                <a:cs typeface="Times New Roman" panose="02020603050405020304" pitchFamily="18" charset="0"/>
              </a:rPr>
              <a:t>Cr. </a:t>
            </a:r>
            <a:endParaRPr lang="en-US" sz="16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6545636"/>
      </p:ext>
    </p:extLst>
  </p:cSld>
  <p:clrMapOvr>
    <a:masterClrMapping/>
  </p:clrMapOvr>
  <mc:AlternateContent xmlns:mc="http://schemas.openxmlformats.org/markup-compatibility/2006" xmlns:p14="http://schemas.microsoft.com/office/powerpoint/2010/main">
    <mc:Choice Requires="p14">
      <p:transition spd="slow" p14:dur="2000" advTm="102649"/>
    </mc:Choice>
    <mc:Fallback xmlns="">
      <p:transition spd="slow" advTm="10264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492447"/>
            <a:ext cx="3313014" cy="556580"/>
          </a:xfrm>
        </p:spPr>
        <p:txBody>
          <a:bodyPr>
            <a:normAutofit/>
          </a:bodyPr>
          <a:lstStyle/>
          <a:p>
            <a:r>
              <a:rPr lang="en-US" sz="2000" dirty="0" smtClean="0">
                <a:solidFill>
                  <a:schemeClr val="tx1"/>
                </a:solidFill>
              </a:rPr>
              <a:t>Correlation Analysis</a:t>
            </a:r>
            <a:endParaRPr lang="en-US" sz="2000" dirty="0">
              <a:solidFill>
                <a:schemeClr val="tx1"/>
              </a:solidFill>
            </a:endParaRPr>
          </a:p>
        </p:txBody>
      </p:sp>
      <p:pic>
        <p:nvPicPr>
          <p:cNvPr id="4" name="Picture 3"/>
          <p:cNvPicPr>
            <a:picLocks noChangeAspect="1"/>
          </p:cNvPicPr>
          <p:nvPr/>
        </p:nvPicPr>
        <p:blipFill>
          <a:blip r:embed="rId3"/>
          <a:stretch>
            <a:fillRect/>
          </a:stretch>
        </p:blipFill>
        <p:spPr>
          <a:xfrm>
            <a:off x="971550" y="2108835"/>
            <a:ext cx="5124450" cy="1543050"/>
          </a:xfrm>
          <a:prstGeom prst="rect">
            <a:avLst/>
          </a:prstGeom>
        </p:spPr>
      </p:pic>
      <p:sp>
        <p:nvSpPr>
          <p:cNvPr id="6" name="Rectangle 5"/>
          <p:cNvSpPr/>
          <p:nvPr/>
        </p:nvSpPr>
        <p:spPr>
          <a:xfrm>
            <a:off x="866775" y="3886163"/>
            <a:ext cx="5429250" cy="754758"/>
          </a:xfrm>
          <a:prstGeom prst="rect">
            <a:avLst/>
          </a:prstGeom>
        </p:spPr>
        <p:txBody>
          <a:bodyPr wrap="square">
            <a:spAutoFit/>
          </a:bodyPr>
          <a:lstStyle/>
          <a:p>
            <a:pPr>
              <a:lnSpc>
                <a:spcPct val="107000"/>
              </a:lnSpc>
              <a:spcAft>
                <a:spcPts val="800"/>
              </a:spcAft>
            </a:pPr>
            <a:r>
              <a:rPr lang="en-US" dirty="0" smtClean="0">
                <a:latin typeface="Calibri" panose="020F0502020204030204" pitchFamily="34" charset="0"/>
                <a:ea typeface="宋体" panose="02010600030101010101" pitchFamily="2" charset="-122"/>
                <a:cs typeface="Times New Roman" panose="02020603050405020304" pitchFamily="18" charset="0"/>
              </a:rPr>
              <a:t>Correlation reconfirmed the two groups</a:t>
            </a:r>
            <a:r>
              <a:rPr lang="en-US" dirty="0" smtClean="0"/>
              <a:t>.</a:t>
            </a:r>
            <a:endParaRPr lang="en-US" dirty="0"/>
          </a:p>
          <a:p>
            <a:pPr>
              <a:lnSpc>
                <a:spcPct val="107000"/>
              </a:lnSpc>
              <a:spcAft>
                <a:spcPts val="800"/>
              </a:spcAft>
            </a:pPr>
            <a:endParaRPr lang="en-US" sz="16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496049" y="1570539"/>
            <a:ext cx="5083629" cy="5076064"/>
          </a:xfrm>
          <a:prstGeom prst="rect">
            <a:avLst/>
          </a:prstGeom>
        </p:spPr>
      </p:pic>
      <p:sp>
        <p:nvSpPr>
          <p:cNvPr id="9" name="Title 1"/>
          <p:cNvSpPr txBox="1">
            <a:spLocks/>
          </p:cNvSpPr>
          <p:nvPr/>
        </p:nvSpPr>
        <p:spPr>
          <a:xfrm>
            <a:off x="441196" y="36613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Implementation – Statistical Analysis</a:t>
            </a:r>
            <a:endParaRPr lang="en-US" dirty="0"/>
          </a:p>
        </p:txBody>
      </p:sp>
    </p:spTree>
    <p:extLst>
      <p:ext uri="{BB962C8B-B14F-4D97-AF65-F5344CB8AC3E}">
        <p14:creationId xmlns:p14="http://schemas.microsoft.com/office/powerpoint/2010/main" val="106683123"/>
      </p:ext>
    </p:extLst>
  </p:cSld>
  <p:clrMapOvr>
    <a:masterClrMapping/>
  </p:clrMapOvr>
  <mc:AlternateContent xmlns:mc="http://schemas.openxmlformats.org/markup-compatibility/2006" xmlns:p14="http://schemas.microsoft.com/office/powerpoint/2010/main">
    <mc:Choice Requires="p14">
      <p:transition spd="slow" p14:dur="2000" advTm="78949"/>
    </mc:Choice>
    <mc:Fallback xmlns="">
      <p:transition spd="slow" advTm="7894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406539" y="1605004"/>
            <a:ext cx="8596668" cy="3880773"/>
          </a:xfrm>
        </p:spPr>
        <p:txBody>
          <a:bodyPr>
            <a:normAutofit/>
          </a:bodyPr>
          <a:lstStyle/>
          <a:p>
            <a:r>
              <a:rPr lang="en-US" dirty="0" smtClean="0"/>
              <a:t>Purpose</a:t>
            </a:r>
          </a:p>
          <a:p>
            <a:r>
              <a:rPr lang="en-US" dirty="0" smtClean="0"/>
              <a:t>Design</a:t>
            </a:r>
          </a:p>
          <a:p>
            <a:pPr lvl="1"/>
            <a:r>
              <a:rPr lang="en-US" dirty="0" smtClean="0"/>
              <a:t>Architecture</a:t>
            </a:r>
          </a:p>
          <a:p>
            <a:pPr lvl="1"/>
            <a:r>
              <a:rPr lang="en-US" dirty="0" smtClean="0"/>
              <a:t>Data Source</a:t>
            </a:r>
          </a:p>
          <a:p>
            <a:pPr lvl="1"/>
            <a:r>
              <a:rPr lang="en-US" dirty="0" smtClean="0"/>
              <a:t>Analytical Tools</a:t>
            </a:r>
          </a:p>
          <a:p>
            <a:pPr lvl="1"/>
            <a:r>
              <a:rPr lang="en-US" dirty="0" smtClean="0"/>
              <a:t>Questions</a:t>
            </a:r>
            <a:endParaRPr lang="en-US" dirty="0"/>
          </a:p>
          <a:p>
            <a:r>
              <a:rPr lang="en-US" dirty="0" smtClean="0"/>
              <a:t>Implementation</a:t>
            </a:r>
          </a:p>
          <a:p>
            <a:pPr lvl="1"/>
            <a:r>
              <a:rPr lang="en-US" dirty="0" smtClean="0"/>
              <a:t>Data Warehouse</a:t>
            </a:r>
          </a:p>
          <a:p>
            <a:pPr lvl="1"/>
            <a:r>
              <a:rPr lang="en-US" dirty="0" smtClean="0"/>
              <a:t>Statistical Analysis</a:t>
            </a:r>
          </a:p>
          <a:p>
            <a:r>
              <a:rPr lang="en-US" dirty="0" smtClean="0"/>
              <a:t>Conclusion</a:t>
            </a:r>
          </a:p>
        </p:txBody>
      </p:sp>
    </p:spTree>
    <p:extLst>
      <p:ext uri="{BB962C8B-B14F-4D97-AF65-F5344CB8AC3E}">
        <p14:creationId xmlns:p14="http://schemas.microsoft.com/office/powerpoint/2010/main" val="524315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Big data analytics are useful and necessary for soil property investigation.</a:t>
            </a:r>
          </a:p>
          <a:p>
            <a:r>
              <a:rPr lang="en-US" dirty="0" smtClean="0"/>
              <a:t>The tools in this project trimmed, filtered, and sorted raw data in soil investigation and simplified the further data analysis processes.</a:t>
            </a:r>
          </a:p>
          <a:p>
            <a:r>
              <a:rPr lang="en-US" dirty="0" smtClean="0"/>
              <a:t>These applications help researcher explore further soil investigation, and provide opportunities to implement machine learning techniques in traditional experimental research.</a:t>
            </a:r>
            <a:endParaRPr lang="en-US" dirty="0"/>
          </a:p>
        </p:txBody>
      </p:sp>
    </p:spTree>
    <p:extLst>
      <p:ext uri="{BB962C8B-B14F-4D97-AF65-F5344CB8AC3E}">
        <p14:creationId xmlns:p14="http://schemas.microsoft.com/office/powerpoint/2010/main" val="2863109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746760" y="1825625"/>
            <a:ext cx="8698182" cy="4351338"/>
          </a:xfrm>
        </p:spPr>
        <p:txBody>
          <a:bodyPr/>
          <a:lstStyle/>
          <a:p>
            <a:r>
              <a:rPr lang="en-US" dirty="0" smtClean="0"/>
              <a:t>Soil investigation is of great significance to agriculture and environment. </a:t>
            </a:r>
          </a:p>
          <a:p>
            <a:r>
              <a:rPr lang="en-US" dirty="0" smtClean="0"/>
              <a:t>Implement machine learning techniques to realize real-time soil property queries in national regions.</a:t>
            </a:r>
            <a:endParaRPr lang="en-US" dirty="0"/>
          </a:p>
        </p:txBody>
      </p:sp>
    </p:spTree>
    <p:extLst>
      <p:ext uri="{BB962C8B-B14F-4D97-AF65-F5344CB8AC3E}">
        <p14:creationId xmlns:p14="http://schemas.microsoft.com/office/powerpoint/2010/main" val="2398812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Architecture</a:t>
            </a:r>
            <a:endParaRPr lang="en-US" dirty="0"/>
          </a:p>
        </p:txBody>
      </p:sp>
      <p:graphicFrame>
        <p:nvGraphicFramePr>
          <p:cNvPr id="7" name="Diagram 6"/>
          <p:cNvGraphicFramePr/>
          <p:nvPr>
            <p:extLst>
              <p:ext uri="{D42A27DB-BD31-4B8C-83A1-F6EECF244321}">
                <p14:modId xmlns:p14="http://schemas.microsoft.com/office/powerpoint/2010/main" val="4172078050"/>
              </p:ext>
            </p:extLst>
          </p:nvPr>
        </p:nvGraphicFramePr>
        <p:xfrm>
          <a:off x="439387" y="2127290"/>
          <a:ext cx="11412187" cy="2670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270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Data Source</a:t>
            </a:r>
            <a:endParaRPr lang="en-US" dirty="0"/>
          </a:p>
        </p:txBody>
      </p:sp>
      <p:sp>
        <p:nvSpPr>
          <p:cNvPr id="3" name="Content Placeholder 2"/>
          <p:cNvSpPr>
            <a:spLocks noGrp="1"/>
          </p:cNvSpPr>
          <p:nvPr>
            <p:ph idx="1"/>
          </p:nvPr>
        </p:nvSpPr>
        <p:spPr>
          <a:xfrm>
            <a:off x="1522286" y="1686027"/>
            <a:ext cx="8596668" cy="3880773"/>
          </a:xfrm>
        </p:spPr>
        <p:txBody>
          <a:bodyPr/>
          <a:lstStyle/>
          <a:p>
            <a:r>
              <a:rPr lang="en-US" dirty="0" smtClean="0"/>
              <a:t>Research report</a:t>
            </a:r>
          </a:p>
          <a:p>
            <a:pPr lvl="1"/>
            <a:r>
              <a:rPr lang="en-US" dirty="0" smtClean="0"/>
              <a:t>Data mining, text mining, natural language processing</a:t>
            </a:r>
          </a:p>
          <a:p>
            <a:r>
              <a:rPr lang="en-US" dirty="0" smtClean="0"/>
              <a:t>Existing soil database</a:t>
            </a:r>
          </a:p>
          <a:p>
            <a:pPr lvl="1"/>
            <a:r>
              <a:rPr lang="en-US" dirty="0" smtClean="0"/>
              <a:t>Web Soil Survey</a:t>
            </a:r>
          </a:p>
          <a:p>
            <a:endParaRPr lang="en-US" dirty="0"/>
          </a:p>
        </p:txBody>
      </p:sp>
    </p:spTree>
    <p:extLst>
      <p:ext uri="{BB962C8B-B14F-4D97-AF65-F5344CB8AC3E}">
        <p14:creationId xmlns:p14="http://schemas.microsoft.com/office/powerpoint/2010/main" val="2169925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Analytical Tools</a:t>
            </a:r>
            <a:endParaRPr lang="en-US" dirty="0"/>
          </a:p>
        </p:txBody>
      </p:sp>
      <p:sp>
        <p:nvSpPr>
          <p:cNvPr id="3" name="Content Placeholder 2"/>
          <p:cNvSpPr>
            <a:spLocks noGrp="1"/>
          </p:cNvSpPr>
          <p:nvPr>
            <p:ph idx="1"/>
          </p:nvPr>
        </p:nvSpPr>
        <p:spPr>
          <a:xfrm>
            <a:off x="1765354" y="1778625"/>
            <a:ext cx="8596668" cy="3880773"/>
          </a:xfrm>
        </p:spPr>
        <p:txBody>
          <a:bodyPr>
            <a:normAutofit/>
          </a:bodyPr>
          <a:lstStyle/>
          <a:p>
            <a:r>
              <a:rPr lang="en-US" dirty="0" smtClean="0"/>
              <a:t>Big data tools</a:t>
            </a:r>
          </a:p>
          <a:p>
            <a:pPr lvl="1"/>
            <a:r>
              <a:rPr lang="en-US" dirty="0" smtClean="0"/>
              <a:t>Hadoop, Hive</a:t>
            </a:r>
          </a:p>
          <a:p>
            <a:r>
              <a:rPr lang="en-US" dirty="0" smtClean="0"/>
              <a:t>Statistical tools</a:t>
            </a:r>
          </a:p>
          <a:p>
            <a:pPr lvl="1"/>
            <a:r>
              <a:rPr lang="en-US" dirty="0" smtClean="0"/>
              <a:t>R and </a:t>
            </a:r>
            <a:r>
              <a:rPr lang="en-US" dirty="0" smtClean="0"/>
              <a:t>Python</a:t>
            </a:r>
            <a:endParaRPr lang="en-US" dirty="0" smtClean="0"/>
          </a:p>
        </p:txBody>
      </p:sp>
    </p:spTree>
    <p:extLst>
      <p:ext uri="{BB962C8B-B14F-4D97-AF65-F5344CB8AC3E}">
        <p14:creationId xmlns:p14="http://schemas.microsoft.com/office/powerpoint/2010/main" val="2256536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Questions</a:t>
            </a:r>
            <a:endParaRPr lang="en-US" dirty="0"/>
          </a:p>
        </p:txBody>
      </p:sp>
      <p:sp>
        <p:nvSpPr>
          <p:cNvPr id="3" name="Content Placeholder 2"/>
          <p:cNvSpPr>
            <a:spLocks noGrp="1"/>
          </p:cNvSpPr>
          <p:nvPr>
            <p:ph idx="1"/>
          </p:nvPr>
        </p:nvSpPr>
        <p:spPr>
          <a:xfrm>
            <a:off x="838200" y="1825625"/>
            <a:ext cx="11231880" cy="4351338"/>
          </a:xfrm>
        </p:spPr>
        <p:txBody>
          <a:bodyPr/>
          <a:lstStyle/>
          <a:p>
            <a:r>
              <a:rPr lang="en-US" dirty="0" smtClean="0"/>
              <a:t>What is the soil property in this certain region?</a:t>
            </a:r>
          </a:p>
          <a:p>
            <a:r>
              <a:rPr lang="en-US" dirty="0" smtClean="0"/>
              <a:t>Is soil in the region contaminated?</a:t>
            </a:r>
          </a:p>
          <a:p>
            <a:r>
              <a:rPr lang="en-US" dirty="0" smtClean="0"/>
              <a:t>Which soil region is better for a certain crop to grow?</a:t>
            </a:r>
          </a:p>
          <a:p>
            <a:r>
              <a:rPr lang="en-US" dirty="0" smtClean="0"/>
              <a:t>What soil property will affect crop growth?</a:t>
            </a:r>
          </a:p>
          <a:p>
            <a:r>
              <a:rPr lang="en-US" dirty="0" smtClean="0"/>
              <a:t>What events are happening that might affect soil properties in the region?</a:t>
            </a:r>
          </a:p>
          <a:p>
            <a:r>
              <a:rPr lang="en-US" dirty="0" smtClean="0"/>
              <a:t>What soil property is of interest to farmers?</a:t>
            </a:r>
          </a:p>
          <a:p>
            <a:r>
              <a:rPr lang="en-US" dirty="0" smtClean="0"/>
              <a:t>How does soil property change with depth, location and time?</a:t>
            </a:r>
          </a:p>
          <a:p>
            <a:endParaRPr lang="en-US" dirty="0" smtClean="0"/>
          </a:p>
          <a:p>
            <a:endParaRPr lang="en-US" dirty="0" smtClean="0"/>
          </a:p>
        </p:txBody>
      </p:sp>
    </p:spTree>
    <p:extLst>
      <p:ext uri="{BB962C8B-B14F-4D97-AF65-F5344CB8AC3E}">
        <p14:creationId xmlns:p14="http://schemas.microsoft.com/office/powerpoint/2010/main" val="5072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il Data Explorer tab - Click to cl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363" y="1618690"/>
            <a:ext cx="5125278" cy="48268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19594" y="1618690"/>
            <a:ext cx="6326822" cy="3909254"/>
          </a:xfrm>
        </p:spPr>
        <p:txBody>
          <a:bodyPr>
            <a:normAutofit/>
          </a:bodyPr>
          <a:lstStyle/>
          <a:p>
            <a:pPr marL="0" indent="0">
              <a:buNone/>
            </a:pPr>
            <a:r>
              <a:rPr lang="en-US" dirty="0" smtClean="0"/>
              <a:t>Web Soil Survey</a:t>
            </a:r>
          </a:p>
          <a:p>
            <a:r>
              <a:rPr lang="en-US" dirty="0" smtClean="0">
                <a:hlinkClick r:id="rId4"/>
              </a:rPr>
              <a:t>http</a:t>
            </a:r>
            <a:r>
              <a:rPr lang="en-US" dirty="0">
                <a:hlinkClick r:id="rId4"/>
              </a:rPr>
              <a:t>://</a:t>
            </a:r>
            <a:r>
              <a:rPr lang="en-US" dirty="0" smtClean="0">
                <a:hlinkClick r:id="rId4"/>
              </a:rPr>
              <a:t>websoilsurvey.sc.egov.usda.gov/App/HomePage.htm</a:t>
            </a:r>
            <a:endParaRPr lang="en-US" dirty="0" smtClean="0"/>
          </a:p>
          <a:p>
            <a:r>
              <a:rPr lang="en-US" dirty="0" smtClean="0"/>
              <a:t>The data sets used in this project is obtained from soil database. Two sets of data with one indicating soil carbon and nitrogen, and the other showing heavy metals in the soil from Mid-Atlantic region are downloaded and saved in .csv files.</a:t>
            </a:r>
          </a:p>
        </p:txBody>
      </p:sp>
      <p:sp>
        <p:nvSpPr>
          <p:cNvPr id="5" name="Title 1"/>
          <p:cNvSpPr>
            <a:spLocks noGrp="1"/>
          </p:cNvSpPr>
          <p:nvPr>
            <p:ph type="title"/>
          </p:nvPr>
        </p:nvSpPr>
        <p:spPr>
          <a:xfrm>
            <a:off x="677334" y="609600"/>
            <a:ext cx="8596668" cy="1320800"/>
          </a:xfrm>
        </p:spPr>
        <p:txBody>
          <a:bodyPr/>
          <a:lstStyle/>
          <a:p>
            <a:r>
              <a:rPr lang="en-US" dirty="0" smtClean="0"/>
              <a:t>Implementation – Data Warehouse</a:t>
            </a:r>
            <a:endParaRPr lang="en-US" dirty="0"/>
          </a:p>
        </p:txBody>
      </p:sp>
    </p:spTree>
    <p:extLst>
      <p:ext uri="{BB962C8B-B14F-4D97-AF65-F5344CB8AC3E}">
        <p14:creationId xmlns:p14="http://schemas.microsoft.com/office/powerpoint/2010/main" val="116631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7679" y="738792"/>
            <a:ext cx="8644745" cy="646331"/>
          </a:xfrm>
          <a:prstGeom prst="rect">
            <a:avLst/>
          </a:prstGeom>
          <a:noFill/>
        </p:spPr>
        <p:txBody>
          <a:bodyPr wrap="square" rtlCol="0">
            <a:spAutoFit/>
          </a:bodyPr>
          <a:lstStyle/>
          <a:p>
            <a:r>
              <a:rPr lang="en-US" dirty="0"/>
              <a:t>The original .csv files are uploaded in HUE interface from </a:t>
            </a:r>
            <a:r>
              <a:rPr lang="en-US" dirty="0" err="1"/>
              <a:t>MapR</a:t>
            </a:r>
            <a:r>
              <a:rPr lang="en-US" dirty="0"/>
              <a:t> sandbox.</a:t>
            </a:r>
          </a:p>
          <a:p>
            <a:endParaRPr lang="en-US" dirty="0"/>
          </a:p>
        </p:txBody>
      </p:sp>
      <p:pic>
        <p:nvPicPr>
          <p:cNvPr id="7" name="Picture 6"/>
          <p:cNvPicPr>
            <a:picLocks noChangeAspect="1"/>
          </p:cNvPicPr>
          <p:nvPr/>
        </p:nvPicPr>
        <p:blipFill>
          <a:blip r:embed="rId3"/>
          <a:stretch>
            <a:fillRect/>
          </a:stretch>
        </p:blipFill>
        <p:spPr>
          <a:xfrm>
            <a:off x="487679" y="1144937"/>
            <a:ext cx="10574140" cy="5608891"/>
          </a:xfrm>
          <a:prstGeom prst="rect">
            <a:avLst/>
          </a:prstGeom>
        </p:spPr>
      </p:pic>
      <p:sp>
        <p:nvSpPr>
          <p:cNvPr id="8" name="Title 1"/>
          <p:cNvSpPr>
            <a:spLocks noGrp="1"/>
          </p:cNvSpPr>
          <p:nvPr>
            <p:ph type="title"/>
          </p:nvPr>
        </p:nvSpPr>
        <p:spPr>
          <a:xfrm>
            <a:off x="487679" y="64323"/>
            <a:ext cx="8596668" cy="1320800"/>
          </a:xfrm>
        </p:spPr>
        <p:txBody>
          <a:bodyPr/>
          <a:lstStyle/>
          <a:p>
            <a:r>
              <a:rPr lang="en-US" dirty="0" smtClean="0"/>
              <a:t>Implementation – Data Warehouse</a:t>
            </a:r>
            <a:endParaRPr lang="en-US" dirty="0"/>
          </a:p>
        </p:txBody>
      </p:sp>
    </p:spTree>
    <p:extLst>
      <p:ext uri="{BB962C8B-B14F-4D97-AF65-F5344CB8AC3E}">
        <p14:creationId xmlns:p14="http://schemas.microsoft.com/office/powerpoint/2010/main" val="888565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3172</TotalTime>
  <Words>1305</Words>
  <Application>Microsoft Office PowerPoint</Application>
  <PresentationFormat>Widescreen</PresentationFormat>
  <Paragraphs>124</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宋体</vt:lpstr>
      <vt:lpstr>Arial</vt:lpstr>
      <vt:lpstr>Calibri</vt:lpstr>
      <vt:lpstr>Consolas</vt:lpstr>
      <vt:lpstr>Times New Roman</vt:lpstr>
      <vt:lpstr>Trebuchet MS</vt:lpstr>
      <vt:lpstr>Wingdings 3</vt:lpstr>
      <vt:lpstr>Facet</vt:lpstr>
      <vt:lpstr> Big Data Analytics Application  in Soil Investigation</vt:lpstr>
      <vt:lpstr>Agenda</vt:lpstr>
      <vt:lpstr>Purpose</vt:lpstr>
      <vt:lpstr>Design - Architecture</vt:lpstr>
      <vt:lpstr>Design - Data Source</vt:lpstr>
      <vt:lpstr>Design - Analytical Tools</vt:lpstr>
      <vt:lpstr>Design - Questions</vt:lpstr>
      <vt:lpstr>Implementation – Data Warehouse</vt:lpstr>
      <vt:lpstr>Implementation – Data Warehouse</vt:lpstr>
      <vt:lpstr>Implementation – Data Warehouse</vt:lpstr>
      <vt:lpstr>Implementation – Data Warehouse</vt:lpstr>
      <vt:lpstr>Implementation – Data Warehouse</vt:lpstr>
      <vt:lpstr>Implementation – Data Warehouse</vt:lpstr>
      <vt:lpstr>Implementation – Data Warehouse</vt:lpstr>
      <vt:lpstr>Implementation – Statistical Analysis</vt:lpstr>
      <vt:lpstr>PowerPoint Presentation</vt:lpstr>
      <vt:lpstr>Regression Analysis – Carbon and Nitrogen</vt:lpstr>
      <vt:lpstr>Principal Component Analysis and Cluster Analysis</vt:lpstr>
      <vt:lpstr>Correlation Analysis</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LV</dc:creator>
  <cp:lastModifiedBy>Jinling Li</cp:lastModifiedBy>
  <cp:revision>84</cp:revision>
  <dcterms:created xsi:type="dcterms:W3CDTF">2016-07-11T19:01:44Z</dcterms:created>
  <dcterms:modified xsi:type="dcterms:W3CDTF">2020-10-22T18:43:15Z</dcterms:modified>
</cp:coreProperties>
</file>