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418" r:id="rId3"/>
    <p:sldId id="419" r:id="rId4"/>
    <p:sldId id="487" r:id="rId5"/>
    <p:sldId id="421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88" r:id="rId15"/>
    <p:sldId id="454" r:id="rId16"/>
    <p:sldId id="456" r:id="rId17"/>
    <p:sldId id="489" r:id="rId18"/>
    <p:sldId id="455" r:id="rId19"/>
    <p:sldId id="461" r:id="rId20"/>
    <p:sldId id="462" r:id="rId21"/>
    <p:sldId id="463" r:id="rId22"/>
    <p:sldId id="464" r:id="rId23"/>
    <p:sldId id="490" r:id="rId24"/>
    <p:sldId id="466" r:id="rId25"/>
    <p:sldId id="485" r:id="rId26"/>
    <p:sldId id="486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2528" autoAdjust="0"/>
  </p:normalViewPr>
  <p:slideViewPr>
    <p:cSldViewPr>
      <p:cViewPr varScale="1">
        <p:scale>
          <a:sx n="94" d="100"/>
          <a:sy n="94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1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83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4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32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9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39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68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56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93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6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91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22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282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25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94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38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4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1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8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潜在的考试内容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1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2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4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Box 17"/>
          <p:cNvSpPr txBox="1">
            <a:spLocks noChangeArrowheads="1"/>
          </p:cNvSpPr>
          <p:nvPr/>
        </p:nvSpPr>
        <p:spPr bwMode="auto">
          <a:xfrm>
            <a:off x="971600" y="2296616"/>
            <a:ext cx="7416823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理解云计算</a:t>
            </a:r>
            <a:endParaRPr lang="en-US" altLang="zh-CN" sz="40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419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云计算的定义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46043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云计算定义的若干关键要素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云计算是一种新的计算模型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方式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范式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Internet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提供远程访问能力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弹性可扩展能力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按需使用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提供服务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21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云计算出现的驱动力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商业驱动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69032" y="843534"/>
            <a:ext cx="8967018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容量规划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三种容量规划策略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领先策略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(Lead Strategy)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：根据预期增加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资源的容量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滞后策略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(Lag Strategy)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：当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资源达到其最大容量时增加资源容量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匹配策略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(Match Strategy)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：当需求增加时，小幅增加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资源容量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资源容量规划与负载峰值不断变化的矛盾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降低成本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两种主要成本：购置成本、运营成本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运营成本往往超过购置成本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运维人员、水电环境、安全防护、软件更新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集约式管理能够显著降低运营成本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组织灵活性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灵活应对用户在容量、可靠性、服务质量方面的变化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2" indent="0" eaLnBrk="1" hangingPunct="1">
              <a:buClr>
                <a:srgbClr val="006666"/>
              </a:buClr>
              <a:buNone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78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云计算出现的驱动力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技术驱动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897732"/>
            <a:ext cx="8972668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集群化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集群是一组互联的、以整体形式工作的节点集合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集群是“云计算”动态可扩展能力的基础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网格计算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通过中间件将跨域的计算资源聚合成一个“虚拟”的集群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网格的若干特性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可扩展性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资源池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跨域、透明、互联网访问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可恢复性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虚拟化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虚拟化是资源共享、动态配置、安全隔离等特征的基础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12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云计算出现的驱动力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技术驱动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033305"/>
            <a:ext cx="8972668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其他技术创新与使能技术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宽带网络和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Internet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架构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数据中心技术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（现代）虚拟化技术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技术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多租户技术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服务技术</a:t>
            </a:r>
          </a:p>
          <a:p>
            <a:pPr marL="457200" lvl="1" indent="0" eaLnBrk="1" hangingPunct="1">
              <a:buClr>
                <a:srgbClr val="006666"/>
              </a:buClr>
              <a:buNone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31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 理解云计算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F536BEA-0D9A-4192-A729-E4BDC059F1B1}"/>
              </a:ext>
            </a:extLst>
          </p:cNvPr>
          <p:cNvSpPr txBox="1">
            <a:spLocks/>
          </p:cNvSpPr>
          <p:nvPr/>
        </p:nvSpPr>
        <p:spPr bwMode="auto">
          <a:xfrm>
            <a:off x="323528" y="1232756"/>
            <a:ext cx="72390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FF0000"/>
                </a:solidFill>
                <a:latin typeface="Arial"/>
                <a:ea typeface="宋体"/>
              </a:rPr>
              <a:t>起源与影响</a:t>
            </a:r>
            <a:endParaRPr lang="en-US" altLang="en-US" kern="0" dirty="0">
              <a:solidFill>
                <a:srgbClr val="FF0000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目标与收益</a:t>
            </a:r>
            <a:endParaRPr lang="en-US" altLang="en-US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风险与挑战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比较与差异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88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目标与收益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287524" y="1033305"/>
            <a:ext cx="856895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使用云服务的目标与收益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降低的投资与成比例的开销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无需购置设备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无需运营成本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按需使用、按需付费，成比例开销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灵活的可扩展性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Amazon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提供云服务的初衷之一就是充分利用其闲置资源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提高的可靠性与可用性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可靠性：不会丢失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可用性：可被访问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C5D3B18-4764-4CF8-893F-7F6CD37C1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701" y="4386497"/>
            <a:ext cx="3822775" cy="1909504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目标与收益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287524" y="1033305"/>
            <a:ext cx="856895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使用云服务的目标与收益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云环境由相当广泛的基础设施组成，提供了“按使用付费”模式租赁的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资源池，即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资源仅根据实际使用情况计费。与相同的企业内部环境相比，云具备减少初期投资以及与可测使用情况成正比的运营成本的能力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扩展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资源是云的固有能力，这能让使用云的企业适应部分预测的需求变化，不会因为受限于预设的阈值而拒绝用户请求。相反，按照减少资源扩展也是云的一个能力，它直接与成本收益相关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利用云环境使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资源变得高度可用和可靠，企业能向用户提供更高的服务质量保证，同时还能进一步降低或避免出现意外运行故障带来的损失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367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 理解云计算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F536BEA-0D9A-4192-A729-E4BDC059F1B1}"/>
              </a:ext>
            </a:extLst>
          </p:cNvPr>
          <p:cNvSpPr txBox="1">
            <a:spLocks/>
          </p:cNvSpPr>
          <p:nvPr/>
        </p:nvSpPr>
        <p:spPr bwMode="auto">
          <a:xfrm>
            <a:off x="395536" y="1052736"/>
            <a:ext cx="72390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FF0000"/>
                </a:solidFill>
                <a:latin typeface="Arial"/>
                <a:ea typeface="宋体"/>
              </a:rPr>
              <a:t>起源与影响</a:t>
            </a:r>
            <a:endParaRPr lang="en-US" altLang="en-US" kern="0" dirty="0">
              <a:solidFill>
                <a:srgbClr val="FF0000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FF0000"/>
                </a:solidFill>
                <a:latin typeface="Arial"/>
                <a:ea typeface="宋体"/>
              </a:rPr>
              <a:t>目标与收益</a:t>
            </a:r>
            <a:endParaRPr lang="en-US" altLang="en-US" kern="0" dirty="0">
              <a:solidFill>
                <a:srgbClr val="FF0000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风险与挑战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网络空间安全风险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运营管理控制风险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软件移植性问题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跨地区法律风险</a:t>
            </a: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比较与差异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975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网络空间安全风险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275692" y="1100931"/>
            <a:ext cx="856895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云用户将信任边界扩展到外部云，这可能引入漏洞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重叠的信任边界也为云提供者访问云用户数据提供了特权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3B917C3-6283-4E09-A704-03D308600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068960"/>
            <a:ext cx="4872880" cy="3387034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89E5DDAB-CFA5-4308-97D8-C8C0666D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958" y="6304598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Figure 3.9 - </a:t>
            </a:r>
            <a:r>
              <a:rPr lang="zh-CN" altLang="en-US" sz="1800" dirty="0"/>
              <a:t>信任边界重叠</a:t>
            </a:r>
          </a:p>
        </p:txBody>
      </p:sp>
    </p:spTree>
    <p:extLst>
      <p:ext uri="{BB962C8B-B14F-4D97-AF65-F5344CB8AC3E}">
        <p14:creationId xmlns:p14="http://schemas.microsoft.com/office/powerpoint/2010/main" val="414749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运营管理控制风险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275692" y="1100931"/>
            <a:ext cx="856895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云用户对云资源的管理控制通常是低于对企业内部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IT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资源的管理控制的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云用户和云提供者之间的地理、网络距离会导致延迟波动和可能的带宽受限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1D57593-C4FD-41CB-9A99-89F28E8F3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315" y="3300122"/>
            <a:ext cx="4849589" cy="265975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C9535DF5-5B2E-4872-A649-ABB2031B9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007100"/>
            <a:ext cx="5970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Figure3.10 — </a:t>
            </a:r>
            <a:r>
              <a:rPr lang="zh-CN" altLang="en-US" sz="1800" dirty="0"/>
              <a:t>不可靠的网络连接会影响通信质量</a:t>
            </a:r>
          </a:p>
        </p:txBody>
      </p:sp>
    </p:spTree>
    <p:extLst>
      <p:ext uri="{BB962C8B-B14F-4D97-AF65-F5344CB8AC3E}">
        <p14:creationId xmlns:p14="http://schemas.microsoft.com/office/powerpoint/2010/main" val="306398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关于这门课程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46043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参考教材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云计算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概念、技术与架构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，机械工业出版社，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Thomas 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Erl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Zaigham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Mahmood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Ricardo </a:t>
            </a:r>
            <a:r>
              <a:rPr lang="en-US" altLang="zh-CN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Puttini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著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龚奕利、贺莲、胡创译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以该教材为主线，但不仅限于改教材</a:t>
            </a: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上课时间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1~18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周，周四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7-8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共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36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学时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考核方式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闭卷考试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209AB4-081F-4E57-B684-EBBE7B340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223" y="2633105"/>
            <a:ext cx="2802163" cy="39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5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软件移植性问题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275692" y="1100931"/>
            <a:ext cx="856895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云计算行业内还没有形成工业标准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云提供者之间有限的可移植性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3168B9F-E940-4513-BC8D-2E1B817C4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420888"/>
            <a:ext cx="3836243" cy="3646736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459F053E-35C4-4474-B7C0-AE63A6EE3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66" y="6033185"/>
            <a:ext cx="70567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Figure3.11 — </a:t>
            </a:r>
            <a:r>
              <a:rPr lang="zh-CN" altLang="en-US" sz="1800" dirty="0"/>
              <a:t>对云用户的应用从云</a:t>
            </a:r>
            <a:r>
              <a:rPr lang="en-US" altLang="zh-CN" sz="1800" dirty="0"/>
              <a:t>A</a:t>
            </a:r>
            <a:r>
              <a:rPr lang="zh-CN" altLang="en-US" sz="1800" dirty="0"/>
              <a:t>迁移到云</a:t>
            </a:r>
            <a:r>
              <a:rPr lang="en-US" altLang="zh-CN" sz="1800" dirty="0"/>
              <a:t>B</a:t>
            </a:r>
            <a:r>
              <a:rPr lang="zh-CN" altLang="en-US" sz="1800" dirty="0"/>
              <a:t>进行评估，其可靠性不高，因为云</a:t>
            </a:r>
            <a:r>
              <a:rPr lang="en-US" altLang="zh-CN" sz="1800" dirty="0"/>
              <a:t>B</a:t>
            </a:r>
            <a:r>
              <a:rPr lang="zh-CN" altLang="en-US" sz="1800" dirty="0"/>
              <a:t>提供者不支持和云</a:t>
            </a:r>
            <a:r>
              <a:rPr lang="en-US" altLang="zh-CN" sz="1800" dirty="0"/>
              <a:t>A</a:t>
            </a:r>
            <a:r>
              <a:rPr lang="zh-CN" altLang="en-US" sz="1800" dirty="0"/>
              <a:t>提供者一样的安全技术</a:t>
            </a:r>
          </a:p>
        </p:txBody>
      </p:sp>
    </p:spTree>
    <p:extLst>
      <p:ext uri="{BB962C8B-B14F-4D97-AF65-F5344CB8AC3E}">
        <p14:creationId xmlns:p14="http://schemas.microsoft.com/office/powerpoint/2010/main" val="266751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60632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多地区法规遵循和法律问题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275692" y="1100931"/>
            <a:ext cx="856895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云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IT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资源的透明访问特性导致用户无法感知资源的位置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各地的法律法规不尽相同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数据隐私和存储政策相关的法律法规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数据获取和公开的法律法规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数据监管的法律法规</a:t>
            </a:r>
          </a:p>
        </p:txBody>
      </p:sp>
    </p:spTree>
    <p:extLst>
      <p:ext uri="{BB962C8B-B14F-4D97-AF65-F5344CB8AC3E}">
        <p14:creationId xmlns:p14="http://schemas.microsoft.com/office/powerpoint/2010/main" val="117122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60632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风险与挑战小结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275692" y="1100931"/>
            <a:ext cx="856895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云环境会引入不同的安全挑战，其中的一些与信任边界重叠有关，这些重叠是由于多个用户共享一个云提供者的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IT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资源造成的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根据云提供者在其平台上提供的控制，云用户的运营控制受限于云环境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云的私有特征可能会抑制云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IT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资源的可移植性</a:t>
            </a:r>
          </a:p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当数据和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IT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资源被第三方云提供者处理时，其地理位置可能会在云用户控制之外，这可能会引起各种法律和法规问题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zh-CN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79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 理解云计算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F536BEA-0D9A-4192-A729-E4BDC059F1B1}"/>
              </a:ext>
            </a:extLst>
          </p:cNvPr>
          <p:cNvSpPr txBox="1">
            <a:spLocks/>
          </p:cNvSpPr>
          <p:nvPr/>
        </p:nvSpPr>
        <p:spPr bwMode="auto">
          <a:xfrm>
            <a:off x="395536" y="1052736"/>
            <a:ext cx="72390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FF0000"/>
                </a:solidFill>
                <a:latin typeface="Arial"/>
                <a:ea typeface="宋体"/>
              </a:rPr>
              <a:t>起源与影响</a:t>
            </a:r>
            <a:endParaRPr lang="en-US" altLang="en-US" kern="0" dirty="0">
              <a:solidFill>
                <a:srgbClr val="FF0000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FF0000"/>
                </a:solidFill>
                <a:latin typeface="Arial"/>
                <a:ea typeface="宋体"/>
              </a:rPr>
              <a:t>目标与收益</a:t>
            </a:r>
            <a:endParaRPr lang="en-US" altLang="en-US" kern="0" dirty="0">
              <a:solidFill>
                <a:srgbClr val="FF0000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FF0000"/>
                </a:solidFill>
                <a:latin typeface="Arial"/>
                <a:ea typeface="宋体"/>
              </a:rPr>
              <a:t>风险与挑战</a:t>
            </a:r>
            <a:endParaRPr lang="en-US" altLang="zh-CN" kern="0" dirty="0">
              <a:solidFill>
                <a:srgbClr val="FF0000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比较与差异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719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云计算与相关分布式系统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287524" y="1033305"/>
            <a:ext cx="856895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P2P</a:t>
            </a:r>
            <a:endParaRPr lang="zh-CN" altLang="en-US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P2P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计算是一种分布式的计算范式，它没有集中式的控制，参与计算的节点之间是对等的。参与者共享他们所拥有的软硬件资源，这些共享资源需要由网络提供服务和内容，能被其它对等节点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(Peer)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直接访问而无需经过中间实体。在此系统中的参与者既是资源提供者（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Server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），又是资源获取者（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Client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聚合所有参与者的资源，提供共享的环境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技术要点：资源定位、拓扑维护、网络优化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风险：数据共享的法律风险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876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云计算与相关分布式系统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287524" y="1033305"/>
            <a:ext cx="856895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网格计算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利用互联网将地理上广域分散的各种资源，包括计算、存储、带宽、软件、数据等，借助分布式计算的各种技术连接成一个逻辑的整体，使之像一台超级计算机一样工作，即构建一台虚拟的超级计算机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技术要点：云计算的大量技术来源于网格计算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风险：网络带宽、资源共享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955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667384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云计算与相关分布式系统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287524" y="1033305"/>
            <a:ext cx="856895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边缘计算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边缘计算将网络边缘上的计算、网络与存储资源组成统一的平台为用户提供服务，使数据在源头附近就能得到及时有效的处理。这种模式不同于云计算要将所有数据传输到数据中心，绕过了网络带宽与延迟的瓶颈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边缘计算并不是为了取代云计算，而是对云计算的补充，为移动计算、物联网等提供更好的计算平台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40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关于这门课程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3212028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内容覆盖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理解云计算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基本概念与模型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云使能技术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云存储技术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海量数据处理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基本云安全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云基础设施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云相关机制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云相关架构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云服务提供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F65D1A-0BB6-4945-8618-49EC95846D9E}"/>
              </a:ext>
            </a:extLst>
          </p:cNvPr>
          <p:cNvSpPr txBox="1">
            <a:spLocks/>
          </p:cNvSpPr>
          <p:nvPr/>
        </p:nvSpPr>
        <p:spPr bwMode="auto">
          <a:xfrm>
            <a:off x="4810140" y="1216819"/>
            <a:ext cx="3212028" cy="22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内容不覆盖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OpenStack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kumimoji="0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C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eph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…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DC98F-A11E-4F0B-8416-C41F7287C4A6}"/>
              </a:ext>
            </a:extLst>
          </p:cNvPr>
          <p:cNvSpPr/>
          <p:nvPr/>
        </p:nvSpPr>
        <p:spPr>
          <a:xfrm>
            <a:off x="3412738" y="4573328"/>
            <a:ext cx="5658336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本课程只关注云计算的基本原理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而很少涉及典型个案的系统细节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重点关注概念机制，少涉及算法</a:t>
            </a:r>
          </a:p>
        </p:txBody>
      </p:sp>
    </p:spTree>
    <p:extLst>
      <p:ext uri="{BB962C8B-B14F-4D97-AF65-F5344CB8AC3E}">
        <p14:creationId xmlns:p14="http://schemas.microsoft.com/office/powerpoint/2010/main" val="40537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 理解云计算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F536BEA-0D9A-4192-A729-E4BDC059F1B1}"/>
              </a:ext>
            </a:extLst>
          </p:cNvPr>
          <p:cNvSpPr txBox="1">
            <a:spLocks/>
          </p:cNvSpPr>
          <p:nvPr/>
        </p:nvSpPr>
        <p:spPr bwMode="auto">
          <a:xfrm>
            <a:off x="251520" y="1232756"/>
            <a:ext cx="72390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起源与影响</a:t>
            </a:r>
            <a:endParaRPr lang="en-US" altLang="en-US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目标与收益</a:t>
            </a:r>
            <a:endParaRPr lang="en-US" altLang="en-US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风险与挑战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比较与差异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4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云计算的早期设想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6A09BA-19F5-4EB3-99AD-7435C0AE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96" y="908720"/>
            <a:ext cx="8229600" cy="5688632"/>
          </a:xfrm>
        </p:spPr>
        <p:txBody>
          <a:bodyPr/>
          <a:lstStyle/>
          <a:p>
            <a:pPr marL="342900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“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如果我倡导的计算机能在未来得到使用，那么有一天，计算也能像电话一样成为公用设施。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……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计算机利用（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computer utility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）将成为一种全新的，重要的产业的基础。”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0" indent="0" eaLnBrk="1" hangingPunct="1">
              <a:buClr>
                <a:srgbClr val="006666"/>
              </a:buClr>
              <a:buSzPct val="70000"/>
              <a:buNone/>
            </a:pPr>
            <a:r>
              <a:rPr lang="en-US" altLang="zh-CN" sz="2800" dirty="0"/>
              <a:t>                          -- John McCarthy, 1961(utility computing)</a:t>
            </a:r>
          </a:p>
          <a:p>
            <a:pPr marL="342900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marL="342900" indent="-342900" eaLnBrk="1" hangingPunct="1"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“现在，计算机网络还处于初期阶段，但是随着网络的进步和复杂化，我们将可能看到‘计算机利用’的扩展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……” </a:t>
            </a:r>
          </a:p>
          <a:p>
            <a:pPr marL="0" indent="0" eaLnBrk="1" hangingPunct="1">
              <a:buClr>
                <a:srgbClr val="006666"/>
              </a:buClr>
              <a:buSzPct val="70000"/>
              <a:buNone/>
              <a:defRPr/>
            </a:pPr>
            <a:r>
              <a:rPr lang="en-US" altLang="zh-CN" dirty="0"/>
              <a:t>                  </a:t>
            </a:r>
            <a:r>
              <a:rPr lang="en-US" altLang="zh-CN" sz="2800" dirty="0"/>
              <a:t>-- Leonard Kleinrock, 1969(ARPANET Project)</a:t>
            </a:r>
          </a:p>
          <a:p>
            <a:pPr marL="231775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62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云计算的促成因素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46043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微型计算机的普及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催生出大量的应用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en-US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ftp、Email、rlogin</a:t>
            </a:r>
            <a:r>
              <a:rPr lang="en-US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远程登陆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Search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网络技术的快速发展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再一次催生大量应用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搜索引擎（</a:t>
            </a:r>
            <a:r>
              <a:rPr lang="en-US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Yahoo!, Google）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电子邮件（</a:t>
            </a:r>
            <a:r>
              <a:rPr lang="en-US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Hotmail, Gmail）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开放的发布平台（</a:t>
            </a:r>
            <a:r>
              <a:rPr lang="en-US" altLang="en-US" kern="0" dirty="0" err="1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MySpace</a:t>
            </a:r>
            <a:r>
              <a:rPr lang="en-US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 Facebook, YouTube）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其他类型的社交媒体（</a:t>
            </a:r>
            <a:r>
              <a:rPr lang="en-US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Twitter, LinkedIn）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42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云计算诞生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918869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In the late 1990s, Salesforce.com</a:t>
            </a:r>
          </a:p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In 2002, Amazon.com 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启用 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Amazon Web  Services (AWS) 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平台</a:t>
            </a:r>
          </a:p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2006, “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云计算”这一术语才出现在商业领域</a:t>
            </a:r>
          </a:p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Amazon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推出其弹性计算云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(EC2)</a:t>
            </a:r>
          </a:p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2009, Google 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应用引擎</a:t>
            </a: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(GAE)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8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云计算的定义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46043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Gartner report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一种计算方式，能通过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Internet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技术将可扩展的和弹性的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能力作为服务交付给外部用户</a:t>
            </a: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en-US" altLang="zh-CN" kern="0" dirty="0">
                <a:solidFill>
                  <a:srgbClr val="003366"/>
                </a:solidFill>
                <a:latin typeface="Arial"/>
                <a:ea typeface="宋体"/>
              </a:rPr>
              <a:t>Forrester Research</a:t>
            </a: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公司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一种标准化的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性能（服务、软件或者基础设施），以按使用付费和自助服务方式，通过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Internet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技术进行交付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本教材的定义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云计算是分布式计算的一种特殊形式，它引入效用模型来远程供给可扩展和可测量的资源</a:t>
            </a: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云计算的定义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56C0887D-8E51-4FA7-808C-D6F73FC5F593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19"/>
            <a:ext cx="8460432" cy="564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buClr>
                <a:srgbClr val="006666"/>
              </a:buClr>
              <a:buFont typeface="Wingdings" panose="05000000000000000000" pitchFamily="2" charset="2"/>
              <a:buChar char="n"/>
            </a:pP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美国国家标准与技术研究院（</a:t>
            </a:r>
            <a:r>
              <a:rPr lang="en-US" altLang="zh-CN" sz="2800" kern="0" dirty="0">
                <a:solidFill>
                  <a:srgbClr val="003366"/>
                </a:solidFill>
                <a:latin typeface="Arial"/>
                <a:ea typeface="宋体"/>
              </a:rPr>
              <a:t>NIST</a:t>
            </a:r>
            <a:r>
              <a:rPr lang="zh-CN" altLang="en-US" sz="2800" kern="0" dirty="0">
                <a:solidFill>
                  <a:srgbClr val="003366"/>
                </a:solidFill>
                <a:latin typeface="Arial"/>
                <a:ea typeface="宋体"/>
              </a:rPr>
              <a:t>）</a:t>
            </a:r>
            <a:endParaRPr lang="en-US" altLang="zh-CN" sz="2800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云计算是一种模型，可以实现随时随地、便捷地、按需地从可配置计算资源池中获取所需的资源（例如：网络、服务器、存储、应用程序及服务），资源可以快速供给和释放，使管理的工作量和服务提供者的介入降至最少。这种云模型由五个基本特征、三种服务模式和四种部署模型构成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五个基本特征：按需自助服务、广泛的网络访问、资源共享、快速的可伸缩性、可度量的服务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三种服务模式：基础设施即服务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(IaaS)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、平台即服务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(PaaS)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、软件即服务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(SaaS) </a:t>
            </a: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四种部署模型：私有云、公有云、混合云、社区云</a:t>
            </a: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58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12927</TotalTime>
  <Words>1875</Words>
  <Application>Microsoft Office PowerPoint</Application>
  <PresentationFormat>全屏显示(4:3)</PresentationFormat>
  <Paragraphs>242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仿宋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850</cp:revision>
  <dcterms:created xsi:type="dcterms:W3CDTF">2016-04-18T09:33:21Z</dcterms:created>
  <dcterms:modified xsi:type="dcterms:W3CDTF">2020-04-22T14:35:14Z</dcterms:modified>
</cp:coreProperties>
</file>