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handoutMasterIdLst>
    <p:handoutMasterId r:id="rId30"/>
  </p:handoutMasterIdLst>
  <p:sldIdLst>
    <p:sldId id="256" r:id="rId2"/>
    <p:sldId id="506" r:id="rId3"/>
    <p:sldId id="507" r:id="rId4"/>
    <p:sldId id="509" r:id="rId5"/>
    <p:sldId id="508" r:id="rId6"/>
    <p:sldId id="510" r:id="rId7"/>
    <p:sldId id="511" r:id="rId8"/>
    <p:sldId id="512" r:id="rId9"/>
    <p:sldId id="513" r:id="rId10"/>
    <p:sldId id="514" r:id="rId11"/>
    <p:sldId id="515" r:id="rId12"/>
    <p:sldId id="540" r:id="rId13"/>
    <p:sldId id="516" r:id="rId14"/>
    <p:sldId id="517" r:id="rId15"/>
    <p:sldId id="518" r:id="rId16"/>
    <p:sldId id="541" r:id="rId17"/>
    <p:sldId id="519" r:id="rId18"/>
    <p:sldId id="520" r:id="rId19"/>
    <p:sldId id="542" r:id="rId20"/>
    <p:sldId id="521" r:id="rId21"/>
    <p:sldId id="523" r:id="rId22"/>
    <p:sldId id="524" r:id="rId23"/>
    <p:sldId id="525" r:id="rId24"/>
    <p:sldId id="526" r:id="rId25"/>
    <p:sldId id="527" r:id="rId26"/>
    <p:sldId id="543" r:id="rId27"/>
    <p:sldId id="528" r:id="rId2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82528" autoAdjust="0"/>
  </p:normalViewPr>
  <p:slideViewPr>
    <p:cSldViewPr>
      <p:cViewPr varScale="1">
        <p:scale>
          <a:sx n="94" d="100"/>
          <a:sy n="94" d="100"/>
        </p:scale>
        <p:origin x="17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2020/4/22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2020/4/22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3418731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3537016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3908124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3826475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758454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3823517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16</a:t>
            </a:fld>
            <a:endParaRPr lang="en-US" altLang="zh-CN">
              <a:latin typeface="Calibri" panose="020F0502020204030204" pitchFamily="34" charset="0"/>
            </a:endParaRPr>
          </a:p>
        </p:txBody>
      </p:sp>
    </p:spTree>
    <p:extLst>
      <p:ext uri="{BB962C8B-B14F-4D97-AF65-F5344CB8AC3E}">
        <p14:creationId xmlns:p14="http://schemas.microsoft.com/office/powerpoint/2010/main" val="2810239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17</a:t>
            </a:fld>
            <a:endParaRPr lang="en-US" altLang="zh-CN">
              <a:latin typeface="Calibri" panose="020F0502020204030204" pitchFamily="34" charset="0"/>
            </a:endParaRPr>
          </a:p>
        </p:txBody>
      </p:sp>
    </p:spTree>
    <p:extLst>
      <p:ext uri="{BB962C8B-B14F-4D97-AF65-F5344CB8AC3E}">
        <p14:creationId xmlns:p14="http://schemas.microsoft.com/office/powerpoint/2010/main" val="3545278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18</a:t>
            </a:fld>
            <a:endParaRPr lang="en-US" altLang="zh-CN">
              <a:latin typeface="Calibri" panose="020F0502020204030204" pitchFamily="34" charset="0"/>
            </a:endParaRPr>
          </a:p>
        </p:txBody>
      </p:sp>
    </p:spTree>
    <p:extLst>
      <p:ext uri="{BB962C8B-B14F-4D97-AF65-F5344CB8AC3E}">
        <p14:creationId xmlns:p14="http://schemas.microsoft.com/office/powerpoint/2010/main" val="4282877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19</a:t>
            </a:fld>
            <a:endParaRPr lang="en-US" altLang="zh-CN">
              <a:latin typeface="Calibri" panose="020F0502020204030204" pitchFamily="34" charset="0"/>
            </a:endParaRPr>
          </a:p>
        </p:txBody>
      </p:sp>
    </p:spTree>
    <p:extLst>
      <p:ext uri="{BB962C8B-B14F-4D97-AF65-F5344CB8AC3E}">
        <p14:creationId xmlns:p14="http://schemas.microsoft.com/office/powerpoint/2010/main" val="2463701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20</a:t>
            </a:fld>
            <a:endParaRPr lang="en-US" altLang="zh-CN">
              <a:latin typeface="Calibri" panose="020F0502020204030204" pitchFamily="34" charset="0"/>
            </a:endParaRPr>
          </a:p>
        </p:txBody>
      </p:sp>
    </p:spTree>
    <p:extLst>
      <p:ext uri="{BB962C8B-B14F-4D97-AF65-F5344CB8AC3E}">
        <p14:creationId xmlns:p14="http://schemas.microsoft.com/office/powerpoint/2010/main" val="299380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潜在的考试内容</a:t>
            </a:r>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1248506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21</a:t>
            </a:fld>
            <a:endParaRPr lang="en-US" altLang="zh-CN">
              <a:latin typeface="Calibri" panose="020F0502020204030204" pitchFamily="34" charset="0"/>
            </a:endParaRPr>
          </a:p>
        </p:txBody>
      </p:sp>
    </p:spTree>
    <p:extLst>
      <p:ext uri="{BB962C8B-B14F-4D97-AF65-F5344CB8AC3E}">
        <p14:creationId xmlns:p14="http://schemas.microsoft.com/office/powerpoint/2010/main" val="379099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22</a:t>
            </a:fld>
            <a:endParaRPr lang="en-US" altLang="zh-CN">
              <a:latin typeface="Calibri" panose="020F0502020204030204" pitchFamily="34" charset="0"/>
            </a:endParaRPr>
          </a:p>
        </p:txBody>
      </p:sp>
    </p:spTree>
    <p:extLst>
      <p:ext uri="{BB962C8B-B14F-4D97-AF65-F5344CB8AC3E}">
        <p14:creationId xmlns:p14="http://schemas.microsoft.com/office/powerpoint/2010/main" val="3729059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23</a:t>
            </a:fld>
            <a:endParaRPr lang="en-US" altLang="zh-CN">
              <a:latin typeface="Calibri" panose="020F0502020204030204" pitchFamily="34" charset="0"/>
            </a:endParaRPr>
          </a:p>
        </p:txBody>
      </p:sp>
    </p:spTree>
    <p:extLst>
      <p:ext uri="{BB962C8B-B14F-4D97-AF65-F5344CB8AC3E}">
        <p14:creationId xmlns:p14="http://schemas.microsoft.com/office/powerpoint/2010/main" val="3587524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24</a:t>
            </a:fld>
            <a:endParaRPr lang="en-US" altLang="zh-CN">
              <a:latin typeface="Calibri" panose="020F0502020204030204" pitchFamily="34" charset="0"/>
            </a:endParaRPr>
          </a:p>
        </p:txBody>
      </p:sp>
    </p:spTree>
    <p:extLst>
      <p:ext uri="{BB962C8B-B14F-4D97-AF65-F5344CB8AC3E}">
        <p14:creationId xmlns:p14="http://schemas.microsoft.com/office/powerpoint/2010/main" val="1460830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潜在的考试内容</a:t>
            </a:r>
          </a:p>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25</a:t>
            </a:fld>
            <a:endParaRPr lang="en-US" altLang="zh-CN">
              <a:latin typeface="Calibri" panose="020F0502020204030204" pitchFamily="34" charset="0"/>
            </a:endParaRPr>
          </a:p>
        </p:txBody>
      </p:sp>
    </p:spTree>
    <p:extLst>
      <p:ext uri="{BB962C8B-B14F-4D97-AF65-F5344CB8AC3E}">
        <p14:creationId xmlns:p14="http://schemas.microsoft.com/office/powerpoint/2010/main" val="4083407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26</a:t>
            </a:fld>
            <a:endParaRPr lang="en-US" altLang="zh-CN">
              <a:latin typeface="Calibri" panose="020F0502020204030204" pitchFamily="34" charset="0"/>
            </a:endParaRPr>
          </a:p>
        </p:txBody>
      </p:sp>
    </p:spTree>
    <p:extLst>
      <p:ext uri="{BB962C8B-B14F-4D97-AF65-F5344CB8AC3E}">
        <p14:creationId xmlns:p14="http://schemas.microsoft.com/office/powerpoint/2010/main" val="4088770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27</a:t>
            </a:fld>
            <a:endParaRPr lang="en-US" altLang="zh-CN">
              <a:latin typeface="Calibri" panose="020F0502020204030204" pitchFamily="34" charset="0"/>
            </a:endParaRPr>
          </a:p>
        </p:txBody>
      </p:sp>
    </p:spTree>
    <p:extLst>
      <p:ext uri="{BB962C8B-B14F-4D97-AF65-F5344CB8AC3E}">
        <p14:creationId xmlns:p14="http://schemas.microsoft.com/office/powerpoint/2010/main" val="2732329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4</a:t>
            </a:fld>
            <a:endParaRPr lang="en-US" altLang="zh-CN">
              <a:latin typeface="Calibri" panose="020F0502020204030204" pitchFamily="34" charset="0"/>
            </a:endParaRPr>
          </a:p>
        </p:txBody>
      </p:sp>
    </p:spTree>
    <p:extLst>
      <p:ext uri="{BB962C8B-B14F-4D97-AF65-F5344CB8AC3E}">
        <p14:creationId xmlns:p14="http://schemas.microsoft.com/office/powerpoint/2010/main" val="2547361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2244318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1117997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572733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393115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潜在的考试内容</a:t>
            </a:r>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641588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2655706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5.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971600" y="2296616"/>
            <a:ext cx="7416823" cy="707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4000" b="1" spc="300" dirty="0">
                <a:solidFill>
                  <a:schemeClr val="tx1">
                    <a:lumMod val="65000"/>
                    <a:lumOff val="35000"/>
                  </a:schemeClr>
                </a:solidFill>
                <a:latin typeface="微软雅黑" pitchFamily="34" charset="-122"/>
                <a:ea typeface="微软雅黑" pitchFamily="34" charset="-122"/>
              </a:rPr>
              <a:t>第</a:t>
            </a:r>
            <a:r>
              <a:rPr lang="en-US" altLang="zh-CN" sz="4000" b="1" spc="300" dirty="0">
                <a:solidFill>
                  <a:schemeClr val="tx1">
                    <a:lumMod val="65000"/>
                    <a:lumOff val="35000"/>
                  </a:schemeClr>
                </a:solidFill>
                <a:latin typeface="微软雅黑" pitchFamily="34" charset="-122"/>
                <a:ea typeface="微软雅黑" pitchFamily="34" charset="-122"/>
              </a:rPr>
              <a:t>2</a:t>
            </a:r>
            <a:r>
              <a:rPr lang="zh-CN" altLang="en-US" sz="4000" b="1" spc="300" dirty="0">
                <a:solidFill>
                  <a:schemeClr val="tx1">
                    <a:lumMod val="65000"/>
                    <a:lumOff val="35000"/>
                  </a:schemeClr>
                </a:solidFill>
                <a:latin typeface="微软雅黑" pitchFamily="34" charset="-122"/>
                <a:ea typeface="微软雅黑" pitchFamily="34" charset="-122"/>
              </a:rPr>
              <a:t>讲 基本概念与模型</a:t>
            </a:r>
          </a:p>
        </p:txBody>
      </p:sp>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IaaS</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基础设施作为服务</a:t>
            </a:r>
            <a:r>
              <a:rPr lang="en-US" altLang="zh-CN" kern="0" dirty="0">
                <a:solidFill>
                  <a:srgbClr val="003366"/>
                </a:solidFill>
                <a:latin typeface="Arial"/>
                <a:ea typeface="宋体"/>
              </a:rPr>
              <a:t>Infrastructure-as-a-Service (IaaS)</a:t>
            </a:r>
          </a:p>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IaaS</a:t>
            </a:r>
            <a:r>
              <a:rPr lang="zh-CN" altLang="en-US" kern="0" dirty="0">
                <a:solidFill>
                  <a:srgbClr val="003366"/>
                </a:solidFill>
                <a:latin typeface="Arial"/>
                <a:ea typeface="宋体"/>
              </a:rPr>
              <a:t>交付模型是一种自我包含的</a:t>
            </a:r>
            <a:r>
              <a:rPr lang="en-US" altLang="zh-CN" kern="0" dirty="0">
                <a:solidFill>
                  <a:srgbClr val="003366"/>
                </a:solidFill>
                <a:latin typeface="Arial"/>
                <a:ea typeface="宋体"/>
              </a:rPr>
              <a:t>IT</a:t>
            </a:r>
            <a:r>
              <a:rPr lang="zh-CN" altLang="en-US" kern="0" dirty="0">
                <a:solidFill>
                  <a:srgbClr val="003366"/>
                </a:solidFill>
                <a:latin typeface="Arial"/>
                <a:ea typeface="宋体"/>
              </a:rPr>
              <a:t>环境，由以基础设施为中心的</a:t>
            </a:r>
            <a:r>
              <a:rPr lang="en-US" altLang="zh-CN" kern="0" dirty="0">
                <a:solidFill>
                  <a:srgbClr val="003366"/>
                </a:solidFill>
                <a:latin typeface="Arial"/>
                <a:ea typeface="宋体"/>
              </a:rPr>
              <a:t>IT</a:t>
            </a:r>
            <a:r>
              <a:rPr lang="zh-CN" altLang="en-US" kern="0" dirty="0">
                <a:solidFill>
                  <a:srgbClr val="003366"/>
                </a:solidFill>
                <a:latin typeface="Arial"/>
                <a:ea typeface="宋体"/>
              </a:rPr>
              <a:t>资源组成，可以通过基于云服务的接口和工具访问和管理这些资源</a:t>
            </a:r>
          </a:p>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IaaS </a:t>
            </a:r>
            <a:r>
              <a:rPr lang="zh-CN" altLang="en-US" kern="0" dirty="0">
                <a:solidFill>
                  <a:srgbClr val="003366"/>
                </a:solidFill>
                <a:latin typeface="Arial"/>
                <a:ea typeface="宋体"/>
              </a:rPr>
              <a:t>环境包括硬件、网络、连通性、操作系统以及其他一些原始的</a:t>
            </a:r>
            <a:r>
              <a:rPr lang="en-US" altLang="zh-CN" kern="0" dirty="0">
                <a:solidFill>
                  <a:srgbClr val="003366"/>
                </a:solidFill>
                <a:latin typeface="Arial"/>
                <a:ea typeface="宋体"/>
              </a:rPr>
              <a:t>IT</a:t>
            </a:r>
            <a:r>
              <a:rPr lang="zh-CN" altLang="en-US" kern="0" dirty="0">
                <a:solidFill>
                  <a:srgbClr val="003366"/>
                </a:solidFill>
                <a:latin typeface="Arial"/>
                <a:ea typeface="宋体"/>
              </a:rPr>
              <a:t>资源</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在 </a:t>
            </a:r>
            <a:r>
              <a:rPr lang="en-US" altLang="zh-CN" kern="0" dirty="0">
                <a:solidFill>
                  <a:srgbClr val="003366"/>
                </a:solidFill>
                <a:latin typeface="Arial"/>
                <a:ea typeface="宋体"/>
              </a:rPr>
              <a:t>IaaS</a:t>
            </a:r>
            <a:r>
              <a:rPr lang="zh-CN" altLang="en-US" kern="0" dirty="0">
                <a:solidFill>
                  <a:srgbClr val="003366"/>
                </a:solidFill>
                <a:latin typeface="Arial"/>
                <a:ea typeface="宋体"/>
              </a:rPr>
              <a:t>中</a:t>
            </a:r>
            <a:r>
              <a:rPr lang="en-US" altLang="zh-CN" kern="0" dirty="0">
                <a:solidFill>
                  <a:srgbClr val="003366"/>
                </a:solidFill>
                <a:latin typeface="Arial"/>
                <a:ea typeface="宋体"/>
              </a:rPr>
              <a:t>, IT </a:t>
            </a:r>
            <a:r>
              <a:rPr lang="zh-CN" altLang="en-US" kern="0" dirty="0">
                <a:solidFill>
                  <a:srgbClr val="003366"/>
                </a:solidFill>
                <a:latin typeface="Arial"/>
                <a:ea typeface="宋体"/>
              </a:rPr>
              <a:t>资源通常是虚拟化的并打包成包</a:t>
            </a:r>
          </a:p>
        </p:txBody>
      </p:sp>
      <p:sp>
        <p:nvSpPr>
          <p:cNvPr id="7" name="object 6">
            <a:extLst>
              <a:ext uri="{FF2B5EF4-FFF2-40B4-BE49-F238E27FC236}">
                <a16:creationId xmlns:a16="http://schemas.microsoft.com/office/drawing/2014/main" id="{4F1F14E6-4E49-4C99-B099-03F2AD87434F}"/>
              </a:ext>
            </a:extLst>
          </p:cNvPr>
          <p:cNvSpPr>
            <a:spLocks noChangeArrowheads="1"/>
          </p:cNvSpPr>
          <p:nvPr/>
        </p:nvSpPr>
        <p:spPr bwMode="auto">
          <a:xfrm>
            <a:off x="2267744" y="4365104"/>
            <a:ext cx="4491136" cy="223224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87000"/>
              </a:lnSpc>
              <a:spcBef>
                <a:spcPct val="0"/>
              </a:spcBef>
              <a:buClrTx/>
              <a:buSzPct val="100000"/>
              <a:buFont typeface="Arial" panose="020B0604020202020204" pitchFamily="34" charset="0"/>
              <a:buNone/>
            </a:pPr>
            <a:endParaRPr lang="zh-CN" altLang="zh-CN" sz="1800">
              <a:solidFill>
                <a:schemeClr val="bg1"/>
              </a:solidFill>
            </a:endParaRPr>
          </a:p>
        </p:txBody>
      </p:sp>
    </p:spTree>
    <p:extLst>
      <p:ext uri="{BB962C8B-B14F-4D97-AF65-F5344CB8AC3E}">
        <p14:creationId xmlns:p14="http://schemas.microsoft.com/office/powerpoint/2010/main" val="293598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IaaS</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基础硬件资源作为服务提供给用户</a:t>
            </a:r>
            <a:endParaRPr lang="en-US" altLang="en-US" kern="0" dirty="0">
              <a:solidFill>
                <a:srgbClr val="003366"/>
              </a:solidFill>
              <a:latin typeface="Arial"/>
              <a:ea typeface="宋体"/>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主要技术</a:t>
            </a:r>
            <a:endParaRPr lang="en-US" altLang="en-US"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虚拟化技术</a:t>
            </a:r>
            <a:endParaRPr lang="en-US" altLang="en-US"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资源动态管理与调度技术</a:t>
            </a:r>
            <a:endParaRPr lang="en-US" altLang="en-US"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典型产品</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EC2 from Amazon</a:t>
            </a:r>
          </a:p>
          <a:p>
            <a:pPr marL="742950" lvl="1" indent="-285750" eaLnBrk="1" hangingPunct="1">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ECS from </a:t>
            </a:r>
            <a:r>
              <a:rPr lang="en-US" altLang="zh-CN" sz="2400" kern="0" dirty="0" err="1">
                <a:solidFill>
                  <a:srgbClr val="003366"/>
                </a:solidFill>
                <a:latin typeface="仿宋" panose="02010609060101010101" pitchFamily="49" charset="-122"/>
                <a:ea typeface="仿宋" panose="02010609060101010101" pitchFamily="49" charset="-122"/>
              </a:rPr>
              <a:t>Aliyun</a:t>
            </a:r>
            <a:endParaRPr lang="en-US" altLang="zh-CN" sz="2400" kern="0" dirty="0">
              <a:solidFill>
                <a:srgbClr val="003366"/>
              </a:solidFill>
              <a:latin typeface="仿宋" panose="02010609060101010101" pitchFamily="49" charset="-122"/>
              <a:ea typeface="仿宋" panose="02010609060101010101" pitchFamily="49" charset="-122"/>
            </a:endParaRPr>
          </a:p>
        </p:txBody>
      </p:sp>
      <p:pic>
        <p:nvPicPr>
          <p:cNvPr id="8" name="Picture 1">
            <a:extLst>
              <a:ext uri="{FF2B5EF4-FFF2-40B4-BE49-F238E27FC236}">
                <a16:creationId xmlns:a16="http://schemas.microsoft.com/office/drawing/2014/main" id="{84605539-232D-4B6B-818D-ED890CAE2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9306" y="4267727"/>
            <a:ext cx="3429054" cy="198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5152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IaaS</a:t>
            </a:r>
            <a:r>
              <a:rPr lang="zh-CN" altLang="en-US" b="1" dirty="0">
                <a:solidFill>
                  <a:srgbClr val="002060"/>
                </a:solidFill>
                <a:latin typeface="微软雅黑" panose="020B0503020204020204" pitchFamily="34" charset="-122"/>
                <a:ea typeface="微软雅黑" panose="020B0503020204020204" pitchFamily="34" charset="-122"/>
              </a:rPr>
              <a:t>服务举例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对话气泡: 圆角矩形 74">
            <a:extLst>
              <a:ext uri="{FF2B5EF4-FFF2-40B4-BE49-F238E27FC236}">
                <a16:creationId xmlns:a16="http://schemas.microsoft.com/office/drawing/2014/main" id="{BAD8A8E3-9FB1-464E-9AA5-4F0E6C649B15}"/>
              </a:ext>
            </a:extLst>
          </p:cNvPr>
          <p:cNvSpPr/>
          <p:nvPr/>
        </p:nvSpPr>
        <p:spPr>
          <a:xfrm>
            <a:off x="1875208" y="1961299"/>
            <a:ext cx="2165933" cy="826796"/>
          </a:xfrm>
          <a:prstGeom prst="wedgeRoundRectCallout">
            <a:avLst>
              <a:gd name="adj1" fmla="val -45106"/>
              <a:gd name="adj2" fmla="val 77909"/>
              <a:gd name="adj3" fmla="val 16667"/>
            </a:avLst>
          </a:prstGeom>
          <a:solidFill>
            <a:schemeClr val="accent1">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200" dirty="0">
                <a:solidFill>
                  <a:schemeClr val="tx1"/>
                </a:solidFill>
                <a:latin typeface="微软雅黑" panose="020B0503020204020204" pitchFamily="34" charset="-122"/>
                <a:ea typeface="微软雅黑" panose="020B0503020204020204" pitchFamily="34" charset="-122"/>
              </a:rPr>
              <a:t>我需要一台服务器，给我配两个</a:t>
            </a:r>
            <a:r>
              <a:rPr lang="en-US" altLang="zh-CN" sz="1200" dirty="0">
                <a:solidFill>
                  <a:schemeClr val="tx1"/>
                </a:solidFill>
                <a:latin typeface="微软雅黑" panose="020B0503020204020204" pitchFamily="34" charset="-122"/>
                <a:ea typeface="微软雅黑" panose="020B0503020204020204" pitchFamily="34" charset="-122"/>
              </a:rPr>
              <a:t>CPU</a:t>
            </a:r>
            <a:r>
              <a:rPr lang="zh-CN" altLang="zh-CN"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16G</a:t>
            </a:r>
            <a:r>
              <a:rPr lang="zh-CN" altLang="zh-CN" sz="1200" dirty="0">
                <a:solidFill>
                  <a:schemeClr val="tx1"/>
                </a:solidFill>
                <a:latin typeface="微软雅黑" panose="020B0503020204020204" pitchFamily="34" charset="-122"/>
                <a:ea typeface="微软雅黑" panose="020B0503020204020204" pitchFamily="34" charset="-122"/>
              </a:rPr>
              <a:t>内存</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100G</a:t>
            </a:r>
            <a:r>
              <a:rPr lang="zh-CN" altLang="en-US" sz="1200" dirty="0">
                <a:solidFill>
                  <a:schemeClr val="tx1"/>
                </a:solidFill>
                <a:latin typeface="微软雅黑" panose="020B0503020204020204" pitchFamily="34" charset="-122"/>
                <a:ea typeface="微软雅黑" panose="020B0503020204020204" pitchFamily="34" charset="-122"/>
              </a:rPr>
              <a:t>硬盘</a:t>
            </a:r>
            <a:r>
              <a:rPr lang="zh-CN" altLang="zh-CN" sz="1200" dirty="0">
                <a:solidFill>
                  <a:schemeClr val="tx1"/>
                </a:solidFill>
                <a:latin typeface="微软雅黑" panose="020B0503020204020204" pitchFamily="34" charset="-122"/>
                <a:ea typeface="微软雅黑" panose="020B0503020204020204" pitchFamily="34" charset="-122"/>
              </a:rPr>
              <a:t>再加四块网卡</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20E5B037-9B38-4016-BB0A-40140952232D}"/>
              </a:ext>
            </a:extLst>
          </p:cNvPr>
          <p:cNvGrpSpPr/>
          <p:nvPr/>
        </p:nvGrpSpPr>
        <p:grpSpPr>
          <a:xfrm>
            <a:off x="1430743" y="3079013"/>
            <a:ext cx="619154" cy="2133666"/>
            <a:chOff x="5742784" y="372771"/>
            <a:chExt cx="825538" cy="2844888"/>
          </a:xfrm>
        </p:grpSpPr>
        <p:sp>
          <p:nvSpPr>
            <p:cNvPr id="11" name="Freeform 187">
              <a:extLst>
                <a:ext uri="{FF2B5EF4-FFF2-40B4-BE49-F238E27FC236}">
                  <a16:creationId xmlns:a16="http://schemas.microsoft.com/office/drawing/2014/main" id="{E87A0EEC-FFEC-4BA3-AFE6-857423639E81}"/>
                </a:ext>
              </a:extLst>
            </p:cNvPr>
            <p:cNvSpPr>
              <a:spLocks/>
            </p:cNvSpPr>
            <p:nvPr/>
          </p:nvSpPr>
          <p:spPr bwMode="auto">
            <a:xfrm>
              <a:off x="6345166" y="2007417"/>
              <a:ext cx="135536" cy="156072"/>
            </a:xfrm>
            <a:custGeom>
              <a:avLst/>
              <a:gdLst>
                <a:gd name="T0" fmla="*/ 42 w 42"/>
                <a:gd name="T1" fmla="*/ 0 h 48"/>
                <a:gd name="T2" fmla="*/ 42 w 42"/>
                <a:gd name="T3" fmla="*/ 6 h 48"/>
                <a:gd name="T4" fmla="*/ 41 w 42"/>
                <a:gd name="T5" fmla="*/ 30 h 48"/>
                <a:gd name="T6" fmla="*/ 23 w 42"/>
                <a:gd name="T7" fmla="*/ 47 h 48"/>
                <a:gd name="T8" fmla="*/ 0 w 42"/>
                <a:gd name="T9" fmla="*/ 29 h 48"/>
                <a:gd name="T10" fmla="*/ 0 w 42"/>
                <a:gd name="T11" fmla="*/ 3 h 48"/>
                <a:gd name="T12" fmla="*/ 42 w 42"/>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2" h="48">
                  <a:moveTo>
                    <a:pt x="42" y="0"/>
                  </a:moveTo>
                  <a:cubicBezTo>
                    <a:pt x="42" y="6"/>
                    <a:pt x="42" y="6"/>
                    <a:pt x="42" y="6"/>
                  </a:cubicBezTo>
                  <a:cubicBezTo>
                    <a:pt x="41" y="30"/>
                    <a:pt x="41" y="30"/>
                    <a:pt x="41" y="30"/>
                  </a:cubicBezTo>
                  <a:cubicBezTo>
                    <a:pt x="41" y="30"/>
                    <a:pt x="39" y="46"/>
                    <a:pt x="23" y="47"/>
                  </a:cubicBezTo>
                  <a:cubicBezTo>
                    <a:pt x="2" y="48"/>
                    <a:pt x="0" y="29"/>
                    <a:pt x="0" y="29"/>
                  </a:cubicBezTo>
                  <a:cubicBezTo>
                    <a:pt x="0" y="3"/>
                    <a:pt x="0" y="3"/>
                    <a:pt x="0" y="3"/>
                  </a:cubicBezTo>
                  <a:lnTo>
                    <a:pt x="42" y="0"/>
                  </a:lnTo>
                  <a:close/>
                </a:path>
              </a:pathLst>
            </a:cu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2" name="Freeform 188">
              <a:extLst>
                <a:ext uri="{FF2B5EF4-FFF2-40B4-BE49-F238E27FC236}">
                  <a16:creationId xmlns:a16="http://schemas.microsoft.com/office/drawing/2014/main" id="{B12B0550-A5D7-4D53-A8A0-220C268F108F}"/>
                </a:ext>
              </a:extLst>
            </p:cNvPr>
            <p:cNvSpPr>
              <a:spLocks/>
            </p:cNvSpPr>
            <p:nvPr/>
          </p:nvSpPr>
          <p:spPr bwMode="auto">
            <a:xfrm>
              <a:off x="5756474" y="2014262"/>
              <a:ext cx="139643" cy="156072"/>
            </a:xfrm>
            <a:custGeom>
              <a:avLst/>
              <a:gdLst>
                <a:gd name="T0" fmla="*/ 0 w 43"/>
                <a:gd name="T1" fmla="*/ 0 h 48"/>
                <a:gd name="T2" fmla="*/ 1 w 43"/>
                <a:gd name="T3" fmla="*/ 5 h 48"/>
                <a:gd name="T4" fmla="*/ 1 w 43"/>
                <a:gd name="T5" fmla="*/ 30 h 48"/>
                <a:gd name="T6" fmla="*/ 20 w 43"/>
                <a:gd name="T7" fmla="*/ 47 h 48"/>
                <a:gd name="T8" fmla="*/ 42 w 43"/>
                <a:gd name="T9" fmla="*/ 29 h 48"/>
                <a:gd name="T10" fmla="*/ 43 w 43"/>
                <a:gd name="T11" fmla="*/ 3 h 48"/>
                <a:gd name="T12" fmla="*/ 0 w 43"/>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3" h="48">
                  <a:moveTo>
                    <a:pt x="0" y="0"/>
                  </a:moveTo>
                  <a:cubicBezTo>
                    <a:pt x="1" y="5"/>
                    <a:pt x="1" y="5"/>
                    <a:pt x="1" y="5"/>
                  </a:cubicBezTo>
                  <a:cubicBezTo>
                    <a:pt x="1" y="30"/>
                    <a:pt x="1" y="30"/>
                    <a:pt x="1" y="30"/>
                  </a:cubicBezTo>
                  <a:cubicBezTo>
                    <a:pt x="1" y="30"/>
                    <a:pt x="4" y="46"/>
                    <a:pt x="20" y="47"/>
                  </a:cubicBezTo>
                  <a:cubicBezTo>
                    <a:pt x="41" y="48"/>
                    <a:pt x="42" y="29"/>
                    <a:pt x="42" y="29"/>
                  </a:cubicBezTo>
                  <a:cubicBezTo>
                    <a:pt x="43" y="3"/>
                    <a:pt x="43" y="3"/>
                    <a:pt x="43" y="3"/>
                  </a:cubicBezTo>
                  <a:lnTo>
                    <a:pt x="0" y="0"/>
                  </a:lnTo>
                  <a:close/>
                </a:path>
              </a:pathLst>
            </a:cu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3" name="Freeform 189">
              <a:extLst>
                <a:ext uri="{FF2B5EF4-FFF2-40B4-BE49-F238E27FC236}">
                  <a16:creationId xmlns:a16="http://schemas.microsoft.com/office/drawing/2014/main" id="{621FEC50-A14E-4929-A537-D59C909FF942}"/>
                </a:ext>
              </a:extLst>
            </p:cNvPr>
            <p:cNvSpPr>
              <a:spLocks/>
            </p:cNvSpPr>
            <p:nvPr/>
          </p:nvSpPr>
          <p:spPr bwMode="auto">
            <a:xfrm>
              <a:off x="5870106" y="2085453"/>
              <a:ext cx="517501" cy="1096610"/>
            </a:xfrm>
            <a:custGeom>
              <a:avLst/>
              <a:gdLst>
                <a:gd name="T0" fmla="*/ 35 w 378"/>
                <a:gd name="T1" fmla="*/ 0 h 801"/>
                <a:gd name="T2" fmla="*/ 0 w 378"/>
                <a:gd name="T3" fmla="*/ 787 h 801"/>
                <a:gd name="T4" fmla="*/ 139 w 378"/>
                <a:gd name="T5" fmla="*/ 801 h 801"/>
                <a:gd name="T6" fmla="*/ 170 w 378"/>
                <a:gd name="T7" fmla="*/ 199 h 801"/>
                <a:gd name="T8" fmla="*/ 198 w 378"/>
                <a:gd name="T9" fmla="*/ 199 h 801"/>
                <a:gd name="T10" fmla="*/ 250 w 378"/>
                <a:gd name="T11" fmla="*/ 801 h 801"/>
                <a:gd name="T12" fmla="*/ 378 w 378"/>
                <a:gd name="T13" fmla="*/ 792 h 801"/>
                <a:gd name="T14" fmla="*/ 340 w 378"/>
                <a:gd name="T15" fmla="*/ 0 h 801"/>
                <a:gd name="T16" fmla="*/ 35 w 378"/>
                <a:gd name="T17" fmla="*/ 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801">
                  <a:moveTo>
                    <a:pt x="35" y="0"/>
                  </a:moveTo>
                  <a:lnTo>
                    <a:pt x="0" y="787"/>
                  </a:lnTo>
                  <a:lnTo>
                    <a:pt x="139" y="801"/>
                  </a:lnTo>
                  <a:lnTo>
                    <a:pt x="170" y="199"/>
                  </a:lnTo>
                  <a:lnTo>
                    <a:pt x="198" y="199"/>
                  </a:lnTo>
                  <a:lnTo>
                    <a:pt x="250" y="801"/>
                  </a:lnTo>
                  <a:lnTo>
                    <a:pt x="378" y="792"/>
                  </a:lnTo>
                  <a:lnTo>
                    <a:pt x="340" y="0"/>
                  </a:lnTo>
                  <a:lnTo>
                    <a:pt x="35" y="0"/>
                  </a:ln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4" name="Freeform 190">
              <a:extLst>
                <a:ext uri="{FF2B5EF4-FFF2-40B4-BE49-F238E27FC236}">
                  <a16:creationId xmlns:a16="http://schemas.microsoft.com/office/drawing/2014/main" id="{89D41374-EA7B-4F48-A461-EB2373DFD33C}"/>
                </a:ext>
              </a:extLst>
            </p:cNvPr>
            <p:cNvSpPr>
              <a:spLocks/>
            </p:cNvSpPr>
            <p:nvPr/>
          </p:nvSpPr>
          <p:spPr bwMode="auto">
            <a:xfrm>
              <a:off x="5915284" y="1429678"/>
              <a:ext cx="387442" cy="695478"/>
            </a:xfrm>
            <a:custGeom>
              <a:avLst/>
              <a:gdLst>
                <a:gd name="T0" fmla="*/ 40 w 283"/>
                <a:gd name="T1" fmla="*/ 29 h 508"/>
                <a:gd name="T2" fmla="*/ 87 w 283"/>
                <a:gd name="T3" fmla="*/ 0 h 508"/>
                <a:gd name="T4" fmla="*/ 210 w 283"/>
                <a:gd name="T5" fmla="*/ 0 h 508"/>
                <a:gd name="T6" fmla="*/ 255 w 283"/>
                <a:gd name="T7" fmla="*/ 45 h 508"/>
                <a:gd name="T8" fmla="*/ 283 w 283"/>
                <a:gd name="T9" fmla="*/ 508 h 508"/>
                <a:gd name="T10" fmla="*/ 0 w 283"/>
                <a:gd name="T11" fmla="*/ 508 h 508"/>
                <a:gd name="T12" fmla="*/ 40 w 283"/>
                <a:gd name="T13" fmla="*/ 29 h 508"/>
              </a:gdLst>
              <a:ahLst/>
              <a:cxnLst>
                <a:cxn ang="0">
                  <a:pos x="T0" y="T1"/>
                </a:cxn>
                <a:cxn ang="0">
                  <a:pos x="T2" y="T3"/>
                </a:cxn>
                <a:cxn ang="0">
                  <a:pos x="T4" y="T5"/>
                </a:cxn>
                <a:cxn ang="0">
                  <a:pos x="T6" y="T7"/>
                </a:cxn>
                <a:cxn ang="0">
                  <a:pos x="T8" y="T9"/>
                </a:cxn>
                <a:cxn ang="0">
                  <a:pos x="T10" y="T11"/>
                </a:cxn>
                <a:cxn ang="0">
                  <a:pos x="T12" y="T13"/>
                </a:cxn>
              </a:cxnLst>
              <a:rect l="0" t="0" r="r" b="b"/>
              <a:pathLst>
                <a:path w="283" h="508">
                  <a:moveTo>
                    <a:pt x="40" y="29"/>
                  </a:moveTo>
                  <a:lnTo>
                    <a:pt x="87" y="0"/>
                  </a:lnTo>
                  <a:lnTo>
                    <a:pt x="210" y="0"/>
                  </a:lnTo>
                  <a:lnTo>
                    <a:pt x="255" y="45"/>
                  </a:lnTo>
                  <a:lnTo>
                    <a:pt x="283" y="508"/>
                  </a:lnTo>
                  <a:lnTo>
                    <a:pt x="0" y="508"/>
                  </a:lnTo>
                  <a:lnTo>
                    <a:pt x="40" y="29"/>
                  </a:lnTo>
                  <a:close/>
                </a:path>
              </a:pathLst>
            </a:custGeom>
            <a:solidFill>
              <a:srgbClr val="515E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5" name="Freeform 191">
              <a:extLst>
                <a:ext uri="{FF2B5EF4-FFF2-40B4-BE49-F238E27FC236}">
                  <a16:creationId xmlns:a16="http://schemas.microsoft.com/office/drawing/2014/main" id="{F6EA7660-873A-4EC4-9C1A-4A1FF2BBFDAF}"/>
                </a:ext>
              </a:extLst>
            </p:cNvPr>
            <p:cNvSpPr>
              <a:spLocks/>
            </p:cNvSpPr>
            <p:nvPr/>
          </p:nvSpPr>
          <p:spPr bwMode="auto">
            <a:xfrm>
              <a:off x="6074094" y="1495392"/>
              <a:ext cx="102679" cy="542144"/>
            </a:xfrm>
            <a:custGeom>
              <a:avLst/>
              <a:gdLst>
                <a:gd name="T0" fmla="*/ 26 w 75"/>
                <a:gd name="T1" fmla="*/ 0 h 396"/>
                <a:gd name="T2" fmla="*/ 0 w 75"/>
                <a:gd name="T3" fmla="*/ 396 h 396"/>
                <a:gd name="T4" fmla="*/ 75 w 75"/>
                <a:gd name="T5" fmla="*/ 396 h 396"/>
                <a:gd name="T6" fmla="*/ 40 w 75"/>
                <a:gd name="T7" fmla="*/ 0 h 396"/>
                <a:gd name="T8" fmla="*/ 26 w 75"/>
                <a:gd name="T9" fmla="*/ 0 h 396"/>
              </a:gdLst>
              <a:ahLst/>
              <a:cxnLst>
                <a:cxn ang="0">
                  <a:pos x="T0" y="T1"/>
                </a:cxn>
                <a:cxn ang="0">
                  <a:pos x="T2" y="T3"/>
                </a:cxn>
                <a:cxn ang="0">
                  <a:pos x="T4" y="T5"/>
                </a:cxn>
                <a:cxn ang="0">
                  <a:pos x="T6" y="T7"/>
                </a:cxn>
                <a:cxn ang="0">
                  <a:pos x="T8" y="T9"/>
                </a:cxn>
              </a:cxnLst>
              <a:rect l="0" t="0" r="r" b="b"/>
              <a:pathLst>
                <a:path w="75" h="396">
                  <a:moveTo>
                    <a:pt x="26" y="0"/>
                  </a:moveTo>
                  <a:lnTo>
                    <a:pt x="0" y="396"/>
                  </a:lnTo>
                  <a:lnTo>
                    <a:pt x="75" y="396"/>
                  </a:lnTo>
                  <a:lnTo>
                    <a:pt x="40" y="0"/>
                  </a:lnTo>
                  <a:lnTo>
                    <a:pt x="26" y="0"/>
                  </a:ln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6" name="Freeform 192">
              <a:extLst>
                <a:ext uri="{FF2B5EF4-FFF2-40B4-BE49-F238E27FC236}">
                  <a16:creationId xmlns:a16="http://schemas.microsoft.com/office/drawing/2014/main" id="{DF18E18C-41A3-4C3D-A22A-A949414CB0F6}"/>
                </a:ext>
              </a:extLst>
            </p:cNvPr>
            <p:cNvSpPr>
              <a:spLocks/>
            </p:cNvSpPr>
            <p:nvPr/>
          </p:nvSpPr>
          <p:spPr bwMode="auto">
            <a:xfrm>
              <a:off x="6074094" y="1316046"/>
              <a:ext cx="95834" cy="186191"/>
            </a:xfrm>
            <a:custGeom>
              <a:avLst/>
              <a:gdLst>
                <a:gd name="T0" fmla="*/ 0 w 30"/>
                <a:gd name="T1" fmla="*/ 0 h 57"/>
                <a:gd name="T2" fmla="*/ 0 w 30"/>
                <a:gd name="T3" fmla="*/ 46 h 57"/>
                <a:gd name="T4" fmla="*/ 15 w 30"/>
                <a:gd name="T5" fmla="*/ 57 h 57"/>
                <a:gd name="T6" fmla="*/ 28 w 30"/>
                <a:gd name="T7" fmla="*/ 47 h 57"/>
                <a:gd name="T8" fmla="*/ 28 w 30"/>
                <a:gd name="T9" fmla="*/ 0 h 57"/>
                <a:gd name="T10" fmla="*/ 0 w 30"/>
                <a:gd name="T11" fmla="*/ 0 h 57"/>
              </a:gdLst>
              <a:ahLst/>
              <a:cxnLst>
                <a:cxn ang="0">
                  <a:pos x="T0" y="T1"/>
                </a:cxn>
                <a:cxn ang="0">
                  <a:pos x="T2" y="T3"/>
                </a:cxn>
                <a:cxn ang="0">
                  <a:pos x="T4" y="T5"/>
                </a:cxn>
                <a:cxn ang="0">
                  <a:pos x="T6" y="T7"/>
                </a:cxn>
                <a:cxn ang="0">
                  <a:pos x="T8" y="T9"/>
                </a:cxn>
                <a:cxn ang="0">
                  <a:pos x="T10" y="T11"/>
                </a:cxn>
              </a:cxnLst>
              <a:rect l="0" t="0" r="r" b="b"/>
              <a:pathLst>
                <a:path w="30" h="57">
                  <a:moveTo>
                    <a:pt x="0" y="0"/>
                  </a:moveTo>
                  <a:cubicBezTo>
                    <a:pt x="0" y="46"/>
                    <a:pt x="0" y="46"/>
                    <a:pt x="0" y="46"/>
                  </a:cubicBezTo>
                  <a:cubicBezTo>
                    <a:pt x="0" y="46"/>
                    <a:pt x="0" y="57"/>
                    <a:pt x="15" y="57"/>
                  </a:cubicBezTo>
                  <a:cubicBezTo>
                    <a:pt x="30" y="57"/>
                    <a:pt x="28" y="47"/>
                    <a:pt x="28" y="47"/>
                  </a:cubicBezTo>
                  <a:cubicBezTo>
                    <a:pt x="28" y="0"/>
                    <a:pt x="28" y="0"/>
                    <a:pt x="28" y="0"/>
                  </a:cubicBezTo>
                  <a:lnTo>
                    <a:pt x="0" y="0"/>
                  </a:lnTo>
                  <a:close/>
                </a:path>
              </a:pathLst>
            </a:cu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7" name="Freeform 193">
              <a:extLst>
                <a:ext uri="{FF2B5EF4-FFF2-40B4-BE49-F238E27FC236}">
                  <a16:creationId xmlns:a16="http://schemas.microsoft.com/office/drawing/2014/main" id="{97463DA4-747A-4858-B287-34A047EFC7CE}"/>
                </a:ext>
              </a:extLst>
            </p:cNvPr>
            <p:cNvSpPr>
              <a:spLocks/>
            </p:cNvSpPr>
            <p:nvPr/>
          </p:nvSpPr>
          <p:spPr bwMode="auto">
            <a:xfrm>
              <a:off x="6074094" y="1316046"/>
              <a:ext cx="90357" cy="36965"/>
            </a:xfrm>
            <a:custGeom>
              <a:avLst/>
              <a:gdLst>
                <a:gd name="T0" fmla="*/ 22 w 28"/>
                <a:gd name="T1" fmla="*/ 11 h 11"/>
                <a:gd name="T2" fmla="*/ 28 w 28"/>
                <a:gd name="T3" fmla="*/ 11 h 11"/>
                <a:gd name="T4" fmla="*/ 28 w 28"/>
                <a:gd name="T5" fmla="*/ 0 h 11"/>
                <a:gd name="T6" fmla="*/ 0 w 28"/>
                <a:gd name="T7" fmla="*/ 0 h 11"/>
                <a:gd name="T8" fmla="*/ 0 w 28"/>
                <a:gd name="T9" fmla="*/ 10 h 11"/>
                <a:gd name="T10" fmla="*/ 22 w 28"/>
                <a:gd name="T11" fmla="*/ 11 h 11"/>
              </a:gdLst>
              <a:ahLst/>
              <a:cxnLst>
                <a:cxn ang="0">
                  <a:pos x="T0" y="T1"/>
                </a:cxn>
                <a:cxn ang="0">
                  <a:pos x="T2" y="T3"/>
                </a:cxn>
                <a:cxn ang="0">
                  <a:pos x="T4" y="T5"/>
                </a:cxn>
                <a:cxn ang="0">
                  <a:pos x="T6" y="T7"/>
                </a:cxn>
                <a:cxn ang="0">
                  <a:pos x="T8" y="T9"/>
                </a:cxn>
                <a:cxn ang="0">
                  <a:pos x="T10" y="T11"/>
                </a:cxn>
              </a:cxnLst>
              <a:rect l="0" t="0" r="r" b="b"/>
              <a:pathLst>
                <a:path w="28" h="11">
                  <a:moveTo>
                    <a:pt x="22" y="11"/>
                  </a:moveTo>
                  <a:cubicBezTo>
                    <a:pt x="24" y="11"/>
                    <a:pt x="26" y="11"/>
                    <a:pt x="28" y="11"/>
                  </a:cubicBezTo>
                  <a:cubicBezTo>
                    <a:pt x="28" y="0"/>
                    <a:pt x="28" y="0"/>
                    <a:pt x="28" y="0"/>
                  </a:cubicBezTo>
                  <a:cubicBezTo>
                    <a:pt x="0" y="0"/>
                    <a:pt x="0" y="0"/>
                    <a:pt x="0" y="0"/>
                  </a:cubicBezTo>
                  <a:cubicBezTo>
                    <a:pt x="0" y="10"/>
                    <a:pt x="0" y="10"/>
                    <a:pt x="0" y="10"/>
                  </a:cubicBezTo>
                  <a:cubicBezTo>
                    <a:pt x="7" y="11"/>
                    <a:pt x="15" y="11"/>
                    <a:pt x="22" y="11"/>
                  </a:cubicBezTo>
                  <a:close/>
                </a:path>
              </a:pathLst>
            </a:custGeom>
            <a:solidFill>
              <a:srgbClr val="E5B3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21" name="Freeform 194">
              <a:extLst>
                <a:ext uri="{FF2B5EF4-FFF2-40B4-BE49-F238E27FC236}">
                  <a16:creationId xmlns:a16="http://schemas.microsoft.com/office/drawing/2014/main" id="{7A971D02-FF6E-4E20-A935-BF2FC4B9CA8C}"/>
                </a:ext>
              </a:extLst>
            </p:cNvPr>
            <p:cNvSpPr>
              <a:spLocks/>
            </p:cNvSpPr>
            <p:nvPr/>
          </p:nvSpPr>
          <p:spPr bwMode="auto">
            <a:xfrm>
              <a:off x="5742784" y="372771"/>
              <a:ext cx="825538" cy="680419"/>
            </a:xfrm>
            <a:custGeom>
              <a:avLst/>
              <a:gdLst>
                <a:gd name="T0" fmla="*/ 9 w 255"/>
                <a:gd name="T1" fmla="*/ 210 h 210"/>
                <a:gd name="T2" fmla="*/ 11 w 255"/>
                <a:gd name="T3" fmla="*/ 100 h 210"/>
                <a:gd name="T4" fmla="*/ 211 w 255"/>
                <a:gd name="T5" fmla="*/ 0 h 210"/>
                <a:gd name="T6" fmla="*/ 204 w 255"/>
                <a:gd name="T7" fmla="*/ 17 h 210"/>
                <a:gd name="T8" fmla="*/ 227 w 255"/>
                <a:gd name="T9" fmla="*/ 5 h 210"/>
                <a:gd name="T10" fmla="*/ 227 w 255"/>
                <a:gd name="T11" fmla="*/ 22 h 210"/>
                <a:gd name="T12" fmla="*/ 245 w 255"/>
                <a:gd name="T13" fmla="*/ 11 h 210"/>
                <a:gd name="T14" fmla="*/ 239 w 255"/>
                <a:gd name="T15" fmla="*/ 30 h 210"/>
                <a:gd name="T16" fmla="*/ 255 w 255"/>
                <a:gd name="T17" fmla="*/ 21 h 210"/>
                <a:gd name="T18" fmla="*/ 221 w 255"/>
                <a:gd name="T19" fmla="*/ 202 h 210"/>
                <a:gd name="T20" fmla="*/ 9 w 255"/>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210">
                  <a:moveTo>
                    <a:pt x="9" y="210"/>
                  </a:moveTo>
                  <a:cubicBezTo>
                    <a:pt x="9" y="210"/>
                    <a:pt x="0" y="118"/>
                    <a:pt x="11" y="100"/>
                  </a:cubicBezTo>
                  <a:cubicBezTo>
                    <a:pt x="23" y="82"/>
                    <a:pt x="151" y="0"/>
                    <a:pt x="211" y="0"/>
                  </a:cubicBezTo>
                  <a:cubicBezTo>
                    <a:pt x="204" y="17"/>
                    <a:pt x="204" y="17"/>
                    <a:pt x="204" y="17"/>
                  </a:cubicBezTo>
                  <a:cubicBezTo>
                    <a:pt x="227" y="5"/>
                    <a:pt x="227" y="5"/>
                    <a:pt x="227" y="5"/>
                  </a:cubicBezTo>
                  <a:cubicBezTo>
                    <a:pt x="227" y="22"/>
                    <a:pt x="227" y="22"/>
                    <a:pt x="227" y="22"/>
                  </a:cubicBezTo>
                  <a:cubicBezTo>
                    <a:pt x="245" y="11"/>
                    <a:pt x="245" y="11"/>
                    <a:pt x="245" y="11"/>
                  </a:cubicBezTo>
                  <a:cubicBezTo>
                    <a:pt x="239" y="30"/>
                    <a:pt x="239" y="30"/>
                    <a:pt x="239" y="30"/>
                  </a:cubicBezTo>
                  <a:cubicBezTo>
                    <a:pt x="255" y="21"/>
                    <a:pt x="255" y="21"/>
                    <a:pt x="255" y="21"/>
                  </a:cubicBezTo>
                  <a:cubicBezTo>
                    <a:pt x="255" y="21"/>
                    <a:pt x="245" y="156"/>
                    <a:pt x="221" y="202"/>
                  </a:cubicBezTo>
                  <a:lnTo>
                    <a:pt x="9" y="210"/>
                  </a:ln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22" name="Freeform 195">
              <a:extLst>
                <a:ext uri="{FF2B5EF4-FFF2-40B4-BE49-F238E27FC236}">
                  <a16:creationId xmlns:a16="http://schemas.microsoft.com/office/drawing/2014/main" id="{0B513C19-C4CD-45DB-BEC2-5610DA09D138}"/>
                </a:ext>
              </a:extLst>
            </p:cNvPr>
            <p:cNvSpPr>
              <a:spLocks/>
            </p:cNvSpPr>
            <p:nvPr/>
          </p:nvSpPr>
          <p:spPr bwMode="auto">
            <a:xfrm>
              <a:off x="6079570" y="375509"/>
              <a:ext cx="488752" cy="665359"/>
            </a:xfrm>
            <a:custGeom>
              <a:avLst/>
              <a:gdLst>
                <a:gd name="T0" fmla="*/ 135 w 151"/>
                <a:gd name="T1" fmla="*/ 29 h 205"/>
                <a:gd name="T2" fmla="*/ 141 w 151"/>
                <a:gd name="T3" fmla="*/ 10 h 205"/>
                <a:gd name="T4" fmla="*/ 123 w 151"/>
                <a:gd name="T5" fmla="*/ 21 h 205"/>
                <a:gd name="T6" fmla="*/ 123 w 151"/>
                <a:gd name="T7" fmla="*/ 4 h 205"/>
                <a:gd name="T8" fmla="*/ 100 w 151"/>
                <a:gd name="T9" fmla="*/ 16 h 205"/>
                <a:gd name="T10" fmla="*/ 106 w 151"/>
                <a:gd name="T11" fmla="*/ 0 h 205"/>
                <a:gd name="T12" fmla="*/ 53 w 151"/>
                <a:gd name="T13" fmla="*/ 27 h 205"/>
                <a:gd name="T14" fmla="*/ 15 w 151"/>
                <a:gd name="T15" fmla="*/ 81 h 205"/>
                <a:gd name="T16" fmla="*/ 3 w 151"/>
                <a:gd name="T17" fmla="*/ 117 h 205"/>
                <a:gd name="T18" fmla="*/ 2 w 151"/>
                <a:gd name="T19" fmla="*/ 154 h 205"/>
                <a:gd name="T20" fmla="*/ 4 w 151"/>
                <a:gd name="T21" fmla="*/ 192 h 205"/>
                <a:gd name="T22" fmla="*/ 10 w 151"/>
                <a:gd name="T23" fmla="*/ 205 h 205"/>
                <a:gd name="T24" fmla="*/ 44 w 151"/>
                <a:gd name="T25" fmla="*/ 204 h 205"/>
                <a:gd name="T26" fmla="*/ 42 w 151"/>
                <a:gd name="T27" fmla="*/ 157 h 205"/>
                <a:gd name="T28" fmla="*/ 51 w 151"/>
                <a:gd name="T29" fmla="*/ 137 h 205"/>
                <a:gd name="T30" fmla="*/ 74 w 151"/>
                <a:gd name="T31" fmla="*/ 123 h 205"/>
                <a:gd name="T32" fmla="*/ 131 w 151"/>
                <a:gd name="T33" fmla="*/ 83 h 205"/>
                <a:gd name="T34" fmla="*/ 146 w 151"/>
                <a:gd name="T35" fmla="*/ 51 h 205"/>
                <a:gd name="T36" fmla="*/ 149 w 151"/>
                <a:gd name="T37" fmla="*/ 42 h 205"/>
                <a:gd name="T38" fmla="*/ 151 w 151"/>
                <a:gd name="T39" fmla="*/ 20 h 205"/>
                <a:gd name="T40" fmla="*/ 135 w 151"/>
                <a:gd name="T41" fmla="*/ 2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205">
                  <a:moveTo>
                    <a:pt x="135" y="29"/>
                  </a:moveTo>
                  <a:cubicBezTo>
                    <a:pt x="141" y="10"/>
                    <a:pt x="141" y="10"/>
                    <a:pt x="141" y="10"/>
                  </a:cubicBezTo>
                  <a:cubicBezTo>
                    <a:pt x="123" y="21"/>
                    <a:pt x="123" y="21"/>
                    <a:pt x="123" y="21"/>
                  </a:cubicBezTo>
                  <a:cubicBezTo>
                    <a:pt x="123" y="4"/>
                    <a:pt x="123" y="4"/>
                    <a:pt x="123" y="4"/>
                  </a:cubicBezTo>
                  <a:cubicBezTo>
                    <a:pt x="100" y="16"/>
                    <a:pt x="100" y="16"/>
                    <a:pt x="100" y="16"/>
                  </a:cubicBezTo>
                  <a:cubicBezTo>
                    <a:pt x="106" y="0"/>
                    <a:pt x="106" y="0"/>
                    <a:pt x="106" y="0"/>
                  </a:cubicBezTo>
                  <a:cubicBezTo>
                    <a:pt x="87" y="6"/>
                    <a:pt x="68" y="12"/>
                    <a:pt x="53" y="27"/>
                  </a:cubicBezTo>
                  <a:cubicBezTo>
                    <a:pt x="37" y="42"/>
                    <a:pt x="24" y="61"/>
                    <a:pt x="15" y="81"/>
                  </a:cubicBezTo>
                  <a:cubicBezTo>
                    <a:pt x="9" y="92"/>
                    <a:pt x="5" y="104"/>
                    <a:pt x="3" y="117"/>
                  </a:cubicBezTo>
                  <a:cubicBezTo>
                    <a:pt x="0" y="129"/>
                    <a:pt x="2" y="141"/>
                    <a:pt x="2" y="154"/>
                  </a:cubicBezTo>
                  <a:cubicBezTo>
                    <a:pt x="3" y="166"/>
                    <a:pt x="1" y="180"/>
                    <a:pt x="4" y="192"/>
                  </a:cubicBezTo>
                  <a:cubicBezTo>
                    <a:pt x="6" y="196"/>
                    <a:pt x="8" y="200"/>
                    <a:pt x="10" y="205"/>
                  </a:cubicBezTo>
                  <a:cubicBezTo>
                    <a:pt x="44" y="204"/>
                    <a:pt x="44" y="204"/>
                    <a:pt x="44" y="204"/>
                  </a:cubicBezTo>
                  <a:cubicBezTo>
                    <a:pt x="42" y="188"/>
                    <a:pt x="38" y="173"/>
                    <a:pt x="42" y="157"/>
                  </a:cubicBezTo>
                  <a:cubicBezTo>
                    <a:pt x="44" y="150"/>
                    <a:pt x="46" y="143"/>
                    <a:pt x="51" y="137"/>
                  </a:cubicBezTo>
                  <a:cubicBezTo>
                    <a:pt x="57" y="130"/>
                    <a:pt x="65" y="127"/>
                    <a:pt x="74" y="123"/>
                  </a:cubicBezTo>
                  <a:cubicBezTo>
                    <a:pt x="95" y="114"/>
                    <a:pt x="117" y="102"/>
                    <a:pt x="131" y="83"/>
                  </a:cubicBezTo>
                  <a:cubicBezTo>
                    <a:pt x="138" y="73"/>
                    <a:pt x="143" y="62"/>
                    <a:pt x="146" y="51"/>
                  </a:cubicBezTo>
                  <a:cubicBezTo>
                    <a:pt x="147" y="48"/>
                    <a:pt x="148" y="45"/>
                    <a:pt x="149" y="42"/>
                  </a:cubicBezTo>
                  <a:cubicBezTo>
                    <a:pt x="151" y="29"/>
                    <a:pt x="151" y="20"/>
                    <a:pt x="151" y="20"/>
                  </a:cubicBezTo>
                  <a:lnTo>
                    <a:pt x="135" y="2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23" name="Freeform 196">
              <a:extLst>
                <a:ext uri="{FF2B5EF4-FFF2-40B4-BE49-F238E27FC236}">
                  <a16:creationId xmlns:a16="http://schemas.microsoft.com/office/drawing/2014/main" id="{0F6199C4-42A3-47F5-9E3A-504F1D1C85D0}"/>
                </a:ext>
              </a:extLst>
            </p:cNvPr>
            <p:cNvSpPr>
              <a:spLocks/>
            </p:cNvSpPr>
            <p:nvPr/>
          </p:nvSpPr>
          <p:spPr bwMode="auto">
            <a:xfrm>
              <a:off x="5813975" y="697235"/>
              <a:ext cx="618811" cy="661252"/>
            </a:xfrm>
            <a:custGeom>
              <a:avLst/>
              <a:gdLst>
                <a:gd name="T0" fmla="*/ 1 w 191"/>
                <a:gd name="T1" fmla="*/ 50 h 204"/>
                <a:gd name="T2" fmla="*/ 1 w 191"/>
                <a:gd name="T3" fmla="*/ 174 h 204"/>
                <a:gd name="T4" fmla="*/ 27 w 191"/>
                <a:gd name="T5" fmla="*/ 196 h 204"/>
                <a:gd name="T6" fmla="*/ 179 w 191"/>
                <a:gd name="T7" fmla="*/ 192 h 204"/>
                <a:gd name="T8" fmla="*/ 179 w 191"/>
                <a:gd name="T9" fmla="*/ 40 h 204"/>
                <a:gd name="T10" fmla="*/ 168 w 191"/>
                <a:gd name="T11" fmla="*/ 17 h 204"/>
                <a:gd name="T12" fmla="*/ 96 w 191"/>
                <a:gd name="T13" fmla="*/ 32 h 204"/>
                <a:gd name="T14" fmla="*/ 89 w 191"/>
                <a:gd name="T15" fmla="*/ 32 h 204"/>
                <a:gd name="T16" fmla="*/ 43 w 191"/>
                <a:gd name="T17" fmla="*/ 8 h 204"/>
                <a:gd name="T18" fmla="*/ 1 w 191"/>
                <a:gd name="T19" fmla="*/ 5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204">
                  <a:moveTo>
                    <a:pt x="1" y="50"/>
                  </a:moveTo>
                  <a:cubicBezTo>
                    <a:pt x="1" y="50"/>
                    <a:pt x="0" y="163"/>
                    <a:pt x="1" y="174"/>
                  </a:cubicBezTo>
                  <a:cubicBezTo>
                    <a:pt x="3" y="186"/>
                    <a:pt x="2" y="193"/>
                    <a:pt x="27" y="196"/>
                  </a:cubicBezTo>
                  <a:cubicBezTo>
                    <a:pt x="51" y="199"/>
                    <a:pt x="165" y="204"/>
                    <a:pt x="179" y="192"/>
                  </a:cubicBezTo>
                  <a:cubicBezTo>
                    <a:pt x="191" y="183"/>
                    <a:pt x="189" y="87"/>
                    <a:pt x="179" y="40"/>
                  </a:cubicBezTo>
                  <a:cubicBezTo>
                    <a:pt x="176" y="29"/>
                    <a:pt x="171" y="21"/>
                    <a:pt x="168" y="17"/>
                  </a:cubicBezTo>
                  <a:cubicBezTo>
                    <a:pt x="161" y="5"/>
                    <a:pt x="112" y="0"/>
                    <a:pt x="96" y="32"/>
                  </a:cubicBezTo>
                  <a:cubicBezTo>
                    <a:pt x="89" y="32"/>
                    <a:pt x="89" y="32"/>
                    <a:pt x="89" y="32"/>
                  </a:cubicBezTo>
                  <a:cubicBezTo>
                    <a:pt x="89" y="32"/>
                    <a:pt x="67" y="1"/>
                    <a:pt x="43" y="8"/>
                  </a:cubicBezTo>
                  <a:cubicBezTo>
                    <a:pt x="19" y="14"/>
                    <a:pt x="2" y="27"/>
                    <a:pt x="1" y="50"/>
                  </a:cubicBezTo>
                  <a:close/>
                </a:path>
              </a:pathLst>
            </a:cu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24" name="Oval 197">
              <a:extLst>
                <a:ext uri="{FF2B5EF4-FFF2-40B4-BE49-F238E27FC236}">
                  <a16:creationId xmlns:a16="http://schemas.microsoft.com/office/drawing/2014/main" id="{6D9CEB11-F5B5-442A-8354-82ABA7696F7F}"/>
                </a:ext>
              </a:extLst>
            </p:cNvPr>
            <p:cNvSpPr>
              <a:spLocks noChangeArrowheads="1"/>
            </p:cNvSpPr>
            <p:nvPr/>
          </p:nvSpPr>
          <p:spPr bwMode="auto">
            <a:xfrm>
              <a:off x="5746891" y="981998"/>
              <a:ext cx="132798" cy="132798"/>
            </a:xfrm>
            <a:prstGeom prst="ellipse">
              <a:avLst/>
            </a:pr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25" name="Oval 198">
              <a:extLst>
                <a:ext uri="{FF2B5EF4-FFF2-40B4-BE49-F238E27FC236}">
                  <a16:creationId xmlns:a16="http://schemas.microsoft.com/office/drawing/2014/main" id="{F469EF96-D02B-4C85-80AF-D996AE9226FC}"/>
                </a:ext>
              </a:extLst>
            </p:cNvPr>
            <p:cNvSpPr>
              <a:spLocks noChangeArrowheads="1"/>
            </p:cNvSpPr>
            <p:nvPr/>
          </p:nvSpPr>
          <p:spPr bwMode="auto">
            <a:xfrm>
              <a:off x="6354750" y="981998"/>
              <a:ext cx="132798" cy="132798"/>
            </a:xfrm>
            <a:prstGeom prst="ellipse">
              <a:avLst/>
            </a:pr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26" name="Freeform 199">
              <a:extLst>
                <a:ext uri="{FF2B5EF4-FFF2-40B4-BE49-F238E27FC236}">
                  <a16:creationId xmlns:a16="http://schemas.microsoft.com/office/drawing/2014/main" id="{5403CD00-38C0-49AE-8457-9667B6F8C1CD}"/>
                </a:ext>
              </a:extLst>
            </p:cNvPr>
            <p:cNvSpPr>
              <a:spLocks/>
            </p:cNvSpPr>
            <p:nvPr/>
          </p:nvSpPr>
          <p:spPr bwMode="auto">
            <a:xfrm>
              <a:off x="6102845" y="787593"/>
              <a:ext cx="132798" cy="106786"/>
            </a:xfrm>
            <a:custGeom>
              <a:avLst/>
              <a:gdLst>
                <a:gd name="T0" fmla="*/ 0 w 41"/>
                <a:gd name="T1" fmla="*/ 4 h 33"/>
                <a:gd name="T2" fmla="*/ 41 w 41"/>
                <a:gd name="T3" fmla="*/ 22 h 33"/>
                <a:gd name="T4" fmla="*/ 7 w 41"/>
                <a:gd name="T5" fmla="*/ 4 h 33"/>
                <a:gd name="T6" fmla="*/ 0 w 41"/>
                <a:gd name="T7" fmla="*/ 4 h 33"/>
              </a:gdLst>
              <a:ahLst/>
              <a:cxnLst>
                <a:cxn ang="0">
                  <a:pos x="T0" y="T1"/>
                </a:cxn>
                <a:cxn ang="0">
                  <a:pos x="T2" y="T3"/>
                </a:cxn>
                <a:cxn ang="0">
                  <a:pos x="T4" y="T5"/>
                </a:cxn>
                <a:cxn ang="0">
                  <a:pos x="T6" y="T7"/>
                </a:cxn>
              </a:cxnLst>
              <a:rect l="0" t="0" r="r" b="b"/>
              <a:pathLst>
                <a:path w="41" h="33">
                  <a:moveTo>
                    <a:pt x="0" y="4"/>
                  </a:moveTo>
                  <a:cubicBezTo>
                    <a:pt x="0" y="4"/>
                    <a:pt x="12" y="33"/>
                    <a:pt x="41" y="22"/>
                  </a:cubicBezTo>
                  <a:cubicBezTo>
                    <a:pt x="41" y="22"/>
                    <a:pt x="18" y="23"/>
                    <a:pt x="7" y="4"/>
                  </a:cubicBezTo>
                  <a:cubicBezTo>
                    <a:pt x="7" y="4"/>
                    <a:pt x="2" y="0"/>
                    <a:pt x="0" y="4"/>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27" name="Freeform 200">
              <a:extLst>
                <a:ext uri="{FF2B5EF4-FFF2-40B4-BE49-F238E27FC236}">
                  <a16:creationId xmlns:a16="http://schemas.microsoft.com/office/drawing/2014/main" id="{D1433D05-E4F1-4A84-AAE9-9AEBBE00BE67}"/>
                </a:ext>
              </a:extLst>
            </p:cNvPr>
            <p:cNvSpPr>
              <a:spLocks/>
            </p:cNvSpPr>
            <p:nvPr/>
          </p:nvSpPr>
          <p:spPr bwMode="auto">
            <a:xfrm>
              <a:off x="6079570" y="801283"/>
              <a:ext cx="97203" cy="106786"/>
            </a:xfrm>
            <a:custGeom>
              <a:avLst/>
              <a:gdLst>
                <a:gd name="T0" fmla="*/ 8 w 30"/>
                <a:gd name="T1" fmla="*/ 0 h 33"/>
                <a:gd name="T2" fmla="*/ 10 w 30"/>
                <a:gd name="T3" fmla="*/ 23 h 33"/>
                <a:gd name="T4" fmla="*/ 30 w 30"/>
                <a:gd name="T5" fmla="*/ 27 h 33"/>
                <a:gd name="T6" fmla="*/ 13 w 30"/>
                <a:gd name="T7" fmla="*/ 17 h 33"/>
                <a:gd name="T8" fmla="*/ 13 w 30"/>
                <a:gd name="T9" fmla="*/ 4 h 33"/>
                <a:gd name="T10" fmla="*/ 8 w 30"/>
                <a:gd name="T11" fmla="*/ 0 h 33"/>
              </a:gdLst>
              <a:ahLst/>
              <a:cxnLst>
                <a:cxn ang="0">
                  <a:pos x="T0" y="T1"/>
                </a:cxn>
                <a:cxn ang="0">
                  <a:pos x="T2" y="T3"/>
                </a:cxn>
                <a:cxn ang="0">
                  <a:pos x="T4" y="T5"/>
                </a:cxn>
                <a:cxn ang="0">
                  <a:pos x="T6" y="T7"/>
                </a:cxn>
                <a:cxn ang="0">
                  <a:pos x="T8" y="T9"/>
                </a:cxn>
                <a:cxn ang="0">
                  <a:pos x="T10" y="T11"/>
                </a:cxn>
              </a:cxnLst>
              <a:rect l="0" t="0" r="r" b="b"/>
              <a:pathLst>
                <a:path w="30" h="33">
                  <a:moveTo>
                    <a:pt x="8" y="0"/>
                  </a:moveTo>
                  <a:cubicBezTo>
                    <a:pt x="8" y="0"/>
                    <a:pt x="0" y="12"/>
                    <a:pt x="10" y="23"/>
                  </a:cubicBezTo>
                  <a:cubicBezTo>
                    <a:pt x="20" y="33"/>
                    <a:pt x="30" y="27"/>
                    <a:pt x="30" y="27"/>
                  </a:cubicBezTo>
                  <a:cubicBezTo>
                    <a:pt x="30" y="27"/>
                    <a:pt x="17" y="28"/>
                    <a:pt x="13" y="17"/>
                  </a:cubicBezTo>
                  <a:cubicBezTo>
                    <a:pt x="9" y="8"/>
                    <a:pt x="13" y="4"/>
                    <a:pt x="13" y="4"/>
                  </a:cubicBezTo>
                  <a:lnTo>
                    <a:pt x="8" y="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28" name="Oval 201">
              <a:extLst>
                <a:ext uri="{FF2B5EF4-FFF2-40B4-BE49-F238E27FC236}">
                  <a16:creationId xmlns:a16="http://schemas.microsoft.com/office/drawing/2014/main" id="{AFDCFA78-C998-4176-867D-79F726966D54}"/>
                </a:ext>
              </a:extLst>
            </p:cNvPr>
            <p:cNvSpPr>
              <a:spLocks noChangeArrowheads="1"/>
            </p:cNvSpPr>
            <p:nvPr/>
          </p:nvSpPr>
          <p:spPr bwMode="auto">
            <a:xfrm>
              <a:off x="5901594" y="950510"/>
              <a:ext cx="68453" cy="67084"/>
            </a:xfrm>
            <a:prstGeom prst="ellipse">
              <a:avLst/>
            </a:prstGeom>
            <a:solidFill>
              <a:srgbClr val="2D2A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29" name="Oval 202">
              <a:extLst>
                <a:ext uri="{FF2B5EF4-FFF2-40B4-BE49-F238E27FC236}">
                  <a16:creationId xmlns:a16="http://schemas.microsoft.com/office/drawing/2014/main" id="{9D35D34B-0A67-4FA4-94E2-AD66D7758093}"/>
                </a:ext>
              </a:extLst>
            </p:cNvPr>
            <p:cNvSpPr>
              <a:spLocks noChangeArrowheads="1"/>
            </p:cNvSpPr>
            <p:nvPr/>
          </p:nvSpPr>
          <p:spPr bwMode="auto">
            <a:xfrm>
              <a:off x="6257547" y="950510"/>
              <a:ext cx="68453" cy="67084"/>
            </a:xfrm>
            <a:prstGeom prst="ellipse">
              <a:avLst/>
            </a:prstGeom>
            <a:solidFill>
              <a:srgbClr val="2D2A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0" name="Freeform 203">
              <a:extLst>
                <a:ext uri="{FF2B5EF4-FFF2-40B4-BE49-F238E27FC236}">
                  <a16:creationId xmlns:a16="http://schemas.microsoft.com/office/drawing/2014/main" id="{F8E27B63-9482-4726-B8BE-6A9C9FFC7AF5}"/>
                </a:ext>
              </a:extLst>
            </p:cNvPr>
            <p:cNvSpPr>
              <a:spLocks/>
            </p:cNvSpPr>
            <p:nvPr/>
          </p:nvSpPr>
          <p:spPr bwMode="auto">
            <a:xfrm>
              <a:off x="6050821" y="1053188"/>
              <a:ext cx="123215" cy="68453"/>
            </a:xfrm>
            <a:custGeom>
              <a:avLst/>
              <a:gdLst>
                <a:gd name="T0" fmla="*/ 38 w 38"/>
                <a:gd name="T1" fmla="*/ 11 h 21"/>
                <a:gd name="T2" fmla="*/ 27 w 38"/>
                <a:gd name="T3" fmla="*/ 21 h 21"/>
                <a:gd name="T4" fmla="*/ 11 w 38"/>
                <a:gd name="T5" fmla="*/ 21 h 21"/>
                <a:gd name="T6" fmla="*/ 0 w 38"/>
                <a:gd name="T7" fmla="*/ 11 h 21"/>
                <a:gd name="T8" fmla="*/ 0 w 38"/>
                <a:gd name="T9" fmla="*/ 11 h 21"/>
                <a:gd name="T10" fmla="*/ 11 w 38"/>
                <a:gd name="T11" fmla="*/ 0 h 21"/>
                <a:gd name="T12" fmla="*/ 27 w 38"/>
                <a:gd name="T13" fmla="*/ 0 h 21"/>
                <a:gd name="T14" fmla="*/ 38 w 38"/>
                <a:gd name="T15" fmla="*/ 1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38" y="11"/>
                  </a:moveTo>
                  <a:cubicBezTo>
                    <a:pt x="38" y="17"/>
                    <a:pt x="33" y="21"/>
                    <a:pt x="27" y="21"/>
                  </a:cubicBezTo>
                  <a:cubicBezTo>
                    <a:pt x="11" y="21"/>
                    <a:pt x="11" y="21"/>
                    <a:pt x="11" y="21"/>
                  </a:cubicBezTo>
                  <a:cubicBezTo>
                    <a:pt x="5" y="21"/>
                    <a:pt x="0" y="17"/>
                    <a:pt x="0" y="11"/>
                  </a:cubicBezTo>
                  <a:cubicBezTo>
                    <a:pt x="0" y="11"/>
                    <a:pt x="0" y="11"/>
                    <a:pt x="0" y="11"/>
                  </a:cubicBezTo>
                  <a:cubicBezTo>
                    <a:pt x="0" y="5"/>
                    <a:pt x="5" y="0"/>
                    <a:pt x="11" y="0"/>
                  </a:cubicBezTo>
                  <a:cubicBezTo>
                    <a:pt x="27" y="0"/>
                    <a:pt x="27" y="0"/>
                    <a:pt x="27" y="0"/>
                  </a:cubicBezTo>
                  <a:cubicBezTo>
                    <a:pt x="33" y="0"/>
                    <a:pt x="38" y="5"/>
                    <a:pt x="38" y="11"/>
                  </a:cubicBezTo>
                  <a:close/>
                </a:path>
              </a:pathLst>
            </a:custGeom>
            <a:solidFill>
              <a:srgbClr val="E5B3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1" name="Freeform 204">
              <a:extLst>
                <a:ext uri="{FF2B5EF4-FFF2-40B4-BE49-F238E27FC236}">
                  <a16:creationId xmlns:a16="http://schemas.microsoft.com/office/drawing/2014/main" id="{7FF29B00-AA6E-42E3-9AEC-F8B7D4218826}"/>
                </a:ext>
              </a:extLst>
            </p:cNvPr>
            <p:cNvSpPr>
              <a:spLocks/>
            </p:cNvSpPr>
            <p:nvPr/>
          </p:nvSpPr>
          <p:spPr bwMode="auto">
            <a:xfrm>
              <a:off x="5996059" y="1209260"/>
              <a:ext cx="251905" cy="45179"/>
            </a:xfrm>
            <a:custGeom>
              <a:avLst/>
              <a:gdLst>
                <a:gd name="T0" fmla="*/ 15 w 78"/>
                <a:gd name="T1" fmla="*/ 10 h 14"/>
                <a:gd name="T2" fmla="*/ 1 w 78"/>
                <a:gd name="T3" fmla="*/ 8 h 14"/>
                <a:gd name="T4" fmla="*/ 0 w 78"/>
                <a:gd name="T5" fmla="*/ 5 h 14"/>
                <a:gd name="T6" fmla="*/ 2 w 78"/>
                <a:gd name="T7" fmla="*/ 4 h 14"/>
                <a:gd name="T8" fmla="*/ 76 w 78"/>
                <a:gd name="T9" fmla="*/ 0 h 14"/>
                <a:gd name="T10" fmla="*/ 78 w 78"/>
                <a:gd name="T11" fmla="*/ 1 h 14"/>
                <a:gd name="T12" fmla="*/ 77 w 78"/>
                <a:gd name="T13" fmla="*/ 4 h 14"/>
                <a:gd name="T14" fmla="*/ 15 w 78"/>
                <a:gd name="T15" fmla="*/ 1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4">
                  <a:moveTo>
                    <a:pt x="15" y="10"/>
                  </a:moveTo>
                  <a:cubicBezTo>
                    <a:pt x="6" y="9"/>
                    <a:pt x="1" y="8"/>
                    <a:pt x="1" y="8"/>
                  </a:cubicBezTo>
                  <a:cubicBezTo>
                    <a:pt x="0" y="7"/>
                    <a:pt x="0" y="6"/>
                    <a:pt x="0" y="5"/>
                  </a:cubicBezTo>
                  <a:cubicBezTo>
                    <a:pt x="0" y="4"/>
                    <a:pt x="1" y="4"/>
                    <a:pt x="2" y="4"/>
                  </a:cubicBezTo>
                  <a:cubicBezTo>
                    <a:pt x="2" y="4"/>
                    <a:pt x="38" y="14"/>
                    <a:pt x="76" y="0"/>
                  </a:cubicBezTo>
                  <a:cubicBezTo>
                    <a:pt x="77" y="0"/>
                    <a:pt x="78" y="0"/>
                    <a:pt x="78" y="1"/>
                  </a:cubicBezTo>
                  <a:cubicBezTo>
                    <a:pt x="78" y="2"/>
                    <a:pt x="78" y="3"/>
                    <a:pt x="77" y="4"/>
                  </a:cubicBezTo>
                  <a:cubicBezTo>
                    <a:pt x="52" y="12"/>
                    <a:pt x="29" y="12"/>
                    <a:pt x="15" y="10"/>
                  </a:cubicBezTo>
                  <a:close/>
                </a:path>
              </a:pathLst>
            </a:custGeom>
            <a:solidFill>
              <a:srgbClr val="2D2A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2" name="Freeform 206">
              <a:extLst>
                <a:ext uri="{FF2B5EF4-FFF2-40B4-BE49-F238E27FC236}">
                  <a16:creationId xmlns:a16="http://schemas.microsoft.com/office/drawing/2014/main" id="{D8719349-BA29-4DA6-BB95-275431019638}"/>
                </a:ext>
              </a:extLst>
            </p:cNvPr>
            <p:cNvSpPr>
              <a:spLocks/>
            </p:cNvSpPr>
            <p:nvPr/>
          </p:nvSpPr>
          <p:spPr bwMode="auto">
            <a:xfrm>
              <a:off x="5746891" y="1417356"/>
              <a:ext cx="149227" cy="632502"/>
            </a:xfrm>
            <a:custGeom>
              <a:avLst/>
              <a:gdLst>
                <a:gd name="T0" fmla="*/ 46 w 46"/>
                <a:gd name="T1" fmla="*/ 16 h 195"/>
                <a:gd name="T2" fmla="*/ 36 w 46"/>
                <a:gd name="T3" fmla="*/ 1 h 195"/>
                <a:gd name="T4" fmla="*/ 11 w 46"/>
                <a:gd name="T5" fmla="*/ 16 h 195"/>
                <a:gd name="T6" fmla="*/ 0 w 46"/>
                <a:gd name="T7" fmla="*/ 192 h 195"/>
                <a:gd name="T8" fmla="*/ 39 w 46"/>
                <a:gd name="T9" fmla="*/ 195 h 195"/>
                <a:gd name="T10" fmla="*/ 46 w 46"/>
                <a:gd name="T11" fmla="*/ 16 h 195"/>
              </a:gdLst>
              <a:ahLst/>
              <a:cxnLst>
                <a:cxn ang="0">
                  <a:pos x="T0" y="T1"/>
                </a:cxn>
                <a:cxn ang="0">
                  <a:pos x="T2" y="T3"/>
                </a:cxn>
                <a:cxn ang="0">
                  <a:pos x="T4" y="T5"/>
                </a:cxn>
                <a:cxn ang="0">
                  <a:pos x="T6" y="T7"/>
                </a:cxn>
                <a:cxn ang="0">
                  <a:pos x="T8" y="T9"/>
                </a:cxn>
                <a:cxn ang="0">
                  <a:pos x="T10" y="T11"/>
                </a:cxn>
              </a:cxnLst>
              <a:rect l="0" t="0" r="r" b="b"/>
              <a:pathLst>
                <a:path w="46" h="195">
                  <a:moveTo>
                    <a:pt x="46" y="16"/>
                  </a:moveTo>
                  <a:cubicBezTo>
                    <a:pt x="36" y="1"/>
                    <a:pt x="36" y="1"/>
                    <a:pt x="36" y="1"/>
                  </a:cubicBezTo>
                  <a:cubicBezTo>
                    <a:pt x="36" y="1"/>
                    <a:pt x="13" y="0"/>
                    <a:pt x="11" y="16"/>
                  </a:cubicBezTo>
                  <a:cubicBezTo>
                    <a:pt x="9" y="31"/>
                    <a:pt x="0" y="192"/>
                    <a:pt x="0" y="192"/>
                  </a:cubicBezTo>
                  <a:cubicBezTo>
                    <a:pt x="39" y="195"/>
                    <a:pt x="39" y="195"/>
                    <a:pt x="39" y="195"/>
                  </a:cubicBezTo>
                  <a:lnTo>
                    <a:pt x="46" y="16"/>
                  </a:lnTo>
                  <a:close/>
                </a:path>
              </a:pathLst>
            </a:custGeom>
            <a:solidFill>
              <a:srgbClr val="275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3" name="Freeform 207">
              <a:extLst>
                <a:ext uri="{FF2B5EF4-FFF2-40B4-BE49-F238E27FC236}">
                  <a16:creationId xmlns:a16="http://schemas.microsoft.com/office/drawing/2014/main" id="{FC38A6EB-5425-4009-8664-A4FFE9B3C5F1}"/>
                </a:ext>
              </a:extLst>
            </p:cNvPr>
            <p:cNvSpPr>
              <a:spLocks/>
            </p:cNvSpPr>
            <p:nvPr/>
          </p:nvSpPr>
          <p:spPr bwMode="auto">
            <a:xfrm>
              <a:off x="5827665" y="1491285"/>
              <a:ext cx="52024" cy="558573"/>
            </a:xfrm>
            <a:custGeom>
              <a:avLst/>
              <a:gdLst>
                <a:gd name="T0" fmla="*/ 0 w 16"/>
                <a:gd name="T1" fmla="*/ 171 h 172"/>
                <a:gd name="T2" fmla="*/ 14 w 16"/>
                <a:gd name="T3" fmla="*/ 172 h 172"/>
                <a:gd name="T4" fmla="*/ 16 w 16"/>
                <a:gd name="T5" fmla="*/ 0 h 172"/>
                <a:gd name="T6" fmla="*/ 0 w 16"/>
                <a:gd name="T7" fmla="*/ 171 h 172"/>
              </a:gdLst>
              <a:ahLst/>
              <a:cxnLst>
                <a:cxn ang="0">
                  <a:pos x="T0" y="T1"/>
                </a:cxn>
                <a:cxn ang="0">
                  <a:pos x="T2" y="T3"/>
                </a:cxn>
                <a:cxn ang="0">
                  <a:pos x="T4" y="T5"/>
                </a:cxn>
                <a:cxn ang="0">
                  <a:pos x="T6" y="T7"/>
                </a:cxn>
              </a:cxnLst>
              <a:rect l="0" t="0" r="r" b="b"/>
              <a:pathLst>
                <a:path w="16" h="172">
                  <a:moveTo>
                    <a:pt x="0" y="171"/>
                  </a:moveTo>
                  <a:cubicBezTo>
                    <a:pt x="14" y="172"/>
                    <a:pt x="14" y="172"/>
                    <a:pt x="14" y="172"/>
                  </a:cubicBezTo>
                  <a:cubicBezTo>
                    <a:pt x="16" y="0"/>
                    <a:pt x="16" y="0"/>
                    <a:pt x="16" y="0"/>
                  </a:cubicBezTo>
                  <a:cubicBezTo>
                    <a:pt x="3" y="28"/>
                    <a:pt x="0" y="171"/>
                    <a:pt x="0" y="171"/>
                  </a:cubicBezTo>
                  <a:close/>
                </a:path>
              </a:pathLst>
            </a:custGeom>
            <a:solidFill>
              <a:srgbClr val="234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4" name="Freeform 208">
              <a:extLst>
                <a:ext uri="{FF2B5EF4-FFF2-40B4-BE49-F238E27FC236}">
                  <a16:creationId xmlns:a16="http://schemas.microsoft.com/office/drawing/2014/main" id="{2F44BA74-6D70-4560-852A-D31FE032ACE9}"/>
                </a:ext>
              </a:extLst>
            </p:cNvPr>
            <p:cNvSpPr>
              <a:spLocks/>
            </p:cNvSpPr>
            <p:nvPr/>
          </p:nvSpPr>
          <p:spPr bwMode="auto">
            <a:xfrm>
              <a:off x="5818082" y="1420094"/>
              <a:ext cx="216310" cy="833752"/>
            </a:xfrm>
            <a:custGeom>
              <a:avLst/>
              <a:gdLst>
                <a:gd name="T0" fmla="*/ 14 w 67"/>
                <a:gd name="T1" fmla="*/ 0 h 257"/>
                <a:gd name="T2" fmla="*/ 7 w 67"/>
                <a:gd name="T3" fmla="*/ 192 h 257"/>
                <a:gd name="T4" fmla="*/ 25 w 67"/>
                <a:gd name="T5" fmla="*/ 256 h 257"/>
                <a:gd name="T6" fmla="*/ 54 w 67"/>
                <a:gd name="T7" fmla="*/ 194 h 257"/>
                <a:gd name="T8" fmla="*/ 67 w 67"/>
                <a:gd name="T9" fmla="*/ 3 h 257"/>
                <a:gd name="T10" fmla="*/ 14 w 67"/>
                <a:gd name="T11" fmla="*/ 0 h 257"/>
              </a:gdLst>
              <a:ahLst/>
              <a:cxnLst>
                <a:cxn ang="0">
                  <a:pos x="T0" y="T1"/>
                </a:cxn>
                <a:cxn ang="0">
                  <a:pos x="T2" y="T3"/>
                </a:cxn>
                <a:cxn ang="0">
                  <a:pos x="T4" y="T5"/>
                </a:cxn>
                <a:cxn ang="0">
                  <a:pos x="T6" y="T7"/>
                </a:cxn>
                <a:cxn ang="0">
                  <a:pos x="T8" y="T9"/>
                </a:cxn>
                <a:cxn ang="0">
                  <a:pos x="T10" y="T11"/>
                </a:cxn>
              </a:cxnLst>
              <a:rect l="0" t="0" r="r" b="b"/>
              <a:pathLst>
                <a:path w="67" h="257">
                  <a:moveTo>
                    <a:pt x="14" y="0"/>
                  </a:moveTo>
                  <a:cubicBezTo>
                    <a:pt x="7" y="192"/>
                    <a:pt x="7" y="192"/>
                    <a:pt x="7" y="192"/>
                  </a:cubicBezTo>
                  <a:cubicBezTo>
                    <a:pt x="7" y="192"/>
                    <a:pt x="0" y="257"/>
                    <a:pt x="25" y="256"/>
                  </a:cubicBezTo>
                  <a:cubicBezTo>
                    <a:pt x="50" y="255"/>
                    <a:pt x="54" y="243"/>
                    <a:pt x="54" y="194"/>
                  </a:cubicBezTo>
                  <a:cubicBezTo>
                    <a:pt x="54" y="145"/>
                    <a:pt x="67" y="3"/>
                    <a:pt x="67" y="3"/>
                  </a:cubicBezTo>
                  <a:lnTo>
                    <a:pt x="14" y="0"/>
                  </a:lnTo>
                  <a:close/>
                </a:path>
              </a:pathLst>
            </a:custGeom>
            <a:solidFill>
              <a:srgbClr val="275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5" name="Freeform 209">
              <a:extLst>
                <a:ext uri="{FF2B5EF4-FFF2-40B4-BE49-F238E27FC236}">
                  <a16:creationId xmlns:a16="http://schemas.microsoft.com/office/drawing/2014/main" id="{02924113-853F-4FDC-8CBE-D35A496ED6A8}"/>
                </a:ext>
              </a:extLst>
            </p:cNvPr>
            <p:cNvSpPr>
              <a:spLocks/>
            </p:cNvSpPr>
            <p:nvPr/>
          </p:nvSpPr>
          <p:spPr bwMode="auto">
            <a:xfrm>
              <a:off x="5905701" y="1429678"/>
              <a:ext cx="128691" cy="454525"/>
            </a:xfrm>
            <a:custGeom>
              <a:avLst/>
              <a:gdLst>
                <a:gd name="T0" fmla="*/ 94 w 94"/>
                <a:gd name="T1" fmla="*/ 0 h 332"/>
                <a:gd name="T2" fmla="*/ 21 w 94"/>
                <a:gd name="T3" fmla="*/ 124 h 332"/>
                <a:gd name="T4" fmla="*/ 71 w 94"/>
                <a:gd name="T5" fmla="*/ 128 h 332"/>
                <a:gd name="T6" fmla="*/ 0 w 94"/>
                <a:gd name="T7" fmla="*/ 325 h 332"/>
                <a:gd name="T8" fmla="*/ 68 w 94"/>
                <a:gd name="T9" fmla="*/ 332 h 332"/>
                <a:gd name="T10" fmla="*/ 94 w 94"/>
                <a:gd name="T11" fmla="*/ 0 h 332"/>
              </a:gdLst>
              <a:ahLst/>
              <a:cxnLst>
                <a:cxn ang="0">
                  <a:pos x="T0" y="T1"/>
                </a:cxn>
                <a:cxn ang="0">
                  <a:pos x="T2" y="T3"/>
                </a:cxn>
                <a:cxn ang="0">
                  <a:pos x="T4" y="T5"/>
                </a:cxn>
                <a:cxn ang="0">
                  <a:pos x="T6" y="T7"/>
                </a:cxn>
                <a:cxn ang="0">
                  <a:pos x="T8" y="T9"/>
                </a:cxn>
                <a:cxn ang="0">
                  <a:pos x="T10" y="T11"/>
                </a:cxn>
              </a:cxnLst>
              <a:rect l="0" t="0" r="r" b="b"/>
              <a:pathLst>
                <a:path w="94" h="332">
                  <a:moveTo>
                    <a:pt x="94" y="0"/>
                  </a:moveTo>
                  <a:lnTo>
                    <a:pt x="21" y="124"/>
                  </a:lnTo>
                  <a:lnTo>
                    <a:pt x="71" y="128"/>
                  </a:lnTo>
                  <a:lnTo>
                    <a:pt x="0" y="325"/>
                  </a:lnTo>
                  <a:lnTo>
                    <a:pt x="68" y="332"/>
                  </a:lnTo>
                  <a:lnTo>
                    <a:pt x="94" y="0"/>
                  </a:lnTo>
                  <a:close/>
                </a:path>
              </a:pathLst>
            </a:custGeom>
            <a:solidFill>
              <a:srgbClr val="1D42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6" name="Freeform 210">
              <a:extLst>
                <a:ext uri="{FF2B5EF4-FFF2-40B4-BE49-F238E27FC236}">
                  <a16:creationId xmlns:a16="http://schemas.microsoft.com/office/drawing/2014/main" id="{CA202BCF-8971-4927-B138-4887F30545BE}"/>
                </a:ext>
              </a:extLst>
            </p:cNvPr>
            <p:cNvSpPr>
              <a:spLocks/>
            </p:cNvSpPr>
            <p:nvPr/>
          </p:nvSpPr>
          <p:spPr bwMode="auto">
            <a:xfrm>
              <a:off x="6342428" y="1417356"/>
              <a:ext cx="147857" cy="632502"/>
            </a:xfrm>
            <a:custGeom>
              <a:avLst/>
              <a:gdLst>
                <a:gd name="T0" fmla="*/ 0 w 46"/>
                <a:gd name="T1" fmla="*/ 16 h 195"/>
                <a:gd name="T2" fmla="*/ 10 w 46"/>
                <a:gd name="T3" fmla="*/ 1 h 195"/>
                <a:gd name="T4" fmla="*/ 35 w 46"/>
                <a:gd name="T5" fmla="*/ 16 h 195"/>
                <a:gd name="T6" fmla="*/ 46 w 46"/>
                <a:gd name="T7" fmla="*/ 192 h 195"/>
                <a:gd name="T8" fmla="*/ 8 w 46"/>
                <a:gd name="T9" fmla="*/ 195 h 195"/>
                <a:gd name="T10" fmla="*/ 0 w 46"/>
                <a:gd name="T11" fmla="*/ 16 h 195"/>
              </a:gdLst>
              <a:ahLst/>
              <a:cxnLst>
                <a:cxn ang="0">
                  <a:pos x="T0" y="T1"/>
                </a:cxn>
                <a:cxn ang="0">
                  <a:pos x="T2" y="T3"/>
                </a:cxn>
                <a:cxn ang="0">
                  <a:pos x="T4" y="T5"/>
                </a:cxn>
                <a:cxn ang="0">
                  <a:pos x="T6" y="T7"/>
                </a:cxn>
                <a:cxn ang="0">
                  <a:pos x="T8" y="T9"/>
                </a:cxn>
                <a:cxn ang="0">
                  <a:pos x="T10" y="T11"/>
                </a:cxn>
              </a:cxnLst>
              <a:rect l="0" t="0" r="r" b="b"/>
              <a:pathLst>
                <a:path w="46" h="195">
                  <a:moveTo>
                    <a:pt x="0" y="16"/>
                  </a:moveTo>
                  <a:cubicBezTo>
                    <a:pt x="10" y="1"/>
                    <a:pt x="10" y="1"/>
                    <a:pt x="10" y="1"/>
                  </a:cubicBezTo>
                  <a:cubicBezTo>
                    <a:pt x="10" y="1"/>
                    <a:pt x="33" y="0"/>
                    <a:pt x="35" y="16"/>
                  </a:cubicBezTo>
                  <a:cubicBezTo>
                    <a:pt x="38" y="31"/>
                    <a:pt x="46" y="192"/>
                    <a:pt x="46" y="192"/>
                  </a:cubicBezTo>
                  <a:cubicBezTo>
                    <a:pt x="8" y="195"/>
                    <a:pt x="8" y="195"/>
                    <a:pt x="8" y="195"/>
                  </a:cubicBezTo>
                  <a:lnTo>
                    <a:pt x="0" y="16"/>
                  </a:lnTo>
                  <a:close/>
                </a:path>
              </a:pathLst>
            </a:custGeom>
            <a:solidFill>
              <a:srgbClr val="275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7" name="Freeform 211">
              <a:extLst>
                <a:ext uri="{FF2B5EF4-FFF2-40B4-BE49-F238E27FC236}">
                  <a16:creationId xmlns:a16="http://schemas.microsoft.com/office/drawing/2014/main" id="{E99AEAB3-ABC4-4FC8-8B06-0E8DAC96976E}"/>
                </a:ext>
              </a:extLst>
            </p:cNvPr>
            <p:cNvSpPr>
              <a:spLocks/>
            </p:cNvSpPr>
            <p:nvPr/>
          </p:nvSpPr>
          <p:spPr bwMode="auto">
            <a:xfrm>
              <a:off x="6358857" y="1491285"/>
              <a:ext cx="54762" cy="558573"/>
            </a:xfrm>
            <a:custGeom>
              <a:avLst/>
              <a:gdLst>
                <a:gd name="T0" fmla="*/ 17 w 17"/>
                <a:gd name="T1" fmla="*/ 171 h 172"/>
                <a:gd name="T2" fmla="*/ 3 w 17"/>
                <a:gd name="T3" fmla="*/ 172 h 172"/>
                <a:gd name="T4" fmla="*/ 0 w 17"/>
                <a:gd name="T5" fmla="*/ 0 h 172"/>
                <a:gd name="T6" fmla="*/ 17 w 17"/>
                <a:gd name="T7" fmla="*/ 171 h 172"/>
              </a:gdLst>
              <a:ahLst/>
              <a:cxnLst>
                <a:cxn ang="0">
                  <a:pos x="T0" y="T1"/>
                </a:cxn>
                <a:cxn ang="0">
                  <a:pos x="T2" y="T3"/>
                </a:cxn>
                <a:cxn ang="0">
                  <a:pos x="T4" y="T5"/>
                </a:cxn>
                <a:cxn ang="0">
                  <a:pos x="T6" y="T7"/>
                </a:cxn>
              </a:cxnLst>
              <a:rect l="0" t="0" r="r" b="b"/>
              <a:pathLst>
                <a:path w="17" h="172">
                  <a:moveTo>
                    <a:pt x="17" y="171"/>
                  </a:moveTo>
                  <a:cubicBezTo>
                    <a:pt x="3" y="172"/>
                    <a:pt x="3" y="172"/>
                    <a:pt x="3" y="172"/>
                  </a:cubicBezTo>
                  <a:cubicBezTo>
                    <a:pt x="0" y="0"/>
                    <a:pt x="0" y="0"/>
                    <a:pt x="0" y="0"/>
                  </a:cubicBezTo>
                  <a:cubicBezTo>
                    <a:pt x="13" y="28"/>
                    <a:pt x="17" y="171"/>
                    <a:pt x="17" y="171"/>
                  </a:cubicBezTo>
                  <a:close/>
                </a:path>
              </a:pathLst>
            </a:custGeom>
            <a:solidFill>
              <a:srgbClr val="234E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8" name="Freeform 212">
              <a:extLst>
                <a:ext uri="{FF2B5EF4-FFF2-40B4-BE49-F238E27FC236}">
                  <a16:creationId xmlns:a16="http://schemas.microsoft.com/office/drawing/2014/main" id="{71CCDB91-9829-48F8-852C-2F52780F7D55}"/>
                </a:ext>
              </a:extLst>
            </p:cNvPr>
            <p:cNvSpPr>
              <a:spLocks/>
            </p:cNvSpPr>
            <p:nvPr/>
          </p:nvSpPr>
          <p:spPr bwMode="auto">
            <a:xfrm>
              <a:off x="6202785" y="1420094"/>
              <a:ext cx="216310" cy="833752"/>
            </a:xfrm>
            <a:custGeom>
              <a:avLst/>
              <a:gdLst>
                <a:gd name="T0" fmla="*/ 53 w 67"/>
                <a:gd name="T1" fmla="*/ 0 h 257"/>
                <a:gd name="T2" fmla="*/ 60 w 67"/>
                <a:gd name="T3" fmla="*/ 192 h 257"/>
                <a:gd name="T4" fmla="*/ 43 w 67"/>
                <a:gd name="T5" fmla="*/ 256 h 257"/>
                <a:gd name="T6" fmla="*/ 14 w 67"/>
                <a:gd name="T7" fmla="*/ 194 h 257"/>
                <a:gd name="T8" fmla="*/ 0 w 67"/>
                <a:gd name="T9" fmla="*/ 3 h 257"/>
                <a:gd name="T10" fmla="*/ 53 w 67"/>
                <a:gd name="T11" fmla="*/ 0 h 257"/>
              </a:gdLst>
              <a:ahLst/>
              <a:cxnLst>
                <a:cxn ang="0">
                  <a:pos x="T0" y="T1"/>
                </a:cxn>
                <a:cxn ang="0">
                  <a:pos x="T2" y="T3"/>
                </a:cxn>
                <a:cxn ang="0">
                  <a:pos x="T4" y="T5"/>
                </a:cxn>
                <a:cxn ang="0">
                  <a:pos x="T6" y="T7"/>
                </a:cxn>
                <a:cxn ang="0">
                  <a:pos x="T8" y="T9"/>
                </a:cxn>
                <a:cxn ang="0">
                  <a:pos x="T10" y="T11"/>
                </a:cxn>
              </a:cxnLst>
              <a:rect l="0" t="0" r="r" b="b"/>
              <a:pathLst>
                <a:path w="67" h="257">
                  <a:moveTo>
                    <a:pt x="53" y="0"/>
                  </a:moveTo>
                  <a:cubicBezTo>
                    <a:pt x="60" y="192"/>
                    <a:pt x="60" y="192"/>
                    <a:pt x="60" y="192"/>
                  </a:cubicBezTo>
                  <a:cubicBezTo>
                    <a:pt x="60" y="192"/>
                    <a:pt x="67" y="257"/>
                    <a:pt x="43" y="256"/>
                  </a:cubicBezTo>
                  <a:cubicBezTo>
                    <a:pt x="18" y="255"/>
                    <a:pt x="14" y="243"/>
                    <a:pt x="14" y="194"/>
                  </a:cubicBezTo>
                  <a:cubicBezTo>
                    <a:pt x="14" y="145"/>
                    <a:pt x="0" y="3"/>
                    <a:pt x="0" y="3"/>
                  </a:cubicBezTo>
                  <a:lnTo>
                    <a:pt x="53" y="0"/>
                  </a:lnTo>
                  <a:close/>
                </a:path>
              </a:pathLst>
            </a:custGeom>
            <a:solidFill>
              <a:srgbClr val="275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9" name="Freeform 213">
              <a:extLst>
                <a:ext uri="{FF2B5EF4-FFF2-40B4-BE49-F238E27FC236}">
                  <a16:creationId xmlns:a16="http://schemas.microsoft.com/office/drawing/2014/main" id="{2332E454-DDF0-4234-9E46-416A47C9658A}"/>
                </a:ext>
              </a:extLst>
            </p:cNvPr>
            <p:cNvSpPr>
              <a:spLocks/>
            </p:cNvSpPr>
            <p:nvPr/>
          </p:nvSpPr>
          <p:spPr bwMode="auto">
            <a:xfrm>
              <a:off x="6202785" y="1429678"/>
              <a:ext cx="132798" cy="454525"/>
            </a:xfrm>
            <a:custGeom>
              <a:avLst/>
              <a:gdLst>
                <a:gd name="T0" fmla="*/ 0 w 97"/>
                <a:gd name="T1" fmla="*/ 0 h 332"/>
                <a:gd name="T2" fmla="*/ 73 w 97"/>
                <a:gd name="T3" fmla="*/ 124 h 332"/>
                <a:gd name="T4" fmla="*/ 26 w 97"/>
                <a:gd name="T5" fmla="*/ 128 h 332"/>
                <a:gd name="T6" fmla="*/ 97 w 97"/>
                <a:gd name="T7" fmla="*/ 325 h 332"/>
                <a:gd name="T8" fmla="*/ 28 w 97"/>
                <a:gd name="T9" fmla="*/ 332 h 332"/>
                <a:gd name="T10" fmla="*/ 0 w 97"/>
                <a:gd name="T11" fmla="*/ 0 h 332"/>
              </a:gdLst>
              <a:ahLst/>
              <a:cxnLst>
                <a:cxn ang="0">
                  <a:pos x="T0" y="T1"/>
                </a:cxn>
                <a:cxn ang="0">
                  <a:pos x="T2" y="T3"/>
                </a:cxn>
                <a:cxn ang="0">
                  <a:pos x="T4" y="T5"/>
                </a:cxn>
                <a:cxn ang="0">
                  <a:pos x="T6" y="T7"/>
                </a:cxn>
                <a:cxn ang="0">
                  <a:pos x="T8" y="T9"/>
                </a:cxn>
                <a:cxn ang="0">
                  <a:pos x="T10" y="T11"/>
                </a:cxn>
              </a:cxnLst>
              <a:rect l="0" t="0" r="r" b="b"/>
              <a:pathLst>
                <a:path w="97" h="332">
                  <a:moveTo>
                    <a:pt x="0" y="0"/>
                  </a:moveTo>
                  <a:lnTo>
                    <a:pt x="73" y="124"/>
                  </a:lnTo>
                  <a:lnTo>
                    <a:pt x="26" y="128"/>
                  </a:lnTo>
                  <a:lnTo>
                    <a:pt x="97" y="325"/>
                  </a:lnTo>
                  <a:lnTo>
                    <a:pt x="28" y="332"/>
                  </a:lnTo>
                  <a:lnTo>
                    <a:pt x="0" y="0"/>
                  </a:lnTo>
                  <a:close/>
                </a:path>
              </a:pathLst>
            </a:custGeom>
            <a:solidFill>
              <a:srgbClr val="1D42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0" name="Freeform 214">
              <a:extLst>
                <a:ext uri="{FF2B5EF4-FFF2-40B4-BE49-F238E27FC236}">
                  <a16:creationId xmlns:a16="http://schemas.microsoft.com/office/drawing/2014/main" id="{986B4FA2-AEC6-444C-881D-B201EE96168D}"/>
                </a:ext>
              </a:extLst>
            </p:cNvPr>
            <p:cNvSpPr>
              <a:spLocks/>
            </p:cNvSpPr>
            <p:nvPr/>
          </p:nvSpPr>
          <p:spPr bwMode="auto">
            <a:xfrm>
              <a:off x="5794808" y="3046527"/>
              <a:ext cx="291608" cy="171132"/>
            </a:xfrm>
            <a:custGeom>
              <a:avLst/>
              <a:gdLst>
                <a:gd name="T0" fmla="*/ 5 w 90"/>
                <a:gd name="T1" fmla="*/ 51 h 53"/>
                <a:gd name="T2" fmla="*/ 82 w 90"/>
                <a:gd name="T3" fmla="*/ 53 h 53"/>
                <a:gd name="T4" fmla="*/ 60 w 90"/>
                <a:gd name="T5" fmla="*/ 10 h 53"/>
                <a:gd name="T6" fmla="*/ 5 w 90"/>
                <a:gd name="T7" fmla="*/ 51 h 53"/>
              </a:gdLst>
              <a:ahLst/>
              <a:cxnLst>
                <a:cxn ang="0">
                  <a:pos x="T0" y="T1"/>
                </a:cxn>
                <a:cxn ang="0">
                  <a:pos x="T2" y="T3"/>
                </a:cxn>
                <a:cxn ang="0">
                  <a:pos x="T4" y="T5"/>
                </a:cxn>
                <a:cxn ang="0">
                  <a:pos x="T6" y="T7"/>
                </a:cxn>
              </a:cxnLst>
              <a:rect l="0" t="0" r="r" b="b"/>
              <a:pathLst>
                <a:path w="90" h="53">
                  <a:moveTo>
                    <a:pt x="5" y="51"/>
                  </a:moveTo>
                  <a:cubicBezTo>
                    <a:pt x="82" y="53"/>
                    <a:pt x="82" y="53"/>
                    <a:pt x="82" y="53"/>
                  </a:cubicBezTo>
                  <a:cubicBezTo>
                    <a:pt x="82" y="53"/>
                    <a:pt x="90" y="20"/>
                    <a:pt x="60" y="10"/>
                  </a:cubicBezTo>
                  <a:cubicBezTo>
                    <a:pt x="29" y="0"/>
                    <a:pt x="0" y="25"/>
                    <a:pt x="5" y="51"/>
                  </a:cubicBez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1" name="Freeform 215">
              <a:extLst>
                <a:ext uri="{FF2B5EF4-FFF2-40B4-BE49-F238E27FC236}">
                  <a16:creationId xmlns:a16="http://schemas.microsoft.com/office/drawing/2014/main" id="{AB727DB3-F60F-4978-ABF0-97D5F24D0AE8}"/>
                </a:ext>
              </a:extLst>
            </p:cNvPr>
            <p:cNvSpPr>
              <a:spLocks/>
            </p:cNvSpPr>
            <p:nvPr/>
          </p:nvSpPr>
          <p:spPr bwMode="auto">
            <a:xfrm>
              <a:off x="6154869" y="3046527"/>
              <a:ext cx="287501" cy="171132"/>
            </a:xfrm>
            <a:custGeom>
              <a:avLst/>
              <a:gdLst>
                <a:gd name="T0" fmla="*/ 84 w 89"/>
                <a:gd name="T1" fmla="*/ 51 h 53"/>
                <a:gd name="T2" fmla="*/ 7 w 89"/>
                <a:gd name="T3" fmla="*/ 53 h 53"/>
                <a:gd name="T4" fmla="*/ 30 w 89"/>
                <a:gd name="T5" fmla="*/ 10 h 53"/>
                <a:gd name="T6" fmla="*/ 84 w 89"/>
                <a:gd name="T7" fmla="*/ 51 h 53"/>
              </a:gdLst>
              <a:ahLst/>
              <a:cxnLst>
                <a:cxn ang="0">
                  <a:pos x="T0" y="T1"/>
                </a:cxn>
                <a:cxn ang="0">
                  <a:pos x="T2" y="T3"/>
                </a:cxn>
                <a:cxn ang="0">
                  <a:pos x="T4" y="T5"/>
                </a:cxn>
                <a:cxn ang="0">
                  <a:pos x="T6" y="T7"/>
                </a:cxn>
              </a:cxnLst>
              <a:rect l="0" t="0" r="r" b="b"/>
              <a:pathLst>
                <a:path w="89" h="53">
                  <a:moveTo>
                    <a:pt x="84" y="51"/>
                  </a:moveTo>
                  <a:cubicBezTo>
                    <a:pt x="7" y="53"/>
                    <a:pt x="7" y="53"/>
                    <a:pt x="7" y="53"/>
                  </a:cubicBezTo>
                  <a:cubicBezTo>
                    <a:pt x="7" y="53"/>
                    <a:pt x="0" y="20"/>
                    <a:pt x="30" y="10"/>
                  </a:cubicBezTo>
                  <a:cubicBezTo>
                    <a:pt x="61" y="0"/>
                    <a:pt x="89" y="25"/>
                    <a:pt x="84" y="51"/>
                  </a:cubicBez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2" name="Freeform 216">
              <a:extLst>
                <a:ext uri="{FF2B5EF4-FFF2-40B4-BE49-F238E27FC236}">
                  <a16:creationId xmlns:a16="http://schemas.microsoft.com/office/drawing/2014/main" id="{94C28BEB-C88A-4179-9C0C-6AAFE94FDEC2}"/>
                </a:ext>
              </a:extLst>
            </p:cNvPr>
            <p:cNvSpPr>
              <a:spLocks/>
            </p:cNvSpPr>
            <p:nvPr/>
          </p:nvSpPr>
          <p:spPr bwMode="auto">
            <a:xfrm>
              <a:off x="6053559" y="2319561"/>
              <a:ext cx="149227" cy="38333"/>
            </a:xfrm>
            <a:custGeom>
              <a:avLst/>
              <a:gdLst>
                <a:gd name="T0" fmla="*/ 17 w 46"/>
                <a:gd name="T1" fmla="*/ 12 h 12"/>
                <a:gd name="T2" fmla="*/ 0 w 46"/>
                <a:gd name="T3" fmla="*/ 3 h 12"/>
                <a:gd name="T4" fmla="*/ 1 w 46"/>
                <a:gd name="T5" fmla="*/ 0 h 12"/>
                <a:gd name="T6" fmla="*/ 4 w 46"/>
                <a:gd name="T7" fmla="*/ 1 h 12"/>
                <a:gd name="T8" fmla="*/ 17 w 46"/>
                <a:gd name="T9" fmla="*/ 8 h 12"/>
                <a:gd name="T10" fmla="*/ 30 w 46"/>
                <a:gd name="T11" fmla="*/ 8 h 12"/>
                <a:gd name="T12" fmla="*/ 42 w 46"/>
                <a:gd name="T13" fmla="*/ 1 h 12"/>
                <a:gd name="T14" fmla="*/ 45 w 46"/>
                <a:gd name="T15" fmla="*/ 0 h 12"/>
                <a:gd name="T16" fmla="*/ 46 w 46"/>
                <a:gd name="T17" fmla="*/ 3 h 12"/>
                <a:gd name="T18" fmla="*/ 30 w 46"/>
                <a:gd name="T19" fmla="*/ 12 h 12"/>
                <a:gd name="T20" fmla="*/ 17 w 46"/>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2">
                  <a:moveTo>
                    <a:pt x="17" y="12"/>
                  </a:moveTo>
                  <a:cubicBezTo>
                    <a:pt x="6" y="12"/>
                    <a:pt x="0" y="3"/>
                    <a:pt x="0" y="3"/>
                  </a:cubicBezTo>
                  <a:cubicBezTo>
                    <a:pt x="0" y="2"/>
                    <a:pt x="0" y="1"/>
                    <a:pt x="1" y="0"/>
                  </a:cubicBezTo>
                  <a:cubicBezTo>
                    <a:pt x="2" y="0"/>
                    <a:pt x="3" y="0"/>
                    <a:pt x="4" y="1"/>
                  </a:cubicBezTo>
                  <a:cubicBezTo>
                    <a:pt x="4" y="1"/>
                    <a:pt x="8" y="8"/>
                    <a:pt x="17" y="8"/>
                  </a:cubicBezTo>
                  <a:cubicBezTo>
                    <a:pt x="30" y="8"/>
                    <a:pt x="30" y="8"/>
                    <a:pt x="30" y="8"/>
                  </a:cubicBezTo>
                  <a:cubicBezTo>
                    <a:pt x="30" y="8"/>
                    <a:pt x="38" y="6"/>
                    <a:pt x="42" y="1"/>
                  </a:cubicBezTo>
                  <a:cubicBezTo>
                    <a:pt x="43" y="0"/>
                    <a:pt x="44" y="0"/>
                    <a:pt x="45" y="0"/>
                  </a:cubicBezTo>
                  <a:cubicBezTo>
                    <a:pt x="46" y="1"/>
                    <a:pt x="46" y="2"/>
                    <a:pt x="46" y="3"/>
                  </a:cubicBezTo>
                  <a:cubicBezTo>
                    <a:pt x="40" y="10"/>
                    <a:pt x="31" y="12"/>
                    <a:pt x="30" y="12"/>
                  </a:cubicBezTo>
                  <a:lnTo>
                    <a:pt x="17" y="12"/>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3756C943-1A27-4DFD-AAD1-EE274CB4B87D}"/>
              </a:ext>
            </a:extLst>
          </p:cNvPr>
          <p:cNvGrpSpPr/>
          <p:nvPr/>
        </p:nvGrpSpPr>
        <p:grpSpPr>
          <a:xfrm>
            <a:off x="4577643" y="3079013"/>
            <a:ext cx="3090192" cy="2176505"/>
            <a:chOff x="762000" y="1108532"/>
            <a:chExt cx="7315200" cy="5604687"/>
          </a:xfrm>
        </p:grpSpPr>
        <p:pic>
          <p:nvPicPr>
            <p:cNvPr id="44" name="Picture 356" descr="ICON_CPU_Q308">
              <a:extLst>
                <a:ext uri="{FF2B5EF4-FFF2-40B4-BE49-F238E27FC236}">
                  <a16:creationId xmlns:a16="http://schemas.microsoft.com/office/drawing/2014/main" id="{EE6EFC77-E7A7-4C4E-8332-DA438E4E9D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8847" y="1907123"/>
              <a:ext cx="32738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356" descr="ICON_CPU_Q308">
              <a:extLst>
                <a:ext uri="{FF2B5EF4-FFF2-40B4-BE49-F238E27FC236}">
                  <a16:creationId xmlns:a16="http://schemas.microsoft.com/office/drawing/2014/main" id="{82E21716-0BBB-40E0-A71D-6E812DB11E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6175" y="1905000"/>
              <a:ext cx="32738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矩形: 圆角 25">
              <a:extLst>
                <a:ext uri="{FF2B5EF4-FFF2-40B4-BE49-F238E27FC236}">
                  <a16:creationId xmlns:a16="http://schemas.microsoft.com/office/drawing/2014/main" id="{A271C26A-59E1-4F26-9EFC-4DC337D7B5AA}"/>
                </a:ext>
              </a:extLst>
            </p:cNvPr>
            <p:cNvSpPr/>
            <p:nvPr/>
          </p:nvSpPr>
          <p:spPr>
            <a:xfrm>
              <a:off x="762000" y="2457450"/>
              <a:ext cx="7315200" cy="15240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2DA853E2-0A5E-48FD-8E7B-F6CE0E0D5F08}"/>
                </a:ext>
              </a:extLst>
            </p:cNvPr>
            <p:cNvSpPr/>
            <p:nvPr/>
          </p:nvSpPr>
          <p:spPr>
            <a:xfrm>
              <a:off x="762000" y="3638550"/>
              <a:ext cx="7315200" cy="21907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52555D38-1CB9-48A2-BF37-C7463270A27E}"/>
                </a:ext>
              </a:extLst>
            </p:cNvPr>
            <p:cNvSpPr/>
            <p:nvPr/>
          </p:nvSpPr>
          <p:spPr>
            <a:xfrm>
              <a:off x="762000" y="3295650"/>
              <a:ext cx="7315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1C32B9CB-A044-49A2-9B47-343F81CAE3E3}"/>
                </a:ext>
              </a:extLst>
            </p:cNvPr>
            <p:cNvSpPr/>
            <p:nvPr/>
          </p:nvSpPr>
          <p:spPr>
            <a:xfrm>
              <a:off x="762000" y="3219450"/>
              <a:ext cx="7315200" cy="76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C53298B0-1CD6-433C-B492-37CA43EAF473}"/>
                </a:ext>
              </a:extLst>
            </p:cNvPr>
            <p:cNvSpPr/>
            <p:nvPr/>
          </p:nvSpPr>
          <p:spPr>
            <a:xfrm>
              <a:off x="762000" y="5829300"/>
              <a:ext cx="7315200" cy="190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磁盘 50">
              <a:extLst>
                <a:ext uri="{FF2B5EF4-FFF2-40B4-BE49-F238E27FC236}">
                  <a16:creationId xmlns:a16="http://schemas.microsoft.com/office/drawing/2014/main" id="{25A15310-8157-4BCB-8B7D-A0D75627D814}"/>
                </a:ext>
              </a:extLst>
            </p:cNvPr>
            <p:cNvSpPr/>
            <p:nvPr/>
          </p:nvSpPr>
          <p:spPr>
            <a:xfrm>
              <a:off x="1638300" y="4267200"/>
              <a:ext cx="781050" cy="342900"/>
            </a:xfrm>
            <a:prstGeom prst="flowChartMagneticDisk">
              <a:avLst/>
            </a:prstGeom>
            <a:solidFill>
              <a:schemeClr val="bg2">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a:extLst>
                <a:ext uri="{FF2B5EF4-FFF2-40B4-BE49-F238E27FC236}">
                  <a16:creationId xmlns:a16="http://schemas.microsoft.com/office/drawing/2014/main" id="{0A0C6E42-76C6-4E09-8800-676389696678}"/>
                </a:ext>
              </a:extLst>
            </p:cNvPr>
            <p:cNvCxnSpPr>
              <a:stCxn id="51" idx="3"/>
            </p:cNvCxnSpPr>
            <p:nvPr/>
          </p:nvCxnSpPr>
          <p:spPr>
            <a:xfrm flipH="1">
              <a:off x="2000250" y="4610100"/>
              <a:ext cx="28575" cy="2000250"/>
            </a:xfrm>
            <a:prstGeom prst="line">
              <a:avLst/>
            </a:prstGeom>
            <a:ln w="889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87BC006D-8CA4-4617-AB6A-F7004E16B925}"/>
                </a:ext>
              </a:extLst>
            </p:cNvPr>
            <p:cNvSpPr/>
            <p:nvPr/>
          </p:nvSpPr>
          <p:spPr>
            <a:xfrm>
              <a:off x="1638300" y="6522719"/>
              <a:ext cx="781050" cy="1905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磁盘 53">
              <a:extLst>
                <a:ext uri="{FF2B5EF4-FFF2-40B4-BE49-F238E27FC236}">
                  <a16:creationId xmlns:a16="http://schemas.microsoft.com/office/drawing/2014/main" id="{12591BFA-0CE9-4DF2-8AB2-219449EF5AE4}"/>
                </a:ext>
              </a:extLst>
            </p:cNvPr>
            <p:cNvSpPr/>
            <p:nvPr/>
          </p:nvSpPr>
          <p:spPr>
            <a:xfrm>
              <a:off x="2905125" y="4267200"/>
              <a:ext cx="781050" cy="342900"/>
            </a:xfrm>
            <a:prstGeom prst="flowChartMagneticDisk">
              <a:avLst/>
            </a:prstGeom>
            <a:solidFill>
              <a:schemeClr val="bg2">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DE5C5DC7-8767-4A8E-A294-B7127C83EB88}"/>
                </a:ext>
              </a:extLst>
            </p:cNvPr>
            <p:cNvCxnSpPr>
              <a:stCxn id="54" idx="3"/>
            </p:cNvCxnSpPr>
            <p:nvPr/>
          </p:nvCxnSpPr>
          <p:spPr>
            <a:xfrm flipH="1">
              <a:off x="3267075" y="4610100"/>
              <a:ext cx="28575" cy="2000250"/>
            </a:xfrm>
            <a:prstGeom prst="line">
              <a:avLst/>
            </a:prstGeom>
            <a:ln w="889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FD3C277A-3F37-49C6-8C08-0C873C023E52}"/>
                </a:ext>
              </a:extLst>
            </p:cNvPr>
            <p:cNvSpPr/>
            <p:nvPr/>
          </p:nvSpPr>
          <p:spPr>
            <a:xfrm>
              <a:off x="2905125" y="6522719"/>
              <a:ext cx="781050" cy="1905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磁盘 56">
              <a:extLst>
                <a:ext uri="{FF2B5EF4-FFF2-40B4-BE49-F238E27FC236}">
                  <a16:creationId xmlns:a16="http://schemas.microsoft.com/office/drawing/2014/main" id="{EB1F05ED-4339-4C8F-BDF1-E856425CA8F7}"/>
                </a:ext>
              </a:extLst>
            </p:cNvPr>
            <p:cNvSpPr/>
            <p:nvPr/>
          </p:nvSpPr>
          <p:spPr>
            <a:xfrm>
              <a:off x="4171950" y="4267200"/>
              <a:ext cx="781050" cy="342900"/>
            </a:xfrm>
            <a:prstGeom prst="flowChartMagneticDisk">
              <a:avLst/>
            </a:prstGeom>
            <a:solidFill>
              <a:schemeClr val="bg2">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F38D7ED3-122A-43F8-9244-7275B09391AB}"/>
                </a:ext>
              </a:extLst>
            </p:cNvPr>
            <p:cNvCxnSpPr>
              <a:stCxn id="57" idx="3"/>
            </p:cNvCxnSpPr>
            <p:nvPr/>
          </p:nvCxnSpPr>
          <p:spPr>
            <a:xfrm flipH="1">
              <a:off x="4533900" y="4610100"/>
              <a:ext cx="28575" cy="2000250"/>
            </a:xfrm>
            <a:prstGeom prst="line">
              <a:avLst/>
            </a:prstGeom>
            <a:ln w="889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9" name="椭圆 58">
              <a:extLst>
                <a:ext uri="{FF2B5EF4-FFF2-40B4-BE49-F238E27FC236}">
                  <a16:creationId xmlns:a16="http://schemas.microsoft.com/office/drawing/2014/main" id="{7653CE9A-F5F9-4ECC-BACA-2B8190CD50A9}"/>
                </a:ext>
              </a:extLst>
            </p:cNvPr>
            <p:cNvSpPr/>
            <p:nvPr/>
          </p:nvSpPr>
          <p:spPr>
            <a:xfrm>
              <a:off x="4171950" y="6522719"/>
              <a:ext cx="781050" cy="1905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磁盘 59">
              <a:extLst>
                <a:ext uri="{FF2B5EF4-FFF2-40B4-BE49-F238E27FC236}">
                  <a16:creationId xmlns:a16="http://schemas.microsoft.com/office/drawing/2014/main" id="{55DEEE10-B538-4E98-B582-EA102098504A}"/>
                </a:ext>
              </a:extLst>
            </p:cNvPr>
            <p:cNvSpPr/>
            <p:nvPr/>
          </p:nvSpPr>
          <p:spPr>
            <a:xfrm>
              <a:off x="5314950" y="4267200"/>
              <a:ext cx="781050" cy="342900"/>
            </a:xfrm>
            <a:prstGeom prst="flowChartMagneticDisk">
              <a:avLst/>
            </a:prstGeom>
            <a:solidFill>
              <a:schemeClr val="bg2">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9AE88984-CAE2-4698-9D08-757C56A8C3AA}"/>
                </a:ext>
              </a:extLst>
            </p:cNvPr>
            <p:cNvCxnSpPr>
              <a:stCxn id="60" idx="3"/>
            </p:cNvCxnSpPr>
            <p:nvPr/>
          </p:nvCxnSpPr>
          <p:spPr>
            <a:xfrm flipH="1">
              <a:off x="5676900" y="4610100"/>
              <a:ext cx="28575" cy="2000250"/>
            </a:xfrm>
            <a:prstGeom prst="line">
              <a:avLst/>
            </a:prstGeom>
            <a:ln w="889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176CDE8F-82EA-4614-93E7-9FD4D826B7B1}"/>
                </a:ext>
              </a:extLst>
            </p:cNvPr>
            <p:cNvSpPr/>
            <p:nvPr/>
          </p:nvSpPr>
          <p:spPr>
            <a:xfrm>
              <a:off x="5314950" y="6522719"/>
              <a:ext cx="781050" cy="1905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磁盘 62">
              <a:extLst>
                <a:ext uri="{FF2B5EF4-FFF2-40B4-BE49-F238E27FC236}">
                  <a16:creationId xmlns:a16="http://schemas.microsoft.com/office/drawing/2014/main" id="{45DABA7D-658B-4AF0-8A7F-36440B5306B8}"/>
                </a:ext>
              </a:extLst>
            </p:cNvPr>
            <p:cNvSpPr/>
            <p:nvPr/>
          </p:nvSpPr>
          <p:spPr>
            <a:xfrm>
              <a:off x="6457950" y="4267200"/>
              <a:ext cx="781050" cy="342900"/>
            </a:xfrm>
            <a:prstGeom prst="flowChartMagneticDisk">
              <a:avLst/>
            </a:prstGeom>
            <a:solidFill>
              <a:schemeClr val="bg2">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a:extLst>
                <a:ext uri="{FF2B5EF4-FFF2-40B4-BE49-F238E27FC236}">
                  <a16:creationId xmlns:a16="http://schemas.microsoft.com/office/drawing/2014/main" id="{C238920F-F72F-4B1C-9BA8-84A8C927219A}"/>
                </a:ext>
              </a:extLst>
            </p:cNvPr>
            <p:cNvCxnSpPr>
              <a:stCxn id="63" idx="3"/>
            </p:cNvCxnSpPr>
            <p:nvPr/>
          </p:nvCxnSpPr>
          <p:spPr>
            <a:xfrm flipH="1">
              <a:off x="6819900" y="4610100"/>
              <a:ext cx="28575" cy="2000250"/>
            </a:xfrm>
            <a:prstGeom prst="line">
              <a:avLst/>
            </a:prstGeom>
            <a:ln w="889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8B2E9C6B-668B-4835-8C6A-E62880AD9C49}"/>
                </a:ext>
              </a:extLst>
            </p:cNvPr>
            <p:cNvSpPr/>
            <p:nvPr/>
          </p:nvSpPr>
          <p:spPr>
            <a:xfrm>
              <a:off x="6457950" y="6522719"/>
              <a:ext cx="781050" cy="1905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148">
              <a:extLst>
                <a:ext uri="{FF2B5EF4-FFF2-40B4-BE49-F238E27FC236}">
                  <a16:creationId xmlns:a16="http://schemas.microsoft.com/office/drawing/2014/main" id="{58707DBF-5AD1-45B6-8D6A-65819929E432}"/>
                </a:ext>
              </a:extLst>
            </p:cNvPr>
            <p:cNvSpPr>
              <a:spLocks/>
            </p:cNvSpPr>
            <p:nvPr/>
          </p:nvSpPr>
          <p:spPr bwMode="auto">
            <a:xfrm>
              <a:off x="2924324" y="2286000"/>
              <a:ext cx="2495251" cy="989129"/>
            </a:xfrm>
            <a:custGeom>
              <a:avLst/>
              <a:gdLst>
                <a:gd name="T0" fmla="*/ 510 w 928"/>
                <a:gd name="T1" fmla="*/ 0 h 521"/>
                <a:gd name="T2" fmla="*/ 579 w 928"/>
                <a:gd name="T3" fmla="*/ 9 h 521"/>
                <a:gd name="T4" fmla="*/ 640 w 928"/>
                <a:gd name="T5" fmla="*/ 37 h 521"/>
                <a:gd name="T6" fmla="*/ 693 w 928"/>
                <a:gd name="T7" fmla="*/ 79 h 521"/>
                <a:gd name="T8" fmla="*/ 730 w 928"/>
                <a:gd name="T9" fmla="*/ 134 h 521"/>
                <a:gd name="T10" fmla="*/ 735 w 928"/>
                <a:gd name="T11" fmla="*/ 134 h 521"/>
                <a:gd name="T12" fmla="*/ 755 w 928"/>
                <a:gd name="T13" fmla="*/ 134 h 521"/>
                <a:gd name="T14" fmla="*/ 792 w 928"/>
                <a:gd name="T15" fmla="*/ 143 h 521"/>
                <a:gd name="T16" fmla="*/ 827 w 928"/>
                <a:gd name="T17" fmla="*/ 158 h 521"/>
                <a:gd name="T18" fmla="*/ 858 w 928"/>
                <a:gd name="T19" fmla="*/ 178 h 521"/>
                <a:gd name="T20" fmla="*/ 884 w 928"/>
                <a:gd name="T21" fmla="*/ 204 h 521"/>
                <a:gd name="T22" fmla="*/ 906 w 928"/>
                <a:gd name="T23" fmla="*/ 235 h 521"/>
                <a:gd name="T24" fmla="*/ 919 w 928"/>
                <a:gd name="T25" fmla="*/ 270 h 521"/>
                <a:gd name="T26" fmla="*/ 928 w 928"/>
                <a:gd name="T27" fmla="*/ 308 h 521"/>
                <a:gd name="T28" fmla="*/ 928 w 928"/>
                <a:gd name="T29" fmla="*/ 328 h 521"/>
                <a:gd name="T30" fmla="*/ 919 w 928"/>
                <a:gd name="T31" fmla="*/ 389 h 521"/>
                <a:gd name="T32" fmla="*/ 891 w 928"/>
                <a:gd name="T33" fmla="*/ 442 h 521"/>
                <a:gd name="T34" fmla="*/ 851 w 928"/>
                <a:gd name="T35" fmla="*/ 484 h 521"/>
                <a:gd name="T36" fmla="*/ 799 w 928"/>
                <a:gd name="T37" fmla="*/ 510 h 521"/>
                <a:gd name="T38" fmla="*/ 783 w 928"/>
                <a:gd name="T39" fmla="*/ 517 h 521"/>
                <a:gd name="T40" fmla="*/ 735 w 928"/>
                <a:gd name="T41" fmla="*/ 521 h 521"/>
                <a:gd name="T42" fmla="*/ 154 w 928"/>
                <a:gd name="T43" fmla="*/ 521 h 521"/>
                <a:gd name="T44" fmla="*/ 123 w 928"/>
                <a:gd name="T45" fmla="*/ 519 h 521"/>
                <a:gd name="T46" fmla="*/ 95 w 928"/>
                <a:gd name="T47" fmla="*/ 510 h 521"/>
                <a:gd name="T48" fmla="*/ 68 w 928"/>
                <a:gd name="T49" fmla="*/ 495 h 521"/>
                <a:gd name="T50" fmla="*/ 44 w 928"/>
                <a:gd name="T51" fmla="*/ 477 h 521"/>
                <a:gd name="T52" fmla="*/ 26 w 928"/>
                <a:gd name="T53" fmla="*/ 453 h 521"/>
                <a:gd name="T54" fmla="*/ 11 w 928"/>
                <a:gd name="T55" fmla="*/ 427 h 521"/>
                <a:gd name="T56" fmla="*/ 2 w 928"/>
                <a:gd name="T57" fmla="*/ 398 h 521"/>
                <a:gd name="T58" fmla="*/ 0 w 928"/>
                <a:gd name="T59" fmla="*/ 367 h 521"/>
                <a:gd name="T60" fmla="*/ 2 w 928"/>
                <a:gd name="T61" fmla="*/ 339 h 521"/>
                <a:gd name="T62" fmla="*/ 20 w 928"/>
                <a:gd name="T63" fmla="*/ 288 h 521"/>
                <a:gd name="T64" fmla="*/ 55 w 928"/>
                <a:gd name="T65" fmla="*/ 248 h 521"/>
                <a:gd name="T66" fmla="*/ 101 w 928"/>
                <a:gd name="T67" fmla="*/ 220 h 521"/>
                <a:gd name="T68" fmla="*/ 128 w 928"/>
                <a:gd name="T69" fmla="*/ 213 h 521"/>
                <a:gd name="T70" fmla="*/ 130 w 928"/>
                <a:gd name="T71" fmla="*/ 187 h 521"/>
                <a:gd name="T72" fmla="*/ 139 w 928"/>
                <a:gd name="T73" fmla="*/ 160 h 521"/>
                <a:gd name="T74" fmla="*/ 169 w 928"/>
                <a:gd name="T75" fmla="*/ 116 h 521"/>
                <a:gd name="T76" fmla="*/ 216 w 928"/>
                <a:gd name="T77" fmla="*/ 86 h 521"/>
                <a:gd name="T78" fmla="*/ 242 w 928"/>
                <a:gd name="T79" fmla="*/ 79 h 521"/>
                <a:gd name="T80" fmla="*/ 268 w 928"/>
                <a:gd name="T81" fmla="*/ 75 h 521"/>
                <a:gd name="T82" fmla="*/ 284 w 928"/>
                <a:gd name="T83" fmla="*/ 77 h 521"/>
                <a:gd name="T84" fmla="*/ 321 w 928"/>
                <a:gd name="T85" fmla="*/ 86 h 521"/>
                <a:gd name="T86" fmla="*/ 341 w 928"/>
                <a:gd name="T87" fmla="*/ 66 h 521"/>
                <a:gd name="T88" fmla="*/ 383 w 928"/>
                <a:gd name="T89" fmla="*/ 35 h 521"/>
                <a:gd name="T90" fmla="*/ 429 w 928"/>
                <a:gd name="T91" fmla="*/ 13 h 521"/>
                <a:gd name="T92" fmla="*/ 482 w 928"/>
                <a:gd name="T93" fmla="*/ 2 h 521"/>
                <a:gd name="T94" fmla="*/ 510 w 928"/>
                <a:gd name="T9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28" h="521">
                  <a:moveTo>
                    <a:pt x="510" y="0"/>
                  </a:moveTo>
                  <a:lnTo>
                    <a:pt x="510" y="0"/>
                  </a:lnTo>
                  <a:lnTo>
                    <a:pt x="546" y="2"/>
                  </a:lnTo>
                  <a:lnTo>
                    <a:pt x="579" y="9"/>
                  </a:lnTo>
                  <a:lnTo>
                    <a:pt x="612" y="22"/>
                  </a:lnTo>
                  <a:lnTo>
                    <a:pt x="640" y="37"/>
                  </a:lnTo>
                  <a:lnTo>
                    <a:pt x="669" y="57"/>
                  </a:lnTo>
                  <a:lnTo>
                    <a:pt x="693" y="79"/>
                  </a:lnTo>
                  <a:lnTo>
                    <a:pt x="713" y="105"/>
                  </a:lnTo>
                  <a:lnTo>
                    <a:pt x="730" y="134"/>
                  </a:lnTo>
                  <a:lnTo>
                    <a:pt x="730" y="134"/>
                  </a:lnTo>
                  <a:lnTo>
                    <a:pt x="735" y="134"/>
                  </a:lnTo>
                  <a:lnTo>
                    <a:pt x="735" y="134"/>
                  </a:lnTo>
                  <a:lnTo>
                    <a:pt x="755" y="134"/>
                  </a:lnTo>
                  <a:lnTo>
                    <a:pt x="774" y="138"/>
                  </a:lnTo>
                  <a:lnTo>
                    <a:pt x="792" y="143"/>
                  </a:lnTo>
                  <a:lnTo>
                    <a:pt x="810" y="149"/>
                  </a:lnTo>
                  <a:lnTo>
                    <a:pt x="827" y="158"/>
                  </a:lnTo>
                  <a:lnTo>
                    <a:pt x="843" y="167"/>
                  </a:lnTo>
                  <a:lnTo>
                    <a:pt x="858" y="178"/>
                  </a:lnTo>
                  <a:lnTo>
                    <a:pt x="871" y="191"/>
                  </a:lnTo>
                  <a:lnTo>
                    <a:pt x="884" y="204"/>
                  </a:lnTo>
                  <a:lnTo>
                    <a:pt x="895" y="220"/>
                  </a:lnTo>
                  <a:lnTo>
                    <a:pt x="906" y="235"/>
                  </a:lnTo>
                  <a:lnTo>
                    <a:pt x="913" y="253"/>
                  </a:lnTo>
                  <a:lnTo>
                    <a:pt x="919" y="270"/>
                  </a:lnTo>
                  <a:lnTo>
                    <a:pt x="924" y="288"/>
                  </a:lnTo>
                  <a:lnTo>
                    <a:pt x="928" y="308"/>
                  </a:lnTo>
                  <a:lnTo>
                    <a:pt x="928" y="328"/>
                  </a:lnTo>
                  <a:lnTo>
                    <a:pt x="928" y="328"/>
                  </a:lnTo>
                  <a:lnTo>
                    <a:pt x="926" y="358"/>
                  </a:lnTo>
                  <a:lnTo>
                    <a:pt x="919" y="389"/>
                  </a:lnTo>
                  <a:lnTo>
                    <a:pt x="906" y="416"/>
                  </a:lnTo>
                  <a:lnTo>
                    <a:pt x="891" y="442"/>
                  </a:lnTo>
                  <a:lnTo>
                    <a:pt x="873" y="464"/>
                  </a:lnTo>
                  <a:lnTo>
                    <a:pt x="851" y="484"/>
                  </a:lnTo>
                  <a:lnTo>
                    <a:pt x="825" y="499"/>
                  </a:lnTo>
                  <a:lnTo>
                    <a:pt x="799" y="510"/>
                  </a:lnTo>
                  <a:lnTo>
                    <a:pt x="799" y="510"/>
                  </a:lnTo>
                  <a:lnTo>
                    <a:pt x="783" y="517"/>
                  </a:lnTo>
                  <a:lnTo>
                    <a:pt x="766" y="519"/>
                  </a:lnTo>
                  <a:lnTo>
                    <a:pt x="735" y="521"/>
                  </a:lnTo>
                  <a:lnTo>
                    <a:pt x="154" y="521"/>
                  </a:lnTo>
                  <a:lnTo>
                    <a:pt x="154" y="521"/>
                  </a:lnTo>
                  <a:lnTo>
                    <a:pt x="139" y="521"/>
                  </a:lnTo>
                  <a:lnTo>
                    <a:pt x="123" y="519"/>
                  </a:lnTo>
                  <a:lnTo>
                    <a:pt x="108" y="515"/>
                  </a:lnTo>
                  <a:lnTo>
                    <a:pt x="95" y="510"/>
                  </a:lnTo>
                  <a:lnTo>
                    <a:pt x="81" y="504"/>
                  </a:lnTo>
                  <a:lnTo>
                    <a:pt x="68" y="495"/>
                  </a:lnTo>
                  <a:lnTo>
                    <a:pt x="55" y="486"/>
                  </a:lnTo>
                  <a:lnTo>
                    <a:pt x="44" y="477"/>
                  </a:lnTo>
                  <a:lnTo>
                    <a:pt x="35" y="466"/>
                  </a:lnTo>
                  <a:lnTo>
                    <a:pt x="26" y="453"/>
                  </a:lnTo>
                  <a:lnTo>
                    <a:pt x="18" y="440"/>
                  </a:lnTo>
                  <a:lnTo>
                    <a:pt x="11" y="427"/>
                  </a:lnTo>
                  <a:lnTo>
                    <a:pt x="7" y="413"/>
                  </a:lnTo>
                  <a:lnTo>
                    <a:pt x="2" y="398"/>
                  </a:lnTo>
                  <a:lnTo>
                    <a:pt x="0" y="383"/>
                  </a:lnTo>
                  <a:lnTo>
                    <a:pt x="0" y="367"/>
                  </a:lnTo>
                  <a:lnTo>
                    <a:pt x="0" y="367"/>
                  </a:lnTo>
                  <a:lnTo>
                    <a:pt x="2" y="339"/>
                  </a:lnTo>
                  <a:lnTo>
                    <a:pt x="9" y="312"/>
                  </a:lnTo>
                  <a:lnTo>
                    <a:pt x="20" y="288"/>
                  </a:lnTo>
                  <a:lnTo>
                    <a:pt x="35" y="266"/>
                  </a:lnTo>
                  <a:lnTo>
                    <a:pt x="55" y="248"/>
                  </a:lnTo>
                  <a:lnTo>
                    <a:pt x="77" y="233"/>
                  </a:lnTo>
                  <a:lnTo>
                    <a:pt x="101" y="220"/>
                  </a:lnTo>
                  <a:lnTo>
                    <a:pt x="128" y="213"/>
                  </a:lnTo>
                  <a:lnTo>
                    <a:pt x="128" y="213"/>
                  </a:lnTo>
                  <a:lnTo>
                    <a:pt x="128" y="200"/>
                  </a:lnTo>
                  <a:lnTo>
                    <a:pt x="130" y="187"/>
                  </a:lnTo>
                  <a:lnTo>
                    <a:pt x="134" y="171"/>
                  </a:lnTo>
                  <a:lnTo>
                    <a:pt x="139" y="160"/>
                  </a:lnTo>
                  <a:lnTo>
                    <a:pt x="152" y="136"/>
                  </a:lnTo>
                  <a:lnTo>
                    <a:pt x="169" y="116"/>
                  </a:lnTo>
                  <a:lnTo>
                    <a:pt x="191" y="99"/>
                  </a:lnTo>
                  <a:lnTo>
                    <a:pt x="216" y="86"/>
                  </a:lnTo>
                  <a:lnTo>
                    <a:pt x="227" y="81"/>
                  </a:lnTo>
                  <a:lnTo>
                    <a:pt x="242" y="79"/>
                  </a:lnTo>
                  <a:lnTo>
                    <a:pt x="255" y="77"/>
                  </a:lnTo>
                  <a:lnTo>
                    <a:pt x="268" y="75"/>
                  </a:lnTo>
                  <a:lnTo>
                    <a:pt x="268" y="75"/>
                  </a:lnTo>
                  <a:lnTo>
                    <a:pt x="284" y="77"/>
                  </a:lnTo>
                  <a:lnTo>
                    <a:pt x="297" y="79"/>
                  </a:lnTo>
                  <a:lnTo>
                    <a:pt x="321" y="86"/>
                  </a:lnTo>
                  <a:lnTo>
                    <a:pt x="321" y="86"/>
                  </a:lnTo>
                  <a:lnTo>
                    <a:pt x="341" y="66"/>
                  </a:lnTo>
                  <a:lnTo>
                    <a:pt x="361" y="50"/>
                  </a:lnTo>
                  <a:lnTo>
                    <a:pt x="383" y="35"/>
                  </a:lnTo>
                  <a:lnTo>
                    <a:pt x="405" y="22"/>
                  </a:lnTo>
                  <a:lnTo>
                    <a:pt x="429" y="13"/>
                  </a:lnTo>
                  <a:lnTo>
                    <a:pt x="455" y="6"/>
                  </a:lnTo>
                  <a:lnTo>
                    <a:pt x="482" y="2"/>
                  </a:lnTo>
                  <a:lnTo>
                    <a:pt x="510" y="0"/>
                  </a:lnTo>
                  <a:lnTo>
                    <a:pt x="510" y="0"/>
                  </a:lnTo>
                  <a:close/>
                </a:path>
              </a:pathLst>
            </a:custGeom>
            <a:solidFill>
              <a:schemeClr val="bg2">
                <a:lumMod val="90000"/>
              </a:schemeClr>
            </a:solidFill>
            <a:ln>
              <a:noFill/>
            </a:ln>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zh-CN" altLang="en-US" dirty="0">
                <a:solidFill>
                  <a:srgbClr val="000000"/>
                </a:solidFill>
                <a:latin typeface="Arial" charset="0"/>
                <a:ea typeface="宋体" charset="-122"/>
              </a:endParaRPr>
            </a:p>
          </p:txBody>
        </p:sp>
        <p:sp>
          <p:nvSpPr>
            <p:cNvPr id="67" name="文本框 66">
              <a:extLst>
                <a:ext uri="{FF2B5EF4-FFF2-40B4-BE49-F238E27FC236}">
                  <a16:creationId xmlns:a16="http://schemas.microsoft.com/office/drawing/2014/main" id="{9DCD2C87-384D-4420-A8EC-9586302A160E}"/>
                </a:ext>
              </a:extLst>
            </p:cNvPr>
            <p:cNvSpPr txBox="1"/>
            <p:nvPr/>
          </p:nvSpPr>
          <p:spPr>
            <a:xfrm>
              <a:off x="3147464" y="2590800"/>
              <a:ext cx="2314610" cy="653855"/>
            </a:xfrm>
            <a:prstGeom prst="rect">
              <a:avLst/>
            </a:prstGeom>
            <a:noFill/>
          </p:spPr>
          <p:txBody>
            <a:bodyPr wrap="square" rtlCol="0">
              <a:spAutoFit/>
            </a:bodyPr>
            <a:lstStyle/>
            <a:p>
              <a:pPr algn="ctr"/>
              <a:r>
                <a:rPr lang="zh-CN" altLang="en-US" sz="1050" b="1" dirty="0">
                  <a:latin typeface="微软雅黑" panose="020B0503020204020204" pitchFamily="34" charset="-122"/>
                  <a:ea typeface="微软雅黑" panose="020B0503020204020204" pitchFamily="34" charset="-122"/>
                </a:rPr>
                <a:t>云数据中心</a:t>
              </a:r>
            </a:p>
          </p:txBody>
        </p:sp>
        <p:sp>
          <p:nvSpPr>
            <p:cNvPr id="68" name="矩形: 圆角 26">
              <a:extLst>
                <a:ext uri="{FF2B5EF4-FFF2-40B4-BE49-F238E27FC236}">
                  <a16:creationId xmlns:a16="http://schemas.microsoft.com/office/drawing/2014/main" id="{13D52939-EB19-4DF0-9DCB-9AAC6A914D47}"/>
                </a:ext>
              </a:extLst>
            </p:cNvPr>
            <p:cNvSpPr/>
            <p:nvPr/>
          </p:nvSpPr>
          <p:spPr>
            <a:xfrm>
              <a:off x="762000" y="1771650"/>
              <a:ext cx="7315200" cy="15240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9" name="Picture 356" descr="ICON_CPU_Q308">
              <a:extLst>
                <a:ext uri="{FF2B5EF4-FFF2-40B4-BE49-F238E27FC236}">
                  <a16:creationId xmlns:a16="http://schemas.microsoft.com/office/drawing/2014/main" id="{B23BDA5C-A7DF-42E4-B79F-AD31C4383F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2312" y="1907125"/>
              <a:ext cx="32738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359" descr="ICON_Memory_Q308">
              <a:extLst>
                <a:ext uri="{FF2B5EF4-FFF2-40B4-BE49-F238E27FC236}">
                  <a16:creationId xmlns:a16="http://schemas.microsoft.com/office/drawing/2014/main" id="{6A0E39C0-D2B8-4846-9E02-65FAB2BBCF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5746" y="1942430"/>
              <a:ext cx="454507" cy="4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382" descr="ICON_DiscDrive_Q308">
              <a:extLst>
                <a:ext uri="{FF2B5EF4-FFF2-40B4-BE49-F238E27FC236}">
                  <a16:creationId xmlns:a16="http://schemas.microsoft.com/office/drawing/2014/main" id="{907BD303-314B-49B9-BBEB-5216547F084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07220" y="1108532"/>
              <a:ext cx="87577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356" descr="ICON_CPU_Q308">
              <a:extLst>
                <a:ext uri="{FF2B5EF4-FFF2-40B4-BE49-F238E27FC236}">
                  <a16:creationId xmlns:a16="http://schemas.microsoft.com/office/drawing/2014/main" id="{1F86472C-3CB4-4D2C-9B43-BB020929F8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7399" y="1907125"/>
              <a:ext cx="32738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356" descr="ICON_CPU_Q308">
              <a:extLst>
                <a:ext uri="{FF2B5EF4-FFF2-40B4-BE49-F238E27FC236}">
                  <a16:creationId xmlns:a16="http://schemas.microsoft.com/office/drawing/2014/main" id="{ED07102B-3883-4CC8-933C-1CA85852B4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2486" y="1907124"/>
              <a:ext cx="32738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356" descr="ICON_CPU_Q308">
              <a:extLst>
                <a:ext uri="{FF2B5EF4-FFF2-40B4-BE49-F238E27FC236}">
                  <a16:creationId xmlns:a16="http://schemas.microsoft.com/office/drawing/2014/main" id="{7F690017-3491-4B52-9050-7396923AC6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573" y="1926074"/>
              <a:ext cx="32738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359" descr="ICON_Memory_Q308">
              <a:extLst>
                <a:ext uri="{FF2B5EF4-FFF2-40B4-BE49-F238E27FC236}">
                  <a16:creationId xmlns:a16="http://schemas.microsoft.com/office/drawing/2014/main" id="{D9A9DDCD-6DD1-4CD3-A548-6094DA1644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4729" y="1942430"/>
              <a:ext cx="454507" cy="4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359" descr="ICON_Memory_Q308">
              <a:extLst>
                <a:ext uri="{FF2B5EF4-FFF2-40B4-BE49-F238E27FC236}">
                  <a16:creationId xmlns:a16="http://schemas.microsoft.com/office/drawing/2014/main" id="{2FA7246B-479C-4260-B064-398D925E88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8746" y="1942430"/>
              <a:ext cx="454507" cy="4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359" descr="ICON_Memory_Q308">
              <a:extLst>
                <a:ext uri="{FF2B5EF4-FFF2-40B4-BE49-F238E27FC236}">
                  <a16:creationId xmlns:a16="http://schemas.microsoft.com/office/drawing/2014/main" id="{88D0C335-30AF-410F-A81D-0EC1AC3DBF5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8000" y="1942430"/>
              <a:ext cx="454507" cy="4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359" descr="ICON_Memory_Q308">
              <a:extLst>
                <a:ext uri="{FF2B5EF4-FFF2-40B4-BE49-F238E27FC236}">
                  <a16:creationId xmlns:a16="http://schemas.microsoft.com/office/drawing/2014/main" id="{AE48AC77-A998-496F-A613-BA47CA8125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2017" y="1942430"/>
              <a:ext cx="454507" cy="4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382" descr="ICON_DiscDrive_Q308">
              <a:extLst>
                <a:ext uri="{FF2B5EF4-FFF2-40B4-BE49-F238E27FC236}">
                  <a16:creationId xmlns:a16="http://schemas.microsoft.com/office/drawing/2014/main" id="{5C079A71-3714-4FA0-A211-937E5D83E8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19526" y="1108532"/>
              <a:ext cx="87577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382" descr="ICON_DiscDrive_Q308">
              <a:extLst>
                <a:ext uri="{FF2B5EF4-FFF2-40B4-BE49-F238E27FC236}">
                  <a16:creationId xmlns:a16="http://schemas.microsoft.com/office/drawing/2014/main" id="{074A045D-2758-469E-B5D5-15746E31854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9000" y="1108532"/>
              <a:ext cx="87577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382" descr="ICON_DiscDrive_Q308">
              <a:extLst>
                <a:ext uri="{FF2B5EF4-FFF2-40B4-BE49-F238E27FC236}">
                  <a16:creationId xmlns:a16="http://schemas.microsoft.com/office/drawing/2014/main" id="{B85AA02A-8F67-4F65-998D-8BB67D0D0C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38474" y="1108532"/>
              <a:ext cx="87577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382" descr="ICON_DiscDrive_Q308">
              <a:extLst>
                <a:ext uri="{FF2B5EF4-FFF2-40B4-BE49-F238E27FC236}">
                  <a16:creationId xmlns:a16="http://schemas.microsoft.com/office/drawing/2014/main" id="{1925DE4E-E31A-4062-9E6A-050A1CB93BE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47948" y="1108532"/>
              <a:ext cx="87577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382" descr="ICON_DiscDrive_Q308">
              <a:extLst>
                <a:ext uri="{FF2B5EF4-FFF2-40B4-BE49-F238E27FC236}">
                  <a16:creationId xmlns:a16="http://schemas.microsoft.com/office/drawing/2014/main" id="{85AA4092-C0D3-4066-BA6D-31E40E7AE4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6849" y="1108532"/>
              <a:ext cx="875771" cy="5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4" name="对话气泡: 圆角矩形 74">
            <a:extLst>
              <a:ext uri="{FF2B5EF4-FFF2-40B4-BE49-F238E27FC236}">
                <a16:creationId xmlns:a16="http://schemas.microsoft.com/office/drawing/2014/main" id="{ED632FCD-EC75-4B98-87A5-610D7F05B2B5}"/>
              </a:ext>
            </a:extLst>
          </p:cNvPr>
          <p:cNvSpPr/>
          <p:nvPr/>
        </p:nvSpPr>
        <p:spPr>
          <a:xfrm>
            <a:off x="5177774" y="1913686"/>
            <a:ext cx="1875333" cy="826796"/>
          </a:xfrm>
          <a:prstGeom prst="wedgeRoundRectCallout">
            <a:avLst>
              <a:gd name="adj1" fmla="val -191164"/>
              <a:gd name="adj2" fmla="val 105644"/>
              <a:gd name="adj3" fmla="val 16667"/>
            </a:avLst>
          </a:prstGeom>
          <a:solidFill>
            <a:schemeClr val="accent1">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200" dirty="0">
                <a:solidFill>
                  <a:schemeClr val="tx1"/>
                </a:solidFill>
                <a:latin typeface="微软雅黑" panose="020B0503020204020204" pitchFamily="34" charset="-122"/>
                <a:ea typeface="微软雅黑" panose="020B0503020204020204" pitchFamily="34" charset="-122"/>
              </a:rPr>
              <a:t>我需要</a:t>
            </a:r>
            <a:r>
              <a:rPr lang="en-US" altLang="zh-CN" sz="1200" dirty="0">
                <a:solidFill>
                  <a:schemeClr val="tx1"/>
                </a:solidFill>
                <a:latin typeface="微软雅黑" panose="020B0503020204020204" pitchFamily="34" charset="-122"/>
                <a:ea typeface="微软雅黑" panose="020B0503020204020204" pitchFamily="34" charset="-122"/>
              </a:rPr>
              <a:t>10</a:t>
            </a:r>
            <a:r>
              <a:rPr lang="zh-CN" altLang="en-US" sz="1200" dirty="0">
                <a:solidFill>
                  <a:schemeClr val="tx1"/>
                </a:solidFill>
                <a:latin typeface="微软雅黑" panose="020B0503020204020204" pitchFamily="34" charset="-122"/>
                <a:ea typeface="微软雅黑" panose="020B0503020204020204" pitchFamily="34" charset="-122"/>
              </a:rPr>
              <a:t>台虚拟机</a:t>
            </a:r>
            <a:r>
              <a:rPr lang="zh-CN" altLang="zh-CN"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2CPU</a:t>
            </a:r>
            <a:r>
              <a:rPr lang="zh-CN" altLang="zh-CN"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8G</a:t>
            </a:r>
            <a:r>
              <a:rPr lang="zh-CN" altLang="zh-CN" sz="1200" dirty="0">
                <a:solidFill>
                  <a:schemeClr val="tx1"/>
                </a:solidFill>
                <a:latin typeface="微软雅黑" panose="020B0503020204020204" pitchFamily="34" charset="-122"/>
                <a:ea typeface="微软雅黑" panose="020B0503020204020204" pitchFamily="34" charset="-122"/>
              </a:rPr>
              <a:t>内存</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50G</a:t>
            </a:r>
            <a:r>
              <a:rPr lang="zh-CN" altLang="en-US" sz="1200" dirty="0">
                <a:solidFill>
                  <a:schemeClr val="tx1"/>
                </a:solidFill>
                <a:latin typeface="微软雅黑" panose="020B0503020204020204" pitchFamily="34" charset="-122"/>
                <a:ea typeface="微软雅黑" panose="020B0503020204020204" pitchFamily="34" charset="-122"/>
              </a:rPr>
              <a:t>硬盘</a:t>
            </a:r>
          </a:p>
        </p:txBody>
      </p:sp>
      <p:pic>
        <p:nvPicPr>
          <p:cNvPr id="85" name="图片 84">
            <a:extLst>
              <a:ext uri="{FF2B5EF4-FFF2-40B4-BE49-F238E27FC236}">
                <a16:creationId xmlns:a16="http://schemas.microsoft.com/office/drawing/2014/main" id="{3589AF42-CFFA-44AF-98B0-A1E436A21B50}"/>
              </a:ext>
            </a:extLst>
          </p:cNvPr>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2317549" y="4047552"/>
            <a:ext cx="1496828" cy="1299032"/>
          </a:xfrm>
          <a:prstGeom prst="rect">
            <a:avLst/>
          </a:prstGeom>
        </p:spPr>
      </p:pic>
    </p:spTree>
    <p:extLst>
      <p:ext uri="{BB962C8B-B14F-4D97-AF65-F5344CB8AC3E}">
        <p14:creationId xmlns:p14="http://schemas.microsoft.com/office/powerpoint/2010/main" val="273903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阿里云</a:t>
            </a:r>
            <a:r>
              <a:rPr lang="en-US" altLang="zh-CN" b="1" dirty="0">
                <a:solidFill>
                  <a:srgbClr val="002060"/>
                </a:solidFill>
                <a:latin typeface="微软雅黑" panose="020B0503020204020204" pitchFamily="34" charset="-122"/>
                <a:ea typeface="微软雅黑" panose="020B0503020204020204" pitchFamily="34" charset="-122"/>
              </a:rPr>
              <a:t>ECS</a:t>
            </a:r>
            <a:r>
              <a:rPr lang="zh-CN" altLang="en-US" b="1" dirty="0">
                <a:solidFill>
                  <a:srgbClr val="002060"/>
                </a:solidFill>
                <a:latin typeface="微软雅黑" panose="020B0503020204020204" pitchFamily="34" charset="-122"/>
                <a:ea typeface="微软雅黑" panose="020B0503020204020204" pitchFamily="34" charset="-122"/>
              </a:rPr>
              <a:t>收费标准示例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95090" y="1122121"/>
            <a:ext cx="8640960" cy="5762623"/>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不同规格配置、不同计费方式</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包月（元</a:t>
            </a:r>
            <a:r>
              <a:rPr lang="en-US" altLang="zh-CN" kern="0" dirty="0">
                <a:solidFill>
                  <a:srgbClr val="003366"/>
                </a:solidFill>
                <a:latin typeface="Arial"/>
                <a:ea typeface="宋体"/>
              </a:rPr>
              <a:t>/</a:t>
            </a:r>
            <a:r>
              <a:rPr lang="zh-CN" altLang="en-US" kern="0" dirty="0">
                <a:solidFill>
                  <a:srgbClr val="003366"/>
                </a:solidFill>
                <a:latin typeface="Arial"/>
                <a:ea typeface="宋体"/>
              </a:rPr>
              <a:t>月）、按量付费（元</a:t>
            </a:r>
            <a:r>
              <a:rPr lang="en-US" altLang="zh-CN" kern="0" dirty="0">
                <a:solidFill>
                  <a:srgbClr val="003366"/>
                </a:solidFill>
                <a:latin typeface="Arial"/>
                <a:ea typeface="宋体"/>
              </a:rPr>
              <a:t>/</a:t>
            </a:r>
            <a:r>
              <a:rPr lang="zh-CN" altLang="en-US" kern="0" dirty="0">
                <a:solidFill>
                  <a:srgbClr val="003366"/>
                </a:solidFill>
                <a:latin typeface="Arial"/>
                <a:ea typeface="宋体"/>
              </a:rPr>
              <a:t>小时）</a:t>
            </a:r>
            <a:endParaRPr lang="en-US" altLang="zh-CN" kern="0" dirty="0">
              <a:solidFill>
                <a:srgbClr val="003366"/>
              </a:solidFill>
              <a:latin typeface="Arial"/>
              <a:ea typeface="宋体"/>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虚拟机规格：</a:t>
            </a:r>
            <a:r>
              <a:rPr lang="en-US" altLang="zh-CN" kern="0" dirty="0">
                <a:solidFill>
                  <a:srgbClr val="003366"/>
                </a:solidFill>
                <a:latin typeface="Arial"/>
                <a:ea typeface="宋体"/>
              </a:rPr>
              <a:t>CPU</a:t>
            </a:r>
            <a:r>
              <a:rPr lang="zh-CN" altLang="en-US" kern="0" dirty="0">
                <a:solidFill>
                  <a:srgbClr val="003366"/>
                </a:solidFill>
                <a:latin typeface="Arial"/>
                <a:ea typeface="宋体"/>
              </a:rPr>
              <a:t>、内存、硬盘、网络</a:t>
            </a:r>
          </a:p>
          <a:p>
            <a:pPr marL="742950" lvl="1" indent="-285750" eaLnBrk="1" hangingPunct="1">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graphicFrame>
        <p:nvGraphicFramePr>
          <p:cNvPr id="7" name="Table 4">
            <a:extLst>
              <a:ext uri="{FF2B5EF4-FFF2-40B4-BE49-F238E27FC236}">
                <a16:creationId xmlns:a16="http://schemas.microsoft.com/office/drawing/2014/main" id="{57522F84-4936-4E57-8256-FAA389C928BC}"/>
              </a:ext>
            </a:extLst>
          </p:cNvPr>
          <p:cNvGraphicFramePr>
            <a:graphicFrameLocks noGrp="1"/>
          </p:cNvGraphicFramePr>
          <p:nvPr>
            <p:extLst>
              <p:ext uri="{D42A27DB-BD31-4B8C-83A1-F6EECF244321}">
                <p14:modId xmlns:p14="http://schemas.microsoft.com/office/powerpoint/2010/main" val="1366482989"/>
              </p:ext>
            </p:extLst>
          </p:nvPr>
        </p:nvGraphicFramePr>
        <p:xfrm>
          <a:off x="1187624" y="2924944"/>
          <a:ext cx="6324601" cy="2895599"/>
        </p:xfrm>
        <a:graphic>
          <a:graphicData uri="http://schemas.openxmlformats.org/drawingml/2006/table">
            <a:tbl>
              <a:tblPr>
                <a:tableStyleId>{5C22544A-7EE6-4342-B048-85BDC9FD1C3A}</a:tableStyleId>
              </a:tblPr>
              <a:tblGrid>
                <a:gridCol w="855866">
                  <a:extLst>
                    <a:ext uri="{9D8B030D-6E8A-4147-A177-3AD203B41FA5}">
                      <a16:colId xmlns:a16="http://schemas.microsoft.com/office/drawing/2014/main" val="20000"/>
                    </a:ext>
                  </a:extLst>
                </a:gridCol>
                <a:gridCol w="855866">
                  <a:extLst>
                    <a:ext uri="{9D8B030D-6E8A-4147-A177-3AD203B41FA5}">
                      <a16:colId xmlns:a16="http://schemas.microsoft.com/office/drawing/2014/main" val="20001"/>
                    </a:ext>
                  </a:extLst>
                </a:gridCol>
                <a:gridCol w="566382">
                  <a:extLst>
                    <a:ext uri="{9D8B030D-6E8A-4147-A177-3AD203B41FA5}">
                      <a16:colId xmlns:a16="http://schemas.microsoft.com/office/drawing/2014/main" val="20002"/>
                    </a:ext>
                  </a:extLst>
                </a:gridCol>
                <a:gridCol w="566382">
                  <a:extLst>
                    <a:ext uri="{9D8B030D-6E8A-4147-A177-3AD203B41FA5}">
                      <a16:colId xmlns:a16="http://schemas.microsoft.com/office/drawing/2014/main" val="20003"/>
                    </a:ext>
                  </a:extLst>
                </a:gridCol>
                <a:gridCol w="566382">
                  <a:extLst>
                    <a:ext uri="{9D8B030D-6E8A-4147-A177-3AD203B41FA5}">
                      <a16:colId xmlns:a16="http://schemas.microsoft.com/office/drawing/2014/main" val="20004"/>
                    </a:ext>
                  </a:extLst>
                </a:gridCol>
                <a:gridCol w="566382">
                  <a:extLst>
                    <a:ext uri="{9D8B030D-6E8A-4147-A177-3AD203B41FA5}">
                      <a16:colId xmlns:a16="http://schemas.microsoft.com/office/drawing/2014/main" val="20005"/>
                    </a:ext>
                  </a:extLst>
                </a:gridCol>
                <a:gridCol w="566382">
                  <a:extLst>
                    <a:ext uri="{9D8B030D-6E8A-4147-A177-3AD203B41FA5}">
                      <a16:colId xmlns:a16="http://schemas.microsoft.com/office/drawing/2014/main" val="20006"/>
                    </a:ext>
                  </a:extLst>
                </a:gridCol>
                <a:gridCol w="629314">
                  <a:extLst>
                    <a:ext uri="{9D8B030D-6E8A-4147-A177-3AD203B41FA5}">
                      <a16:colId xmlns:a16="http://schemas.microsoft.com/office/drawing/2014/main" val="20007"/>
                    </a:ext>
                  </a:extLst>
                </a:gridCol>
                <a:gridCol w="632461">
                  <a:extLst>
                    <a:ext uri="{9D8B030D-6E8A-4147-A177-3AD203B41FA5}">
                      <a16:colId xmlns:a16="http://schemas.microsoft.com/office/drawing/2014/main" val="20008"/>
                    </a:ext>
                  </a:extLst>
                </a:gridCol>
                <a:gridCol w="519184">
                  <a:extLst>
                    <a:ext uri="{9D8B030D-6E8A-4147-A177-3AD203B41FA5}">
                      <a16:colId xmlns:a16="http://schemas.microsoft.com/office/drawing/2014/main" val="20009"/>
                    </a:ext>
                  </a:extLst>
                </a:gridCol>
              </a:tblGrid>
              <a:tr h="255011">
                <a:tc rowSpan="4">
                  <a:txBody>
                    <a:bodyPr/>
                    <a:lstStyle/>
                    <a:p>
                      <a:pPr algn="ctr" fontAlgn="ctr"/>
                      <a:r>
                        <a:rPr lang="zh-CN" altLang="en-US" sz="1200" u="none" strike="noStrike" dirty="0">
                          <a:effectLst/>
                        </a:rPr>
                        <a:t>规格族</a:t>
                      </a:r>
                      <a:endParaRPr lang="zh-CN" altLang="en-US" sz="1200" b="1" i="0" u="none" strike="noStrike" dirty="0">
                        <a:solidFill>
                          <a:srgbClr val="333333"/>
                        </a:solidFill>
                        <a:effectLst/>
                        <a:latin typeface="宋体" panose="02010600030101010101" pitchFamily="2" charset="-122"/>
                        <a:ea typeface="宋体" panose="02010600030101010101" pitchFamily="2" charset="-122"/>
                      </a:endParaRPr>
                    </a:p>
                  </a:txBody>
                  <a:tcPr marL="9525" marR="9525" marT="9525" marB="0" anchor="ctr"/>
                </a:tc>
                <a:tc rowSpan="4">
                  <a:txBody>
                    <a:bodyPr/>
                    <a:lstStyle/>
                    <a:p>
                      <a:pPr algn="ctr" fontAlgn="ctr"/>
                      <a:r>
                        <a:rPr lang="zh-CN" altLang="en-US" sz="1200" u="none" strike="noStrike">
                          <a:effectLst/>
                        </a:rPr>
                        <a:t>实例规格</a:t>
                      </a:r>
                      <a:endParaRPr lang="zh-CN" alt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200" u="none" strike="noStrike">
                          <a:effectLst/>
                        </a:rPr>
                        <a:t>杭州</a:t>
                      </a:r>
                      <a:endParaRPr lang="zh-CN" alt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rowSpan="4">
                  <a:txBody>
                    <a:bodyPr/>
                    <a:lstStyle/>
                    <a:p>
                      <a:pPr algn="ctr" fontAlgn="ctr"/>
                      <a:r>
                        <a:rPr lang="zh-CN" altLang="en-US" sz="1200" u="none" strike="noStrike">
                          <a:effectLst/>
                        </a:rPr>
                        <a:t>青岛</a:t>
                      </a:r>
                      <a:endParaRPr lang="zh-CN" alt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rowSpan="3" gridSpan="2">
                  <a:txBody>
                    <a:bodyPr/>
                    <a:lstStyle/>
                    <a:p>
                      <a:pPr algn="ctr" fontAlgn="ctr"/>
                      <a:r>
                        <a:rPr lang="zh-CN" altLang="en-US" sz="1200" u="none" strike="noStrike">
                          <a:effectLst/>
                        </a:rPr>
                        <a:t>香港</a:t>
                      </a:r>
                      <a:endParaRPr lang="zh-CN" alt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rowSpan="3" hMerge="1">
                  <a:txBody>
                    <a:bodyPr/>
                    <a:lstStyle/>
                    <a:p>
                      <a:endParaRPr lang="zh-CN" altLang="en-US"/>
                    </a:p>
                  </a:txBody>
                  <a:tcPr/>
                </a:tc>
                <a:tc rowSpan="3" gridSpan="2">
                  <a:txBody>
                    <a:bodyPr/>
                    <a:lstStyle/>
                    <a:p>
                      <a:pPr algn="ctr" fontAlgn="ctr"/>
                      <a:r>
                        <a:rPr lang="zh-CN" altLang="en-US" sz="1200" u="none" strike="noStrike">
                          <a:effectLst/>
                        </a:rPr>
                        <a:t>美国硅谷</a:t>
                      </a:r>
                      <a:endParaRPr lang="zh-CN" alt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rowSpan="3" hMerge="1">
                  <a:txBody>
                    <a:bodyPr/>
                    <a:lstStyle/>
                    <a:p>
                      <a:endParaRPr lang="zh-CN" altLang="en-US"/>
                    </a:p>
                  </a:txBody>
                  <a:tcPr/>
                </a:tc>
                <a:tc rowSpan="3" gridSpan="2">
                  <a:txBody>
                    <a:bodyPr/>
                    <a:lstStyle/>
                    <a:p>
                      <a:pPr algn="ctr" fontAlgn="ctr"/>
                      <a:r>
                        <a:rPr lang="zh-CN" altLang="en-US" sz="1200" u="none" strike="noStrike">
                          <a:effectLst/>
                        </a:rPr>
                        <a:t>亚太（新加坡）</a:t>
                      </a:r>
                      <a:endParaRPr lang="zh-CN" alt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rowSpan="3" hMerge="1">
                  <a:txBody>
                    <a:bodyPr/>
                    <a:lstStyle/>
                    <a:p>
                      <a:endParaRPr lang="zh-CN" altLang="en-US"/>
                    </a:p>
                  </a:txBody>
                  <a:tcPr/>
                </a:tc>
                <a:extLst>
                  <a:ext uri="{0D108BD9-81ED-4DB2-BD59-A6C34878D82A}">
                    <a16:rowId xmlns:a16="http://schemas.microsoft.com/office/drawing/2014/main" val="10000"/>
                  </a:ext>
                </a:extLst>
              </a:tr>
              <a:tr h="25501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a:effectLst/>
                        </a:rPr>
                        <a:t>北京</a:t>
                      </a:r>
                      <a:endParaRPr lang="zh-CN" alt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1"/>
                  </a:ext>
                </a:extLst>
              </a:tr>
              <a:tr h="26049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a:effectLst/>
                        </a:rPr>
                        <a:t>深圳</a:t>
                      </a:r>
                      <a:endParaRPr lang="zh-CN" alt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2"/>
                  </a:ext>
                </a:extLst>
              </a:tr>
              <a:tr h="260494">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a:effectLst/>
                        </a:rPr>
                        <a:t>上海</a:t>
                      </a:r>
                      <a:endParaRPr lang="zh-CN" alt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vMerge="1">
                  <a:txBody>
                    <a:bodyPr/>
                    <a:lstStyle/>
                    <a:p>
                      <a:endParaRPr lang="zh-CN" altLang="en-US"/>
                    </a:p>
                  </a:txBody>
                  <a:tcPr/>
                </a:tc>
                <a:tc>
                  <a:txBody>
                    <a:bodyPr/>
                    <a:lstStyle/>
                    <a:p>
                      <a:pPr algn="ctr" fontAlgn="ctr"/>
                      <a:r>
                        <a:rPr lang="zh-CN" altLang="en-US" sz="1200" u="none" strike="noStrike">
                          <a:effectLst/>
                        </a:rPr>
                        <a:t>非 </a:t>
                      </a:r>
                      <a:r>
                        <a:rPr lang="en-US" sz="1200" u="none" strike="noStrike">
                          <a:effectLst/>
                        </a:rPr>
                        <a:t>Win</a:t>
                      </a:r>
                      <a:endParaRPr 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200" u="none" strike="noStrike">
                          <a:effectLst/>
                        </a:rPr>
                        <a:t>Win</a:t>
                      </a:r>
                      <a:endParaRPr 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200" u="none" strike="noStrike">
                          <a:effectLst/>
                        </a:rPr>
                        <a:t>非 </a:t>
                      </a:r>
                      <a:r>
                        <a:rPr lang="en-US" sz="1200" u="none" strike="noStrike">
                          <a:effectLst/>
                        </a:rPr>
                        <a:t>Win</a:t>
                      </a:r>
                      <a:endParaRPr 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200" u="none" strike="noStrike">
                          <a:effectLst/>
                        </a:rPr>
                        <a:t>Win</a:t>
                      </a:r>
                      <a:endParaRPr 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1200" u="none" strike="noStrike">
                          <a:effectLst/>
                        </a:rPr>
                        <a:t>非 </a:t>
                      </a:r>
                      <a:r>
                        <a:rPr lang="en-US" sz="1200" u="none" strike="noStrike">
                          <a:effectLst/>
                        </a:rPr>
                        <a:t>Win</a:t>
                      </a:r>
                      <a:endParaRPr 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sz="1200" u="none" strike="noStrike">
                          <a:effectLst/>
                        </a:rPr>
                        <a:t>Win</a:t>
                      </a:r>
                      <a:endParaRPr lang="en-US" sz="1200" b="1"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3"/>
                  </a:ext>
                </a:extLst>
              </a:tr>
              <a:tr h="260494">
                <a:tc rowSpan="7">
                  <a:txBody>
                    <a:bodyPr/>
                    <a:lstStyle/>
                    <a:p>
                      <a:pPr algn="l" fontAlgn="ctr"/>
                      <a:r>
                        <a:rPr lang="en-US" sz="1200" u="none" strike="noStrike" dirty="0">
                          <a:effectLst/>
                        </a:rPr>
                        <a:t>n1</a:t>
                      </a:r>
                      <a:endParaRPr lang="en-US" sz="1200" b="0" i="0" u="none" strike="noStrike" dirty="0">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1200" u="none" strike="noStrike">
                          <a:effectLst/>
                        </a:rPr>
                        <a:t>1 </a:t>
                      </a:r>
                      <a:r>
                        <a:rPr lang="zh-CN" altLang="en-US" sz="1200" u="none" strike="noStrike">
                          <a:effectLst/>
                        </a:rPr>
                        <a:t>核 </a:t>
                      </a:r>
                      <a:r>
                        <a:rPr lang="en-US" altLang="zh-CN" sz="1200" u="none" strike="noStrike">
                          <a:effectLst/>
                        </a:rPr>
                        <a:t>1</a:t>
                      </a:r>
                      <a:r>
                        <a:rPr lang="en-US" sz="1200" u="none" strike="noStrike">
                          <a:effectLst/>
                        </a:rPr>
                        <a:t>GB</a:t>
                      </a:r>
                      <a:endParaRPr lang="en-US"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62</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62</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66</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86</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60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72</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70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91</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4"/>
                  </a:ext>
                </a:extLst>
              </a:tr>
              <a:tr h="260494">
                <a:tc vMerge="1">
                  <a:txBody>
                    <a:bodyPr/>
                    <a:lstStyle/>
                    <a:p>
                      <a:endParaRPr lang="zh-CN" altLang="en-US"/>
                    </a:p>
                  </a:txBody>
                  <a:tcPr/>
                </a:tc>
                <a:tc>
                  <a:txBody>
                    <a:bodyPr/>
                    <a:lstStyle/>
                    <a:p>
                      <a:pPr algn="l" fontAlgn="ctr"/>
                      <a:r>
                        <a:rPr lang="en-US" altLang="zh-CN" sz="1200" u="none" strike="noStrike">
                          <a:effectLst/>
                        </a:rPr>
                        <a:t>1 </a:t>
                      </a:r>
                      <a:r>
                        <a:rPr lang="zh-CN" altLang="en-US" sz="1200" u="none" strike="noStrike">
                          <a:effectLst/>
                        </a:rPr>
                        <a:t>核 </a:t>
                      </a:r>
                      <a:r>
                        <a:rPr lang="en-US" altLang="zh-CN" sz="1200" u="none" strike="noStrike">
                          <a:effectLst/>
                        </a:rPr>
                        <a:t>2</a:t>
                      </a:r>
                      <a:r>
                        <a:rPr lang="en-US" sz="1200" u="none" strike="noStrike">
                          <a:effectLst/>
                        </a:rPr>
                        <a:t>GB</a:t>
                      </a:r>
                      <a:endParaRPr lang="en-US"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88</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88</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136</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177</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170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204</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200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260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5"/>
                  </a:ext>
                </a:extLst>
              </a:tr>
              <a:tr h="260494">
                <a:tc vMerge="1">
                  <a:txBody>
                    <a:bodyPr/>
                    <a:lstStyle/>
                    <a:p>
                      <a:endParaRPr lang="zh-CN" altLang="en-US"/>
                    </a:p>
                  </a:txBody>
                  <a:tcPr/>
                </a:tc>
                <a:tc>
                  <a:txBody>
                    <a:bodyPr/>
                    <a:lstStyle/>
                    <a:p>
                      <a:pPr algn="l" fontAlgn="ctr"/>
                      <a:r>
                        <a:rPr lang="en-US" altLang="zh-CN" sz="1200" u="none" strike="noStrike" dirty="0">
                          <a:effectLst/>
                        </a:rPr>
                        <a:t>2 </a:t>
                      </a:r>
                      <a:r>
                        <a:rPr lang="zh-CN" altLang="en-US" sz="1200" u="none" strike="noStrike" dirty="0">
                          <a:effectLst/>
                        </a:rPr>
                        <a:t>核 </a:t>
                      </a:r>
                      <a:r>
                        <a:rPr lang="en-US" altLang="zh-CN" sz="1200" u="none" strike="noStrike" dirty="0">
                          <a:effectLst/>
                        </a:rPr>
                        <a:t>4</a:t>
                      </a:r>
                      <a:r>
                        <a:rPr lang="en-US" sz="1200" u="none" strike="noStrike" dirty="0">
                          <a:effectLst/>
                        </a:rPr>
                        <a:t>GB</a:t>
                      </a:r>
                      <a:endParaRPr lang="en-US" sz="1200" b="0" i="0" u="none" strike="noStrike" dirty="0">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196</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dirty="0">
                          <a:effectLst/>
                        </a:rPr>
                        <a:t>196</a:t>
                      </a:r>
                      <a:endParaRPr lang="en-US" altLang="zh-CN" sz="1200" b="0" i="0" u="none" strike="noStrike" dirty="0">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272</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354</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340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408</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400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520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6"/>
                  </a:ext>
                </a:extLst>
              </a:tr>
              <a:tr h="260494">
                <a:tc vMerge="1">
                  <a:txBody>
                    <a:bodyPr/>
                    <a:lstStyle/>
                    <a:p>
                      <a:endParaRPr lang="zh-CN" altLang="en-US"/>
                    </a:p>
                  </a:txBody>
                  <a:tcPr/>
                </a:tc>
                <a:tc>
                  <a:txBody>
                    <a:bodyPr/>
                    <a:lstStyle/>
                    <a:p>
                      <a:pPr algn="l" fontAlgn="ctr"/>
                      <a:r>
                        <a:rPr lang="en-US" altLang="zh-CN" sz="1200" u="none" strike="noStrike">
                          <a:effectLst/>
                        </a:rPr>
                        <a:t>4 </a:t>
                      </a:r>
                      <a:r>
                        <a:rPr lang="zh-CN" altLang="en-US" sz="1200" u="none" strike="noStrike">
                          <a:effectLst/>
                        </a:rPr>
                        <a:t>核 </a:t>
                      </a:r>
                      <a:r>
                        <a:rPr lang="en-US" altLang="zh-CN" sz="1200" u="none" strike="noStrike">
                          <a:effectLst/>
                        </a:rPr>
                        <a:t>8</a:t>
                      </a:r>
                      <a:r>
                        <a:rPr lang="en-US" sz="1200" u="none" strike="noStrike">
                          <a:effectLst/>
                        </a:rPr>
                        <a:t>GB</a:t>
                      </a:r>
                      <a:endParaRPr lang="en-US"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412</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412</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544</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708</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680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816</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800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1040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7"/>
                  </a:ext>
                </a:extLst>
              </a:tr>
              <a:tr h="260494">
                <a:tc vMerge="1">
                  <a:txBody>
                    <a:bodyPr/>
                    <a:lstStyle/>
                    <a:p>
                      <a:endParaRPr lang="zh-CN" altLang="en-US"/>
                    </a:p>
                  </a:txBody>
                  <a:tcPr/>
                </a:tc>
                <a:tc>
                  <a:txBody>
                    <a:bodyPr/>
                    <a:lstStyle/>
                    <a:p>
                      <a:pPr algn="l" fontAlgn="ctr"/>
                      <a:r>
                        <a:rPr lang="en-US" altLang="zh-CN" sz="1200" u="none" strike="noStrike">
                          <a:effectLst/>
                        </a:rPr>
                        <a:t>8 </a:t>
                      </a:r>
                      <a:r>
                        <a:rPr lang="zh-CN" altLang="en-US" sz="1200" u="none" strike="noStrike">
                          <a:effectLst/>
                        </a:rPr>
                        <a:t>核 </a:t>
                      </a:r>
                      <a:r>
                        <a:rPr lang="en-US" altLang="zh-CN" sz="1200" u="none" strike="noStrike">
                          <a:effectLst/>
                        </a:rPr>
                        <a:t>16</a:t>
                      </a:r>
                      <a:r>
                        <a:rPr lang="en-US" sz="1200" u="none" strike="noStrike">
                          <a:effectLst/>
                        </a:rPr>
                        <a:t>GB</a:t>
                      </a:r>
                      <a:endParaRPr lang="en-US"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844</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844</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1088</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1415</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1360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1632</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1600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2080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8"/>
                  </a:ext>
                </a:extLst>
              </a:tr>
              <a:tr h="301625">
                <a:tc vMerge="1">
                  <a:txBody>
                    <a:bodyPr/>
                    <a:lstStyle/>
                    <a:p>
                      <a:endParaRPr lang="zh-CN" altLang="en-US"/>
                    </a:p>
                  </a:txBody>
                  <a:tcPr/>
                </a:tc>
                <a:tc>
                  <a:txBody>
                    <a:bodyPr/>
                    <a:lstStyle/>
                    <a:p>
                      <a:pPr algn="l" fontAlgn="ctr"/>
                      <a:r>
                        <a:rPr lang="en-US" altLang="zh-CN" sz="1200" u="none" strike="noStrike">
                          <a:effectLst/>
                        </a:rPr>
                        <a:t>16 </a:t>
                      </a:r>
                      <a:r>
                        <a:rPr lang="zh-CN" altLang="en-US" sz="1200" u="none" strike="noStrike">
                          <a:effectLst/>
                        </a:rPr>
                        <a:t>核 </a:t>
                      </a:r>
                      <a:r>
                        <a:rPr lang="en-US" altLang="zh-CN" sz="1200" u="none" strike="noStrike">
                          <a:effectLst/>
                        </a:rPr>
                        <a:t>32</a:t>
                      </a:r>
                      <a:r>
                        <a:rPr lang="en-US" sz="1200" u="none" strike="noStrike">
                          <a:effectLst/>
                        </a:rPr>
                        <a:t>GB</a:t>
                      </a:r>
                      <a:endParaRPr lang="en-US"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1708</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1708</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2176</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2829</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2720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3264</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3200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4160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09"/>
                  </a:ext>
                </a:extLst>
              </a:tr>
              <a:tr h="260494">
                <a:tc vMerge="1">
                  <a:txBody>
                    <a:bodyPr/>
                    <a:lstStyle/>
                    <a:p>
                      <a:endParaRPr lang="zh-CN" altLang="en-US"/>
                    </a:p>
                  </a:txBody>
                  <a:tcPr/>
                </a:tc>
                <a:tc>
                  <a:txBody>
                    <a:bodyPr/>
                    <a:lstStyle/>
                    <a:p>
                      <a:pPr algn="l" fontAlgn="ctr"/>
                      <a:r>
                        <a:rPr lang="en-US" altLang="zh-CN" sz="1200" u="none" strike="noStrike">
                          <a:effectLst/>
                        </a:rPr>
                        <a:t>32 </a:t>
                      </a:r>
                      <a:r>
                        <a:rPr lang="zh-CN" altLang="en-US" sz="1200" u="none" strike="noStrike">
                          <a:effectLst/>
                        </a:rPr>
                        <a:t>核 </a:t>
                      </a:r>
                      <a:r>
                        <a:rPr lang="en-US" altLang="zh-CN" sz="1200" u="none" strike="noStrike">
                          <a:effectLst/>
                        </a:rPr>
                        <a:t>64</a:t>
                      </a:r>
                      <a:r>
                        <a:rPr lang="en-US" sz="1200" u="none" strike="noStrike">
                          <a:effectLst/>
                        </a:rPr>
                        <a:t>GB</a:t>
                      </a:r>
                      <a:endParaRPr lang="en-US"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3436</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3436</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4352</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5658</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5440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6528</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a:effectLst/>
                        </a:rPr>
                        <a:t>6400</a:t>
                      </a:r>
                      <a:endParaRPr lang="en-US" altLang="zh-CN" sz="1200" b="0" i="0" u="none" strike="noStrike">
                        <a:solidFill>
                          <a:srgbClr val="333333"/>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r" fontAlgn="ctr"/>
                      <a:r>
                        <a:rPr lang="en-US" altLang="zh-CN" sz="1200" u="none" strike="noStrike" dirty="0">
                          <a:effectLst/>
                        </a:rPr>
                        <a:t>8320 </a:t>
                      </a:r>
                      <a:endParaRPr lang="en-US" altLang="zh-CN" sz="1200" b="0" i="0" u="none" strike="noStrike" dirty="0">
                        <a:solidFill>
                          <a:srgbClr val="333333"/>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2783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PaaS</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平台作为服务</a:t>
            </a:r>
            <a:r>
              <a:rPr lang="en-US" altLang="zh-CN" kern="0" dirty="0">
                <a:solidFill>
                  <a:srgbClr val="003366"/>
                </a:solidFill>
                <a:latin typeface="Arial"/>
                <a:ea typeface="宋体"/>
              </a:rPr>
              <a:t>Platform-as-a-Service (PaaS)</a:t>
            </a:r>
          </a:p>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PaaS</a:t>
            </a:r>
            <a:r>
              <a:rPr lang="zh-CN" altLang="en-US" kern="0" dirty="0">
                <a:solidFill>
                  <a:srgbClr val="003366"/>
                </a:solidFill>
                <a:latin typeface="Arial"/>
                <a:ea typeface="宋体"/>
              </a:rPr>
              <a:t>交付模型是预先定义好的“就绪可用”的环境，一般由已经部署好和配置好的</a:t>
            </a:r>
            <a:r>
              <a:rPr lang="en-US" altLang="zh-CN" kern="0" dirty="0">
                <a:solidFill>
                  <a:srgbClr val="003366"/>
                </a:solidFill>
                <a:latin typeface="Arial"/>
                <a:ea typeface="宋体"/>
              </a:rPr>
              <a:t>IT</a:t>
            </a:r>
            <a:r>
              <a:rPr lang="zh-CN" altLang="en-US" kern="0" dirty="0">
                <a:solidFill>
                  <a:srgbClr val="003366"/>
                </a:solidFill>
                <a:latin typeface="Arial"/>
                <a:ea typeface="宋体"/>
              </a:rPr>
              <a:t>资源组成</a:t>
            </a:r>
          </a:p>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PaaS</a:t>
            </a:r>
            <a:r>
              <a:rPr lang="zh-CN" altLang="en-US" kern="0" dirty="0">
                <a:solidFill>
                  <a:srgbClr val="003366"/>
                </a:solidFill>
                <a:latin typeface="Arial"/>
                <a:ea typeface="宋体"/>
              </a:rPr>
              <a:t>依赖于使用已就绪环境，设立好一套预先打包好的产品和用来支持定制化应用的整个交付生命周期的工具</a:t>
            </a:r>
          </a:p>
          <a:p>
            <a:pPr marL="742950" lvl="1" indent="-285750" eaLnBrk="1" hangingPunct="1">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sp>
        <p:nvSpPr>
          <p:cNvPr id="7" name="object 6">
            <a:extLst>
              <a:ext uri="{FF2B5EF4-FFF2-40B4-BE49-F238E27FC236}">
                <a16:creationId xmlns:a16="http://schemas.microsoft.com/office/drawing/2014/main" id="{AF95F414-6BA0-4A7E-BA5F-00D98C1C9C61}"/>
              </a:ext>
            </a:extLst>
          </p:cNvPr>
          <p:cNvSpPr>
            <a:spLocks noChangeArrowheads="1"/>
          </p:cNvSpPr>
          <p:nvPr/>
        </p:nvSpPr>
        <p:spPr bwMode="auto">
          <a:xfrm>
            <a:off x="3158380" y="3664044"/>
            <a:ext cx="3816524" cy="300233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87000"/>
              </a:lnSpc>
              <a:spcBef>
                <a:spcPct val="0"/>
              </a:spcBef>
              <a:buClrTx/>
              <a:buSzPct val="100000"/>
              <a:buFont typeface="Arial" panose="020B0604020202020204" pitchFamily="34" charset="0"/>
              <a:buNone/>
            </a:pPr>
            <a:endParaRPr lang="zh-CN" altLang="zh-CN" sz="1800">
              <a:solidFill>
                <a:schemeClr val="bg1"/>
              </a:solidFill>
            </a:endParaRPr>
          </a:p>
        </p:txBody>
      </p:sp>
    </p:spTree>
    <p:extLst>
      <p:ext uri="{BB962C8B-B14F-4D97-AF65-F5344CB8AC3E}">
        <p14:creationId xmlns:p14="http://schemas.microsoft.com/office/powerpoint/2010/main" val="204013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PaaS</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buClr>
                <a:srgbClr val="006666"/>
              </a:buClr>
              <a:buSzPct val="70000"/>
              <a:buFont typeface="Wingdings" panose="05000000000000000000" pitchFamily="2" charset="2"/>
              <a:buChar char="n"/>
              <a:defRPr/>
            </a:pPr>
            <a:r>
              <a:rPr lang="zh-CN" altLang="en-US" kern="0" dirty="0">
                <a:solidFill>
                  <a:srgbClr val="003366"/>
                </a:solidFill>
                <a:latin typeface="Arial"/>
                <a:ea typeface="宋体"/>
              </a:rPr>
              <a:t>提供应用软件的开发、测试、部署和运行环境</a:t>
            </a:r>
            <a:endParaRPr lang="en-US" altLang="en-US"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运行平台，如应用服务器</a:t>
            </a:r>
            <a:endParaRPr lang="en-US" altLang="en-US"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辅助系统软件，如数据库</a:t>
            </a:r>
            <a:endParaRPr lang="en-US" altLang="en-US"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defRPr/>
            </a:pPr>
            <a:r>
              <a:rPr lang="zh-CN" altLang="en-US" kern="0" dirty="0">
                <a:solidFill>
                  <a:srgbClr val="003366"/>
                </a:solidFill>
                <a:latin typeface="Arial"/>
                <a:ea typeface="宋体"/>
              </a:rPr>
              <a:t>关键技术</a:t>
            </a:r>
            <a:endParaRPr lang="en-US" altLang="en-US"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分布式文件系统</a:t>
            </a:r>
            <a:endParaRPr lang="en-US" altLang="en-US"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分布式数据库</a:t>
            </a:r>
            <a:endParaRPr lang="en-US" altLang="en-US"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并行计算技术</a:t>
            </a:r>
            <a:endParaRPr lang="en-US" altLang="en-US"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defRPr/>
            </a:pPr>
            <a:r>
              <a:rPr lang="zh-CN" altLang="en-US" kern="0" dirty="0">
                <a:solidFill>
                  <a:srgbClr val="003366"/>
                </a:solidFill>
                <a:latin typeface="Arial"/>
                <a:ea typeface="宋体"/>
              </a:rPr>
              <a:t>典型产品</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defRPr/>
            </a:pPr>
            <a:r>
              <a:rPr lang="en-US" altLang="zh-CN" sz="2400" kern="0" dirty="0">
                <a:solidFill>
                  <a:srgbClr val="003366"/>
                </a:solidFill>
                <a:latin typeface="仿宋" panose="02010609060101010101" pitchFamily="49" charset="-122"/>
                <a:ea typeface="仿宋" panose="02010609060101010101" pitchFamily="49" charset="-122"/>
              </a:rPr>
              <a:t>GAE – Google</a:t>
            </a:r>
          </a:p>
          <a:p>
            <a:pPr marL="742950" lvl="1" indent="-285750" eaLnBrk="1" hangingPunct="1">
              <a:buClr>
                <a:srgbClr val="006666"/>
              </a:buClr>
              <a:buSzPct val="70000"/>
              <a:buFont typeface="Wingdings" panose="05000000000000000000" pitchFamily="2" charset="2"/>
              <a:buChar char="ü"/>
              <a:defRPr/>
            </a:pPr>
            <a:r>
              <a:rPr lang="en-US" altLang="zh-CN" sz="2400" kern="0" dirty="0">
                <a:solidFill>
                  <a:srgbClr val="003366"/>
                </a:solidFill>
                <a:latin typeface="仿宋" panose="02010609060101010101" pitchFamily="49" charset="-122"/>
                <a:ea typeface="仿宋" panose="02010609060101010101" pitchFamily="49" charset="-122"/>
              </a:rPr>
              <a:t>SAE – </a:t>
            </a:r>
            <a:r>
              <a:rPr lang="en-US" altLang="zh-CN" sz="2400" kern="0" dirty="0" err="1">
                <a:solidFill>
                  <a:srgbClr val="003366"/>
                </a:solidFill>
                <a:latin typeface="仿宋" panose="02010609060101010101" pitchFamily="49" charset="-122"/>
                <a:ea typeface="仿宋" panose="02010609060101010101" pitchFamily="49" charset="-122"/>
              </a:rPr>
              <a:t>Sina</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defRPr/>
            </a:pPr>
            <a:r>
              <a:rPr lang="en-US" altLang="zh-CN" sz="2400" kern="0" dirty="0">
                <a:solidFill>
                  <a:srgbClr val="003366"/>
                </a:solidFill>
                <a:latin typeface="仿宋" panose="02010609060101010101" pitchFamily="49" charset="-122"/>
                <a:ea typeface="仿宋" panose="02010609060101010101" pitchFamily="49" charset="-122"/>
              </a:rPr>
              <a:t>ACE – </a:t>
            </a:r>
            <a:r>
              <a:rPr lang="en-US" altLang="zh-CN" sz="2400" kern="0" dirty="0" err="1">
                <a:solidFill>
                  <a:srgbClr val="003366"/>
                </a:solidFill>
                <a:latin typeface="仿宋" panose="02010609060101010101" pitchFamily="49" charset="-122"/>
                <a:ea typeface="仿宋" panose="02010609060101010101" pitchFamily="49" charset="-122"/>
              </a:rPr>
              <a:t>Aliyun</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defRPr/>
            </a:pPr>
            <a:r>
              <a:rPr lang="en-US" altLang="zh-CN" sz="2400" kern="0" dirty="0">
                <a:solidFill>
                  <a:srgbClr val="003366"/>
                </a:solidFill>
                <a:latin typeface="仿宋" panose="02010609060101010101" pitchFamily="49" charset="-122"/>
                <a:ea typeface="仿宋" panose="02010609060101010101" pitchFamily="49" charset="-122"/>
              </a:rPr>
              <a:t>Windows Azure</a:t>
            </a:r>
            <a:endParaRPr lang="zh-CN" altLang="en-US"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pic>
        <p:nvPicPr>
          <p:cNvPr id="8" name="Picture 1">
            <a:extLst>
              <a:ext uri="{FF2B5EF4-FFF2-40B4-BE49-F238E27FC236}">
                <a16:creationId xmlns:a16="http://schemas.microsoft.com/office/drawing/2014/main" id="{50DB26C1-D219-4BA3-AF52-3EF813AC4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2132856"/>
            <a:ext cx="28098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http://quintagroup.com/services/python/google-app-engine/python-google-app-engine.jpg">
            <a:extLst>
              <a:ext uri="{FF2B5EF4-FFF2-40B4-BE49-F238E27FC236}">
                <a16:creationId xmlns:a16="http://schemas.microsoft.com/office/drawing/2014/main" id="{BD0FEF0A-C876-487B-BD15-462F98F85D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8176" y="4361656"/>
            <a:ext cx="15335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http://ts1.cn.mm.bing.net/images/thumbnail.aspx?q=4640970419340012&amp;id=d5863bc7daed861ac3a35df764bc5f75&amp;url=http%3a%2f%2fchriskoenig.net%2fwp-content%2fuploads%2f2011%2f02%2fazure.png">
            <a:extLst>
              <a:ext uri="{FF2B5EF4-FFF2-40B4-BE49-F238E27FC236}">
                <a16:creationId xmlns:a16="http://schemas.microsoft.com/office/drawing/2014/main" id="{68ED13EF-266B-413B-A413-F7E831B48E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2592" y="5459413"/>
            <a:ext cx="22479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a:extLst>
              <a:ext uri="{FF2B5EF4-FFF2-40B4-BE49-F238E27FC236}">
                <a16:creationId xmlns:a16="http://schemas.microsoft.com/office/drawing/2014/main" id="{BACCC651-3AFA-4C99-86F4-BA12444D803E}"/>
              </a:ext>
            </a:extLst>
          </p:cNvPr>
          <p:cNvPicPr>
            <a:picLocks noChangeAspect="1"/>
          </p:cNvPicPr>
          <p:nvPr/>
        </p:nvPicPr>
        <p:blipFill>
          <a:blip r:embed="rId7">
            <a:extLst>
              <a:ext uri="{28A0092B-C50C-407E-A947-70E740481C1C}">
                <a14:useLocalDpi xmlns:a14="http://schemas.microsoft.com/office/drawing/2010/main" val="0"/>
              </a:ext>
            </a:extLst>
          </a:blip>
          <a:srcRect r="28458"/>
          <a:stretch>
            <a:fillRect/>
          </a:stretch>
        </p:blipFill>
        <p:spPr bwMode="auto">
          <a:xfrm>
            <a:off x="3646488" y="6076950"/>
            <a:ext cx="3017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a:extLst>
              <a:ext uri="{FF2B5EF4-FFF2-40B4-BE49-F238E27FC236}">
                <a16:creationId xmlns:a16="http://schemas.microsoft.com/office/drawing/2014/main" id="{6FE33085-990E-4094-92C9-4F85ECCE98B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16725" y="4527550"/>
            <a:ext cx="2019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15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PaaS</a:t>
            </a:r>
            <a:r>
              <a:rPr lang="zh-CN" altLang="en-US" b="1" dirty="0">
                <a:solidFill>
                  <a:srgbClr val="002060"/>
                </a:solidFill>
                <a:latin typeface="微软雅黑" panose="020B0503020204020204" pitchFamily="34" charset="-122"/>
                <a:ea typeface="微软雅黑" panose="020B0503020204020204" pitchFamily="34" charset="-122"/>
              </a:rPr>
              <a:t>服务举例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6" name="组合 85">
            <a:extLst>
              <a:ext uri="{FF2B5EF4-FFF2-40B4-BE49-F238E27FC236}">
                <a16:creationId xmlns:a16="http://schemas.microsoft.com/office/drawing/2014/main" id="{26A15B83-4718-48DE-8869-7FE33C5CDF60}"/>
              </a:ext>
            </a:extLst>
          </p:cNvPr>
          <p:cNvGrpSpPr/>
          <p:nvPr/>
        </p:nvGrpSpPr>
        <p:grpSpPr>
          <a:xfrm>
            <a:off x="2483768" y="2772247"/>
            <a:ext cx="1115282" cy="2809813"/>
            <a:chOff x="8886218" y="315115"/>
            <a:chExt cx="1082452" cy="2924357"/>
          </a:xfrm>
        </p:grpSpPr>
        <p:sp>
          <p:nvSpPr>
            <p:cNvPr id="87" name="Freeform 158">
              <a:extLst>
                <a:ext uri="{FF2B5EF4-FFF2-40B4-BE49-F238E27FC236}">
                  <a16:creationId xmlns:a16="http://schemas.microsoft.com/office/drawing/2014/main" id="{27B717AB-3CF5-44C6-8481-53192066C9B6}"/>
                </a:ext>
              </a:extLst>
            </p:cNvPr>
            <p:cNvSpPr>
              <a:spLocks/>
            </p:cNvSpPr>
            <p:nvPr/>
          </p:nvSpPr>
          <p:spPr bwMode="auto">
            <a:xfrm>
              <a:off x="9147821" y="2143672"/>
              <a:ext cx="616637" cy="994362"/>
            </a:xfrm>
            <a:custGeom>
              <a:avLst/>
              <a:gdLst>
                <a:gd name="T0" fmla="*/ 18 w 195"/>
                <a:gd name="T1" fmla="*/ 11 h 315"/>
                <a:gd name="T2" fmla="*/ 0 w 195"/>
                <a:gd name="T3" fmla="*/ 315 h 315"/>
                <a:gd name="T4" fmla="*/ 64 w 195"/>
                <a:gd name="T5" fmla="*/ 315 h 315"/>
                <a:gd name="T6" fmla="*/ 86 w 195"/>
                <a:gd name="T7" fmla="*/ 59 h 315"/>
                <a:gd name="T8" fmla="*/ 99 w 195"/>
                <a:gd name="T9" fmla="*/ 59 h 315"/>
                <a:gd name="T10" fmla="*/ 135 w 195"/>
                <a:gd name="T11" fmla="*/ 315 h 315"/>
                <a:gd name="T12" fmla="*/ 195 w 195"/>
                <a:gd name="T13" fmla="*/ 315 h 315"/>
                <a:gd name="T14" fmla="*/ 164 w 195"/>
                <a:gd name="T15" fmla="*/ 36 h 315"/>
                <a:gd name="T16" fmla="*/ 159 w 195"/>
                <a:gd name="T17" fmla="*/ 0 h 315"/>
                <a:gd name="T18" fmla="*/ 18 w 195"/>
                <a:gd name="T19" fmla="*/ 11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315">
                  <a:moveTo>
                    <a:pt x="18" y="11"/>
                  </a:moveTo>
                  <a:cubicBezTo>
                    <a:pt x="0" y="315"/>
                    <a:pt x="0" y="315"/>
                    <a:pt x="0" y="315"/>
                  </a:cubicBezTo>
                  <a:cubicBezTo>
                    <a:pt x="64" y="315"/>
                    <a:pt x="64" y="315"/>
                    <a:pt x="64" y="315"/>
                  </a:cubicBezTo>
                  <a:cubicBezTo>
                    <a:pt x="86" y="59"/>
                    <a:pt x="86" y="59"/>
                    <a:pt x="86" y="59"/>
                  </a:cubicBezTo>
                  <a:cubicBezTo>
                    <a:pt x="99" y="59"/>
                    <a:pt x="99" y="59"/>
                    <a:pt x="99" y="59"/>
                  </a:cubicBezTo>
                  <a:cubicBezTo>
                    <a:pt x="135" y="315"/>
                    <a:pt x="135" y="315"/>
                    <a:pt x="135" y="315"/>
                  </a:cubicBezTo>
                  <a:cubicBezTo>
                    <a:pt x="195" y="315"/>
                    <a:pt x="195" y="315"/>
                    <a:pt x="195" y="315"/>
                  </a:cubicBezTo>
                  <a:cubicBezTo>
                    <a:pt x="164" y="36"/>
                    <a:pt x="164" y="36"/>
                    <a:pt x="164" y="36"/>
                  </a:cubicBezTo>
                  <a:cubicBezTo>
                    <a:pt x="159" y="0"/>
                    <a:pt x="159" y="0"/>
                    <a:pt x="159" y="0"/>
                  </a:cubicBezTo>
                  <a:cubicBezTo>
                    <a:pt x="159" y="0"/>
                    <a:pt x="46" y="2"/>
                    <a:pt x="18" y="11"/>
                  </a:cubicBezTo>
                  <a:close/>
                </a:path>
              </a:pathLst>
            </a:custGeom>
            <a:solidFill>
              <a:srgbClr val="82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88" name="Rectangle 159">
              <a:extLst>
                <a:ext uri="{FF2B5EF4-FFF2-40B4-BE49-F238E27FC236}">
                  <a16:creationId xmlns:a16="http://schemas.microsoft.com/office/drawing/2014/main" id="{A1861CB7-4A92-45B0-AF2D-F14B3AD24B0E}"/>
                </a:ext>
              </a:extLst>
            </p:cNvPr>
            <p:cNvSpPr>
              <a:spLocks noChangeArrowheads="1"/>
            </p:cNvSpPr>
            <p:nvPr/>
          </p:nvSpPr>
          <p:spPr bwMode="auto">
            <a:xfrm>
              <a:off x="9205215" y="2118313"/>
              <a:ext cx="444460" cy="53389"/>
            </a:xfrm>
            <a:prstGeom prst="rect">
              <a:avLst/>
            </a:prstGeom>
            <a:solidFill>
              <a:srgbClr val="6A41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89" name="Freeform 160">
              <a:extLst>
                <a:ext uri="{FF2B5EF4-FFF2-40B4-BE49-F238E27FC236}">
                  <a16:creationId xmlns:a16="http://schemas.microsoft.com/office/drawing/2014/main" id="{205E4501-EA8A-4C0D-88F4-C10D5C13401A}"/>
                </a:ext>
              </a:extLst>
            </p:cNvPr>
            <p:cNvSpPr>
              <a:spLocks/>
            </p:cNvSpPr>
            <p:nvPr/>
          </p:nvSpPr>
          <p:spPr bwMode="auto">
            <a:xfrm>
              <a:off x="9237248" y="1376212"/>
              <a:ext cx="391071" cy="760786"/>
            </a:xfrm>
            <a:custGeom>
              <a:avLst/>
              <a:gdLst>
                <a:gd name="T0" fmla="*/ 30 w 293"/>
                <a:gd name="T1" fmla="*/ 12 h 570"/>
                <a:gd name="T2" fmla="*/ 257 w 293"/>
                <a:gd name="T3" fmla="*/ 0 h 570"/>
                <a:gd name="T4" fmla="*/ 283 w 293"/>
                <a:gd name="T5" fmla="*/ 24 h 570"/>
                <a:gd name="T6" fmla="*/ 293 w 293"/>
                <a:gd name="T7" fmla="*/ 570 h 570"/>
                <a:gd name="T8" fmla="*/ 0 w 293"/>
                <a:gd name="T9" fmla="*/ 570 h 570"/>
                <a:gd name="T10" fmla="*/ 14 w 293"/>
                <a:gd name="T11" fmla="*/ 26 h 570"/>
                <a:gd name="T12" fmla="*/ 30 w 293"/>
                <a:gd name="T13" fmla="*/ 12 h 570"/>
              </a:gdLst>
              <a:ahLst/>
              <a:cxnLst>
                <a:cxn ang="0">
                  <a:pos x="T0" y="T1"/>
                </a:cxn>
                <a:cxn ang="0">
                  <a:pos x="T2" y="T3"/>
                </a:cxn>
                <a:cxn ang="0">
                  <a:pos x="T4" y="T5"/>
                </a:cxn>
                <a:cxn ang="0">
                  <a:pos x="T6" y="T7"/>
                </a:cxn>
                <a:cxn ang="0">
                  <a:pos x="T8" y="T9"/>
                </a:cxn>
                <a:cxn ang="0">
                  <a:pos x="T10" y="T11"/>
                </a:cxn>
                <a:cxn ang="0">
                  <a:pos x="T12" y="T13"/>
                </a:cxn>
              </a:cxnLst>
              <a:rect l="0" t="0" r="r" b="b"/>
              <a:pathLst>
                <a:path w="293" h="570">
                  <a:moveTo>
                    <a:pt x="30" y="12"/>
                  </a:moveTo>
                  <a:lnTo>
                    <a:pt x="257" y="0"/>
                  </a:lnTo>
                  <a:lnTo>
                    <a:pt x="283" y="24"/>
                  </a:lnTo>
                  <a:lnTo>
                    <a:pt x="293" y="570"/>
                  </a:lnTo>
                  <a:lnTo>
                    <a:pt x="0" y="570"/>
                  </a:lnTo>
                  <a:lnTo>
                    <a:pt x="14" y="26"/>
                  </a:lnTo>
                  <a:lnTo>
                    <a:pt x="30" y="12"/>
                  </a:lnTo>
                  <a:close/>
                </a:path>
              </a:pathLst>
            </a:custGeom>
            <a:solidFill>
              <a:srgbClr val="F8C4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90" name="Freeform 161">
              <a:extLst>
                <a:ext uri="{FF2B5EF4-FFF2-40B4-BE49-F238E27FC236}">
                  <a16:creationId xmlns:a16="http://schemas.microsoft.com/office/drawing/2014/main" id="{E53613E9-9FE6-4508-B59D-F9196E9B3850}"/>
                </a:ext>
              </a:extLst>
            </p:cNvPr>
            <p:cNvSpPr>
              <a:spLocks/>
            </p:cNvSpPr>
            <p:nvPr/>
          </p:nvSpPr>
          <p:spPr bwMode="auto">
            <a:xfrm>
              <a:off x="8886218" y="1376212"/>
              <a:ext cx="404418" cy="1039742"/>
            </a:xfrm>
            <a:custGeom>
              <a:avLst/>
              <a:gdLst>
                <a:gd name="T0" fmla="*/ 128 w 128"/>
                <a:gd name="T1" fmla="*/ 5 h 329"/>
                <a:gd name="T2" fmla="*/ 86 w 128"/>
                <a:gd name="T3" fmla="*/ 0 h 329"/>
                <a:gd name="T4" fmla="*/ 82 w 128"/>
                <a:gd name="T5" fmla="*/ 6 h 329"/>
                <a:gd name="T6" fmla="*/ 89 w 128"/>
                <a:gd name="T7" fmla="*/ 16 h 329"/>
                <a:gd name="T8" fmla="*/ 74 w 128"/>
                <a:gd name="T9" fmla="*/ 16 h 329"/>
                <a:gd name="T10" fmla="*/ 1 w 128"/>
                <a:gd name="T11" fmla="*/ 152 h 329"/>
                <a:gd name="T12" fmla="*/ 52 w 128"/>
                <a:gd name="T13" fmla="*/ 224 h 329"/>
                <a:gd name="T14" fmla="*/ 83 w 128"/>
                <a:gd name="T15" fmla="*/ 181 h 329"/>
                <a:gd name="T16" fmla="*/ 49 w 128"/>
                <a:gd name="T17" fmla="*/ 144 h 329"/>
                <a:gd name="T18" fmla="*/ 82 w 128"/>
                <a:gd name="T19" fmla="*/ 83 h 329"/>
                <a:gd name="T20" fmla="*/ 73 w 128"/>
                <a:gd name="T21" fmla="*/ 271 h 329"/>
                <a:gd name="T22" fmla="*/ 94 w 128"/>
                <a:gd name="T23" fmla="*/ 317 h 329"/>
                <a:gd name="T24" fmla="*/ 115 w 128"/>
                <a:gd name="T25" fmla="*/ 314 h 329"/>
                <a:gd name="T26" fmla="*/ 128 w 128"/>
                <a:gd name="T27" fmla="*/ 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329">
                  <a:moveTo>
                    <a:pt x="128" y="5"/>
                  </a:moveTo>
                  <a:cubicBezTo>
                    <a:pt x="128" y="5"/>
                    <a:pt x="88" y="0"/>
                    <a:pt x="86" y="0"/>
                  </a:cubicBezTo>
                  <a:cubicBezTo>
                    <a:pt x="85" y="0"/>
                    <a:pt x="82" y="1"/>
                    <a:pt x="82" y="6"/>
                  </a:cubicBezTo>
                  <a:cubicBezTo>
                    <a:pt x="82" y="12"/>
                    <a:pt x="89" y="16"/>
                    <a:pt x="89" y="16"/>
                  </a:cubicBezTo>
                  <a:cubicBezTo>
                    <a:pt x="89" y="16"/>
                    <a:pt x="80" y="10"/>
                    <a:pt x="74" y="16"/>
                  </a:cubicBezTo>
                  <a:cubicBezTo>
                    <a:pt x="69" y="22"/>
                    <a:pt x="0" y="140"/>
                    <a:pt x="1" y="152"/>
                  </a:cubicBezTo>
                  <a:cubicBezTo>
                    <a:pt x="3" y="163"/>
                    <a:pt x="52" y="224"/>
                    <a:pt x="52" y="224"/>
                  </a:cubicBezTo>
                  <a:cubicBezTo>
                    <a:pt x="83" y="181"/>
                    <a:pt x="83" y="181"/>
                    <a:pt x="83" y="181"/>
                  </a:cubicBezTo>
                  <a:cubicBezTo>
                    <a:pt x="83" y="181"/>
                    <a:pt x="49" y="150"/>
                    <a:pt x="49" y="144"/>
                  </a:cubicBezTo>
                  <a:cubicBezTo>
                    <a:pt x="50" y="138"/>
                    <a:pt x="82" y="83"/>
                    <a:pt x="82" y="83"/>
                  </a:cubicBezTo>
                  <a:cubicBezTo>
                    <a:pt x="73" y="271"/>
                    <a:pt x="73" y="271"/>
                    <a:pt x="73" y="271"/>
                  </a:cubicBezTo>
                  <a:cubicBezTo>
                    <a:pt x="73" y="271"/>
                    <a:pt x="73" y="305"/>
                    <a:pt x="94" y="317"/>
                  </a:cubicBezTo>
                  <a:cubicBezTo>
                    <a:pt x="115" y="329"/>
                    <a:pt x="115" y="314"/>
                    <a:pt x="115" y="314"/>
                  </a:cubicBezTo>
                  <a:lnTo>
                    <a:pt x="128" y="5"/>
                  </a:lnTo>
                  <a:close/>
                </a:path>
              </a:pathLst>
            </a:custGeom>
            <a:solidFill>
              <a:srgbClr val="681E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91" name="Freeform 162">
              <a:extLst>
                <a:ext uri="{FF2B5EF4-FFF2-40B4-BE49-F238E27FC236}">
                  <a16:creationId xmlns:a16="http://schemas.microsoft.com/office/drawing/2014/main" id="{EF56F4C1-B7A2-4BE8-A450-B6D26C1E823A}"/>
                </a:ext>
              </a:extLst>
            </p:cNvPr>
            <p:cNvSpPr>
              <a:spLocks/>
            </p:cNvSpPr>
            <p:nvPr/>
          </p:nvSpPr>
          <p:spPr bwMode="auto">
            <a:xfrm>
              <a:off x="9565587" y="1360196"/>
              <a:ext cx="403083" cy="1039742"/>
            </a:xfrm>
            <a:custGeom>
              <a:avLst/>
              <a:gdLst>
                <a:gd name="T0" fmla="*/ 0 w 128"/>
                <a:gd name="T1" fmla="*/ 5 h 329"/>
                <a:gd name="T2" fmla="*/ 42 w 128"/>
                <a:gd name="T3" fmla="*/ 0 h 329"/>
                <a:gd name="T4" fmla="*/ 46 w 128"/>
                <a:gd name="T5" fmla="*/ 6 h 329"/>
                <a:gd name="T6" fmla="*/ 38 w 128"/>
                <a:gd name="T7" fmla="*/ 16 h 329"/>
                <a:gd name="T8" fmla="*/ 54 w 128"/>
                <a:gd name="T9" fmla="*/ 16 h 329"/>
                <a:gd name="T10" fmla="*/ 126 w 128"/>
                <a:gd name="T11" fmla="*/ 152 h 329"/>
                <a:gd name="T12" fmla="*/ 76 w 128"/>
                <a:gd name="T13" fmla="*/ 224 h 329"/>
                <a:gd name="T14" fmla="*/ 45 w 128"/>
                <a:gd name="T15" fmla="*/ 181 h 329"/>
                <a:gd name="T16" fmla="*/ 79 w 128"/>
                <a:gd name="T17" fmla="*/ 144 h 329"/>
                <a:gd name="T18" fmla="*/ 46 w 128"/>
                <a:gd name="T19" fmla="*/ 84 h 329"/>
                <a:gd name="T20" fmla="*/ 55 w 128"/>
                <a:gd name="T21" fmla="*/ 271 h 329"/>
                <a:gd name="T22" fmla="*/ 34 w 128"/>
                <a:gd name="T23" fmla="*/ 317 h 329"/>
                <a:gd name="T24" fmla="*/ 13 w 128"/>
                <a:gd name="T25" fmla="*/ 314 h 329"/>
                <a:gd name="T26" fmla="*/ 0 w 128"/>
                <a:gd name="T27" fmla="*/ 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329">
                  <a:moveTo>
                    <a:pt x="0" y="5"/>
                  </a:moveTo>
                  <a:cubicBezTo>
                    <a:pt x="0" y="5"/>
                    <a:pt x="40" y="0"/>
                    <a:pt x="42" y="0"/>
                  </a:cubicBezTo>
                  <a:cubicBezTo>
                    <a:pt x="43" y="0"/>
                    <a:pt x="46" y="1"/>
                    <a:pt x="46" y="6"/>
                  </a:cubicBezTo>
                  <a:cubicBezTo>
                    <a:pt x="46" y="12"/>
                    <a:pt x="38" y="16"/>
                    <a:pt x="38" y="16"/>
                  </a:cubicBezTo>
                  <a:cubicBezTo>
                    <a:pt x="38" y="16"/>
                    <a:pt x="48" y="10"/>
                    <a:pt x="54" y="16"/>
                  </a:cubicBezTo>
                  <a:cubicBezTo>
                    <a:pt x="59" y="22"/>
                    <a:pt x="128" y="140"/>
                    <a:pt x="126" y="152"/>
                  </a:cubicBezTo>
                  <a:cubicBezTo>
                    <a:pt x="125" y="163"/>
                    <a:pt x="76" y="224"/>
                    <a:pt x="76" y="224"/>
                  </a:cubicBezTo>
                  <a:cubicBezTo>
                    <a:pt x="45" y="181"/>
                    <a:pt x="45" y="181"/>
                    <a:pt x="45" y="181"/>
                  </a:cubicBezTo>
                  <a:cubicBezTo>
                    <a:pt x="45" y="181"/>
                    <a:pt x="79" y="150"/>
                    <a:pt x="79" y="144"/>
                  </a:cubicBezTo>
                  <a:cubicBezTo>
                    <a:pt x="78" y="138"/>
                    <a:pt x="46" y="84"/>
                    <a:pt x="46" y="84"/>
                  </a:cubicBezTo>
                  <a:cubicBezTo>
                    <a:pt x="55" y="271"/>
                    <a:pt x="55" y="271"/>
                    <a:pt x="55" y="271"/>
                  </a:cubicBezTo>
                  <a:cubicBezTo>
                    <a:pt x="55" y="271"/>
                    <a:pt x="55" y="305"/>
                    <a:pt x="34" y="317"/>
                  </a:cubicBezTo>
                  <a:cubicBezTo>
                    <a:pt x="13" y="329"/>
                    <a:pt x="13" y="314"/>
                    <a:pt x="13" y="314"/>
                  </a:cubicBezTo>
                  <a:lnTo>
                    <a:pt x="0" y="5"/>
                  </a:lnTo>
                  <a:close/>
                </a:path>
              </a:pathLst>
            </a:custGeom>
            <a:solidFill>
              <a:srgbClr val="681E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92" name="Freeform 163">
              <a:extLst>
                <a:ext uri="{FF2B5EF4-FFF2-40B4-BE49-F238E27FC236}">
                  <a16:creationId xmlns:a16="http://schemas.microsoft.com/office/drawing/2014/main" id="{B727F574-F647-43D2-8363-93486A99B82E}"/>
                </a:ext>
              </a:extLst>
            </p:cNvPr>
            <p:cNvSpPr>
              <a:spLocks/>
            </p:cNvSpPr>
            <p:nvPr/>
          </p:nvSpPr>
          <p:spPr bwMode="auto">
            <a:xfrm>
              <a:off x="9362711" y="1464303"/>
              <a:ext cx="145484" cy="686042"/>
            </a:xfrm>
            <a:custGeom>
              <a:avLst/>
              <a:gdLst>
                <a:gd name="T0" fmla="*/ 52 w 109"/>
                <a:gd name="T1" fmla="*/ 0 h 514"/>
                <a:gd name="T2" fmla="*/ 0 w 109"/>
                <a:gd name="T3" fmla="*/ 514 h 514"/>
                <a:gd name="T4" fmla="*/ 109 w 109"/>
                <a:gd name="T5" fmla="*/ 514 h 514"/>
                <a:gd name="T6" fmla="*/ 62 w 109"/>
                <a:gd name="T7" fmla="*/ 0 h 514"/>
                <a:gd name="T8" fmla="*/ 52 w 109"/>
                <a:gd name="T9" fmla="*/ 0 h 514"/>
              </a:gdLst>
              <a:ahLst/>
              <a:cxnLst>
                <a:cxn ang="0">
                  <a:pos x="T0" y="T1"/>
                </a:cxn>
                <a:cxn ang="0">
                  <a:pos x="T2" y="T3"/>
                </a:cxn>
                <a:cxn ang="0">
                  <a:pos x="T4" y="T5"/>
                </a:cxn>
                <a:cxn ang="0">
                  <a:pos x="T6" y="T7"/>
                </a:cxn>
                <a:cxn ang="0">
                  <a:pos x="T8" y="T9"/>
                </a:cxn>
              </a:cxnLst>
              <a:rect l="0" t="0" r="r" b="b"/>
              <a:pathLst>
                <a:path w="109" h="514">
                  <a:moveTo>
                    <a:pt x="52" y="0"/>
                  </a:moveTo>
                  <a:lnTo>
                    <a:pt x="0" y="514"/>
                  </a:lnTo>
                  <a:lnTo>
                    <a:pt x="109" y="514"/>
                  </a:lnTo>
                  <a:lnTo>
                    <a:pt x="62" y="0"/>
                  </a:lnTo>
                  <a:lnTo>
                    <a:pt x="52" y="0"/>
                  </a:lnTo>
                  <a:close/>
                </a:path>
              </a:pathLst>
            </a:custGeom>
            <a:solidFill>
              <a:srgbClr val="6A4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93" name="Freeform 164">
              <a:extLst>
                <a:ext uri="{FF2B5EF4-FFF2-40B4-BE49-F238E27FC236}">
                  <a16:creationId xmlns:a16="http://schemas.microsoft.com/office/drawing/2014/main" id="{FD68B706-B12C-4727-82DB-07E52E3B66CC}"/>
                </a:ext>
              </a:extLst>
            </p:cNvPr>
            <p:cNvSpPr>
              <a:spLocks/>
            </p:cNvSpPr>
            <p:nvPr/>
          </p:nvSpPr>
          <p:spPr bwMode="auto">
            <a:xfrm>
              <a:off x="9337351" y="1380216"/>
              <a:ext cx="193534" cy="150823"/>
            </a:xfrm>
            <a:custGeom>
              <a:avLst/>
              <a:gdLst>
                <a:gd name="T0" fmla="*/ 7 w 145"/>
                <a:gd name="T1" fmla="*/ 7 h 113"/>
                <a:gd name="T2" fmla="*/ 0 w 145"/>
                <a:gd name="T3" fmla="*/ 113 h 113"/>
                <a:gd name="T4" fmla="*/ 74 w 145"/>
                <a:gd name="T5" fmla="*/ 73 h 113"/>
                <a:gd name="T6" fmla="*/ 145 w 145"/>
                <a:gd name="T7" fmla="*/ 101 h 113"/>
                <a:gd name="T8" fmla="*/ 135 w 145"/>
                <a:gd name="T9" fmla="*/ 0 h 113"/>
                <a:gd name="T10" fmla="*/ 7 w 145"/>
                <a:gd name="T11" fmla="*/ 7 h 113"/>
              </a:gdLst>
              <a:ahLst/>
              <a:cxnLst>
                <a:cxn ang="0">
                  <a:pos x="T0" y="T1"/>
                </a:cxn>
                <a:cxn ang="0">
                  <a:pos x="T2" y="T3"/>
                </a:cxn>
                <a:cxn ang="0">
                  <a:pos x="T4" y="T5"/>
                </a:cxn>
                <a:cxn ang="0">
                  <a:pos x="T6" y="T7"/>
                </a:cxn>
                <a:cxn ang="0">
                  <a:pos x="T8" y="T9"/>
                </a:cxn>
                <a:cxn ang="0">
                  <a:pos x="T10" y="T11"/>
                </a:cxn>
              </a:cxnLst>
              <a:rect l="0" t="0" r="r" b="b"/>
              <a:pathLst>
                <a:path w="145" h="113">
                  <a:moveTo>
                    <a:pt x="7" y="7"/>
                  </a:moveTo>
                  <a:lnTo>
                    <a:pt x="0" y="113"/>
                  </a:lnTo>
                  <a:lnTo>
                    <a:pt x="74" y="73"/>
                  </a:lnTo>
                  <a:lnTo>
                    <a:pt x="145" y="101"/>
                  </a:lnTo>
                  <a:lnTo>
                    <a:pt x="135" y="0"/>
                  </a:lnTo>
                  <a:lnTo>
                    <a:pt x="7" y="7"/>
                  </a:lnTo>
                  <a:close/>
                </a:path>
              </a:pathLst>
            </a:custGeom>
            <a:solidFill>
              <a:srgbClr val="6A4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94" name="Freeform 165">
              <a:extLst>
                <a:ext uri="{FF2B5EF4-FFF2-40B4-BE49-F238E27FC236}">
                  <a16:creationId xmlns:a16="http://schemas.microsoft.com/office/drawing/2014/main" id="{73A49949-0DD8-49CF-9097-D5A1F7B1DE08}"/>
                </a:ext>
              </a:extLst>
            </p:cNvPr>
            <p:cNvSpPr>
              <a:spLocks/>
            </p:cNvSpPr>
            <p:nvPr/>
          </p:nvSpPr>
          <p:spPr bwMode="auto">
            <a:xfrm>
              <a:off x="9069074" y="3077971"/>
              <a:ext cx="321666" cy="161501"/>
            </a:xfrm>
            <a:custGeom>
              <a:avLst/>
              <a:gdLst>
                <a:gd name="T0" fmla="*/ 0 w 102"/>
                <a:gd name="T1" fmla="*/ 51 h 51"/>
                <a:gd name="T2" fmla="*/ 102 w 102"/>
                <a:gd name="T3" fmla="*/ 51 h 51"/>
                <a:gd name="T4" fmla="*/ 56 w 102"/>
                <a:gd name="T5" fmla="*/ 4 h 51"/>
                <a:gd name="T6" fmla="*/ 0 w 102"/>
                <a:gd name="T7" fmla="*/ 51 h 51"/>
              </a:gdLst>
              <a:ahLst/>
              <a:cxnLst>
                <a:cxn ang="0">
                  <a:pos x="T0" y="T1"/>
                </a:cxn>
                <a:cxn ang="0">
                  <a:pos x="T2" y="T3"/>
                </a:cxn>
                <a:cxn ang="0">
                  <a:pos x="T4" y="T5"/>
                </a:cxn>
                <a:cxn ang="0">
                  <a:pos x="T6" y="T7"/>
                </a:cxn>
              </a:cxnLst>
              <a:rect l="0" t="0" r="r" b="b"/>
              <a:pathLst>
                <a:path w="102" h="51">
                  <a:moveTo>
                    <a:pt x="0" y="51"/>
                  </a:moveTo>
                  <a:cubicBezTo>
                    <a:pt x="102" y="51"/>
                    <a:pt x="102" y="51"/>
                    <a:pt x="102" y="51"/>
                  </a:cubicBezTo>
                  <a:cubicBezTo>
                    <a:pt x="102" y="51"/>
                    <a:pt x="101" y="7"/>
                    <a:pt x="56" y="4"/>
                  </a:cubicBezTo>
                  <a:cubicBezTo>
                    <a:pt x="11" y="0"/>
                    <a:pt x="0" y="51"/>
                    <a:pt x="0" y="51"/>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95" name="Freeform 166">
              <a:extLst>
                <a:ext uri="{FF2B5EF4-FFF2-40B4-BE49-F238E27FC236}">
                  <a16:creationId xmlns:a16="http://schemas.microsoft.com/office/drawing/2014/main" id="{A6104B8A-131D-40CB-99F4-93E1108A72D2}"/>
                </a:ext>
              </a:extLst>
            </p:cNvPr>
            <p:cNvSpPr>
              <a:spLocks/>
            </p:cNvSpPr>
            <p:nvPr/>
          </p:nvSpPr>
          <p:spPr bwMode="auto">
            <a:xfrm>
              <a:off x="9514868" y="3077971"/>
              <a:ext cx="321666" cy="161501"/>
            </a:xfrm>
            <a:custGeom>
              <a:avLst/>
              <a:gdLst>
                <a:gd name="T0" fmla="*/ 0 w 102"/>
                <a:gd name="T1" fmla="*/ 51 h 51"/>
                <a:gd name="T2" fmla="*/ 102 w 102"/>
                <a:gd name="T3" fmla="*/ 45 h 51"/>
                <a:gd name="T4" fmla="*/ 53 w 102"/>
                <a:gd name="T5" fmla="*/ 0 h 51"/>
                <a:gd name="T6" fmla="*/ 0 w 102"/>
                <a:gd name="T7" fmla="*/ 51 h 51"/>
              </a:gdLst>
              <a:ahLst/>
              <a:cxnLst>
                <a:cxn ang="0">
                  <a:pos x="T0" y="T1"/>
                </a:cxn>
                <a:cxn ang="0">
                  <a:pos x="T2" y="T3"/>
                </a:cxn>
                <a:cxn ang="0">
                  <a:pos x="T4" y="T5"/>
                </a:cxn>
                <a:cxn ang="0">
                  <a:pos x="T6" y="T7"/>
                </a:cxn>
              </a:cxnLst>
              <a:rect l="0" t="0" r="r" b="b"/>
              <a:pathLst>
                <a:path w="102" h="51">
                  <a:moveTo>
                    <a:pt x="0" y="51"/>
                  </a:moveTo>
                  <a:cubicBezTo>
                    <a:pt x="102" y="45"/>
                    <a:pt x="102" y="45"/>
                    <a:pt x="102" y="45"/>
                  </a:cubicBezTo>
                  <a:cubicBezTo>
                    <a:pt x="102" y="45"/>
                    <a:pt x="98" y="1"/>
                    <a:pt x="53" y="0"/>
                  </a:cubicBezTo>
                  <a:cubicBezTo>
                    <a:pt x="8" y="0"/>
                    <a:pt x="0" y="51"/>
                    <a:pt x="0" y="51"/>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96" name="Freeform 167">
              <a:extLst>
                <a:ext uri="{FF2B5EF4-FFF2-40B4-BE49-F238E27FC236}">
                  <a16:creationId xmlns:a16="http://schemas.microsoft.com/office/drawing/2014/main" id="{2EEEA99F-018A-4999-BF75-AA73E9394919}"/>
                </a:ext>
              </a:extLst>
            </p:cNvPr>
            <p:cNvSpPr>
              <a:spLocks/>
            </p:cNvSpPr>
            <p:nvPr/>
          </p:nvSpPr>
          <p:spPr bwMode="auto">
            <a:xfrm>
              <a:off x="9062400" y="1963486"/>
              <a:ext cx="174848" cy="186860"/>
            </a:xfrm>
            <a:custGeom>
              <a:avLst/>
              <a:gdLst>
                <a:gd name="T0" fmla="*/ 24 w 55"/>
                <a:gd name="T1" fmla="*/ 0 h 59"/>
                <a:gd name="T2" fmla="*/ 28 w 55"/>
                <a:gd name="T3" fmla="*/ 3 h 59"/>
                <a:gd name="T4" fmla="*/ 45 w 55"/>
                <a:gd name="T5" fmla="*/ 19 h 59"/>
                <a:gd name="T6" fmla="*/ 46 w 55"/>
                <a:gd name="T7" fmla="*/ 43 h 59"/>
                <a:gd name="T8" fmla="*/ 19 w 55"/>
                <a:gd name="T9" fmla="*/ 48 h 59"/>
                <a:gd name="T10" fmla="*/ 0 w 55"/>
                <a:gd name="T11" fmla="*/ 32 h 59"/>
                <a:gd name="T12" fmla="*/ 24 w 5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55" h="59">
                  <a:moveTo>
                    <a:pt x="24" y="0"/>
                  </a:moveTo>
                  <a:cubicBezTo>
                    <a:pt x="28" y="3"/>
                    <a:pt x="28" y="3"/>
                    <a:pt x="28" y="3"/>
                  </a:cubicBezTo>
                  <a:cubicBezTo>
                    <a:pt x="45" y="19"/>
                    <a:pt x="45" y="19"/>
                    <a:pt x="45" y="19"/>
                  </a:cubicBezTo>
                  <a:cubicBezTo>
                    <a:pt x="45" y="19"/>
                    <a:pt x="55" y="31"/>
                    <a:pt x="46" y="43"/>
                  </a:cubicBezTo>
                  <a:cubicBezTo>
                    <a:pt x="34" y="59"/>
                    <a:pt x="19" y="48"/>
                    <a:pt x="19" y="48"/>
                  </a:cubicBezTo>
                  <a:cubicBezTo>
                    <a:pt x="0" y="32"/>
                    <a:pt x="0" y="32"/>
                    <a:pt x="0" y="32"/>
                  </a:cubicBezTo>
                  <a:lnTo>
                    <a:pt x="24" y="0"/>
                  </a:lnTo>
                  <a:close/>
                </a:path>
              </a:pathLst>
            </a:custGeom>
            <a:solidFill>
              <a:srgbClr val="FFC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97" name="Freeform 168">
              <a:extLst>
                <a:ext uri="{FF2B5EF4-FFF2-40B4-BE49-F238E27FC236}">
                  <a16:creationId xmlns:a16="http://schemas.microsoft.com/office/drawing/2014/main" id="{04F91444-5024-4BA1-A861-A6BA02313B84}"/>
                </a:ext>
              </a:extLst>
            </p:cNvPr>
            <p:cNvSpPr>
              <a:spLocks/>
            </p:cNvSpPr>
            <p:nvPr/>
          </p:nvSpPr>
          <p:spPr bwMode="auto">
            <a:xfrm>
              <a:off x="9618976" y="1947469"/>
              <a:ext cx="176182" cy="189529"/>
            </a:xfrm>
            <a:custGeom>
              <a:avLst/>
              <a:gdLst>
                <a:gd name="T0" fmla="*/ 32 w 56"/>
                <a:gd name="T1" fmla="*/ 0 h 60"/>
                <a:gd name="T2" fmla="*/ 28 w 56"/>
                <a:gd name="T3" fmla="*/ 4 h 60"/>
                <a:gd name="T4" fmla="*/ 10 w 56"/>
                <a:gd name="T5" fmla="*/ 20 h 60"/>
                <a:gd name="T6" fmla="*/ 9 w 56"/>
                <a:gd name="T7" fmla="*/ 44 h 60"/>
                <a:gd name="T8" fmla="*/ 36 w 56"/>
                <a:gd name="T9" fmla="*/ 49 h 60"/>
                <a:gd name="T10" fmla="*/ 56 w 56"/>
                <a:gd name="T11" fmla="*/ 33 h 60"/>
                <a:gd name="T12" fmla="*/ 32 w 5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6" h="60">
                  <a:moveTo>
                    <a:pt x="32" y="0"/>
                  </a:moveTo>
                  <a:cubicBezTo>
                    <a:pt x="28" y="4"/>
                    <a:pt x="28" y="4"/>
                    <a:pt x="28" y="4"/>
                  </a:cubicBezTo>
                  <a:cubicBezTo>
                    <a:pt x="10" y="20"/>
                    <a:pt x="10" y="20"/>
                    <a:pt x="10" y="20"/>
                  </a:cubicBezTo>
                  <a:cubicBezTo>
                    <a:pt x="10" y="20"/>
                    <a:pt x="0" y="32"/>
                    <a:pt x="9" y="44"/>
                  </a:cubicBezTo>
                  <a:cubicBezTo>
                    <a:pt x="21" y="60"/>
                    <a:pt x="36" y="49"/>
                    <a:pt x="36" y="49"/>
                  </a:cubicBezTo>
                  <a:cubicBezTo>
                    <a:pt x="56" y="33"/>
                    <a:pt x="56" y="33"/>
                    <a:pt x="56" y="33"/>
                  </a:cubicBezTo>
                  <a:lnTo>
                    <a:pt x="32" y="0"/>
                  </a:lnTo>
                  <a:close/>
                </a:path>
              </a:pathLst>
            </a:custGeom>
            <a:solidFill>
              <a:srgbClr val="FFC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98" name="Freeform 169">
              <a:extLst>
                <a:ext uri="{FF2B5EF4-FFF2-40B4-BE49-F238E27FC236}">
                  <a16:creationId xmlns:a16="http://schemas.microsoft.com/office/drawing/2014/main" id="{F1C6BC32-4295-4F7C-96AF-7838C7181A2F}"/>
                </a:ext>
              </a:extLst>
            </p:cNvPr>
            <p:cNvSpPr>
              <a:spLocks/>
            </p:cNvSpPr>
            <p:nvPr/>
          </p:nvSpPr>
          <p:spPr bwMode="auto">
            <a:xfrm>
              <a:off x="9362711" y="2295829"/>
              <a:ext cx="154827" cy="40041"/>
            </a:xfrm>
            <a:custGeom>
              <a:avLst/>
              <a:gdLst>
                <a:gd name="T0" fmla="*/ 18 w 49"/>
                <a:gd name="T1" fmla="*/ 13 h 13"/>
                <a:gd name="T2" fmla="*/ 0 w 49"/>
                <a:gd name="T3" fmla="*/ 3 h 13"/>
                <a:gd name="T4" fmla="*/ 1 w 49"/>
                <a:gd name="T5" fmla="*/ 0 h 13"/>
                <a:gd name="T6" fmla="*/ 4 w 49"/>
                <a:gd name="T7" fmla="*/ 1 h 13"/>
                <a:gd name="T8" fmla="*/ 18 w 49"/>
                <a:gd name="T9" fmla="*/ 9 h 13"/>
                <a:gd name="T10" fmla="*/ 31 w 49"/>
                <a:gd name="T11" fmla="*/ 9 h 13"/>
                <a:gd name="T12" fmla="*/ 44 w 49"/>
                <a:gd name="T13" fmla="*/ 1 h 13"/>
                <a:gd name="T14" fmla="*/ 47 w 49"/>
                <a:gd name="T15" fmla="*/ 0 h 13"/>
                <a:gd name="T16" fmla="*/ 48 w 49"/>
                <a:gd name="T17" fmla="*/ 3 h 13"/>
                <a:gd name="T18" fmla="*/ 32 w 49"/>
                <a:gd name="T19" fmla="*/ 13 h 13"/>
                <a:gd name="T20" fmla="*/ 18 w 49"/>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3">
                  <a:moveTo>
                    <a:pt x="18" y="13"/>
                  </a:moveTo>
                  <a:cubicBezTo>
                    <a:pt x="6" y="13"/>
                    <a:pt x="1" y="4"/>
                    <a:pt x="0" y="3"/>
                  </a:cubicBezTo>
                  <a:cubicBezTo>
                    <a:pt x="0" y="2"/>
                    <a:pt x="0" y="1"/>
                    <a:pt x="1" y="0"/>
                  </a:cubicBezTo>
                  <a:cubicBezTo>
                    <a:pt x="2" y="0"/>
                    <a:pt x="3" y="0"/>
                    <a:pt x="4" y="1"/>
                  </a:cubicBezTo>
                  <a:cubicBezTo>
                    <a:pt x="4" y="1"/>
                    <a:pt x="9" y="9"/>
                    <a:pt x="18" y="9"/>
                  </a:cubicBezTo>
                  <a:cubicBezTo>
                    <a:pt x="31" y="9"/>
                    <a:pt x="31" y="9"/>
                    <a:pt x="31" y="9"/>
                  </a:cubicBezTo>
                  <a:cubicBezTo>
                    <a:pt x="31" y="9"/>
                    <a:pt x="40" y="7"/>
                    <a:pt x="44" y="1"/>
                  </a:cubicBezTo>
                  <a:cubicBezTo>
                    <a:pt x="45" y="0"/>
                    <a:pt x="46" y="0"/>
                    <a:pt x="47" y="0"/>
                  </a:cubicBezTo>
                  <a:cubicBezTo>
                    <a:pt x="48" y="1"/>
                    <a:pt x="49" y="2"/>
                    <a:pt x="48" y="3"/>
                  </a:cubicBezTo>
                  <a:cubicBezTo>
                    <a:pt x="43" y="11"/>
                    <a:pt x="32" y="13"/>
                    <a:pt x="32" y="13"/>
                  </a:cubicBezTo>
                  <a:lnTo>
                    <a:pt x="18" y="13"/>
                  </a:lnTo>
                  <a:close/>
                </a:path>
              </a:pathLst>
            </a:custGeom>
            <a:solidFill>
              <a:srgbClr val="7539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99" name="Freeform 170">
              <a:extLst>
                <a:ext uri="{FF2B5EF4-FFF2-40B4-BE49-F238E27FC236}">
                  <a16:creationId xmlns:a16="http://schemas.microsoft.com/office/drawing/2014/main" id="{C1A609D6-4884-4192-8D02-5646974BF686}"/>
                </a:ext>
              </a:extLst>
            </p:cNvPr>
            <p:cNvSpPr>
              <a:spLocks/>
            </p:cNvSpPr>
            <p:nvPr/>
          </p:nvSpPr>
          <p:spPr bwMode="auto">
            <a:xfrm>
              <a:off x="9376058" y="1309477"/>
              <a:ext cx="106777" cy="184190"/>
            </a:xfrm>
            <a:custGeom>
              <a:avLst/>
              <a:gdLst>
                <a:gd name="T0" fmla="*/ 0 w 34"/>
                <a:gd name="T1" fmla="*/ 0 h 58"/>
                <a:gd name="T2" fmla="*/ 0 w 34"/>
                <a:gd name="T3" fmla="*/ 38 h 58"/>
                <a:gd name="T4" fmla="*/ 18 w 34"/>
                <a:gd name="T5" fmla="*/ 57 h 58"/>
                <a:gd name="T6" fmla="*/ 33 w 34"/>
                <a:gd name="T7" fmla="*/ 38 h 58"/>
                <a:gd name="T8" fmla="*/ 32 w 34"/>
                <a:gd name="T9" fmla="*/ 0 h 58"/>
                <a:gd name="T10" fmla="*/ 0 w 34"/>
                <a:gd name="T11" fmla="*/ 0 h 58"/>
              </a:gdLst>
              <a:ahLst/>
              <a:cxnLst>
                <a:cxn ang="0">
                  <a:pos x="T0" y="T1"/>
                </a:cxn>
                <a:cxn ang="0">
                  <a:pos x="T2" y="T3"/>
                </a:cxn>
                <a:cxn ang="0">
                  <a:pos x="T4" y="T5"/>
                </a:cxn>
                <a:cxn ang="0">
                  <a:pos x="T6" y="T7"/>
                </a:cxn>
                <a:cxn ang="0">
                  <a:pos x="T8" y="T9"/>
                </a:cxn>
                <a:cxn ang="0">
                  <a:pos x="T10" y="T11"/>
                </a:cxn>
              </a:cxnLst>
              <a:rect l="0" t="0" r="r" b="b"/>
              <a:pathLst>
                <a:path w="34" h="58">
                  <a:moveTo>
                    <a:pt x="0" y="0"/>
                  </a:moveTo>
                  <a:cubicBezTo>
                    <a:pt x="0" y="38"/>
                    <a:pt x="0" y="38"/>
                    <a:pt x="0" y="38"/>
                  </a:cubicBezTo>
                  <a:cubicBezTo>
                    <a:pt x="0" y="38"/>
                    <a:pt x="1" y="58"/>
                    <a:pt x="18" y="57"/>
                  </a:cubicBezTo>
                  <a:cubicBezTo>
                    <a:pt x="34" y="56"/>
                    <a:pt x="33" y="38"/>
                    <a:pt x="33" y="38"/>
                  </a:cubicBezTo>
                  <a:cubicBezTo>
                    <a:pt x="32" y="0"/>
                    <a:pt x="32" y="0"/>
                    <a:pt x="32" y="0"/>
                  </a:cubicBezTo>
                  <a:lnTo>
                    <a:pt x="0" y="0"/>
                  </a:lnTo>
                  <a:close/>
                </a:path>
              </a:pathLst>
            </a:cu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00" name="Freeform 171">
              <a:extLst>
                <a:ext uri="{FF2B5EF4-FFF2-40B4-BE49-F238E27FC236}">
                  <a16:creationId xmlns:a16="http://schemas.microsoft.com/office/drawing/2014/main" id="{D2914849-315F-4F7E-BABD-95299D8F1BD2}"/>
                </a:ext>
              </a:extLst>
            </p:cNvPr>
            <p:cNvSpPr>
              <a:spLocks/>
            </p:cNvSpPr>
            <p:nvPr/>
          </p:nvSpPr>
          <p:spPr bwMode="auto">
            <a:xfrm>
              <a:off x="9376058" y="1309477"/>
              <a:ext cx="100104" cy="48050"/>
            </a:xfrm>
            <a:custGeom>
              <a:avLst/>
              <a:gdLst>
                <a:gd name="T0" fmla="*/ 17 w 32"/>
                <a:gd name="T1" fmla="*/ 15 h 15"/>
                <a:gd name="T2" fmla="*/ 32 w 32"/>
                <a:gd name="T3" fmla="*/ 14 h 15"/>
                <a:gd name="T4" fmla="*/ 32 w 32"/>
                <a:gd name="T5" fmla="*/ 0 h 15"/>
                <a:gd name="T6" fmla="*/ 0 w 32"/>
                <a:gd name="T7" fmla="*/ 0 h 15"/>
                <a:gd name="T8" fmla="*/ 0 w 32"/>
                <a:gd name="T9" fmla="*/ 12 h 15"/>
                <a:gd name="T10" fmla="*/ 17 w 32"/>
                <a:gd name="T11" fmla="*/ 15 h 15"/>
              </a:gdLst>
              <a:ahLst/>
              <a:cxnLst>
                <a:cxn ang="0">
                  <a:pos x="T0" y="T1"/>
                </a:cxn>
                <a:cxn ang="0">
                  <a:pos x="T2" y="T3"/>
                </a:cxn>
                <a:cxn ang="0">
                  <a:pos x="T4" y="T5"/>
                </a:cxn>
                <a:cxn ang="0">
                  <a:pos x="T6" y="T7"/>
                </a:cxn>
                <a:cxn ang="0">
                  <a:pos x="T8" y="T9"/>
                </a:cxn>
                <a:cxn ang="0">
                  <a:pos x="T10" y="T11"/>
                </a:cxn>
              </a:cxnLst>
              <a:rect l="0" t="0" r="r" b="b"/>
              <a:pathLst>
                <a:path w="32" h="15">
                  <a:moveTo>
                    <a:pt x="17" y="15"/>
                  </a:moveTo>
                  <a:cubicBezTo>
                    <a:pt x="23" y="15"/>
                    <a:pt x="28" y="15"/>
                    <a:pt x="32" y="14"/>
                  </a:cubicBezTo>
                  <a:cubicBezTo>
                    <a:pt x="32" y="0"/>
                    <a:pt x="32" y="0"/>
                    <a:pt x="32" y="0"/>
                  </a:cubicBezTo>
                  <a:cubicBezTo>
                    <a:pt x="0" y="0"/>
                    <a:pt x="0" y="0"/>
                    <a:pt x="0" y="0"/>
                  </a:cubicBezTo>
                  <a:cubicBezTo>
                    <a:pt x="0" y="12"/>
                    <a:pt x="0" y="12"/>
                    <a:pt x="0" y="12"/>
                  </a:cubicBezTo>
                  <a:cubicBezTo>
                    <a:pt x="6" y="13"/>
                    <a:pt x="11" y="15"/>
                    <a:pt x="17" y="15"/>
                  </a:cubicBezTo>
                  <a:close/>
                </a:path>
              </a:pathLst>
            </a:custGeom>
            <a:solidFill>
              <a:srgbClr val="F2B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01" name="Oval 172">
              <a:extLst>
                <a:ext uri="{FF2B5EF4-FFF2-40B4-BE49-F238E27FC236}">
                  <a16:creationId xmlns:a16="http://schemas.microsoft.com/office/drawing/2014/main" id="{E686651E-CDAC-4852-842C-203A3CDF48D8}"/>
                </a:ext>
              </a:extLst>
            </p:cNvPr>
            <p:cNvSpPr>
              <a:spLocks noChangeArrowheads="1"/>
            </p:cNvSpPr>
            <p:nvPr/>
          </p:nvSpPr>
          <p:spPr bwMode="auto">
            <a:xfrm>
              <a:off x="9085090" y="1001157"/>
              <a:ext cx="136141" cy="134806"/>
            </a:xfrm>
            <a:prstGeom prst="ellipse">
              <a:avLst/>
            </a:pr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02" name="Freeform 173">
              <a:extLst>
                <a:ext uri="{FF2B5EF4-FFF2-40B4-BE49-F238E27FC236}">
                  <a16:creationId xmlns:a16="http://schemas.microsoft.com/office/drawing/2014/main" id="{57AF8808-550B-4243-9C50-98E07872FFD6}"/>
                </a:ext>
              </a:extLst>
            </p:cNvPr>
            <p:cNvSpPr>
              <a:spLocks/>
            </p:cNvSpPr>
            <p:nvPr/>
          </p:nvSpPr>
          <p:spPr bwMode="auto">
            <a:xfrm>
              <a:off x="8999669" y="315115"/>
              <a:ext cx="827522" cy="698055"/>
            </a:xfrm>
            <a:custGeom>
              <a:avLst/>
              <a:gdLst>
                <a:gd name="T0" fmla="*/ 243 w 262"/>
                <a:gd name="T1" fmla="*/ 221 h 221"/>
                <a:gd name="T2" fmla="*/ 254 w 262"/>
                <a:gd name="T3" fmla="*/ 124 h 221"/>
                <a:gd name="T4" fmla="*/ 232 w 262"/>
                <a:gd name="T5" fmla="*/ 34 h 221"/>
                <a:gd name="T6" fmla="*/ 194 w 262"/>
                <a:gd name="T7" fmla="*/ 41 h 221"/>
                <a:gd name="T8" fmla="*/ 147 w 262"/>
                <a:gd name="T9" fmla="*/ 3 h 221"/>
                <a:gd name="T10" fmla="*/ 14 w 262"/>
                <a:gd name="T11" fmla="*/ 85 h 221"/>
                <a:gd name="T12" fmla="*/ 2 w 262"/>
                <a:gd name="T13" fmla="*/ 129 h 221"/>
                <a:gd name="T14" fmla="*/ 1 w 262"/>
                <a:gd name="T15" fmla="*/ 183 h 221"/>
                <a:gd name="T16" fmla="*/ 26 w 262"/>
                <a:gd name="T17" fmla="*/ 163 h 221"/>
                <a:gd name="T18" fmla="*/ 17 w 262"/>
                <a:gd name="T19" fmla="*/ 212 h 221"/>
                <a:gd name="T20" fmla="*/ 57 w 262"/>
                <a:gd name="T21" fmla="*/ 176 h 221"/>
                <a:gd name="T22" fmla="*/ 43 w 262"/>
                <a:gd name="T23" fmla="*/ 221 h 221"/>
                <a:gd name="T24" fmla="*/ 243 w 262"/>
                <a:gd name="T25"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221">
                  <a:moveTo>
                    <a:pt x="243" y="221"/>
                  </a:moveTo>
                  <a:cubicBezTo>
                    <a:pt x="254" y="124"/>
                    <a:pt x="254" y="124"/>
                    <a:pt x="254" y="124"/>
                  </a:cubicBezTo>
                  <a:cubicBezTo>
                    <a:pt x="254" y="124"/>
                    <a:pt x="262" y="45"/>
                    <a:pt x="232" y="34"/>
                  </a:cubicBezTo>
                  <a:cubicBezTo>
                    <a:pt x="206" y="25"/>
                    <a:pt x="194" y="41"/>
                    <a:pt x="194" y="41"/>
                  </a:cubicBezTo>
                  <a:cubicBezTo>
                    <a:pt x="194" y="41"/>
                    <a:pt x="186" y="0"/>
                    <a:pt x="147" y="3"/>
                  </a:cubicBezTo>
                  <a:cubicBezTo>
                    <a:pt x="107" y="5"/>
                    <a:pt x="20" y="74"/>
                    <a:pt x="14" y="85"/>
                  </a:cubicBezTo>
                  <a:cubicBezTo>
                    <a:pt x="13" y="87"/>
                    <a:pt x="5" y="111"/>
                    <a:pt x="2" y="129"/>
                  </a:cubicBezTo>
                  <a:cubicBezTo>
                    <a:pt x="0" y="151"/>
                    <a:pt x="1" y="183"/>
                    <a:pt x="1" y="183"/>
                  </a:cubicBezTo>
                  <a:cubicBezTo>
                    <a:pt x="26" y="163"/>
                    <a:pt x="26" y="163"/>
                    <a:pt x="26" y="163"/>
                  </a:cubicBezTo>
                  <a:cubicBezTo>
                    <a:pt x="17" y="212"/>
                    <a:pt x="17" y="212"/>
                    <a:pt x="17" y="212"/>
                  </a:cubicBezTo>
                  <a:cubicBezTo>
                    <a:pt x="57" y="176"/>
                    <a:pt x="57" y="176"/>
                    <a:pt x="57" y="176"/>
                  </a:cubicBezTo>
                  <a:cubicBezTo>
                    <a:pt x="43" y="221"/>
                    <a:pt x="43" y="221"/>
                    <a:pt x="43" y="221"/>
                  </a:cubicBezTo>
                  <a:lnTo>
                    <a:pt x="243" y="221"/>
                  </a:lnTo>
                  <a:close/>
                </a:path>
              </a:pathLst>
            </a:custGeom>
            <a:solidFill>
              <a:srgbClr val="293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03" name="Oval 174">
              <a:extLst>
                <a:ext uri="{FF2B5EF4-FFF2-40B4-BE49-F238E27FC236}">
                  <a16:creationId xmlns:a16="http://schemas.microsoft.com/office/drawing/2014/main" id="{9CAA6F53-FB53-4F91-A3DF-19462AABC1FF}"/>
                </a:ext>
              </a:extLst>
            </p:cNvPr>
            <p:cNvSpPr>
              <a:spLocks noChangeArrowheads="1"/>
            </p:cNvSpPr>
            <p:nvPr/>
          </p:nvSpPr>
          <p:spPr bwMode="auto">
            <a:xfrm>
              <a:off x="9663021" y="1001157"/>
              <a:ext cx="138810" cy="134806"/>
            </a:xfrm>
            <a:prstGeom prst="ellipse">
              <a:avLst/>
            </a:pr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04" name="Freeform 175">
              <a:extLst>
                <a:ext uri="{FF2B5EF4-FFF2-40B4-BE49-F238E27FC236}">
                  <a16:creationId xmlns:a16="http://schemas.microsoft.com/office/drawing/2014/main" id="{0AA380AD-5ABC-4C1F-BDC7-2A449DEECD37}"/>
                </a:ext>
              </a:extLst>
            </p:cNvPr>
            <p:cNvSpPr>
              <a:spLocks/>
            </p:cNvSpPr>
            <p:nvPr/>
          </p:nvSpPr>
          <p:spPr bwMode="auto">
            <a:xfrm>
              <a:off x="9145152" y="707521"/>
              <a:ext cx="568588" cy="636659"/>
            </a:xfrm>
            <a:custGeom>
              <a:avLst/>
              <a:gdLst>
                <a:gd name="T0" fmla="*/ 3 w 180"/>
                <a:gd name="T1" fmla="*/ 97 h 202"/>
                <a:gd name="T2" fmla="*/ 16 w 180"/>
                <a:gd name="T3" fmla="*/ 171 h 202"/>
                <a:gd name="T4" fmla="*/ 91 w 180"/>
                <a:gd name="T5" fmla="*/ 202 h 202"/>
                <a:gd name="T6" fmla="*/ 175 w 180"/>
                <a:gd name="T7" fmla="*/ 155 h 202"/>
                <a:gd name="T8" fmla="*/ 178 w 180"/>
                <a:gd name="T9" fmla="*/ 58 h 202"/>
                <a:gd name="T10" fmla="*/ 156 w 180"/>
                <a:gd name="T11" fmla="*/ 84 h 202"/>
                <a:gd name="T12" fmla="*/ 159 w 180"/>
                <a:gd name="T13" fmla="*/ 37 h 202"/>
                <a:gd name="T14" fmla="*/ 144 w 180"/>
                <a:gd name="T15" fmla="*/ 0 h 202"/>
                <a:gd name="T16" fmla="*/ 132 w 180"/>
                <a:gd name="T17" fmla="*/ 20 h 202"/>
                <a:gd name="T18" fmla="*/ 122 w 180"/>
                <a:gd name="T19" fmla="*/ 0 h 202"/>
                <a:gd name="T20" fmla="*/ 3 w 180"/>
                <a:gd name="T21" fmla="*/ 9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202">
                  <a:moveTo>
                    <a:pt x="3" y="97"/>
                  </a:moveTo>
                  <a:cubicBezTo>
                    <a:pt x="3" y="97"/>
                    <a:pt x="0" y="152"/>
                    <a:pt x="16" y="171"/>
                  </a:cubicBezTo>
                  <a:cubicBezTo>
                    <a:pt x="33" y="191"/>
                    <a:pt x="54" y="201"/>
                    <a:pt x="91" y="202"/>
                  </a:cubicBezTo>
                  <a:cubicBezTo>
                    <a:pt x="127" y="202"/>
                    <a:pt x="170" y="184"/>
                    <a:pt x="175" y="155"/>
                  </a:cubicBezTo>
                  <a:cubicBezTo>
                    <a:pt x="180" y="127"/>
                    <a:pt x="178" y="58"/>
                    <a:pt x="178" y="58"/>
                  </a:cubicBezTo>
                  <a:cubicBezTo>
                    <a:pt x="156" y="84"/>
                    <a:pt x="156" y="84"/>
                    <a:pt x="156" y="84"/>
                  </a:cubicBezTo>
                  <a:cubicBezTo>
                    <a:pt x="156" y="84"/>
                    <a:pt x="160" y="44"/>
                    <a:pt x="159" y="37"/>
                  </a:cubicBezTo>
                  <a:cubicBezTo>
                    <a:pt x="157" y="30"/>
                    <a:pt x="144" y="0"/>
                    <a:pt x="144" y="0"/>
                  </a:cubicBezTo>
                  <a:cubicBezTo>
                    <a:pt x="132" y="20"/>
                    <a:pt x="132" y="20"/>
                    <a:pt x="132" y="20"/>
                  </a:cubicBezTo>
                  <a:cubicBezTo>
                    <a:pt x="122" y="0"/>
                    <a:pt x="122" y="0"/>
                    <a:pt x="122" y="0"/>
                  </a:cubicBezTo>
                  <a:cubicBezTo>
                    <a:pt x="122" y="0"/>
                    <a:pt x="37" y="81"/>
                    <a:pt x="3" y="97"/>
                  </a:cubicBezTo>
                  <a:close/>
                </a:path>
              </a:pathLst>
            </a:cu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05" name="Freeform 176">
              <a:extLst>
                <a:ext uri="{FF2B5EF4-FFF2-40B4-BE49-F238E27FC236}">
                  <a16:creationId xmlns:a16="http://schemas.microsoft.com/office/drawing/2014/main" id="{09E8A850-4F93-4187-822D-F0EF06F4B97C}"/>
                </a:ext>
              </a:extLst>
            </p:cNvPr>
            <p:cNvSpPr>
              <a:spLocks/>
            </p:cNvSpPr>
            <p:nvPr/>
          </p:nvSpPr>
          <p:spPr bwMode="auto">
            <a:xfrm>
              <a:off x="9332012" y="1066559"/>
              <a:ext cx="194868" cy="69405"/>
            </a:xfrm>
            <a:custGeom>
              <a:avLst/>
              <a:gdLst>
                <a:gd name="T0" fmla="*/ 62 w 62"/>
                <a:gd name="T1" fmla="*/ 11 h 22"/>
                <a:gd name="T2" fmla="*/ 51 w 62"/>
                <a:gd name="T3" fmla="*/ 22 h 22"/>
                <a:gd name="T4" fmla="*/ 11 w 62"/>
                <a:gd name="T5" fmla="*/ 22 h 22"/>
                <a:gd name="T6" fmla="*/ 0 w 62"/>
                <a:gd name="T7" fmla="*/ 11 h 22"/>
                <a:gd name="T8" fmla="*/ 0 w 62"/>
                <a:gd name="T9" fmla="*/ 11 h 22"/>
                <a:gd name="T10" fmla="*/ 11 w 62"/>
                <a:gd name="T11" fmla="*/ 0 h 22"/>
                <a:gd name="T12" fmla="*/ 51 w 62"/>
                <a:gd name="T13" fmla="*/ 0 h 22"/>
                <a:gd name="T14" fmla="*/ 62 w 62"/>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2">
                  <a:moveTo>
                    <a:pt x="62" y="11"/>
                  </a:moveTo>
                  <a:cubicBezTo>
                    <a:pt x="62" y="17"/>
                    <a:pt x="57" y="22"/>
                    <a:pt x="51" y="22"/>
                  </a:cubicBezTo>
                  <a:cubicBezTo>
                    <a:pt x="11" y="22"/>
                    <a:pt x="11" y="22"/>
                    <a:pt x="11" y="22"/>
                  </a:cubicBezTo>
                  <a:cubicBezTo>
                    <a:pt x="5" y="22"/>
                    <a:pt x="0" y="17"/>
                    <a:pt x="0" y="11"/>
                  </a:cubicBezTo>
                  <a:cubicBezTo>
                    <a:pt x="0" y="11"/>
                    <a:pt x="0" y="11"/>
                    <a:pt x="0" y="11"/>
                  </a:cubicBezTo>
                  <a:cubicBezTo>
                    <a:pt x="0" y="5"/>
                    <a:pt x="5" y="0"/>
                    <a:pt x="11" y="0"/>
                  </a:cubicBezTo>
                  <a:cubicBezTo>
                    <a:pt x="51" y="0"/>
                    <a:pt x="51" y="0"/>
                    <a:pt x="51" y="0"/>
                  </a:cubicBezTo>
                  <a:cubicBezTo>
                    <a:pt x="57" y="0"/>
                    <a:pt x="62" y="5"/>
                    <a:pt x="62" y="11"/>
                  </a:cubicBezTo>
                  <a:close/>
                </a:path>
              </a:pathLst>
            </a:custGeom>
            <a:solidFill>
              <a:srgbClr val="F2B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06" name="Oval 177">
              <a:extLst>
                <a:ext uri="{FF2B5EF4-FFF2-40B4-BE49-F238E27FC236}">
                  <a16:creationId xmlns:a16="http://schemas.microsoft.com/office/drawing/2014/main" id="{CC5F11A9-9455-46D3-ABB1-BDD669EF661B}"/>
                </a:ext>
              </a:extLst>
            </p:cNvPr>
            <p:cNvSpPr>
              <a:spLocks noChangeArrowheads="1"/>
            </p:cNvSpPr>
            <p:nvPr/>
          </p:nvSpPr>
          <p:spPr bwMode="auto">
            <a:xfrm>
              <a:off x="9226570" y="950438"/>
              <a:ext cx="76079" cy="76079"/>
            </a:xfrm>
            <a:prstGeom prst="ellipse">
              <a:avLst/>
            </a:prstGeom>
            <a:solidFill>
              <a:srgbClr val="353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07" name="Oval 178">
              <a:extLst>
                <a:ext uri="{FF2B5EF4-FFF2-40B4-BE49-F238E27FC236}">
                  <a16:creationId xmlns:a16="http://schemas.microsoft.com/office/drawing/2014/main" id="{6FD029EF-21FD-4F11-9DA6-AA5B5A765197}"/>
                </a:ext>
              </a:extLst>
            </p:cNvPr>
            <p:cNvSpPr>
              <a:spLocks noChangeArrowheads="1"/>
            </p:cNvSpPr>
            <p:nvPr/>
          </p:nvSpPr>
          <p:spPr bwMode="auto">
            <a:xfrm>
              <a:off x="9554909" y="950438"/>
              <a:ext cx="76079" cy="76079"/>
            </a:xfrm>
            <a:prstGeom prst="ellipse">
              <a:avLst/>
            </a:prstGeom>
            <a:solidFill>
              <a:srgbClr val="353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108" name="Freeform 179">
              <a:extLst>
                <a:ext uri="{FF2B5EF4-FFF2-40B4-BE49-F238E27FC236}">
                  <a16:creationId xmlns:a16="http://schemas.microsoft.com/office/drawing/2014/main" id="{D3F7448E-37A9-416A-AC00-B84DEF58A09B}"/>
                </a:ext>
              </a:extLst>
            </p:cNvPr>
            <p:cNvSpPr>
              <a:spLocks/>
            </p:cNvSpPr>
            <p:nvPr/>
          </p:nvSpPr>
          <p:spPr bwMode="auto">
            <a:xfrm>
              <a:off x="9302648" y="1184014"/>
              <a:ext cx="249592" cy="78748"/>
            </a:xfrm>
            <a:custGeom>
              <a:avLst/>
              <a:gdLst>
                <a:gd name="T0" fmla="*/ 40 w 79"/>
                <a:gd name="T1" fmla="*/ 25 h 25"/>
                <a:gd name="T2" fmla="*/ 0 w 79"/>
                <a:gd name="T3" fmla="*/ 7 h 25"/>
                <a:gd name="T4" fmla="*/ 1 w 79"/>
                <a:gd name="T5" fmla="*/ 4 h 25"/>
                <a:gd name="T6" fmla="*/ 4 w 79"/>
                <a:gd name="T7" fmla="*/ 4 h 25"/>
                <a:gd name="T8" fmla="*/ 41 w 79"/>
                <a:gd name="T9" fmla="*/ 21 h 25"/>
                <a:gd name="T10" fmla="*/ 75 w 79"/>
                <a:gd name="T11" fmla="*/ 2 h 25"/>
                <a:gd name="T12" fmla="*/ 78 w 79"/>
                <a:gd name="T13" fmla="*/ 1 h 25"/>
                <a:gd name="T14" fmla="*/ 79 w 79"/>
                <a:gd name="T15" fmla="*/ 4 h 25"/>
                <a:gd name="T16" fmla="*/ 41 w 79"/>
                <a:gd name="T17" fmla="*/ 25 h 25"/>
                <a:gd name="T18" fmla="*/ 40 w 79"/>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25">
                  <a:moveTo>
                    <a:pt x="40" y="25"/>
                  </a:moveTo>
                  <a:cubicBezTo>
                    <a:pt x="13" y="25"/>
                    <a:pt x="1" y="7"/>
                    <a:pt x="0" y="7"/>
                  </a:cubicBezTo>
                  <a:cubicBezTo>
                    <a:pt x="0" y="6"/>
                    <a:pt x="0" y="4"/>
                    <a:pt x="1" y="4"/>
                  </a:cubicBezTo>
                  <a:cubicBezTo>
                    <a:pt x="2" y="3"/>
                    <a:pt x="3" y="3"/>
                    <a:pt x="4" y="4"/>
                  </a:cubicBezTo>
                  <a:cubicBezTo>
                    <a:pt x="4" y="5"/>
                    <a:pt x="16" y="21"/>
                    <a:pt x="41" y="21"/>
                  </a:cubicBezTo>
                  <a:cubicBezTo>
                    <a:pt x="66" y="21"/>
                    <a:pt x="75" y="3"/>
                    <a:pt x="75" y="2"/>
                  </a:cubicBezTo>
                  <a:cubicBezTo>
                    <a:pt x="75" y="1"/>
                    <a:pt x="77" y="0"/>
                    <a:pt x="78" y="1"/>
                  </a:cubicBezTo>
                  <a:cubicBezTo>
                    <a:pt x="79" y="1"/>
                    <a:pt x="79" y="3"/>
                    <a:pt x="79" y="4"/>
                  </a:cubicBezTo>
                  <a:cubicBezTo>
                    <a:pt x="78" y="5"/>
                    <a:pt x="69" y="25"/>
                    <a:pt x="41" y="25"/>
                  </a:cubicBezTo>
                  <a:cubicBezTo>
                    <a:pt x="41" y="25"/>
                    <a:pt x="41" y="25"/>
                    <a:pt x="40" y="25"/>
                  </a:cubicBezTo>
                  <a:close/>
                </a:path>
              </a:pathLst>
            </a:custGeom>
            <a:solidFill>
              <a:srgbClr val="2D23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grpSp>
      <p:sp>
        <p:nvSpPr>
          <p:cNvPr id="109" name="对话气泡: 圆角矩形 74">
            <a:extLst>
              <a:ext uri="{FF2B5EF4-FFF2-40B4-BE49-F238E27FC236}">
                <a16:creationId xmlns:a16="http://schemas.microsoft.com/office/drawing/2014/main" id="{3DA0935F-5D46-46AA-867E-11413F44CF8B}"/>
              </a:ext>
            </a:extLst>
          </p:cNvPr>
          <p:cNvSpPr/>
          <p:nvPr/>
        </p:nvSpPr>
        <p:spPr>
          <a:xfrm>
            <a:off x="3620162" y="1724535"/>
            <a:ext cx="3040070" cy="826796"/>
          </a:xfrm>
          <a:prstGeom prst="wedgeRoundRectCallout">
            <a:avLst>
              <a:gd name="adj1" fmla="val -56533"/>
              <a:gd name="adj2" fmla="val 102141"/>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bg1"/>
                </a:solidFill>
                <a:latin typeface="微软雅黑" panose="020B0503020204020204" pitchFamily="34" charset="-122"/>
                <a:ea typeface="微软雅黑" panose="020B0503020204020204" pitchFamily="34" charset="-122"/>
              </a:rPr>
              <a:t>我需要一台能够支持</a:t>
            </a:r>
            <a:r>
              <a:rPr lang="en-US" altLang="zh-CN" dirty="0">
                <a:solidFill>
                  <a:schemeClr val="bg1"/>
                </a:solidFill>
                <a:latin typeface="微软雅黑" panose="020B0503020204020204" pitchFamily="34" charset="-122"/>
                <a:ea typeface="微软雅黑" panose="020B0503020204020204" pitchFamily="34" charset="-122"/>
              </a:rPr>
              <a:t>2000</a:t>
            </a:r>
            <a:r>
              <a:rPr lang="zh-CN" altLang="zh-CN" dirty="0">
                <a:solidFill>
                  <a:schemeClr val="bg1"/>
                </a:solidFill>
                <a:latin typeface="微软雅黑" panose="020B0503020204020204" pitchFamily="34" charset="-122"/>
                <a:ea typeface="微软雅黑" panose="020B0503020204020204" pitchFamily="34" charset="-122"/>
              </a:rPr>
              <a:t>人同时在线</a:t>
            </a:r>
            <a:r>
              <a:rPr lang="zh-CN" altLang="en-US" dirty="0">
                <a:solidFill>
                  <a:schemeClr val="bg1"/>
                </a:solidFill>
                <a:latin typeface="微软雅黑" panose="020B0503020204020204" pitchFamily="34" charset="-122"/>
                <a:ea typeface="微软雅黑" panose="020B0503020204020204" pitchFamily="34" charset="-122"/>
              </a:rPr>
              <a:t>工作的开发环境</a:t>
            </a:r>
          </a:p>
        </p:txBody>
      </p:sp>
      <p:pic>
        <p:nvPicPr>
          <p:cNvPr id="110" name="图片 109">
            <a:extLst>
              <a:ext uri="{FF2B5EF4-FFF2-40B4-BE49-F238E27FC236}">
                <a16:creationId xmlns:a16="http://schemas.microsoft.com/office/drawing/2014/main" id="{098CA119-0505-4D13-B622-09F2CD6D4CE2}"/>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753932" y="3876423"/>
            <a:ext cx="1786541" cy="1550462"/>
          </a:xfrm>
          <a:prstGeom prst="rect">
            <a:avLst/>
          </a:prstGeom>
        </p:spPr>
      </p:pic>
    </p:spTree>
    <p:extLst>
      <p:ext uri="{BB962C8B-B14F-4D97-AF65-F5344CB8AC3E}">
        <p14:creationId xmlns:p14="http://schemas.microsoft.com/office/powerpoint/2010/main" val="222396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SaaS</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软件作为服务</a:t>
            </a:r>
            <a:r>
              <a:rPr lang="en-US" altLang="zh-CN" kern="0" dirty="0">
                <a:solidFill>
                  <a:srgbClr val="003366"/>
                </a:solidFill>
                <a:latin typeface="Arial"/>
                <a:ea typeface="宋体"/>
              </a:rPr>
              <a:t>Service-as-a-Service (SaaS)</a:t>
            </a:r>
          </a:p>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SaaS</a:t>
            </a:r>
            <a:r>
              <a:rPr lang="zh-CN" altLang="en-US" kern="0" dirty="0">
                <a:solidFill>
                  <a:srgbClr val="003366"/>
                </a:solidFill>
                <a:latin typeface="Arial"/>
                <a:ea typeface="宋体"/>
              </a:rPr>
              <a:t>通常是把软件程序定位成共享的云服务，作为“产品”或通用的工具进行提供</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通常，云用户对</a:t>
            </a:r>
            <a:r>
              <a:rPr lang="en-US" altLang="zh-CN" kern="0" dirty="0">
                <a:solidFill>
                  <a:srgbClr val="003366"/>
                </a:solidFill>
                <a:latin typeface="Arial"/>
                <a:ea typeface="宋体"/>
              </a:rPr>
              <a:t>SaaS</a:t>
            </a:r>
            <a:r>
              <a:rPr lang="zh-CN" altLang="en-US" kern="0" dirty="0">
                <a:solidFill>
                  <a:srgbClr val="003366"/>
                </a:solidFill>
                <a:latin typeface="Arial"/>
                <a:ea typeface="宋体"/>
              </a:rPr>
              <a:t>实现的管理权限非常有限</a:t>
            </a:r>
          </a:p>
          <a:p>
            <a:pPr marL="742950" lvl="1" indent="-285750" eaLnBrk="1" hangingPunct="1">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sp>
        <p:nvSpPr>
          <p:cNvPr id="8" name="object 6">
            <a:extLst>
              <a:ext uri="{FF2B5EF4-FFF2-40B4-BE49-F238E27FC236}">
                <a16:creationId xmlns:a16="http://schemas.microsoft.com/office/drawing/2014/main" id="{D977D1AD-D179-40E8-8853-47193245D9F9}"/>
              </a:ext>
            </a:extLst>
          </p:cNvPr>
          <p:cNvSpPr>
            <a:spLocks noChangeArrowheads="1"/>
          </p:cNvSpPr>
          <p:nvPr/>
        </p:nvSpPr>
        <p:spPr bwMode="auto">
          <a:xfrm>
            <a:off x="1547664" y="3501008"/>
            <a:ext cx="5535944" cy="315126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87000"/>
              </a:lnSpc>
              <a:spcBef>
                <a:spcPct val="0"/>
              </a:spcBef>
              <a:buClrTx/>
              <a:buSzPct val="100000"/>
              <a:buFont typeface="Arial" panose="020B0604020202020204" pitchFamily="34" charset="0"/>
              <a:buNone/>
            </a:pPr>
            <a:endParaRPr lang="zh-CN" altLang="zh-CN" sz="1800">
              <a:solidFill>
                <a:schemeClr val="bg1"/>
              </a:solidFill>
            </a:endParaRPr>
          </a:p>
        </p:txBody>
      </p:sp>
    </p:spTree>
    <p:extLst>
      <p:ext uri="{BB962C8B-B14F-4D97-AF65-F5344CB8AC3E}">
        <p14:creationId xmlns:p14="http://schemas.microsoft.com/office/powerpoint/2010/main" val="297648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SaaS</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将运行于云中的应用软件的功能交付给用户</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不是简单的为用户开发一款软件</a:t>
            </a:r>
            <a:endParaRPr lang="en-US" altLang="en-US"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关键技术</a:t>
            </a:r>
            <a:endParaRPr lang="en-US" altLang="en-US"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呈现技术</a:t>
            </a:r>
            <a:endParaRPr lang="en-US" altLang="en-US"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多租户技术（</a:t>
            </a:r>
            <a:r>
              <a:rPr lang="en-US" altLang="en-US" sz="2400" kern="0" dirty="0">
                <a:solidFill>
                  <a:srgbClr val="003366"/>
                </a:solidFill>
                <a:latin typeface="仿宋" panose="02010609060101010101" pitchFamily="49" charset="-122"/>
                <a:ea typeface="仿宋" panose="02010609060101010101" pitchFamily="49" charset="-122"/>
              </a:rPr>
              <a:t>Multitenancy</a:t>
            </a:r>
            <a:r>
              <a:rPr lang="zh-CN" altLang="en-US" sz="2400" kern="0" dirty="0">
                <a:solidFill>
                  <a:srgbClr val="003366"/>
                </a:solidFill>
                <a:latin typeface="仿宋" panose="02010609060101010101" pitchFamily="49" charset="-122"/>
                <a:ea typeface="仿宋" panose="02010609060101010101" pitchFamily="49" charset="-122"/>
              </a:rPr>
              <a:t>）</a:t>
            </a:r>
            <a:endParaRPr lang="en-US" altLang="en-US"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典型产品</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defRPr/>
            </a:pPr>
            <a:r>
              <a:rPr lang="en-US" altLang="zh-CN" sz="2400" kern="0" dirty="0">
                <a:solidFill>
                  <a:srgbClr val="003366"/>
                </a:solidFill>
                <a:latin typeface="仿宋" panose="02010609060101010101" pitchFamily="49" charset="-122"/>
                <a:ea typeface="仿宋" panose="02010609060101010101" pitchFamily="49" charset="-122"/>
              </a:rPr>
              <a:t>Salesforce </a:t>
            </a:r>
            <a:r>
              <a:rPr lang="zh-CN" altLang="en-US" sz="2400" kern="0" dirty="0">
                <a:solidFill>
                  <a:srgbClr val="003366"/>
                </a:solidFill>
                <a:latin typeface="仿宋" panose="02010609060101010101" pitchFamily="49" charset="-122"/>
                <a:ea typeface="仿宋" panose="02010609060101010101" pitchFamily="49" charset="-122"/>
              </a:rPr>
              <a:t>的</a:t>
            </a:r>
            <a:r>
              <a:rPr lang="en-US" altLang="en-US" sz="2400" kern="0" dirty="0">
                <a:solidFill>
                  <a:srgbClr val="003366"/>
                </a:solidFill>
                <a:latin typeface="仿宋" panose="02010609060101010101" pitchFamily="49" charset="-122"/>
                <a:ea typeface="仿宋" panose="02010609060101010101" pitchFamily="49" charset="-122"/>
              </a:rPr>
              <a:t>CRM</a:t>
            </a:r>
            <a:r>
              <a:rPr lang="zh-CN" altLang="en-US" sz="2400" kern="0" dirty="0">
                <a:solidFill>
                  <a:srgbClr val="003366"/>
                </a:solidFill>
                <a:latin typeface="仿宋" panose="02010609060101010101" pitchFamily="49" charset="-122"/>
                <a:ea typeface="仿宋" panose="02010609060101010101" pitchFamily="49" charset="-122"/>
              </a:rPr>
              <a:t>服务</a:t>
            </a:r>
            <a:endParaRPr lang="en-US" altLang="en-US"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pic>
        <p:nvPicPr>
          <p:cNvPr id="7" name="Picture 1">
            <a:extLst>
              <a:ext uri="{FF2B5EF4-FFF2-40B4-BE49-F238E27FC236}">
                <a16:creationId xmlns:a16="http://schemas.microsoft.com/office/drawing/2014/main" id="{BBA3362A-4E4E-4994-A256-67FF8D80A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5287961"/>
            <a:ext cx="56292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http://virtualization.com/wp-content/uploads/2011/02/salesforce.jpg">
            <a:extLst>
              <a:ext uri="{FF2B5EF4-FFF2-40B4-BE49-F238E27FC236}">
                <a16:creationId xmlns:a16="http://schemas.microsoft.com/office/drawing/2014/main" id="{E9F97FA0-5902-4002-9B8D-AFEFF893B8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2383633"/>
            <a:ext cx="3276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850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SaaS</a:t>
            </a:r>
            <a:r>
              <a:rPr lang="zh-CN" altLang="en-US" b="1" dirty="0">
                <a:solidFill>
                  <a:srgbClr val="002060"/>
                </a:solidFill>
                <a:latin typeface="微软雅黑" panose="020B0503020204020204" pitchFamily="34" charset="-122"/>
                <a:ea typeface="微软雅黑" panose="020B0503020204020204" pitchFamily="34" charset="-122"/>
              </a:rPr>
              <a:t>服务举例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对话气泡: 圆角矩形 74">
            <a:extLst>
              <a:ext uri="{FF2B5EF4-FFF2-40B4-BE49-F238E27FC236}">
                <a16:creationId xmlns:a16="http://schemas.microsoft.com/office/drawing/2014/main" id="{2F0F8B66-FC6C-4DBA-B582-2A7EF6E0DC96}"/>
              </a:ext>
            </a:extLst>
          </p:cNvPr>
          <p:cNvSpPr/>
          <p:nvPr/>
        </p:nvSpPr>
        <p:spPr>
          <a:xfrm>
            <a:off x="2674036" y="2330445"/>
            <a:ext cx="2618043" cy="826796"/>
          </a:xfrm>
          <a:prstGeom prst="wedgeRoundRectCallout">
            <a:avLst>
              <a:gd name="adj1" fmla="val -7833"/>
              <a:gd name="adj2" fmla="val 84389"/>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给我来个销售系统，我也不懂要什么配置，我有</a:t>
            </a:r>
            <a:r>
              <a:rPr lang="en-US" altLang="zh-CN" dirty="0">
                <a:solidFill>
                  <a:schemeClr val="bg1"/>
                </a:solidFill>
                <a:latin typeface="微软雅黑" panose="020B0503020204020204" pitchFamily="34" charset="-122"/>
                <a:ea typeface="微软雅黑" panose="020B0503020204020204" pitchFamily="34" charset="-122"/>
              </a:rPr>
              <a:t>500</a:t>
            </a:r>
            <a:r>
              <a:rPr lang="zh-CN" altLang="en-US" dirty="0">
                <a:solidFill>
                  <a:schemeClr val="bg1"/>
                </a:solidFill>
                <a:latin typeface="微软雅黑" panose="020B0503020204020204" pitchFamily="34" charset="-122"/>
                <a:ea typeface="微软雅黑" panose="020B0503020204020204" pitchFamily="34" charset="-122"/>
              </a:rPr>
              <a:t>个</a:t>
            </a:r>
            <a:r>
              <a:rPr lang="en-US" altLang="zh-CN" dirty="0">
                <a:solidFill>
                  <a:schemeClr val="bg1"/>
                </a:solidFill>
                <a:latin typeface="微软雅黑" panose="020B0503020204020204" pitchFamily="34" charset="-122"/>
                <a:ea typeface="微软雅黑" panose="020B0503020204020204" pitchFamily="34" charset="-122"/>
              </a:rPr>
              <a:t>sales</a:t>
            </a:r>
            <a:r>
              <a:rPr lang="zh-CN" altLang="en-US" dirty="0">
                <a:solidFill>
                  <a:schemeClr val="bg1"/>
                </a:solidFill>
                <a:latin typeface="微软雅黑" panose="020B0503020204020204" pitchFamily="34" charset="-122"/>
                <a:ea typeface="微软雅黑" panose="020B0503020204020204" pitchFamily="34" charset="-122"/>
              </a:rPr>
              <a:t>。</a:t>
            </a:r>
          </a:p>
        </p:txBody>
      </p:sp>
      <p:grpSp>
        <p:nvGrpSpPr>
          <p:cNvPr id="31" name="组合 30">
            <a:extLst>
              <a:ext uri="{FF2B5EF4-FFF2-40B4-BE49-F238E27FC236}">
                <a16:creationId xmlns:a16="http://schemas.microsoft.com/office/drawing/2014/main" id="{2068A02B-2547-4441-A9FC-038B7921ED7B}"/>
              </a:ext>
            </a:extLst>
          </p:cNvPr>
          <p:cNvGrpSpPr/>
          <p:nvPr/>
        </p:nvGrpSpPr>
        <p:grpSpPr>
          <a:xfrm>
            <a:off x="3365223" y="3357418"/>
            <a:ext cx="714739" cy="2145218"/>
            <a:chOff x="5496047" y="379181"/>
            <a:chExt cx="952985" cy="2860291"/>
          </a:xfrm>
        </p:grpSpPr>
        <p:sp>
          <p:nvSpPr>
            <p:cNvPr id="32" name="Freeform 203">
              <a:extLst>
                <a:ext uri="{FF2B5EF4-FFF2-40B4-BE49-F238E27FC236}">
                  <a16:creationId xmlns:a16="http://schemas.microsoft.com/office/drawing/2014/main" id="{7BE53C6E-DF38-4D5B-A64A-AB909C1716C9}"/>
                </a:ext>
              </a:extLst>
            </p:cNvPr>
            <p:cNvSpPr>
              <a:spLocks/>
            </p:cNvSpPr>
            <p:nvPr/>
          </p:nvSpPr>
          <p:spPr bwMode="auto">
            <a:xfrm>
              <a:off x="6262172" y="2111639"/>
              <a:ext cx="140145" cy="161501"/>
            </a:xfrm>
            <a:custGeom>
              <a:avLst/>
              <a:gdLst>
                <a:gd name="T0" fmla="*/ 44 w 44"/>
                <a:gd name="T1" fmla="*/ 0 h 51"/>
                <a:gd name="T2" fmla="*/ 44 w 44"/>
                <a:gd name="T3" fmla="*/ 6 h 51"/>
                <a:gd name="T4" fmla="*/ 43 w 44"/>
                <a:gd name="T5" fmla="*/ 31 h 51"/>
                <a:gd name="T6" fmla="*/ 24 w 44"/>
                <a:gd name="T7" fmla="*/ 49 h 51"/>
                <a:gd name="T8" fmla="*/ 1 w 44"/>
                <a:gd name="T9" fmla="*/ 31 h 51"/>
                <a:gd name="T10" fmla="*/ 0 w 44"/>
                <a:gd name="T11" fmla="*/ 3 h 51"/>
                <a:gd name="T12" fmla="*/ 44 w 44"/>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44" h="51">
                  <a:moveTo>
                    <a:pt x="44" y="0"/>
                  </a:moveTo>
                  <a:cubicBezTo>
                    <a:pt x="44" y="6"/>
                    <a:pt x="44" y="6"/>
                    <a:pt x="44" y="6"/>
                  </a:cubicBezTo>
                  <a:cubicBezTo>
                    <a:pt x="43" y="31"/>
                    <a:pt x="43" y="31"/>
                    <a:pt x="43" y="31"/>
                  </a:cubicBezTo>
                  <a:cubicBezTo>
                    <a:pt x="43" y="31"/>
                    <a:pt x="41" y="48"/>
                    <a:pt x="24" y="49"/>
                  </a:cubicBezTo>
                  <a:cubicBezTo>
                    <a:pt x="2" y="51"/>
                    <a:pt x="1" y="31"/>
                    <a:pt x="1" y="31"/>
                  </a:cubicBezTo>
                  <a:cubicBezTo>
                    <a:pt x="0" y="3"/>
                    <a:pt x="0" y="3"/>
                    <a:pt x="0" y="3"/>
                  </a:cubicBezTo>
                  <a:lnTo>
                    <a:pt x="44" y="0"/>
                  </a:lnTo>
                  <a:close/>
                </a:path>
              </a:pathLst>
            </a:cu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3" name="Freeform 204">
              <a:extLst>
                <a:ext uri="{FF2B5EF4-FFF2-40B4-BE49-F238E27FC236}">
                  <a16:creationId xmlns:a16="http://schemas.microsoft.com/office/drawing/2014/main" id="{C71854CA-A9F0-4E04-9950-D881E61D783E}"/>
                </a:ext>
              </a:extLst>
            </p:cNvPr>
            <p:cNvSpPr>
              <a:spLocks/>
            </p:cNvSpPr>
            <p:nvPr/>
          </p:nvSpPr>
          <p:spPr bwMode="auto">
            <a:xfrm>
              <a:off x="5720279" y="2166362"/>
              <a:ext cx="656679" cy="994362"/>
            </a:xfrm>
            <a:custGeom>
              <a:avLst/>
              <a:gdLst>
                <a:gd name="T0" fmla="*/ 78 w 492"/>
                <a:gd name="T1" fmla="*/ 0 h 745"/>
                <a:gd name="T2" fmla="*/ 0 w 492"/>
                <a:gd name="T3" fmla="*/ 728 h 745"/>
                <a:gd name="T4" fmla="*/ 132 w 492"/>
                <a:gd name="T5" fmla="*/ 745 h 745"/>
                <a:gd name="T6" fmla="*/ 234 w 492"/>
                <a:gd name="T7" fmla="*/ 118 h 745"/>
                <a:gd name="T8" fmla="*/ 354 w 492"/>
                <a:gd name="T9" fmla="*/ 745 h 745"/>
                <a:gd name="T10" fmla="*/ 492 w 492"/>
                <a:gd name="T11" fmla="*/ 726 h 745"/>
                <a:gd name="T12" fmla="*/ 383 w 492"/>
                <a:gd name="T13" fmla="*/ 0 h 745"/>
                <a:gd name="T14" fmla="*/ 78 w 492"/>
                <a:gd name="T15" fmla="*/ 0 h 7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2" h="745">
                  <a:moveTo>
                    <a:pt x="78" y="0"/>
                  </a:moveTo>
                  <a:lnTo>
                    <a:pt x="0" y="728"/>
                  </a:lnTo>
                  <a:lnTo>
                    <a:pt x="132" y="745"/>
                  </a:lnTo>
                  <a:lnTo>
                    <a:pt x="234" y="118"/>
                  </a:lnTo>
                  <a:lnTo>
                    <a:pt x="354" y="745"/>
                  </a:lnTo>
                  <a:lnTo>
                    <a:pt x="492" y="726"/>
                  </a:lnTo>
                  <a:lnTo>
                    <a:pt x="383" y="0"/>
                  </a:lnTo>
                  <a:lnTo>
                    <a:pt x="7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4" name="Freeform 206">
              <a:extLst>
                <a:ext uri="{FF2B5EF4-FFF2-40B4-BE49-F238E27FC236}">
                  <a16:creationId xmlns:a16="http://schemas.microsoft.com/office/drawing/2014/main" id="{4601C50C-7C82-458A-899E-4072D1871751}"/>
                </a:ext>
              </a:extLst>
            </p:cNvPr>
            <p:cNvSpPr>
              <a:spLocks/>
            </p:cNvSpPr>
            <p:nvPr/>
          </p:nvSpPr>
          <p:spPr bwMode="auto">
            <a:xfrm>
              <a:off x="5811039" y="2166362"/>
              <a:ext cx="436452" cy="125463"/>
            </a:xfrm>
            <a:custGeom>
              <a:avLst/>
              <a:gdLst>
                <a:gd name="T0" fmla="*/ 67 w 138"/>
                <a:gd name="T1" fmla="*/ 19 h 40"/>
                <a:gd name="T2" fmla="*/ 71 w 138"/>
                <a:gd name="T3" fmla="*/ 19 h 40"/>
                <a:gd name="T4" fmla="*/ 138 w 138"/>
                <a:gd name="T5" fmla="*/ 38 h 40"/>
                <a:gd name="T6" fmla="*/ 133 w 138"/>
                <a:gd name="T7" fmla="*/ 0 h 40"/>
                <a:gd name="T8" fmla="*/ 4 w 138"/>
                <a:gd name="T9" fmla="*/ 0 h 40"/>
                <a:gd name="T10" fmla="*/ 0 w 138"/>
                <a:gd name="T11" fmla="*/ 38 h 40"/>
                <a:gd name="T12" fmla="*/ 67 w 138"/>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8" h="40">
                  <a:moveTo>
                    <a:pt x="67" y="19"/>
                  </a:moveTo>
                  <a:cubicBezTo>
                    <a:pt x="68" y="17"/>
                    <a:pt x="70" y="18"/>
                    <a:pt x="71" y="19"/>
                  </a:cubicBezTo>
                  <a:cubicBezTo>
                    <a:pt x="89" y="36"/>
                    <a:pt x="114" y="40"/>
                    <a:pt x="138" y="38"/>
                  </a:cubicBezTo>
                  <a:cubicBezTo>
                    <a:pt x="133" y="0"/>
                    <a:pt x="133" y="0"/>
                    <a:pt x="133" y="0"/>
                  </a:cubicBezTo>
                  <a:cubicBezTo>
                    <a:pt x="4" y="0"/>
                    <a:pt x="4" y="0"/>
                    <a:pt x="4" y="0"/>
                  </a:cubicBezTo>
                  <a:cubicBezTo>
                    <a:pt x="0" y="38"/>
                    <a:pt x="0" y="38"/>
                    <a:pt x="0" y="38"/>
                  </a:cubicBezTo>
                  <a:cubicBezTo>
                    <a:pt x="24" y="39"/>
                    <a:pt x="51" y="39"/>
                    <a:pt x="67" y="19"/>
                  </a:cubicBez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5" name="Freeform 207">
              <a:extLst>
                <a:ext uri="{FF2B5EF4-FFF2-40B4-BE49-F238E27FC236}">
                  <a16:creationId xmlns:a16="http://schemas.microsoft.com/office/drawing/2014/main" id="{156EA32E-EFAF-4DD6-B2BB-277451890059}"/>
                </a:ext>
              </a:extLst>
            </p:cNvPr>
            <p:cNvSpPr>
              <a:spLocks/>
            </p:cNvSpPr>
            <p:nvPr/>
          </p:nvSpPr>
          <p:spPr bwMode="auto">
            <a:xfrm>
              <a:off x="5836399" y="1401572"/>
              <a:ext cx="328339" cy="455138"/>
            </a:xfrm>
            <a:custGeom>
              <a:avLst/>
              <a:gdLst>
                <a:gd name="T0" fmla="*/ 0 w 246"/>
                <a:gd name="T1" fmla="*/ 0 h 341"/>
                <a:gd name="T2" fmla="*/ 246 w 246"/>
                <a:gd name="T3" fmla="*/ 0 h 341"/>
                <a:gd name="T4" fmla="*/ 152 w 246"/>
                <a:gd name="T5" fmla="*/ 341 h 341"/>
                <a:gd name="T6" fmla="*/ 109 w 246"/>
                <a:gd name="T7" fmla="*/ 341 h 341"/>
                <a:gd name="T8" fmla="*/ 0 w 246"/>
                <a:gd name="T9" fmla="*/ 0 h 341"/>
              </a:gdLst>
              <a:ahLst/>
              <a:cxnLst>
                <a:cxn ang="0">
                  <a:pos x="T0" y="T1"/>
                </a:cxn>
                <a:cxn ang="0">
                  <a:pos x="T2" y="T3"/>
                </a:cxn>
                <a:cxn ang="0">
                  <a:pos x="T4" y="T5"/>
                </a:cxn>
                <a:cxn ang="0">
                  <a:pos x="T6" y="T7"/>
                </a:cxn>
                <a:cxn ang="0">
                  <a:pos x="T8" y="T9"/>
                </a:cxn>
              </a:cxnLst>
              <a:rect l="0" t="0" r="r" b="b"/>
              <a:pathLst>
                <a:path w="246" h="341">
                  <a:moveTo>
                    <a:pt x="0" y="0"/>
                  </a:moveTo>
                  <a:lnTo>
                    <a:pt x="246" y="0"/>
                  </a:lnTo>
                  <a:lnTo>
                    <a:pt x="152" y="341"/>
                  </a:lnTo>
                  <a:lnTo>
                    <a:pt x="109" y="341"/>
                  </a:lnTo>
                  <a:lnTo>
                    <a:pt x="0" y="0"/>
                  </a:lnTo>
                  <a:close/>
                </a:path>
              </a:pathLst>
            </a:custGeom>
            <a:solidFill>
              <a:srgbClr val="9B68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6" name="Freeform 208">
              <a:extLst>
                <a:ext uri="{FF2B5EF4-FFF2-40B4-BE49-F238E27FC236}">
                  <a16:creationId xmlns:a16="http://schemas.microsoft.com/office/drawing/2014/main" id="{D26736C8-B418-4B1C-91A1-11AF4CA82F1E}"/>
                </a:ext>
              </a:extLst>
            </p:cNvPr>
            <p:cNvSpPr>
              <a:spLocks/>
            </p:cNvSpPr>
            <p:nvPr/>
          </p:nvSpPr>
          <p:spPr bwMode="auto">
            <a:xfrm>
              <a:off x="5968535" y="1316151"/>
              <a:ext cx="117455" cy="196203"/>
            </a:xfrm>
            <a:custGeom>
              <a:avLst/>
              <a:gdLst>
                <a:gd name="T0" fmla="*/ 0 w 37"/>
                <a:gd name="T1" fmla="*/ 0 h 62"/>
                <a:gd name="T2" fmla="*/ 0 w 37"/>
                <a:gd name="T3" fmla="*/ 45 h 62"/>
                <a:gd name="T4" fmla="*/ 20 w 37"/>
                <a:gd name="T5" fmla="*/ 62 h 62"/>
                <a:gd name="T6" fmla="*/ 36 w 37"/>
                <a:gd name="T7" fmla="*/ 44 h 62"/>
                <a:gd name="T8" fmla="*/ 36 w 37"/>
                <a:gd name="T9" fmla="*/ 0 h 62"/>
                <a:gd name="T10" fmla="*/ 0 w 37"/>
                <a:gd name="T11" fmla="*/ 0 h 62"/>
              </a:gdLst>
              <a:ahLst/>
              <a:cxnLst>
                <a:cxn ang="0">
                  <a:pos x="T0" y="T1"/>
                </a:cxn>
                <a:cxn ang="0">
                  <a:pos x="T2" y="T3"/>
                </a:cxn>
                <a:cxn ang="0">
                  <a:pos x="T4" y="T5"/>
                </a:cxn>
                <a:cxn ang="0">
                  <a:pos x="T6" y="T7"/>
                </a:cxn>
                <a:cxn ang="0">
                  <a:pos x="T8" y="T9"/>
                </a:cxn>
                <a:cxn ang="0">
                  <a:pos x="T10" y="T11"/>
                </a:cxn>
              </a:cxnLst>
              <a:rect l="0" t="0" r="r" b="b"/>
              <a:pathLst>
                <a:path w="37" h="62">
                  <a:moveTo>
                    <a:pt x="0" y="0"/>
                  </a:moveTo>
                  <a:cubicBezTo>
                    <a:pt x="0" y="45"/>
                    <a:pt x="0" y="45"/>
                    <a:pt x="0" y="45"/>
                  </a:cubicBezTo>
                  <a:cubicBezTo>
                    <a:pt x="0" y="45"/>
                    <a:pt x="0" y="62"/>
                    <a:pt x="20" y="62"/>
                  </a:cubicBezTo>
                  <a:cubicBezTo>
                    <a:pt x="37" y="62"/>
                    <a:pt x="36" y="44"/>
                    <a:pt x="36" y="44"/>
                  </a:cubicBezTo>
                  <a:cubicBezTo>
                    <a:pt x="36" y="0"/>
                    <a:pt x="36" y="0"/>
                    <a:pt x="36" y="0"/>
                  </a:cubicBezTo>
                  <a:lnTo>
                    <a:pt x="0" y="0"/>
                  </a:lnTo>
                  <a:close/>
                </a:path>
              </a:pathLst>
            </a:cu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7" name="Freeform 209">
              <a:extLst>
                <a:ext uri="{FF2B5EF4-FFF2-40B4-BE49-F238E27FC236}">
                  <a16:creationId xmlns:a16="http://schemas.microsoft.com/office/drawing/2014/main" id="{F7757F45-97FE-4C3B-9096-8B1000BA9BFC}"/>
                </a:ext>
              </a:extLst>
            </p:cNvPr>
            <p:cNvSpPr>
              <a:spLocks/>
            </p:cNvSpPr>
            <p:nvPr/>
          </p:nvSpPr>
          <p:spPr bwMode="auto">
            <a:xfrm>
              <a:off x="5968535" y="1316151"/>
              <a:ext cx="114785" cy="57393"/>
            </a:xfrm>
            <a:custGeom>
              <a:avLst/>
              <a:gdLst>
                <a:gd name="T0" fmla="*/ 0 w 36"/>
                <a:gd name="T1" fmla="*/ 15 h 18"/>
                <a:gd name="T2" fmla="*/ 19 w 36"/>
                <a:gd name="T3" fmla="*/ 16 h 18"/>
                <a:gd name="T4" fmla="*/ 36 w 36"/>
                <a:gd name="T5" fmla="*/ 13 h 18"/>
                <a:gd name="T6" fmla="*/ 36 w 36"/>
                <a:gd name="T7" fmla="*/ 0 h 18"/>
                <a:gd name="T8" fmla="*/ 0 w 36"/>
                <a:gd name="T9" fmla="*/ 0 h 18"/>
                <a:gd name="T10" fmla="*/ 0 w 36"/>
                <a:gd name="T11" fmla="*/ 14 h 18"/>
                <a:gd name="T12" fmla="*/ 0 w 36"/>
                <a:gd name="T13" fmla="*/ 15 h 18"/>
              </a:gdLst>
              <a:ahLst/>
              <a:cxnLst>
                <a:cxn ang="0">
                  <a:pos x="T0" y="T1"/>
                </a:cxn>
                <a:cxn ang="0">
                  <a:pos x="T2" y="T3"/>
                </a:cxn>
                <a:cxn ang="0">
                  <a:pos x="T4" y="T5"/>
                </a:cxn>
                <a:cxn ang="0">
                  <a:pos x="T6" y="T7"/>
                </a:cxn>
                <a:cxn ang="0">
                  <a:pos x="T8" y="T9"/>
                </a:cxn>
                <a:cxn ang="0">
                  <a:pos x="T10" y="T11"/>
                </a:cxn>
                <a:cxn ang="0">
                  <a:pos x="T12" y="T13"/>
                </a:cxn>
              </a:cxnLst>
              <a:rect l="0" t="0" r="r" b="b"/>
              <a:pathLst>
                <a:path w="36" h="18">
                  <a:moveTo>
                    <a:pt x="0" y="15"/>
                  </a:moveTo>
                  <a:cubicBezTo>
                    <a:pt x="5" y="18"/>
                    <a:pt x="13" y="16"/>
                    <a:pt x="19" y="16"/>
                  </a:cubicBezTo>
                  <a:cubicBezTo>
                    <a:pt x="25" y="16"/>
                    <a:pt x="30" y="14"/>
                    <a:pt x="36" y="13"/>
                  </a:cubicBezTo>
                  <a:cubicBezTo>
                    <a:pt x="36" y="0"/>
                    <a:pt x="36" y="0"/>
                    <a:pt x="36" y="0"/>
                  </a:cubicBezTo>
                  <a:cubicBezTo>
                    <a:pt x="0" y="0"/>
                    <a:pt x="0" y="0"/>
                    <a:pt x="0" y="0"/>
                  </a:cubicBezTo>
                  <a:cubicBezTo>
                    <a:pt x="0" y="14"/>
                    <a:pt x="0" y="14"/>
                    <a:pt x="0" y="14"/>
                  </a:cubicBezTo>
                  <a:cubicBezTo>
                    <a:pt x="0" y="14"/>
                    <a:pt x="0" y="14"/>
                    <a:pt x="0" y="15"/>
                  </a:cubicBezTo>
                  <a:close/>
                </a:path>
              </a:pathLst>
            </a:custGeom>
            <a:solidFill>
              <a:srgbClr val="F2B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8" name="Freeform 210">
              <a:extLst>
                <a:ext uri="{FF2B5EF4-FFF2-40B4-BE49-F238E27FC236}">
                  <a16:creationId xmlns:a16="http://schemas.microsoft.com/office/drawing/2014/main" id="{E8CB9A28-DBF8-4CDF-80E7-1C31144C5CC2}"/>
                </a:ext>
              </a:extLst>
            </p:cNvPr>
            <p:cNvSpPr>
              <a:spLocks/>
            </p:cNvSpPr>
            <p:nvPr/>
          </p:nvSpPr>
          <p:spPr bwMode="auto">
            <a:xfrm>
              <a:off x="5634857" y="379181"/>
              <a:ext cx="760786" cy="624646"/>
            </a:xfrm>
            <a:custGeom>
              <a:avLst/>
              <a:gdLst>
                <a:gd name="T0" fmla="*/ 43 w 241"/>
                <a:gd name="T1" fmla="*/ 198 h 198"/>
                <a:gd name="T2" fmla="*/ 10 w 241"/>
                <a:gd name="T3" fmla="*/ 191 h 198"/>
                <a:gd name="T4" fmla="*/ 0 w 241"/>
                <a:gd name="T5" fmla="*/ 118 h 198"/>
                <a:gd name="T6" fmla="*/ 116 w 241"/>
                <a:gd name="T7" fmla="*/ 0 h 198"/>
                <a:gd name="T8" fmla="*/ 238 w 241"/>
                <a:gd name="T9" fmla="*/ 110 h 198"/>
                <a:gd name="T10" fmla="*/ 228 w 241"/>
                <a:gd name="T11" fmla="*/ 181 h 198"/>
                <a:gd name="T12" fmla="*/ 43 w 241"/>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241" h="198">
                  <a:moveTo>
                    <a:pt x="43" y="198"/>
                  </a:moveTo>
                  <a:cubicBezTo>
                    <a:pt x="10" y="191"/>
                    <a:pt x="10" y="191"/>
                    <a:pt x="10" y="191"/>
                  </a:cubicBezTo>
                  <a:cubicBezTo>
                    <a:pt x="10" y="191"/>
                    <a:pt x="1" y="154"/>
                    <a:pt x="0" y="118"/>
                  </a:cubicBezTo>
                  <a:cubicBezTo>
                    <a:pt x="0" y="81"/>
                    <a:pt x="18" y="0"/>
                    <a:pt x="116" y="0"/>
                  </a:cubicBezTo>
                  <a:cubicBezTo>
                    <a:pt x="213" y="0"/>
                    <a:pt x="234" y="71"/>
                    <a:pt x="238" y="110"/>
                  </a:cubicBezTo>
                  <a:cubicBezTo>
                    <a:pt x="241" y="149"/>
                    <a:pt x="228" y="181"/>
                    <a:pt x="228" y="181"/>
                  </a:cubicBezTo>
                  <a:lnTo>
                    <a:pt x="43" y="198"/>
                  </a:lnTo>
                  <a:close/>
                </a:path>
              </a:pathLst>
            </a:custGeom>
            <a:solidFill>
              <a:srgbClr val="724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39" name="Freeform 211">
              <a:extLst>
                <a:ext uri="{FF2B5EF4-FFF2-40B4-BE49-F238E27FC236}">
                  <a16:creationId xmlns:a16="http://schemas.microsoft.com/office/drawing/2014/main" id="{F9A88A53-D19C-45C5-B994-D6B47A9863D5}"/>
                </a:ext>
              </a:extLst>
            </p:cNvPr>
            <p:cNvSpPr>
              <a:spLocks/>
            </p:cNvSpPr>
            <p:nvPr/>
          </p:nvSpPr>
          <p:spPr bwMode="auto">
            <a:xfrm>
              <a:off x="5644200" y="643455"/>
              <a:ext cx="328339" cy="341687"/>
            </a:xfrm>
            <a:custGeom>
              <a:avLst/>
              <a:gdLst>
                <a:gd name="T0" fmla="*/ 82 w 104"/>
                <a:gd name="T1" fmla="*/ 38 h 108"/>
                <a:gd name="T2" fmla="*/ 2 w 104"/>
                <a:gd name="T3" fmla="*/ 0 h 108"/>
                <a:gd name="T4" fmla="*/ 0 w 104"/>
                <a:gd name="T5" fmla="*/ 7 h 108"/>
                <a:gd name="T6" fmla="*/ 69 w 104"/>
                <a:gd name="T7" fmla="*/ 34 h 108"/>
                <a:gd name="T8" fmla="*/ 94 w 104"/>
                <a:gd name="T9" fmla="*/ 102 h 108"/>
                <a:gd name="T10" fmla="*/ 100 w 104"/>
                <a:gd name="T11" fmla="*/ 108 h 108"/>
                <a:gd name="T12" fmla="*/ 104 w 104"/>
                <a:gd name="T13" fmla="*/ 108 h 108"/>
                <a:gd name="T14" fmla="*/ 82 w 104"/>
                <a:gd name="T15" fmla="*/ 38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8">
                  <a:moveTo>
                    <a:pt x="82" y="38"/>
                  </a:moveTo>
                  <a:cubicBezTo>
                    <a:pt x="67" y="13"/>
                    <a:pt x="31" y="1"/>
                    <a:pt x="2" y="0"/>
                  </a:cubicBezTo>
                  <a:cubicBezTo>
                    <a:pt x="1" y="3"/>
                    <a:pt x="1" y="5"/>
                    <a:pt x="0" y="7"/>
                  </a:cubicBezTo>
                  <a:cubicBezTo>
                    <a:pt x="26" y="8"/>
                    <a:pt x="51" y="14"/>
                    <a:pt x="69" y="34"/>
                  </a:cubicBezTo>
                  <a:cubicBezTo>
                    <a:pt x="86" y="54"/>
                    <a:pt x="91" y="77"/>
                    <a:pt x="94" y="102"/>
                  </a:cubicBezTo>
                  <a:cubicBezTo>
                    <a:pt x="96" y="104"/>
                    <a:pt x="98" y="106"/>
                    <a:pt x="100" y="108"/>
                  </a:cubicBezTo>
                  <a:cubicBezTo>
                    <a:pt x="104" y="108"/>
                    <a:pt x="104" y="108"/>
                    <a:pt x="104" y="108"/>
                  </a:cubicBezTo>
                  <a:cubicBezTo>
                    <a:pt x="99" y="84"/>
                    <a:pt x="94" y="60"/>
                    <a:pt x="82" y="38"/>
                  </a:cubicBezTo>
                  <a:close/>
                </a:path>
              </a:pathLst>
            </a:custGeom>
            <a:solidFill>
              <a:srgbClr val="604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0" name="Freeform 212">
              <a:extLst>
                <a:ext uri="{FF2B5EF4-FFF2-40B4-BE49-F238E27FC236}">
                  <a16:creationId xmlns:a16="http://schemas.microsoft.com/office/drawing/2014/main" id="{71D407EB-F3AA-44BD-8789-C3234DC500E5}"/>
                </a:ext>
              </a:extLst>
            </p:cNvPr>
            <p:cNvSpPr>
              <a:spLocks/>
            </p:cNvSpPr>
            <p:nvPr/>
          </p:nvSpPr>
          <p:spPr bwMode="auto">
            <a:xfrm>
              <a:off x="5815044" y="409880"/>
              <a:ext cx="194868" cy="571257"/>
            </a:xfrm>
            <a:custGeom>
              <a:avLst/>
              <a:gdLst>
                <a:gd name="T0" fmla="*/ 61 w 62"/>
                <a:gd name="T1" fmla="*/ 181 h 181"/>
                <a:gd name="T2" fmla="*/ 62 w 62"/>
                <a:gd name="T3" fmla="*/ 166 h 181"/>
                <a:gd name="T4" fmla="*/ 51 w 62"/>
                <a:gd name="T5" fmla="*/ 92 h 181"/>
                <a:gd name="T6" fmla="*/ 6 w 62"/>
                <a:gd name="T7" fmla="*/ 0 h 181"/>
                <a:gd name="T8" fmla="*/ 0 w 62"/>
                <a:gd name="T9" fmla="*/ 3 h 181"/>
                <a:gd name="T10" fmla="*/ 38 w 62"/>
                <a:gd name="T11" fmla="*/ 74 h 181"/>
                <a:gd name="T12" fmla="*/ 57 w 62"/>
                <a:gd name="T13" fmla="*/ 181 h 181"/>
                <a:gd name="T14" fmla="*/ 61 w 62"/>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81">
                  <a:moveTo>
                    <a:pt x="61" y="181"/>
                  </a:moveTo>
                  <a:cubicBezTo>
                    <a:pt x="61" y="176"/>
                    <a:pt x="61" y="171"/>
                    <a:pt x="62" y="166"/>
                  </a:cubicBezTo>
                  <a:cubicBezTo>
                    <a:pt x="61" y="141"/>
                    <a:pt x="58" y="115"/>
                    <a:pt x="51" y="92"/>
                  </a:cubicBezTo>
                  <a:cubicBezTo>
                    <a:pt x="41" y="60"/>
                    <a:pt x="30" y="24"/>
                    <a:pt x="6" y="0"/>
                  </a:cubicBezTo>
                  <a:cubicBezTo>
                    <a:pt x="4" y="1"/>
                    <a:pt x="2" y="2"/>
                    <a:pt x="0" y="3"/>
                  </a:cubicBezTo>
                  <a:cubicBezTo>
                    <a:pt x="20" y="21"/>
                    <a:pt x="32" y="55"/>
                    <a:pt x="38" y="74"/>
                  </a:cubicBezTo>
                  <a:cubicBezTo>
                    <a:pt x="50" y="110"/>
                    <a:pt x="58" y="145"/>
                    <a:pt x="57" y="181"/>
                  </a:cubicBezTo>
                  <a:lnTo>
                    <a:pt x="61" y="181"/>
                  </a:lnTo>
                  <a:close/>
                </a:path>
              </a:pathLst>
            </a:custGeom>
            <a:solidFill>
              <a:srgbClr val="604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1" name="Freeform 213">
              <a:extLst>
                <a:ext uri="{FF2B5EF4-FFF2-40B4-BE49-F238E27FC236}">
                  <a16:creationId xmlns:a16="http://schemas.microsoft.com/office/drawing/2014/main" id="{48EA3881-0C3A-4260-87B3-736031023D62}"/>
                </a:ext>
              </a:extLst>
            </p:cNvPr>
            <p:cNvSpPr>
              <a:spLocks/>
            </p:cNvSpPr>
            <p:nvPr/>
          </p:nvSpPr>
          <p:spPr bwMode="auto">
            <a:xfrm>
              <a:off x="6028598" y="403206"/>
              <a:ext cx="145484" cy="575262"/>
            </a:xfrm>
            <a:custGeom>
              <a:avLst/>
              <a:gdLst>
                <a:gd name="T0" fmla="*/ 14 w 46"/>
                <a:gd name="T1" fmla="*/ 71 h 182"/>
                <a:gd name="T2" fmla="*/ 2 w 46"/>
                <a:gd name="T3" fmla="*/ 146 h 182"/>
                <a:gd name="T4" fmla="*/ 0 w 46"/>
                <a:gd name="T5" fmla="*/ 174 h 182"/>
                <a:gd name="T6" fmla="*/ 0 w 46"/>
                <a:gd name="T7" fmla="*/ 182 h 182"/>
                <a:gd name="T8" fmla="*/ 11 w 46"/>
                <a:gd name="T9" fmla="*/ 181 h 182"/>
                <a:gd name="T10" fmla="*/ 13 w 46"/>
                <a:gd name="T11" fmla="*/ 160 h 182"/>
                <a:gd name="T12" fmla="*/ 19 w 46"/>
                <a:gd name="T13" fmla="*/ 82 h 182"/>
                <a:gd name="T14" fmla="*/ 35 w 46"/>
                <a:gd name="T15" fmla="*/ 21 h 182"/>
                <a:gd name="T16" fmla="*/ 46 w 46"/>
                <a:gd name="T17" fmla="*/ 2 h 182"/>
                <a:gd name="T18" fmla="*/ 40 w 46"/>
                <a:gd name="T19" fmla="*/ 0 h 182"/>
                <a:gd name="T20" fmla="*/ 14 w 46"/>
                <a:gd name="T21" fmla="*/ 7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82">
                  <a:moveTo>
                    <a:pt x="14" y="71"/>
                  </a:moveTo>
                  <a:cubicBezTo>
                    <a:pt x="9" y="96"/>
                    <a:pt x="5" y="121"/>
                    <a:pt x="2" y="146"/>
                  </a:cubicBezTo>
                  <a:cubicBezTo>
                    <a:pt x="2" y="154"/>
                    <a:pt x="1" y="164"/>
                    <a:pt x="0" y="174"/>
                  </a:cubicBezTo>
                  <a:cubicBezTo>
                    <a:pt x="0" y="176"/>
                    <a:pt x="0" y="179"/>
                    <a:pt x="0" y="182"/>
                  </a:cubicBezTo>
                  <a:cubicBezTo>
                    <a:pt x="11" y="181"/>
                    <a:pt x="11" y="181"/>
                    <a:pt x="11" y="181"/>
                  </a:cubicBezTo>
                  <a:cubicBezTo>
                    <a:pt x="11" y="174"/>
                    <a:pt x="12" y="167"/>
                    <a:pt x="13" y="160"/>
                  </a:cubicBezTo>
                  <a:cubicBezTo>
                    <a:pt x="16" y="134"/>
                    <a:pt x="16" y="108"/>
                    <a:pt x="19" y="82"/>
                  </a:cubicBezTo>
                  <a:cubicBezTo>
                    <a:pt x="22" y="61"/>
                    <a:pt x="26" y="40"/>
                    <a:pt x="35" y="21"/>
                  </a:cubicBezTo>
                  <a:cubicBezTo>
                    <a:pt x="38" y="14"/>
                    <a:pt x="42" y="8"/>
                    <a:pt x="46" y="2"/>
                  </a:cubicBezTo>
                  <a:cubicBezTo>
                    <a:pt x="44" y="1"/>
                    <a:pt x="42" y="1"/>
                    <a:pt x="40" y="0"/>
                  </a:cubicBezTo>
                  <a:cubicBezTo>
                    <a:pt x="23" y="16"/>
                    <a:pt x="18" y="51"/>
                    <a:pt x="14" y="71"/>
                  </a:cubicBezTo>
                  <a:close/>
                </a:path>
              </a:pathLst>
            </a:custGeom>
            <a:solidFill>
              <a:srgbClr val="604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2" name="Freeform 214">
              <a:extLst>
                <a:ext uri="{FF2B5EF4-FFF2-40B4-BE49-F238E27FC236}">
                  <a16:creationId xmlns:a16="http://schemas.microsoft.com/office/drawing/2014/main" id="{62855C51-D853-4A27-8AEC-5095E3A827F0}"/>
                </a:ext>
              </a:extLst>
            </p:cNvPr>
            <p:cNvSpPr>
              <a:spLocks/>
            </p:cNvSpPr>
            <p:nvPr/>
          </p:nvSpPr>
          <p:spPr bwMode="auto">
            <a:xfrm>
              <a:off x="6199441" y="807625"/>
              <a:ext cx="186860" cy="152157"/>
            </a:xfrm>
            <a:custGeom>
              <a:avLst/>
              <a:gdLst>
                <a:gd name="T0" fmla="*/ 3 w 59"/>
                <a:gd name="T1" fmla="*/ 41 h 48"/>
                <a:gd name="T2" fmla="*/ 33 w 59"/>
                <a:gd name="T3" fmla="*/ 14 h 48"/>
                <a:gd name="T4" fmla="*/ 58 w 59"/>
                <a:gd name="T5" fmla="*/ 7 h 48"/>
                <a:gd name="T6" fmla="*/ 59 w 59"/>
                <a:gd name="T7" fmla="*/ 0 h 48"/>
                <a:gd name="T8" fmla="*/ 8 w 59"/>
                <a:gd name="T9" fmla="*/ 30 h 48"/>
                <a:gd name="T10" fmla="*/ 1 w 59"/>
                <a:gd name="T11" fmla="*/ 45 h 48"/>
                <a:gd name="T12" fmla="*/ 0 w 59"/>
                <a:gd name="T13" fmla="*/ 48 h 48"/>
                <a:gd name="T14" fmla="*/ 3 w 59"/>
                <a:gd name="T15" fmla="*/ 41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8">
                  <a:moveTo>
                    <a:pt x="3" y="41"/>
                  </a:moveTo>
                  <a:cubicBezTo>
                    <a:pt x="10" y="29"/>
                    <a:pt x="20" y="20"/>
                    <a:pt x="33" y="14"/>
                  </a:cubicBezTo>
                  <a:cubicBezTo>
                    <a:pt x="41" y="10"/>
                    <a:pt x="49" y="9"/>
                    <a:pt x="58" y="7"/>
                  </a:cubicBezTo>
                  <a:cubicBezTo>
                    <a:pt x="58" y="5"/>
                    <a:pt x="58" y="2"/>
                    <a:pt x="59" y="0"/>
                  </a:cubicBezTo>
                  <a:cubicBezTo>
                    <a:pt x="37" y="3"/>
                    <a:pt x="18" y="7"/>
                    <a:pt x="8" y="30"/>
                  </a:cubicBezTo>
                  <a:cubicBezTo>
                    <a:pt x="5" y="35"/>
                    <a:pt x="3" y="40"/>
                    <a:pt x="1" y="45"/>
                  </a:cubicBezTo>
                  <a:cubicBezTo>
                    <a:pt x="0" y="46"/>
                    <a:pt x="0" y="47"/>
                    <a:pt x="0" y="48"/>
                  </a:cubicBezTo>
                  <a:cubicBezTo>
                    <a:pt x="1" y="45"/>
                    <a:pt x="2" y="43"/>
                    <a:pt x="3" y="41"/>
                  </a:cubicBezTo>
                  <a:close/>
                </a:path>
              </a:pathLst>
            </a:custGeom>
            <a:solidFill>
              <a:srgbClr val="604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3" name="Freeform 215">
              <a:extLst>
                <a:ext uri="{FF2B5EF4-FFF2-40B4-BE49-F238E27FC236}">
                  <a16:creationId xmlns:a16="http://schemas.microsoft.com/office/drawing/2014/main" id="{1176B521-339A-48A6-B8B2-DD5BAFCE4611}"/>
                </a:ext>
              </a:extLst>
            </p:cNvPr>
            <p:cNvSpPr>
              <a:spLocks/>
            </p:cNvSpPr>
            <p:nvPr/>
          </p:nvSpPr>
          <p:spPr bwMode="auto">
            <a:xfrm>
              <a:off x="6158064" y="583393"/>
              <a:ext cx="198873" cy="385732"/>
            </a:xfrm>
            <a:custGeom>
              <a:avLst/>
              <a:gdLst>
                <a:gd name="T0" fmla="*/ 7 w 63"/>
                <a:gd name="T1" fmla="*/ 105 h 122"/>
                <a:gd name="T2" fmla="*/ 10 w 63"/>
                <a:gd name="T3" fmla="*/ 92 h 122"/>
                <a:gd name="T4" fmla="*/ 23 w 63"/>
                <a:gd name="T5" fmla="*/ 54 h 122"/>
                <a:gd name="T6" fmla="*/ 29 w 63"/>
                <a:gd name="T7" fmla="*/ 43 h 122"/>
                <a:gd name="T8" fmla="*/ 28 w 63"/>
                <a:gd name="T9" fmla="*/ 38 h 122"/>
                <a:gd name="T10" fmla="*/ 63 w 63"/>
                <a:gd name="T11" fmla="*/ 6 h 122"/>
                <a:gd name="T12" fmla="*/ 60 w 63"/>
                <a:gd name="T13" fmla="*/ 0 h 122"/>
                <a:gd name="T14" fmla="*/ 37 w 63"/>
                <a:gd name="T15" fmla="*/ 16 h 122"/>
                <a:gd name="T16" fmla="*/ 15 w 63"/>
                <a:gd name="T17" fmla="*/ 48 h 122"/>
                <a:gd name="T18" fmla="*/ 0 w 63"/>
                <a:gd name="T19" fmla="*/ 122 h 122"/>
                <a:gd name="T20" fmla="*/ 5 w 63"/>
                <a:gd name="T21" fmla="*/ 121 h 122"/>
                <a:gd name="T22" fmla="*/ 7 w 63"/>
                <a:gd name="T23" fmla="*/ 115 h 122"/>
                <a:gd name="T24" fmla="*/ 8 w 63"/>
                <a:gd name="T25" fmla="*/ 108 h 122"/>
                <a:gd name="T26" fmla="*/ 7 w 63"/>
                <a:gd name="T27" fmla="*/ 10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22">
                  <a:moveTo>
                    <a:pt x="7" y="105"/>
                  </a:moveTo>
                  <a:cubicBezTo>
                    <a:pt x="8" y="100"/>
                    <a:pt x="9" y="96"/>
                    <a:pt x="10" y="92"/>
                  </a:cubicBezTo>
                  <a:cubicBezTo>
                    <a:pt x="12" y="78"/>
                    <a:pt x="16" y="65"/>
                    <a:pt x="23" y="54"/>
                  </a:cubicBezTo>
                  <a:cubicBezTo>
                    <a:pt x="25" y="50"/>
                    <a:pt x="27" y="46"/>
                    <a:pt x="29" y="43"/>
                  </a:cubicBezTo>
                  <a:cubicBezTo>
                    <a:pt x="30" y="41"/>
                    <a:pt x="27" y="39"/>
                    <a:pt x="28" y="38"/>
                  </a:cubicBezTo>
                  <a:cubicBezTo>
                    <a:pt x="36" y="23"/>
                    <a:pt x="47" y="13"/>
                    <a:pt x="63" y="6"/>
                  </a:cubicBezTo>
                  <a:cubicBezTo>
                    <a:pt x="62" y="4"/>
                    <a:pt x="61" y="2"/>
                    <a:pt x="60" y="0"/>
                  </a:cubicBezTo>
                  <a:cubicBezTo>
                    <a:pt x="51" y="2"/>
                    <a:pt x="44" y="8"/>
                    <a:pt x="37" y="16"/>
                  </a:cubicBezTo>
                  <a:cubicBezTo>
                    <a:pt x="28" y="26"/>
                    <a:pt x="20" y="37"/>
                    <a:pt x="15" y="48"/>
                  </a:cubicBezTo>
                  <a:cubicBezTo>
                    <a:pt x="4" y="72"/>
                    <a:pt x="1" y="96"/>
                    <a:pt x="0" y="122"/>
                  </a:cubicBezTo>
                  <a:cubicBezTo>
                    <a:pt x="5" y="121"/>
                    <a:pt x="5" y="121"/>
                    <a:pt x="5" y="121"/>
                  </a:cubicBezTo>
                  <a:cubicBezTo>
                    <a:pt x="5" y="119"/>
                    <a:pt x="6" y="117"/>
                    <a:pt x="7" y="115"/>
                  </a:cubicBezTo>
                  <a:cubicBezTo>
                    <a:pt x="7" y="113"/>
                    <a:pt x="7" y="110"/>
                    <a:pt x="8" y="108"/>
                  </a:cubicBezTo>
                  <a:cubicBezTo>
                    <a:pt x="7" y="107"/>
                    <a:pt x="6" y="106"/>
                    <a:pt x="7" y="105"/>
                  </a:cubicBezTo>
                  <a:close/>
                </a:path>
              </a:pathLst>
            </a:custGeom>
            <a:solidFill>
              <a:srgbClr val="604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4" name="Freeform 216">
              <a:extLst>
                <a:ext uri="{FF2B5EF4-FFF2-40B4-BE49-F238E27FC236}">
                  <a16:creationId xmlns:a16="http://schemas.microsoft.com/office/drawing/2014/main" id="{E9326047-37A2-4455-AD2D-0A86018D2687}"/>
                </a:ext>
              </a:extLst>
            </p:cNvPr>
            <p:cNvSpPr>
              <a:spLocks/>
            </p:cNvSpPr>
            <p:nvPr/>
          </p:nvSpPr>
          <p:spPr bwMode="auto">
            <a:xfrm>
              <a:off x="5644200" y="849001"/>
              <a:ext cx="293637" cy="142815"/>
            </a:xfrm>
            <a:custGeom>
              <a:avLst/>
              <a:gdLst>
                <a:gd name="T0" fmla="*/ 58 w 93"/>
                <a:gd name="T1" fmla="*/ 20 h 45"/>
                <a:gd name="T2" fmla="*/ 80 w 93"/>
                <a:gd name="T3" fmla="*/ 42 h 45"/>
                <a:gd name="T4" fmla="*/ 82 w 93"/>
                <a:gd name="T5" fmla="*/ 45 h 45"/>
                <a:gd name="T6" fmla="*/ 93 w 93"/>
                <a:gd name="T7" fmla="*/ 44 h 45"/>
                <a:gd name="T8" fmla="*/ 69 w 93"/>
                <a:gd name="T9" fmla="*/ 18 h 45"/>
                <a:gd name="T10" fmla="*/ 0 w 93"/>
                <a:gd name="T11" fmla="*/ 5 h 45"/>
                <a:gd name="T12" fmla="*/ 1 w 93"/>
                <a:gd name="T13" fmla="*/ 11 h 45"/>
                <a:gd name="T14" fmla="*/ 58 w 93"/>
                <a:gd name="T15" fmla="*/ 2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45">
                  <a:moveTo>
                    <a:pt x="58" y="20"/>
                  </a:moveTo>
                  <a:cubicBezTo>
                    <a:pt x="66" y="26"/>
                    <a:pt x="74" y="33"/>
                    <a:pt x="80" y="42"/>
                  </a:cubicBezTo>
                  <a:cubicBezTo>
                    <a:pt x="81" y="43"/>
                    <a:pt x="81" y="44"/>
                    <a:pt x="82" y="45"/>
                  </a:cubicBezTo>
                  <a:cubicBezTo>
                    <a:pt x="93" y="44"/>
                    <a:pt x="93" y="44"/>
                    <a:pt x="93" y="44"/>
                  </a:cubicBezTo>
                  <a:cubicBezTo>
                    <a:pt x="85" y="35"/>
                    <a:pt x="77" y="26"/>
                    <a:pt x="69" y="18"/>
                  </a:cubicBezTo>
                  <a:cubicBezTo>
                    <a:pt x="50" y="0"/>
                    <a:pt x="25" y="4"/>
                    <a:pt x="0" y="5"/>
                  </a:cubicBezTo>
                  <a:cubicBezTo>
                    <a:pt x="1" y="7"/>
                    <a:pt x="1" y="9"/>
                    <a:pt x="1" y="11"/>
                  </a:cubicBezTo>
                  <a:cubicBezTo>
                    <a:pt x="20" y="9"/>
                    <a:pt x="42" y="8"/>
                    <a:pt x="58" y="20"/>
                  </a:cubicBezTo>
                  <a:close/>
                </a:path>
              </a:pathLst>
            </a:custGeom>
            <a:solidFill>
              <a:srgbClr val="6041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5" name="Freeform 217">
              <a:extLst>
                <a:ext uri="{FF2B5EF4-FFF2-40B4-BE49-F238E27FC236}">
                  <a16:creationId xmlns:a16="http://schemas.microsoft.com/office/drawing/2014/main" id="{A8EBE530-E7F7-4FFF-AC3A-9576CC51EA47}"/>
                </a:ext>
              </a:extLst>
            </p:cNvPr>
            <p:cNvSpPr>
              <a:spLocks/>
            </p:cNvSpPr>
            <p:nvPr/>
          </p:nvSpPr>
          <p:spPr bwMode="auto">
            <a:xfrm>
              <a:off x="5725617" y="640786"/>
              <a:ext cx="581935" cy="714072"/>
            </a:xfrm>
            <a:custGeom>
              <a:avLst/>
              <a:gdLst>
                <a:gd name="T0" fmla="*/ 144 w 184"/>
                <a:gd name="T1" fmla="*/ 4 h 226"/>
                <a:gd name="T2" fmla="*/ 95 w 184"/>
                <a:gd name="T3" fmla="*/ 32 h 226"/>
                <a:gd name="T4" fmla="*/ 42 w 184"/>
                <a:gd name="T5" fmla="*/ 6 h 226"/>
                <a:gd name="T6" fmla="*/ 0 w 184"/>
                <a:gd name="T7" fmla="*/ 50 h 226"/>
                <a:gd name="T8" fmla="*/ 0 w 184"/>
                <a:gd name="T9" fmla="*/ 182 h 226"/>
                <a:gd name="T10" fmla="*/ 92 w 184"/>
                <a:gd name="T11" fmla="*/ 226 h 226"/>
                <a:gd name="T12" fmla="*/ 184 w 184"/>
                <a:gd name="T13" fmla="*/ 182 h 226"/>
                <a:gd name="T14" fmla="*/ 184 w 184"/>
                <a:gd name="T15" fmla="*/ 54 h 226"/>
                <a:gd name="T16" fmla="*/ 144 w 184"/>
                <a:gd name="T17" fmla="*/ 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26">
                  <a:moveTo>
                    <a:pt x="144" y="4"/>
                  </a:moveTo>
                  <a:cubicBezTo>
                    <a:pt x="109" y="0"/>
                    <a:pt x="95" y="32"/>
                    <a:pt x="95" y="32"/>
                  </a:cubicBezTo>
                  <a:cubicBezTo>
                    <a:pt x="95" y="32"/>
                    <a:pt x="78" y="0"/>
                    <a:pt x="42" y="6"/>
                  </a:cubicBezTo>
                  <a:cubicBezTo>
                    <a:pt x="5" y="13"/>
                    <a:pt x="0" y="50"/>
                    <a:pt x="0" y="50"/>
                  </a:cubicBezTo>
                  <a:cubicBezTo>
                    <a:pt x="0" y="182"/>
                    <a:pt x="0" y="182"/>
                    <a:pt x="0" y="182"/>
                  </a:cubicBezTo>
                  <a:cubicBezTo>
                    <a:pt x="0" y="206"/>
                    <a:pt x="41" y="226"/>
                    <a:pt x="92" y="226"/>
                  </a:cubicBezTo>
                  <a:cubicBezTo>
                    <a:pt x="143" y="226"/>
                    <a:pt x="184" y="206"/>
                    <a:pt x="184" y="182"/>
                  </a:cubicBezTo>
                  <a:cubicBezTo>
                    <a:pt x="184" y="182"/>
                    <a:pt x="184" y="71"/>
                    <a:pt x="184" y="54"/>
                  </a:cubicBezTo>
                  <a:cubicBezTo>
                    <a:pt x="184" y="36"/>
                    <a:pt x="178" y="8"/>
                    <a:pt x="144" y="4"/>
                  </a:cubicBezTo>
                  <a:close/>
                </a:path>
              </a:pathLst>
            </a:cu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6" name="Oval 218">
              <a:extLst>
                <a:ext uri="{FF2B5EF4-FFF2-40B4-BE49-F238E27FC236}">
                  <a16:creationId xmlns:a16="http://schemas.microsoft.com/office/drawing/2014/main" id="{A44B6BD9-BFDC-4DB5-93D2-09699FB0711D}"/>
                </a:ext>
              </a:extLst>
            </p:cNvPr>
            <p:cNvSpPr>
              <a:spLocks noChangeArrowheads="1"/>
            </p:cNvSpPr>
            <p:nvPr/>
          </p:nvSpPr>
          <p:spPr bwMode="auto">
            <a:xfrm>
              <a:off x="5630853" y="927749"/>
              <a:ext cx="149488" cy="145484"/>
            </a:xfrm>
            <a:prstGeom prst="ellipse">
              <a:avLst/>
            </a:pr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7" name="Oval 219">
              <a:extLst>
                <a:ext uri="{FF2B5EF4-FFF2-40B4-BE49-F238E27FC236}">
                  <a16:creationId xmlns:a16="http://schemas.microsoft.com/office/drawing/2014/main" id="{E52ACEDB-3000-425F-B99D-27135E0FCC2E}"/>
                </a:ext>
              </a:extLst>
            </p:cNvPr>
            <p:cNvSpPr>
              <a:spLocks noChangeArrowheads="1"/>
            </p:cNvSpPr>
            <p:nvPr/>
          </p:nvSpPr>
          <p:spPr bwMode="auto">
            <a:xfrm>
              <a:off x="6247491" y="927749"/>
              <a:ext cx="148154" cy="145484"/>
            </a:xfrm>
            <a:prstGeom prst="ellipse">
              <a:avLst/>
            </a:pr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8" name="Freeform 220">
              <a:extLst>
                <a:ext uri="{FF2B5EF4-FFF2-40B4-BE49-F238E27FC236}">
                  <a16:creationId xmlns:a16="http://schemas.microsoft.com/office/drawing/2014/main" id="{BB078AD9-5DED-4F67-8C18-2EB7F2A6E794}"/>
                </a:ext>
              </a:extLst>
            </p:cNvPr>
            <p:cNvSpPr>
              <a:spLocks/>
            </p:cNvSpPr>
            <p:nvPr/>
          </p:nvSpPr>
          <p:spPr bwMode="auto">
            <a:xfrm>
              <a:off x="5975209" y="862348"/>
              <a:ext cx="98769" cy="277620"/>
            </a:xfrm>
            <a:custGeom>
              <a:avLst/>
              <a:gdLst>
                <a:gd name="T0" fmla="*/ 31 w 74"/>
                <a:gd name="T1" fmla="*/ 0 h 208"/>
                <a:gd name="T2" fmla="*/ 0 w 74"/>
                <a:gd name="T3" fmla="*/ 208 h 208"/>
                <a:gd name="T4" fmla="*/ 74 w 74"/>
                <a:gd name="T5" fmla="*/ 196 h 208"/>
                <a:gd name="T6" fmla="*/ 31 w 74"/>
                <a:gd name="T7" fmla="*/ 0 h 208"/>
              </a:gdLst>
              <a:ahLst/>
              <a:cxnLst>
                <a:cxn ang="0">
                  <a:pos x="T0" y="T1"/>
                </a:cxn>
                <a:cxn ang="0">
                  <a:pos x="T2" y="T3"/>
                </a:cxn>
                <a:cxn ang="0">
                  <a:pos x="T4" y="T5"/>
                </a:cxn>
                <a:cxn ang="0">
                  <a:pos x="T6" y="T7"/>
                </a:cxn>
              </a:cxnLst>
              <a:rect l="0" t="0" r="r" b="b"/>
              <a:pathLst>
                <a:path w="74" h="208">
                  <a:moveTo>
                    <a:pt x="31" y="0"/>
                  </a:moveTo>
                  <a:lnTo>
                    <a:pt x="0" y="208"/>
                  </a:lnTo>
                  <a:lnTo>
                    <a:pt x="74" y="196"/>
                  </a:lnTo>
                  <a:lnTo>
                    <a:pt x="31" y="0"/>
                  </a:lnTo>
                  <a:close/>
                </a:path>
              </a:pathLst>
            </a:custGeom>
            <a:solidFill>
              <a:srgbClr val="F2B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49" name="Freeform 221">
              <a:extLst>
                <a:ext uri="{FF2B5EF4-FFF2-40B4-BE49-F238E27FC236}">
                  <a16:creationId xmlns:a16="http://schemas.microsoft.com/office/drawing/2014/main" id="{DE8690B9-BF7D-49D2-BDEB-EC12E6DE6727}"/>
                </a:ext>
              </a:extLst>
            </p:cNvPr>
            <p:cNvSpPr>
              <a:spLocks/>
            </p:cNvSpPr>
            <p:nvPr/>
          </p:nvSpPr>
          <p:spPr bwMode="auto">
            <a:xfrm>
              <a:off x="5496047" y="1382886"/>
              <a:ext cx="548567" cy="938304"/>
            </a:xfrm>
            <a:custGeom>
              <a:avLst/>
              <a:gdLst>
                <a:gd name="T0" fmla="*/ 125 w 174"/>
                <a:gd name="T1" fmla="*/ 4 h 297"/>
                <a:gd name="T2" fmla="*/ 174 w 174"/>
                <a:gd name="T3" fmla="*/ 144 h 297"/>
                <a:gd name="T4" fmla="*/ 174 w 174"/>
                <a:gd name="T5" fmla="*/ 250 h 297"/>
                <a:gd name="T6" fmla="*/ 90 w 174"/>
                <a:gd name="T7" fmla="*/ 280 h 297"/>
                <a:gd name="T8" fmla="*/ 85 w 174"/>
                <a:gd name="T9" fmla="*/ 79 h 297"/>
                <a:gd name="T10" fmla="*/ 60 w 174"/>
                <a:gd name="T11" fmla="*/ 144 h 297"/>
                <a:gd name="T12" fmla="*/ 91 w 174"/>
                <a:gd name="T13" fmla="*/ 174 h 297"/>
                <a:gd name="T14" fmla="*/ 62 w 174"/>
                <a:gd name="T15" fmla="*/ 216 h 297"/>
                <a:gd name="T16" fmla="*/ 4 w 174"/>
                <a:gd name="T17" fmla="*/ 158 h 297"/>
                <a:gd name="T18" fmla="*/ 32 w 174"/>
                <a:gd name="T19" fmla="*/ 57 h 297"/>
                <a:gd name="T20" fmla="*/ 64 w 174"/>
                <a:gd name="T21" fmla="*/ 22 h 297"/>
                <a:gd name="T22" fmla="*/ 85 w 174"/>
                <a:gd name="T23" fmla="*/ 24 h 297"/>
                <a:gd name="T24" fmla="*/ 88 w 174"/>
                <a:gd name="T25" fmla="*/ 7 h 297"/>
                <a:gd name="T26" fmla="*/ 125 w 174"/>
                <a:gd name="T27" fmla="*/ 4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297">
                  <a:moveTo>
                    <a:pt x="125" y="4"/>
                  </a:moveTo>
                  <a:cubicBezTo>
                    <a:pt x="174" y="144"/>
                    <a:pt x="174" y="144"/>
                    <a:pt x="174" y="144"/>
                  </a:cubicBezTo>
                  <a:cubicBezTo>
                    <a:pt x="174" y="250"/>
                    <a:pt x="174" y="250"/>
                    <a:pt x="174" y="250"/>
                  </a:cubicBezTo>
                  <a:cubicBezTo>
                    <a:pt x="174" y="250"/>
                    <a:pt x="151" y="297"/>
                    <a:pt x="90" y="280"/>
                  </a:cubicBezTo>
                  <a:cubicBezTo>
                    <a:pt x="85" y="79"/>
                    <a:pt x="85" y="79"/>
                    <a:pt x="85" y="79"/>
                  </a:cubicBezTo>
                  <a:cubicBezTo>
                    <a:pt x="60" y="144"/>
                    <a:pt x="60" y="144"/>
                    <a:pt x="60" y="144"/>
                  </a:cubicBezTo>
                  <a:cubicBezTo>
                    <a:pt x="91" y="174"/>
                    <a:pt x="91" y="174"/>
                    <a:pt x="91" y="174"/>
                  </a:cubicBezTo>
                  <a:cubicBezTo>
                    <a:pt x="62" y="216"/>
                    <a:pt x="62" y="216"/>
                    <a:pt x="62" y="216"/>
                  </a:cubicBezTo>
                  <a:cubicBezTo>
                    <a:pt x="62" y="216"/>
                    <a:pt x="8" y="181"/>
                    <a:pt x="4" y="158"/>
                  </a:cubicBezTo>
                  <a:cubicBezTo>
                    <a:pt x="0" y="135"/>
                    <a:pt x="32" y="57"/>
                    <a:pt x="32" y="57"/>
                  </a:cubicBezTo>
                  <a:cubicBezTo>
                    <a:pt x="32" y="57"/>
                    <a:pt x="46" y="21"/>
                    <a:pt x="64" y="22"/>
                  </a:cubicBezTo>
                  <a:cubicBezTo>
                    <a:pt x="87" y="24"/>
                    <a:pt x="85" y="24"/>
                    <a:pt x="85" y="24"/>
                  </a:cubicBezTo>
                  <a:cubicBezTo>
                    <a:pt x="85" y="24"/>
                    <a:pt x="83" y="14"/>
                    <a:pt x="88" y="7"/>
                  </a:cubicBezTo>
                  <a:cubicBezTo>
                    <a:pt x="93" y="0"/>
                    <a:pt x="125" y="4"/>
                    <a:pt x="125"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50" name="Freeform 222">
              <a:extLst>
                <a:ext uri="{FF2B5EF4-FFF2-40B4-BE49-F238E27FC236}">
                  <a16:creationId xmlns:a16="http://schemas.microsoft.com/office/drawing/2014/main" id="{E0BE9287-C8B1-4C98-9F6B-5EF432428A02}"/>
                </a:ext>
              </a:extLst>
            </p:cNvPr>
            <p:cNvSpPr>
              <a:spLocks/>
            </p:cNvSpPr>
            <p:nvPr/>
          </p:nvSpPr>
          <p:spPr bwMode="auto">
            <a:xfrm>
              <a:off x="6007242" y="1382886"/>
              <a:ext cx="441790" cy="938304"/>
            </a:xfrm>
            <a:custGeom>
              <a:avLst/>
              <a:gdLst>
                <a:gd name="T0" fmla="*/ 49 w 140"/>
                <a:gd name="T1" fmla="*/ 4 h 297"/>
                <a:gd name="T2" fmla="*/ 0 w 140"/>
                <a:gd name="T3" fmla="*/ 144 h 297"/>
                <a:gd name="T4" fmla="*/ 0 w 140"/>
                <a:gd name="T5" fmla="*/ 250 h 297"/>
                <a:gd name="T6" fmla="*/ 85 w 140"/>
                <a:gd name="T7" fmla="*/ 280 h 297"/>
                <a:gd name="T8" fmla="*/ 89 w 140"/>
                <a:gd name="T9" fmla="*/ 79 h 297"/>
                <a:gd name="T10" fmla="*/ 86 w 140"/>
                <a:gd name="T11" fmla="*/ 240 h 297"/>
                <a:gd name="T12" fmla="*/ 140 w 140"/>
                <a:gd name="T13" fmla="*/ 239 h 297"/>
                <a:gd name="T14" fmla="*/ 136 w 140"/>
                <a:gd name="T15" fmla="*/ 49 h 297"/>
                <a:gd name="T16" fmla="*/ 110 w 140"/>
                <a:gd name="T17" fmla="*/ 22 h 297"/>
                <a:gd name="T18" fmla="*/ 90 w 140"/>
                <a:gd name="T19" fmla="*/ 24 h 297"/>
                <a:gd name="T20" fmla="*/ 87 w 140"/>
                <a:gd name="T21" fmla="*/ 7 h 297"/>
                <a:gd name="T22" fmla="*/ 49 w 140"/>
                <a:gd name="T23" fmla="*/ 4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297">
                  <a:moveTo>
                    <a:pt x="49" y="4"/>
                  </a:moveTo>
                  <a:cubicBezTo>
                    <a:pt x="0" y="144"/>
                    <a:pt x="0" y="144"/>
                    <a:pt x="0" y="144"/>
                  </a:cubicBezTo>
                  <a:cubicBezTo>
                    <a:pt x="0" y="250"/>
                    <a:pt x="0" y="250"/>
                    <a:pt x="0" y="250"/>
                  </a:cubicBezTo>
                  <a:cubicBezTo>
                    <a:pt x="0" y="250"/>
                    <a:pt x="24" y="297"/>
                    <a:pt x="85" y="280"/>
                  </a:cubicBezTo>
                  <a:cubicBezTo>
                    <a:pt x="89" y="79"/>
                    <a:pt x="89" y="79"/>
                    <a:pt x="89" y="79"/>
                  </a:cubicBezTo>
                  <a:cubicBezTo>
                    <a:pt x="86" y="240"/>
                    <a:pt x="86" y="240"/>
                    <a:pt x="86" y="240"/>
                  </a:cubicBezTo>
                  <a:cubicBezTo>
                    <a:pt x="140" y="239"/>
                    <a:pt x="140" y="239"/>
                    <a:pt x="140" y="239"/>
                  </a:cubicBezTo>
                  <a:cubicBezTo>
                    <a:pt x="136" y="49"/>
                    <a:pt x="136" y="49"/>
                    <a:pt x="136" y="49"/>
                  </a:cubicBezTo>
                  <a:cubicBezTo>
                    <a:pt x="136" y="49"/>
                    <a:pt x="134" y="21"/>
                    <a:pt x="110" y="22"/>
                  </a:cubicBezTo>
                  <a:cubicBezTo>
                    <a:pt x="87" y="23"/>
                    <a:pt x="90" y="24"/>
                    <a:pt x="90" y="24"/>
                  </a:cubicBezTo>
                  <a:cubicBezTo>
                    <a:pt x="90" y="24"/>
                    <a:pt x="92" y="14"/>
                    <a:pt x="87" y="7"/>
                  </a:cubicBezTo>
                  <a:cubicBezTo>
                    <a:pt x="81" y="0"/>
                    <a:pt x="49" y="4"/>
                    <a:pt x="49"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51" name="Freeform 223">
              <a:extLst>
                <a:ext uri="{FF2B5EF4-FFF2-40B4-BE49-F238E27FC236}">
                  <a16:creationId xmlns:a16="http://schemas.microsoft.com/office/drawing/2014/main" id="{38F2487A-DA0F-48EF-9362-3ED8A5C39BFC}"/>
                </a:ext>
              </a:extLst>
            </p:cNvPr>
            <p:cNvSpPr>
              <a:spLocks/>
            </p:cNvSpPr>
            <p:nvPr/>
          </p:nvSpPr>
          <p:spPr bwMode="auto">
            <a:xfrm>
              <a:off x="6278189" y="1639151"/>
              <a:ext cx="18686" cy="501852"/>
            </a:xfrm>
            <a:custGeom>
              <a:avLst/>
              <a:gdLst>
                <a:gd name="T0" fmla="*/ 4 w 6"/>
                <a:gd name="T1" fmla="*/ 149 h 159"/>
                <a:gd name="T2" fmla="*/ 5 w 6"/>
                <a:gd name="T3" fmla="*/ 98 h 159"/>
                <a:gd name="T4" fmla="*/ 3 w 6"/>
                <a:gd name="T5" fmla="*/ 0 h 159"/>
                <a:gd name="T6" fmla="*/ 0 w 6"/>
                <a:gd name="T7" fmla="*/ 159 h 159"/>
                <a:gd name="T8" fmla="*/ 4 w 6"/>
                <a:gd name="T9" fmla="*/ 159 h 159"/>
                <a:gd name="T10" fmla="*/ 4 w 6"/>
                <a:gd name="T11" fmla="*/ 149 h 159"/>
              </a:gdLst>
              <a:ahLst/>
              <a:cxnLst>
                <a:cxn ang="0">
                  <a:pos x="T0" y="T1"/>
                </a:cxn>
                <a:cxn ang="0">
                  <a:pos x="T2" y="T3"/>
                </a:cxn>
                <a:cxn ang="0">
                  <a:pos x="T4" y="T5"/>
                </a:cxn>
                <a:cxn ang="0">
                  <a:pos x="T6" y="T7"/>
                </a:cxn>
                <a:cxn ang="0">
                  <a:pos x="T8" y="T9"/>
                </a:cxn>
                <a:cxn ang="0">
                  <a:pos x="T10" y="T11"/>
                </a:cxn>
              </a:cxnLst>
              <a:rect l="0" t="0" r="r" b="b"/>
              <a:pathLst>
                <a:path w="6" h="159">
                  <a:moveTo>
                    <a:pt x="4" y="149"/>
                  </a:moveTo>
                  <a:cubicBezTo>
                    <a:pt x="4" y="132"/>
                    <a:pt x="5" y="115"/>
                    <a:pt x="5" y="98"/>
                  </a:cubicBezTo>
                  <a:cubicBezTo>
                    <a:pt x="6" y="62"/>
                    <a:pt x="5" y="34"/>
                    <a:pt x="3" y="0"/>
                  </a:cubicBezTo>
                  <a:cubicBezTo>
                    <a:pt x="0" y="159"/>
                    <a:pt x="0" y="159"/>
                    <a:pt x="0" y="159"/>
                  </a:cubicBezTo>
                  <a:cubicBezTo>
                    <a:pt x="4" y="159"/>
                    <a:pt x="4" y="159"/>
                    <a:pt x="4" y="159"/>
                  </a:cubicBezTo>
                  <a:cubicBezTo>
                    <a:pt x="4" y="156"/>
                    <a:pt x="4" y="152"/>
                    <a:pt x="4" y="149"/>
                  </a:cubicBez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52" name="Freeform 224">
              <a:extLst>
                <a:ext uri="{FF2B5EF4-FFF2-40B4-BE49-F238E27FC236}">
                  <a16:creationId xmlns:a16="http://schemas.microsoft.com/office/drawing/2014/main" id="{D9BE2FB6-3D74-4ACC-B9BB-E84FA9146AFE}"/>
                </a:ext>
              </a:extLst>
            </p:cNvPr>
            <p:cNvSpPr>
              <a:spLocks/>
            </p:cNvSpPr>
            <p:nvPr/>
          </p:nvSpPr>
          <p:spPr bwMode="auto">
            <a:xfrm>
              <a:off x="5877775" y="1394898"/>
              <a:ext cx="148154" cy="397744"/>
            </a:xfrm>
            <a:custGeom>
              <a:avLst/>
              <a:gdLst>
                <a:gd name="T0" fmla="*/ 9 w 111"/>
                <a:gd name="T1" fmla="*/ 0 h 298"/>
                <a:gd name="T2" fmla="*/ 0 w 111"/>
                <a:gd name="T3" fmla="*/ 135 h 298"/>
                <a:gd name="T4" fmla="*/ 42 w 111"/>
                <a:gd name="T5" fmla="*/ 135 h 298"/>
                <a:gd name="T6" fmla="*/ 14 w 111"/>
                <a:gd name="T7" fmla="*/ 298 h 298"/>
                <a:gd name="T8" fmla="*/ 111 w 111"/>
                <a:gd name="T9" fmla="*/ 291 h 298"/>
                <a:gd name="T10" fmla="*/ 9 w 111"/>
                <a:gd name="T11" fmla="*/ 0 h 298"/>
              </a:gdLst>
              <a:ahLst/>
              <a:cxnLst>
                <a:cxn ang="0">
                  <a:pos x="T0" y="T1"/>
                </a:cxn>
                <a:cxn ang="0">
                  <a:pos x="T2" y="T3"/>
                </a:cxn>
                <a:cxn ang="0">
                  <a:pos x="T4" y="T5"/>
                </a:cxn>
                <a:cxn ang="0">
                  <a:pos x="T6" y="T7"/>
                </a:cxn>
                <a:cxn ang="0">
                  <a:pos x="T8" y="T9"/>
                </a:cxn>
                <a:cxn ang="0">
                  <a:pos x="T10" y="T11"/>
                </a:cxn>
              </a:cxnLst>
              <a:rect l="0" t="0" r="r" b="b"/>
              <a:pathLst>
                <a:path w="111" h="298">
                  <a:moveTo>
                    <a:pt x="9" y="0"/>
                  </a:moveTo>
                  <a:lnTo>
                    <a:pt x="0" y="135"/>
                  </a:lnTo>
                  <a:lnTo>
                    <a:pt x="42" y="135"/>
                  </a:lnTo>
                  <a:lnTo>
                    <a:pt x="14" y="298"/>
                  </a:lnTo>
                  <a:lnTo>
                    <a:pt x="111" y="291"/>
                  </a:lnTo>
                  <a:lnTo>
                    <a:pt x="9"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53" name="Freeform 225">
              <a:extLst>
                <a:ext uri="{FF2B5EF4-FFF2-40B4-BE49-F238E27FC236}">
                  <a16:creationId xmlns:a16="http://schemas.microsoft.com/office/drawing/2014/main" id="{8AB36036-A016-4656-99D8-4DF89BF02FB7}"/>
                </a:ext>
              </a:extLst>
            </p:cNvPr>
            <p:cNvSpPr>
              <a:spLocks/>
            </p:cNvSpPr>
            <p:nvPr/>
          </p:nvSpPr>
          <p:spPr bwMode="auto">
            <a:xfrm>
              <a:off x="6025928" y="1394898"/>
              <a:ext cx="152157" cy="397744"/>
            </a:xfrm>
            <a:custGeom>
              <a:avLst/>
              <a:gdLst>
                <a:gd name="T0" fmla="*/ 102 w 114"/>
                <a:gd name="T1" fmla="*/ 0 h 298"/>
                <a:gd name="T2" fmla="*/ 114 w 114"/>
                <a:gd name="T3" fmla="*/ 135 h 298"/>
                <a:gd name="T4" fmla="*/ 71 w 114"/>
                <a:gd name="T5" fmla="*/ 135 h 298"/>
                <a:gd name="T6" fmla="*/ 97 w 114"/>
                <a:gd name="T7" fmla="*/ 298 h 298"/>
                <a:gd name="T8" fmla="*/ 0 w 114"/>
                <a:gd name="T9" fmla="*/ 291 h 298"/>
                <a:gd name="T10" fmla="*/ 102 w 114"/>
                <a:gd name="T11" fmla="*/ 0 h 298"/>
              </a:gdLst>
              <a:ahLst/>
              <a:cxnLst>
                <a:cxn ang="0">
                  <a:pos x="T0" y="T1"/>
                </a:cxn>
                <a:cxn ang="0">
                  <a:pos x="T2" y="T3"/>
                </a:cxn>
                <a:cxn ang="0">
                  <a:pos x="T4" y="T5"/>
                </a:cxn>
                <a:cxn ang="0">
                  <a:pos x="T6" y="T7"/>
                </a:cxn>
                <a:cxn ang="0">
                  <a:pos x="T8" y="T9"/>
                </a:cxn>
                <a:cxn ang="0">
                  <a:pos x="T10" y="T11"/>
                </a:cxn>
              </a:cxnLst>
              <a:rect l="0" t="0" r="r" b="b"/>
              <a:pathLst>
                <a:path w="114" h="298">
                  <a:moveTo>
                    <a:pt x="102" y="0"/>
                  </a:moveTo>
                  <a:lnTo>
                    <a:pt x="114" y="135"/>
                  </a:lnTo>
                  <a:lnTo>
                    <a:pt x="71" y="135"/>
                  </a:lnTo>
                  <a:lnTo>
                    <a:pt x="97" y="298"/>
                  </a:lnTo>
                  <a:lnTo>
                    <a:pt x="0" y="291"/>
                  </a:lnTo>
                  <a:lnTo>
                    <a:pt x="102"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54" name="Rectangle 226">
              <a:extLst>
                <a:ext uri="{FF2B5EF4-FFF2-40B4-BE49-F238E27FC236}">
                  <a16:creationId xmlns:a16="http://schemas.microsoft.com/office/drawing/2014/main" id="{B079ED87-2937-4ECC-BDDC-BB59D37804F9}"/>
                </a:ext>
              </a:extLst>
            </p:cNvPr>
            <p:cNvSpPr>
              <a:spLocks noChangeArrowheads="1"/>
            </p:cNvSpPr>
            <p:nvPr/>
          </p:nvSpPr>
          <p:spPr bwMode="auto">
            <a:xfrm>
              <a:off x="6111350" y="2099627"/>
              <a:ext cx="120124" cy="18686"/>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55" name="Rectangle 227">
              <a:extLst>
                <a:ext uri="{FF2B5EF4-FFF2-40B4-BE49-F238E27FC236}">
                  <a16:creationId xmlns:a16="http://schemas.microsoft.com/office/drawing/2014/main" id="{440A1C2C-D8B1-4F7F-B938-61D2D3E07F9E}"/>
                </a:ext>
              </a:extLst>
            </p:cNvPr>
            <p:cNvSpPr>
              <a:spLocks noChangeArrowheads="1"/>
            </p:cNvSpPr>
            <p:nvPr/>
          </p:nvSpPr>
          <p:spPr bwMode="auto">
            <a:xfrm>
              <a:off x="5815044" y="2099627"/>
              <a:ext cx="122794" cy="18686"/>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56" name="Rectangle 228">
              <a:extLst>
                <a:ext uri="{FF2B5EF4-FFF2-40B4-BE49-F238E27FC236}">
                  <a16:creationId xmlns:a16="http://schemas.microsoft.com/office/drawing/2014/main" id="{A8DCC99D-0C50-469A-B2D2-49DE6D73F465}"/>
                </a:ext>
              </a:extLst>
            </p:cNvPr>
            <p:cNvSpPr>
              <a:spLocks noChangeArrowheads="1"/>
            </p:cNvSpPr>
            <p:nvPr/>
          </p:nvSpPr>
          <p:spPr bwMode="auto">
            <a:xfrm>
              <a:off x="6152726" y="1648494"/>
              <a:ext cx="109446" cy="25360"/>
            </a:xfrm>
            <a:prstGeom prst="rect">
              <a:avLst/>
            </a:prstGeom>
            <a:solidFill>
              <a:srgbClr val="B792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57" name="Rectangle 229">
              <a:extLst>
                <a:ext uri="{FF2B5EF4-FFF2-40B4-BE49-F238E27FC236}">
                  <a16:creationId xmlns:a16="http://schemas.microsoft.com/office/drawing/2014/main" id="{09CF2C22-260D-4E8E-86D5-896DE7457561}"/>
                </a:ext>
              </a:extLst>
            </p:cNvPr>
            <p:cNvSpPr>
              <a:spLocks noChangeArrowheads="1"/>
            </p:cNvSpPr>
            <p:nvPr/>
          </p:nvSpPr>
          <p:spPr bwMode="auto">
            <a:xfrm>
              <a:off x="6019254" y="1783300"/>
              <a:ext cx="9343" cy="429778"/>
            </a:xfrm>
            <a:prstGeom prst="rect">
              <a:avLst/>
            </a:prstGeom>
            <a:solidFill>
              <a:srgbClr val="2B2B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58" name="Freeform 230">
              <a:extLst>
                <a:ext uri="{FF2B5EF4-FFF2-40B4-BE49-F238E27FC236}">
                  <a16:creationId xmlns:a16="http://schemas.microsoft.com/office/drawing/2014/main" id="{9ACC084B-142C-453C-85C1-D4B13552D33D}"/>
                </a:ext>
              </a:extLst>
            </p:cNvPr>
            <p:cNvSpPr>
              <a:spLocks/>
            </p:cNvSpPr>
            <p:nvPr/>
          </p:nvSpPr>
          <p:spPr bwMode="auto">
            <a:xfrm>
              <a:off x="5660217" y="3049942"/>
              <a:ext cx="273617" cy="186860"/>
            </a:xfrm>
            <a:custGeom>
              <a:avLst/>
              <a:gdLst>
                <a:gd name="T0" fmla="*/ 0 w 87"/>
                <a:gd name="T1" fmla="*/ 54 h 59"/>
                <a:gd name="T2" fmla="*/ 78 w 87"/>
                <a:gd name="T3" fmla="*/ 59 h 59"/>
                <a:gd name="T4" fmla="*/ 46 w 87"/>
                <a:gd name="T5" fmla="*/ 10 h 59"/>
                <a:gd name="T6" fmla="*/ 0 w 87"/>
                <a:gd name="T7" fmla="*/ 54 h 59"/>
              </a:gdLst>
              <a:ahLst/>
              <a:cxnLst>
                <a:cxn ang="0">
                  <a:pos x="T0" y="T1"/>
                </a:cxn>
                <a:cxn ang="0">
                  <a:pos x="T2" y="T3"/>
                </a:cxn>
                <a:cxn ang="0">
                  <a:pos x="T4" y="T5"/>
                </a:cxn>
                <a:cxn ang="0">
                  <a:pos x="T6" y="T7"/>
                </a:cxn>
              </a:cxnLst>
              <a:rect l="0" t="0" r="r" b="b"/>
              <a:pathLst>
                <a:path w="87" h="59">
                  <a:moveTo>
                    <a:pt x="0" y="54"/>
                  </a:moveTo>
                  <a:cubicBezTo>
                    <a:pt x="78" y="59"/>
                    <a:pt x="78" y="59"/>
                    <a:pt x="78" y="59"/>
                  </a:cubicBezTo>
                  <a:cubicBezTo>
                    <a:pt x="78" y="59"/>
                    <a:pt x="87" y="21"/>
                    <a:pt x="46" y="10"/>
                  </a:cubicBezTo>
                  <a:cubicBezTo>
                    <a:pt x="5" y="0"/>
                    <a:pt x="0" y="54"/>
                    <a:pt x="0" y="54"/>
                  </a:cubicBezTo>
                  <a:close/>
                </a:path>
              </a:pathLst>
            </a:custGeom>
            <a:solidFill>
              <a:srgbClr val="4C47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59" name="Freeform 231">
              <a:extLst>
                <a:ext uri="{FF2B5EF4-FFF2-40B4-BE49-F238E27FC236}">
                  <a16:creationId xmlns:a16="http://schemas.microsoft.com/office/drawing/2014/main" id="{E1703504-44FE-4BEC-917C-B5C8600D630B}"/>
                </a:ext>
              </a:extLst>
            </p:cNvPr>
            <p:cNvSpPr>
              <a:spLocks/>
            </p:cNvSpPr>
            <p:nvPr/>
          </p:nvSpPr>
          <p:spPr bwMode="auto">
            <a:xfrm>
              <a:off x="6158064" y="3052612"/>
              <a:ext cx="272281" cy="186860"/>
            </a:xfrm>
            <a:custGeom>
              <a:avLst/>
              <a:gdLst>
                <a:gd name="T0" fmla="*/ 86 w 86"/>
                <a:gd name="T1" fmla="*/ 54 h 59"/>
                <a:gd name="T2" fmla="*/ 8 w 86"/>
                <a:gd name="T3" fmla="*/ 59 h 59"/>
                <a:gd name="T4" fmla="*/ 41 w 86"/>
                <a:gd name="T5" fmla="*/ 11 h 59"/>
                <a:gd name="T6" fmla="*/ 86 w 86"/>
                <a:gd name="T7" fmla="*/ 54 h 59"/>
              </a:gdLst>
              <a:ahLst/>
              <a:cxnLst>
                <a:cxn ang="0">
                  <a:pos x="T0" y="T1"/>
                </a:cxn>
                <a:cxn ang="0">
                  <a:pos x="T2" y="T3"/>
                </a:cxn>
                <a:cxn ang="0">
                  <a:pos x="T4" y="T5"/>
                </a:cxn>
                <a:cxn ang="0">
                  <a:pos x="T6" y="T7"/>
                </a:cxn>
              </a:cxnLst>
              <a:rect l="0" t="0" r="r" b="b"/>
              <a:pathLst>
                <a:path w="86" h="59">
                  <a:moveTo>
                    <a:pt x="86" y="54"/>
                  </a:moveTo>
                  <a:cubicBezTo>
                    <a:pt x="8" y="59"/>
                    <a:pt x="8" y="59"/>
                    <a:pt x="8" y="59"/>
                  </a:cubicBezTo>
                  <a:cubicBezTo>
                    <a:pt x="8" y="59"/>
                    <a:pt x="0" y="21"/>
                    <a:pt x="41" y="11"/>
                  </a:cubicBezTo>
                  <a:cubicBezTo>
                    <a:pt x="82" y="0"/>
                    <a:pt x="86" y="54"/>
                    <a:pt x="86" y="54"/>
                  </a:cubicBezTo>
                  <a:close/>
                </a:path>
              </a:pathLst>
            </a:custGeom>
            <a:solidFill>
              <a:srgbClr val="4C47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60" name="Freeform 232">
              <a:extLst>
                <a:ext uri="{FF2B5EF4-FFF2-40B4-BE49-F238E27FC236}">
                  <a16:creationId xmlns:a16="http://schemas.microsoft.com/office/drawing/2014/main" id="{A03E84E7-D601-4B8A-AF70-CC3FC24356BA}"/>
                </a:ext>
              </a:extLst>
            </p:cNvPr>
            <p:cNvSpPr>
              <a:spLocks/>
            </p:cNvSpPr>
            <p:nvPr/>
          </p:nvSpPr>
          <p:spPr bwMode="auto">
            <a:xfrm>
              <a:off x="5697589" y="1942131"/>
              <a:ext cx="192199" cy="204212"/>
            </a:xfrm>
            <a:custGeom>
              <a:avLst/>
              <a:gdLst>
                <a:gd name="T0" fmla="*/ 25 w 61"/>
                <a:gd name="T1" fmla="*/ 0 h 65"/>
                <a:gd name="T2" fmla="*/ 30 w 61"/>
                <a:gd name="T3" fmla="*/ 4 h 65"/>
                <a:gd name="T4" fmla="*/ 49 w 61"/>
                <a:gd name="T5" fmla="*/ 21 h 65"/>
                <a:gd name="T6" fmla="*/ 51 w 61"/>
                <a:gd name="T7" fmla="*/ 47 h 65"/>
                <a:gd name="T8" fmla="*/ 21 w 61"/>
                <a:gd name="T9" fmla="*/ 53 h 65"/>
                <a:gd name="T10" fmla="*/ 0 w 61"/>
                <a:gd name="T11" fmla="*/ 36 h 65"/>
                <a:gd name="T12" fmla="*/ 25 w 61"/>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61" h="65">
                  <a:moveTo>
                    <a:pt x="25" y="0"/>
                  </a:moveTo>
                  <a:cubicBezTo>
                    <a:pt x="30" y="4"/>
                    <a:pt x="30" y="4"/>
                    <a:pt x="30" y="4"/>
                  </a:cubicBezTo>
                  <a:cubicBezTo>
                    <a:pt x="49" y="21"/>
                    <a:pt x="49" y="21"/>
                    <a:pt x="49" y="21"/>
                  </a:cubicBezTo>
                  <a:cubicBezTo>
                    <a:pt x="49" y="21"/>
                    <a:pt x="61" y="33"/>
                    <a:pt x="51" y="47"/>
                  </a:cubicBezTo>
                  <a:cubicBezTo>
                    <a:pt x="38" y="65"/>
                    <a:pt x="21" y="53"/>
                    <a:pt x="21" y="53"/>
                  </a:cubicBezTo>
                  <a:cubicBezTo>
                    <a:pt x="0" y="36"/>
                    <a:pt x="0" y="36"/>
                    <a:pt x="0" y="36"/>
                  </a:cubicBezTo>
                  <a:lnTo>
                    <a:pt x="25" y="0"/>
                  </a:lnTo>
                  <a:close/>
                </a:path>
              </a:pathLst>
            </a:custGeom>
            <a:solidFill>
              <a:srgbClr val="FBCA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61" name="Oval 233">
              <a:extLst>
                <a:ext uri="{FF2B5EF4-FFF2-40B4-BE49-F238E27FC236}">
                  <a16:creationId xmlns:a16="http://schemas.microsoft.com/office/drawing/2014/main" id="{76773372-37E6-43AE-8238-CC840713C400}"/>
                </a:ext>
              </a:extLst>
            </p:cNvPr>
            <p:cNvSpPr>
              <a:spLocks noChangeArrowheads="1"/>
            </p:cNvSpPr>
            <p:nvPr/>
          </p:nvSpPr>
          <p:spPr bwMode="auto">
            <a:xfrm>
              <a:off x="5795023" y="862348"/>
              <a:ext cx="104108" cy="104108"/>
            </a:xfrm>
            <a:prstGeom prst="ellipse">
              <a:avLst/>
            </a:prstGeom>
            <a:solidFill>
              <a:srgbClr val="353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62" name="Oval 234">
              <a:extLst>
                <a:ext uri="{FF2B5EF4-FFF2-40B4-BE49-F238E27FC236}">
                  <a16:creationId xmlns:a16="http://schemas.microsoft.com/office/drawing/2014/main" id="{ED3D85DA-AF76-45D7-BDD3-BC09533B0F2E}"/>
                </a:ext>
              </a:extLst>
            </p:cNvPr>
            <p:cNvSpPr>
              <a:spLocks noChangeArrowheads="1"/>
            </p:cNvSpPr>
            <p:nvPr/>
          </p:nvSpPr>
          <p:spPr bwMode="auto">
            <a:xfrm>
              <a:off x="6123362" y="862348"/>
              <a:ext cx="104108" cy="104108"/>
            </a:xfrm>
            <a:prstGeom prst="ellipse">
              <a:avLst/>
            </a:prstGeom>
            <a:solidFill>
              <a:srgbClr val="353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63" name="Freeform 235">
              <a:extLst>
                <a:ext uri="{FF2B5EF4-FFF2-40B4-BE49-F238E27FC236}">
                  <a16:creationId xmlns:a16="http://schemas.microsoft.com/office/drawing/2014/main" id="{E7B7AF96-08FA-4C88-B0E6-660C8074F361}"/>
                </a:ext>
              </a:extLst>
            </p:cNvPr>
            <p:cNvSpPr>
              <a:spLocks/>
            </p:cNvSpPr>
            <p:nvPr/>
          </p:nvSpPr>
          <p:spPr bwMode="auto">
            <a:xfrm>
              <a:off x="5745639" y="791608"/>
              <a:ext cx="134806" cy="70740"/>
            </a:xfrm>
            <a:custGeom>
              <a:avLst/>
              <a:gdLst>
                <a:gd name="T0" fmla="*/ 2 w 43"/>
                <a:gd name="T1" fmla="*/ 22 h 22"/>
                <a:gd name="T2" fmla="*/ 0 w 43"/>
                <a:gd name="T3" fmla="*/ 21 h 22"/>
                <a:gd name="T4" fmla="*/ 1 w 43"/>
                <a:gd name="T5" fmla="*/ 18 h 22"/>
                <a:gd name="T6" fmla="*/ 40 w 43"/>
                <a:gd name="T7" fmla="*/ 1 h 22"/>
                <a:gd name="T8" fmla="*/ 42 w 43"/>
                <a:gd name="T9" fmla="*/ 2 h 22"/>
                <a:gd name="T10" fmla="*/ 41 w 43"/>
                <a:gd name="T11" fmla="*/ 4 h 22"/>
                <a:gd name="T12" fmla="*/ 3 w 43"/>
                <a:gd name="T13" fmla="*/ 22 h 22"/>
                <a:gd name="T14" fmla="*/ 2 w 4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2">
                  <a:moveTo>
                    <a:pt x="2" y="22"/>
                  </a:moveTo>
                  <a:cubicBezTo>
                    <a:pt x="1" y="22"/>
                    <a:pt x="1" y="22"/>
                    <a:pt x="0" y="21"/>
                  </a:cubicBezTo>
                  <a:cubicBezTo>
                    <a:pt x="0" y="20"/>
                    <a:pt x="0" y="19"/>
                    <a:pt x="1" y="18"/>
                  </a:cubicBezTo>
                  <a:cubicBezTo>
                    <a:pt x="40" y="1"/>
                    <a:pt x="40" y="1"/>
                    <a:pt x="40" y="1"/>
                  </a:cubicBezTo>
                  <a:cubicBezTo>
                    <a:pt x="41" y="0"/>
                    <a:pt x="42" y="0"/>
                    <a:pt x="42" y="2"/>
                  </a:cubicBezTo>
                  <a:cubicBezTo>
                    <a:pt x="43" y="3"/>
                    <a:pt x="42" y="4"/>
                    <a:pt x="41" y="4"/>
                  </a:cubicBezTo>
                  <a:cubicBezTo>
                    <a:pt x="3" y="22"/>
                    <a:pt x="3" y="22"/>
                    <a:pt x="3" y="22"/>
                  </a:cubicBezTo>
                  <a:cubicBezTo>
                    <a:pt x="3" y="22"/>
                    <a:pt x="3" y="22"/>
                    <a:pt x="2" y="22"/>
                  </a:cubicBezTo>
                  <a:close/>
                </a:path>
              </a:pathLst>
            </a:custGeom>
            <a:solidFill>
              <a:srgbClr val="353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64" name="Freeform 236">
              <a:extLst>
                <a:ext uri="{FF2B5EF4-FFF2-40B4-BE49-F238E27FC236}">
                  <a16:creationId xmlns:a16="http://schemas.microsoft.com/office/drawing/2014/main" id="{1F8184EA-7E23-4CF6-8A2D-D2AAC4EF97E1}"/>
                </a:ext>
              </a:extLst>
            </p:cNvPr>
            <p:cNvSpPr>
              <a:spLocks/>
            </p:cNvSpPr>
            <p:nvPr/>
          </p:nvSpPr>
          <p:spPr bwMode="auto">
            <a:xfrm>
              <a:off x="6148722" y="782265"/>
              <a:ext cx="136141" cy="73410"/>
            </a:xfrm>
            <a:custGeom>
              <a:avLst/>
              <a:gdLst>
                <a:gd name="T0" fmla="*/ 41 w 43"/>
                <a:gd name="T1" fmla="*/ 23 h 23"/>
                <a:gd name="T2" fmla="*/ 43 w 43"/>
                <a:gd name="T3" fmla="*/ 22 h 23"/>
                <a:gd name="T4" fmla="*/ 42 w 43"/>
                <a:gd name="T5" fmla="*/ 19 h 23"/>
                <a:gd name="T6" fmla="*/ 4 w 43"/>
                <a:gd name="T7" fmla="*/ 1 h 23"/>
                <a:gd name="T8" fmla="*/ 1 w 43"/>
                <a:gd name="T9" fmla="*/ 2 h 23"/>
                <a:gd name="T10" fmla="*/ 2 w 43"/>
                <a:gd name="T11" fmla="*/ 5 h 23"/>
                <a:gd name="T12" fmla="*/ 40 w 43"/>
                <a:gd name="T13" fmla="*/ 23 h 23"/>
                <a:gd name="T14" fmla="*/ 41 w 43"/>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3">
                  <a:moveTo>
                    <a:pt x="41" y="23"/>
                  </a:moveTo>
                  <a:cubicBezTo>
                    <a:pt x="42" y="23"/>
                    <a:pt x="43" y="22"/>
                    <a:pt x="43" y="22"/>
                  </a:cubicBezTo>
                  <a:cubicBezTo>
                    <a:pt x="43" y="20"/>
                    <a:pt x="43" y="19"/>
                    <a:pt x="42" y="19"/>
                  </a:cubicBezTo>
                  <a:cubicBezTo>
                    <a:pt x="4" y="1"/>
                    <a:pt x="4" y="1"/>
                    <a:pt x="4" y="1"/>
                  </a:cubicBezTo>
                  <a:cubicBezTo>
                    <a:pt x="2" y="0"/>
                    <a:pt x="1" y="1"/>
                    <a:pt x="1" y="2"/>
                  </a:cubicBezTo>
                  <a:cubicBezTo>
                    <a:pt x="0" y="3"/>
                    <a:pt x="1" y="4"/>
                    <a:pt x="2" y="5"/>
                  </a:cubicBezTo>
                  <a:cubicBezTo>
                    <a:pt x="40" y="23"/>
                    <a:pt x="40" y="23"/>
                    <a:pt x="40" y="23"/>
                  </a:cubicBezTo>
                  <a:cubicBezTo>
                    <a:pt x="40" y="23"/>
                    <a:pt x="41" y="23"/>
                    <a:pt x="41" y="23"/>
                  </a:cubicBezTo>
                  <a:close/>
                </a:path>
              </a:pathLst>
            </a:custGeom>
            <a:solidFill>
              <a:srgbClr val="353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sp>
          <p:nvSpPr>
            <p:cNvPr id="65" name="Freeform 237">
              <a:extLst>
                <a:ext uri="{FF2B5EF4-FFF2-40B4-BE49-F238E27FC236}">
                  <a16:creationId xmlns:a16="http://schemas.microsoft.com/office/drawing/2014/main" id="{B4EE55CB-C2BB-46A7-A8FA-D63E5E5BA831}"/>
                </a:ext>
              </a:extLst>
            </p:cNvPr>
            <p:cNvSpPr>
              <a:spLocks/>
            </p:cNvSpPr>
            <p:nvPr/>
          </p:nvSpPr>
          <p:spPr bwMode="auto">
            <a:xfrm>
              <a:off x="5905804" y="1149311"/>
              <a:ext cx="274951" cy="132137"/>
            </a:xfrm>
            <a:custGeom>
              <a:avLst/>
              <a:gdLst>
                <a:gd name="T0" fmla="*/ 38 w 87"/>
                <a:gd name="T1" fmla="*/ 39 h 42"/>
                <a:gd name="T2" fmla="*/ 1 w 87"/>
                <a:gd name="T3" fmla="*/ 28 h 42"/>
                <a:gd name="T4" fmla="*/ 1 w 87"/>
                <a:gd name="T5" fmla="*/ 25 h 42"/>
                <a:gd name="T6" fmla="*/ 4 w 87"/>
                <a:gd name="T7" fmla="*/ 24 h 42"/>
                <a:gd name="T8" fmla="*/ 55 w 87"/>
                <a:gd name="T9" fmla="*/ 32 h 42"/>
                <a:gd name="T10" fmla="*/ 82 w 87"/>
                <a:gd name="T11" fmla="*/ 2 h 42"/>
                <a:gd name="T12" fmla="*/ 85 w 87"/>
                <a:gd name="T13" fmla="*/ 0 h 42"/>
                <a:gd name="T14" fmla="*/ 86 w 87"/>
                <a:gd name="T15" fmla="*/ 3 h 42"/>
                <a:gd name="T16" fmla="*/ 56 w 87"/>
                <a:gd name="T17" fmla="*/ 36 h 42"/>
                <a:gd name="T18" fmla="*/ 38 w 87"/>
                <a:gd name="T1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2">
                  <a:moveTo>
                    <a:pt x="38" y="39"/>
                  </a:moveTo>
                  <a:cubicBezTo>
                    <a:pt x="18" y="39"/>
                    <a:pt x="2" y="29"/>
                    <a:pt x="1" y="28"/>
                  </a:cubicBezTo>
                  <a:cubicBezTo>
                    <a:pt x="0" y="27"/>
                    <a:pt x="0" y="26"/>
                    <a:pt x="1" y="25"/>
                  </a:cubicBezTo>
                  <a:cubicBezTo>
                    <a:pt x="2" y="24"/>
                    <a:pt x="3" y="24"/>
                    <a:pt x="4" y="24"/>
                  </a:cubicBezTo>
                  <a:cubicBezTo>
                    <a:pt x="4" y="25"/>
                    <a:pt x="30" y="42"/>
                    <a:pt x="55" y="32"/>
                  </a:cubicBezTo>
                  <a:cubicBezTo>
                    <a:pt x="79" y="22"/>
                    <a:pt x="82" y="2"/>
                    <a:pt x="82" y="2"/>
                  </a:cubicBezTo>
                  <a:cubicBezTo>
                    <a:pt x="82" y="1"/>
                    <a:pt x="83" y="0"/>
                    <a:pt x="85" y="0"/>
                  </a:cubicBezTo>
                  <a:cubicBezTo>
                    <a:pt x="86" y="0"/>
                    <a:pt x="87" y="2"/>
                    <a:pt x="86" y="3"/>
                  </a:cubicBezTo>
                  <a:cubicBezTo>
                    <a:pt x="86" y="4"/>
                    <a:pt x="83" y="25"/>
                    <a:pt x="56" y="36"/>
                  </a:cubicBezTo>
                  <a:cubicBezTo>
                    <a:pt x="50" y="38"/>
                    <a:pt x="44" y="39"/>
                    <a:pt x="38" y="39"/>
                  </a:cubicBezTo>
                  <a:close/>
                </a:path>
              </a:pathLst>
            </a:custGeom>
            <a:solidFill>
              <a:srgbClr val="353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a:p>
          </p:txBody>
        </p:sp>
      </p:grpSp>
      <p:pic>
        <p:nvPicPr>
          <p:cNvPr id="66" name="图片 65">
            <a:extLst>
              <a:ext uri="{FF2B5EF4-FFF2-40B4-BE49-F238E27FC236}">
                <a16:creationId xmlns:a16="http://schemas.microsoft.com/office/drawing/2014/main" id="{6701B540-CCD3-4DF5-B9E8-1799D00ED31A}"/>
              </a:ext>
            </a:extLst>
          </p:cNvPr>
          <p:cNvPicPr>
            <a:picLocks noChangeAspect="1"/>
          </p:cNvPicPr>
          <p:nvPr/>
        </p:nvPicPr>
        <p:blipFill>
          <a:blip r:embed="rId4" cstate="print"/>
          <a:stretch>
            <a:fillRect/>
          </a:stretch>
        </p:blipFill>
        <p:spPr>
          <a:xfrm>
            <a:off x="4310276" y="3648114"/>
            <a:ext cx="981804" cy="1131802"/>
          </a:xfrm>
          <a:prstGeom prst="rect">
            <a:avLst/>
          </a:prstGeom>
        </p:spPr>
      </p:pic>
    </p:spTree>
    <p:extLst>
      <p:ext uri="{BB962C8B-B14F-4D97-AF65-F5344CB8AC3E}">
        <p14:creationId xmlns:p14="http://schemas.microsoft.com/office/powerpoint/2010/main" val="320768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  基本概念与模型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云特性</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云交付模型</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云部署模型</a:t>
            </a:r>
          </a:p>
        </p:txBody>
      </p:sp>
    </p:spTree>
    <p:extLst>
      <p:ext uri="{BB962C8B-B14F-4D97-AF65-F5344CB8AC3E}">
        <p14:creationId xmlns:p14="http://schemas.microsoft.com/office/powerpoint/2010/main" val="193629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三种交互模型的比较</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0" name="object 25">
            <a:extLst>
              <a:ext uri="{FF2B5EF4-FFF2-40B4-BE49-F238E27FC236}">
                <a16:creationId xmlns:a16="http://schemas.microsoft.com/office/drawing/2014/main" id="{EE94DADB-990C-4ED3-8C97-136DAD173757}"/>
              </a:ext>
            </a:extLst>
          </p:cNvPr>
          <p:cNvGraphicFramePr>
            <a:graphicFrameLocks noGrp="1"/>
          </p:cNvGraphicFramePr>
          <p:nvPr>
            <p:extLst>
              <p:ext uri="{D42A27DB-BD31-4B8C-83A1-F6EECF244321}">
                <p14:modId xmlns:p14="http://schemas.microsoft.com/office/powerpoint/2010/main" val="449092722"/>
              </p:ext>
            </p:extLst>
          </p:nvPr>
        </p:nvGraphicFramePr>
        <p:xfrm>
          <a:off x="301625" y="1676400"/>
          <a:ext cx="8689975" cy="4314825"/>
        </p:xfrm>
        <a:graphic>
          <a:graphicData uri="http://schemas.openxmlformats.org/drawingml/2006/table">
            <a:tbl>
              <a:tblPr/>
              <a:tblGrid>
                <a:gridCol w="1527175">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685800">
                <a:tc>
                  <a:txBody>
                    <a:bodyPr/>
                    <a:lstStyle>
                      <a:lvl1pPr marL="107950">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107950" marR="0" lvl="0" indent="0" algn="ctr" defTabSz="914400" rtl="0" eaLnBrk="1" fontAlgn="base" latinLnBrk="0" hangingPunct="1">
                        <a:lnSpc>
                          <a:spcPct val="100000"/>
                        </a:lnSpc>
                        <a:spcBef>
                          <a:spcPts val="30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Georgia" panose="02040502050405020303" pitchFamily="18" charset="0"/>
                          <a:ea typeface="宋体" panose="02010600030101010101" pitchFamily="2" charset="-122"/>
                        </a:rPr>
                        <a:t>云交付模型</a:t>
                      </a:r>
                      <a:endParaRPr kumimoji="0" lang="zh-CN" altLang="zh-CN" sz="2000" b="1" i="0" u="none" strike="noStrike" cap="none" normalizeH="0" baseline="0" dirty="0">
                        <a:ln>
                          <a:noFill/>
                        </a:ln>
                        <a:solidFill>
                          <a:srgbClr val="FFFFFF"/>
                        </a:solidFill>
                        <a:effectLst/>
                        <a:latin typeface="Georgia" panose="02040502050405020303"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solidFill>
                      <a:srgbClr val="D16248"/>
                    </a:solidFill>
                  </a:tcPr>
                </a:tc>
                <a:tc>
                  <a:txBody>
                    <a:bodyPr/>
                    <a:lstStyle>
                      <a:lvl1pPr marL="268288">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268288" marR="0" lvl="0" indent="0" algn="ctr" defTabSz="914400" rtl="0" eaLnBrk="1" fontAlgn="base" latinLnBrk="0" hangingPunct="1">
                        <a:lnSpc>
                          <a:spcPct val="100000"/>
                        </a:lnSpc>
                        <a:spcBef>
                          <a:spcPts val="30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Georgia" panose="02040502050405020303" pitchFamily="18" charset="0"/>
                          <a:ea typeface="宋体" panose="02010600030101010101" pitchFamily="2" charset="-122"/>
                        </a:rPr>
                        <a:t>赋予云用户的典型控制等级</a:t>
                      </a:r>
                      <a:endParaRPr kumimoji="0" lang="zh-CN"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solidFill>
                      <a:srgbClr val="D16248"/>
                    </a:solidFill>
                  </a:tcPr>
                </a:tc>
                <a:tc>
                  <a:txBody>
                    <a:bodyPr/>
                    <a:lstStyle>
                      <a:lvl1pPr marL="234950" indent="1588">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234950" marR="0" lvl="0" indent="1588" algn="ctr" defTabSz="914400" rtl="0" eaLnBrk="1" fontAlgn="base" latinLnBrk="0" hangingPunct="1">
                        <a:lnSpc>
                          <a:spcPct val="100000"/>
                        </a:lnSpc>
                        <a:spcBef>
                          <a:spcPts val="300"/>
                        </a:spcBef>
                        <a:spcAft>
                          <a:spcPct val="0"/>
                        </a:spcAft>
                        <a:buClrTx/>
                        <a:buSzTx/>
                        <a:buFontTx/>
                        <a:buNone/>
                        <a:tabLst/>
                      </a:pPr>
                      <a:r>
                        <a:rPr kumimoji="0" lang="zh-CN" altLang="en-US" sz="2000" b="1" i="0" u="none" strike="noStrike" cap="none" normalizeH="0" baseline="0">
                          <a:ln>
                            <a:noFill/>
                          </a:ln>
                          <a:solidFill>
                            <a:srgbClr val="FFFFFF"/>
                          </a:solidFill>
                          <a:effectLst/>
                          <a:latin typeface="Georgia" panose="02040502050405020303" pitchFamily="18" charset="0"/>
                          <a:ea typeface="宋体" panose="02010600030101010101" pitchFamily="2" charset="-122"/>
                        </a:rPr>
                        <a:t>云用户可用的典型功能</a:t>
                      </a:r>
                      <a:endParaRPr kumimoji="0" lang="zh-CN" altLang="zh-CN" sz="2000" b="0" i="0" u="none" strike="noStrike" cap="none" normalizeH="0" baseline="0">
                        <a:ln>
                          <a:noFill/>
                        </a:ln>
                        <a:solidFill>
                          <a:schemeClr val="tx1"/>
                        </a:solidFill>
                        <a:effectLst/>
                        <a:latin typeface="Georgia" panose="02040502050405020303"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solidFill>
                      <a:srgbClr val="D16248"/>
                    </a:solidFill>
                  </a:tcPr>
                </a:tc>
                <a:extLst>
                  <a:ext uri="{0D108BD9-81ED-4DB2-BD59-A6C34878D82A}">
                    <a16:rowId xmlns:a16="http://schemas.microsoft.com/office/drawing/2014/main" val="10000"/>
                  </a:ext>
                </a:extLst>
              </a:tr>
              <a:tr h="701675">
                <a:tc>
                  <a:txBody>
                    <a:bodyPr/>
                    <a:lstStyle>
                      <a:lvl1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1500"/>
                        </a:spcBef>
                        <a:spcAft>
                          <a:spcPct val="0"/>
                        </a:spcAft>
                        <a:buClrTx/>
                        <a:buSzTx/>
                        <a:buFontTx/>
                        <a:buNone/>
                        <a:tabLst/>
                      </a:pPr>
                      <a:r>
                        <a:rPr kumimoji="0" lang="zh-CN"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SaaS</a:t>
                      </a:r>
                    </a:p>
                  </a:txBody>
                  <a:tcPr marL="0" marR="0" marT="0" marB="0" anchor="ctr" horzOverflow="overflow">
                    <a:lnL>
                      <a:noFill/>
                    </a:lnL>
                    <a:lnR>
                      <a:noFill/>
                    </a:lnR>
                    <a:lnT>
                      <a:noFill/>
                    </a:lnT>
                    <a:lnB>
                      <a:noFill/>
                    </a:lnB>
                    <a:lnTlToBr>
                      <a:noFill/>
                    </a:lnTlToBr>
                    <a:lnBlToTr>
                      <a:noFill/>
                    </a:lnBlToTr>
                    <a:solidFill>
                      <a:srgbClr val="EDD2CF"/>
                    </a:solidFill>
                  </a:tcPr>
                </a:tc>
                <a:tc>
                  <a:txBody>
                    <a:bodyPr/>
                    <a:lstStyle>
                      <a:lvl1pPr marL="1057275" indent="-590550">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1057275" marR="0" lvl="0" indent="-590550" algn="ctr" defTabSz="914400" rtl="0" eaLnBrk="1" fontAlgn="base" latinLnBrk="0" hangingPunct="1">
                        <a:lnSpc>
                          <a:spcPct val="100000"/>
                        </a:lnSpc>
                        <a:spcBef>
                          <a:spcPts val="3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使用和与使用相关的配置 </a:t>
                      </a:r>
                      <a:endParaRPr kumimoji="0" lang="zh-CN"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solidFill>
                      <a:srgbClr val="EDD2CF"/>
                    </a:solidFill>
                  </a:tcPr>
                </a:tc>
                <a:tc>
                  <a:txBody>
                    <a:bodyPr/>
                    <a:lstStyle>
                      <a:lvl1pPr marL="1323975" indent="-887413">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131763" marR="0" lvl="0" indent="-3175" algn="l" defTabSz="914400" rtl="0" eaLnBrk="1" fontAlgn="base" latinLnBrk="0" hangingPunct="1">
                        <a:lnSpc>
                          <a:spcPct val="100000"/>
                        </a:lnSpc>
                        <a:spcBef>
                          <a:spcPts val="300"/>
                        </a:spcBef>
                        <a:spcAft>
                          <a:spcPct val="0"/>
                        </a:spcAft>
                        <a:buClrTx/>
                        <a:buSzTx/>
                        <a:buFontTx/>
                        <a:buNone/>
                        <a:tabLst/>
                      </a:pPr>
                      <a:r>
                        <a:rPr kumimoji="0" lang="zh-CN" altLang="en-US" sz="2000" b="0" i="0" u="none" strike="noStrike" kern="1200" cap="none" normalizeH="0" baseline="0" dirty="0">
                          <a:ln>
                            <a:noFill/>
                          </a:ln>
                          <a:solidFill>
                            <a:schemeClr val="tx1"/>
                          </a:solidFill>
                          <a:effectLst/>
                          <a:latin typeface="Georgia" panose="02040502050405020303" pitchFamily="18" charset="0"/>
                          <a:ea typeface="宋体" panose="02010600030101010101" pitchFamily="2" charset="-122"/>
                          <a:cs typeface="+mn-cs"/>
                        </a:rPr>
                        <a:t>前端用户接口访问</a:t>
                      </a:r>
                      <a:endParaRPr kumimoji="0" lang="zh-CN" altLang="zh-CN" sz="2000" b="0" i="0" u="none" strike="noStrike" kern="1200" cap="none" normalizeH="0" baseline="0" dirty="0">
                        <a:ln>
                          <a:noFill/>
                        </a:ln>
                        <a:solidFill>
                          <a:schemeClr val="tx1"/>
                        </a:solidFill>
                        <a:effectLst/>
                        <a:latin typeface="Georgia" panose="02040502050405020303" pitchFamily="18" charset="0"/>
                        <a:ea typeface="宋体" panose="02010600030101010101" pitchFamily="2" charset="-122"/>
                        <a:cs typeface="+mn-cs"/>
                      </a:endParaRPr>
                    </a:p>
                  </a:txBody>
                  <a:tcPr marL="0" marR="0" marT="0" marB="0" anchor="ctr" horzOverflow="overflow">
                    <a:lnL>
                      <a:noFill/>
                    </a:lnL>
                    <a:lnR>
                      <a:noFill/>
                    </a:lnR>
                    <a:lnT>
                      <a:noFill/>
                    </a:lnT>
                    <a:lnB>
                      <a:noFill/>
                    </a:lnB>
                    <a:lnTlToBr>
                      <a:noFill/>
                    </a:lnTlToBr>
                    <a:lnBlToTr>
                      <a:noFill/>
                    </a:lnBlToTr>
                    <a:solidFill>
                      <a:srgbClr val="EDD2CF"/>
                    </a:solidFill>
                  </a:tcPr>
                </a:tc>
                <a:extLst>
                  <a:ext uri="{0D108BD9-81ED-4DB2-BD59-A6C34878D82A}">
                    <a16:rowId xmlns:a16="http://schemas.microsoft.com/office/drawing/2014/main" val="10001"/>
                  </a:ext>
                </a:extLst>
              </a:tr>
              <a:tr h="1311275">
                <a:tc>
                  <a:txBody>
                    <a:bodyPr/>
                    <a:lstStyle>
                      <a:lvl1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1600"/>
                        </a:spcBef>
                        <a:spcAft>
                          <a:spcPct val="0"/>
                        </a:spcAft>
                        <a:buClrTx/>
                        <a:buSzTx/>
                        <a:buFontTx/>
                        <a:buNone/>
                        <a:tabLst/>
                      </a:pPr>
                      <a:r>
                        <a:rPr kumimoji="0" lang="zh-CN"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PaaS</a:t>
                      </a:r>
                    </a:p>
                  </a:txBody>
                  <a:tcPr marL="0" marR="0" marT="0" marB="0" anchor="ctr" horzOverflow="overflow">
                    <a:lnL>
                      <a:noFill/>
                    </a:lnL>
                    <a:lnR>
                      <a:noFill/>
                    </a:lnR>
                    <a:lnT>
                      <a:noFill/>
                    </a:lnT>
                    <a:lnB>
                      <a:noFill/>
                    </a:lnB>
                    <a:lnTlToBr>
                      <a:noFill/>
                    </a:lnTlToBr>
                    <a:lnBlToTr>
                      <a:noFill/>
                    </a:lnBlToTr>
                    <a:solidFill>
                      <a:srgbClr val="F7EAE9"/>
                    </a:solidFill>
                  </a:tcPr>
                </a:tc>
                <a:tc>
                  <a:txBody>
                    <a:bodyPr/>
                    <a:lstStyle>
                      <a:lvl1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16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有限的管理</a:t>
                      </a:r>
                      <a:endParaRPr kumimoji="0" lang="zh-CN"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solidFill>
                      <a:srgbClr val="F7EAE9"/>
                    </a:solidFill>
                  </a:tcPr>
                </a:tc>
                <a:tc>
                  <a:txBody>
                    <a:bodyPr/>
                    <a:lstStyle>
                      <a:lvl1pPr marL="131763" indent="-3175">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131763" marR="0" lvl="0" indent="-3175" algn="l" defTabSz="914400" rtl="0" eaLnBrk="1" fontAlgn="base" latinLnBrk="0" hangingPunct="1">
                        <a:lnSpc>
                          <a:spcPct val="100000"/>
                        </a:lnSpc>
                        <a:spcBef>
                          <a:spcPts val="3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对于云用户使用平台相关的</a:t>
                      </a:r>
                      <a:r>
                        <a:rPr kumimoji="0" lang="en-US"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IT</a:t>
                      </a:r>
                      <a:r>
                        <a:rPr kumimoji="0" lang="zh-CN" altLang="en-US"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资源的中等级别的控制</a:t>
                      </a:r>
                      <a:endParaRPr kumimoji="0" lang="zh-CN"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solidFill>
                      <a:srgbClr val="F7EAE9"/>
                    </a:solidFill>
                  </a:tcPr>
                </a:tc>
                <a:extLst>
                  <a:ext uri="{0D108BD9-81ED-4DB2-BD59-A6C34878D82A}">
                    <a16:rowId xmlns:a16="http://schemas.microsoft.com/office/drawing/2014/main" val="10002"/>
                  </a:ext>
                </a:extLst>
              </a:tr>
              <a:tr h="1616075">
                <a:tc>
                  <a:txBody>
                    <a:bodyPr/>
                    <a:lstStyle>
                      <a:lvl1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38"/>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IaaS</a:t>
                      </a:r>
                    </a:p>
                  </a:txBody>
                  <a:tcPr marL="0" marR="0" marT="0" marB="0" anchor="ctr" horzOverflow="overflow">
                    <a:lnL>
                      <a:noFill/>
                    </a:lnL>
                    <a:lnR>
                      <a:noFill/>
                    </a:lnR>
                    <a:lnT>
                      <a:noFill/>
                    </a:lnT>
                    <a:lnB>
                      <a:noFill/>
                    </a:lnB>
                    <a:lnTlToBr>
                      <a:noFill/>
                    </a:lnTlToBr>
                    <a:lnBlToTr>
                      <a:noFill/>
                    </a:lnBlToTr>
                    <a:solidFill>
                      <a:srgbClr val="EDD2CF"/>
                    </a:solidFill>
                  </a:tcPr>
                </a:tc>
                <a:tc>
                  <a:txBody>
                    <a:bodyPr/>
                    <a:lstStyle>
                      <a:lvl1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38"/>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完全的管理</a:t>
                      </a:r>
                      <a:endParaRPr kumimoji="0" lang="zh-CN"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solidFill>
                      <a:srgbClr val="EDD2CF"/>
                    </a:solidFill>
                  </a:tcPr>
                </a:tc>
                <a:tc>
                  <a:txBody>
                    <a:bodyPr/>
                    <a:lstStyle>
                      <a:lvl1pPr marL="371475">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131763" marR="0" lvl="0" indent="-3175" algn="l" defTabSz="914400" rtl="0" eaLnBrk="1" fontAlgn="base" latinLnBrk="0" hangingPunct="1">
                        <a:lnSpc>
                          <a:spcPct val="100000"/>
                        </a:lnSpc>
                        <a:spcBef>
                          <a:spcPts val="300"/>
                        </a:spcBef>
                        <a:spcAft>
                          <a:spcPct val="0"/>
                        </a:spcAft>
                        <a:buClrTx/>
                        <a:buSzTx/>
                        <a:buFontTx/>
                        <a:buNone/>
                        <a:tabLst/>
                      </a:pPr>
                      <a:r>
                        <a:rPr kumimoji="0" lang="zh-CN" altLang="en-US" sz="2000" b="0" i="0" u="none" strike="noStrike" kern="1200" cap="none" normalizeH="0" baseline="0" dirty="0">
                          <a:ln>
                            <a:noFill/>
                          </a:ln>
                          <a:solidFill>
                            <a:schemeClr val="tx1"/>
                          </a:solidFill>
                          <a:effectLst/>
                          <a:latin typeface="Georgia" panose="02040502050405020303" pitchFamily="18" charset="0"/>
                          <a:ea typeface="宋体" panose="02010600030101010101" pitchFamily="2" charset="-122"/>
                          <a:cs typeface="+mn-cs"/>
                        </a:rPr>
                        <a:t>对虚拟化的基础设施相关的</a:t>
                      </a:r>
                      <a:r>
                        <a:rPr kumimoji="0" lang="en-US" altLang="zh-CN" sz="2000" b="0" i="0" u="none" strike="noStrike" kern="1200" cap="none" normalizeH="0" baseline="0" dirty="0">
                          <a:ln>
                            <a:noFill/>
                          </a:ln>
                          <a:solidFill>
                            <a:schemeClr val="tx1"/>
                          </a:solidFill>
                          <a:effectLst/>
                          <a:latin typeface="Georgia" panose="02040502050405020303" pitchFamily="18" charset="0"/>
                          <a:ea typeface="宋体" panose="02010600030101010101" pitchFamily="2" charset="-122"/>
                          <a:cs typeface="+mn-cs"/>
                        </a:rPr>
                        <a:t>IT</a:t>
                      </a:r>
                      <a:r>
                        <a:rPr kumimoji="0" lang="zh-CN" altLang="en-US" sz="2000" b="0" i="0" u="none" strike="noStrike" kern="1200" cap="none" normalizeH="0" baseline="0" dirty="0">
                          <a:ln>
                            <a:noFill/>
                          </a:ln>
                          <a:solidFill>
                            <a:schemeClr val="tx1"/>
                          </a:solidFill>
                          <a:effectLst/>
                          <a:latin typeface="Georgia" panose="02040502050405020303" pitchFamily="18" charset="0"/>
                          <a:ea typeface="宋体" panose="02010600030101010101" pitchFamily="2" charset="-122"/>
                          <a:cs typeface="+mn-cs"/>
                        </a:rPr>
                        <a:t>资源以及可能的底层物理</a:t>
                      </a:r>
                      <a:r>
                        <a:rPr kumimoji="0" lang="en-US" altLang="zh-CN" sz="2000" b="0" i="0" u="none" strike="noStrike" kern="1200" cap="none" normalizeH="0" baseline="0" dirty="0">
                          <a:ln>
                            <a:noFill/>
                          </a:ln>
                          <a:solidFill>
                            <a:schemeClr val="tx1"/>
                          </a:solidFill>
                          <a:effectLst/>
                          <a:latin typeface="Georgia" panose="02040502050405020303" pitchFamily="18" charset="0"/>
                          <a:ea typeface="宋体" panose="02010600030101010101" pitchFamily="2" charset="-122"/>
                          <a:cs typeface="+mn-cs"/>
                        </a:rPr>
                        <a:t>IT</a:t>
                      </a:r>
                      <a:r>
                        <a:rPr kumimoji="0" lang="zh-CN" altLang="en-US" sz="2000" b="0" i="0" u="none" strike="noStrike" kern="1200" cap="none" normalizeH="0" baseline="0" dirty="0">
                          <a:ln>
                            <a:noFill/>
                          </a:ln>
                          <a:solidFill>
                            <a:schemeClr val="tx1"/>
                          </a:solidFill>
                          <a:effectLst/>
                          <a:latin typeface="Georgia" panose="02040502050405020303" pitchFamily="18" charset="0"/>
                          <a:ea typeface="宋体" panose="02010600030101010101" pitchFamily="2" charset="-122"/>
                          <a:cs typeface="+mn-cs"/>
                        </a:rPr>
                        <a:t>资源的完全访问</a:t>
                      </a:r>
                      <a:endParaRPr kumimoji="0" lang="zh-CN" altLang="zh-CN" sz="2000" b="0" i="0" u="none" strike="noStrike" kern="1200" cap="none" normalizeH="0" baseline="0" dirty="0">
                        <a:ln>
                          <a:noFill/>
                        </a:ln>
                        <a:solidFill>
                          <a:schemeClr val="tx1"/>
                        </a:solidFill>
                        <a:effectLst/>
                        <a:latin typeface="Georgia" panose="02040502050405020303" pitchFamily="18" charset="0"/>
                        <a:ea typeface="宋体" panose="02010600030101010101" pitchFamily="2" charset="-122"/>
                        <a:cs typeface="+mn-cs"/>
                      </a:endParaRPr>
                    </a:p>
                  </a:txBody>
                  <a:tcPr marL="0" marR="0" marT="0" marB="0" anchor="ctr" horzOverflow="overflow">
                    <a:lnL>
                      <a:noFill/>
                    </a:lnL>
                    <a:lnR>
                      <a:noFill/>
                    </a:lnR>
                    <a:lnT>
                      <a:noFill/>
                    </a:lnT>
                    <a:lnB>
                      <a:noFill/>
                    </a:lnB>
                    <a:lnTlToBr>
                      <a:noFill/>
                    </a:lnTlToBr>
                    <a:lnBlToTr>
                      <a:noFill/>
                    </a:lnBlToTr>
                    <a:solidFill>
                      <a:srgbClr val="EDD2C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10137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三种交互模型的比较</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0" name="object 25">
            <a:extLst>
              <a:ext uri="{FF2B5EF4-FFF2-40B4-BE49-F238E27FC236}">
                <a16:creationId xmlns:a16="http://schemas.microsoft.com/office/drawing/2014/main" id="{EE94DADB-990C-4ED3-8C97-136DAD173757}"/>
              </a:ext>
            </a:extLst>
          </p:cNvPr>
          <p:cNvGraphicFramePr>
            <a:graphicFrameLocks noGrp="1"/>
          </p:cNvGraphicFramePr>
          <p:nvPr>
            <p:extLst>
              <p:ext uri="{D42A27DB-BD31-4B8C-83A1-F6EECF244321}">
                <p14:modId xmlns:p14="http://schemas.microsoft.com/office/powerpoint/2010/main" val="739965465"/>
              </p:ext>
            </p:extLst>
          </p:nvPr>
        </p:nvGraphicFramePr>
        <p:xfrm>
          <a:off x="301625" y="1676400"/>
          <a:ext cx="8689975" cy="4314825"/>
        </p:xfrm>
        <a:graphic>
          <a:graphicData uri="http://schemas.openxmlformats.org/drawingml/2006/table">
            <a:tbl>
              <a:tblPr/>
              <a:tblGrid>
                <a:gridCol w="1527175">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685800">
                <a:tc>
                  <a:txBody>
                    <a:bodyPr/>
                    <a:lstStyle>
                      <a:lvl1pPr marL="107950">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107950" marR="0" lvl="0" indent="0" algn="ctr" defTabSz="914400" rtl="0" eaLnBrk="1" fontAlgn="base" latinLnBrk="0" hangingPunct="1">
                        <a:lnSpc>
                          <a:spcPct val="100000"/>
                        </a:lnSpc>
                        <a:spcBef>
                          <a:spcPts val="30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Georgia" panose="02040502050405020303" pitchFamily="18" charset="0"/>
                          <a:ea typeface="宋体" panose="02010600030101010101" pitchFamily="2" charset="-122"/>
                        </a:rPr>
                        <a:t>云交付模型</a:t>
                      </a:r>
                      <a:endParaRPr kumimoji="0" lang="zh-CN" altLang="zh-CN" sz="2000" b="1" i="0" u="none" strike="noStrike" cap="none" normalizeH="0" baseline="0" dirty="0">
                        <a:ln>
                          <a:noFill/>
                        </a:ln>
                        <a:solidFill>
                          <a:srgbClr val="FFFFFF"/>
                        </a:solidFill>
                        <a:effectLst/>
                        <a:latin typeface="Georgia" panose="02040502050405020303"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solidFill>
                      <a:srgbClr val="D16248"/>
                    </a:solidFill>
                  </a:tcPr>
                </a:tc>
                <a:tc>
                  <a:txBody>
                    <a:bodyPr/>
                    <a:lstStyle>
                      <a:lvl1pPr marL="268288">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268288" marR="0" lvl="0" indent="0" algn="ctr" defTabSz="914400" rtl="0" eaLnBrk="1" fontAlgn="base" latinLnBrk="0" hangingPunct="1">
                        <a:lnSpc>
                          <a:spcPct val="100000"/>
                        </a:lnSpc>
                        <a:spcBef>
                          <a:spcPts val="30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Georgia" panose="02040502050405020303" pitchFamily="18" charset="0"/>
                          <a:ea typeface="宋体" panose="02010600030101010101" pitchFamily="2" charset="-122"/>
                        </a:rPr>
                        <a:t>常见的云用户行为</a:t>
                      </a:r>
                    </a:p>
                  </a:txBody>
                  <a:tcPr marL="0" marR="0" marT="0" marB="0" anchor="ctr" horzOverflow="overflow">
                    <a:lnL>
                      <a:noFill/>
                    </a:lnL>
                    <a:lnR>
                      <a:noFill/>
                    </a:lnR>
                    <a:lnT>
                      <a:noFill/>
                    </a:lnT>
                    <a:lnB>
                      <a:noFill/>
                    </a:lnB>
                    <a:lnTlToBr>
                      <a:noFill/>
                    </a:lnTlToBr>
                    <a:lnBlToTr>
                      <a:noFill/>
                    </a:lnBlToTr>
                    <a:solidFill>
                      <a:srgbClr val="D16248"/>
                    </a:solidFill>
                  </a:tcPr>
                </a:tc>
                <a:tc>
                  <a:txBody>
                    <a:bodyPr/>
                    <a:lstStyle>
                      <a:lvl1pPr marL="234950" indent="1588">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268288" marR="0" lvl="0" indent="0" algn="ctr" defTabSz="914400" rtl="0" eaLnBrk="1" fontAlgn="base" latinLnBrk="0" hangingPunct="1">
                        <a:lnSpc>
                          <a:spcPct val="100000"/>
                        </a:lnSpc>
                        <a:spcBef>
                          <a:spcPts val="300"/>
                        </a:spcBef>
                        <a:spcAft>
                          <a:spcPct val="0"/>
                        </a:spcAft>
                        <a:buClrTx/>
                        <a:buSzTx/>
                        <a:buFontTx/>
                        <a:buNone/>
                        <a:tabLst/>
                      </a:pPr>
                      <a:r>
                        <a:rPr kumimoji="0" lang="zh-CN" altLang="en-US" sz="2000" b="1" i="0" u="none" strike="noStrike" kern="1200" cap="none" normalizeH="0" baseline="0" dirty="0">
                          <a:ln>
                            <a:noFill/>
                          </a:ln>
                          <a:solidFill>
                            <a:srgbClr val="FFFFFF"/>
                          </a:solidFill>
                          <a:effectLst/>
                          <a:latin typeface="Georgia" panose="02040502050405020303" pitchFamily="18" charset="0"/>
                          <a:ea typeface="宋体" panose="02010600030101010101" pitchFamily="2" charset="-122"/>
                          <a:cs typeface="+mn-cs"/>
                        </a:rPr>
                        <a:t>常见的云提供者行为</a:t>
                      </a:r>
                      <a:endParaRPr kumimoji="0" lang="zh-CN" altLang="zh-CN" sz="2000" b="1" i="0" u="none" strike="noStrike" kern="1200" cap="none" normalizeH="0" baseline="0" dirty="0">
                        <a:ln>
                          <a:noFill/>
                        </a:ln>
                        <a:solidFill>
                          <a:srgbClr val="FFFFFF"/>
                        </a:solidFill>
                        <a:effectLst/>
                        <a:latin typeface="Georgia" panose="02040502050405020303" pitchFamily="18" charset="0"/>
                        <a:ea typeface="宋体" panose="02010600030101010101" pitchFamily="2" charset="-122"/>
                        <a:cs typeface="+mn-cs"/>
                      </a:endParaRPr>
                    </a:p>
                  </a:txBody>
                  <a:tcPr marL="0" marR="0" marT="0" marB="0" anchor="ctr" horzOverflow="overflow">
                    <a:lnL>
                      <a:noFill/>
                    </a:lnL>
                    <a:lnR>
                      <a:noFill/>
                    </a:lnR>
                    <a:lnT>
                      <a:noFill/>
                    </a:lnT>
                    <a:lnB>
                      <a:noFill/>
                    </a:lnB>
                    <a:lnTlToBr>
                      <a:noFill/>
                    </a:lnTlToBr>
                    <a:lnBlToTr>
                      <a:noFill/>
                    </a:lnBlToTr>
                    <a:solidFill>
                      <a:srgbClr val="D16248"/>
                    </a:solidFill>
                  </a:tcPr>
                </a:tc>
                <a:extLst>
                  <a:ext uri="{0D108BD9-81ED-4DB2-BD59-A6C34878D82A}">
                    <a16:rowId xmlns:a16="http://schemas.microsoft.com/office/drawing/2014/main" val="10000"/>
                  </a:ext>
                </a:extLst>
              </a:tr>
              <a:tr h="701675">
                <a:tc>
                  <a:txBody>
                    <a:bodyPr/>
                    <a:lstStyle>
                      <a:lvl1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1500"/>
                        </a:spcBef>
                        <a:spcAft>
                          <a:spcPct val="0"/>
                        </a:spcAft>
                        <a:buClrTx/>
                        <a:buSzTx/>
                        <a:buFontTx/>
                        <a:buNone/>
                        <a:tabLst/>
                      </a:pPr>
                      <a:r>
                        <a:rPr kumimoji="0" lang="zh-CN"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SaaS</a:t>
                      </a:r>
                    </a:p>
                  </a:txBody>
                  <a:tcPr marL="0" marR="0" marT="0" marB="0" anchor="ctr" horzOverflow="overflow">
                    <a:lnL>
                      <a:noFill/>
                    </a:lnL>
                    <a:lnR>
                      <a:noFill/>
                    </a:lnR>
                    <a:lnT>
                      <a:noFill/>
                    </a:lnT>
                    <a:lnB>
                      <a:noFill/>
                    </a:lnB>
                    <a:lnTlToBr>
                      <a:noFill/>
                    </a:lnTlToBr>
                    <a:lnBlToTr>
                      <a:noFill/>
                    </a:lnBlToTr>
                    <a:solidFill>
                      <a:srgbClr val="EDD2CF"/>
                    </a:solidFill>
                  </a:tcPr>
                </a:tc>
                <a:tc>
                  <a:txBody>
                    <a:bodyPr/>
                    <a:lstStyle>
                      <a:lvl1pPr marL="1057275" indent="-590550">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1057275" marR="0" lvl="0" indent="-590550" algn="ctr" defTabSz="914400" rtl="0" eaLnBrk="1" fontAlgn="base" latinLnBrk="0" hangingPunct="1">
                        <a:lnSpc>
                          <a:spcPct val="100000"/>
                        </a:lnSpc>
                        <a:spcBef>
                          <a:spcPts val="3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使用和配置云服务</a:t>
                      </a:r>
                    </a:p>
                  </a:txBody>
                  <a:tcPr marL="0" marR="0" marT="0" marB="0" anchor="ctr" horzOverflow="overflow">
                    <a:lnL>
                      <a:noFill/>
                    </a:lnL>
                    <a:lnR>
                      <a:noFill/>
                    </a:lnR>
                    <a:lnT>
                      <a:noFill/>
                    </a:lnT>
                    <a:lnB>
                      <a:noFill/>
                    </a:lnB>
                    <a:lnTlToBr>
                      <a:noFill/>
                    </a:lnTlToBr>
                    <a:lnBlToTr>
                      <a:noFill/>
                    </a:lnBlToTr>
                    <a:solidFill>
                      <a:srgbClr val="EDD2CF"/>
                    </a:solidFill>
                  </a:tcPr>
                </a:tc>
                <a:tc>
                  <a:txBody>
                    <a:bodyPr/>
                    <a:lstStyle>
                      <a:lvl1pPr marL="1323975" indent="-887413">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131763" marR="0" lvl="0" indent="-3175" algn="l" defTabSz="914400" rtl="0" eaLnBrk="1" fontAlgn="base" latinLnBrk="0" hangingPunct="1">
                        <a:lnSpc>
                          <a:spcPct val="100000"/>
                        </a:lnSpc>
                        <a:spcBef>
                          <a:spcPts val="300"/>
                        </a:spcBef>
                        <a:spcAft>
                          <a:spcPct val="0"/>
                        </a:spcAft>
                        <a:buClrTx/>
                        <a:buSzTx/>
                        <a:buFontTx/>
                        <a:buNone/>
                        <a:tabLst/>
                      </a:pPr>
                      <a:r>
                        <a:rPr kumimoji="0" lang="zh-CN" altLang="en-US" sz="2000" b="0" i="0" u="none" strike="noStrike" kern="1200" cap="none" normalizeH="0" baseline="0" dirty="0">
                          <a:ln>
                            <a:noFill/>
                          </a:ln>
                          <a:solidFill>
                            <a:schemeClr val="tx1"/>
                          </a:solidFill>
                          <a:effectLst/>
                          <a:latin typeface="Georgia" panose="02040502050405020303" pitchFamily="18" charset="0"/>
                          <a:ea typeface="宋体" panose="02010600030101010101" pitchFamily="2" charset="-122"/>
                          <a:cs typeface="+mn-cs"/>
                        </a:rPr>
                        <a:t>实现、管理和维护云服务</a:t>
                      </a:r>
                    </a:p>
                    <a:p>
                      <a:pPr marL="131763" marR="0" lvl="0" indent="-3175" algn="l" defTabSz="914400" rtl="0" eaLnBrk="1" fontAlgn="base" latinLnBrk="0" hangingPunct="1">
                        <a:lnSpc>
                          <a:spcPct val="100000"/>
                        </a:lnSpc>
                        <a:spcBef>
                          <a:spcPts val="300"/>
                        </a:spcBef>
                        <a:spcAft>
                          <a:spcPct val="0"/>
                        </a:spcAft>
                        <a:buClrTx/>
                        <a:buSzTx/>
                        <a:buFontTx/>
                        <a:buNone/>
                        <a:tabLst/>
                      </a:pPr>
                      <a:r>
                        <a:rPr kumimoji="0" lang="zh-CN" altLang="en-US" sz="2000" b="0" i="0" u="none" strike="noStrike" kern="1200" cap="none" normalizeH="0" baseline="0" dirty="0">
                          <a:ln>
                            <a:noFill/>
                          </a:ln>
                          <a:solidFill>
                            <a:schemeClr val="tx1"/>
                          </a:solidFill>
                          <a:effectLst/>
                          <a:latin typeface="Georgia" panose="02040502050405020303" pitchFamily="18" charset="0"/>
                          <a:ea typeface="宋体" panose="02010600030101010101" pitchFamily="2" charset="-122"/>
                          <a:cs typeface="+mn-cs"/>
                        </a:rPr>
                        <a:t>监控云用户的使用</a:t>
                      </a:r>
                    </a:p>
                  </a:txBody>
                  <a:tcPr marL="0" marR="0" marT="0" marB="0" anchor="ctr" horzOverflow="overflow">
                    <a:lnL>
                      <a:noFill/>
                    </a:lnL>
                    <a:lnR>
                      <a:noFill/>
                    </a:lnR>
                    <a:lnT>
                      <a:noFill/>
                    </a:lnT>
                    <a:lnB>
                      <a:noFill/>
                    </a:lnB>
                    <a:lnTlToBr>
                      <a:noFill/>
                    </a:lnTlToBr>
                    <a:lnBlToTr>
                      <a:noFill/>
                    </a:lnBlToTr>
                    <a:solidFill>
                      <a:srgbClr val="EDD2CF"/>
                    </a:solidFill>
                  </a:tcPr>
                </a:tc>
                <a:extLst>
                  <a:ext uri="{0D108BD9-81ED-4DB2-BD59-A6C34878D82A}">
                    <a16:rowId xmlns:a16="http://schemas.microsoft.com/office/drawing/2014/main" val="10001"/>
                  </a:ext>
                </a:extLst>
              </a:tr>
              <a:tr h="1311275">
                <a:tc>
                  <a:txBody>
                    <a:bodyPr/>
                    <a:lstStyle>
                      <a:lvl1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1600"/>
                        </a:spcBef>
                        <a:spcAft>
                          <a:spcPct val="0"/>
                        </a:spcAft>
                        <a:buClrTx/>
                        <a:buSzTx/>
                        <a:buFontTx/>
                        <a:buNone/>
                        <a:tabLst/>
                      </a:pPr>
                      <a:r>
                        <a:rPr kumimoji="0" lang="zh-CN"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PaaS</a:t>
                      </a:r>
                    </a:p>
                  </a:txBody>
                  <a:tcPr marL="0" marR="0" marT="0" marB="0" anchor="ctr" horzOverflow="overflow">
                    <a:lnL>
                      <a:noFill/>
                    </a:lnL>
                    <a:lnR>
                      <a:noFill/>
                    </a:lnR>
                    <a:lnT>
                      <a:noFill/>
                    </a:lnT>
                    <a:lnB>
                      <a:noFill/>
                    </a:lnB>
                    <a:lnTlToBr>
                      <a:noFill/>
                    </a:lnTlToBr>
                    <a:lnBlToTr>
                      <a:noFill/>
                    </a:lnBlToTr>
                    <a:solidFill>
                      <a:srgbClr val="F7EAE9"/>
                    </a:solidFill>
                  </a:tcPr>
                </a:tc>
                <a:tc>
                  <a:txBody>
                    <a:bodyPr/>
                    <a:lstStyle>
                      <a:lvl1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16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开发、测试、部署和管理云服务以及基于云的解决方案</a:t>
                      </a:r>
                    </a:p>
                  </a:txBody>
                  <a:tcPr marL="0" marR="0" marT="0" marB="0" anchor="ctr" horzOverflow="overflow">
                    <a:lnL>
                      <a:noFill/>
                    </a:lnL>
                    <a:lnR>
                      <a:noFill/>
                    </a:lnR>
                    <a:lnT>
                      <a:noFill/>
                    </a:lnT>
                    <a:lnB>
                      <a:noFill/>
                    </a:lnB>
                    <a:lnTlToBr>
                      <a:noFill/>
                    </a:lnTlToBr>
                    <a:lnBlToTr>
                      <a:noFill/>
                    </a:lnBlToTr>
                    <a:solidFill>
                      <a:srgbClr val="F7EAE9"/>
                    </a:solidFill>
                  </a:tcPr>
                </a:tc>
                <a:tc>
                  <a:txBody>
                    <a:bodyPr/>
                    <a:lstStyle>
                      <a:lvl1pPr marL="131763" indent="-3175">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131763" marR="0" lvl="0" indent="-3175" algn="l" defTabSz="914400" rtl="0" eaLnBrk="1" fontAlgn="base" latinLnBrk="0" hangingPunct="1">
                        <a:lnSpc>
                          <a:spcPct val="100000"/>
                        </a:lnSpc>
                        <a:spcBef>
                          <a:spcPts val="3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实现配置好的平台和在需要时提供底层的基础设施、中间件和其他所需的</a:t>
                      </a:r>
                      <a:r>
                        <a:rPr kumimoji="0" lang="en-US"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IT</a:t>
                      </a:r>
                      <a:r>
                        <a:rPr kumimoji="0" lang="zh-CN" altLang="en-US"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资源</a:t>
                      </a:r>
                    </a:p>
                    <a:p>
                      <a:pPr marL="131763" marR="0" lvl="0" indent="-3175" algn="l" defTabSz="914400" rtl="0" eaLnBrk="1" fontAlgn="base" latinLnBrk="0" hangingPunct="1">
                        <a:lnSpc>
                          <a:spcPct val="100000"/>
                        </a:lnSpc>
                        <a:spcBef>
                          <a:spcPts val="3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监控云用户的使用</a:t>
                      </a:r>
                    </a:p>
                  </a:txBody>
                  <a:tcPr marL="0" marR="0" marT="0" marB="0" anchor="ctr" horzOverflow="overflow">
                    <a:lnL>
                      <a:noFill/>
                    </a:lnL>
                    <a:lnR>
                      <a:noFill/>
                    </a:lnR>
                    <a:lnT>
                      <a:noFill/>
                    </a:lnT>
                    <a:lnB>
                      <a:noFill/>
                    </a:lnB>
                    <a:lnTlToBr>
                      <a:noFill/>
                    </a:lnTlToBr>
                    <a:lnBlToTr>
                      <a:noFill/>
                    </a:lnBlToTr>
                    <a:solidFill>
                      <a:srgbClr val="F7EAE9"/>
                    </a:solidFill>
                  </a:tcPr>
                </a:tc>
                <a:extLst>
                  <a:ext uri="{0D108BD9-81ED-4DB2-BD59-A6C34878D82A}">
                    <a16:rowId xmlns:a16="http://schemas.microsoft.com/office/drawing/2014/main" val="10002"/>
                  </a:ext>
                </a:extLst>
              </a:tr>
              <a:tr h="1616075">
                <a:tc>
                  <a:txBody>
                    <a:bodyPr/>
                    <a:lstStyle>
                      <a:lvl1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38"/>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IaaS</a:t>
                      </a:r>
                    </a:p>
                  </a:txBody>
                  <a:tcPr marL="0" marR="0" marT="0" marB="0" anchor="ctr" horzOverflow="overflow">
                    <a:lnL>
                      <a:noFill/>
                    </a:lnL>
                    <a:lnR>
                      <a:noFill/>
                    </a:lnR>
                    <a:lnT>
                      <a:noFill/>
                    </a:lnT>
                    <a:lnB>
                      <a:noFill/>
                    </a:lnB>
                    <a:lnTlToBr>
                      <a:noFill/>
                    </a:lnTlToBr>
                    <a:lnBlToTr>
                      <a:noFill/>
                    </a:lnBlToTr>
                    <a:solidFill>
                      <a:srgbClr val="EDD2CF"/>
                    </a:solidFill>
                  </a:tcPr>
                </a:tc>
                <a:tc>
                  <a:txBody>
                    <a:bodyPr/>
                    <a:lstStyle>
                      <a:lvl1pPr>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38"/>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Georgia" panose="02040502050405020303" pitchFamily="18" charset="0"/>
                          <a:ea typeface="宋体" panose="02010600030101010101" pitchFamily="2" charset="-122"/>
                        </a:rPr>
                        <a:t>建立和配置裸的基础设施、安装、管理和监控所需的软件</a:t>
                      </a:r>
                    </a:p>
                  </a:txBody>
                  <a:tcPr marL="0" marR="0" marT="0" marB="0" anchor="ctr" horzOverflow="overflow">
                    <a:lnL>
                      <a:noFill/>
                    </a:lnL>
                    <a:lnR>
                      <a:noFill/>
                    </a:lnR>
                    <a:lnT>
                      <a:noFill/>
                    </a:lnT>
                    <a:lnB>
                      <a:noFill/>
                    </a:lnB>
                    <a:lnTlToBr>
                      <a:noFill/>
                    </a:lnTlToBr>
                    <a:lnBlToTr>
                      <a:noFill/>
                    </a:lnBlToTr>
                    <a:solidFill>
                      <a:srgbClr val="EDD2CF"/>
                    </a:solidFill>
                  </a:tcPr>
                </a:tc>
                <a:tc>
                  <a:txBody>
                    <a:bodyPr/>
                    <a:lstStyle>
                      <a:lvl1pPr marL="371475">
                        <a:spcBef>
                          <a:spcPct val="20000"/>
                        </a:spcBef>
                        <a:buClr>
                          <a:schemeClr val="tx2"/>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131763" marR="0" lvl="0" indent="-3175" algn="l" defTabSz="914400" rtl="0" eaLnBrk="1" fontAlgn="base" latinLnBrk="0" hangingPunct="1">
                        <a:lnSpc>
                          <a:spcPct val="100000"/>
                        </a:lnSpc>
                        <a:spcBef>
                          <a:spcPts val="300"/>
                        </a:spcBef>
                        <a:spcAft>
                          <a:spcPct val="0"/>
                        </a:spcAft>
                        <a:buClrTx/>
                        <a:buSzTx/>
                        <a:buFontTx/>
                        <a:buNone/>
                        <a:tabLst/>
                      </a:pPr>
                      <a:r>
                        <a:rPr kumimoji="0" lang="zh-CN" altLang="en-US" sz="2000" b="0" i="0" u="none" strike="noStrike" kern="1200" cap="none" normalizeH="0" baseline="0" dirty="0">
                          <a:ln>
                            <a:noFill/>
                          </a:ln>
                          <a:solidFill>
                            <a:schemeClr val="tx1"/>
                          </a:solidFill>
                          <a:effectLst/>
                          <a:latin typeface="Georgia" panose="02040502050405020303" pitchFamily="18" charset="0"/>
                          <a:ea typeface="宋体" panose="02010600030101010101" pitchFamily="2" charset="-122"/>
                          <a:cs typeface="+mn-cs"/>
                        </a:rPr>
                        <a:t>提供和管理需要的物理处理器、存储、网络和托管监控云用户的使用</a:t>
                      </a:r>
                    </a:p>
                  </a:txBody>
                  <a:tcPr marL="0" marR="0" marT="0" marB="0" anchor="ctr" horzOverflow="overflow">
                    <a:lnL>
                      <a:noFill/>
                    </a:lnL>
                    <a:lnR>
                      <a:noFill/>
                    </a:lnR>
                    <a:lnT>
                      <a:noFill/>
                    </a:lnT>
                    <a:lnB>
                      <a:noFill/>
                    </a:lnB>
                    <a:lnTlToBr>
                      <a:noFill/>
                    </a:lnTlToBr>
                    <a:lnBlToTr>
                      <a:noFill/>
                    </a:lnBlToTr>
                    <a:solidFill>
                      <a:srgbClr val="EDD2C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85423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交付模型组合</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IaaS + PaaS</a:t>
            </a: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一个提供</a:t>
            </a:r>
            <a:r>
              <a:rPr lang="en-US" altLang="zh-CN" sz="2400" kern="0" dirty="0">
                <a:solidFill>
                  <a:srgbClr val="003366"/>
                </a:solidFill>
                <a:latin typeface="仿宋" panose="02010609060101010101" pitchFamily="49" charset="-122"/>
                <a:ea typeface="仿宋" panose="02010609060101010101" pitchFamily="49" charset="-122"/>
              </a:rPr>
              <a:t>PaaS</a:t>
            </a:r>
            <a:r>
              <a:rPr lang="zh-CN" altLang="en-US" sz="2400" kern="0" dirty="0">
                <a:solidFill>
                  <a:srgbClr val="003366"/>
                </a:solidFill>
                <a:latin typeface="仿宋" panose="02010609060101010101" pitchFamily="49" charset="-122"/>
                <a:ea typeface="仿宋" panose="02010609060101010101" pitchFamily="49" charset="-122"/>
              </a:rPr>
              <a:t>环境的云提供者选择租用另一个云提供者的</a:t>
            </a:r>
            <a:r>
              <a:rPr lang="en-US" altLang="zh-CN" sz="2400" kern="0" dirty="0">
                <a:solidFill>
                  <a:srgbClr val="003366"/>
                </a:solidFill>
                <a:latin typeface="仿宋" panose="02010609060101010101" pitchFamily="49" charset="-122"/>
                <a:ea typeface="仿宋" panose="02010609060101010101" pitchFamily="49" charset="-122"/>
              </a:rPr>
              <a:t>IaaS</a:t>
            </a:r>
            <a:r>
              <a:rPr lang="zh-CN" altLang="en-US" sz="2400" kern="0" dirty="0">
                <a:solidFill>
                  <a:srgbClr val="003366"/>
                </a:solidFill>
                <a:latin typeface="仿宋" panose="02010609060101010101" pitchFamily="49" charset="-122"/>
                <a:ea typeface="仿宋" panose="02010609060101010101" pitchFamily="49" charset="-122"/>
              </a:rPr>
              <a:t>环境</a:t>
            </a:r>
          </a:p>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IaaS + PaaS + SaaS</a:t>
            </a: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云用户可以利用</a:t>
            </a:r>
            <a:r>
              <a:rPr lang="en-US" altLang="zh-CN" sz="2400" kern="0" dirty="0">
                <a:solidFill>
                  <a:srgbClr val="003366"/>
                </a:solidFill>
                <a:latin typeface="仿宋" panose="02010609060101010101" pitchFamily="49" charset="-122"/>
                <a:ea typeface="仿宋" panose="02010609060101010101" pitchFamily="49" charset="-122"/>
              </a:rPr>
              <a:t>PaaS</a:t>
            </a:r>
            <a:r>
              <a:rPr lang="zh-CN" altLang="en-US" sz="2400" kern="0" dirty="0">
                <a:solidFill>
                  <a:srgbClr val="003366"/>
                </a:solidFill>
                <a:latin typeface="仿宋" panose="02010609060101010101" pitchFamily="49" charset="-122"/>
                <a:ea typeface="仿宋" panose="02010609060101010101" pitchFamily="49" charset="-122"/>
              </a:rPr>
              <a:t>环境提供的已就绪环境来开发和部署他自己的</a:t>
            </a:r>
            <a:r>
              <a:rPr lang="en-US" altLang="zh-CN" sz="2400" kern="0" dirty="0">
                <a:solidFill>
                  <a:srgbClr val="003366"/>
                </a:solidFill>
                <a:latin typeface="仿宋" panose="02010609060101010101" pitchFamily="49" charset="-122"/>
                <a:ea typeface="仿宋" panose="02010609060101010101" pitchFamily="49" charset="-122"/>
              </a:rPr>
              <a:t>SaaS</a:t>
            </a:r>
            <a:r>
              <a:rPr lang="zh-CN" altLang="en-US" sz="2400" kern="0" dirty="0">
                <a:solidFill>
                  <a:srgbClr val="003366"/>
                </a:solidFill>
                <a:latin typeface="仿宋" panose="02010609060101010101" pitchFamily="49" charset="-122"/>
                <a:ea typeface="仿宋" panose="02010609060101010101" pitchFamily="49" charset="-122"/>
              </a:rPr>
              <a:t>云服务</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sp>
        <p:nvSpPr>
          <p:cNvPr id="8" name="object 5">
            <a:extLst>
              <a:ext uri="{FF2B5EF4-FFF2-40B4-BE49-F238E27FC236}">
                <a16:creationId xmlns:a16="http://schemas.microsoft.com/office/drawing/2014/main" id="{5AA09592-AD5D-46C8-9301-3C40A9E75A6A}"/>
              </a:ext>
            </a:extLst>
          </p:cNvPr>
          <p:cNvSpPr>
            <a:spLocks noChangeArrowheads="1"/>
          </p:cNvSpPr>
          <p:nvPr/>
        </p:nvSpPr>
        <p:spPr bwMode="auto">
          <a:xfrm>
            <a:off x="755576" y="3783816"/>
            <a:ext cx="3527797" cy="2750121"/>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87000"/>
              </a:lnSpc>
              <a:spcBef>
                <a:spcPct val="0"/>
              </a:spcBef>
              <a:buClrTx/>
              <a:buSzPct val="100000"/>
              <a:buFont typeface="Arial" panose="020B0604020202020204" pitchFamily="34" charset="0"/>
              <a:buNone/>
            </a:pPr>
            <a:endParaRPr lang="zh-CN" altLang="zh-CN" sz="1800">
              <a:solidFill>
                <a:schemeClr val="bg1"/>
              </a:solidFill>
            </a:endParaRPr>
          </a:p>
        </p:txBody>
      </p:sp>
      <p:sp>
        <p:nvSpPr>
          <p:cNvPr id="2" name="矩形 1">
            <a:extLst>
              <a:ext uri="{FF2B5EF4-FFF2-40B4-BE49-F238E27FC236}">
                <a16:creationId xmlns:a16="http://schemas.microsoft.com/office/drawing/2014/main" id="{502C3700-9C53-478B-9A5A-BB53D1D579EA}"/>
              </a:ext>
            </a:extLst>
          </p:cNvPr>
          <p:cNvSpPr/>
          <p:nvPr/>
        </p:nvSpPr>
        <p:spPr>
          <a:xfrm>
            <a:off x="1740224" y="6344716"/>
            <a:ext cx="1231299" cy="369332"/>
          </a:xfrm>
          <a:prstGeom prst="rect">
            <a:avLst/>
          </a:prstGeom>
        </p:spPr>
        <p:txBody>
          <a:bodyPr wrap="none">
            <a:spAutoFit/>
          </a:bodyPr>
          <a:lstStyle/>
          <a:p>
            <a:r>
              <a:rPr lang="en-US" altLang="zh-CN" dirty="0"/>
              <a:t>IaaS + PaaS</a:t>
            </a:r>
            <a:endParaRPr lang="zh-CN" altLang="en-US" dirty="0"/>
          </a:p>
        </p:txBody>
      </p:sp>
      <p:sp>
        <p:nvSpPr>
          <p:cNvPr id="10" name="object 6">
            <a:extLst>
              <a:ext uri="{FF2B5EF4-FFF2-40B4-BE49-F238E27FC236}">
                <a16:creationId xmlns:a16="http://schemas.microsoft.com/office/drawing/2014/main" id="{C8904156-EFCB-414C-A621-8D69560CB1A4}"/>
              </a:ext>
            </a:extLst>
          </p:cNvPr>
          <p:cNvSpPr>
            <a:spLocks noChangeArrowheads="1"/>
          </p:cNvSpPr>
          <p:nvPr/>
        </p:nvSpPr>
        <p:spPr bwMode="auto">
          <a:xfrm>
            <a:off x="5425968" y="3261316"/>
            <a:ext cx="2962456" cy="3272621"/>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87000"/>
              </a:lnSpc>
              <a:spcBef>
                <a:spcPct val="0"/>
              </a:spcBef>
              <a:buClrTx/>
              <a:buSzPct val="100000"/>
              <a:buFont typeface="Arial" panose="020B0604020202020204" pitchFamily="34" charset="0"/>
              <a:buNone/>
            </a:pPr>
            <a:endParaRPr lang="zh-CN" altLang="zh-CN" sz="1800">
              <a:solidFill>
                <a:schemeClr val="bg1"/>
              </a:solidFill>
            </a:endParaRPr>
          </a:p>
        </p:txBody>
      </p:sp>
      <p:sp>
        <p:nvSpPr>
          <p:cNvPr id="3" name="矩形 2">
            <a:extLst>
              <a:ext uri="{FF2B5EF4-FFF2-40B4-BE49-F238E27FC236}">
                <a16:creationId xmlns:a16="http://schemas.microsoft.com/office/drawing/2014/main" id="{8AD9FFE8-84BD-45B4-9A0C-70A151622814}"/>
              </a:ext>
            </a:extLst>
          </p:cNvPr>
          <p:cNvSpPr/>
          <p:nvPr/>
        </p:nvSpPr>
        <p:spPr>
          <a:xfrm>
            <a:off x="6032242" y="6344716"/>
            <a:ext cx="1885324" cy="369332"/>
          </a:xfrm>
          <a:prstGeom prst="rect">
            <a:avLst/>
          </a:prstGeom>
        </p:spPr>
        <p:txBody>
          <a:bodyPr wrap="none">
            <a:spAutoFit/>
          </a:bodyPr>
          <a:lstStyle/>
          <a:p>
            <a:r>
              <a:rPr lang="en-US" altLang="zh-CN" dirty="0"/>
              <a:t>IaaS + PaaS + SaaS</a:t>
            </a:r>
            <a:endParaRPr lang="zh-CN" altLang="en-US" dirty="0"/>
          </a:p>
        </p:txBody>
      </p:sp>
    </p:spTree>
    <p:extLst>
      <p:ext uri="{BB962C8B-B14F-4D97-AF65-F5344CB8AC3E}">
        <p14:creationId xmlns:p14="http://schemas.microsoft.com/office/powerpoint/2010/main" val="180923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关键点小结</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spcBef>
                <a:spcPts val="1200"/>
              </a:spcBef>
              <a:buClr>
                <a:srgbClr val="006666"/>
              </a:buClr>
              <a:buSzPct val="70000"/>
              <a:buFont typeface="Wingdings" panose="05000000000000000000" pitchFamily="2" charset="2"/>
              <a:buChar char="n"/>
            </a:pPr>
            <a:r>
              <a:rPr lang="en-US" altLang="zh-CN" kern="0" dirty="0">
                <a:solidFill>
                  <a:srgbClr val="003366"/>
                </a:solidFill>
                <a:latin typeface="Arial"/>
                <a:ea typeface="宋体"/>
              </a:rPr>
              <a:t>IaaS</a:t>
            </a:r>
            <a:r>
              <a:rPr lang="zh-CN" altLang="en-US" kern="0" dirty="0">
                <a:solidFill>
                  <a:srgbClr val="003366"/>
                </a:solidFill>
                <a:latin typeface="Arial"/>
                <a:ea typeface="宋体"/>
              </a:rPr>
              <a:t>云交付模型向云用户提供对基于“原始的”基础设施的</a:t>
            </a:r>
            <a:r>
              <a:rPr lang="en-US" altLang="zh-CN" kern="0" dirty="0">
                <a:solidFill>
                  <a:srgbClr val="003366"/>
                </a:solidFill>
                <a:latin typeface="Arial"/>
                <a:ea typeface="宋体"/>
              </a:rPr>
              <a:t>IT</a:t>
            </a:r>
            <a:r>
              <a:rPr lang="zh-CN" altLang="en-US" kern="0" dirty="0">
                <a:solidFill>
                  <a:srgbClr val="003366"/>
                </a:solidFill>
                <a:latin typeface="Arial"/>
                <a:ea typeface="宋体"/>
              </a:rPr>
              <a:t>资源的高等级管理控制</a:t>
            </a:r>
          </a:p>
          <a:p>
            <a:pPr marL="342900" lvl="1" indent="-342900" eaLnBrk="1" hangingPunct="1">
              <a:spcBef>
                <a:spcPts val="1200"/>
              </a:spcBef>
              <a:buClr>
                <a:srgbClr val="006666"/>
              </a:buClr>
              <a:buSzPct val="70000"/>
              <a:buFont typeface="Wingdings" panose="05000000000000000000" pitchFamily="2" charset="2"/>
              <a:buChar char="n"/>
            </a:pPr>
            <a:r>
              <a:rPr lang="en-US" altLang="zh-CN" kern="0" dirty="0">
                <a:solidFill>
                  <a:srgbClr val="003366"/>
                </a:solidFill>
                <a:latin typeface="Arial"/>
                <a:ea typeface="宋体"/>
              </a:rPr>
              <a:t>PaaS</a:t>
            </a:r>
            <a:r>
              <a:rPr lang="zh-CN" altLang="en-US" kern="0" dirty="0">
                <a:solidFill>
                  <a:srgbClr val="003366"/>
                </a:solidFill>
                <a:latin typeface="Arial"/>
                <a:ea typeface="宋体"/>
              </a:rPr>
              <a:t>云交付模型使得云提供者可以提供预先配置好的环境，云用户可以使用这个环境来构建和部署云服务和解决方案，不过管理控制权有所下降</a:t>
            </a:r>
          </a:p>
          <a:p>
            <a:pPr marL="342900" lvl="1" indent="-342900" eaLnBrk="1" hangingPunct="1">
              <a:spcBef>
                <a:spcPts val="1200"/>
              </a:spcBef>
              <a:buClr>
                <a:srgbClr val="006666"/>
              </a:buClr>
              <a:buSzPct val="70000"/>
              <a:buFont typeface="Wingdings" panose="05000000000000000000" pitchFamily="2" charset="2"/>
              <a:buChar char="n"/>
            </a:pPr>
            <a:r>
              <a:rPr lang="en-US" altLang="zh-CN" kern="0" dirty="0">
                <a:solidFill>
                  <a:srgbClr val="003366"/>
                </a:solidFill>
                <a:latin typeface="Arial"/>
                <a:ea typeface="宋体"/>
              </a:rPr>
              <a:t>SaaS</a:t>
            </a:r>
            <a:r>
              <a:rPr lang="zh-CN" altLang="en-US" kern="0" dirty="0">
                <a:solidFill>
                  <a:srgbClr val="003366"/>
                </a:solidFill>
                <a:latin typeface="Arial"/>
                <a:ea typeface="宋体"/>
              </a:rPr>
              <a:t>是共享云服务的交付模型，这些共享云服务可以使云承载的商业产品</a:t>
            </a:r>
          </a:p>
          <a:p>
            <a:pPr marL="342900" lvl="1" indent="-342900" eaLnBrk="1" hangingPunct="1">
              <a:spcBef>
                <a:spcPts val="1200"/>
              </a:spcBef>
              <a:buClr>
                <a:srgbClr val="006666"/>
              </a:buClr>
              <a:buSzPct val="70000"/>
              <a:buFont typeface="Wingdings" panose="05000000000000000000" pitchFamily="2" charset="2"/>
              <a:buChar char="n"/>
            </a:pPr>
            <a:r>
              <a:rPr lang="en-US" altLang="zh-CN" kern="0" dirty="0">
                <a:solidFill>
                  <a:srgbClr val="003366"/>
                </a:solidFill>
                <a:latin typeface="Arial"/>
                <a:ea typeface="宋体"/>
              </a:rPr>
              <a:t>IaaS</a:t>
            </a:r>
            <a:r>
              <a:rPr lang="zh-CN" altLang="en-US" kern="0" dirty="0">
                <a:solidFill>
                  <a:srgbClr val="003366"/>
                </a:solidFill>
                <a:latin typeface="Arial"/>
                <a:ea typeface="宋体"/>
              </a:rPr>
              <a:t>、</a:t>
            </a:r>
            <a:r>
              <a:rPr lang="en-US" altLang="zh-CN" kern="0" dirty="0">
                <a:solidFill>
                  <a:srgbClr val="003366"/>
                </a:solidFill>
                <a:latin typeface="Arial"/>
                <a:ea typeface="宋体"/>
              </a:rPr>
              <a:t>PaaS</a:t>
            </a:r>
            <a:r>
              <a:rPr lang="zh-CN" altLang="en-US" kern="0" dirty="0">
                <a:solidFill>
                  <a:srgbClr val="003366"/>
                </a:solidFill>
                <a:latin typeface="Arial"/>
                <a:ea typeface="宋体"/>
              </a:rPr>
              <a:t>、</a:t>
            </a:r>
            <a:r>
              <a:rPr lang="en-US" altLang="zh-CN" kern="0" dirty="0">
                <a:solidFill>
                  <a:srgbClr val="003366"/>
                </a:solidFill>
                <a:latin typeface="Arial"/>
                <a:ea typeface="宋体"/>
              </a:rPr>
              <a:t>SaaS</a:t>
            </a:r>
            <a:r>
              <a:rPr lang="zh-CN" altLang="en-US" kern="0" dirty="0">
                <a:solidFill>
                  <a:srgbClr val="003366"/>
                </a:solidFill>
                <a:latin typeface="Arial"/>
                <a:ea typeface="宋体"/>
              </a:rPr>
              <a:t>可以有不同的组合，取决于云用户和云提供者如何选择利用三种基本的云交付模型建立起的自然的层次结构</a:t>
            </a:r>
          </a:p>
          <a:p>
            <a:pPr marL="742950" lvl="1" indent="-285750" eaLnBrk="1" hangingPunct="1">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73643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  基本概念与模型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角色与边界</a:t>
            </a: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云交付模型</a:t>
            </a: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云部署模型</a:t>
            </a:r>
          </a:p>
        </p:txBody>
      </p:sp>
    </p:spTree>
    <p:extLst>
      <p:ext uri="{BB962C8B-B14F-4D97-AF65-F5344CB8AC3E}">
        <p14:creationId xmlns:p14="http://schemas.microsoft.com/office/powerpoint/2010/main" val="3161168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云部署模型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公有云</a:t>
            </a:r>
            <a:r>
              <a:rPr lang="en-US" altLang="zh-CN" kern="0" dirty="0">
                <a:solidFill>
                  <a:srgbClr val="003366"/>
                </a:solidFill>
                <a:latin typeface="Arial"/>
                <a:ea typeface="宋体"/>
              </a:rPr>
              <a:t>Public Cloud</a:t>
            </a: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由第三方云提供者拥有的可公共访问的云环境</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社区云</a:t>
            </a:r>
            <a:r>
              <a:rPr lang="en-US" altLang="zh-CN" kern="0" dirty="0">
                <a:solidFill>
                  <a:srgbClr val="003366"/>
                </a:solidFill>
                <a:latin typeface="Arial"/>
                <a:ea typeface="宋体"/>
              </a:rPr>
              <a:t>Community Cloud</a:t>
            </a: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类似于公有云，但它的访问被限制为特定的云用户社区</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私有云</a:t>
            </a:r>
            <a:r>
              <a:rPr lang="en-US" altLang="zh-CN" kern="0" dirty="0">
                <a:solidFill>
                  <a:srgbClr val="003366"/>
                </a:solidFill>
                <a:latin typeface="Arial"/>
                <a:ea typeface="宋体"/>
              </a:rPr>
              <a:t>Private Cloud</a:t>
            </a: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一家组织自己独有的云环境</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该组织既是云提供者，也是云用户</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混合云</a:t>
            </a:r>
            <a:r>
              <a:rPr lang="en-US" altLang="zh-CN" kern="0" dirty="0">
                <a:solidFill>
                  <a:srgbClr val="003366"/>
                </a:solidFill>
                <a:latin typeface="Arial"/>
                <a:ea typeface="宋体"/>
              </a:rPr>
              <a:t>Hybrid Cloud</a:t>
            </a: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不同部署模型的混合</a:t>
            </a:r>
            <a:endParaRPr lang="en-US" altLang="zh-CN" sz="2400" kern="0" dirty="0">
              <a:solidFill>
                <a:srgbClr val="003366"/>
              </a:solidFill>
              <a:latin typeface="仿宋" panose="02010609060101010101" pitchFamily="49" charset="-122"/>
              <a:ea typeface="仿宋" panose="02010609060101010101" pitchFamily="49" charset="-122"/>
            </a:endParaRPr>
          </a:p>
        </p:txBody>
      </p:sp>
      <p:sp>
        <p:nvSpPr>
          <p:cNvPr id="11" name="object 5">
            <a:extLst>
              <a:ext uri="{FF2B5EF4-FFF2-40B4-BE49-F238E27FC236}">
                <a16:creationId xmlns:a16="http://schemas.microsoft.com/office/drawing/2014/main" id="{A1BCA92F-3E32-44B0-8EE2-43987D23D7D8}"/>
              </a:ext>
            </a:extLst>
          </p:cNvPr>
          <p:cNvSpPr>
            <a:spLocks noChangeArrowheads="1"/>
          </p:cNvSpPr>
          <p:nvPr/>
        </p:nvSpPr>
        <p:spPr bwMode="auto">
          <a:xfrm>
            <a:off x="5796136" y="2924944"/>
            <a:ext cx="2561982" cy="375312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87000"/>
              </a:lnSpc>
              <a:spcBef>
                <a:spcPct val="0"/>
              </a:spcBef>
              <a:buClrTx/>
              <a:buSzPct val="100000"/>
              <a:buFont typeface="Arial" panose="020B0604020202020204" pitchFamily="34" charset="0"/>
              <a:buNone/>
            </a:pPr>
            <a:endParaRPr lang="zh-CN" altLang="zh-CN" sz="1800">
              <a:solidFill>
                <a:schemeClr val="bg1"/>
              </a:solidFill>
            </a:endParaRPr>
          </a:p>
        </p:txBody>
      </p:sp>
      <p:sp>
        <p:nvSpPr>
          <p:cNvPr id="4" name="矩形 3">
            <a:extLst>
              <a:ext uri="{FF2B5EF4-FFF2-40B4-BE49-F238E27FC236}">
                <a16:creationId xmlns:a16="http://schemas.microsoft.com/office/drawing/2014/main" id="{0B4643C5-AA73-45AD-94FB-58FDF9E9FD36}"/>
              </a:ext>
            </a:extLst>
          </p:cNvPr>
          <p:cNvSpPr/>
          <p:nvPr/>
        </p:nvSpPr>
        <p:spPr>
          <a:xfrm>
            <a:off x="6974904" y="6319053"/>
            <a:ext cx="877163" cy="369332"/>
          </a:xfrm>
          <a:prstGeom prst="rect">
            <a:avLst/>
          </a:prstGeom>
        </p:spPr>
        <p:txBody>
          <a:bodyPr wrap="none">
            <a:spAutoFit/>
          </a:bodyPr>
          <a:lstStyle/>
          <a:p>
            <a:r>
              <a:rPr lang="zh-CN" altLang="en-US" dirty="0"/>
              <a:t>混合云</a:t>
            </a:r>
          </a:p>
        </p:txBody>
      </p:sp>
    </p:spTree>
    <p:extLst>
      <p:ext uri="{BB962C8B-B14F-4D97-AF65-F5344CB8AC3E}">
        <p14:creationId xmlns:p14="http://schemas.microsoft.com/office/powerpoint/2010/main" val="840471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云部署模型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内容占位符 3">
            <a:extLst>
              <a:ext uri="{FF2B5EF4-FFF2-40B4-BE49-F238E27FC236}">
                <a16:creationId xmlns:a16="http://schemas.microsoft.com/office/drawing/2014/main" id="{6F36AF50-8CC5-47C7-90E2-D0521083A535}"/>
              </a:ext>
            </a:extLst>
          </p:cNvPr>
          <p:cNvSpPr txBox="1">
            <a:spLocks/>
          </p:cNvSpPr>
          <p:nvPr/>
        </p:nvSpPr>
        <p:spPr>
          <a:xfrm>
            <a:off x="305526" y="1849859"/>
            <a:ext cx="4022785" cy="486179"/>
          </a:xfrm>
          <a:prstGeom prst="roundRect">
            <a:avLst>
              <a:gd name="adj" fmla="val 7918"/>
            </a:avLst>
          </a:prstGeom>
          <a:solidFill>
            <a:schemeClr val="bg1">
              <a:lumMod val="85000"/>
            </a:schemeClr>
          </a:solidFill>
          <a:ln>
            <a:noFill/>
          </a:ln>
        </p:spPr>
        <p:txBody>
          <a:bodyPr vert="horz" lIns="68580" tIns="34290" rIns="68580" bIns="34290" rtlCol="0" anchor="ctr">
            <a:noAutofit/>
          </a:bodyPr>
          <a:lstStyle>
            <a:defPPr>
              <a:defRPr lang="zh-CN"/>
            </a:defPPr>
            <a:lvl1pPr marL="182563" marR="0" lvl="0" indent="-182563" fontAlgn="auto">
              <a:lnSpc>
                <a:spcPts val="2200"/>
              </a:lnSpc>
              <a:spcBef>
                <a:spcPts val="0"/>
              </a:spcBef>
              <a:spcAft>
                <a:spcPts val="0"/>
              </a:spcAft>
              <a:buClrTx/>
              <a:buSzTx/>
              <a:buFont typeface="Arial" pitchFamily="34" charset="0"/>
              <a:buChar char="•"/>
              <a:tabLst/>
              <a:defRPr kumimoji="0" sz="2000" b="1" i="0" u="none" strike="noStrike" kern="0" cap="none" spc="0" normalizeH="0" baseline="0">
                <a:ln>
                  <a:noFill/>
                </a:ln>
                <a:solidFill>
                  <a:prstClr val="white"/>
                </a:solidFill>
                <a:effectLst/>
                <a:uLnTx/>
                <a:uFillTx/>
                <a:latin typeface="微软雅黑" pitchFamily="34" charset="-122"/>
                <a:ea typeface="微软雅黑" pitchFamily="34" charset="-122"/>
              </a:defRPr>
            </a:lvl1pPr>
          </a:lstStyle>
          <a:p>
            <a:pPr algn="ctr"/>
            <a:r>
              <a:rPr lang="zh-CN" altLang="en-US" sz="1500" dirty="0">
                <a:solidFill>
                  <a:schemeClr val="tx1"/>
                </a:solidFill>
              </a:rPr>
              <a:t>公有云</a:t>
            </a:r>
            <a:r>
              <a:rPr lang="en-US" altLang="zh-CN" sz="1500" dirty="0">
                <a:solidFill>
                  <a:schemeClr val="tx1"/>
                </a:solidFill>
              </a:rPr>
              <a:t> -</a:t>
            </a:r>
            <a:r>
              <a:rPr lang="en-US" altLang="zh-CN" sz="1500" b="0" dirty="0">
                <a:solidFill>
                  <a:schemeClr val="tx1"/>
                </a:solidFill>
              </a:rPr>
              <a:t> </a:t>
            </a:r>
            <a:r>
              <a:rPr lang="zh-CN" altLang="en-US" sz="1200" b="0" dirty="0">
                <a:solidFill>
                  <a:schemeClr val="tx1"/>
                </a:solidFill>
              </a:rPr>
              <a:t>云计算运营商拥有超大规模基础设施，对外提供云服务</a:t>
            </a:r>
            <a:endParaRPr lang="en-US" altLang="zh-CN" sz="1200" b="0" dirty="0">
              <a:solidFill>
                <a:schemeClr val="tx1"/>
              </a:solidFill>
            </a:endParaRPr>
          </a:p>
        </p:txBody>
      </p:sp>
      <p:sp>
        <p:nvSpPr>
          <p:cNvPr id="12" name="内容占位符 3">
            <a:extLst>
              <a:ext uri="{FF2B5EF4-FFF2-40B4-BE49-F238E27FC236}">
                <a16:creationId xmlns:a16="http://schemas.microsoft.com/office/drawing/2014/main" id="{5988501D-2950-456F-A1E2-40C21337A115}"/>
              </a:ext>
            </a:extLst>
          </p:cNvPr>
          <p:cNvSpPr txBox="1">
            <a:spLocks/>
          </p:cNvSpPr>
          <p:nvPr/>
        </p:nvSpPr>
        <p:spPr>
          <a:xfrm>
            <a:off x="4391536" y="1844824"/>
            <a:ext cx="4511422" cy="490790"/>
          </a:xfrm>
          <a:prstGeom prst="roundRect">
            <a:avLst>
              <a:gd name="adj" fmla="val 8041"/>
            </a:avLst>
          </a:prstGeom>
          <a:solidFill>
            <a:schemeClr val="bg1">
              <a:lumMod val="85000"/>
            </a:schemeClr>
          </a:solidFill>
          <a:ln>
            <a:noFill/>
          </a:ln>
        </p:spPr>
        <p:txBody>
          <a:bodyPr vert="horz" lIns="68580" tIns="34290" rIns="68580" bIns="34290" rtlCol="0" anchor="ctr">
            <a:normAutofit/>
          </a:bodyPr>
          <a:lstStyle/>
          <a:p>
            <a:pPr marL="136922" indent="-136922" algn="ctr" defTabSz="685800" eaLnBrk="1" fontAlgn="auto" hangingPunct="1">
              <a:lnSpc>
                <a:spcPts val="1650"/>
              </a:lnSpc>
              <a:spcBef>
                <a:spcPts val="0"/>
              </a:spcBef>
              <a:spcAft>
                <a:spcPts val="0"/>
              </a:spcAft>
              <a:buFont typeface="Arial" pitchFamily="34" charset="0"/>
              <a:buChar char="•"/>
              <a:defRPr/>
            </a:pPr>
            <a:r>
              <a:rPr lang="zh-CN" altLang="en-US" sz="1500" b="1" kern="0" dirty="0">
                <a:latin typeface="微软雅黑" pitchFamily="34" charset="-122"/>
                <a:ea typeface="微软雅黑" pitchFamily="34" charset="-122"/>
              </a:rPr>
              <a:t>私有云</a:t>
            </a:r>
            <a:r>
              <a:rPr lang="en-US" altLang="zh-CN" sz="1500" b="1" kern="0" dirty="0">
                <a:latin typeface="微软雅黑" pitchFamily="34" charset="-122"/>
                <a:ea typeface="微软雅黑" pitchFamily="34" charset="-122"/>
              </a:rPr>
              <a:t> </a:t>
            </a:r>
            <a:r>
              <a:rPr lang="en-US" altLang="zh-CN" sz="1500" kern="0" dirty="0">
                <a:latin typeface="微软雅黑" pitchFamily="34" charset="-122"/>
                <a:ea typeface="微软雅黑" pitchFamily="34" charset="-122"/>
              </a:rPr>
              <a:t>- </a:t>
            </a:r>
            <a:r>
              <a:rPr lang="zh-CN" altLang="en-US" sz="1500" kern="0" dirty="0">
                <a:latin typeface="微软雅黑" pitchFamily="34" charset="-122"/>
                <a:ea typeface="微软雅黑" pitchFamily="34" charset="-122"/>
              </a:rPr>
              <a:t>企业自己拥有的云数据中心，独享云服务</a:t>
            </a:r>
            <a:endParaRPr lang="en-US" altLang="zh-CN" sz="1500" kern="0" dirty="0">
              <a:latin typeface="微软雅黑" pitchFamily="34" charset="-122"/>
              <a:ea typeface="微软雅黑" pitchFamily="34" charset="-122"/>
            </a:endParaRPr>
          </a:p>
        </p:txBody>
      </p:sp>
      <p:grpSp>
        <p:nvGrpSpPr>
          <p:cNvPr id="13" name="组合 52">
            <a:extLst>
              <a:ext uri="{FF2B5EF4-FFF2-40B4-BE49-F238E27FC236}">
                <a16:creationId xmlns:a16="http://schemas.microsoft.com/office/drawing/2014/main" id="{93E2B404-2283-4F80-B20D-F6EABCEA6C6A}"/>
              </a:ext>
            </a:extLst>
          </p:cNvPr>
          <p:cNvGrpSpPr/>
          <p:nvPr/>
        </p:nvGrpSpPr>
        <p:grpSpPr>
          <a:xfrm>
            <a:off x="690655" y="2372242"/>
            <a:ext cx="3373397" cy="1394941"/>
            <a:chOff x="279076" y="1631852"/>
            <a:chExt cx="4192032" cy="2677167"/>
          </a:xfrm>
        </p:grpSpPr>
        <p:cxnSp>
          <p:nvCxnSpPr>
            <p:cNvPr id="14" name="Straight Connector 32">
              <a:extLst>
                <a:ext uri="{FF2B5EF4-FFF2-40B4-BE49-F238E27FC236}">
                  <a16:creationId xmlns:a16="http://schemas.microsoft.com/office/drawing/2014/main" id="{8A0BD863-BEB8-401A-8AF4-476F0C2FBA4D}"/>
                </a:ext>
              </a:extLst>
            </p:cNvPr>
            <p:cNvCxnSpPr/>
            <p:nvPr/>
          </p:nvCxnSpPr>
          <p:spPr bwMode="auto">
            <a:xfrm>
              <a:off x="3034011" y="2319297"/>
              <a:ext cx="778334" cy="845939"/>
            </a:xfrm>
            <a:prstGeom prst="line">
              <a:avLst/>
            </a:prstGeom>
            <a:solidFill>
              <a:srgbClr val="0095D3"/>
            </a:solidFill>
            <a:ln w="25400" cap="flat" cmpd="sng" algn="ctr">
              <a:solidFill>
                <a:sysClr val="windowText" lastClr="000000"/>
              </a:solidFill>
              <a:prstDash val="solid"/>
              <a:round/>
              <a:headEnd type="none" w="med" len="med"/>
              <a:tailEnd type="none" w="med" len="med"/>
            </a:ln>
            <a:effectLst/>
          </p:spPr>
        </p:cxnSp>
        <p:cxnSp>
          <p:nvCxnSpPr>
            <p:cNvPr id="15" name="Straight Connector 32">
              <a:extLst>
                <a:ext uri="{FF2B5EF4-FFF2-40B4-BE49-F238E27FC236}">
                  <a16:creationId xmlns:a16="http://schemas.microsoft.com/office/drawing/2014/main" id="{B2DCEDE3-B5EC-44D0-9C5A-692E4487DF22}"/>
                </a:ext>
              </a:extLst>
            </p:cNvPr>
            <p:cNvCxnSpPr/>
            <p:nvPr/>
          </p:nvCxnSpPr>
          <p:spPr bwMode="auto">
            <a:xfrm>
              <a:off x="2709549" y="2378291"/>
              <a:ext cx="582291" cy="801012"/>
            </a:xfrm>
            <a:prstGeom prst="line">
              <a:avLst/>
            </a:prstGeom>
            <a:solidFill>
              <a:srgbClr val="0095D3"/>
            </a:solidFill>
            <a:ln w="25400" cap="flat" cmpd="sng" algn="ctr">
              <a:solidFill>
                <a:sysClr val="windowText" lastClr="000000"/>
              </a:solidFill>
              <a:prstDash val="solid"/>
              <a:round/>
              <a:headEnd type="none" w="med" len="med"/>
              <a:tailEnd type="none" w="med" len="med"/>
            </a:ln>
            <a:effectLst/>
          </p:spPr>
        </p:cxnSp>
        <p:cxnSp>
          <p:nvCxnSpPr>
            <p:cNvPr id="16" name="Straight Connector 27">
              <a:extLst>
                <a:ext uri="{FF2B5EF4-FFF2-40B4-BE49-F238E27FC236}">
                  <a16:creationId xmlns:a16="http://schemas.microsoft.com/office/drawing/2014/main" id="{F04502D3-D8A5-47CE-9C94-F0303F0BF6FD}"/>
                </a:ext>
              </a:extLst>
            </p:cNvPr>
            <p:cNvCxnSpPr/>
            <p:nvPr/>
          </p:nvCxnSpPr>
          <p:spPr bwMode="auto">
            <a:xfrm flipH="1">
              <a:off x="881430" y="2379901"/>
              <a:ext cx="327977" cy="759450"/>
            </a:xfrm>
            <a:prstGeom prst="line">
              <a:avLst/>
            </a:prstGeom>
            <a:solidFill>
              <a:srgbClr val="0095D3"/>
            </a:solidFill>
            <a:ln w="50800" cap="flat" cmpd="sng" algn="ctr">
              <a:solidFill>
                <a:sysClr val="windowText" lastClr="000000"/>
              </a:solidFill>
              <a:prstDash val="solid"/>
              <a:round/>
              <a:headEnd type="none" w="med" len="med"/>
              <a:tailEnd type="none" w="med" len="med"/>
            </a:ln>
            <a:effectLst/>
          </p:spPr>
        </p:cxnSp>
        <p:pic>
          <p:nvPicPr>
            <p:cNvPr id="17" name="Picture 7" descr="C:\Users\testuser\AppData\Local\Temp\VMwareDnD\122f469e\ICON_Building_Q308.png">
              <a:extLst>
                <a:ext uri="{FF2B5EF4-FFF2-40B4-BE49-F238E27FC236}">
                  <a16:creationId xmlns:a16="http://schemas.microsoft.com/office/drawing/2014/main" id="{294F17B7-EA47-47FC-BD5B-6DB8F9F6318E}"/>
                </a:ext>
              </a:extLst>
            </p:cNvPr>
            <p:cNvPicPr>
              <a:picLocks noChangeAspect="1" noChangeArrowheads="1"/>
            </p:cNvPicPr>
            <p:nvPr/>
          </p:nvPicPr>
          <p:blipFill>
            <a:blip r:embed="rId4" cstate="print"/>
            <a:srcRect/>
            <a:stretch>
              <a:fillRect/>
            </a:stretch>
          </p:blipFill>
          <p:spPr bwMode="auto">
            <a:xfrm>
              <a:off x="484663" y="3019934"/>
              <a:ext cx="753294" cy="876717"/>
            </a:xfrm>
            <a:prstGeom prst="rect">
              <a:avLst/>
            </a:prstGeom>
            <a:noFill/>
          </p:spPr>
        </p:pic>
        <p:sp>
          <p:nvSpPr>
            <p:cNvPr id="21" name="TextBox 24">
              <a:extLst>
                <a:ext uri="{FF2B5EF4-FFF2-40B4-BE49-F238E27FC236}">
                  <a16:creationId xmlns:a16="http://schemas.microsoft.com/office/drawing/2014/main" id="{D8142A83-C08A-4A6D-B0DF-57345B3226C6}"/>
                </a:ext>
              </a:extLst>
            </p:cNvPr>
            <p:cNvSpPr txBox="1"/>
            <p:nvPr/>
          </p:nvSpPr>
          <p:spPr>
            <a:xfrm>
              <a:off x="279076" y="3866007"/>
              <a:ext cx="945048" cy="443012"/>
            </a:xfrm>
            <a:prstGeom prst="rect">
              <a:avLst/>
            </a:prstGeom>
            <a:noFill/>
          </p:spPr>
          <p:txBody>
            <a:bodyPr wrap="square" rtlCol="0">
              <a:spAutoFit/>
            </a:bodyPr>
            <a:lstStyle/>
            <a:p>
              <a:pPr algn="ctr" defTabSz="514350" eaLnBrk="1" fontAlgn="auto" hangingPunct="1">
                <a:spcBef>
                  <a:spcPts val="0"/>
                </a:spcBef>
                <a:spcAft>
                  <a:spcPts val="0"/>
                </a:spcAft>
                <a:defRPr/>
              </a:pPr>
              <a:r>
                <a:rPr lang="en-US" sz="900" kern="0" dirty="0" err="1">
                  <a:solidFill>
                    <a:srgbClr val="000000"/>
                  </a:solidFill>
                  <a:latin typeface="微软雅黑" pitchFamily="34" charset="-122"/>
                  <a:ea typeface="微软雅黑" pitchFamily="34" charset="-122"/>
                  <a:sym typeface="Arial"/>
                </a:rPr>
                <a:t>公司A</a:t>
              </a:r>
              <a:endParaRPr lang="en-US" sz="900" kern="0" dirty="0">
                <a:solidFill>
                  <a:srgbClr val="000000"/>
                </a:solidFill>
                <a:latin typeface="微软雅黑" pitchFamily="34" charset="-122"/>
                <a:ea typeface="微软雅黑" pitchFamily="34" charset="-122"/>
                <a:sym typeface="Arial"/>
              </a:endParaRPr>
            </a:p>
          </p:txBody>
        </p:sp>
        <p:sp>
          <p:nvSpPr>
            <p:cNvPr id="22" name="TextBox 25">
              <a:extLst>
                <a:ext uri="{FF2B5EF4-FFF2-40B4-BE49-F238E27FC236}">
                  <a16:creationId xmlns:a16="http://schemas.microsoft.com/office/drawing/2014/main" id="{5121E0CA-9F91-4B67-A225-532F02F5F1DD}"/>
                </a:ext>
              </a:extLst>
            </p:cNvPr>
            <p:cNvSpPr txBox="1"/>
            <p:nvPr/>
          </p:nvSpPr>
          <p:spPr>
            <a:xfrm>
              <a:off x="1210766" y="3853298"/>
              <a:ext cx="958617" cy="443012"/>
            </a:xfrm>
            <a:prstGeom prst="rect">
              <a:avLst/>
            </a:prstGeom>
            <a:noFill/>
          </p:spPr>
          <p:txBody>
            <a:bodyPr wrap="square" rtlCol="0">
              <a:spAutoFit/>
            </a:bodyPr>
            <a:lstStyle/>
            <a:p>
              <a:pPr algn="ctr" defTabSz="514350" eaLnBrk="1" fontAlgn="auto" hangingPunct="1">
                <a:spcBef>
                  <a:spcPts val="0"/>
                </a:spcBef>
                <a:spcAft>
                  <a:spcPts val="0"/>
                </a:spcAft>
                <a:defRPr/>
              </a:pPr>
              <a:r>
                <a:rPr lang="en-US" sz="900" kern="0" dirty="0" err="1">
                  <a:solidFill>
                    <a:srgbClr val="000000"/>
                  </a:solidFill>
                  <a:latin typeface="微软雅黑" pitchFamily="34" charset="-122"/>
                  <a:ea typeface="微软雅黑" pitchFamily="34" charset="-122"/>
                  <a:sym typeface="Arial"/>
                </a:rPr>
                <a:t>公司B</a:t>
              </a:r>
              <a:endParaRPr lang="en-US" sz="900" kern="0" dirty="0">
                <a:solidFill>
                  <a:srgbClr val="000000"/>
                </a:solidFill>
                <a:latin typeface="微软雅黑" pitchFamily="34" charset="-122"/>
                <a:ea typeface="微软雅黑" pitchFamily="34" charset="-122"/>
                <a:sym typeface="Arial"/>
              </a:endParaRPr>
            </a:p>
          </p:txBody>
        </p:sp>
        <p:cxnSp>
          <p:nvCxnSpPr>
            <p:cNvPr id="23" name="Straight Connector 30">
              <a:extLst>
                <a:ext uri="{FF2B5EF4-FFF2-40B4-BE49-F238E27FC236}">
                  <a16:creationId xmlns:a16="http://schemas.microsoft.com/office/drawing/2014/main" id="{033BCC60-E8E7-4B40-91B9-D3D26952D25A}"/>
                </a:ext>
              </a:extLst>
            </p:cNvPr>
            <p:cNvCxnSpPr/>
            <p:nvPr/>
          </p:nvCxnSpPr>
          <p:spPr bwMode="auto">
            <a:xfrm flipH="1">
              <a:off x="1673164" y="2423121"/>
              <a:ext cx="18001" cy="716231"/>
            </a:xfrm>
            <a:prstGeom prst="line">
              <a:avLst/>
            </a:prstGeom>
            <a:solidFill>
              <a:srgbClr val="0095D3"/>
            </a:solidFill>
            <a:ln w="50800" cap="flat" cmpd="sng" algn="ctr">
              <a:solidFill>
                <a:sysClr val="windowText" lastClr="000000"/>
              </a:solidFill>
              <a:prstDash val="solid"/>
              <a:round/>
              <a:headEnd type="none" w="med" len="med"/>
              <a:tailEnd type="none" w="med" len="med"/>
            </a:ln>
            <a:effectLst/>
          </p:spPr>
        </p:cxnSp>
        <p:cxnSp>
          <p:nvCxnSpPr>
            <p:cNvPr id="24" name="Straight Connector 32">
              <a:extLst>
                <a:ext uri="{FF2B5EF4-FFF2-40B4-BE49-F238E27FC236}">
                  <a16:creationId xmlns:a16="http://schemas.microsoft.com/office/drawing/2014/main" id="{CB361082-539E-4405-98D9-FD5DC793B13F}"/>
                </a:ext>
              </a:extLst>
            </p:cNvPr>
            <p:cNvCxnSpPr/>
            <p:nvPr/>
          </p:nvCxnSpPr>
          <p:spPr bwMode="auto">
            <a:xfrm>
              <a:off x="2040957" y="2270135"/>
              <a:ext cx="544618" cy="883964"/>
            </a:xfrm>
            <a:prstGeom prst="line">
              <a:avLst/>
            </a:prstGeom>
            <a:solidFill>
              <a:srgbClr val="0095D3"/>
            </a:solidFill>
            <a:ln w="50800" cap="flat" cmpd="sng" algn="ctr">
              <a:solidFill>
                <a:sysClr val="windowText" lastClr="000000"/>
              </a:solidFill>
              <a:prstDash val="solid"/>
              <a:round/>
              <a:headEnd type="none" w="med" len="med"/>
              <a:tailEnd type="none" w="med" len="med"/>
            </a:ln>
            <a:effectLst/>
          </p:spPr>
        </p:cxnSp>
        <p:pic>
          <p:nvPicPr>
            <p:cNvPr id="25" name="Picture 7" descr="C:\Users\testuser\AppData\Local\Temp\VMwareDnD\122f469e\ICON_Building_Q308.png">
              <a:extLst>
                <a:ext uri="{FF2B5EF4-FFF2-40B4-BE49-F238E27FC236}">
                  <a16:creationId xmlns:a16="http://schemas.microsoft.com/office/drawing/2014/main" id="{2ED9ACDC-F50E-4A2F-BD74-8AFE3DE535ED}"/>
                </a:ext>
              </a:extLst>
            </p:cNvPr>
            <p:cNvPicPr>
              <a:picLocks noChangeAspect="1" noChangeArrowheads="1"/>
            </p:cNvPicPr>
            <p:nvPr/>
          </p:nvPicPr>
          <p:blipFill>
            <a:blip r:embed="rId5" cstate="print"/>
            <a:srcRect/>
            <a:stretch>
              <a:fillRect/>
            </a:stretch>
          </p:blipFill>
          <p:spPr bwMode="auto">
            <a:xfrm>
              <a:off x="1325415" y="3021294"/>
              <a:ext cx="742536" cy="864197"/>
            </a:xfrm>
            <a:prstGeom prst="rect">
              <a:avLst/>
            </a:prstGeom>
            <a:noFill/>
          </p:spPr>
        </p:pic>
        <p:pic>
          <p:nvPicPr>
            <p:cNvPr id="26" name="Picture 7" descr="C:\Users\testuser\AppData\Local\Temp\VMwareDnD\122f469e\ICON_Building_Q308.png">
              <a:extLst>
                <a:ext uri="{FF2B5EF4-FFF2-40B4-BE49-F238E27FC236}">
                  <a16:creationId xmlns:a16="http://schemas.microsoft.com/office/drawing/2014/main" id="{D3F87542-DA5B-46BC-9E1F-8AA897EC37BD}"/>
                </a:ext>
              </a:extLst>
            </p:cNvPr>
            <p:cNvPicPr>
              <a:picLocks noChangeAspect="1" noChangeArrowheads="1"/>
            </p:cNvPicPr>
            <p:nvPr/>
          </p:nvPicPr>
          <p:blipFill>
            <a:blip r:embed="rId4" cstate="print"/>
            <a:srcRect/>
            <a:stretch>
              <a:fillRect/>
            </a:stretch>
          </p:blipFill>
          <p:spPr bwMode="auto">
            <a:xfrm>
              <a:off x="2188449" y="3021294"/>
              <a:ext cx="751699" cy="874861"/>
            </a:xfrm>
            <a:prstGeom prst="rect">
              <a:avLst/>
            </a:prstGeom>
            <a:noFill/>
          </p:spPr>
        </p:pic>
        <p:sp>
          <p:nvSpPr>
            <p:cNvPr id="27" name="TextBox 30">
              <a:extLst>
                <a:ext uri="{FF2B5EF4-FFF2-40B4-BE49-F238E27FC236}">
                  <a16:creationId xmlns:a16="http://schemas.microsoft.com/office/drawing/2014/main" id="{47696BDA-6ABE-45B0-8D1E-A7F6232B003F}"/>
                </a:ext>
              </a:extLst>
            </p:cNvPr>
            <p:cNvSpPr txBox="1"/>
            <p:nvPr/>
          </p:nvSpPr>
          <p:spPr>
            <a:xfrm>
              <a:off x="2137134" y="3837190"/>
              <a:ext cx="903761" cy="443012"/>
            </a:xfrm>
            <a:prstGeom prst="rect">
              <a:avLst/>
            </a:prstGeom>
            <a:noFill/>
          </p:spPr>
          <p:txBody>
            <a:bodyPr wrap="square" rtlCol="0">
              <a:spAutoFit/>
            </a:bodyPr>
            <a:lstStyle/>
            <a:p>
              <a:pPr algn="ctr" defTabSz="514350" eaLnBrk="1" fontAlgn="auto" hangingPunct="1">
                <a:spcBef>
                  <a:spcPts val="0"/>
                </a:spcBef>
                <a:spcAft>
                  <a:spcPts val="0"/>
                </a:spcAft>
                <a:defRPr/>
              </a:pPr>
              <a:r>
                <a:rPr lang="en-US" sz="900" kern="0" dirty="0" err="1">
                  <a:solidFill>
                    <a:srgbClr val="000000"/>
                  </a:solidFill>
                  <a:latin typeface="微软雅黑" pitchFamily="34" charset="-122"/>
                  <a:ea typeface="微软雅黑" pitchFamily="34" charset="-122"/>
                  <a:sym typeface="Arial"/>
                </a:rPr>
                <a:t>公司C</a:t>
              </a:r>
              <a:endParaRPr lang="en-US" sz="900" kern="0" dirty="0">
                <a:solidFill>
                  <a:srgbClr val="000000"/>
                </a:solidFill>
                <a:latin typeface="微软雅黑" pitchFamily="34" charset="-122"/>
                <a:ea typeface="微软雅黑" pitchFamily="34" charset="-122"/>
                <a:sym typeface="Arial"/>
              </a:endParaRPr>
            </a:p>
          </p:txBody>
        </p:sp>
        <p:pic>
          <p:nvPicPr>
            <p:cNvPr id="28" name="Picture 3" descr="VMW-ICON-Cloud.png">
              <a:extLst>
                <a:ext uri="{FF2B5EF4-FFF2-40B4-BE49-F238E27FC236}">
                  <a16:creationId xmlns:a16="http://schemas.microsoft.com/office/drawing/2014/main" id="{C7240DBA-DCD6-40C4-AD1A-F051042ED0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836" y="1631852"/>
              <a:ext cx="3516923" cy="1185674"/>
            </a:xfrm>
            <a:prstGeom prst="rect">
              <a:avLst/>
            </a:prstGeom>
          </p:spPr>
        </p:pic>
        <p:sp>
          <p:nvSpPr>
            <p:cNvPr id="29" name="TextBox 32">
              <a:extLst>
                <a:ext uri="{FF2B5EF4-FFF2-40B4-BE49-F238E27FC236}">
                  <a16:creationId xmlns:a16="http://schemas.microsoft.com/office/drawing/2014/main" id="{A608C80E-E37A-48B8-9DF8-9C08C902B99A}"/>
                </a:ext>
              </a:extLst>
            </p:cNvPr>
            <p:cNvSpPr txBox="1"/>
            <p:nvPr/>
          </p:nvSpPr>
          <p:spPr>
            <a:xfrm>
              <a:off x="1273693" y="1905522"/>
              <a:ext cx="1860505" cy="620217"/>
            </a:xfrm>
            <a:prstGeom prst="rect">
              <a:avLst/>
            </a:prstGeom>
            <a:noFill/>
          </p:spPr>
          <p:txBody>
            <a:bodyPr wrap="square" rtlCol="0">
              <a:spAutoFit/>
            </a:bodyPr>
            <a:lstStyle/>
            <a:p>
              <a:pPr algn="ctr" defTabSz="514350" eaLnBrk="1" fontAlgn="auto" hangingPunct="1">
                <a:spcBef>
                  <a:spcPts val="0"/>
                </a:spcBef>
                <a:spcAft>
                  <a:spcPts val="0"/>
                </a:spcAft>
                <a:defRPr/>
              </a:pPr>
              <a:r>
                <a:rPr lang="zh-CN" altLang="en-US" sz="1500" kern="0" dirty="0">
                  <a:solidFill>
                    <a:prstClr val="black"/>
                  </a:solidFill>
                  <a:latin typeface="黑体" pitchFamily="49" charset="-122"/>
                  <a:ea typeface="黑体" pitchFamily="49" charset="-122"/>
                  <a:sym typeface="Arial"/>
                </a:rPr>
                <a:t>公有云</a:t>
              </a:r>
              <a:endParaRPr lang="en-US" sz="1500" kern="0" dirty="0">
                <a:solidFill>
                  <a:prstClr val="black"/>
                </a:solidFill>
                <a:latin typeface="黑体" pitchFamily="49" charset="-122"/>
                <a:ea typeface="黑体" pitchFamily="49" charset="-122"/>
                <a:sym typeface="Arial"/>
              </a:endParaRPr>
            </a:p>
          </p:txBody>
        </p:sp>
        <p:pic>
          <p:nvPicPr>
            <p:cNvPr id="30" name="Picture 14" descr="ICON_Person_Orange_Q408.png">
              <a:extLst>
                <a:ext uri="{FF2B5EF4-FFF2-40B4-BE49-F238E27FC236}">
                  <a16:creationId xmlns:a16="http://schemas.microsoft.com/office/drawing/2014/main" id="{1AC830B6-EA66-491D-B6C4-8789DEF49D8C}"/>
                </a:ext>
              </a:extLst>
            </p:cNvPr>
            <p:cNvPicPr>
              <a:picLocks noChangeAspect="1"/>
            </p:cNvPicPr>
            <p:nvPr/>
          </p:nvPicPr>
          <p:blipFill>
            <a:blip r:embed="rId7" cstate="print"/>
            <a:srcRect/>
            <a:stretch>
              <a:fillRect/>
            </a:stretch>
          </p:blipFill>
          <p:spPr bwMode="auto">
            <a:xfrm>
              <a:off x="3124154" y="2989394"/>
              <a:ext cx="434971" cy="754007"/>
            </a:xfrm>
            <a:prstGeom prst="rect">
              <a:avLst/>
            </a:prstGeom>
            <a:noFill/>
            <a:ln w="9525">
              <a:noFill/>
              <a:miter lim="800000"/>
              <a:headEnd/>
              <a:tailEnd/>
            </a:ln>
          </p:spPr>
        </p:pic>
        <p:pic>
          <p:nvPicPr>
            <p:cNvPr id="31" name="Picture 16" descr="ICON_Person_Green_Q408.png">
              <a:extLst>
                <a:ext uri="{FF2B5EF4-FFF2-40B4-BE49-F238E27FC236}">
                  <a16:creationId xmlns:a16="http://schemas.microsoft.com/office/drawing/2014/main" id="{D71E0654-3211-402D-A3EE-939719DAF85F}"/>
                </a:ext>
              </a:extLst>
            </p:cNvPr>
            <p:cNvPicPr>
              <a:picLocks noChangeAspect="1"/>
            </p:cNvPicPr>
            <p:nvPr/>
          </p:nvPicPr>
          <p:blipFill>
            <a:blip r:embed="rId8" cstate="print"/>
            <a:srcRect/>
            <a:stretch>
              <a:fillRect/>
            </a:stretch>
          </p:blipFill>
          <p:spPr bwMode="auto">
            <a:xfrm>
              <a:off x="3731457" y="3001109"/>
              <a:ext cx="418513" cy="724640"/>
            </a:xfrm>
            <a:prstGeom prst="rect">
              <a:avLst/>
            </a:prstGeom>
            <a:noFill/>
            <a:ln w="9525">
              <a:noFill/>
              <a:miter lim="800000"/>
              <a:headEnd/>
              <a:tailEnd/>
            </a:ln>
          </p:spPr>
        </p:pic>
        <p:sp>
          <p:nvSpPr>
            <p:cNvPr id="32" name="TextBox 35">
              <a:extLst>
                <a:ext uri="{FF2B5EF4-FFF2-40B4-BE49-F238E27FC236}">
                  <a16:creationId xmlns:a16="http://schemas.microsoft.com/office/drawing/2014/main" id="{0427050D-78A6-4C32-804F-4E5C777CE0A8}"/>
                </a:ext>
              </a:extLst>
            </p:cNvPr>
            <p:cNvSpPr txBox="1"/>
            <p:nvPr/>
          </p:nvSpPr>
          <p:spPr>
            <a:xfrm>
              <a:off x="2880376" y="3666032"/>
              <a:ext cx="903761" cy="443012"/>
            </a:xfrm>
            <a:prstGeom prst="rect">
              <a:avLst/>
            </a:prstGeom>
            <a:noFill/>
          </p:spPr>
          <p:txBody>
            <a:bodyPr wrap="square" rtlCol="0">
              <a:spAutoFit/>
            </a:bodyPr>
            <a:lstStyle/>
            <a:p>
              <a:pPr algn="ctr" defTabSz="514350" eaLnBrk="1" fontAlgn="auto" hangingPunct="1">
                <a:spcBef>
                  <a:spcPts val="0"/>
                </a:spcBef>
                <a:spcAft>
                  <a:spcPts val="0"/>
                </a:spcAft>
                <a:defRPr/>
              </a:pPr>
              <a:r>
                <a:rPr lang="zh-CN" altLang="en-US" sz="900" kern="0" dirty="0">
                  <a:solidFill>
                    <a:srgbClr val="000000"/>
                  </a:solidFill>
                  <a:latin typeface="微软雅黑" pitchFamily="34" charset="-122"/>
                  <a:ea typeface="微软雅黑" pitchFamily="34" charset="-122"/>
                  <a:sym typeface="Arial"/>
                </a:rPr>
                <a:t>个人</a:t>
              </a:r>
              <a:r>
                <a:rPr lang="en-US" altLang="zh-CN" sz="900" kern="0" dirty="0">
                  <a:solidFill>
                    <a:srgbClr val="000000"/>
                  </a:solidFill>
                  <a:latin typeface="微软雅黑" pitchFamily="34" charset="-122"/>
                  <a:ea typeface="微软雅黑" pitchFamily="34" charset="-122"/>
                  <a:sym typeface="Arial"/>
                </a:rPr>
                <a:t>A</a:t>
              </a:r>
              <a:endParaRPr lang="en-US" sz="900" kern="0" dirty="0">
                <a:solidFill>
                  <a:srgbClr val="000000"/>
                </a:solidFill>
                <a:latin typeface="微软雅黑" pitchFamily="34" charset="-122"/>
                <a:ea typeface="微软雅黑" pitchFamily="34" charset="-122"/>
                <a:sym typeface="Arial"/>
              </a:endParaRPr>
            </a:p>
          </p:txBody>
        </p:sp>
        <p:sp>
          <p:nvSpPr>
            <p:cNvPr id="33" name="TextBox 36">
              <a:extLst>
                <a:ext uri="{FF2B5EF4-FFF2-40B4-BE49-F238E27FC236}">
                  <a16:creationId xmlns:a16="http://schemas.microsoft.com/office/drawing/2014/main" id="{53D87A6E-0A54-443F-AB15-150049F5744A}"/>
                </a:ext>
              </a:extLst>
            </p:cNvPr>
            <p:cNvSpPr txBox="1"/>
            <p:nvPr/>
          </p:nvSpPr>
          <p:spPr>
            <a:xfrm>
              <a:off x="3567347" y="3663685"/>
              <a:ext cx="903761" cy="443012"/>
            </a:xfrm>
            <a:prstGeom prst="rect">
              <a:avLst/>
            </a:prstGeom>
            <a:noFill/>
          </p:spPr>
          <p:txBody>
            <a:bodyPr wrap="square" rtlCol="0">
              <a:spAutoFit/>
            </a:bodyPr>
            <a:lstStyle/>
            <a:p>
              <a:pPr algn="ctr" defTabSz="514350" eaLnBrk="1" fontAlgn="auto" hangingPunct="1">
                <a:spcBef>
                  <a:spcPts val="0"/>
                </a:spcBef>
                <a:spcAft>
                  <a:spcPts val="0"/>
                </a:spcAft>
                <a:defRPr/>
              </a:pPr>
              <a:r>
                <a:rPr lang="zh-CN" altLang="en-US" sz="900" kern="0" dirty="0">
                  <a:solidFill>
                    <a:srgbClr val="000000"/>
                  </a:solidFill>
                  <a:latin typeface="微软雅黑" pitchFamily="34" charset="-122"/>
                  <a:ea typeface="微软雅黑" pitchFamily="34" charset="-122"/>
                  <a:sym typeface="Arial"/>
                </a:rPr>
                <a:t>个人</a:t>
              </a:r>
              <a:r>
                <a:rPr lang="en-US" altLang="zh-CN" sz="900" kern="0" dirty="0">
                  <a:solidFill>
                    <a:srgbClr val="000000"/>
                  </a:solidFill>
                  <a:latin typeface="微软雅黑" pitchFamily="34" charset="-122"/>
                  <a:ea typeface="微软雅黑" pitchFamily="34" charset="-122"/>
                  <a:sym typeface="Arial"/>
                </a:rPr>
                <a:t>B</a:t>
              </a:r>
              <a:endParaRPr lang="en-US" sz="900" kern="0" dirty="0">
                <a:solidFill>
                  <a:srgbClr val="000000"/>
                </a:solidFill>
                <a:latin typeface="微软雅黑" pitchFamily="34" charset="-122"/>
                <a:ea typeface="微软雅黑" pitchFamily="34" charset="-122"/>
                <a:sym typeface="Arial"/>
              </a:endParaRPr>
            </a:p>
          </p:txBody>
        </p:sp>
      </p:grpSp>
      <p:grpSp>
        <p:nvGrpSpPr>
          <p:cNvPr id="34" name="组合 68">
            <a:extLst>
              <a:ext uri="{FF2B5EF4-FFF2-40B4-BE49-F238E27FC236}">
                <a16:creationId xmlns:a16="http://schemas.microsoft.com/office/drawing/2014/main" id="{5CBDF4E4-6263-45C7-B183-F6CDE9525A7B}"/>
              </a:ext>
            </a:extLst>
          </p:cNvPr>
          <p:cNvGrpSpPr/>
          <p:nvPr/>
        </p:nvGrpSpPr>
        <p:grpSpPr>
          <a:xfrm>
            <a:off x="4798641" y="2348456"/>
            <a:ext cx="3220807" cy="1369847"/>
            <a:chOff x="4798464" y="1200806"/>
            <a:chExt cx="4264622" cy="2625189"/>
          </a:xfrm>
        </p:grpSpPr>
        <p:cxnSp>
          <p:nvCxnSpPr>
            <p:cNvPr id="35" name="Straight Connector 27">
              <a:extLst>
                <a:ext uri="{FF2B5EF4-FFF2-40B4-BE49-F238E27FC236}">
                  <a16:creationId xmlns:a16="http://schemas.microsoft.com/office/drawing/2014/main" id="{6E9E560F-D8ED-49CD-96AB-1EBFD93EB7F3}"/>
                </a:ext>
              </a:extLst>
            </p:cNvPr>
            <p:cNvCxnSpPr/>
            <p:nvPr/>
          </p:nvCxnSpPr>
          <p:spPr bwMode="auto">
            <a:xfrm flipH="1">
              <a:off x="5362908" y="2039815"/>
              <a:ext cx="489252" cy="559056"/>
            </a:xfrm>
            <a:prstGeom prst="line">
              <a:avLst/>
            </a:prstGeom>
            <a:solidFill>
              <a:srgbClr val="0095D3"/>
            </a:solidFill>
            <a:ln w="50800" cap="flat" cmpd="sng" algn="ctr">
              <a:solidFill>
                <a:sysClr val="windowText" lastClr="000000"/>
              </a:solidFill>
              <a:prstDash val="solid"/>
              <a:round/>
              <a:headEnd type="none" w="med" len="med"/>
              <a:tailEnd type="none" w="med" len="med"/>
            </a:ln>
            <a:effectLst/>
          </p:spPr>
        </p:cxnSp>
        <p:pic>
          <p:nvPicPr>
            <p:cNvPr id="36" name="Picture 7" descr="C:\Users\testuser\AppData\Local\Temp\VMwareDnD\122f469e\ICON_Building_Q308.png">
              <a:extLst>
                <a:ext uri="{FF2B5EF4-FFF2-40B4-BE49-F238E27FC236}">
                  <a16:creationId xmlns:a16="http://schemas.microsoft.com/office/drawing/2014/main" id="{ED9B715A-9F0F-48D1-8F1B-0E06787318D8}"/>
                </a:ext>
              </a:extLst>
            </p:cNvPr>
            <p:cNvPicPr>
              <a:picLocks noChangeAspect="1" noChangeArrowheads="1"/>
            </p:cNvPicPr>
            <p:nvPr/>
          </p:nvPicPr>
          <p:blipFill>
            <a:blip r:embed="rId4" cstate="print"/>
            <a:srcRect/>
            <a:stretch>
              <a:fillRect/>
            </a:stretch>
          </p:blipFill>
          <p:spPr bwMode="auto">
            <a:xfrm>
              <a:off x="4938850" y="2551273"/>
              <a:ext cx="919147" cy="790288"/>
            </a:xfrm>
            <a:prstGeom prst="rect">
              <a:avLst/>
            </a:prstGeom>
            <a:noFill/>
          </p:spPr>
        </p:pic>
        <p:sp>
          <p:nvSpPr>
            <p:cNvPr id="37" name="TextBox 40">
              <a:extLst>
                <a:ext uri="{FF2B5EF4-FFF2-40B4-BE49-F238E27FC236}">
                  <a16:creationId xmlns:a16="http://schemas.microsoft.com/office/drawing/2014/main" id="{52F09500-B7C4-4E3C-A230-F3165C9D634E}"/>
                </a:ext>
              </a:extLst>
            </p:cNvPr>
            <p:cNvSpPr txBox="1"/>
            <p:nvPr/>
          </p:nvSpPr>
          <p:spPr>
            <a:xfrm>
              <a:off x="4798464" y="3383626"/>
              <a:ext cx="1202366" cy="442369"/>
            </a:xfrm>
            <a:prstGeom prst="rect">
              <a:avLst/>
            </a:prstGeom>
            <a:noFill/>
          </p:spPr>
          <p:txBody>
            <a:bodyPr wrap="square" rtlCol="0">
              <a:spAutoFit/>
            </a:bodyPr>
            <a:lstStyle/>
            <a:p>
              <a:pPr algn="ctr" defTabSz="514350" eaLnBrk="1" fontAlgn="auto" hangingPunct="1">
                <a:spcBef>
                  <a:spcPts val="0"/>
                </a:spcBef>
                <a:spcAft>
                  <a:spcPts val="0"/>
                </a:spcAft>
                <a:defRPr/>
              </a:pPr>
              <a:r>
                <a:rPr lang="zh-CN" altLang="en-US" sz="900" kern="0" dirty="0">
                  <a:solidFill>
                    <a:srgbClr val="000000"/>
                  </a:solidFill>
                  <a:latin typeface="微软雅黑" pitchFamily="34" charset="-122"/>
                  <a:ea typeface="微软雅黑" pitchFamily="34" charset="-122"/>
                  <a:sym typeface="Arial"/>
                </a:rPr>
                <a:t>公司总部</a:t>
              </a:r>
              <a:endParaRPr lang="en-US" sz="900" kern="0" dirty="0">
                <a:solidFill>
                  <a:srgbClr val="000000"/>
                </a:solidFill>
                <a:latin typeface="微软雅黑" pitchFamily="34" charset="-122"/>
                <a:ea typeface="微软雅黑" pitchFamily="34" charset="-122"/>
                <a:sym typeface="Arial"/>
              </a:endParaRPr>
            </a:p>
          </p:txBody>
        </p:sp>
        <p:sp>
          <p:nvSpPr>
            <p:cNvPr id="38" name="TextBox 41">
              <a:extLst>
                <a:ext uri="{FF2B5EF4-FFF2-40B4-BE49-F238E27FC236}">
                  <a16:creationId xmlns:a16="http://schemas.microsoft.com/office/drawing/2014/main" id="{B4C25E4A-39E4-431D-98B8-39D913D728ED}"/>
                </a:ext>
              </a:extLst>
            </p:cNvPr>
            <p:cNvSpPr txBox="1"/>
            <p:nvPr/>
          </p:nvSpPr>
          <p:spPr>
            <a:xfrm>
              <a:off x="5730343" y="3375326"/>
              <a:ext cx="1485243" cy="442369"/>
            </a:xfrm>
            <a:prstGeom prst="rect">
              <a:avLst/>
            </a:prstGeom>
            <a:noFill/>
          </p:spPr>
          <p:txBody>
            <a:bodyPr wrap="square" rtlCol="0">
              <a:spAutoFit/>
            </a:bodyPr>
            <a:lstStyle/>
            <a:p>
              <a:pPr algn="ctr" defTabSz="514350" eaLnBrk="1" fontAlgn="auto" hangingPunct="1">
                <a:spcBef>
                  <a:spcPts val="0"/>
                </a:spcBef>
                <a:spcAft>
                  <a:spcPts val="0"/>
                </a:spcAft>
                <a:defRPr/>
              </a:pPr>
              <a:r>
                <a:rPr lang="en-US" sz="900" kern="0" dirty="0">
                  <a:solidFill>
                    <a:srgbClr val="000000"/>
                  </a:solidFill>
                  <a:latin typeface="微软雅黑" pitchFamily="34" charset="-122"/>
                  <a:ea typeface="微软雅黑" pitchFamily="34" charset="-122"/>
                  <a:sym typeface="Arial"/>
                </a:rPr>
                <a:t>人力资源部门</a:t>
              </a:r>
            </a:p>
          </p:txBody>
        </p:sp>
        <p:sp>
          <p:nvSpPr>
            <p:cNvPr id="39" name="TextBox 42">
              <a:extLst>
                <a:ext uri="{FF2B5EF4-FFF2-40B4-BE49-F238E27FC236}">
                  <a16:creationId xmlns:a16="http://schemas.microsoft.com/office/drawing/2014/main" id="{E2F90FA2-832E-41C0-A9FD-26F57ECD4F31}"/>
                </a:ext>
              </a:extLst>
            </p:cNvPr>
            <p:cNvSpPr txBox="1"/>
            <p:nvPr/>
          </p:nvSpPr>
          <p:spPr>
            <a:xfrm>
              <a:off x="6974302" y="3354823"/>
              <a:ext cx="1185133" cy="442369"/>
            </a:xfrm>
            <a:prstGeom prst="rect">
              <a:avLst/>
            </a:prstGeom>
            <a:noFill/>
          </p:spPr>
          <p:txBody>
            <a:bodyPr wrap="square" rtlCol="0">
              <a:spAutoFit/>
            </a:bodyPr>
            <a:lstStyle/>
            <a:p>
              <a:pPr algn="ctr" defTabSz="514350" eaLnBrk="1" fontAlgn="auto" hangingPunct="1">
                <a:spcBef>
                  <a:spcPts val="0"/>
                </a:spcBef>
                <a:spcAft>
                  <a:spcPts val="0"/>
                </a:spcAft>
                <a:defRPr/>
              </a:pPr>
              <a:r>
                <a:rPr lang="zh-CN" altLang="en-US" sz="900" kern="0" dirty="0">
                  <a:solidFill>
                    <a:srgbClr val="000000"/>
                  </a:solidFill>
                  <a:latin typeface="微软雅黑" pitchFamily="34" charset="-122"/>
                  <a:ea typeface="微软雅黑" pitchFamily="34" charset="-122"/>
                  <a:sym typeface="Arial"/>
                </a:rPr>
                <a:t>市场部门</a:t>
              </a:r>
              <a:endParaRPr lang="en-US" sz="900" kern="0" dirty="0">
                <a:solidFill>
                  <a:srgbClr val="000000"/>
                </a:solidFill>
                <a:latin typeface="微软雅黑" pitchFamily="34" charset="-122"/>
                <a:ea typeface="微软雅黑" pitchFamily="34" charset="-122"/>
                <a:sym typeface="Arial"/>
              </a:endParaRPr>
            </a:p>
          </p:txBody>
        </p:sp>
        <p:cxnSp>
          <p:nvCxnSpPr>
            <p:cNvPr id="40" name="Straight Connector 23">
              <a:extLst>
                <a:ext uri="{FF2B5EF4-FFF2-40B4-BE49-F238E27FC236}">
                  <a16:creationId xmlns:a16="http://schemas.microsoft.com/office/drawing/2014/main" id="{FF140E4A-762B-4A9C-821E-1A675BA5A47D}"/>
                </a:ext>
              </a:extLst>
            </p:cNvPr>
            <p:cNvCxnSpPr>
              <a:stCxn id="36" idx="0"/>
            </p:cNvCxnSpPr>
            <p:nvPr/>
          </p:nvCxnSpPr>
          <p:spPr bwMode="auto">
            <a:xfrm>
              <a:off x="5398424" y="2551273"/>
              <a:ext cx="2195300" cy="38892"/>
            </a:xfrm>
            <a:prstGeom prst="line">
              <a:avLst/>
            </a:prstGeom>
            <a:solidFill>
              <a:srgbClr val="0095D3"/>
            </a:solidFill>
            <a:ln w="9525" cap="flat" cmpd="sng" algn="ctr">
              <a:noFill/>
              <a:prstDash val="solid"/>
              <a:round/>
              <a:headEnd type="none" w="med" len="med"/>
              <a:tailEnd type="none" w="med" len="med"/>
            </a:ln>
            <a:effectLst/>
          </p:spPr>
        </p:cxnSp>
        <p:cxnSp>
          <p:nvCxnSpPr>
            <p:cNvPr id="41" name="Straight Connector 25">
              <a:extLst>
                <a:ext uri="{FF2B5EF4-FFF2-40B4-BE49-F238E27FC236}">
                  <a16:creationId xmlns:a16="http://schemas.microsoft.com/office/drawing/2014/main" id="{8D9D31C7-1F04-466E-961B-90E90815B7C1}"/>
                </a:ext>
              </a:extLst>
            </p:cNvPr>
            <p:cNvCxnSpPr/>
            <p:nvPr/>
          </p:nvCxnSpPr>
          <p:spPr bwMode="auto">
            <a:xfrm flipH="1">
              <a:off x="4865993" y="2084750"/>
              <a:ext cx="62144" cy="592511"/>
            </a:xfrm>
            <a:prstGeom prst="line">
              <a:avLst/>
            </a:prstGeom>
            <a:solidFill>
              <a:srgbClr val="0095D3"/>
            </a:solidFill>
            <a:ln w="9525" cap="flat" cmpd="sng" algn="ctr">
              <a:noFill/>
              <a:prstDash val="solid"/>
              <a:round/>
              <a:headEnd type="none" w="med" len="med"/>
              <a:tailEnd type="none" w="med" len="med"/>
            </a:ln>
            <a:effectLst/>
          </p:spPr>
        </p:cxnSp>
        <p:cxnSp>
          <p:nvCxnSpPr>
            <p:cNvPr id="42" name="Straight Connector 30">
              <a:extLst>
                <a:ext uri="{FF2B5EF4-FFF2-40B4-BE49-F238E27FC236}">
                  <a16:creationId xmlns:a16="http://schemas.microsoft.com/office/drawing/2014/main" id="{D025CCE9-9B1F-47FC-B33E-CF20373C8C07}"/>
                </a:ext>
              </a:extLst>
            </p:cNvPr>
            <p:cNvCxnSpPr/>
            <p:nvPr/>
          </p:nvCxnSpPr>
          <p:spPr bwMode="auto">
            <a:xfrm flipH="1">
              <a:off x="6438493" y="2107708"/>
              <a:ext cx="20843" cy="531846"/>
            </a:xfrm>
            <a:prstGeom prst="line">
              <a:avLst/>
            </a:prstGeom>
            <a:solidFill>
              <a:srgbClr val="0095D3"/>
            </a:solidFill>
            <a:ln w="76200" cap="flat" cmpd="sng" algn="ctr">
              <a:solidFill>
                <a:sysClr val="windowText" lastClr="000000"/>
              </a:solidFill>
              <a:prstDash val="solid"/>
              <a:round/>
              <a:headEnd type="none" w="med" len="med"/>
              <a:tailEnd type="none" w="med" len="med"/>
            </a:ln>
            <a:effectLst/>
          </p:spPr>
        </p:cxnSp>
        <p:cxnSp>
          <p:nvCxnSpPr>
            <p:cNvPr id="43" name="Straight Connector 32">
              <a:extLst>
                <a:ext uri="{FF2B5EF4-FFF2-40B4-BE49-F238E27FC236}">
                  <a16:creationId xmlns:a16="http://schemas.microsoft.com/office/drawing/2014/main" id="{9277CB49-3746-497C-B60B-670D4FD15D70}"/>
                </a:ext>
              </a:extLst>
            </p:cNvPr>
            <p:cNvCxnSpPr/>
            <p:nvPr/>
          </p:nvCxnSpPr>
          <p:spPr bwMode="auto">
            <a:xfrm>
              <a:off x="7355260" y="2241397"/>
              <a:ext cx="22050" cy="579828"/>
            </a:xfrm>
            <a:prstGeom prst="line">
              <a:avLst/>
            </a:prstGeom>
            <a:solidFill>
              <a:srgbClr val="0095D3"/>
            </a:solidFill>
            <a:ln w="76200" cap="flat" cmpd="sng" algn="ctr">
              <a:solidFill>
                <a:sysClr val="windowText" lastClr="000000"/>
              </a:solidFill>
              <a:prstDash val="solid"/>
              <a:round/>
              <a:headEnd type="none" w="med" len="med"/>
              <a:tailEnd type="none" w="med" len="med"/>
            </a:ln>
            <a:effectLst/>
          </p:spPr>
        </p:cxnSp>
        <p:cxnSp>
          <p:nvCxnSpPr>
            <p:cNvPr id="44" name="Straight Connector 36">
              <a:extLst>
                <a:ext uri="{FF2B5EF4-FFF2-40B4-BE49-F238E27FC236}">
                  <a16:creationId xmlns:a16="http://schemas.microsoft.com/office/drawing/2014/main" id="{BAE0FB17-49CE-491C-9B69-04720C6AC966}"/>
                </a:ext>
              </a:extLst>
            </p:cNvPr>
            <p:cNvCxnSpPr/>
            <p:nvPr/>
          </p:nvCxnSpPr>
          <p:spPr bwMode="auto">
            <a:xfrm>
              <a:off x="7795461" y="2208265"/>
              <a:ext cx="654693" cy="665966"/>
            </a:xfrm>
            <a:prstGeom prst="line">
              <a:avLst/>
            </a:prstGeom>
            <a:solidFill>
              <a:srgbClr val="0095D3"/>
            </a:solidFill>
            <a:ln w="76200" cap="flat" cmpd="sng" algn="ctr">
              <a:solidFill>
                <a:sysClr val="windowText" lastClr="000000"/>
              </a:solidFill>
              <a:prstDash val="solid"/>
              <a:round/>
              <a:headEnd type="none" w="med" len="med"/>
              <a:tailEnd type="none" w="med" len="med"/>
            </a:ln>
            <a:effectLst/>
          </p:spPr>
        </p:cxnSp>
        <p:pic>
          <p:nvPicPr>
            <p:cNvPr id="45" name="Picture 3" descr="VMW-ICON-Cloud.png">
              <a:extLst>
                <a:ext uri="{FF2B5EF4-FFF2-40B4-BE49-F238E27FC236}">
                  <a16:creationId xmlns:a16="http://schemas.microsoft.com/office/drawing/2014/main" id="{82C76EE1-1D62-4F53-B5E0-4CC72D5523E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19856" y="1200806"/>
              <a:ext cx="3350872" cy="1129693"/>
            </a:xfrm>
            <a:prstGeom prst="rect">
              <a:avLst/>
            </a:prstGeom>
          </p:spPr>
        </p:pic>
        <p:sp>
          <p:nvSpPr>
            <p:cNvPr id="46" name="TextBox 49">
              <a:extLst>
                <a:ext uri="{FF2B5EF4-FFF2-40B4-BE49-F238E27FC236}">
                  <a16:creationId xmlns:a16="http://schemas.microsoft.com/office/drawing/2014/main" id="{D54FFF2E-6171-4472-BFD9-AD9BBF38AA79}"/>
                </a:ext>
              </a:extLst>
            </p:cNvPr>
            <p:cNvSpPr txBox="1"/>
            <p:nvPr/>
          </p:nvSpPr>
          <p:spPr>
            <a:xfrm>
              <a:off x="6063636" y="1504089"/>
              <a:ext cx="1772661" cy="575080"/>
            </a:xfrm>
            <a:prstGeom prst="rect">
              <a:avLst/>
            </a:prstGeom>
            <a:noFill/>
          </p:spPr>
          <p:txBody>
            <a:bodyPr wrap="square" rtlCol="0">
              <a:spAutoFit/>
            </a:bodyPr>
            <a:lstStyle/>
            <a:p>
              <a:pPr algn="ctr" defTabSz="514350" eaLnBrk="1" fontAlgn="auto" hangingPunct="1">
                <a:spcBef>
                  <a:spcPts val="0"/>
                </a:spcBef>
                <a:spcAft>
                  <a:spcPts val="0"/>
                </a:spcAft>
                <a:defRPr/>
              </a:pPr>
              <a:r>
                <a:rPr lang="zh-CN" altLang="en-US" sz="1350" kern="0" dirty="0">
                  <a:solidFill>
                    <a:prstClr val="black"/>
                  </a:solidFill>
                  <a:latin typeface="黑体" pitchFamily="49" charset="-122"/>
                  <a:ea typeface="黑体" pitchFamily="49" charset="-122"/>
                  <a:sym typeface="Arial"/>
                </a:rPr>
                <a:t>企业私有云</a:t>
              </a:r>
              <a:endParaRPr lang="en-US" sz="1350" kern="0" dirty="0">
                <a:solidFill>
                  <a:prstClr val="black"/>
                </a:solidFill>
                <a:latin typeface="黑体" pitchFamily="49" charset="-122"/>
                <a:ea typeface="黑体" pitchFamily="49" charset="-122"/>
                <a:sym typeface="Arial"/>
              </a:endParaRPr>
            </a:p>
          </p:txBody>
        </p:sp>
        <p:pic>
          <p:nvPicPr>
            <p:cNvPr id="47" name="Picture 10" descr="VMW_ICON_Building_2D(F).png">
              <a:extLst>
                <a:ext uri="{FF2B5EF4-FFF2-40B4-BE49-F238E27FC236}">
                  <a16:creationId xmlns:a16="http://schemas.microsoft.com/office/drawing/2014/main" id="{A0E52E88-6C5D-4BB4-8F27-CF419D847F4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47590" y="2722512"/>
              <a:ext cx="556057" cy="562949"/>
            </a:xfrm>
            <a:prstGeom prst="rect">
              <a:avLst/>
            </a:prstGeom>
          </p:spPr>
        </p:pic>
        <p:grpSp>
          <p:nvGrpSpPr>
            <p:cNvPr id="48" name="组合 60">
              <a:extLst>
                <a:ext uri="{FF2B5EF4-FFF2-40B4-BE49-F238E27FC236}">
                  <a16:creationId xmlns:a16="http://schemas.microsoft.com/office/drawing/2014/main" id="{E51A6378-2706-42EC-9410-BF7B3008D3B1}"/>
                </a:ext>
              </a:extLst>
            </p:cNvPr>
            <p:cNvGrpSpPr/>
            <p:nvPr/>
          </p:nvGrpSpPr>
          <p:grpSpPr>
            <a:xfrm>
              <a:off x="6197477" y="2664618"/>
              <a:ext cx="628847" cy="653040"/>
              <a:chOff x="5766581" y="4576690"/>
              <a:chExt cx="660009" cy="787164"/>
            </a:xfrm>
          </p:grpSpPr>
          <p:pic>
            <p:nvPicPr>
              <p:cNvPr id="54" name="Picture 16" descr="ICON_Person_Green_Q408.png">
                <a:extLst>
                  <a:ext uri="{FF2B5EF4-FFF2-40B4-BE49-F238E27FC236}">
                    <a16:creationId xmlns:a16="http://schemas.microsoft.com/office/drawing/2014/main" id="{DF7C18E2-D547-4A32-B58B-C524F23E8442}"/>
                  </a:ext>
                </a:extLst>
              </p:cNvPr>
              <p:cNvPicPr>
                <a:picLocks noChangeAspect="1"/>
              </p:cNvPicPr>
              <p:nvPr/>
            </p:nvPicPr>
            <p:blipFill>
              <a:blip r:embed="rId11" cstate="print"/>
              <a:srcRect/>
              <a:stretch>
                <a:fillRect/>
              </a:stretch>
            </p:blipFill>
            <p:spPr bwMode="auto">
              <a:xfrm>
                <a:off x="5940084" y="4576690"/>
                <a:ext cx="334107" cy="578494"/>
              </a:xfrm>
              <a:prstGeom prst="rect">
                <a:avLst/>
              </a:prstGeom>
              <a:noFill/>
              <a:ln w="9525">
                <a:noFill/>
                <a:miter lim="800000"/>
                <a:headEnd/>
                <a:tailEnd/>
              </a:ln>
            </p:spPr>
          </p:pic>
          <p:pic>
            <p:nvPicPr>
              <p:cNvPr id="55" name="Picture 16" descr="ICON_Person_Green_Q408.png">
                <a:extLst>
                  <a:ext uri="{FF2B5EF4-FFF2-40B4-BE49-F238E27FC236}">
                    <a16:creationId xmlns:a16="http://schemas.microsoft.com/office/drawing/2014/main" id="{81400DB5-81EB-4499-A64B-427B6D57048D}"/>
                  </a:ext>
                </a:extLst>
              </p:cNvPr>
              <p:cNvPicPr>
                <a:picLocks noChangeAspect="1"/>
              </p:cNvPicPr>
              <p:nvPr/>
            </p:nvPicPr>
            <p:blipFill>
              <a:blip r:embed="rId11" cstate="print"/>
              <a:srcRect/>
              <a:stretch>
                <a:fillRect/>
              </a:stretch>
            </p:blipFill>
            <p:spPr bwMode="auto">
              <a:xfrm>
                <a:off x="6092483" y="4785360"/>
                <a:ext cx="334107" cy="578494"/>
              </a:xfrm>
              <a:prstGeom prst="rect">
                <a:avLst/>
              </a:prstGeom>
              <a:noFill/>
              <a:ln w="9525">
                <a:noFill/>
                <a:miter lim="800000"/>
                <a:headEnd/>
                <a:tailEnd/>
              </a:ln>
            </p:spPr>
          </p:pic>
          <p:pic>
            <p:nvPicPr>
              <p:cNvPr id="56" name="Picture 16" descr="ICON_Person_Green_Q408.png">
                <a:extLst>
                  <a:ext uri="{FF2B5EF4-FFF2-40B4-BE49-F238E27FC236}">
                    <a16:creationId xmlns:a16="http://schemas.microsoft.com/office/drawing/2014/main" id="{873589A3-6455-4ACD-BEDF-08922399E4C9}"/>
                  </a:ext>
                </a:extLst>
              </p:cNvPr>
              <p:cNvPicPr>
                <a:picLocks noChangeAspect="1"/>
              </p:cNvPicPr>
              <p:nvPr/>
            </p:nvPicPr>
            <p:blipFill>
              <a:blip r:embed="rId11" cstate="print"/>
              <a:srcRect/>
              <a:stretch>
                <a:fillRect/>
              </a:stretch>
            </p:blipFill>
            <p:spPr bwMode="auto">
              <a:xfrm>
                <a:off x="5766581" y="4768948"/>
                <a:ext cx="334107" cy="578494"/>
              </a:xfrm>
              <a:prstGeom prst="rect">
                <a:avLst/>
              </a:prstGeom>
              <a:noFill/>
              <a:ln w="9525">
                <a:noFill/>
                <a:miter lim="800000"/>
                <a:headEnd/>
                <a:tailEnd/>
              </a:ln>
            </p:spPr>
          </p:pic>
        </p:grpSp>
        <p:grpSp>
          <p:nvGrpSpPr>
            <p:cNvPr id="49" name="组合 63">
              <a:extLst>
                <a:ext uri="{FF2B5EF4-FFF2-40B4-BE49-F238E27FC236}">
                  <a16:creationId xmlns:a16="http://schemas.microsoft.com/office/drawing/2014/main" id="{00932785-42B4-4A74-A174-E863CFE6FB49}"/>
                </a:ext>
              </a:extLst>
            </p:cNvPr>
            <p:cNvGrpSpPr/>
            <p:nvPr/>
          </p:nvGrpSpPr>
          <p:grpSpPr>
            <a:xfrm>
              <a:off x="7137746" y="2702881"/>
              <a:ext cx="631402" cy="622438"/>
              <a:chOff x="5257750" y="4438357"/>
              <a:chExt cx="662691" cy="750277"/>
            </a:xfrm>
          </p:grpSpPr>
          <p:pic>
            <p:nvPicPr>
              <p:cNvPr id="51" name="Picture 14" descr="ICON_Person_Orange_Q408.png">
                <a:extLst>
                  <a:ext uri="{FF2B5EF4-FFF2-40B4-BE49-F238E27FC236}">
                    <a16:creationId xmlns:a16="http://schemas.microsoft.com/office/drawing/2014/main" id="{C9A95D3B-50AF-4FD5-8D7C-08A4294863D9}"/>
                  </a:ext>
                </a:extLst>
              </p:cNvPr>
              <p:cNvPicPr>
                <a:picLocks noChangeAspect="1"/>
              </p:cNvPicPr>
              <p:nvPr/>
            </p:nvPicPr>
            <p:blipFill>
              <a:blip r:embed="rId12" cstate="print"/>
              <a:srcRect/>
              <a:stretch>
                <a:fillRect/>
              </a:stretch>
            </p:blipFill>
            <p:spPr bwMode="auto">
              <a:xfrm>
                <a:off x="5403117" y="4438357"/>
                <a:ext cx="336788" cy="583809"/>
              </a:xfrm>
              <a:prstGeom prst="rect">
                <a:avLst/>
              </a:prstGeom>
              <a:noFill/>
              <a:ln w="9525">
                <a:noFill/>
                <a:miter lim="800000"/>
                <a:headEnd/>
                <a:tailEnd/>
              </a:ln>
            </p:spPr>
          </p:pic>
          <p:pic>
            <p:nvPicPr>
              <p:cNvPr id="52" name="Picture 14" descr="ICON_Person_Orange_Q408.png">
                <a:extLst>
                  <a:ext uri="{FF2B5EF4-FFF2-40B4-BE49-F238E27FC236}">
                    <a16:creationId xmlns:a16="http://schemas.microsoft.com/office/drawing/2014/main" id="{7B747828-3830-4526-981F-F88C938637A9}"/>
                  </a:ext>
                </a:extLst>
              </p:cNvPr>
              <p:cNvPicPr>
                <a:picLocks noChangeAspect="1"/>
              </p:cNvPicPr>
              <p:nvPr/>
            </p:nvPicPr>
            <p:blipFill>
              <a:blip r:embed="rId12" cstate="print"/>
              <a:srcRect/>
              <a:stretch>
                <a:fillRect/>
              </a:stretch>
            </p:blipFill>
            <p:spPr bwMode="auto">
              <a:xfrm>
                <a:off x="5583653" y="4604825"/>
                <a:ext cx="336788" cy="583809"/>
              </a:xfrm>
              <a:prstGeom prst="rect">
                <a:avLst/>
              </a:prstGeom>
              <a:noFill/>
              <a:ln w="9525">
                <a:noFill/>
                <a:miter lim="800000"/>
                <a:headEnd/>
                <a:tailEnd/>
              </a:ln>
            </p:spPr>
          </p:pic>
          <p:pic>
            <p:nvPicPr>
              <p:cNvPr id="53" name="Picture 14" descr="ICON_Person_Orange_Q408.png">
                <a:extLst>
                  <a:ext uri="{FF2B5EF4-FFF2-40B4-BE49-F238E27FC236}">
                    <a16:creationId xmlns:a16="http://schemas.microsoft.com/office/drawing/2014/main" id="{8AD716C0-04A6-492A-9FB5-088FC45D0999}"/>
                  </a:ext>
                </a:extLst>
              </p:cNvPr>
              <p:cNvPicPr>
                <a:picLocks noChangeAspect="1"/>
              </p:cNvPicPr>
              <p:nvPr/>
            </p:nvPicPr>
            <p:blipFill>
              <a:blip r:embed="rId12" cstate="print"/>
              <a:srcRect/>
              <a:stretch>
                <a:fillRect/>
              </a:stretch>
            </p:blipFill>
            <p:spPr bwMode="auto">
              <a:xfrm>
                <a:off x="5257750" y="4602480"/>
                <a:ext cx="336788" cy="583809"/>
              </a:xfrm>
              <a:prstGeom prst="rect">
                <a:avLst/>
              </a:prstGeom>
              <a:noFill/>
              <a:ln w="9525">
                <a:noFill/>
                <a:miter lim="800000"/>
                <a:headEnd/>
                <a:tailEnd/>
              </a:ln>
            </p:spPr>
          </p:pic>
        </p:grpSp>
        <p:sp>
          <p:nvSpPr>
            <p:cNvPr id="50" name="TextBox 53">
              <a:extLst>
                <a:ext uri="{FF2B5EF4-FFF2-40B4-BE49-F238E27FC236}">
                  <a16:creationId xmlns:a16="http://schemas.microsoft.com/office/drawing/2014/main" id="{C1E687BA-B2DA-4088-9D62-AE8C96CFB003}"/>
                </a:ext>
              </a:extLst>
            </p:cNvPr>
            <p:cNvSpPr txBox="1"/>
            <p:nvPr/>
          </p:nvSpPr>
          <p:spPr>
            <a:xfrm>
              <a:off x="7940619" y="3363121"/>
              <a:ext cx="1122467" cy="442369"/>
            </a:xfrm>
            <a:prstGeom prst="rect">
              <a:avLst/>
            </a:prstGeom>
            <a:noFill/>
          </p:spPr>
          <p:txBody>
            <a:bodyPr wrap="square" rtlCol="0">
              <a:spAutoFit/>
            </a:bodyPr>
            <a:lstStyle/>
            <a:p>
              <a:pPr algn="ctr" defTabSz="514350" eaLnBrk="1" fontAlgn="auto" hangingPunct="1">
                <a:spcBef>
                  <a:spcPts val="0"/>
                </a:spcBef>
                <a:spcAft>
                  <a:spcPts val="0"/>
                </a:spcAft>
                <a:defRPr/>
              </a:pPr>
              <a:r>
                <a:rPr lang="zh-CN" altLang="en-US" sz="900" kern="0" dirty="0">
                  <a:solidFill>
                    <a:srgbClr val="000000"/>
                  </a:solidFill>
                  <a:latin typeface="微软雅黑" pitchFamily="34" charset="-122"/>
                  <a:ea typeface="微软雅黑" pitchFamily="34" charset="-122"/>
                  <a:sym typeface="Arial"/>
                </a:rPr>
                <a:t>分公司</a:t>
              </a:r>
              <a:endParaRPr lang="en-US" sz="900" kern="0" dirty="0">
                <a:solidFill>
                  <a:srgbClr val="000000"/>
                </a:solidFill>
                <a:latin typeface="微软雅黑" pitchFamily="34" charset="-122"/>
                <a:ea typeface="微软雅黑" pitchFamily="34" charset="-122"/>
                <a:sym typeface="Arial"/>
              </a:endParaRPr>
            </a:p>
          </p:txBody>
        </p:sp>
      </p:grpSp>
      <p:sp>
        <p:nvSpPr>
          <p:cNvPr id="57" name="内容占位符 3">
            <a:extLst>
              <a:ext uri="{FF2B5EF4-FFF2-40B4-BE49-F238E27FC236}">
                <a16:creationId xmlns:a16="http://schemas.microsoft.com/office/drawing/2014/main" id="{4BE81149-B6BF-4E08-9C8A-AE35F3887A10}"/>
              </a:ext>
            </a:extLst>
          </p:cNvPr>
          <p:cNvSpPr txBox="1">
            <a:spLocks/>
          </p:cNvSpPr>
          <p:nvPr/>
        </p:nvSpPr>
        <p:spPr>
          <a:xfrm>
            <a:off x="327542" y="4367089"/>
            <a:ext cx="8641297" cy="390389"/>
          </a:xfrm>
          <a:prstGeom prst="roundRect">
            <a:avLst>
              <a:gd name="adj" fmla="val 5883"/>
            </a:avLst>
          </a:prstGeom>
          <a:solidFill>
            <a:schemeClr val="bg1">
              <a:lumMod val="85000"/>
            </a:schemeClr>
          </a:solidFill>
          <a:ln>
            <a:noFill/>
          </a:ln>
        </p:spPr>
        <p:txBody>
          <a:bodyPr vert="horz" lIns="68580" tIns="34290" rIns="68580" bIns="34290" rtlCol="0" anchor="ctr">
            <a:noAutofit/>
          </a:bodyPr>
          <a:lstStyle>
            <a:defPPr>
              <a:defRPr lang="zh-CN"/>
            </a:defPPr>
            <a:lvl1pPr marL="182563" marR="0" lvl="0" indent="-182563" algn="ctr" fontAlgn="auto">
              <a:lnSpc>
                <a:spcPts val="2200"/>
              </a:lnSpc>
              <a:spcBef>
                <a:spcPts val="0"/>
              </a:spcBef>
              <a:spcAft>
                <a:spcPts val="0"/>
              </a:spcAft>
              <a:buClrTx/>
              <a:buSzTx/>
              <a:buFont typeface="Arial" pitchFamily="34" charset="0"/>
              <a:buChar char="•"/>
              <a:tabLst/>
              <a:defRPr kumimoji="0" sz="2000" b="1" i="0" u="none" strike="noStrike" kern="0" cap="none" spc="0" normalizeH="0" baseline="0">
                <a:ln>
                  <a:noFill/>
                </a:ln>
                <a:effectLst/>
                <a:uLnTx/>
                <a:uFillTx/>
                <a:latin typeface="微软雅黑" pitchFamily="34" charset="-122"/>
                <a:ea typeface="微软雅黑" pitchFamily="34" charset="-122"/>
              </a:defRPr>
            </a:lvl1pPr>
          </a:lstStyle>
          <a:p>
            <a:r>
              <a:rPr lang="zh-CN" altLang="en-US" sz="1500" dirty="0"/>
              <a:t>混合云</a:t>
            </a:r>
            <a:r>
              <a:rPr lang="en-US" altLang="zh-CN" sz="1500" dirty="0"/>
              <a:t> – </a:t>
            </a:r>
            <a:r>
              <a:rPr lang="zh-CN" altLang="en-US" sz="1500" b="0" dirty="0"/>
              <a:t>企业拥有自己的私有云，同时使用公有云的资源来共同承载企业业务</a:t>
            </a:r>
            <a:endParaRPr lang="en-US" altLang="zh-CN" sz="1500" b="0" dirty="0"/>
          </a:p>
        </p:txBody>
      </p:sp>
      <p:grpSp>
        <p:nvGrpSpPr>
          <p:cNvPr id="58" name="组合 57">
            <a:extLst>
              <a:ext uri="{FF2B5EF4-FFF2-40B4-BE49-F238E27FC236}">
                <a16:creationId xmlns:a16="http://schemas.microsoft.com/office/drawing/2014/main" id="{79E64D35-0506-4AB6-9968-DD3821D4C04F}"/>
              </a:ext>
            </a:extLst>
          </p:cNvPr>
          <p:cNvGrpSpPr/>
          <p:nvPr/>
        </p:nvGrpSpPr>
        <p:grpSpPr>
          <a:xfrm>
            <a:off x="2638071" y="5108363"/>
            <a:ext cx="3571880" cy="1056941"/>
            <a:chOff x="299173" y="3633460"/>
            <a:chExt cx="3815627" cy="1426220"/>
          </a:xfrm>
        </p:grpSpPr>
        <p:pic>
          <p:nvPicPr>
            <p:cNvPr id="59" name="Picture 27" descr="ICON_Cloud_Q308">
              <a:extLst>
                <a:ext uri="{FF2B5EF4-FFF2-40B4-BE49-F238E27FC236}">
                  <a16:creationId xmlns:a16="http://schemas.microsoft.com/office/drawing/2014/main" id="{51B9D314-1349-4158-A807-06CAA82A9EFE}"/>
                </a:ext>
              </a:extLst>
            </p:cNvPr>
            <p:cNvPicPr>
              <a:picLocks noChangeAspect="1" noChangeArrowheads="1"/>
            </p:cNvPicPr>
            <p:nvPr/>
          </p:nvPicPr>
          <p:blipFill>
            <a:blip r:embed="rId13" cstate="print">
              <a:duotone>
                <a:prstClr val="black"/>
                <a:srgbClr val="A5A5A5">
                  <a:tint val="45000"/>
                  <a:satMod val="400000"/>
                </a:srgbClr>
              </a:duotone>
            </a:blip>
            <a:srcRect/>
            <a:stretch>
              <a:fillRect/>
            </a:stretch>
          </p:blipFill>
          <p:spPr bwMode="auto">
            <a:xfrm>
              <a:off x="1027795" y="3633460"/>
              <a:ext cx="2100058" cy="1074832"/>
            </a:xfrm>
            <a:prstGeom prst="rect">
              <a:avLst/>
            </a:prstGeom>
            <a:noFill/>
            <a:ln w="9525">
              <a:noFill/>
              <a:miter lim="800000"/>
              <a:headEnd/>
              <a:tailEnd/>
            </a:ln>
          </p:spPr>
        </p:pic>
        <p:pic>
          <p:nvPicPr>
            <p:cNvPr id="60" name="Picture 3" descr="VMW-ICON-Cloud.png">
              <a:extLst>
                <a:ext uri="{FF2B5EF4-FFF2-40B4-BE49-F238E27FC236}">
                  <a16:creationId xmlns:a16="http://schemas.microsoft.com/office/drawing/2014/main" id="{D3608563-072B-477F-94FD-07D261CB459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9173" y="4291451"/>
              <a:ext cx="1582553" cy="768229"/>
            </a:xfrm>
            <a:prstGeom prst="rect">
              <a:avLst/>
            </a:prstGeom>
          </p:spPr>
        </p:pic>
        <p:sp>
          <p:nvSpPr>
            <p:cNvPr id="61" name="TextBox 64">
              <a:extLst>
                <a:ext uri="{FF2B5EF4-FFF2-40B4-BE49-F238E27FC236}">
                  <a16:creationId xmlns:a16="http://schemas.microsoft.com/office/drawing/2014/main" id="{8110C9CA-21EC-4174-B405-70A917D4C85E}"/>
                </a:ext>
              </a:extLst>
            </p:cNvPr>
            <p:cNvSpPr txBox="1"/>
            <p:nvPr/>
          </p:nvSpPr>
          <p:spPr>
            <a:xfrm>
              <a:off x="494244" y="4605982"/>
              <a:ext cx="1139740" cy="311481"/>
            </a:xfrm>
            <a:prstGeom prst="rect">
              <a:avLst/>
            </a:prstGeom>
            <a:noFill/>
          </p:spPr>
          <p:txBody>
            <a:bodyPr wrap="square" rtlCol="0">
              <a:spAutoFit/>
            </a:bodyPr>
            <a:lstStyle/>
            <a:p>
              <a:pPr algn="ctr" defTabSz="514350" eaLnBrk="1" fontAlgn="auto" hangingPunct="1">
                <a:spcBef>
                  <a:spcPts val="0"/>
                </a:spcBef>
                <a:spcAft>
                  <a:spcPts val="0"/>
                </a:spcAft>
                <a:defRPr/>
              </a:pPr>
              <a:r>
                <a:rPr lang="zh-CN" altLang="en-US" sz="900" b="1" kern="0" dirty="0">
                  <a:solidFill>
                    <a:prstClr val="black"/>
                  </a:solidFill>
                  <a:latin typeface="微软雅黑" pitchFamily="34" charset="-122"/>
                  <a:ea typeface="微软雅黑" pitchFamily="34" charset="-122"/>
                  <a:sym typeface="Arial"/>
                </a:rPr>
                <a:t>企业私有云</a:t>
              </a:r>
              <a:endParaRPr lang="en-US" sz="900" b="1" kern="0" dirty="0">
                <a:solidFill>
                  <a:prstClr val="black"/>
                </a:solidFill>
                <a:latin typeface="微软雅黑" pitchFamily="34" charset="-122"/>
                <a:ea typeface="微软雅黑" pitchFamily="34" charset="-122"/>
                <a:sym typeface="Arial"/>
              </a:endParaRPr>
            </a:p>
          </p:txBody>
        </p:sp>
        <p:pic>
          <p:nvPicPr>
            <p:cNvPr id="62" name="Picture 3" descr="VMW-ICON-Cloud.png">
              <a:extLst>
                <a:ext uri="{FF2B5EF4-FFF2-40B4-BE49-F238E27FC236}">
                  <a16:creationId xmlns:a16="http://schemas.microsoft.com/office/drawing/2014/main" id="{46938E06-AC1A-487A-81C7-60094267DB8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261202" y="4197547"/>
              <a:ext cx="1853598" cy="862132"/>
            </a:xfrm>
            <a:prstGeom prst="rect">
              <a:avLst/>
            </a:prstGeom>
          </p:spPr>
        </p:pic>
        <p:sp>
          <p:nvSpPr>
            <p:cNvPr id="63" name="TextBox 66">
              <a:extLst>
                <a:ext uri="{FF2B5EF4-FFF2-40B4-BE49-F238E27FC236}">
                  <a16:creationId xmlns:a16="http://schemas.microsoft.com/office/drawing/2014/main" id="{DD952FCD-61CA-4446-A572-81272C200335}"/>
                </a:ext>
              </a:extLst>
            </p:cNvPr>
            <p:cNvSpPr txBox="1"/>
            <p:nvPr/>
          </p:nvSpPr>
          <p:spPr>
            <a:xfrm>
              <a:off x="2691640" y="4575093"/>
              <a:ext cx="1054820" cy="311481"/>
            </a:xfrm>
            <a:prstGeom prst="rect">
              <a:avLst/>
            </a:prstGeom>
            <a:noFill/>
          </p:spPr>
          <p:txBody>
            <a:bodyPr wrap="square" rtlCol="0">
              <a:spAutoFit/>
            </a:bodyPr>
            <a:lstStyle/>
            <a:p>
              <a:pPr algn="ctr" defTabSz="514350" eaLnBrk="1" fontAlgn="auto" hangingPunct="1">
                <a:spcBef>
                  <a:spcPts val="0"/>
                </a:spcBef>
                <a:spcAft>
                  <a:spcPts val="0"/>
                </a:spcAft>
                <a:defRPr/>
              </a:pPr>
              <a:r>
                <a:rPr lang="zh-CN" altLang="en-US" sz="900" b="1" kern="0" dirty="0">
                  <a:solidFill>
                    <a:prstClr val="black"/>
                  </a:solidFill>
                  <a:latin typeface="微软雅黑" pitchFamily="34" charset="-122"/>
                  <a:ea typeface="微软雅黑" pitchFamily="34" charset="-122"/>
                  <a:sym typeface="Arial"/>
                </a:rPr>
                <a:t>公有云</a:t>
              </a:r>
              <a:endParaRPr lang="en-US" sz="900" b="1" kern="0" dirty="0">
                <a:solidFill>
                  <a:prstClr val="black"/>
                </a:solidFill>
                <a:latin typeface="微软雅黑" pitchFamily="34" charset="-122"/>
                <a:ea typeface="微软雅黑" pitchFamily="34" charset="-122"/>
                <a:sym typeface="Arial"/>
              </a:endParaRPr>
            </a:p>
          </p:txBody>
        </p:sp>
        <p:sp>
          <p:nvSpPr>
            <p:cNvPr id="64" name="TextBox 67">
              <a:extLst>
                <a:ext uri="{FF2B5EF4-FFF2-40B4-BE49-F238E27FC236}">
                  <a16:creationId xmlns:a16="http://schemas.microsoft.com/office/drawing/2014/main" id="{7A8B5099-5BDB-4AB0-BBFC-F117289B84EC}"/>
                </a:ext>
              </a:extLst>
            </p:cNvPr>
            <p:cNvSpPr txBox="1"/>
            <p:nvPr/>
          </p:nvSpPr>
          <p:spPr>
            <a:xfrm>
              <a:off x="1587883" y="3788963"/>
              <a:ext cx="1223535" cy="373778"/>
            </a:xfrm>
            <a:prstGeom prst="rect">
              <a:avLst/>
            </a:prstGeom>
            <a:noFill/>
          </p:spPr>
          <p:txBody>
            <a:bodyPr wrap="square" rtlCol="0">
              <a:spAutoFit/>
            </a:bodyPr>
            <a:lstStyle/>
            <a:p>
              <a:pPr algn="ctr" defTabSz="514350" eaLnBrk="1" fontAlgn="auto" hangingPunct="1">
                <a:spcBef>
                  <a:spcPts val="0"/>
                </a:spcBef>
                <a:spcAft>
                  <a:spcPts val="0"/>
                </a:spcAft>
                <a:defRPr/>
              </a:pPr>
              <a:r>
                <a:rPr lang="zh-CN" altLang="en-US" sz="1200" b="1" kern="0" dirty="0">
                  <a:solidFill>
                    <a:prstClr val="black"/>
                  </a:solidFill>
                  <a:latin typeface="黑体" pitchFamily="49" charset="-122"/>
                  <a:ea typeface="黑体" pitchFamily="49" charset="-122"/>
                  <a:sym typeface="Arial"/>
                </a:rPr>
                <a:t>混合云</a:t>
              </a:r>
              <a:endParaRPr lang="en-US" sz="1200" b="1" kern="0" dirty="0">
                <a:solidFill>
                  <a:prstClr val="black"/>
                </a:solidFill>
                <a:latin typeface="黑体" pitchFamily="49" charset="-122"/>
                <a:ea typeface="黑体" pitchFamily="49" charset="-122"/>
                <a:sym typeface="Arial"/>
              </a:endParaRPr>
            </a:p>
          </p:txBody>
        </p:sp>
        <p:sp>
          <p:nvSpPr>
            <p:cNvPr id="65" name="Left-Right Arrow 51">
              <a:extLst>
                <a:ext uri="{FF2B5EF4-FFF2-40B4-BE49-F238E27FC236}">
                  <a16:creationId xmlns:a16="http://schemas.microsoft.com/office/drawing/2014/main" id="{A48B3DB2-65D4-46D8-96E3-F22E08BF9FA1}"/>
                </a:ext>
              </a:extLst>
            </p:cNvPr>
            <p:cNvSpPr/>
            <p:nvPr/>
          </p:nvSpPr>
          <p:spPr bwMode="auto">
            <a:xfrm>
              <a:off x="1629066" y="4705925"/>
              <a:ext cx="952612" cy="178062"/>
            </a:xfrm>
            <a:prstGeom prst="leftRightArrow">
              <a:avLst/>
            </a:prstGeom>
            <a:gradFill rotWithShape="1">
              <a:gsLst>
                <a:gs pos="0">
                  <a:srgbClr val="0A59D6"/>
                </a:gs>
                <a:gs pos="100000">
                  <a:srgbClr val="1799EC"/>
                </a:gs>
              </a:gsLst>
              <a:lin ang="5400000" scaled="0"/>
            </a:gradFill>
            <a:ln w="6350" cap="flat" cmpd="sng" algn="ctr">
              <a:solidFill>
                <a:srgbClr val="0070C0"/>
              </a:solidFill>
              <a:prstDash val="solid"/>
              <a:miter lim="800000"/>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txBody>
            <a:bodyPr anchor="ctr"/>
            <a:lstStyle/>
            <a:p>
              <a:pPr defTabSz="514350" eaLnBrk="1" fontAlgn="auto" hangingPunct="1">
                <a:spcBef>
                  <a:spcPts val="0"/>
                </a:spcBef>
                <a:spcAft>
                  <a:spcPts val="0"/>
                </a:spcAft>
                <a:defRPr/>
              </a:pPr>
              <a:endParaRPr lang="en-US" sz="788" kern="0">
                <a:solidFill>
                  <a:srgbClr val="FFFFFF"/>
                </a:solidFill>
                <a:latin typeface="Calibri"/>
                <a:ea typeface="+mn-ea"/>
              </a:endParaRPr>
            </a:p>
          </p:txBody>
        </p:sp>
        <p:sp>
          <p:nvSpPr>
            <p:cNvPr id="66" name="Rounded Rectangle 58">
              <a:extLst>
                <a:ext uri="{FF2B5EF4-FFF2-40B4-BE49-F238E27FC236}">
                  <a16:creationId xmlns:a16="http://schemas.microsoft.com/office/drawing/2014/main" id="{529BB988-FFB3-49D1-89C8-442CB73A7D9F}"/>
                </a:ext>
              </a:extLst>
            </p:cNvPr>
            <p:cNvSpPr/>
            <p:nvPr/>
          </p:nvSpPr>
          <p:spPr bwMode="auto">
            <a:xfrm>
              <a:off x="1441923" y="4159391"/>
              <a:ext cx="377332" cy="257060"/>
            </a:xfrm>
            <a:prstGeom prst="roundRect">
              <a:avLst/>
            </a:prstGeom>
            <a:solidFill>
              <a:srgbClr val="70AD47">
                <a:lumMod val="75000"/>
              </a:srgbClr>
            </a:solidFill>
            <a:ln w="12700" cap="flat" cmpd="sng" algn="ctr">
              <a:solidFill>
                <a:srgbClr val="70AD47">
                  <a:lumMod val="75000"/>
                </a:srgbClr>
              </a:solidFill>
              <a:prstDash val="solid"/>
              <a:miter lim="800000"/>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txBody>
            <a:bodyPr lIns="27000" tIns="27000" rIns="27000" bIns="27000" anchor="ctr"/>
            <a:lstStyle/>
            <a:p>
              <a:pPr algn="ctr" defTabSz="514350" eaLnBrk="1" fontAlgn="auto" hangingPunct="1">
                <a:spcBef>
                  <a:spcPts val="0"/>
                </a:spcBef>
                <a:spcAft>
                  <a:spcPts val="0"/>
                </a:spcAft>
                <a:defRPr/>
              </a:pPr>
              <a:r>
                <a:rPr lang="zh-CN" altLang="en-US" sz="750" b="1" kern="0" dirty="0">
                  <a:solidFill>
                    <a:srgbClr val="FFFFFF"/>
                  </a:solidFill>
                  <a:latin typeface="微软雅黑" pitchFamily="34" charset="-122"/>
                  <a:ea typeface="微软雅黑" pitchFamily="34" charset="-122"/>
                </a:rPr>
                <a:t>应用</a:t>
              </a:r>
              <a:endParaRPr lang="en-US" sz="750" b="1" kern="0" dirty="0">
                <a:solidFill>
                  <a:srgbClr val="FFFFFF"/>
                </a:solidFill>
                <a:latin typeface="微软雅黑" pitchFamily="34" charset="-122"/>
                <a:ea typeface="微软雅黑" pitchFamily="34" charset="-122"/>
              </a:endParaRPr>
            </a:p>
          </p:txBody>
        </p:sp>
        <p:sp>
          <p:nvSpPr>
            <p:cNvPr id="67" name="Rounded Rectangle 58">
              <a:extLst>
                <a:ext uri="{FF2B5EF4-FFF2-40B4-BE49-F238E27FC236}">
                  <a16:creationId xmlns:a16="http://schemas.microsoft.com/office/drawing/2014/main" id="{0D0A2256-5863-4CCD-9D4A-D88BA93A65A7}"/>
                </a:ext>
              </a:extLst>
            </p:cNvPr>
            <p:cNvSpPr/>
            <p:nvPr/>
          </p:nvSpPr>
          <p:spPr bwMode="auto">
            <a:xfrm>
              <a:off x="1912507" y="4211640"/>
              <a:ext cx="377332" cy="257060"/>
            </a:xfrm>
            <a:prstGeom prst="roundRect">
              <a:avLst/>
            </a:prstGeom>
            <a:solidFill>
              <a:srgbClr val="70AD47">
                <a:lumMod val="75000"/>
              </a:srgbClr>
            </a:solidFill>
            <a:ln w="12700" cap="flat" cmpd="sng" algn="ctr">
              <a:solidFill>
                <a:srgbClr val="70AD47">
                  <a:lumMod val="75000"/>
                </a:srgbClr>
              </a:solidFill>
              <a:prstDash val="solid"/>
              <a:miter lim="800000"/>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txBody>
            <a:bodyPr lIns="27000" tIns="27000" rIns="27000" bIns="27000" anchor="ctr"/>
            <a:lstStyle/>
            <a:p>
              <a:pPr algn="ctr" defTabSz="514350" eaLnBrk="1" fontAlgn="auto" hangingPunct="1">
                <a:spcBef>
                  <a:spcPts val="0"/>
                </a:spcBef>
                <a:spcAft>
                  <a:spcPts val="0"/>
                </a:spcAft>
                <a:defRPr/>
              </a:pPr>
              <a:r>
                <a:rPr lang="zh-CN" altLang="en-US" sz="750" b="1" kern="0" dirty="0">
                  <a:solidFill>
                    <a:srgbClr val="FFFFFF"/>
                  </a:solidFill>
                  <a:latin typeface="微软雅黑" pitchFamily="34" charset="-122"/>
                  <a:ea typeface="微软雅黑" pitchFamily="34" charset="-122"/>
                </a:rPr>
                <a:t>应用</a:t>
              </a:r>
              <a:endParaRPr lang="en-US" sz="750" b="1" kern="0" dirty="0">
                <a:solidFill>
                  <a:srgbClr val="FFFFFF"/>
                </a:solidFill>
                <a:latin typeface="微软雅黑" pitchFamily="34" charset="-122"/>
                <a:ea typeface="微软雅黑" pitchFamily="34" charset="-122"/>
              </a:endParaRPr>
            </a:p>
          </p:txBody>
        </p:sp>
        <p:sp>
          <p:nvSpPr>
            <p:cNvPr id="68" name="Rounded Rectangle 58">
              <a:extLst>
                <a:ext uri="{FF2B5EF4-FFF2-40B4-BE49-F238E27FC236}">
                  <a16:creationId xmlns:a16="http://schemas.microsoft.com/office/drawing/2014/main" id="{905A3112-BC94-4FAA-A0B8-D509619F4393}"/>
                </a:ext>
              </a:extLst>
            </p:cNvPr>
            <p:cNvSpPr/>
            <p:nvPr/>
          </p:nvSpPr>
          <p:spPr bwMode="auto">
            <a:xfrm>
              <a:off x="2376170" y="4151927"/>
              <a:ext cx="377332" cy="257060"/>
            </a:xfrm>
            <a:prstGeom prst="roundRect">
              <a:avLst/>
            </a:prstGeom>
            <a:solidFill>
              <a:srgbClr val="70AD47">
                <a:lumMod val="75000"/>
              </a:srgbClr>
            </a:solidFill>
            <a:ln w="12700" cap="flat" cmpd="sng" algn="ctr">
              <a:solidFill>
                <a:srgbClr val="70AD47">
                  <a:lumMod val="75000"/>
                </a:srgbClr>
              </a:solidFill>
              <a:prstDash val="solid"/>
              <a:miter lim="800000"/>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txBody>
            <a:bodyPr lIns="27000" tIns="27000" rIns="27000" bIns="27000" anchor="ctr"/>
            <a:lstStyle/>
            <a:p>
              <a:pPr algn="ctr" defTabSz="514350" eaLnBrk="1" fontAlgn="auto" hangingPunct="1">
                <a:spcBef>
                  <a:spcPts val="0"/>
                </a:spcBef>
                <a:spcAft>
                  <a:spcPts val="0"/>
                </a:spcAft>
                <a:defRPr/>
              </a:pPr>
              <a:r>
                <a:rPr lang="zh-CN" altLang="en-US" sz="750" b="1" kern="0" dirty="0">
                  <a:solidFill>
                    <a:srgbClr val="FFFFFF"/>
                  </a:solidFill>
                  <a:latin typeface="微软雅黑" pitchFamily="34" charset="-122"/>
                  <a:ea typeface="微软雅黑" pitchFamily="34" charset="-122"/>
                </a:rPr>
                <a:t>应用</a:t>
              </a:r>
              <a:endParaRPr lang="en-US" sz="750" b="1" kern="0" dirty="0">
                <a:solidFill>
                  <a:srgbClr val="FFFF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755400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79933"/>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本讲小结</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spcBef>
                <a:spcPts val="1200"/>
              </a:spcBef>
              <a:buClr>
                <a:srgbClr val="006666"/>
              </a:buClr>
              <a:buSzPct val="70000"/>
              <a:buFont typeface="Wingdings" panose="05000000000000000000" pitchFamily="2" charset="2"/>
              <a:buChar char="n"/>
            </a:pPr>
            <a:r>
              <a:rPr lang="zh-CN" altLang="en-US" kern="0" dirty="0">
                <a:solidFill>
                  <a:srgbClr val="003366"/>
                </a:solidFill>
                <a:latin typeface="Arial"/>
                <a:ea typeface="宋体"/>
              </a:rPr>
              <a:t>云特性</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按需使用、随处访问、多租户、弹性、可测量的使用、可恢复性</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SzPct val="70000"/>
              <a:buFont typeface="Wingdings" panose="05000000000000000000" pitchFamily="2" charset="2"/>
              <a:buChar char="n"/>
            </a:pPr>
            <a:r>
              <a:rPr lang="zh-CN" altLang="en-US" kern="0" dirty="0">
                <a:solidFill>
                  <a:srgbClr val="003366"/>
                </a:solidFill>
                <a:latin typeface="Arial"/>
                <a:ea typeface="宋体"/>
              </a:rPr>
              <a:t>云交付模型</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defRPr/>
            </a:pPr>
            <a:r>
              <a:rPr lang="en-US" altLang="zh-CN" sz="2400" kern="0" dirty="0">
                <a:solidFill>
                  <a:srgbClr val="003366"/>
                </a:solidFill>
                <a:latin typeface="仿宋" panose="02010609060101010101" pitchFamily="49" charset="-122"/>
                <a:ea typeface="仿宋" panose="02010609060101010101" pitchFamily="49" charset="-122"/>
              </a:rPr>
              <a:t>IaaS</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PaaS</a:t>
            </a:r>
            <a:r>
              <a:rPr lang="zh-CN" altLang="en-US" sz="2400" kern="0" dirty="0">
                <a:solidFill>
                  <a:srgbClr val="003366"/>
                </a:solidFill>
                <a:latin typeface="仿宋" panose="02010609060101010101" pitchFamily="49" charset="-122"/>
                <a:ea typeface="仿宋" panose="02010609060101010101" pitchFamily="49" charset="-122"/>
              </a:rPr>
              <a:t>、</a:t>
            </a:r>
            <a:r>
              <a:rPr lang="en-US" altLang="zh-CN" sz="2400" kern="0" dirty="0">
                <a:solidFill>
                  <a:srgbClr val="003366"/>
                </a:solidFill>
                <a:latin typeface="仿宋" panose="02010609060101010101" pitchFamily="49" charset="-122"/>
                <a:ea typeface="仿宋" panose="02010609060101010101" pitchFamily="49" charset="-122"/>
              </a:rPr>
              <a:t>SaaS</a:t>
            </a:r>
            <a:r>
              <a:rPr lang="zh-CN" altLang="en-US" sz="2400" kern="0" dirty="0">
                <a:solidFill>
                  <a:srgbClr val="003366"/>
                </a:solidFill>
                <a:latin typeface="仿宋" panose="02010609060101010101" pitchFamily="49" charset="-122"/>
                <a:ea typeface="仿宋" panose="02010609060101010101" pitchFamily="49" charset="-122"/>
              </a:rPr>
              <a:t>及组合</a:t>
            </a:r>
          </a:p>
          <a:p>
            <a:pPr marL="342900" lvl="1" indent="-342900" eaLnBrk="1" hangingPunct="1">
              <a:spcBef>
                <a:spcPts val="1200"/>
              </a:spcBef>
              <a:buClr>
                <a:srgbClr val="006666"/>
              </a:buClr>
              <a:buSzPct val="70000"/>
              <a:buFont typeface="Wingdings" panose="05000000000000000000" pitchFamily="2" charset="2"/>
              <a:buChar char="n"/>
            </a:pPr>
            <a:r>
              <a:rPr lang="zh-CN" altLang="en-US" kern="0" dirty="0">
                <a:solidFill>
                  <a:srgbClr val="003366"/>
                </a:solidFill>
                <a:latin typeface="Arial"/>
                <a:ea typeface="宋体"/>
              </a:rPr>
              <a:t>云部署模型</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defRPr/>
            </a:pPr>
            <a:r>
              <a:rPr lang="zh-CN" altLang="en-US" sz="2400" kern="0" dirty="0">
                <a:solidFill>
                  <a:srgbClr val="003366"/>
                </a:solidFill>
                <a:latin typeface="仿宋" panose="02010609060101010101" pitchFamily="49" charset="-122"/>
                <a:ea typeface="仿宋" panose="02010609060101010101" pitchFamily="49" charset="-122"/>
              </a:rPr>
              <a:t>公有、私有、社区云、混合</a:t>
            </a:r>
          </a:p>
          <a:p>
            <a:pPr marL="742950" lvl="1" indent="-285750" eaLnBrk="1" hangingPunct="1">
              <a:buClr>
                <a:srgbClr val="006666"/>
              </a:buClr>
              <a:buSzPct val="70000"/>
              <a:buFont typeface="Wingdings" panose="05000000000000000000" pitchFamily="2" charset="2"/>
              <a:buChar char="ü"/>
              <a:defRPr/>
            </a:pPr>
            <a:endParaRPr lang="en-US" altLang="zh-CN"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60254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云特性</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按需使用</a:t>
            </a:r>
            <a:r>
              <a:rPr lang="en-US" altLang="zh-CN" kern="0" dirty="0">
                <a:solidFill>
                  <a:srgbClr val="003366"/>
                </a:solidFill>
                <a:latin typeface="Arial"/>
                <a:ea typeface="宋体"/>
              </a:rPr>
              <a:t>On-demand usage</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云用户可以自助、单边访问云资源，无需云提供者介入</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基于服务的特性和使用驱动的特性均由“按需使用”促成</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技术要点：资源动态分配与回收</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随处访问</a:t>
            </a:r>
            <a:r>
              <a:rPr lang="en-US" altLang="zh-CN" kern="0" dirty="0">
                <a:solidFill>
                  <a:srgbClr val="003366"/>
                </a:solidFill>
                <a:latin typeface="Arial"/>
                <a:ea typeface="宋体"/>
              </a:rPr>
              <a:t>Ubiquitous usage</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需要支持一组设备、传输协议、接口和安全技术</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技术要点：接口标准的制定、多协议支持</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多租户</a:t>
            </a:r>
            <a:r>
              <a:rPr lang="en-US" altLang="zh-CN" kern="0" dirty="0">
                <a:solidFill>
                  <a:srgbClr val="003366"/>
                </a:solidFill>
                <a:latin typeface="Arial"/>
                <a:ea typeface="宋体"/>
              </a:rPr>
              <a:t>Multitenancy (and Resource Pooling)</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多个云用户共享软件和实例</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可以根据云服务用户的需求动态分配</a:t>
            </a:r>
            <a:r>
              <a:rPr lang="en-US" altLang="zh-CN" sz="2400" kern="0" dirty="0">
                <a:solidFill>
                  <a:srgbClr val="003366"/>
                </a:solidFill>
                <a:latin typeface="仿宋" panose="02010609060101010101" pitchFamily="49" charset="-122"/>
                <a:ea typeface="仿宋" panose="02010609060101010101" pitchFamily="49" charset="-122"/>
              </a:rPr>
              <a:t>IT</a:t>
            </a:r>
            <a:r>
              <a:rPr lang="zh-CN" altLang="en-US" sz="2400" kern="0" dirty="0">
                <a:solidFill>
                  <a:srgbClr val="003366"/>
                </a:solidFill>
                <a:latin typeface="仿宋" panose="02010609060101010101" pitchFamily="49" charset="-122"/>
                <a:ea typeface="仿宋" panose="02010609060101010101" pitchFamily="49" charset="-122"/>
              </a:rPr>
              <a:t>资源</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技术要点：虚拟化、隔离性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性能隔离、安全隔离</a:t>
            </a:r>
          </a:p>
        </p:txBody>
      </p:sp>
    </p:spTree>
    <p:extLst>
      <p:ext uri="{BB962C8B-B14F-4D97-AF65-F5344CB8AC3E}">
        <p14:creationId xmlns:p14="http://schemas.microsoft.com/office/powerpoint/2010/main" val="153881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云特性</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object 6">
            <a:extLst>
              <a:ext uri="{FF2B5EF4-FFF2-40B4-BE49-F238E27FC236}">
                <a16:creationId xmlns:a16="http://schemas.microsoft.com/office/drawing/2014/main" id="{0F3E7C81-0640-4493-8922-71112A40E95B}"/>
              </a:ext>
            </a:extLst>
          </p:cNvPr>
          <p:cNvSpPr>
            <a:spLocks noChangeArrowheads="1"/>
          </p:cNvSpPr>
          <p:nvPr/>
        </p:nvSpPr>
        <p:spPr bwMode="auto">
          <a:xfrm>
            <a:off x="457200" y="2016026"/>
            <a:ext cx="3706813" cy="39973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87000"/>
              </a:lnSpc>
              <a:spcBef>
                <a:spcPct val="0"/>
              </a:spcBef>
              <a:buClrTx/>
              <a:buSzPct val="100000"/>
              <a:buFont typeface="Arial" panose="020B0604020202020204" pitchFamily="34" charset="0"/>
              <a:buNone/>
            </a:pPr>
            <a:endParaRPr lang="zh-CN" altLang="zh-CN" sz="1800">
              <a:solidFill>
                <a:schemeClr val="bg1"/>
              </a:solidFill>
            </a:endParaRPr>
          </a:p>
        </p:txBody>
      </p:sp>
      <p:sp>
        <p:nvSpPr>
          <p:cNvPr id="9" name="object 6">
            <a:extLst>
              <a:ext uri="{FF2B5EF4-FFF2-40B4-BE49-F238E27FC236}">
                <a16:creationId xmlns:a16="http://schemas.microsoft.com/office/drawing/2014/main" id="{EDEF3C08-3C31-4E57-99C8-8E5728C78C47}"/>
              </a:ext>
            </a:extLst>
          </p:cNvPr>
          <p:cNvSpPr>
            <a:spLocks noChangeArrowheads="1"/>
          </p:cNvSpPr>
          <p:nvPr/>
        </p:nvSpPr>
        <p:spPr bwMode="auto">
          <a:xfrm>
            <a:off x="4572000" y="2016026"/>
            <a:ext cx="3276600" cy="400526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87000"/>
              </a:lnSpc>
              <a:spcBef>
                <a:spcPct val="0"/>
              </a:spcBef>
              <a:buClrTx/>
              <a:buSzPct val="100000"/>
              <a:buFont typeface="Arial" panose="020B0604020202020204" pitchFamily="34" charset="0"/>
              <a:buNone/>
            </a:pPr>
            <a:endParaRPr lang="zh-CN" altLang="zh-CN" sz="1800">
              <a:solidFill>
                <a:schemeClr val="bg1"/>
              </a:solidFill>
            </a:endParaRPr>
          </a:p>
        </p:txBody>
      </p:sp>
      <p:sp>
        <p:nvSpPr>
          <p:cNvPr id="7" name="Content Placeholder 2">
            <a:extLst>
              <a:ext uri="{FF2B5EF4-FFF2-40B4-BE49-F238E27FC236}">
                <a16:creationId xmlns:a16="http://schemas.microsoft.com/office/drawing/2014/main" id="{E41097F0-276A-4246-BC26-D66105CC6939}"/>
              </a:ext>
            </a:extLst>
          </p:cNvPr>
          <p:cNvSpPr>
            <a:spLocks noGrp="1"/>
          </p:cNvSpPr>
          <p:nvPr>
            <p:ph idx="1"/>
          </p:nvPr>
        </p:nvSpPr>
        <p:spPr>
          <a:xfrm>
            <a:off x="271525" y="952503"/>
            <a:ext cx="9001000" cy="863601"/>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多租户示意图（右）</a:t>
            </a:r>
            <a:endParaRPr lang="en-US" altLang="zh-CN" kern="0" dirty="0">
              <a:solidFill>
                <a:srgbClr val="003366"/>
              </a:solidFill>
              <a:latin typeface="Arial"/>
              <a:ea typeface="宋体"/>
            </a:endParaRPr>
          </a:p>
        </p:txBody>
      </p:sp>
    </p:spTree>
    <p:extLst>
      <p:ext uri="{BB962C8B-B14F-4D97-AF65-F5344CB8AC3E}">
        <p14:creationId xmlns:p14="http://schemas.microsoft.com/office/powerpoint/2010/main" val="215394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2060"/>
                </a:solidFill>
                <a:latin typeface="微软雅黑" panose="020B0503020204020204" pitchFamily="34" charset="-122"/>
                <a:ea typeface="微软雅黑" panose="020B0503020204020204" pitchFamily="34" charset="-122"/>
              </a:rPr>
              <a:t>云特性</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050" y="876696"/>
            <a:ext cx="9001000" cy="586541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弹性</a:t>
            </a:r>
            <a:r>
              <a:rPr lang="en-US" altLang="zh-CN" kern="0" dirty="0">
                <a:solidFill>
                  <a:srgbClr val="003366"/>
                </a:solidFill>
                <a:latin typeface="Arial"/>
                <a:ea typeface="宋体"/>
              </a:rPr>
              <a:t>Elasticity</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自动、透明地提供</a:t>
            </a:r>
            <a:r>
              <a:rPr lang="en-US" altLang="zh-CN" sz="2400" kern="0" dirty="0">
                <a:solidFill>
                  <a:srgbClr val="003366"/>
                </a:solidFill>
                <a:latin typeface="仿宋" panose="02010609060101010101" pitchFamily="49" charset="-122"/>
                <a:ea typeface="仿宋" panose="02010609060101010101" pitchFamily="49" charset="-122"/>
              </a:rPr>
              <a:t>IT</a:t>
            </a:r>
            <a:r>
              <a:rPr lang="zh-CN" altLang="en-US" sz="2400" kern="0" dirty="0">
                <a:solidFill>
                  <a:srgbClr val="003366"/>
                </a:solidFill>
                <a:latin typeface="仿宋" panose="02010609060101010101" pitchFamily="49" charset="-122"/>
                <a:ea typeface="仿宋" panose="02010609060101010101" pitchFamily="49" charset="-122"/>
              </a:rPr>
              <a:t>资源的能力</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是“降低成本”、“成比例使用”这些特性的基础</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可测量的使用</a:t>
            </a:r>
            <a:r>
              <a:rPr lang="en-US" altLang="zh-CN" kern="0" dirty="0">
                <a:solidFill>
                  <a:srgbClr val="003366"/>
                </a:solidFill>
                <a:latin typeface="Arial"/>
                <a:ea typeface="宋体"/>
              </a:rPr>
              <a:t>Measured Usage</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云平台对云用户使用的</a:t>
            </a:r>
            <a:r>
              <a:rPr lang="en-US" altLang="zh-CN" sz="2400" kern="0" dirty="0">
                <a:solidFill>
                  <a:srgbClr val="003366"/>
                </a:solidFill>
                <a:latin typeface="仿宋" panose="02010609060101010101" pitchFamily="49" charset="-122"/>
                <a:ea typeface="仿宋" panose="02010609060101010101" pitchFamily="49" charset="-122"/>
              </a:rPr>
              <a:t>IT</a:t>
            </a:r>
            <a:r>
              <a:rPr lang="zh-CN" altLang="en-US" sz="2400" kern="0" dirty="0">
                <a:solidFill>
                  <a:srgbClr val="003366"/>
                </a:solidFill>
                <a:latin typeface="仿宋" panose="02010609060101010101" pitchFamily="49" charset="-122"/>
                <a:ea typeface="仿宋" panose="02010609060101010101" pitchFamily="49" charset="-122"/>
              </a:rPr>
              <a:t>资源使用情况的记录能力</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可测量的使用与按需使用紧密相关，按需使用必须通过“可测量的使用”机制来支持计费</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不仅仅记录收费相关的信息，还记录监控、安全、审计相关的信息</a:t>
            </a:r>
          </a:p>
        </p:txBody>
      </p:sp>
    </p:spTree>
    <p:extLst>
      <p:ext uri="{BB962C8B-B14F-4D97-AF65-F5344CB8AC3E}">
        <p14:creationId xmlns:p14="http://schemas.microsoft.com/office/powerpoint/2010/main" val="244786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id="{E842E2B8-E9E1-4715-9484-337BCC318551}"/>
              </a:ext>
            </a:extLst>
          </p:cNvPr>
          <p:cNvSpPr>
            <a:spLocks noChangeArrowheads="1"/>
          </p:cNvSpPr>
          <p:nvPr/>
        </p:nvSpPr>
        <p:spPr bwMode="auto">
          <a:xfrm>
            <a:off x="5148064" y="3068960"/>
            <a:ext cx="3731840" cy="353238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87000"/>
              </a:lnSpc>
              <a:spcBef>
                <a:spcPct val="0"/>
              </a:spcBef>
              <a:buClrTx/>
              <a:buSzPct val="100000"/>
              <a:buFont typeface="Arial" panose="020B0604020202020204" pitchFamily="34" charset="0"/>
              <a:buNone/>
            </a:pPr>
            <a:endParaRPr lang="zh-CN" altLang="zh-CN" sz="1800">
              <a:solidFill>
                <a:schemeClr val="bg1"/>
              </a:solidFill>
            </a:endParaRPr>
          </a:p>
        </p:txBody>
      </p:sp>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2060"/>
                </a:solidFill>
                <a:latin typeface="微软雅黑" panose="020B0503020204020204" pitchFamily="34" charset="-122"/>
                <a:ea typeface="微软雅黑" panose="020B0503020204020204" pitchFamily="34" charset="-122"/>
              </a:rPr>
              <a:t>云特性</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050" y="876696"/>
            <a:ext cx="6121126" cy="586541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可恢复性</a:t>
            </a:r>
            <a:r>
              <a:rPr lang="en-US" altLang="zh-CN" kern="0" dirty="0">
                <a:solidFill>
                  <a:srgbClr val="003366"/>
                </a:solidFill>
                <a:latin typeface="Arial"/>
                <a:ea typeface="宋体"/>
              </a:rPr>
              <a:t>Resiliency</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是一种故障转移（</a:t>
            </a:r>
            <a:r>
              <a:rPr lang="en-US" altLang="zh-CN" sz="2400" kern="0" dirty="0">
                <a:solidFill>
                  <a:srgbClr val="003366"/>
                </a:solidFill>
                <a:latin typeface="仿宋" panose="02010609060101010101" pitchFamily="49" charset="-122"/>
                <a:ea typeface="仿宋" panose="02010609060101010101" pitchFamily="49" charset="-122"/>
              </a:rPr>
              <a:t>Failover</a:t>
            </a:r>
            <a:r>
              <a:rPr lang="zh-CN" altLang="en-US" sz="2400" kern="0" dirty="0">
                <a:solidFill>
                  <a:srgbClr val="003366"/>
                </a:solidFill>
                <a:latin typeface="仿宋" panose="02010609060101010101" pitchFamily="49" charset="-122"/>
                <a:ea typeface="仿宋" panose="02010609060101010101" pitchFamily="49" charset="-122"/>
              </a:rPr>
              <a:t>）的形式</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在多个物理位置分放</a:t>
            </a:r>
            <a:r>
              <a:rPr lang="en-US" altLang="zh-CN" sz="2400" kern="0" dirty="0">
                <a:solidFill>
                  <a:srgbClr val="003366"/>
                </a:solidFill>
                <a:latin typeface="仿宋" panose="02010609060101010101" pitchFamily="49" charset="-122"/>
                <a:ea typeface="仿宋" panose="02010609060101010101" pitchFamily="49" charset="-122"/>
              </a:rPr>
              <a:t>IT</a:t>
            </a:r>
            <a:r>
              <a:rPr lang="zh-CN" altLang="en-US" sz="2400" kern="0" dirty="0">
                <a:solidFill>
                  <a:srgbClr val="003366"/>
                </a:solidFill>
                <a:latin typeface="仿宋" panose="02010609060101010101" pitchFamily="49" charset="-122"/>
                <a:ea typeface="仿宋" panose="02010609060101010101" pitchFamily="49" charset="-122"/>
              </a:rPr>
              <a:t>资源的冗余实现</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Active-Active</a:t>
            </a:r>
            <a:r>
              <a:rPr lang="zh-CN" altLang="en-US" sz="2000" kern="0" dirty="0">
                <a:solidFill>
                  <a:srgbClr val="003366"/>
                </a:solidFill>
                <a:latin typeface="仿宋" panose="02010609060101010101" pitchFamily="49" charset="-122"/>
                <a:ea typeface="仿宋" panose="02010609060101010101" pitchFamily="49" charset="-122"/>
              </a:rPr>
              <a:t>：同时提供服务</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Active-Standby</a:t>
            </a:r>
            <a:r>
              <a:rPr lang="zh-CN" altLang="en-US" sz="2000" kern="0" dirty="0">
                <a:solidFill>
                  <a:srgbClr val="003366"/>
                </a:solidFill>
                <a:latin typeface="仿宋" panose="02010609060101010101" pitchFamily="49" charset="-122"/>
                <a:ea typeface="仿宋" panose="02010609060101010101" pitchFamily="49" charset="-122"/>
              </a:rPr>
              <a:t>：主备模式</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虚拟机迁移：若存储服务可用，可将虚拟机迁移重启</a:t>
            </a:r>
          </a:p>
        </p:txBody>
      </p:sp>
      <p:pic>
        <p:nvPicPr>
          <p:cNvPr id="8" name="Content Placeholder 4">
            <a:extLst>
              <a:ext uri="{FF2B5EF4-FFF2-40B4-BE49-F238E27FC236}">
                <a16:creationId xmlns:a16="http://schemas.microsoft.com/office/drawing/2014/main" id="{73CA1489-0731-4945-819F-CED5C52A49A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1316" y="4808538"/>
            <a:ext cx="3581400" cy="173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6929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关键点小结</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050" y="876696"/>
            <a:ext cx="9001000" cy="5865415"/>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按需使用指的是这样一种能力，云用户能够通过自助服务来使用所需的基于云的服务，而</a:t>
            </a:r>
            <a:r>
              <a:rPr lang="zh-CN" altLang="en-US" kern="0" dirty="0">
                <a:solidFill>
                  <a:srgbClr val="FF0000"/>
                </a:solidFill>
                <a:latin typeface="Arial"/>
                <a:ea typeface="宋体"/>
              </a:rPr>
              <a:t>无需与云提供者交互</a:t>
            </a:r>
            <a:r>
              <a:rPr lang="zh-CN" altLang="en-US" kern="0" dirty="0">
                <a:solidFill>
                  <a:srgbClr val="003366"/>
                </a:solidFill>
                <a:latin typeface="Arial"/>
                <a:ea typeface="宋体"/>
              </a:rPr>
              <a:t>。这一特性与可测量的使用相关，后者表示的是云对其</a:t>
            </a:r>
            <a:r>
              <a:rPr lang="en-US" altLang="zh-CN" kern="0" dirty="0">
                <a:solidFill>
                  <a:srgbClr val="003366"/>
                </a:solidFill>
                <a:latin typeface="Arial"/>
                <a:ea typeface="宋体"/>
              </a:rPr>
              <a:t>IT</a:t>
            </a:r>
            <a:r>
              <a:rPr lang="zh-CN" altLang="en-US" kern="0" dirty="0">
                <a:solidFill>
                  <a:srgbClr val="003366"/>
                </a:solidFill>
                <a:latin typeface="Arial"/>
                <a:ea typeface="宋体"/>
              </a:rPr>
              <a:t>资源使用进行测量的能力。</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随处访问允许基于云的服务能够被</a:t>
            </a:r>
            <a:r>
              <a:rPr lang="zh-CN" altLang="en-US" kern="0" dirty="0">
                <a:solidFill>
                  <a:srgbClr val="FF0000"/>
                </a:solidFill>
                <a:latin typeface="Arial"/>
                <a:ea typeface="宋体"/>
              </a:rPr>
              <a:t>各种云服务用户</a:t>
            </a:r>
            <a:r>
              <a:rPr lang="zh-CN" altLang="en-US" kern="0" dirty="0">
                <a:solidFill>
                  <a:srgbClr val="003366"/>
                </a:solidFill>
                <a:latin typeface="Arial"/>
                <a:ea typeface="宋体"/>
              </a:rPr>
              <a:t>访问，而多租户是指一个</a:t>
            </a:r>
            <a:r>
              <a:rPr lang="en-US" altLang="zh-CN" kern="0" dirty="0">
                <a:solidFill>
                  <a:srgbClr val="003366"/>
                </a:solidFill>
                <a:latin typeface="Arial"/>
                <a:ea typeface="宋体"/>
              </a:rPr>
              <a:t>IT</a:t>
            </a:r>
            <a:r>
              <a:rPr lang="zh-CN" altLang="en-US" kern="0" dirty="0">
                <a:solidFill>
                  <a:srgbClr val="003366"/>
                </a:solidFill>
                <a:latin typeface="Arial"/>
                <a:ea typeface="宋体"/>
              </a:rPr>
              <a:t>资源的一个实例可以同时透明的服务多个云用户的能力。</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弹性特性表示的是云能够透明的和自动的扩展</a:t>
            </a:r>
            <a:r>
              <a:rPr lang="en-US" altLang="zh-CN" kern="0" dirty="0">
                <a:solidFill>
                  <a:srgbClr val="003366"/>
                </a:solidFill>
                <a:latin typeface="Arial"/>
                <a:ea typeface="宋体"/>
              </a:rPr>
              <a:t>IT</a:t>
            </a:r>
            <a:r>
              <a:rPr lang="zh-CN" altLang="en-US" kern="0" dirty="0">
                <a:solidFill>
                  <a:srgbClr val="003366"/>
                </a:solidFill>
                <a:latin typeface="Arial"/>
                <a:ea typeface="宋体"/>
              </a:rPr>
              <a:t>资源。可恢复性与云内在的故障转移特性相关。</a:t>
            </a:r>
          </a:p>
        </p:txBody>
      </p:sp>
    </p:spTree>
    <p:extLst>
      <p:ext uri="{BB962C8B-B14F-4D97-AF65-F5344CB8AC3E}">
        <p14:creationId xmlns:p14="http://schemas.microsoft.com/office/powerpoint/2010/main" val="324346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  基本概念与模型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云特性</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云交付模型</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云部署模型</a:t>
            </a:r>
          </a:p>
        </p:txBody>
      </p:sp>
    </p:spTree>
    <p:extLst>
      <p:ext uri="{BB962C8B-B14F-4D97-AF65-F5344CB8AC3E}">
        <p14:creationId xmlns:p14="http://schemas.microsoft.com/office/powerpoint/2010/main" val="250628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云交付模型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251520" y="979489"/>
            <a:ext cx="8640960" cy="5762623"/>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基础设施作为服务 </a:t>
            </a:r>
            <a:r>
              <a:rPr lang="en-US" altLang="zh-CN" sz="2400" kern="0" dirty="0">
                <a:solidFill>
                  <a:srgbClr val="003366"/>
                </a:solidFill>
                <a:latin typeface="Arial"/>
                <a:ea typeface="宋体"/>
              </a:rPr>
              <a:t>(IaaS</a:t>
            </a:r>
            <a:r>
              <a:rPr lang="zh-CN" altLang="en-US" sz="2400" kern="0" dirty="0">
                <a:solidFill>
                  <a:srgbClr val="003366"/>
                </a:solidFill>
                <a:latin typeface="Arial"/>
                <a:ea typeface="宋体"/>
              </a:rPr>
              <a:t>，</a:t>
            </a:r>
            <a:r>
              <a:rPr lang="en-US" altLang="zh-CN" sz="2400" kern="0" dirty="0">
                <a:solidFill>
                  <a:srgbClr val="003366"/>
                </a:solidFill>
                <a:latin typeface="Arial"/>
                <a:ea typeface="宋体"/>
              </a:rPr>
              <a:t>Infrastructure as a Service)</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平台作为服务 </a:t>
            </a:r>
            <a:r>
              <a:rPr lang="en-US" altLang="zh-CN" sz="2400" kern="0" dirty="0">
                <a:solidFill>
                  <a:srgbClr val="003366"/>
                </a:solidFill>
                <a:latin typeface="Arial"/>
                <a:ea typeface="宋体"/>
              </a:rPr>
              <a:t>(PaaS</a:t>
            </a:r>
            <a:r>
              <a:rPr lang="zh-CN" altLang="en-US" sz="2400" kern="0" dirty="0">
                <a:solidFill>
                  <a:srgbClr val="003366"/>
                </a:solidFill>
                <a:latin typeface="Arial"/>
                <a:ea typeface="宋体"/>
              </a:rPr>
              <a:t>，</a:t>
            </a:r>
            <a:r>
              <a:rPr lang="en-US" altLang="zh-CN" sz="2400" kern="0" dirty="0">
                <a:solidFill>
                  <a:srgbClr val="003366"/>
                </a:solidFill>
                <a:latin typeface="Arial"/>
                <a:ea typeface="宋体"/>
              </a:rPr>
              <a:t>Platform as a Service)</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软件作为服务 </a:t>
            </a:r>
            <a:r>
              <a:rPr lang="en-US" altLang="zh-CN" sz="2400" kern="0" dirty="0">
                <a:solidFill>
                  <a:srgbClr val="003366"/>
                </a:solidFill>
                <a:latin typeface="Arial"/>
                <a:ea typeface="宋体"/>
              </a:rPr>
              <a:t>(SaaS</a:t>
            </a:r>
            <a:r>
              <a:rPr lang="zh-CN" altLang="en-US" sz="2400" kern="0" dirty="0">
                <a:solidFill>
                  <a:srgbClr val="003366"/>
                </a:solidFill>
                <a:latin typeface="Arial"/>
                <a:ea typeface="宋体"/>
              </a:rPr>
              <a:t>，</a:t>
            </a:r>
            <a:r>
              <a:rPr lang="en-US" altLang="zh-CN" sz="2400" kern="0" dirty="0">
                <a:solidFill>
                  <a:srgbClr val="003366"/>
                </a:solidFill>
                <a:latin typeface="Arial"/>
                <a:ea typeface="宋体"/>
              </a:rPr>
              <a:t>Software as a Service)</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由不同</a:t>
            </a:r>
            <a:r>
              <a:rPr lang="en-US" altLang="zh-CN" kern="0" dirty="0">
                <a:solidFill>
                  <a:srgbClr val="003366"/>
                </a:solidFill>
                <a:latin typeface="Arial"/>
                <a:ea typeface="宋体"/>
              </a:rPr>
              <a:t>IT</a:t>
            </a:r>
            <a:r>
              <a:rPr lang="zh-CN" altLang="en-US" kern="0" dirty="0">
                <a:solidFill>
                  <a:srgbClr val="003366"/>
                </a:solidFill>
                <a:latin typeface="Arial"/>
                <a:ea typeface="宋体"/>
              </a:rPr>
              <a:t>资源组合构成的这三种基本云交付模型的变种，例如：</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存储作为服务</a:t>
            </a:r>
            <a:r>
              <a:rPr lang="en-US" altLang="zh-CN" sz="2400" kern="0" dirty="0">
                <a:solidFill>
                  <a:srgbClr val="003366"/>
                </a:solidFill>
                <a:latin typeface="仿宋" panose="02010609060101010101" pitchFamily="49" charset="-122"/>
                <a:ea typeface="仿宋" panose="02010609060101010101" pitchFamily="49" charset="-122"/>
              </a:rPr>
              <a:t>storage-as-a-service</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数据库作为服务</a:t>
            </a:r>
            <a:r>
              <a:rPr lang="en-US" altLang="zh-CN" sz="2400" kern="0" dirty="0">
                <a:solidFill>
                  <a:srgbClr val="003366"/>
                </a:solidFill>
                <a:latin typeface="仿宋" panose="02010609060101010101" pitchFamily="49" charset="-122"/>
                <a:ea typeface="仿宋" panose="02010609060101010101" pitchFamily="49" charset="-122"/>
              </a:rPr>
              <a:t>database-as-a-service</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安全作为服务</a:t>
            </a:r>
            <a:r>
              <a:rPr lang="en-US" altLang="zh-CN" sz="2400" kern="0" dirty="0">
                <a:solidFill>
                  <a:srgbClr val="003366"/>
                </a:solidFill>
                <a:latin typeface="仿宋" panose="02010609060101010101" pitchFamily="49" charset="-122"/>
                <a:ea typeface="仿宋" panose="02010609060101010101" pitchFamily="49" charset="-122"/>
              </a:rPr>
              <a:t>security-as-a-service</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通信作为服务</a:t>
            </a:r>
            <a:r>
              <a:rPr lang="en-US" altLang="zh-CN" sz="2400" kern="0" dirty="0">
                <a:solidFill>
                  <a:srgbClr val="003366"/>
                </a:solidFill>
                <a:latin typeface="仿宋" panose="02010609060101010101" pitchFamily="49" charset="-122"/>
                <a:ea typeface="仿宋" panose="02010609060101010101" pitchFamily="49" charset="-122"/>
              </a:rPr>
              <a:t>communication-as-a-service</a:t>
            </a: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集成作为服务</a:t>
            </a:r>
            <a:r>
              <a:rPr lang="en-US" altLang="zh-CN" sz="2400" kern="0" dirty="0">
                <a:solidFill>
                  <a:srgbClr val="003366"/>
                </a:solidFill>
                <a:latin typeface="仿宋" panose="02010609060101010101" pitchFamily="49" charset="-122"/>
                <a:ea typeface="仿宋" panose="02010609060101010101" pitchFamily="49" charset="-122"/>
              </a:rPr>
              <a:t>integration-as-a-service, etc.</a:t>
            </a:r>
            <a:endParaRPr lang="zh-CN" altLang="en-US" kern="0" dirty="0">
              <a:solidFill>
                <a:srgbClr val="003366"/>
              </a:solidFill>
              <a:latin typeface="Arial"/>
              <a:ea typeface="宋体"/>
            </a:endParaRPr>
          </a:p>
        </p:txBody>
      </p:sp>
    </p:spTree>
    <p:extLst>
      <p:ext uri="{BB962C8B-B14F-4D97-AF65-F5344CB8AC3E}">
        <p14:creationId xmlns:p14="http://schemas.microsoft.com/office/powerpoint/2010/main" val="14812361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14007</TotalTime>
  <Words>1675</Words>
  <Application>Microsoft Office PowerPoint</Application>
  <PresentationFormat>全屏显示(4:3)</PresentationFormat>
  <Paragraphs>345</Paragraphs>
  <Slides>27</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仿宋</vt:lpstr>
      <vt:lpstr>黑体</vt:lpstr>
      <vt:lpstr>宋体</vt:lpstr>
      <vt:lpstr>微软雅黑</vt:lpstr>
      <vt:lpstr>Arial</vt:lpstr>
      <vt:lpstr>Calibri</vt:lpstr>
      <vt:lpstr>Georgia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chen</cp:lastModifiedBy>
  <cp:revision>953</cp:revision>
  <dcterms:created xsi:type="dcterms:W3CDTF">2016-04-18T09:33:21Z</dcterms:created>
  <dcterms:modified xsi:type="dcterms:W3CDTF">2020-04-22T14:35:55Z</dcterms:modified>
</cp:coreProperties>
</file>