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56" r:id="rId2"/>
    <p:sldId id="488" r:id="rId3"/>
    <p:sldId id="565" r:id="rId4"/>
    <p:sldId id="566" r:id="rId5"/>
    <p:sldId id="553" r:id="rId6"/>
    <p:sldId id="561" r:id="rId7"/>
    <p:sldId id="556" r:id="rId8"/>
    <p:sldId id="555" r:id="rId9"/>
    <p:sldId id="562" r:id="rId10"/>
    <p:sldId id="557" r:id="rId11"/>
    <p:sldId id="554" r:id="rId12"/>
    <p:sldId id="563" r:id="rId13"/>
    <p:sldId id="564" r:id="rId14"/>
    <p:sldId id="559" r:id="rId15"/>
    <p:sldId id="567" r:id="rId1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2528" autoAdjust="0"/>
  </p:normalViewPr>
  <p:slideViewPr>
    <p:cSldViewPr>
      <p:cViewPr varScale="1">
        <p:scale>
          <a:sx n="94" d="100"/>
          <a:sy n="94" d="100"/>
        </p:scale>
        <p:origin x="17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2020/5/14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2020/5/14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296802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333677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328583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2744020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665578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495469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168426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251348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潜在的考试内容</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354022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潜在的考试内容</a:t>
            </a:r>
          </a:p>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1282356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134918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371379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1438258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358184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971600" y="2296616"/>
            <a:ext cx="7416823" cy="707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solidFill>
                  <a:schemeClr val="tx1">
                    <a:lumMod val="65000"/>
                    <a:lumOff val="35000"/>
                  </a:schemeClr>
                </a:solidFill>
                <a:latin typeface="微软雅黑" pitchFamily="34" charset="-122"/>
                <a:ea typeface="微软雅黑" pitchFamily="34" charset="-122"/>
              </a:rPr>
              <a:t>第</a:t>
            </a:r>
            <a:r>
              <a:rPr lang="en-US" altLang="zh-CN" sz="4000" b="1" spc="300">
                <a:solidFill>
                  <a:schemeClr val="tx1">
                    <a:lumMod val="65000"/>
                    <a:lumOff val="35000"/>
                  </a:schemeClr>
                </a:solidFill>
                <a:latin typeface="微软雅黑" pitchFamily="34" charset="-122"/>
                <a:ea typeface="微软雅黑" pitchFamily="34" charset="-122"/>
              </a:rPr>
              <a:t>3</a:t>
            </a:r>
            <a:r>
              <a:rPr lang="zh-CN" altLang="en-US" sz="4000" b="1" spc="300">
                <a:solidFill>
                  <a:schemeClr val="tx1">
                    <a:lumMod val="65000"/>
                    <a:lumOff val="35000"/>
                  </a:schemeClr>
                </a:solidFill>
                <a:latin typeface="微软雅黑" pitchFamily="34" charset="-122"/>
                <a:ea typeface="微软雅黑" pitchFamily="34" charset="-122"/>
              </a:rPr>
              <a:t>讲 </a:t>
            </a:r>
            <a:r>
              <a:rPr lang="zh-CN" altLang="en-US" sz="4000" b="1" spc="300" dirty="0">
                <a:solidFill>
                  <a:schemeClr val="tx1">
                    <a:lumMod val="65000"/>
                    <a:lumOff val="35000"/>
                  </a:schemeClr>
                </a:solidFill>
                <a:latin typeface="微软雅黑" pitchFamily="34" charset="-122"/>
                <a:ea typeface="微软雅黑" pitchFamily="34" charset="-122"/>
              </a:rPr>
              <a:t>基本使能技术（一）</a:t>
            </a:r>
          </a:p>
        </p:txBody>
      </p:sp>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419</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72712" y="878494"/>
                <a:ext cx="5940856" cy="5112666"/>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递归层次结构之</a:t>
                </a:r>
                <a:r>
                  <a:rPr lang="en-US" altLang="zh-CN" kern="0" dirty="0" err="1">
                    <a:solidFill>
                      <a:srgbClr val="003366"/>
                    </a:solidFill>
                    <a:latin typeface="Arial"/>
                    <a:ea typeface="宋体"/>
                  </a:rPr>
                  <a:t>BCube</a:t>
                </a:r>
                <a:endParaRPr lang="en-US" altLang="zh-CN" kern="0" dirty="0">
                  <a:solidFill>
                    <a:srgbClr val="003366"/>
                  </a:solidFill>
                  <a:latin typeface="Arial"/>
                  <a:ea typeface="宋体"/>
                </a:endParaRPr>
              </a:p>
              <a:p>
                <a:pPr marL="54000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连接方法：采用递归方法构建网络</a:t>
                </a:r>
                <a:endParaRPr lang="en-US" altLang="zh-CN" sz="2400" kern="0" dirty="0">
                  <a:solidFill>
                    <a:srgbClr val="003366"/>
                  </a:solidFill>
                  <a:latin typeface="仿宋" panose="02010609060101010101" pitchFamily="49" charset="-122"/>
                  <a:ea typeface="仿宋" panose="02010609060101010101" pitchFamily="49" charset="-122"/>
                </a:endParaRPr>
              </a:p>
              <a:p>
                <a:pPr marL="720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0</a:t>
                </a:r>
                <a:r>
                  <a:rPr lang="zh-CN" altLang="en-US" sz="2000" kern="0" dirty="0">
                    <a:solidFill>
                      <a:srgbClr val="003366"/>
                    </a:solidFill>
                    <a:latin typeface="仿宋" panose="02010609060101010101" pitchFamily="49" charset="-122"/>
                    <a:ea typeface="仿宋" panose="02010609060101010101" pitchFamily="49" charset="-122"/>
                  </a:rPr>
                  <a:t>层由一个交换机连接</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个服务器</a:t>
                </a:r>
                <a:endParaRPr lang="en-US" altLang="zh-CN" sz="2000" kern="0" dirty="0">
                  <a:solidFill>
                    <a:srgbClr val="003366"/>
                  </a:solidFill>
                  <a:latin typeface="仿宋" panose="02010609060101010101" pitchFamily="49" charset="-122"/>
                  <a:ea typeface="仿宋" panose="02010609060101010101" pitchFamily="49" charset="-122"/>
                </a:endParaRPr>
              </a:p>
              <a:p>
                <a:pPr marL="720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1</a:t>
                </a:r>
                <a:r>
                  <a:rPr lang="zh-CN" altLang="en-US" sz="2000" kern="0" dirty="0">
                    <a:solidFill>
                      <a:srgbClr val="003366"/>
                    </a:solidFill>
                    <a:latin typeface="仿宋" panose="02010609060101010101" pitchFamily="49" charset="-122"/>
                    <a:ea typeface="仿宋" panose="02010609060101010101" pitchFamily="49" charset="-122"/>
                  </a:rPr>
                  <a:t>层构建：</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个</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端口交换机与</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个</a:t>
                </a:r>
                <a:r>
                  <a:rPr lang="en-US" altLang="zh-CN" sz="2000" kern="0" dirty="0">
                    <a:solidFill>
                      <a:srgbClr val="003366"/>
                    </a:solidFill>
                    <a:latin typeface="仿宋" panose="02010609060101010101" pitchFamily="49" charset="-122"/>
                    <a:ea typeface="仿宋" panose="02010609060101010101" pitchFamily="49" charset="-122"/>
                  </a:rPr>
                  <a:t>0</a:t>
                </a:r>
                <a:r>
                  <a:rPr lang="zh-CN" altLang="en-US" sz="2000" kern="0" dirty="0">
                    <a:solidFill>
                      <a:srgbClr val="003366"/>
                    </a:solidFill>
                    <a:latin typeface="仿宋" panose="02010609060101010101" pitchFamily="49" charset="-122"/>
                    <a:ea typeface="仿宋" panose="02010609060101010101" pitchFamily="49" charset="-122"/>
                  </a:rPr>
                  <a:t>层相连</a:t>
                </a:r>
                <a:endParaRPr lang="en-US" altLang="zh-CN" sz="2000" kern="0" dirty="0">
                  <a:solidFill>
                    <a:srgbClr val="003366"/>
                  </a:solidFill>
                  <a:latin typeface="仿宋" panose="02010609060101010101" pitchFamily="49" charset="-122"/>
                  <a:ea typeface="仿宋" panose="02010609060101010101" pitchFamily="49" charset="-122"/>
                </a:endParaRPr>
              </a:p>
              <a:p>
                <a:pPr marL="720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层由</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个</a:t>
                </a:r>
                <a:r>
                  <a:rPr lang="en-US" altLang="zh-CN" sz="2000" kern="0" dirty="0">
                    <a:solidFill>
                      <a:srgbClr val="003366"/>
                    </a:solidFill>
                    <a:latin typeface="仿宋" panose="02010609060101010101" pitchFamily="49" charset="-122"/>
                    <a:ea typeface="仿宋" panose="02010609060101010101" pitchFamily="49" charset="-122"/>
                  </a:rPr>
                  <a:t>k-1</a:t>
                </a:r>
                <a:r>
                  <a:rPr lang="zh-CN" altLang="en-US" sz="2000" kern="0" dirty="0">
                    <a:solidFill>
                      <a:srgbClr val="003366"/>
                    </a:solidFill>
                    <a:latin typeface="仿宋" panose="02010609060101010101" pitchFamily="49" charset="-122"/>
                    <a:ea typeface="仿宋" panose="02010609060101010101" pitchFamily="49" charset="-122"/>
                  </a:rPr>
                  <a:t>层通过</a:t>
                </a:r>
                <a14:m>
                  <m:oMath xmlns:m="http://schemas.openxmlformats.org/officeDocument/2006/math">
                    <m:sSup>
                      <m:sSupPr>
                        <m:ctrlPr>
                          <a:rPr lang="en-US" altLang="zh-CN" sz="2000" i="1" kern="0" smtClean="0">
                            <a:solidFill>
                              <a:srgbClr val="003366"/>
                            </a:solidFill>
                            <a:latin typeface="Cambria Math" panose="02040503050406030204" pitchFamily="18" charset="0"/>
                            <a:ea typeface="仿宋" panose="02010609060101010101" pitchFamily="49" charset="-122"/>
                          </a:rPr>
                        </m:ctrlPr>
                      </m:sSupPr>
                      <m:e>
                        <m:r>
                          <a:rPr lang="en-US" altLang="zh-CN" sz="2000" b="0" i="1" kern="0" smtClean="0">
                            <a:solidFill>
                              <a:srgbClr val="003366"/>
                            </a:solidFill>
                            <a:latin typeface="Cambria Math" panose="02040503050406030204" pitchFamily="18" charset="0"/>
                            <a:ea typeface="仿宋" panose="02010609060101010101" pitchFamily="49" charset="-122"/>
                          </a:rPr>
                          <m:t>𝑛</m:t>
                        </m:r>
                      </m:e>
                      <m:sup>
                        <m:r>
                          <a:rPr lang="en-US" altLang="zh-CN" sz="2000" b="0" i="1" kern="0" smtClean="0">
                            <a:solidFill>
                              <a:srgbClr val="003366"/>
                            </a:solidFill>
                            <a:latin typeface="Cambria Math" panose="02040503050406030204" pitchFamily="18" charset="0"/>
                            <a:ea typeface="仿宋" panose="02010609060101010101" pitchFamily="49" charset="-122"/>
                          </a:rPr>
                          <m:t>𝑘</m:t>
                        </m:r>
                      </m:sup>
                    </m:sSup>
                  </m:oMath>
                </a14:m>
                <a:r>
                  <a:rPr lang="zh-CN" altLang="en-US" sz="2000" kern="0" dirty="0">
                    <a:solidFill>
                      <a:srgbClr val="003366"/>
                    </a:solidFill>
                    <a:latin typeface="仿宋" panose="02010609060101010101" pitchFamily="49" charset="-122"/>
                    <a:ea typeface="仿宋" panose="02010609060101010101" pitchFamily="49" charset="-122"/>
                  </a:rPr>
                  <a:t>个</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端口交换机组成</a:t>
                </a:r>
                <a:endParaRPr lang="en-US" altLang="zh-CN" sz="2000" kern="0" dirty="0">
                  <a:solidFill>
                    <a:srgbClr val="003366"/>
                  </a:solidFill>
                  <a:latin typeface="仿宋" panose="02010609060101010101" pitchFamily="49" charset="-122"/>
                  <a:ea typeface="仿宋" panose="02010609060101010101" pitchFamily="49" charset="-122"/>
                </a:endParaRPr>
              </a:p>
              <a:p>
                <a:pPr marL="720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递归关系总结</a:t>
                </a:r>
                <a:endParaRPr lang="en-US" altLang="zh-CN" sz="2000" kern="0" dirty="0">
                  <a:solidFill>
                    <a:srgbClr val="003366"/>
                  </a:solidFill>
                  <a:latin typeface="仿宋" panose="02010609060101010101" pitchFamily="49" charset="-122"/>
                  <a:ea typeface="仿宋" panose="02010609060101010101" pitchFamily="49" charset="-122"/>
                </a:endParaRPr>
              </a:p>
              <a:p>
                <a:pPr marL="1044000"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第</a:t>
                </a:r>
                <a:r>
                  <a:rPr lang="en-US" altLang="zh-CN" sz="1600" kern="0" dirty="0">
                    <a:solidFill>
                      <a:srgbClr val="003366"/>
                    </a:solidFill>
                    <a:latin typeface="仿宋" panose="02010609060101010101" pitchFamily="49" charset="-122"/>
                    <a:ea typeface="仿宋" panose="02010609060101010101" pitchFamily="49" charset="-122"/>
                  </a:rPr>
                  <a:t>k+1</a:t>
                </a:r>
                <a:r>
                  <a:rPr lang="zh-CN" altLang="en-US" sz="1600" kern="0" dirty="0">
                    <a:solidFill>
                      <a:srgbClr val="003366"/>
                    </a:solidFill>
                    <a:latin typeface="仿宋" panose="02010609060101010101" pitchFamily="49" charset="-122"/>
                    <a:ea typeface="仿宋" panose="02010609060101010101" pitchFamily="49" charset="-122"/>
                  </a:rPr>
                  <a:t>层由</a:t>
                </a:r>
                <a:r>
                  <a:rPr lang="en-US" altLang="zh-CN" sz="1600" kern="0" dirty="0">
                    <a:solidFill>
                      <a:srgbClr val="003366"/>
                    </a:solidFill>
                    <a:latin typeface="仿宋" panose="02010609060101010101" pitchFamily="49" charset="-122"/>
                    <a:ea typeface="仿宋" panose="02010609060101010101" pitchFamily="49" charset="-122"/>
                  </a:rPr>
                  <a:t>n</a:t>
                </a:r>
                <a:r>
                  <a:rPr lang="zh-CN" altLang="en-US" sz="1600" kern="0" dirty="0">
                    <a:solidFill>
                      <a:srgbClr val="003366"/>
                    </a:solidFill>
                    <a:latin typeface="仿宋" panose="02010609060101010101" pitchFamily="49" charset="-122"/>
                    <a:ea typeface="仿宋" panose="02010609060101010101" pitchFamily="49" charset="-122"/>
                  </a:rPr>
                  <a:t>个第</a:t>
                </a:r>
                <a:r>
                  <a:rPr lang="en-US" altLang="zh-CN" sz="1600" kern="0" dirty="0">
                    <a:solidFill>
                      <a:srgbClr val="003366"/>
                    </a:solidFill>
                    <a:latin typeface="仿宋" panose="02010609060101010101" pitchFamily="49" charset="-122"/>
                    <a:ea typeface="仿宋" panose="02010609060101010101" pitchFamily="49" charset="-122"/>
                  </a:rPr>
                  <a:t>k</a:t>
                </a:r>
                <a:r>
                  <a:rPr lang="zh-CN" altLang="en-US" sz="1600" kern="0" dirty="0">
                    <a:solidFill>
                      <a:srgbClr val="003366"/>
                    </a:solidFill>
                    <a:latin typeface="仿宋" panose="02010609060101010101" pitchFamily="49" charset="-122"/>
                    <a:ea typeface="仿宋" panose="02010609060101010101" pitchFamily="49" charset="-122"/>
                  </a:rPr>
                  <a:t>层组成，</a:t>
                </a:r>
                <a14:m>
                  <m:oMath xmlns:m="http://schemas.openxmlformats.org/officeDocument/2006/math">
                    <m:sSub>
                      <m:sSubPr>
                        <m:ctrlPr>
                          <a:rPr lang="en-US" altLang="zh-CN" sz="160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r>
                          <a:rPr lang="en-US" altLang="zh-CN" sz="1600" b="0" i="1" kern="0" smtClean="0">
                            <a:solidFill>
                              <a:srgbClr val="003366"/>
                            </a:solidFill>
                            <a:latin typeface="Cambria Math" panose="02040503050406030204" pitchFamily="18" charset="0"/>
                            <a:ea typeface="仿宋" panose="02010609060101010101" pitchFamily="49" charset="-122"/>
                          </a:rPr>
                          <m:t>+1</m:t>
                        </m:r>
                      </m:sub>
                    </m:sSub>
                    <m:r>
                      <a:rPr lang="en-US" altLang="zh-CN" sz="1600" b="0" i="1" kern="0" smtClean="0">
                        <a:solidFill>
                          <a:srgbClr val="003366"/>
                        </a:solidFill>
                        <a:latin typeface="Cambria Math" panose="02040503050406030204" pitchFamily="18" charset="0"/>
                        <a:ea typeface="仿宋" panose="02010609060101010101" pitchFamily="49" charset="-122"/>
                      </a:rPr>
                      <m:t>=</m:t>
                    </m:r>
                    <m:r>
                      <a:rPr lang="en-US" altLang="zh-CN" sz="1600" b="0" i="1" kern="0" smtClean="0">
                        <a:solidFill>
                          <a:srgbClr val="003366"/>
                        </a:solidFill>
                        <a:latin typeface="Cambria Math" panose="02040503050406030204" pitchFamily="18" charset="0"/>
                        <a:ea typeface="仿宋" panose="02010609060101010101" pitchFamily="49" charset="-122"/>
                      </a:rPr>
                      <m:t>𝑛</m:t>
                    </m:r>
                    <m:sSub>
                      <m:sSubPr>
                        <m:ctrlPr>
                          <a:rPr lang="en-US" altLang="zh-CN" sz="1600" b="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sub>
                    </m:sSub>
                    <m:r>
                      <a:rPr lang="zh-CN" altLang="en-US" sz="1600" i="1" kern="0">
                        <a:solidFill>
                          <a:srgbClr val="003366"/>
                        </a:solidFill>
                        <a:latin typeface="Cambria Math" panose="02040503050406030204" pitchFamily="18" charset="0"/>
                        <a:ea typeface="仿宋" panose="02010609060101010101" pitchFamily="49" charset="-122"/>
                      </a:rPr>
                      <m:t>，</m:t>
                    </m:r>
                  </m:oMath>
                </a14:m>
                <a:r>
                  <a:rPr lang="en-US" altLang="zh-CN" sz="1600" kern="0" dirty="0">
                    <a:solidFill>
                      <a:srgbClr val="003366"/>
                    </a:solidFill>
                    <a:ea typeface="仿宋" panose="02010609060101010101" pitchFamily="49" charset="-122"/>
                  </a:rPr>
                  <a:t> </a:t>
                </a:r>
                <a14:m>
                  <m:oMath xmlns:m="http://schemas.openxmlformats.org/officeDocument/2006/math">
                    <m:sSub>
                      <m:sSubPr>
                        <m:ctrlPr>
                          <a:rPr lang="en-US" altLang="zh-CN" sz="1600" i="1" kern="0">
                            <a:solidFill>
                              <a:srgbClr val="003366"/>
                            </a:solidFill>
                            <a:latin typeface="Cambria Math" panose="02040503050406030204" pitchFamily="18" charset="0"/>
                            <a:ea typeface="仿宋" panose="02010609060101010101" pitchFamily="49" charset="-122"/>
                          </a:rPr>
                        </m:ctrlPr>
                      </m:sSubPr>
                      <m:e>
                        <m:r>
                          <a:rPr lang="en-US" altLang="zh-CN" sz="1600" i="1" kern="0">
                            <a:solidFill>
                              <a:srgbClr val="003366"/>
                            </a:solidFill>
                            <a:latin typeface="Cambria Math" panose="02040503050406030204" pitchFamily="18" charset="0"/>
                            <a:ea typeface="仿宋" panose="02010609060101010101" pitchFamily="49" charset="-122"/>
                          </a:rPr>
                          <m:t>𝑆</m:t>
                        </m:r>
                      </m:e>
                      <m:sub>
                        <m:r>
                          <a:rPr lang="en-US" altLang="zh-CN" sz="1600" i="1" kern="0">
                            <a:solidFill>
                              <a:srgbClr val="003366"/>
                            </a:solidFill>
                            <a:latin typeface="Cambria Math" panose="02040503050406030204" pitchFamily="18" charset="0"/>
                            <a:ea typeface="仿宋" panose="02010609060101010101" pitchFamily="49" charset="-122"/>
                          </a:rPr>
                          <m:t>𝑘</m:t>
                        </m:r>
                      </m:sub>
                    </m:sSub>
                    <m:r>
                      <a:rPr lang="en-US" altLang="zh-CN" sz="1600" i="1" kern="0">
                        <a:solidFill>
                          <a:srgbClr val="003366"/>
                        </a:solidFill>
                        <a:latin typeface="Cambria Math" panose="02040503050406030204" pitchFamily="18" charset="0"/>
                        <a:ea typeface="仿宋" panose="02010609060101010101" pitchFamily="49" charset="-122"/>
                      </a:rPr>
                      <m:t>=</m:t>
                    </m:r>
                    <m:sSup>
                      <m:sSupPr>
                        <m:ctrlPr>
                          <a:rPr lang="en-US" altLang="zh-CN" sz="1600" i="1" kern="0" smtClean="0">
                            <a:solidFill>
                              <a:srgbClr val="003366"/>
                            </a:solidFill>
                            <a:latin typeface="Cambria Math" panose="02040503050406030204" pitchFamily="18" charset="0"/>
                            <a:ea typeface="仿宋" panose="02010609060101010101" pitchFamily="49" charset="-122"/>
                          </a:rPr>
                        </m:ctrlPr>
                      </m:sSupPr>
                      <m:e>
                        <m:r>
                          <a:rPr lang="en-US" altLang="zh-CN" sz="1600" b="0" i="1" kern="0" smtClean="0">
                            <a:solidFill>
                              <a:srgbClr val="003366"/>
                            </a:solidFill>
                            <a:latin typeface="Cambria Math" panose="02040503050406030204" pitchFamily="18" charset="0"/>
                            <a:ea typeface="仿宋" panose="02010609060101010101" pitchFamily="49" charset="-122"/>
                          </a:rPr>
                          <m:t>𝑛</m:t>
                        </m:r>
                      </m:e>
                      <m:sup>
                        <m:r>
                          <a:rPr lang="en-US" altLang="zh-CN" sz="1600" b="0" i="1" kern="0" smtClean="0">
                            <a:solidFill>
                              <a:srgbClr val="003366"/>
                            </a:solidFill>
                            <a:latin typeface="Cambria Math" panose="02040503050406030204" pitchFamily="18" charset="0"/>
                            <a:ea typeface="仿宋" panose="02010609060101010101" pitchFamily="49" charset="-122"/>
                          </a:rPr>
                          <m:t>𝑘</m:t>
                        </m:r>
                        <m:r>
                          <a:rPr lang="en-US" altLang="zh-CN" sz="1600" b="0" i="1" kern="0" smtClean="0">
                            <a:solidFill>
                              <a:srgbClr val="003366"/>
                            </a:solidFill>
                            <a:latin typeface="Cambria Math" panose="02040503050406030204" pitchFamily="18" charset="0"/>
                            <a:ea typeface="仿宋" panose="02010609060101010101" pitchFamily="49" charset="-122"/>
                          </a:rPr>
                          <m:t>+1</m:t>
                        </m:r>
                      </m:sup>
                    </m:sSup>
                  </m:oMath>
                </a14:m>
                <a:endParaRPr lang="en-US" altLang="zh-CN" sz="1600" kern="0" dirty="0">
                  <a:solidFill>
                    <a:srgbClr val="003366"/>
                  </a:solidFill>
                  <a:latin typeface="仿宋" panose="02010609060101010101" pitchFamily="49" charset="-122"/>
                  <a:ea typeface="仿宋" panose="02010609060101010101" pitchFamily="49" charset="-122"/>
                </a:endParaRPr>
              </a:p>
              <a:p>
                <a:pPr marL="720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层为什么需要</a:t>
                </a:r>
                <a14:m>
                  <m:oMath xmlns:m="http://schemas.openxmlformats.org/officeDocument/2006/math">
                    <m:sSup>
                      <m:sSupPr>
                        <m:ctrlPr>
                          <a:rPr lang="en-US" altLang="zh-CN" sz="2000" i="1" kern="0">
                            <a:solidFill>
                              <a:srgbClr val="003366"/>
                            </a:solidFill>
                            <a:latin typeface="Cambria Math" panose="02040503050406030204" pitchFamily="18" charset="0"/>
                            <a:ea typeface="仿宋" panose="02010609060101010101" pitchFamily="49" charset="-122"/>
                          </a:rPr>
                        </m:ctrlPr>
                      </m:sSupPr>
                      <m:e>
                        <m:r>
                          <a:rPr lang="en-US" altLang="zh-CN" sz="2000" i="1" kern="0">
                            <a:solidFill>
                              <a:srgbClr val="003366"/>
                            </a:solidFill>
                            <a:latin typeface="Cambria Math" panose="02040503050406030204" pitchFamily="18" charset="0"/>
                            <a:ea typeface="仿宋" panose="02010609060101010101" pitchFamily="49" charset="-122"/>
                          </a:rPr>
                          <m:t>𝑛</m:t>
                        </m:r>
                      </m:e>
                      <m:sup>
                        <m:r>
                          <a:rPr lang="en-US" altLang="zh-CN" sz="2000" i="1" kern="0">
                            <a:solidFill>
                              <a:srgbClr val="003366"/>
                            </a:solidFill>
                            <a:latin typeface="Cambria Math" panose="02040503050406030204" pitchFamily="18" charset="0"/>
                            <a:ea typeface="仿宋" panose="02010609060101010101" pitchFamily="49" charset="-122"/>
                          </a:rPr>
                          <m:t>𝑘</m:t>
                        </m:r>
                      </m:sup>
                    </m:sSup>
                  </m:oMath>
                </a14:m>
                <a:r>
                  <a:rPr lang="zh-CN" altLang="en-US" sz="2000" kern="0" dirty="0">
                    <a:solidFill>
                      <a:srgbClr val="003366"/>
                    </a:solidFill>
                    <a:latin typeface="仿宋" panose="02010609060101010101" pitchFamily="49" charset="-122"/>
                    <a:ea typeface="仿宋" panose="02010609060101010101" pitchFamily="49" charset="-122"/>
                  </a:rPr>
                  <a:t>交换机</a:t>
                </a:r>
                <a:endParaRPr lang="en-US" altLang="zh-CN" sz="2000" kern="0" dirty="0">
                  <a:solidFill>
                    <a:srgbClr val="003366"/>
                  </a:solidFill>
                  <a:latin typeface="仿宋" panose="02010609060101010101" pitchFamily="49" charset="-122"/>
                  <a:ea typeface="仿宋" panose="02010609060101010101" pitchFamily="49" charset="-122"/>
                </a:endParaRPr>
              </a:p>
              <a:p>
                <a:pPr marL="1044000" lvl="3" indent="-285750" eaLnBrk="1" hangingPunct="1">
                  <a:buClr>
                    <a:srgbClr val="006666"/>
                  </a:buClr>
                  <a:buSzPct val="70000"/>
                  <a:buFont typeface="Wingdings" panose="05000000000000000000" pitchFamily="2" charset="2"/>
                  <a:buChar char="ü"/>
                </a:pPr>
                <a:endParaRPr lang="en-US" altLang="zh-CN" sz="1600" kern="0" dirty="0">
                  <a:solidFill>
                    <a:srgbClr val="003366"/>
                  </a:solidFill>
                  <a:latin typeface="仿宋" panose="02010609060101010101" pitchFamily="49" charset="-122"/>
                  <a:ea typeface="仿宋" panose="02010609060101010101" pitchFamily="49" charset="-122"/>
                </a:endParaRPr>
              </a:p>
              <a:p>
                <a:pPr marL="1044000" lvl="3" indent="-285750" eaLnBrk="1" hangingPunct="1">
                  <a:buClr>
                    <a:srgbClr val="006666"/>
                  </a:buClr>
                  <a:buSzPct val="70000"/>
                  <a:buFont typeface="Wingdings" panose="05000000000000000000" pitchFamily="2" charset="2"/>
                  <a:buChar char="ü"/>
                </a:pPr>
                <a:endParaRPr lang="en-US" altLang="zh-CN" sz="1600" kern="0" dirty="0">
                  <a:solidFill>
                    <a:srgbClr val="003366"/>
                  </a:solidFill>
                  <a:latin typeface="仿宋" panose="02010609060101010101" pitchFamily="49" charset="-122"/>
                  <a:ea typeface="仿宋" panose="02010609060101010101" pitchFamily="49" charset="-122"/>
                </a:endParaRPr>
              </a:p>
              <a:p>
                <a:pPr marL="540000" lvl="1" indent="-285750" eaLnBrk="1" hangingPunct="1">
                  <a:buClr>
                    <a:srgbClr val="006666"/>
                  </a:buClr>
                  <a:buSzPct val="70000"/>
                  <a:buFont typeface="Wingdings" panose="05000000000000000000" pitchFamily="2" charset="2"/>
                  <a:buChar char="ü"/>
                </a:pPr>
                <a:endParaRPr lang="en-US" altLang="zh-CN" sz="1400" kern="0" dirty="0">
                  <a:solidFill>
                    <a:srgbClr val="003366"/>
                  </a:solidFill>
                  <a:latin typeface="仿宋" panose="02010609060101010101" pitchFamily="49" charset="-122"/>
                  <a:ea typeface="仿宋" panose="02010609060101010101" pitchFamily="49" charset="-122"/>
                </a:endParaRPr>
              </a:p>
              <a:p>
                <a:pPr marL="54000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优缺点分析</a:t>
                </a:r>
                <a:endParaRPr lang="en-US" altLang="zh-CN" sz="2400" kern="0" dirty="0">
                  <a:solidFill>
                    <a:srgbClr val="003366"/>
                  </a:solidFill>
                  <a:latin typeface="仿宋" panose="02010609060101010101" pitchFamily="49" charset="-122"/>
                  <a:ea typeface="仿宋" panose="02010609060101010101" pitchFamily="49" charset="-122"/>
                </a:endParaRPr>
              </a:p>
              <a:p>
                <a:pPr marL="720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同时利用服务器和交换机的转发</a:t>
                </a:r>
                <a:endParaRPr lang="en-US" altLang="zh-CN" sz="2000" kern="0" dirty="0">
                  <a:solidFill>
                    <a:srgbClr val="003366"/>
                  </a:solidFill>
                  <a:latin typeface="仿宋" panose="02010609060101010101" pitchFamily="49" charset="-122"/>
                  <a:ea typeface="仿宋" panose="02010609060101010101" pitchFamily="49" charset="-122"/>
                </a:endParaRPr>
              </a:p>
              <a:p>
                <a:pPr marL="720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链路资源丰富，冗余度高</a:t>
                </a:r>
                <a:endParaRPr lang="en-US" altLang="zh-CN" sz="2000" kern="0" dirty="0">
                  <a:solidFill>
                    <a:srgbClr val="003366"/>
                  </a:solidFill>
                  <a:latin typeface="仿宋" panose="02010609060101010101" pitchFamily="49" charset="-122"/>
                  <a:ea typeface="仿宋" panose="02010609060101010101" pitchFamily="49" charset="-122"/>
                </a:endParaRPr>
              </a:p>
              <a:p>
                <a:pPr marL="720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但是，每个服务器需要</a:t>
                </a:r>
                <a:r>
                  <a:rPr lang="en-US" altLang="zh-CN" sz="2000" kern="0" dirty="0">
                    <a:solidFill>
                      <a:srgbClr val="003366"/>
                    </a:solidFill>
                    <a:latin typeface="仿宋" panose="02010609060101010101" pitchFamily="49" charset="-122"/>
                    <a:ea typeface="仿宋" panose="02010609060101010101" pitchFamily="49" charset="-122"/>
                  </a:rPr>
                  <a:t>k+1</a:t>
                </a:r>
                <a:r>
                  <a:rPr lang="zh-CN" altLang="en-US" sz="2000" kern="0" dirty="0">
                    <a:solidFill>
                      <a:srgbClr val="003366"/>
                    </a:solidFill>
                    <a:latin typeface="仿宋" panose="02010609060101010101" pitchFamily="49" charset="-122"/>
                    <a:ea typeface="仿宋" panose="02010609060101010101" pitchFamily="49" charset="-122"/>
                  </a:rPr>
                  <a:t>的端口</a:t>
                </a:r>
                <a:endParaRPr lang="en-US" altLang="zh-CN" sz="2000" kern="0" dirty="0">
                  <a:solidFill>
                    <a:srgbClr val="003366"/>
                  </a:solidFill>
                  <a:latin typeface="仿宋" panose="02010609060101010101" pitchFamily="49" charset="-122"/>
                  <a:ea typeface="仿宋" panose="02010609060101010101" pitchFamily="49" charset="-122"/>
                </a:endParaRPr>
              </a:p>
              <a:p>
                <a:pPr marL="1044000"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因为每个服务器需要与每层交换机相连</a:t>
                </a:r>
                <a:endParaRPr lang="en-US" altLang="zh-CN" sz="1600" kern="0" dirty="0">
                  <a:solidFill>
                    <a:srgbClr val="003366"/>
                  </a:solidFill>
                  <a:latin typeface="仿宋" panose="02010609060101010101" pitchFamily="49" charset="-122"/>
                  <a:ea typeface="仿宋" panose="02010609060101010101" pitchFamily="49" charset="-122"/>
                </a:endParaRPr>
              </a:p>
              <a:p>
                <a:pPr marL="1177182" lvl="3" indent="-228600" eaLnBrk="1" hangingPunct="1">
                  <a:buClr>
                    <a:srgbClr val="006666"/>
                  </a:buClr>
                  <a:buSzPct val="70000"/>
                  <a:buFont typeface="Wingdings" panose="05000000000000000000" pitchFamily="2" charset="2"/>
                  <a:buChar char="u"/>
                </a:pPr>
                <a:endParaRPr lang="en-US" altLang="zh-CN" sz="1600" kern="0" dirty="0">
                  <a:solidFill>
                    <a:srgbClr val="003366"/>
                  </a:solidFill>
                  <a:latin typeface="仿宋" panose="02010609060101010101" pitchFamily="49" charset="-122"/>
                  <a:ea typeface="仿宋" panose="02010609060101010101" pitchFamily="49" charset="-122"/>
                </a:endParaRPr>
              </a:p>
              <a:p>
                <a:pPr marL="1142983" lvl="2" indent="-285750" eaLnBrk="1" hangingPunct="1">
                  <a:buClr>
                    <a:srgbClr val="006666"/>
                  </a:buClr>
                  <a:buSzPct val="70000"/>
                  <a:buFont typeface="Wingdings" panose="05000000000000000000" pitchFamily="2" charset="2"/>
                  <a:buChar char="ü"/>
                </a:pPr>
                <a:endParaRPr lang="en-US" altLang="zh-CN" sz="2000"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72712" y="878494"/>
                <a:ext cx="5940856" cy="5112666"/>
              </a:xfrm>
              <a:blipFill>
                <a:blip r:embed="rId4"/>
                <a:stretch>
                  <a:fillRect l="-821" t="-1549" b="-1430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B1C782C0-E3F4-4849-916B-6B43B4FB1E9C}"/>
              </a:ext>
            </a:extLst>
          </p:cNvPr>
          <p:cNvPicPr>
            <a:picLocks noChangeAspect="1"/>
          </p:cNvPicPr>
          <p:nvPr/>
        </p:nvPicPr>
        <p:blipFill>
          <a:blip r:embed="rId5"/>
          <a:stretch>
            <a:fillRect/>
          </a:stretch>
        </p:blipFill>
        <p:spPr>
          <a:xfrm>
            <a:off x="5676650" y="836614"/>
            <a:ext cx="3359400" cy="2450067"/>
          </a:xfrm>
          <a:prstGeom prst="rect">
            <a:avLst/>
          </a:prstGeom>
        </p:spPr>
      </p:pic>
      <p:pic>
        <p:nvPicPr>
          <p:cNvPr id="3" name="图片 2">
            <a:extLst>
              <a:ext uri="{FF2B5EF4-FFF2-40B4-BE49-F238E27FC236}">
                <a16:creationId xmlns:a16="http://schemas.microsoft.com/office/drawing/2014/main" id="{EF884A63-A8F3-4C46-8037-298C23E7BAE7}"/>
              </a:ext>
            </a:extLst>
          </p:cNvPr>
          <p:cNvPicPr>
            <a:picLocks noChangeAspect="1"/>
          </p:cNvPicPr>
          <p:nvPr/>
        </p:nvPicPr>
        <p:blipFill>
          <a:blip r:embed="rId6"/>
          <a:stretch>
            <a:fillRect/>
          </a:stretch>
        </p:blipFill>
        <p:spPr>
          <a:xfrm>
            <a:off x="4680522" y="3717032"/>
            <a:ext cx="4427982" cy="2967196"/>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CDCA32E-F016-4670-BB18-F83C43EE7232}"/>
                  </a:ext>
                </a:extLst>
              </p:cNvPr>
              <p:cNvSpPr/>
              <p:nvPr/>
            </p:nvSpPr>
            <p:spPr>
              <a:xfrm>
                <a:off x="683568" y="3933056"/>
                <a:ext cx="3744416" cy="835422"/>
              </a:xfrm>
              <a:prstGeom prst="rect">
                <a:avLst/>
              </a:prstGeom>
            </p:spPr>
            <p:txBody>
              <a:bodyPr wrap="square">
                <a:spAutoFit/>
              </a:bodyPr>
              <a:lstStyle/>
              <a:p>
                <a:pPr marL="285750" lvl="0" indent="-285750">
                  <a:spcBef>
                    <a:spcPct val="30000"/>
                  </a:spcBef>
                  <a:buFont typeface="Wingdings" panose="05000000000000000000" pitchFamily="2" charset="2"/>
                  <a:buChar char="ü"/>
                  <a:defRPr/>
                </a:pPr>
                <a:r>
                  <a:rPr lang="zh-CN" altLang="en-US" sz="1600" kern="0" dirty="0">
                    <a:solidFill>
                      <a:srgbClr val="003366"/>
                    </a:solidFill>
                    <a:latin typeface="仿宋" panose="02010609060101010101" pitchFamily="49" charset="-122"/>
                    <a:ea typeface="仿宋" panose="02010609060101010101" pitchFamily="49" charset="-122"/>
                  </a:rPr>
                  <a:t>因为</a:t>
                </a:r>
                <a:r>
                  <a:rPr lang="en-US" altLang="zh-CN" sz="1600" kern="0" dirty="0">
                    <a:solidFill>
                      <a:srgbClr val="003366"/>
                    </a:solidFill>
                    <a:latin typeface="仿宋" panose="02010609060101010101" pitchFamily="49" charset="-122"/>
                    <a:ea typeface="仿宋" panose="02010609060101010101" pitchFamily="49" charset="-122"/>
                  </a:rPr>
                  <a:t>n</a:t>
                </a:r>
                <a:r>
                  <a:rPr lang="zh-CN" altLang="en-US" sz="1600" kern="0" dirty="0">
                    <a:solidFill>
                      <a:srgbClr val="003366"/>
                    </a:solidFill>
                    <a:latin typeface="仿宋" panose="02010609060101010101" pitchFamily="49" charset="-122"/>
                    <a:ea typeface="仿宋" panose="02010609060101010101" pitchFamily="49" charset="-122"/>
                  </a:rPr>
                  <a:t>个</a:t>
                </a:r>
                <a:r>
                  <a:rPr lang="en-US" altLang="zh-CN" sz="1600" kern="0" dirty="0">
                    <a:solidFill>
                      <a:srgbClr val="003366"/>
                    </a:solidFill>
                    <a:latin typeface="仿宋" panose="02010609060101010101" pitchFamily="49" charset="-122"/>
                    <a:ea typeface="仿宋" panose="02010609060101010101" pitchFamily="49" charset="-122"/>
                  </a:rPr>
                  <a:t>k-1</a:t>
                </a:r>
                <a:r>
                  <a:rPr lang="zh-CN" altLang="en-US" sz="1600" kern="0" dirty="0">
                    <a:solidFill>
                      <a:srgbClr val="003366"/>
                    </a:solidFill>
                    <a:latin typeface="仿宋" panose="02010609060101010101" pitchFamily="49" charset="-122"/>
                    <a:ea typeface="仿宋" panose="02010609060101010101" pitchFamily="49" charset="-122"/>
                  </a:rPr>
                  <a:t>层的所有服务器、一共</a:t>
                </a:r>
                <a14:m>
                  <m:oMath xmlns:m="http://schemas.openxmlformats.org/officeDocument/2006/math">
                    <m:sSup>
                      <m:sSupPr>
                        <m:ctrlPr>
                          <a:rPr lang="en-US" altLang="zh-CN" sz="1600" i="1" kern="0">
                            <a:solidFill>
                              <a:srgbClr val="003366"/>
                            </a:solidFill>
                            <a:latin typeface="Cambria Math" panose="02040503050406030204" pitchFamily="18" charset="0"/>
                            <a:ea typeface="仿宋" panose="02010609060101010101" pitchFamily="49" charset="-122"/>
                          </a:rPr>
                        </m:ctrlPr>
                      </m:sSupPr>
                      <m:e>
                        <m:r>
                          <a:rPr lang="en-US" altLang="zh-CN" sz="1600" i="1" kern="0">
                            <a:solidFill>
                              <a:srgbClr val="003366"/>
                            </a:solidFill>
                            <a:latin typeface="Cambria Math" panose="02040503050406030204" pitchFamily="18" charset="0"/>
                            <a:ea typeface="仿宋" panose="02010609060101010101" pitchFamily="49" charset="-122"/>
                          </a:rPr>
                          <m:t>𝑛</m:t>
                        </m:r>
                      </m:e>
                      <m:sup>
                        <m:r>
                          <a:rPr lang="en-US" altLang="zh-CN" sz="1600" i="1" kern="0">
                            <a:solidFill>
                              <a:srgbClr val="003366"/>
                            </a:solidFill>
                            <a:latin typeface="Cambria Math" panose="02040503050406030204" pitchFamily="18" charset="0"/>
                            <a:ea typeface="仿宋" panose="02010609060101010101" pitchFamily="49" charset="-122"/>
                          </a:rPr>
                          <m:t>𝑘</m:t>
                        </m:r>
                        <m:r>
                          <a:rPr lang="en-US" altLang="zh-CN" sz="1600" i="1" kern="0">
                            <a:solidFill>
                              <a:srgbClr val="003366"/>
                            </a:solidFill>
                            <a:latin typeface="Cambria Math" panose="02040503050406030204" pitchFamily="18" charset="0"/>
                            <a:ea typeface="仿宋" panose="02010609060101010101" pitchFamily="49" charset="-122"/>
                          </a:rPr>
                          <m:t>+1</m:t>
                        </m:r>
                      </m:sup>
                    </m:sSup>
                  </m:oMath>
                </a14:m>
                <a:r>
                  <a:rPr lang="zh-CN" altLang="en-US" sz="1600" kern="0" dirty="0">
                    <a:solidFill>
                      <a:srgbClr val="003366"/>
                    </a:solidFill>
                    <a:latin typeface="仿宋" panose="02010609060101010101" pitchFamily="49" charset="-122"/>
                    <a:ea typeface="仿宋" panose="02010609060101010101" pitchFamily="49" charset="-122"/>
                  </a:rPr>
                  <a:t>个，都要与本层的交换机相连，每个交换机</a:t>
                </a:r>
                <a:r>
                  <a:rPr lang="en-US" altLang="zh-CN" sz="1600" kern="0" dirty="0">
                    <a:solidFill>
                      <a:srgbClr val="003366"/>
                    </a:solidFill>
                    <a:latin typeface="仿宋" panose="02010609060101010101" pitchFamily="49" charset="-122"/>
                    <a:ea typeface="仿宋" panose="02010609060101010101" pitchFamily="49" charset="-122"/>
                  </a:rPr>
                  <a:t>n</a:t>
                </a:r>
                <a:r>
                  <a:rPr lang="zh-CN" altLang="en-US" sz="1600" kern="0" dirty="0">
                    <a:solidFill>
                      <a:srgbClr val="003366"/>
                    </a:solidFill>
                    <a:latin typeface="仿宋" panose="02010609060101010101" pitchFamily="49" charset="-122"/>
                    <a:ea typeface="仿宋" panose="02010609060101010101" pitchFamily="49" charset="-122"/>
                  </a:rPr>
                  <a:t>个端口</a:t>
                </a:r>
                <a:endParaRPr lang="en-US" altLang="zh-CN" sz="1600" kern="0" dirty="0">
                  <a:solidFill>
                    <a:srgbClr val="003366"/>
                  </a:solidFill>
                  <a:latin typeface="仿宋" panose="02010609060101010101" pitchFamily="49" charset="-122"/>
                  <a:ea typeface="仿宋" panose="02010609060101010101" pitchFamily="49" charset="-122"/>
                </a:endParaRPr>
              </a:p>
            </p:txBody>
          </p:sp>
        </mc:Choice>
        <mc:Fallback xmlns="">
          <p:sp>
            <p:nvSpPr>
              <p:cNvPr id="4" name="矩形 3">
                <a:extLst>
                  <a:ext uri="{FF2B5EF4-FFF2-40B4-BE49-F238E27FC236}">
                    <a16:creationId xmlns:a16="http://schemas.microsoft.com/office/drawing/2014/main" id="{ACDCA32E-F016-4670-BB18-F83C43EE7232}"/>
                  </a:ext>
                </a:extLst>
              </p:cNvPr>
              <p:cNvSpPr>
                <a:spLocks noRot="1" noChangeAspect="1" noMove="1" noResize="1" noEditPoints="1" noAdjustHandles="1" noChangeArrowheads="1" noChangeShapeType="1" noTextEdit="1"/>
              </p:cNvSpPr>
              <p:nvPr/>
            </p:nvSpPr>
            <p:spPr>
              <a:xfrm>
                <a:off x="683568" y="3933056"/>
                <a:ext cx="3744416" cy="835422"/>
              </a:xfrm>
              <a:prstGeom prst="rect">
                <a:avLst/>
              </a:prstGeom>
              <a:blipFill>
                <a:blip r:embed="rId7"/>
                <a:stretch>
                  <a:fillRect l="-651" t="-2190" r="-651" b="-87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359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149028" y="908622"/>
            <a:ext cx="8640960" cy="5112666"/>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软件定义网络（</a:t>
            </a:r>
            <a:r>
              <a:rPr lang="en-US" altLang="zh-CN" kern="0" dirty="0">
                <a:solidFill>
                  <a:srgbClr val="003366"/>
                </a:solidFill>
                <a:latin typeface="Arial"/>
                <a:ea typeface="宋体"/>
              </a:rPr>
              <a:t>SDN</a:t>
            </a:r>
            <a:r>
              <a:rPr lang="zh-CN" altLang="en-US" kern="0" dirty="0">
                <a:solidFill>
                  <a:srgbClr val="003366"/>
                </a:solidFill>
                <a:latin typeface="Arial"/>
                <a:ea typeface="宋体"/>
              </a:rPr>
              <a:t>，</a:t>
            </a:r>
            <a:r>
              <a:rPr lang="en-US" altLang="zh-CN" kern="0" dirty="0">
                <a:solidFill>
                  <a:srgbClr val="003366"/>
                </a:solidFill>
                <a:latin typeface="Arial"/>
                <a:ea typeface="宋体"/>
              </a:rPr>
              <a:t>Software Defined Network</a:t>
            </a:r>
            <a:r>
              <a:rPr lang="zh-CN" altLang="en-US" kern="0" dirty="0">
                <a:solidFill>
                  <a:srgbClr val="003366"/>
                </a:solidFill>
                <a:latin typeface="Arial"/>
                <a:ea typeface="宋体"/>
              </a:rPr>
              <a:t>）</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SDN</a:t>
            </a:r>
            <a:r>
              <a:rPr lang="zh-CN" altLang="en-US" sz="2400" kern="0" dirty="0">
                <a:solidFill>
                  <a:srgbClr val="003366"/>
                </a:solidFill>
                <a:latin typeface="仿宋" panose="02010609060101010101" pitchFamily="49" charset="-122"/>
                <a:ea typeface="仿宋" panose="02010609060101010101" pitchFamily="49" charset="-122"/>
              </a:rPr>
              <a:t>是一种新型的网络技术，它将网络的控制与数据转发进行分离，网络智能地被抽取到一个集中式的控制器中，数据流的接入、路由等都由控制器来控制，而交换机只是按控制器所设定的规则进行数据分组的转发，最终通过开放可编程的软件模式来实现网络的自动化控制功能</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三大层次</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基础设施层</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表示网络的底层转发设备</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控制层</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集中维护网络状态</a:t>
            </a:r>
            <a:endParaRPr lang="en-US" altLang="zh-CN" sz="16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通过南向接口获取底层基础设施信息</a:t>
            </a:r>
            <a:endParaRPr lang="en-US" altLang="zh-CN" sz="16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同时为应用层提供可扩展的北向接口</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应用层</a:t>
            </a:r>
            <a:endParaRPr lang="en-US" altLang="zh-CN" sz="2000" kern="0" dirty="0">
              <a:solidFill>
                <a:srgbClr val="003366"/>
              </a:solidFill>
              <a:latin typeface="仿宋" panose="02010609060101010101" pitchFamily="49" charset="-122"/>
              <a:ea typeface="仿宋" panose="02010609060101010101" pitchFamily="49" charset="-122"/>
            </a:endParaRPr>
          </a:p>
        </p:txBody>
      </p:sp>
      <p:pic>
        <p:nvPicPr>
          <p:cNvPr id="2" name="图片 1">
            <a:extLst>
              <a:ext uri="{FF2B5EF4-FFF2-40B4-BE49-F238E27FC236}">
                <a16:creationId xmlns:a16="http://schemas.microsoft.com/office/drawing/2014/main" id="{80CC989A-9FA6-480A-8FE3-4FA373B86236}"/>
              </a:ext>
            </a:extLst>
          </p:cNvPr>
          <p:cNvPicPr>
            <a:picLocks noChangeAspect="1"/>
          </p:cNvPicPr>
          <p:nvPr/>
        </p:nvPicPr>
        <p:blipFill>
          <a:blip r:embed="rId4"/>
          <a:stretch>
            <a:fillRect/>
          </a:stretch>
        </p:blipFill>
        <p:spPr>
          <a:xfrm>
            <a:off x="5506359" y="3454372"/>
            <a:ext cx="3263805" cy="3084541"/>
          </a:xfrm>
          <a:prstGeom prst="rect">
            <a:avLst/>
          </a:prstGeom>
        </p:spPr>
      </p:pic>
    </p:spTree>
    <p:extLst>
      <p:ext uri="{BB962C8B-B14F-4D97-AF65-F5344CB8AC3E}">
        <p14:creationId xmlns:p14="http://schemas.microsoft.com/office/powerpoint/2010/main" val="3762598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149028" y="908622"/>
            <a:ext cx="8640960" cy="5112666"/>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SDN</a:t>
            </a:r>
            <a:r>
              <a:rPr lang="zh-CN" altLang="en-US" kern="0" dirty="0">
                <a:solidFill>
                  <a:srgbClr val="003366"/>
                </a:solidFill>
                <a:latin typeface="Arial"/>
                <a:ea typeface="宋体"/>
              </a:rPr>
              <a:t>主要优势</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网络的运行维护仅需要通过软件的更新来实现网络功能的升级，网络管理者无须再针对每一个硬件设备进行配置或者等待网络设备厂商硬件的发布，从而加速了网络部署周期（</a:t>
            </a:r>
            <a:r>
              <a:rPr lang="zh-CN" altLang="en-US" sz="2400" kern="0" dirty="0">
                <a:solidFill>
                  <a:srgbClr val="FF0000"/>
                </a:solidFill>
                <a:latin typeface="仿宋" panose="02010609060101010101" pitchFamily="49" charset="-122"/>
                <a:ea typeface="仿宋" panose="02010609060101010101" pitchFamily="49" charset="-122"/>
              </a:rPr>
              <a:t>软件实现硬件功能</a:t>
            </a:r>
            <a:r>
              <a:rPr lang="zh-CN" altLang="en-US" sz="2400" kern="0" dirty="0">
                <a:solidFill>
                  <a:srgbClr val="003366"/>
                </a:solidFill>
                <a:latin typeface="仿宋" panose="02010609060101010101" pitchFamily="49" charset="-122"/>
                <a:ea typeface="仿宋" panose="02010609060101010101" pitchFamily="49" charset="-122"/>
              </a:rPr>
              <a:t>）</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SDN</a:t>
            </a:r>
            <a:r>
              <a:rPr lang="zh-CN" altLang="en-US" sz="2400" kern="0" dirty="0">
                <a:solidFill>
                  <a:srgbClr val="003366"/>
                </a:solidFill>
                <a:latin typeface="仿宋" panose="02010609060101010101" pitchFamily="49" charset="-122"/>
                <a:ea typeface="仿宋" panose="02010609060101010101" pitchFamily="49" charset="-122"/>
              </a:rPr>
              <a:t>降低了网络复杂度，使得网络设备从封闭走向开放，底层的网络设备能够专注于数据转发而使功能简化，有效降低网络构建成本（</a:t>
            </a:r>
            <a:r>
              <a:rPr lang="zh-CN" altLang="en-US" sz="2400" kern="0" dirty="0">
                <a:solidFill>
                  <a:srgbClr val="FF0000"/>
                </a:solidFill>
                <a:latin typeface="仿宋" panose="02010609060101010101" pitchFamily="49" charset="-122"/>
                <a:ea typeface="仿宋" panose="02010609060101010101" pitchFamily="49" charset="-122"/>
              </a:rPr>
              <a:t>网络设备功能简化</a:t>
            </a:r>
            <a:r>
              <a:rPr lang="zh-CN" altLang="en-US" sz="2400" kern="0" dirty="0">
                <a:solidFill>
                  <a:srgbClr val="003366"/>
                </a:solidFill>
                <a:latin typeface="仿宋" panose="02010609060101010101" pitchFamily="49" charset="-122"/>
                <a:ea typeface="仿宋" panose="02010609060101010101" pitchFamily="49" charset="-122"/>
              </a:rPr>
              <a:t>）</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SDN</a:t>
            </a:r>
            <a:r>
              <a:rPr lang="zh-CN" altLang="en-US" sz="2400" kern="0" dirty="0">
                <a:solidFill>
                  <a:srgbClr val="003366"/>
                </a:solidFill>
                <a:latin typeface="仿宋" panose="02010609060101010101" pitchFamily="49" charset="-122"/>
                <a:ea typeface="仿宋" panose="02010609060101010101" pitchFamily="49" charset="-122"/>
              </a:rPr>
              <a:t>通过软件来实现集中控制，使得网络具备集中协调点，因而能够通过软件形式达到最优性能（</a:t>
            </a:r>
            <a:r>
              <a:rPr lang="zh-CN" altLang="en-US" sz="2400" kern="0" dirty="0">
                <a:solidFill>
                  <a:srgbClr val="FF0000"/>
                </a:solidFill>
                <a:latin typeface="仿宋" panose="02010609060101010101" pitchFamily="49" charset="-122"/>
                <a:ea typeface="仿宋" panose="02010609060101010101" pitchFamily="49" charset="-122"/>
              </a:rPr>
              <a:t>集中控制</a:t>
            </a:r>
            <a:r>
              <a:rPr lang="zh-CN" altLang="en-US" sz="2400" kern="0" dirty="0">
                <a:solidFill>
                  <a:srgbClr val="003366"/>
                </a:solidFill>
                <a:latin typeface="仿宋" panose="02010609060101010101" pitchFamily="49" charset="-122"/>
                <a:ea typeface="仿宋" panose="02010609060101010101" pitchFamily="49" charset="-122"/>
              </a:rPr>
              <a:t>）</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典型标准</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OpenFlow</a:t>
            </a:r>
          </a:p>
        </p:txBody>
      </p:sp>
    </p:spTree>
    <p:extLst>
      <p:ext uri="{BB962C8B-B14F-4D97-AF65-F5344CB8AC3E}">
        <p14:creationId xmlns:p14="http://schemas.microsoft.com/office/powerpoint/2010/main" val="227635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基本使能技术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数据中心网络</a:t>
            </a: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数据中心其他技术</a:t>
            </a:r>
          </a:p>
        </p:txBody>
      </p:sp>
    </p:spTree>
    <p:extLst>
      <p:ext uri="{BB962C8B-B14F-4D97-AF65-F5344CB8AC3E}">
        <p14:creationId xmlns:p14="http://schemas.microsoft.com/office/powerpoint/2010/main" val="390004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数据中心的其它基本技术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149028" y="908622"/>
            <a:ext cx="8640960" cy="5112666"/>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虚拟化</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虚拟化是资源动态分配、多用户共享、业务迁移等的基础</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标准化与模块化</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模块化和标准化是减少投资和运营成本的关键条件</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自动化</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全面的可视化、自动的控制执行、多层次的无缝集成、综合与实时的报告、全生命周期支持</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远程操作与管理</a:t>
            </a: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高可用性</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冗余的</a:t>
            </a:r>
            <a:r>
              <a:rPr lang="en-US" altLang="zh-CN" sz="2400" kern="0" dirty="0">
                <a:solidFill>
                  <a:srgbClr val="003366"/>
                </a:solidFill>
                <a:latin typeface="仿宋" panose="02010609060101010101" pitchFamily="49" charset="-122"/>
                <a:ea typeface="仿宋" panose="02010609060101010101" pitchFamily="49" charset="-122"/>
              </a:rPr>
              <a:t>UPS</a:t>
            </a:r>
            <a:r>
              <a:rPr lang="zh-CN" altLang="en-US" sz="2400" kern="0" dirty="0">
                <a:solidFill>
                  <a:srgbClr val="003366"/>
                </a:solidFill>
                <a:latin typeface="仿宋" panose="02010609060101010101" pitchFamily="49" charset="-122"/>
                <a:ea typeface="仿宋" panose="02010609060101010101" pitchFamily="49" charset="-122"/>
              </a:rPr>
              <a:t>、冗余的布局布线、冗余的存储、负载均衡</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低能耗技术</a:t>
            </a:r>
            <a:endParaRPr lang="en-US" altLang="zh-CN" kern="0" dirty="0">
              <a:solidFill>
                <a:srgbClr val="003366"/>
              </a:solidFill>
              <a:latin typeface="Arial"/>
              <a:ea typeface="宋体"/>
            </a:endParaRPr>
          </a:p>
        </p:txBody>
      </p:sp>
    </p:spTree>
    <p:extLst>
      <p:ext uri="{BB962C8B-B14F-4D97-AF65-F5344CB8AC3E}">
        <p14:creationId xmlns:p14="http://schemas.microsoft.com/office/powerpoint/2010/main" val="984043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课后作业</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en-US" altLang="zh-CN" kern="0" dirty="0">
                <a:solidFill>
                  <a:srgbClr val="003366"/>
                </a:solidFill>
                <a:latin typeface="Arial"/>
                <a:ea typeface="宋体"/>
              </a:rPr>
              <a:t>SDN</a:t>
            </a:r>
            <a:r>
              <a:rPr lang="zh-CN" altLang="en-US" kern="0" dirty="0">
                <a:solidFill>
                  <a:srgbClr val="003366"/>
                </a:solidFill>
                <a:latin typeface="Arial"/>
                <a:ea typeface="宋体"/>
              </a:rPr>
              <a:t>进一步学习</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到互联网上进一步搜索了解</a:t>
            </a:r>
            <a:r>
              <a:rPr lang="en-US" altLang="zh-CN" kern="0" dirty="0">
                <a:solidFill>
                  <a:srgbClr val="7030A0"/>
                </a:solidFill>
                <a:latin typeface="仿宋" panose="02010609060101010101" pitchFamily="49" charset="-122"/>
                <a:ea typeface="仿宋" panose="02010609060101010101" pitchFamily="49" charset="-122"/>
              </a:rPr>
              <a:t>SDN</a:t>
            </a:r>
            <a:r>
              <a:rPr lang="zh-CN" altLang="en-US" kern="0" dirty="0">
                <a:solidFill>
                  <a:srgbClr val="7030A0"/>
                </a:solidFill>
                <a:latin typeface="仿宋" panose="02010609060101010101" pitchFamily="49" charset="-122"/>
                <a:ea typeface="仿宋" panose="02010609060101010101" pitchFamily="49" charset="-122"/>
              </a:rPr>
              <a:t>的相关知识，摘取不超过</a:t>
            </a:r>
            <a:r>
              <a:rPr lang="en-US" altLang="zh-CN" kern="0" dirty="0">
                <a:solidFill>
                  <a:srgbClr val="7030A0"/>
                </a:solidFill>
                <a:latin typeface="仿宋" panose="02010609060101010101" pitchFamily="49" charset="-122"/>
                <a:ea typeface="仿宋" panose="02010609060101010101" pitchFamily="49" charset="-122"/>
              </a:rPr>
              <a:t>500</a:t>
            </a:r>
            <a:r>
              <a:rPr lang="zh-CN" altLang="en-US" kern="0" dirty="0">
                <a:solidFill>
                  <a:srgbClr val="7030A0"/>
                </a:solidFill>
                <a:latin typeface="仿宋" panose="02010609060101010101" pitchFamily="49" charset="-122"/>
                <a:ea typeface="仿宋" panose="02010609060101010101" pitchFamily="49" charset="-122"/>
              </a:rPr>
              <a:t>字的描述总结</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发送到</a:t>
            </a:r>
            <a:r>
              <a:rPr lang="en-US" altLang="zh-CN" kern="0" dirty="0">
                <a:solidFill>
                  <a:srgbClr val="7030A0"/>
                </a:solidFill>
                <a:latin typeface="仿宋" panose="02010609060101010101" pitchFamily="49" charset="-122"/>
                <a:ea typeface="仿宋" panose="02010609060101010101" pitchFamily="49" charset="-122"/>
              </a:rPr>
              <a:t>18316063536@163.com</a:t>
            </a:r>
            <a:endParaRPr lang="zh-CN" altLang="en-US" kern="0"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466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基本使能技术</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121681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数据中心网络</a:t>
            </a: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数据中心其他技术</a:t>
            </a:r>
          </a:p>
        </p:txBody>
      </p:sp>
    </p:spTree>
    <p:extLst>
      <p:ext uri="{BB962C8B-B14F-4D97-AF65-F5344CB8AC3E}">
        <p14:creationId xmlns:p14="http://schemas.microsoft.com/office/powerpoint/2010/main" val="173550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107950" y="836712"/>
            <a:ext cx="8640960" cy="5112666"/>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数据中心网络的设计目标</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扩展性</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容错性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不能有单点故障</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高性能</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半分带宽高</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最大通信延迟低</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路由算法简单</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低价格</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使用廉价的、标准的、统一的交换设备</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5145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107950" y="980630"/>
            <a:ext cx="8640960" cy="5112666"/>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传统的胖树结构</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扩展性较差</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半分带宽有限</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不使用统一的标准设备</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优点：路由算法简单</a:t>
            </a:r>
          </a:p>
          <a:p>
            <a:pPr marL="742950" lvl="1" indent="-285750" eaLnBrk="1" hangingPunct="1">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3F91B0E7-8608-4AFD-96EB-AD7D07240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290" y="3948683"/>
            <a:ext cx="3099420" cy="2590230"/>
          </a:xfrm>
          <a:prstGeom prst="rect">
            <a:avLst/>
          </a:prstGeom>
        </p:spPr>
      </p:pic>
    </p:spTree>
    <p:extLst>
      <p:ext uri="{BB962C8B-B14F-4D97-AF65-F5344CB8AC3E}">
        <p14:creationId xmlns:p14="http://schemas.microsoft.com/office/powerpoint/2010/main" val="171237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107950" y="786068"/>
            <a:ext cx="8640960" cy="5112666"/>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改进型胖树网络架构（</a:t>
            </a:r>
            <a:r>
              <a:rPr lang="en-US" altLang="zh-CN" kern="0" dirty="0" err="1">
                <a:solidFill>
                  <a:srgbClr val="003366"/>
                </a:solidFill>
                <a:latin typeface="Arial"/>
                <a:ea typeface="宋体"/>
              </a:rPr>
              <a:t>FatTree</a:t>
            </a:r>
            <a:r>
              <a:rPr lang="zh-CN" altLang="en-US" kern="0" dirty="0">
                <a:solidFill>
                  <a:srgbClr val="003366"/>
                </a:solidFill>
                <a:latin typeface="Arial"/>
                <a:ea typeface="宋体"/>
              </a:rPr>
              <a:t>）</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三层网络：核心交换机、汇聚交换机、接入交换机</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连接方法：</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每台核心交换机有</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个端口，每个端口与一个</a:t>
            </a:r>
            <a:r>
              <a:rPr lang="en-US" altLang="zh-CN" sz="2000" kern="0" dirty="0">
                <a:solidFill>
                  <a:srgbClr val="003366"/>
                </a:solidFill>
                <a:latin typeface="仿宋" panose="02010609060101010101" pitchFamily="49" charset="-122"/>
                <a:ea typeface="仿宋" panose="02010609060101010101" pitchFamily="49" charset="-122"/>
              </a:rPr>
              <a:t>Pod</a:t>
            </a:r>
            <a:r>
              <a:rPr lang="zh-CN" altLang="en-US" sz="2000" kern="0" dirty="0">
                <a:solidFill>
                  <a:srgbClr val="003366"/>
                </a:solidFill>
                <a:latin typeface="仿宋" panose="02010609060101010101" pitchFamily="49" charset="-122"/>
                <a:ea typeface="仿宋" panose="02010609060101010101" pitchFamily="49" charset="-122"/>
              </a:rPr>
              <a:t>相连，共</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个</a:t>
            </a:r>
            <a:r>
              <a:rPr lang="en-US" altLang="zh-CN" sz="2000" kern="0" dirty="0">
                <a:solidFill>
                  <a:srgbClr val="003366"/>
                </a:solidFill>
                <a:latin typeface="仿宋" panose="02010609060101010101" pitchFamily="49" charset="-122"/>
                <a:ea typeface="仿宋" panose="02010609060101010101" pitchFamily="49" charset="-122"/>
              </a:rPr>
              <a:t>Pod</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a:t>
            </a:r>
            <a:r>
              <a:rPr lang="en-US" altLang="zh-CN" sz="2000" kern="0" dirty="0">
                <a:solidFill>
                  <a:srgbClr val="003366"/>
                </a:solidFill>
                <a:latin typeface="仿宋" panose="02010609060101010101" pitchFamily="49" charset="-122"/>
                <a:ea typeface="仿宋" panose="02010609060101010101" pitchFamily="49" charset="-122"/>
              </a:rPr>
              <a:t>Pod</a:t>
            </a:r>
            <a:r>
              <a:rPr lang="zh-CN" altLang="en-US" sz="2000" kern="0" dirty="0">
                <a:solidFill>
                  <a:srgbClr val="003366"/>
                </a:solidFill>
                <a:latin typeface="仿宋" panose="02010609060101010101" pitchFamily="49" charset="-122"/>
                <a:ea typeface="仿宋" panose="02010609060101010101" pitchFamily="49" charset="-122"/>
              </a:rPr>
              <a:t>有</a:t>
            </a:r>
            <a:r>
              <a:rPr lang="en-US" altLang="zh-CN" sz="2000" kern="0" dirty="0">
                <a:solidFill>
                  <a:srgbClr val="003366"/>
                </a:solidFill>
                <a:latin typeface="仿宋" panose="02010609060101010101" pitchFamily="49" charset="-122"/>
                <a:ea typeface="仿宋" panose="02010609060101010101" pitchFamily="49" charset="-122"/>
              </a:rPr>
              <a:t>k/2</a:t>
            </a:r>
            <a:r>
              <a:rPr lang="zh-CN" altLang="en-US" sz="2000" kern="0" dirty="0">
                <a:solidFill>
                  <a:srgbClr val="003366"/>
                </a:solidFill>
                <a:latin typeface="仿宋" panose="02010609060101010101" pitchFamily="49" charset="-122"/>
                <a:ea typeface="仿宋" panose="02010609060101010101" pitchFamily="49" charset="-122"/>
              </a:rPr>
              <a:t>个汇聚交换机和</a:t>
            </a:r>
            <a:r>
              <a:rPr lang="en-US" altLang="zh-CN" sz="2000" kern="0" dirty="0">
                <a:solidFill>
                  <a:srgbClr val="003366"/>
                </a:solidFill>
                <a:latin typeface="仿宋" panose="02010609060101010101" pitchFamily="49" charset="-122"/>
                <a:ea typeface="仿宋" panose="02010609060101010101" pitchFamily="49" charset="-122"/>
              </a:rPr>
              <a:t>k/2</a:t>
            </a:r>
            <a:r>
              <a:rPr lang="zh-CN" altLang="en-US" sz="2000" kern="0" dirty="0">
                <a:solidFill>
                  <a:srgbClr val="003366"/>
                </a:solidFill>
                <a:latin typeface="仿宋" panose="02010609060101010101" pitchFamily="49" charset="-122"/>
                <a:ea typeface="仿宋" panose="02010609060101010101" pitchFamily="49" charset="-122"/>
              </a:rPr>
              <a:t>个接入交换</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每个汇聚交换机有</a:t>
            </a:r>
            <a:r>
              <a:rPr lang="en-US" altLang="zh-CN" sz="2000" kern="0" dirty="0">
                <a:solidFill>
                  <a:srgbClr val="003366"/>
                </a:solidFill>
                <a:latin typeface="仿宋" panose="02010609060101010101" pitchFamily="49" charset="-122"/>
                <a:ea typeface="仿宋" panose="02010609060101010101" pitchFamily="49" charset="-122"/>
              </a:rPr>
              <a:t>k/2</a:t>
            </a:r>
            <a:r>
              <a:rPr lang="zh-CN" altLang="en-US" sz="2000" kern="0" dirty="0">
                <a:solidFill>
                  <a:srgbClr val="003366"/>
                </a:solidFill>
                <a:latin typeface="仿宋" panose="02010609060101010101" pitchFamily="49" charset="-122"/>
                <a:ea typeface="仿宋" panose="02010609060101010101" pitchFamily="49" charset="-122"/>
              </a:rPr>
              <a:t>个端口连接各个核心，</a:t>
            </a:r>
            <a:r>
              <a:rPr lang="en-US" altLang="zh-CN" sz="2000" kern="0" dirty="0">
                <a:solidFill>
                  <a:srgbClr val="003366"/>
                </a:solidFill>
                <a:latin typeface="仿宋" panose="02010609060101010101" pitchFamily="49" charset="-122"/>
                <a:ea typeface="仿宋" panose="02010609060101010101" pitchFamily="49" charset="-122"/>
              </a:rPr>
              <a:t>k/2</a:t>
            </a:r>
            <a:r>
              <a:rPr lang="zh-CN" altLang="en-US" sz="2000" kern="0" dirty="0">
                <a:solidFill>
                  <a:srgbClr val="003366"/>
                </a:solidFill>
                <a:latin typeface="仿宋" panose="02010609060101010101" pitchFamily="49" charset="-122"/>
                <a:ea typeface="仿宋" panose="02010609060101010101" pitchFamily="49" charset="-122"/>
              </a:rPr>
              <a:t>个端口连接接入</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因此需要（</a:t>
            </a:r>
            <a:r>
              <a:rPr lang="en-US" altLang="zh-CN" sz="1600" kern="0" dirty="0">
                <a:solidFill>
                  <a:srgbClr val="003366"/>
                </a:solidFill>
                <a:latin typeface="仿宋" panose="02010609060101010101" pitchFamily="49" charset="-122"/>
                <a:ea typeface="仿宋" panose="02010609060101010101" pitchFamily="49" charset="-122"/>
              </a:rPr>
              <a:t>k/2</a:t>
            </a:r>
            <a:r>
              <a:rPr lang="zh-CN" altLang="en-US" sz="1600" kern="0" dirty="0">
                <a:solidFill>
                  <a:srgbClr val="003366"/>
                </a:solidFill>
                <a:latin typeface="仿宋" panose="02010609060101010101" pitchFamily="49" charset="-122"/>
                <a:ea typeface="仿宋" panose="02010609060101010101" pitchFamily="49" charset="-122"/>
              </a:rPr>
              <a:t>）*（</a:t>
            </a:r>
            <a:r>
              <a:rPr lang="en-US" altLang="zh-CN" sz="1600" kern="0" dirty="0">
                <a:solidFill>
                  <a:srgbClr val="003366"/>
                </a:solidFill>
                <a:latin typeface="仿宋" panose="02010609060101010101" pitchFamily="49" charset="-122"/>
                <a:ea typeface="仿宋" panose="02010609060101010101" pitchFamily="49" charset="-122"/>
              </a:rPr>
              <a:t>k/2</a:t>
            </a:r>
            <a:r>
              <a:rPr lang="zh-CN" altLang="en-US" sz="1600" kern="0" dirty="0">
                <a:solidFill>
                  <a:srgbClr val="003366"/>
                </a:solidFill>
                <a:latin typeface="仿宋" panose="02010609060101010101" pitchFamily="49" charset="-122"/>
                <a:ea typeface="仿宋" panose="02010609060101010101" pitchFamily="49" charset="-122"/>
              </a:rPr>
              <a:t>）个核心交换机</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每个接入交换机有</a:t>
            </a:r>
            <a:r>
              <a:rPr lang="en-US" altLang="zh-CN" sz="2000" kern="0" dirty="0">
                <a:solidFill>
                  <a:srgbClr val="003366"/>
                </a:solidFill>
                <a:latin typeface="仿宋" panose="02010609060101010101" pitchFamily="49" charset="-122"/>
                <a:ea typeface="仿宋" panose="02010609060101010101" pitchFamily="49" charset="-122"/>
              </a:rPr>
              <a:t>k/2</a:t>
            </a:r>
            <a:r>
              <a:rPr lang="zh-CN" altLang="en-US" sz="2000" kern="0" dirty="0">
                <a:solidFill>
                  <a:srgbClr val="003366"/>
                </a:solidFill>
                <a:latin typeface="仿宋" panose="02010609060101010101" pitchFamily="49" charset="-122"/>
                <a:ea typeface="仿宋" panose="02010609060101010101" pitchFamily="49" charset="-122"/>
              </a:rPr>
              <a:t>个端口连接同</a:t>
            </a:r>
            <a:r>
              <a:rPr lang="en-US" altLang="zh-CN" sz="2000" kern="0" dirty="0">
                <a:solidFill>
                  <a:srgbClr val="003366"/>
                </a:solidFill>
                <a:latin typeface="仿宋" panose="02010609060101010101" pitchFamily="49" charset="-122"/>
                <a:ea typeface="仿宋" panose="02010609060101010101" pitchFamily="49" charset="-122"/>
              </a:rPr>
              <a:t>Pod</a:t>
            </a:r>
            <a:r>
              <a:rPr lang="zh-CN" altLang="en-US" sz="2000" kern="0" dirty="0">
                <a:solidFill>
                  <a:srgbClr val="003366"/>
                </a:solidFill>
                <a:latin typeface="仿宋" panose="02010609060101010101" pitchFamily="49" charset="-122"/>
                <a:ea typeface="仿宋" panose="02010609060101010101" pitchFamily="49" charset="-122"/>
              </a:rPr>
              <a:t>的各个汇聚，</a:t>
            </a:r>
            <a:r>
              <a:rPr lang="en-US" altLang="zh-CN" sz="2000" kern="0" dirty="0">
                <a:solidFill>
                  <a:srgbClr val="003366"/>
                </a:solidFill>
                <a:latin typeface="仿宋" panose="02010609060101010101" pitchFamily="49" charset="-122"/>
                <a:ea typeface="仿宋" panose="02010609060101010101" pitchFamily="49" charset="-122"/>
              </a:rPr>
              <a:t>k/2</a:t>
            </a:r>
            <a:r>
              <a:rPr lang="zh-CN" altLang="en-US" sz="2000" kern="0" dirty="0">
                <a:solidFill>
                  <a:srgbClr val="003366"/>
                </a:solidFill>
                <a:latin typeface="仿宋" panose="02010609060101010101" pitchFamily="49" charset="-122"/>
                <a:ea typeface="仿宋" panose="02010609060101010101" pitchFamily="49" charset="-122"/>
              </a:rPr>
              <a:t>个端口连接主机</a:t>
            </a:r>
            <a:endParaRPr lang="en-US" altLang="zh-CN" sz="2000" kern="0" dirty="0">
              <a:solidFill>
                <a:srgbClr val="003366"/>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182CA719-A90A-4B90-A9CC-CA83A026DEA9}"/>
              </a:ext>
            </a:extLst>
          </p:cNvPr>
          <p:cNvPicPr>
            <a:picLocks noChangeAspect="1"/>
          </p:cNvPicPr>
          <p:nvPr/>
        </p:nvPicPr>
        <p:blipFill>
          <a:blip r:embed="rId4"/>
          <a:stretch>
            <a:fillRect/>
          </a:stretch>
        </p:blipFill>
        <p:spPr>
          <a:xfrm>
            <a:off x="2411760" y="4077072"/>
            <a:ext cx="5760640" cy="2534910"/>
          </a:xfrm>
          <a:prstGeom prst="rect">
            <a:avLst/>
          </a:prstGeom>
        </p:spPr>
      </p:pic>
    </p:spTree>
    <p:extLst>
      <p:ext uri="{BB962C8B-B14F-4D97-AF65-F5344CB8AC3E}">
        <p14:creationId xmlns:p14="http://schemas.microsoft.com/office/powerpoint/2010/main" val="297045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0" y="836614"/>
            <a:ext cx="9252520" cy="5112666"/>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改进型胖树网络架构优缺点分析</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每台核心交换机与每个</a:t>
            </a:r>
            <a:r>
              <a:rPr lang="en-US" altLang="zh-CN" sz="2400" kern="0" dirty="0">
                <a:solidFill>
                  <a:srgbClr val="003366"/>
                </a:solidFill>
                <a:latin typeface="仿宋" panose="02010609060101010101" pitchFamily="49" charset="-122"/>
                <a:ea typeface="仿宋" panose="02010609060101010101" pitchFamily="49" charset="-122"/>
              </a:rPr>
              <a:t>Pod</a:t>
            </a:r>
            <a:r>
              <a:rPr lang="zh-CN" altLang="en-US" sz="2400" kern="0" dirty="0">
                <a:solidFill>
                  <a:srgbClr val="003366"/>
                </a:solidFill>
                <a:latin typeface="仿宋" panose="02010609060101010101" pitchFamily="49" charset="-122"/>
                <a:ea typeface="仿宋" panose="02010609060101010101" pitchFamily="49" charset="-122"/>
              </a:rPr>
              <a:t>相连</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只要一台核心交换机正常，整个网络就不会断开</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同一</a:t>
            </a:r>
            <a:r>
              <a:rPr lang="en-US" altLang="zh-CN" sz="2400" kern="0" dirty="0">
                <a:solidFill>
                  <a:srgbClr val="003366"/>
                </a:solidFill>
                <a:latin typeface="仿宋" panose="02010609060101010101" pitchFamily="49" charset="-122"/>
                <a:ea typeface="仿宋" panose="02010609060101010101" pitchFamily="49" charset="-122"/>
              </a:rPr>
              <a:t>Pod</a:t>
            </a:r>
            <a:r>
              <a:rPr lang="zh-CN" altLang="en-US" sz="2400" kern="0" dirty="0">
                <a:solidFill>
                  <a:srgbClr val="003366"/>
                </a:solidFill>
                <a:latin typeface="仿宋" panose="02010609060101010101" pitchFamily="49" charset="-122"/>
                <a:ea typeface="仿宋" panose="02010609060101010101" pitchFamily="49" charset="-122"/>
              </a:rPr>
              <a:t>内，每个汇聚交换机与所有接入交换机连通</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同一</a:t>
            </a:r>
            <a:r>
              <a:rPr lang="en-US" altLang="zh-CN" sz="2000" kern="0" dirty="0">
                <a:solidFill>
                  <a:srgbClr val="003366"/>
                </a:solidFill>
                <a:latin typeface="仿宋" panose="02010609060101010101" pitchFamily="49" charset="-122"/>
                <a:ea typeface="仿宋" panose="02010609060101010101" pitchFamily="49" charset="-122"/>
              </a:rPr>
              <a:t>Pod</a:t>
            </a:r>
            <a:r>
              <a:rPr lang="zh-CN" altLang="en-US" sz="2000" kern="0" dirty="0">
                <a:solidFill>
                  <a:srgbClr val="003366"/>
                </a:solidFill>
                <a:latin typeface="仿宋" panose="02010609060101010101" pitchFamily="49" charset="-122"/>
                <a:ea typeface="仿宋" panose="02010609060101010101" pitchFamily="49" charset="-122"/>
              </a:rPr>
              <a:t>内的流量内部消化</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扩展性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最大规模为</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k/2</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k/2</a:t>
            </a:r>
            <a:r>
              <a:rPr lang="zh-CN" altLang="en-US" sz="2000" kern="0" dirty="0">
                <a:solidFill>
                  <a:srgbClr val="003366"/>
                </a:solidFill>
                <a:latin typeface="仿宋" panose="02010609060101010101" pitchFamily="49" charset="-122"/>
                <a:ea typeface="仿宋" panose="02010609060101010101" pitchFamily="49" charset="-122"/>
              </a:rPr>
              <a:t>），受限于交换机的端口数</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即：</a:t>
            </a:r>
            <a:r>
              <a:rPr lang="en-US" altLang="zh-CN" sz="2000" kern="0" dirty="0">
                <a:solidFill>
                  <a:srgbClr val="003366"/>
                </a:solidFill>
                <a:latin typeface="仿宋" panose="02010609060101010101" pitchFamily="49" charset="-122"/>
                <a:ea typeface="仿宋" panose="02010609060101010101" pitchFamily="49" charset="-122"/>
              </a:rPr>
              <a:t>Pod</a:t>
            </a:r>
            <a:r>
              <a:rPr lang="zh-CN" altLang="en-US" sz="2000" kern="0" dirty="0">
                <a:solidFill>
                  <a:srgbClr val="003366"/>
                </a:solidFill>
                <a:latin typeface="仿宋" panose="02010609060101010101" pitchFamily="49" charset="-122"/>
                <a:ea typeface="仿宋" panose="02010609060101010101" pitchFamily="49" charset="-122"/>
              </a:rPr>
              <a:t>数*每个</a:t>
            </a:r>
            <a:r>
              <a:rPr lang="en-US" altLang="zh-CN" sz="2000" kern="0" dirty="0">
                <a:solidFill>
                  <a:srgbClr val="003366"/>
                </a:solidFill>
                <a:latin typeface="仿宋" panose="02010609060101010101" pitchFamily="49" charset="-122"/>
                <a:ea typeface="仿宋" panose="02010609060101010101" pitchFamily="49" charset="-122"/>
              </a:rPr>
              <a:t>Pod</a:t>
            </a:r>
            <a:r>
              <a:rPr lang="zh-CN" altLang="en-US" sz="2000" kern="0" dirty="0">
                <a:solidFill>
                  <a:srgbClr val="003366"/>
                </a:solidFill>
                <a:latin typeface="仿宋" panose="02010609060101010101" pitchFamily="49" charset="-122"/>
                <a:ea typeface="仿宋" panose="02010609060101010101" pitchFamily="49" charset="-122"/>
              </a:rPr>
              <a:t>内的接入交换机数*每个接入用来连接主机的端口数</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182CA719-A90A-4B90-A9CC-CA83A026DEA9}"/>
              </a:ext>
            </a:extLst>
          </p:cNvPr>
          <p:cNvPicPr>
            <a:picLocks noChangeAspect="1"/>
          </p:cNvPicPr>
          <p:nvPr/>
        </p:nvPicPr>
        <p:blipFill>
          <a:blip r:embed="rId4"/>
          <a:stretch>
            <a:fillRect/>
          </a:stretch>
        </p:blipFill>
        <p:spPr>
          <a:xfrm>
            <a:off x="2339752" y="4134450"/>
            <a:ext cx="5760640" cy="2534910"/>
          </a:xfrm>
          <a:prstGeom prst="rect">
            <a:avLst/>
          </a:prstGeom>
        </p:spPr>
      </p:pic>
    </p:spTree>
    <p:extLst>
      <p:ext uri="{BB962C8B-B14F-4D97-AF65-F5344CB8AC3E}">
        <p14:creationId xmlns:p14="http://schemas.microsoft.com/office/powerpoint/2010/main" val="146776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0F14D60-6327-46EA-82D8-AC55C997D7EC}"/>
              </a:ext>
            </a:extLst>
          </p:cNvPr>
          <p:cNvPicPr>
            <a:picLocks noChangeAspect="1"/>
          </p:cNvPicPr>
          <p:nvPr/>
        </p:nvPicPr>
        <p:blipFill>
          <a:blip r:embed="rId3"/>
          <a:stretch>
            <a:fillRect/>
          </a:stretch>
        </p:blipFill>
        <p:spPr>
          <a:xfrm>
            <a:off x="5178548" y="3777643"/>
            <a:ext cx="4001964" cy="2761270"/>
          </a:xfrm>
          <a:prstGeom prst="rect">
            <a:avLst/>
          </a:prstGeom>
        </p:spPr>
      </p:pic>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6512" y="908622"/>
            <a:ext cx="8640960" cy="5112666"/>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微软网络架构（</a:t>
            </a:r>
            <a:r>
              <a:rPr lang="en-US" altLang="zh-CN" kern="0" dirty="0">
                <a:solidFill>
                  <a:srgbClr val="003366"/>
                </a:solidFill>
                <a:latin typeface="Arial"/>
                <a:ea typeface="宋体"/>
              </a:rPr>
              <a:t>VL2</a:t>
            </a:r>
            <a:r>
              <a:rPr lang="zh-CN" altLang="en-US" kern="0" dirty="0">
                <a:solidFill>
                  <a:srgbClr val="003366"/>
                </a:solidFill>
                <a:latin typeface="Arial"/>
                <a:ea typeface="宋体"/>
              </a:rPr>
              <a:t>）</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三层网络：核心交换机、汇聚交换机、接入交换机</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连接方法：</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若干台主机（例如</a:t>
            </a:r>
            <a:r>
              <a:rPr lang="en-US" altLang="zh-CN" sz="2000" kern="0" dirty="0">
                <a:solidFill>
                  <a:srgbClr val="003366"/>
                </a:solidFill>
                <a:latin typeface="仿宋" panose="02010609060101010101" pitchFamily="49" charset="-122"/>
                <a:ea typeface="仿宋" panose="02010609060101010101" pitchFamily="49" charset="-122"/>
              </a:rPr>
              <a:t>20</a:t>
            </a:r>
            <a:r>
              <a:rPr lang="zh-CN" altLang="en-US" sz="2000" kern="0" dirty="0">
                <a:solidFill>
                  <a:srgbClr val="003366"/>
                </a:solidFill>
                <a:latin typeface="仿宋" panose="02010609060101010101" pitchFamily="49" charset="-122"/>
                <a:ea typeface="仿宋" panose="02010609060101010101" pitchFamily="49" charset="-122"/>
              </a:rPr>
              <a:t>台）连接到一个接入交换机</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每台接入与两个汇聚相连</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每台汇聚与所有核心相连：核心交换机端口数限制网络规模</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优缺点分析</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节省汇聚和接入的端口用来扩大规模</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假定交换机端口数</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个核心</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则规模为</a:t>
            </a:r>
            <a:r>
              <a:rPr lang="en-US" altLang="zh-CN" sz="1600" kern="0" dirty="0">
                <a:solidFill>
                  <a:srgbClr val="003366"/>
                </a:solidFill>
                <a:latin typeface="仿宋" panose="02010609060101010101" pitchFamily="49" charset="-122"/>
                <a:ea typeface="仿宋" panose="02010609060101010101" pitchFamily="49" charset="-122"/>
              </a:rPr>
              <a:t>k*</a:t>
            </a:r>
            <a:r>
              <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(k-n)/2*(k-2)</a:t>
            </a:r>
          </a:p>
          <a:p>
            <a:pPr marL="1657332" lvl="3" indent="-285750" eaLnBrk="1" hangingPunct="1">
              <a:buClr>
                <a:srgbClr val="006666"/>
              </a:buClr>
              <a:buSzPct val="70000"/>
              <a:buFont typeface="Wingdings" panose="05000000000000000000" pitchFamily="2" charset="2"/>
              <a:buChar char="ü"/>
            </a:pPr>
            <a:r>
              <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k</a:t>
            </a:r>
            <a:r>
              <a:rPr lang="zh-CN" altLang="en-US"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表示汇聚交换机个数</a:t>
            </a:r>
            <a:endPar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endParaRPr>
          </a:p>
          <a:p>
            <a:pPr marL="1657332" lvl="3" indent="-285750" eaLnBrk="1" hangingPunct="1">
              <a:buClr>
                <a:srgbClr val="006666"/>
              </a:buClr>
              <a:buSzPct val="70000"/>
              <a:buFont typeface="Wingdings" panose="05000000000000000000" pitchFamily="2" charset="2"/>
              <a:buChar char="ü"/>
            </a:pPr>
            <a:r>
              <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(k-n)</a:t>
            </a:r>
            <a:r>
              <a:rPr lang="zh-CN" altLang="en-US"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表示每个汇聚用于下行连接的端口数</a:t>
            </a:r>
            <a:endPar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endParaRPr>
          </a:p>
          <a:p>
            <a:pPr marL="1657332" lvl="3" indent="-285750" eaLnBrk="1" hangingPunct="1">
              <a:buClr>
                <a:srgbClr val="006666"/>
              </a:buClr>
              <a:buSzPct val="70000"/>
              <a:buFont typeface="Wingdings" panose="05000000000000000000" pitchFamily="2" charset="2"/>
              <a:buChar char="ü"/>
            </a:pPr>
            <a:r>
              <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/2</a:t>
            </a:r>
            <a:r>
              <a:rPr lang="zh-CN" altLang="en-US"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表示“每台接入与两个汇聚相连”</a:t>
            </a:r>
            <a:endPar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endParaRPr>
          </a:p>
          <a:p>
            <a:pPr marL="1657332" lvl="3" indent="-285750" eaLnBrk="1" hangingPunct="1">
              <a:buClr>
                <a:srgbClr val="006666"/>
              </a:buClr>
              <a:buSzPct val="70000"/>
              <a:buFont typeface="Wingdings" panose="05000000000000000000" pitchFamily="2" charset="2"/>
              <a:buChar char="ü"/>
            </a:pPr>
            <a:r>
              <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(k-2)</a:t>
            </a:r>
            <a:r>
              <a:rPr lang="zh-CN" altLang="en-US"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表示每个接入用于连接主机端口数</a:t>
            </a:r>
            <a:endParaRPr lang="en-US" altLang="zh-CN" sz="1600" kern="0" dirty="0">
              <a:solidFill>
                <a:srgbClr val="003366"/>
              </a:solidFill>
              <a:latin typeface="仿宋" panose="02010609060101010101" pitchFamily="49" charset="-122"/>
              <a:ea typeface="仿宋" panose="02010609060101010101" pitchFamily="49" charset="-122"/>
              <a:sym typeface="Wingdings" panose="05000000000000000000" pitchFamily="2" charset="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sym typeface="Wingdings" panose="05000000000000000000" pitchFamily="2" charset="2"/>
              </a:rPr>
              <a:t>核心越多，健壮性越高，规模越小</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125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107504" y="764704"/>
                <a:ext cx="8640960" cy="482463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递归层次结构之</a:t>
                </a:r>
                <a:r>
                  <a:rPr lang="en-US" altLang="zh-CN" kern="0" dirty="0" err="1">
                    <a:solidFill>
                      <a:srgbClr val="003366"/>
                    </a:solidFill>
                    <a:latin typeface="Arial"/>
                    <a:ea typeface="宋体"/>
                  </a:rPr>
                  <a:t>Dcell</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连接方法：采用递归方法构建网络</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0</a:t>
                </a:r>
                <a:r>
                  <a:rPr lang="zh-CN" altLang="en-US" sz="2000" kern="0" dirty="0">
                    <a:solidFill>
                      <a:srgbClr val="003366"/>
                    </a:solidFill>
                    <a:latin typeface="仿宋" panose="02010609060101010101" pitchFamily="49" charset="-122"/>
                    <a:ea typeface="仿宋" panose="02010609060101010101" pitchFamily="49" charset="-122"/>
                  </a:rPr>
                  <a:t>层由一个交换机连接</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个服务器</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1</a:t>
                </a:r>
                <a:r>
                  <a:rPr lang="zh-CN" altLang="en-US" sz="2000" kern="0" dirty="0">
                    <a:solidFill>
                      <a:srgbClr val="003366"/>
                    </a:solidFill>
                    <a:latin typeface="仿宋" panose="02010609060101010101" pitchFamily="49" charset="-122"/>
                    <a:ea typeface="仿宋" panose="02010609060101010101" pitchFamily="49" charset="-122"/>
                  </a:rPr>
                  <a:t>层由</a:t>
                </a:r>
                <a:r>
                  <a:rPr lang="en-US" altLang="zh-CN" sz="2000" kern="0" dirty="0">
                    <a:solidFill>
                      <a:srgbClr val="003366"/>
                    </a:solidFill>
                    <a:latin typeface="仿宋" panose="02010609060101010101" pitchFamily="49" charset="-122"/>
                    <a:ea typeface="仿宋" panose="02010609060101010101" pitchFamily="49" charset="-122"/>
                  </a:rPr>
                  <a:t>n+1</a:t>
                </a:r>
                <a:r>
                  <a:rPr lang="zh-CN" altLang="en-US" sz="2000" kern="0" dirty="0">
                    <a:solidFill>
                      <a:srgbClr val="003366"/>
                    </a:solidFill>
                    <a:latin typeface="仿宋" panose="02010609060101010101" pitchFamily="49" charset="-122"/>
                    <a:ea typeface="仿宋" panose="02010609060101010101" pitchFamily="49" charset="-122"/>
                  </a:rPr>
                  <a:t>个第</a:t>
                </a:r>
                <a:r>
                  <a:rPr lang="en-US" altLang="zh-CN" sz="2000" kern="0" dirty="0">
                    <a:solidFill>
                      <a:srgbClr val="003366"/>
                    </a:solidFill>
                    <a:latin typeface="仿宋" panose="02010609060101010101" pitchFamily="49" charset="-122"/>
                    <a:ea typeface="仿宋" panose="02010609060101010101" pitchFamily="49" charset="-122"/>
                  </a:rPr>
                  <a:t>0</a:t>
                </a:r>
                <a:r>
                  <a:rPr lang="zh-CN" altLang="en-US" sz="2000" kern="0" dirty="0">
                    <a:solidFill>
                      <a:srgbClr val="003366"/>
                    </a:solidFill>
                    <a:latin typeface="仿宋" panose="02010609060101010101" pitchFamily="49" charset="-122"/>
                    <a:ea typeface="仿宋" panose="02010609060101010101" pitchFamily="49" charset="-122"/>
                  </a:rPr>
                  <a:t>层的节点构成：</a:t>
                </a:r>
                <a:r>
                  <a:rPr lang="zh-CN" altLang="en-US" sz="2000" kern="0" dirty="0">
                    <a:solidFill>
                      <a:srgbClr val="FF0000"/>
                    </a:solidFill>
                    <a:latin typeface="仿宋" panose="02010609060101010101" pitchFamily="49" charset="-122"/>
                    <a:ea typeface="仿宋" panose="02010609060101010101" pitchFamily="49" charset="-122"/>
                  </a:rPr>
                  <a:t>为什么是</a:t>
                </a:r>
                <a:r>
                  <a:rPr lang="en-US" altLang="zh-CN" sz="2000" kern="0" dirty="0">
                    <a:solidFill>
                      <a:srgbClr val="FF0000"/>
                    </a:solidFill>
                    <a:latin typeface="仿宋" panose="02010609060101010101" pitchFamily="49" charset="-122"/>
                    <a:ea typeface="仿宋" panose="02010609060101010101" pitchFamily="49" charset="-122"/>
                  </a:rPr>
                  <a:t>n+1</a:t>
                </a:r>
                <a:r>
                  <a:rPr lang="zh-CN" altLang="en-US" sz="2000" kern="0" dirty="0">
                    <a:solidFill>
                      <a:srgbClr val="FF0000"/>
                    </a:solidFill>
                    <a:latin typeface="仿宋" panose="02010609060101010101" pitchFamily="49" charset="-122"/>
                    <a:ea typeface="仿宋" panose="02010609060101010101" pitchFamily="49" charset="-122"/>
                  </a:rPr>
                  <a:t>？</a:t>
                </a:r>
                <a:endParaRPr lang="en-US" altLang="zh-CN" sz="2000" kern="0" dirty="0">
                  <a:solidFill>
                    <a:srgbClr val="FF0000"/>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对于一个特定的</a:t>
                </a:r>
                <a:r>
                  <a:rPr lang="en-US" altLang="zh-CN" sz="1600" kern="0" dirty="0">
                    <a:solidFill>
                      <a:srgbClr val="003366"/>
                    </a:solidFill>
                    <a:latin typeface="仿宋" panose="02010609060101010101" pitchFamily="49" charset="-122"/>
                    <a:ea typeface="仿宋" panose="02010609060101010101" pitchFamily="49" charset="-122"/>
                  </a:rPr>
                  <a:t>0</a:t>
                </a:r>
                <a:r>
                  <a:rPr lang="zh-CN" altLang="en-US" sz="1600" kern="0" dirty="0">
                    <a:solidFill>
                      <a:srgbClr val="003366"/>
                    </a:solidFill>
                    <a:latin typeface="仿宋" panose="02010609060101010101" pitchFamily="49" charset="-122"/>
                    <a:ea typeface="仿宋" panose="02010609060101010101" pitchFamily="49" charset="-122"/>
                  </a:rPr>
                  <a:t>层，它的</a:t>
                </a:r>
                <a:r>
                  <a:rPr lang="en-US" altLang="zh-CN" sz="1600" kern="0" dirty="0">
                    <a:solidFill>
                      <a:srgbClr val="003366"/>
                    </a:solidFill>
                    <a:latin typeface="仿宋" panose="02010609060101010101" pitchFamily="49" charset="-122"/>
                    <a:ea typeface="仿宋" panose="02010609060101010101" pitchFamily="49" charset="-122"/>
                  </a:rPr>
                  <a:t>n</a:t>
                </a:r>
                <a:r>
                  <a:rPr lang="zh-CN" altLang="en-US" sz="1600" kern="0" dirty="0">
                    <a:solidFill>
                      <a:srgbClr val="003366"/>
                    </a:solidFill>
                    <a:latin typeface="仿宋" panose="02010609060101010101" pitchFamily="49" charset="-122"/>
                    <a:ea typeface="仿宋" panose="02010609060101010101" pitchFamily="49" charset="-122"/>
                  </a:rPr>
                  <a:t>台服务器分别与其他</a:t>
                </a:r>
                <a:r>
                  <a:rPr lang="en-US" altLang="zh-CN" sz="1600" kern="0" dirty="0">
                    <a:solidFill>
                      <a:srgbClr val="003366"/>
                    </a:solidFill>
                    <a:latin typeface="仿宋" panose="02010609060101010101" pitchFamily="49" charset="-122"/>
                    <a:ea typeface="仿宋" panose="02010609060101010101" pitchFamily="49" charset="-122"/>
                  </a:rPr>
                  <a:t>n</a:t>
                </a:r>
                <a:r>
                  <a:rPr lang="zh-CN" altLang="en-US" sz="1600" kern="0" dirty="0">
                    <a:solidFill>
                      <a:srgbClr val="003366"/>
                    </a:solidFill>
                    <a:latin typeface="仿宋" panose="02010609060101010101" pitchFamily="49" charset="-122"/>
                    <a:ea typeface="仿宋" panose="02010609060101010101" pitchFamily="49" charset="-122"/>
                  </a:rPr>
                  <a:t>个</a:t>
                </a:r>
                <a:r>
                  <a:rPr lang="en-US" altLang="zh-CN" sz="1600" kern="0" dirty="0">
                    <a:solidFill>
                      <a:srgbClr val="003366"/>
                    </a:solidFill>
                    <a:latin typeface="仿宋" panose="02010609060101010101" pitchFamily="49" charset="-122"/>
                    <a:ea typeface="仿宋" panose="02010609060101010101" pitchFamily="49" charset="-122"/>
                  </a:rPr>
                  <a:t>0</a:t>
                </a:r>
                <a:r>
                  <a:rPr lang="zh-CN" altLang="en-US" sz="1600" kern="0" dirty="0">
                    <a:solidFill>
                      <a:srgbClr val="003366"/>
                    </a:solidFill>
                    <a:latin typeface="仿宋" panose="02010609060101010101" pitchFamily="49" charset="-122"/>
                    <a:ea typeface="仿宋" panose="02010609060101010101" pitchFamily="49" charset="-122"/>
                  </a:rPr>
                  <a:t>层中的一台服务器相连</a:t>
                </a:r>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假定第</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层服务器数为</a:t>
                </a:r>
                <a14:m>
                  <m:oMath xmlns:m="http://schemas.openxmlformats.org/officeDocument/2006/math">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i="1" kern="0">
                            <a:solidFill>
                              <a:srgbClr val="003366"/>
                            </a:solidFill>
                            <a:latin typeface="Cambria Math" panose="02040503050406030204" pitchFamily="18" charset="0"/>
                            <a:ea typeface="仿宋" panose="02010609060101010101" pitchFamily="49" charset="-122"/>
                          </a:rPr>
                          <m:t>𝑆</m:t>
                        </m:r>
                      </m:e>
                      <m:sub>
                        <m:r>
                          <a:rPr lang="en-US" altLang="zh-CN" sz="2000" i="1" kern="0">
                            <a:solidFill>
                              <a:srgbClr val="003366"/>
                            </a:solidFill>
                            <a:latin typeface="Cambria Math" panose="02040503050406030204" pitchFamily="18" charset="0"/>
                            <a:ea typeface="仿宋" panose="02010609060101010101" pitchFamily="49" charset="-122"/>
                          </a:rPr>
                          <m:t>𝑘</m:t>
                        </m:r>
                      </m:sub>
                    </m:sSub>
                  </m:oMath>
                </a14:m>
                <a:r>
                  <a:rPr lang="zh-CN" altLang="en-US" sz="2000" kern="0" dirty="0">
                    <a:solidFill>
                      <a:srgbClr val="003366"/>
                    </a:solidFill>
                    <a:latin typeface="仿宋" panose="02010609060101010101" pitchFamily="49" charset="-122"/>
                    <a:ea typeface="仿宋" panose="02010609060101010101" pitchFamily="49" charset="-122"/>
                  </a:rPr>
                  <a:t>，组建</a:t>
                </a:r>
                <a:r>
                  <a:rPr lang="en-US" altLang="zh-CN" sz="2000" kern="0" dirty="0">
                    <a:solidFill>
                      <a:srgbClr val="003366"/>
                    </a:solidFill>
                    <a:latin typeface="仿宋" panose="02010609060101010101" pitchFamily="49" charset="-122"/>
                    <a:ea typeface="仿宋" panose="02010609060101010101" pitchFamily="49" charset="-122"/>
                  </a:rPr>
                  <a:t>k+1</a:t>
                </a:r>
                <a:r>
                  <a:rPr lang="zh-CN" altLang="en-US" sz="2000" kern="0" dirty="0">
                    <a:solidFill>
                      <a:srgbClr val="003366"/>
                    </a:solidFill>
                    <a:latin typeface="仿宋" panose="02010609060101010101" pitchFamily="49" charset="-122"/>
                    <a:ea typeface="仿宋" panose="02010609060101010101" pitchFamily="49" charset="-122"/>
                  </a:rPr>
                  <a:t>层时，每个第</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层模块的</a:t>
                </a:r>
                <a14:m>
                  <m:oMath xmlns:m="http://schemas.openxmlformats.org/officeDocument/2006/math">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i="1" kern="0">
                            <a:solidFill>
                              <a:srgbClr val="003366"/>
                            </a:solidFill>
                            <a:latin typeface="Cambria Math" panose="02040503050406030204" pitchFamily="18" charset="0"/>
                            <a:ea typeface="仿宋" panose="02010609060101010101" pitchFamily="49" charset="-122"/>
                          </a:rPr>
                          <m:t>𝑆</m:t>
                        </m:r>
                      </m:e>
                      <m:sub>
                        <m:r>
                          <a:rPr lang="en-US" altLang="zh-CN" sz="2000" i="1" kern="0">
                            <a:solidFill>
                              <a:srgbClr val="003366"/>
                            </a:solidFill>
                            <a:latin typeface="Cambria Math" panose="02040503050406030204" pitchFamily="18" charset="0"/>
                            <a:ea typeface="仿宋" panose="02010609060101010101" pitchFamily="49" charset="-122"/>
                          </a:rPr>
                          <m:t>𝑘</m:t>
                        </m:r>
                      </m:sub>
                    </m:sSub>
                  </m:oMath>
                </a14:m>
                <a:r>
                  <a:rPr lang="zh-CN" altLang="en-US" sz="2000" kern="0" dirty="0">
                    <a:solidFill>
                      <a:srgbClr val="003366"/>
                    </a:solidFill>
                    <a:latin typeface="仿宋" panose="02010609060101010101" pitchFamily="49" charset="-122"/>
                    <a:ea typeface="仿宋" panose="02010609060101010101" pitchFamily="49" charset="-122"/>
                  </a:rPr>
                  <a:t>个服务器与其它</a:t>
                </a:r>
                <a14:m>
                  <m:oMath xmlns:m="http://schemas.openxmlformats.org/officeDocument/2006/math">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i="1" kern="0">
                            <a:solidFill>
                              <a:srgbClr val="003366"/>
                            </a:solidFill>
                            <a:latin typeface="Cambria Math" panose="02040503050406030204" pitchFamily="18" charset="0"/>
                            <a:ea typeface="仿宋" panose="02010609060101010101" pitchFamily="49" charset="-122"/>
                          </a:rPr>
                          <m:t>𝑆</m:t>
                        </m:r>
                      </m:e>
                      <m:sub>
                        <m:r>
                          <a:rPr lang="en-US" altLang="zh-CN" sz="2000" i="1" kern="0">
                            <a:solidFill>
                              <a:srgbClr val="003366"/>
                            </a:solidFill>
                            <a:latin typeface="Cambria Math" panose="02040503050406030204" pitchFamily="18" charset="0"/>
                            <a:ea typeface="仿宋" panose="02010609060101010101" pitchFamily="49" charset="-122"/>
                          </a:rPr>
                          <m:t>𝑘</m:t>
                        </m:r>
                      </m:sub>
                    </m:sSub>
                  </m:oMath>
                </a14:m>
                <a:r>
                  <a:rPr lang="zh-CN" altLang="en-US" sz="2000" kern="0" dirty="0">
                    <a:solidFill>
                      <a:srgbClr val="003366"/>
                    </a:solidFill>
                    <a:latin typeface="仿宋" panose="02010609060101010101" pitchFamily="49" charset="-122"/>
                    <a:ea typeface="仿宋" panose="02010609060101010101" pitchFamily="49" charset="-122"/>
                  </a:rPr>
                  <a:t>个第</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层模块相连，所以额外扩充</a:t>
                </a:r>
                <a14:m>
                  <m:oMath xmlns:m="http://schemas.openxmlformats.org/officeDocument/2006/math">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i="1" kern="0">
                            <a:solidFill>
                              <a:srgbClr val="003366"/>
                            </a:solidFill>
                            <a:latin typeface="Cambria Math" panose="02040503050406030204" pitchFamily="18" charset="0"/>
                            <a:ea typeface="仿宋" panose="02010609060101010101" pitchFamily="49" charset="-122"/>
                          </a:rPr>
                          <m:t>𝑆</m:t>
                        </m:r>
                      </m:e>
                      <m:sub>
                        <m:r>
                          <a:rPr lang="en-US" altLang="zh-CN" sz="2000" i="1" kern="0">
                            <a:solidFill>
                              <a:srgbClr val="003366"/>
                            </a:solidFill>
                            <a:latin typeface="Cambria Math" panose="02040503050406030204" pitchFamily="18" charset="0"/>
                            <a:ea typeface="仿宋" panose="02010609060101010101" pitchFamily="49" charset="-122"/>
                          </a:rPr>
                          <m:t>𝑘</m:t>
                        </m:r>
                      </m:sub>
                    </m:sSub>
                  </m:oMath>
                </a14:m>
                <a:r>
                  <a:rPr lang="zh-CN" altLang="en-US" sz="2000" kern="0" dirty="0">
                    <a:solidFill>
                      <a:srgbClr val="003366"/>
                    </a:solidFill>
                    <a:latin typeface="仿宋" panose="02010609060101010101" pitchFamily="49" charset="-122"/>
                    <a:ea typeface="仿宋" panose="02010609060101010101" pitchFamily="49" charset="-122"/>
                  </a:rPr>
                  <a:t>个第</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层模块，再加上自己，共个</a:t>
                </a:r>
                <a14:m>
                  <m:oMath xmlns:m="http://schemas.openxmlformats.org/officeDocument/2006/math">
                    <m:r>
                      <a:rPr lang="en-US" altLang="zh-CN" sz="2000" i="1" kern="0">
                        <a:solidFill>
                          <a:srgbClr val="003366"/>
                        </a:solidFill>
                        <a:latin typeface="Cambria Math" panose="02040503050406030204" pitchFamily="18" charset="0"/>
                        <a:ea typeface="仿宋" panose="02010609060101010101" pitchFamily="49" charset="-122"/>
                      </a:rPr>
                      <m:t>(</m:t>
                    </m:r>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i="1" kern="0">
                            <a:solidFill>
                              <a:srgbClr val="003366"/>
                            </a:solidFill>
                            <a:latin typeface="Cambria Math" panose="02040503050406030204" pitchFamily="18" charset="0"/>
                            <a:ea typeface="仿宋" panose="02010609060101010101" pitchFamily="49" charset="-122"/>
                          </a:rPr>
                          <m:t>𝑆</m:t>
                        </m:r>
                      </m:e>
                      <m:sub>
                        <m:r>
                          <a:rPr lang="en-US" altLang="zh-CN" sz="2000" i="1" kern="0">
                            <a:solidFill>
                              <a:srgbClr val="003366"/>
                            </a:solidFill>
                            <a:latin typeface="Cambria Math" panose="02040503050406030204" pitchFamily="18" charset="0"/>
                            <a:ea typeface="仿宋" panose="02010609060101010101" pitchFamily="49" charset="-122"/>
                          </a:rPr>
                          <m:t>𝑘</m:t>
                        </m:r>
                      </m:sub>
                    </m:sSub>
                    <m:r>
                      <a:rPr lang="en-US" altLang="zh-CN" sz="2000" i="1" kern="0">
                        <a:solidFill>
                          <a:srgbClr val="003366"/>
                        </a:solidFill>
                        <a:latin typeface="Cambria Math" panose="02040503050406030204" pitchFamily="18" charset="0"/>
                        <a:ea typeface="仿宋" panose="02010609060101010101" pitchFamily="49" charset="-122"/>
                      </a:rPr>
                      <m:t>+1)</m:t>
                    </m:r>
                  </m:oMath>
                </a14:m>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k</a:t>
                </a:r>
                <a:r>
                  <a:rPr lang="zh-CN" altLang="en-US" sz="2000" kern="0" dirty="0">
                    <a:solidFill>
                      <a:srgbClr val="003366"/>
                    </a:solidFill>
                    <a:latin typeface="仿宋" panose="02010609060101010101" pitchFamily="49" charset="-122"/>
                    <a:ea typeface="仿宋" panose="02010609060101010101" pitchFamily="49" charset="-122"/>
                  </a:rPr>
                  <a:t>层模块</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递归关系总结</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假定第</a:t>
                </a:r>
                <a:r>
                  <a:rPr lang="en-US" altLang="zh-CN" sz="1600" kern="0" dirty="0">
                    <a:solidFill>
                      <a:srgbClr val="003366"/>
                    </a:solidFill>
                    <a:latin typeface="仿宋" panose="02010609060101010101" pitchFamily="49" charset="-122"/>
                    <a:ea typeface="仿宋" panose="02010609060101010101" pitchFamily="49" charset="-122"/>
                  </a:rPr>
                  <a:t>k</a:t>
                </a:r>
                <a:r>
                  <a:rPr lang="zh-CN" altLang="en-US" sz="1600" kern="0" dirty="0">
                    <a:solidFill>
                      <a:srgbClr val="003366"/>
                    </a:solidFill>
                    <a:latin typeface="仿宋" panose="02010609060101010101" pitchFamily="49" charset="-122"/>
                    <a:ea typeface="仿宋" panose="02010609060101010101" pitchFamily="49" charset="-122"/>
                  </a:rPr>
                  <a:t>层服务器数为</a:t>
                </a:r>
                <a14:m>
                  <m:oMath xmlns:m="http://schemas.openxmlformats.org/officeDocument/2006/math">
                    <m:sSub>
                      <m:sSubPr>
                        <m:ctrlPr>
                          <a:rPr lang="en-US" altLang="zh-CN" sz="160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sz="1600"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1600" b="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r>
                          <a:rPr lang="en-US" altLang="zh-CN" sz="1600" b="0" i="1" kern="0" smtClean="0">
                            <a:solidFill>
                              <a:srgbClr val="003366"/>
                            </a:solidFill>
                            <a:latin typeface="Cambria Math" panose="02040503050406030204" pitchFamily="18" charset="0"/>
                            <a:ea typeface="仿宋" panose="02010609060101010101" pitchFamily="49" charset="-122"/>
                          </a:rPr>
                          <m:t>+1</m:t>
                        </m:r>
                      </m:sub>
                    </m:sSub>
                    <m:r>
                      <a:rPr lang="en-US" altLang="zh-CN" sz="1600" b="0" i="1" kern="0" smtClean="0">
                        <a:solidFill>
                          <a:srgbClr val="003366"/>
                        </a:solidFill>
                        <a:latin typeface="Cambria Math" panose="02040503050406030204" pitchFamily="18" charset="0"/>
                        <a:ea typeface="仿宋" panose="02010609060101010101" pitchFamily="49" charset="-122"/>
                      </a:rPr>
                      <m:t>=(</m:t>
                    </m:r>
                    <m:sSub>
                      <m:sSubPr>
                        <m:ctrlPr>
                          <a:rPr lang="en-US" altLang="zh-CN" sz="1600" b="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sub>
                    </m:sSub>
                    <m:r>
                      <a:rPr lang="en-US" altLang="zh-CN" sz="1600" b="0" i="1" kern="0" smtClean="0">
                        <a:solidFill>
                          <a:srgbClr val="003366"/>
                        </a:solidFill>
                        <a:latin typeface="Cambria Math" panose="02040503050406030204" pitchFamily="18" charset="0"/>
                        <a:ea typeface="仿宋" panose="02010609060101010101" pitchFamily="49" charset="-122"/>
                      </a:rPr>
                      <m:t>+1)</m:t>
                    </m:r>
                    <m:sSub>
                      <m:sSubPr>
                        <m:ctrlPr>
                          <a:rPr lang="en-US" altLang="zh-CN" sz="1600" b="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sub>
                    </m:sSub>
                  </m:oMath>
                </a14:m>
                <a:endParaRPr lang="en-US" altLang="zh-CN" sz="1600" kern="0" dirty="0">
                  <a:solidFill>
                    <a:srgbClr val="003366"/>
                  </a:solidFill>
                  <a:latin typeface="仿宋" panose="02010609060101010101" pitchFamily="49" charset="-122"/>
                  <a:ea typeface="仿宋" panose="02010609060101010101" pitchFamily="49" charset="-122"/>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优缺点分析</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布线复杂，层数受限于端口数</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扩展性好</a:t>
                </a:r>
                <a:r>
                  <a:rPr lang="en-US" altLang="zh-CN" sz="2000" kern="0" dirty="0">
                    <a:solidFill>
                      <a:srgbClr val="003366"/>
                    </a:solidFill>
                    <a:latin typeface="仿宋" panose="02010609060101010101" pitchFamily="49" charset="-122"/>
                    <a:ea typeface="仿宋" panose="02010609060101010101" pitchFamily="49" charset="-122"/>
                  </a:rPr>
                  <a:t> </a:t>
                </a: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107504" y="764704"/>
                <a:ext cx="8640960" cy="4824634"/>
              </a:xfrm>
              <a:blipFill>
                <a:blip r:embed="rId4"/>
                <a:stretch>
                  <a:fillRect l="-635" t="-1641" b="-1389"/>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F310A24-DE1B-4A85-AD14-5BFC3955ECC7}"/>
              </a:ext>
            </a:extLst>
          </p:cNvPr>
          <p:cNvPicPr>
            <a:picLocks noChangeAspect="1"/>
          </p:cNvPicPr>
          <p:nvPr/>
        </p:nvPicPr>
        <p:blipFill>
          <a:blip r:embed="rId5"/>
          <a:stretch>
            <a:fillRect/>
          </a:stretch>
        </p:blipFill>
        <p:spPr>
          <a:xfrm>
            <a:off x="4211960" y="5214240"/>
            <a:ext cx="1713465" cy="1450352"/>
          </a:xfrm>
          <a:prstGeom prst="rect">
            <a:avLst/>
          </a:prstGeom>
        </p:spPr>
      </p:pic>
      <p:pic>
        <p:nvPicPr>
          <p:cNvPr id="3" name="图片 2">
            <a:extLst>
              <a:ext uri="{FF2B5EF4-FFF2-40B4-BE49-F238E27FC236}">
                <a16:creationId xmlns:a16="http://schemas.microsoft.com/office/drawing/2014/main" id="{E121B5CC-9881-4EC6-A7BC-4A30929D0F24}"/>
              </a:ext>
            </a:extLst>
          </p:cNvPr>
          <p:cNvPicPr>
            <a:picLocks noChangeAspect="1"/>
          </p:cNvPicPr>
          <p:nvPr/>
        </p:nvPicPr>
        <p:blipFill>
          <a:blip r:embed="rId6"/>
          <a:stretch>
            <a:fillRect/>
          </a:stretch>
        </p:blipFill>
        <p:spPr>
          <a:xfrm>
            <a:off x="6015408" y="3835915"/>
            <a:ext cx="3003113" cy="2728037"/>
          </a:xfrm>
          <a:prstGeom prst="rect">
            <a:avLst/>
          </a:prstGeom>
        </p:spPr>
      </p:pic>
      <p:sp>
        <p:nvSpPr>
          <p:cNvPr id="4" name="矩形 3">
            <a:extLst>
              <a:ext uri="{FF2B5EF4-FFF2-40B4-BE49-F238E27FC236}">
                <a16:creationId xmlns:a16="http://schemas.microsoft.com/office/drawing/2014/main" id="{D92D8C2E-C582-43E2-BC44-CC5CCA4164B1}"/>
              </a:ext>
            </a:extLst>
          </p:cNvPr>
          <p:cNvSpPr/>
          <p:nvPr/>
        </p:nvSpPr>
        <p:spPr>
          <a:xfrm>
            <a:off x="354012" y="5417929"/>
            <a:ext cx="3209876" cy="1323439"/>
          </a:xfrm>
          <a:prstGeom prst="rect">
            <a:avLst/>
          </a:prstGeom>
        </p:spPr>
        <p:txBody>
          <a:bodyPr wrap="square">
            <a:spAutoFit/>
          </a:bodyPr>
          <a:lstStyle/>
          <a:p>
            <a:r>
              <a:rPr lang="zh-CN" altLang="en-US" sz="2000" kern="0" dirty="0">
                <a:solidFill>
                  <a:srgbClr val="7030A0"/>
                </a:solidFill>
                <a:latin typeface="仿宋" panose="02010609060101010101" pitchFamily="49" charset="-122"/>
                <a:ea typeface="仿宋" panose="02010609060101010101" pitchFamily="49" charset="-122"/>
              </a:rPr>
              <a:t>第</a:t>
            </a:r>
            <a:r>
              <a:rPr lang="en-US" altLang="zh-CN" sz="2000" kern="0" dirty="0">
                <a:solidFill>
                  <a:srgbClr val="7030A0"/>
                </a:solidFill>
                <a:latin typeface="仿宋" panose="02010609060101010101" pitchFamily="49" charset="-122"/>
                <a:ea typeface="仿宋" panose="02010609060101010101" pitchFamily="49" charset="-122"/>
              </a:rPr>
              <a:t>0</a:t>
            </a:r>
            <a:r>
              <a:rPr lang="zh-CN" altLang="en-US" sz="2000" kern="0" dirty="0">
                <a:solidFill>
                  <a:srgbClr val="7030A0"/>
                </a:solidFill>
                <a:latin typeface="仿宋" panose="02010609060101010101" pitchFamily="49" charset="-122"/>
                <a:ea typeface="仿宋" panose="02010609060101010101" pitchFamily="49" charset="-122"/>
              </a:rPr>
              <a:t>层：</a:t>
            </a:r>
            <a:r>
              <a:rPr lang="en-US" altLang="zh-CN" sz="2000" kern="0" dirty="0">
                <a:solidFill>
                  <a:srgbClr val="7030A0"/>
                </a:solidFill>
                <a:latin typeface="仿宋" panose="02010609060101010101" pitchFamily="49" charset="-122"/>
                <a:ea typeface="仿宋" panose="02010609060101010101" pitchFamily="49" charset="-122"/>
              </a:rPr>
              <a:t>4</a:t>
            </a:r>
            <a:r>
              <a:rPr lang="zh-CN" altLang="en-US" sz="2000" kern="0" dirty="0">
                <a:solidFill>
                  <a:srgbClr val="7030A0"/>
                </a:solidFill>
                <a:latin typeface="仿宋" panose="02010609060101010101" pitchFamily="49" charset="-122"/>
                <a:ea typeface="仿宋" panose="02010609060101010101" pitchFamily="49" charset="-122"/>
              </a:rPr>
              <a:t>节点</a:t>
            </a:r>
            <a:endParaRPr lang="en-US" altLang="zh-CN" sz="2000" kern="0" dirty="0">
              <a:solidFill>
                <a:srgbClr val="7030A0"/>
              </a:solidFill>
              <a:latin typeface="仿宋" panose="02010609060101010101" pitchFamily="49" charset="-122"/>
              <a:ea typeface="仿宋" panose="02010609060101010101" pitchFamily="49" charset="-122"/>
            </a:endParaRPr>
          </a:p>
          <a:p>
            <a:r>
              <a:rPr lang="zh-CN" altLang="en-US" sz="2000" kern="0" dirty="0">
                <a:solidFill>
                  <a:srgbClr val="7030A0"/>
                </a:solidFill>
                <a:latin typeface="仿宋" panose="02010609060101010101" pitchFamily="49" charset="-122"/>
                <a:ea typeface="仿宋" panose="02010609060101010101" pitchFamily="49" charset="-122"/>
              </a:rPr>
              <a:t>第</a:t>
            </a:r>
            <a:r>
              <a:rPr lang="en-US" altLang="zh-CN" sz="2000" kern="0" dirty="0">
                <a:solidFill>
                  <a:srgbClr val="7030A0"/>
                </a:solidFill>
                <a:latin typeface="仿宋" panose="02010609060101010101" pitchFamily="49" charset="-122"/>
                <a:ea typeface="仿宋" panose="02010609060101010101" pitchFamily="49" charset="-122"/>
              </a:rPr>
              <a:t>1</a:t>
            </a:r>
            <a:r>
              <a:rPr lang="zh-CN" altLang="en-US" sz="2000" kern="0" dirty="0">
                <a:solidFill>
                  <a:srgbClr val="7030A0"/>
                </a:solidFill>
                <a:latin typeface="仿宋" panose="02010609060101010101" pitchFamily="49" charset="-122"/>
                <a:ea typeface="仿宋" panose="02010609060101010101" pitchFamily="49" charset="-122"/>
              </a:rPr>
              <a:t>层：</a:t>
            </a:r>
            <a:r>
              <a:rPr lang="en-US" altLang="zh-CN" sz="2000" kern="0" dirty="0">
                <a:solidFill>
                  <a:srgbClr val="7030A0"/>
                </a:solidFill>
                <a:latin typeface="仿宋" panose="02010609060101010101" pitchFamily="49" charset="-122"/>
                <a:ea typeface="仿宋" panose="02010609060101010101" pitchFamily="49" charset="-122"/>
              </a:rPr>
              <a:t>4</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5=20</a:t>
            </a:r>
            <a:r>
              <a:rPr lang="zh-CN" altLang="en-US" sz="2000" kern="0" dirty="0">
                <a:solidFill>
                  <a:srgbClr val="7030A0"/>
                </a:solidFill>
                <a:latin typeface="仿宋" panose="02010609060101010101" pitchFamily="49" charset="-122"/>
                <a:ea typeface="仿宋" panose="02010609060101010101" pitchFamily="49" charset="-122"/>
              </a:rPr>
              <a:t>节点</a:t>
            </a:r>
            <a:endParaRPr lang="en-US" altLang="zh-CN" sz="2000" kern="0" dirty="0">
              <a:solidFill>
                <a:srgbClr val="7030A0"/>
              </a:solidFill>
              <a:latin typeface="仿宋" panose="02010609060101010101" pitchFamily="49" charset="-122"/>
              <a:ea typeface="仿宋" panose="02010609060101010101" pitchFamily="49" charset="-122"/>
            </a:endParaRPr>
          </a:p>
          <a:p>
            <a:r>
              <a:rPr lang="zh-CN" altLang="en-US" sz="2000" kern="0" dirty="0">
                <a:solidFill>
                  <a:srgbClr val="7030A0"/>
                </a:solidFill>
                <a:latin typeface="仿宋" panose="02010609060101010101" pitchFamily="49" charset="-122"/>
                <a:ea typeface="仿宋" panose="02010609060101010101" pitchFamily="49" charset="-122"/>
              </a:rPr>
              <a:t>第</a:t>
            </a:r>
            <a:r>
              <a:rPr lang="en-US" altLang="zh-CN" sz="2000" kern="0" dirty="0">
                <a:solidFill>
                  <a:srgbClr val="7030A0"/>
                </a:solidFill>
                <a:latin typeface="仿宋" panose="02010609060101010101" pitchFamily="49" charset="-122"/>
                <a:ea typeface="仿宋" panose="02010609060101010101" pitchFamily="49" charset="-122"/>
              </a:rPr>
              <a:t>2</a:t>
            </a:r>
            <a:r>
              <a:rPr lang="zh-CN" altLang="en-US" sz="2000" kern="0" dirty="0">
                <a:solidFill>
                  <a:srgbClr val="7030A0"/>
                </a:solidFill>
                <a:latin typeface="仿宋" panose="02010609060101010101" pitchFamily="49" charset="-122"/>
                <a:ea typeface="仿宋" panose="02010609060101010101" pitchFamily="49" charset="-122"/>
              </a:rPr>
              <a:t>层：</a:t>
            </a:r>
            <a:r>
              <a:rPr lang="en-US" altLang="zh-CN" sz="2000" kern="0" dirty="0">
                <a:solidFill>
                  <a:srgbClr val="7030A0"/>
                </a:solidFill>
                <a:latin typeface="仿宋" panose="02010609060101010101" pitchFamily="49" charset="-122"/>
                <a:ea typeface="仿宋" panose="02010609060101010101" pitchFamily="49" charset="-122"/>
              </a:rPr>
              <a:t>20</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21=420</a:t>
            </a:r>
            <a:r>
              <a:rPr lang="zh-CN" altLang="en-US" sz="2000" kern="0" dirty="0">
                <a:solidFill>
                  <a:srgbClr val="7030A0"/>
                </a:solidFill>
                <a:latin typeface="仿宋" panose="02010609060101010101" pitchFamily="49" charset="-122"/>
                <a:ea typeface="仿宋" panose="02010609060101010101" pitchFamily="49" charset="-122"/>
              </a:rPr>
              <a:t>节点</a:t>
            </a:r>
            <a:endParaRPr lang="en-US" altLang="zh-CN" sz="2000" kern="0" dirty="0">
              <a:solidFill>
                <a:srgbClr val="7030A0"/>
              </a:solidFill>
              <a:latin typeface="仿宋" panose="02010609060101010101" pitchFamily="49" charset="-122"/>
              <a:ea typeface="仿宋" panose="02010609060101010101" pitchFamily="49" charset="-122"/>
            </a:endParaRPr>
          </a:p>
          <a:p>
            <a:r>
              <a:rPr lang="zh-CN" altLang="en-US" sz="2000" kern="0" dirty="0">
                <a:solidFill>
                  <a:srgbClr val="7030A0"/>
                </a:solidFill>
                <a:latin typeface="仿宋" panose="02010609060101010101" pitchFamily="49" charset="-122"/>
                <a:ea typeface="仿宋" panose="02010609060101010101" pitchFamily="49" charset="-122"/>
              </a:rPr>
              <a:t>第</a:t>
            </a:r>
            <a:r>
              <a:rPr lang="en-US" altLang="zh-CN" sz="2000" kern="0" dirty="0">
                <a:solidFill>
                  <a:srgbClr val="7030A0"/>
                </a:solidFill>
                <a:latin typeface="仿宋" panose="02010609060101010101" pitchFamily="49" charset="-122"/>
                <a:ea typeface="仿宋" panose="02010609060101010101" pitchFamily="49" charset="-122"/>
              </a:rPr>
              <a:t>3</a:t>
            </a:r>
            <a:r>
              <a:rPr lang="zh-CN" altLang="en-US" sz="2000" kern="0" dirty="0">
                <a:solidFill>
                  <a:srgbClr val="7030A0"/>
                </a:solidFill>
                <a:latin typeface="仿宋" panose="02010609060101010101" pitchFamily="49" charset="-122"/>
                <a:ea typeface="仿宋" panose="02010609060101010101" pitchFamily="49" charset="-122"/>
              </a:rPr>
              <a:t>层：</a:t>
            </a:r>
            <a:r>
              <a:rPr lang="en-US" altLang="zh-CN" sz="2000" kern="0" dirty="0">
                <a:solidFill>
                  <a:srgbClr val="7030A0"/>
                </a:solidFill>
                <a:latin typeface="仿宋" panose="02010609060101010101" pitchFamily="49" charset="-122"/>
                <a:ea typeface="仿宋" panose="02010609060101010101" pitchFamily="49" charset="-122"/>
              </a:rPr>
              <a:t>420</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421=176820</a:t>
            </a:r>
            <a:endParaRPr lang="zh-CN" altLang="en-US" sz="2000" kern="0"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681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数据中心网络架构</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36512" y="908622"/>
                <a:ext cx="8640960" cy="4824634"/>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递归层次结构之</a:t>
                </a:r>
                <a:r>
                  <a:rPr lang="en-US" altLang="zh-CN" kern="0" dirty="0" err="1">
                    <a:solidFill>
                      <a:srgbClr val="003366"/>
                    </a:solidFill>
                    <a:latin typeface="Arial"/>
                    <a:ea typeface="宋体"/>
                  </a:rPr>
                  <a:t>FiConn</a:t>
                </a:r>
                <a:endParaRPr lang="en-US" altLang="zh-CN" kern="0" dirty="0">
                  <a:solidFill>
                    <a:srgbClr val="003366"/>
                  </a:solidFill>
                  <a:latin typeface="Arial"/>
                  <a:ea typeface="宋体"/>
                </a:endParaRPr>
              </a:p>
              <a:p>
                <a:pPr marL="742950" lvl="1" indent="-285750" eaLnBrk="1" hangingPunct="1">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连接方法：采用递归方法构建网络</a:t>
                </a:r>
                <a:endParaRPr lang="en-US" altLang="zh-CN" sz="2400" kern="0" dirty="0">
                  <a:solidFill>
                    <a:srgbClr val="003366"/>
                  </a:solidFill>
                  <a:latin typeface="仿宋" panose="02010609060101010101" pitchFamily="49" charset="-122"/>
                  <a:ea typeface="仿宋" panose="02010609060101010101" pitchFamily="49" charset="-122"/>
                </a:endParaRPr>
              </a:p>
              <a:p>
                <a:pPr marL="864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0</a:t>
                </a:r>
                <a:r>
                  <a:rPr lang="zh-CN" altLang="en-US" sz="2000" kern="0" dirty="0">
                    <a:solidFill>
                      <a:srgbClr val="003366"/>
                    </a:solidFill>
                    <a:latin typeface="仿宋" panose="02010609060101010101" pitchFamily="49" charset="-122"/>
                    <a:ea typeface="仿宋" panose="02010609060101010101" pitchFamily="49" charset="-122"/>
                  </a:rPr>
                  <a:t>层由一个交换机连接</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个服务器，每个服务器除了跟该交换机连接外，还有一个备用端口待用</a:t>
                </a:r>
                <a:endParaRPr lang="en-US" altLang="zh-CN" sz="2000" kern="0" dirty="0">
                  <a:solidFill>
                    <a:srgbClr val="003366"/>
                  </a:solidFill>
                  <a:latin typeface="仿宋" panose="02010609060101010101" pitchFamily="49" charset="-122"/>
                  <a:ea typeface="仿宋" panose="02010609060101010101" pitchFamily="49" charset="-122"/>
                </a:endParaRPr>
              </a:p>
              <a:p>
                <a:pPr marL="864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1</a:t>
                </a:r>
                <a:r>
                  <a:rPr lang="zh-CN" altLang="en-US" sz="2000" kern="0" dirty="0">
                    <a:solidFill>
                      <a:srgbClr val="003366"/>
                    </a:solidFill>
                    <a:latin typeface="仿宋" panose="02010609060101010101" pitchFamily="49" charset="-122"/>
                    <a:ea typeface="仿宋" panose="02010609060101010101" pitchFamily="49" charset="-122"/>
                  </a:rPr>
                  <a:t>层构建：对于每个</a:t>
                </a:r>
                <a14:m>
                  <m:oMath xmlns:m="http://schemas.openxmlformats.org/officeDocument/2006/math">
                    <m:sSub>
                      <m:sSubPr>
                        <m:ctrlPr>
                          <a:rPr lang="en-US" altLang="zh-CN" sz="2000" b="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𝐹𝑖𝐶𝑜𝑛𝑛</m:t>
                        </m:r>
                      </m:e>
                      <m:sub>
                        <m:r>
                          <a:rPr lang="en-US" altLang="zh-CN" sz="2000" b="0" i="1" kern="0" smtClean="0">
                            <a:solidFill>
                              <a:srgbClr val="003366"/>
                            </a:solidFill>
                            <a:latin typeface="Cambria Math" panose="02040503050406030204" pitchFamily="18" charset="0"/>
                            <a:ea typeface="仿宋" panose="02010609060101010101" pitchFamily="49" charset="-122"/>
                          </a:rPr>
                          <m:t>0</m:t>
                        </m:r>
                      </m:sub>
                    </m:sSub>
                  </m:oMath>
                </a14:m>
                <a:r>
                  <a:rPr lang="zh-CN" altLang="en-US" sz="2000" kern="0" dirty="0">
                    <a:solidFill>
                      <a:srgbClr val="003366"/>
                    </a:solidFill>
                    <a:latin typeface="仿宋" panose="02010609060101010101" pitchFamily="49" charset="-122"/>
                    <a:ea typeface="仿宋" panose="02010609060101010101" pitchFamily="49" charset="-122"/>
                  </a:rPr>
                  <a:t>，拿出其中一半还没使用的备用端口，与其它的</a:t>
                </a:r>
                <a14:m>
                  <m:oMath xmlns:m="http://schemas.openxmlformats.org/officeDocument/2006/math">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i="1" kern="0">
                            <a:solidFill>
                              <a:srgbClr val="003366"/>
                            </a:solidFill>
                            <a:latin typeface="Cambria Math" panose="02040503050406030204" pitchFamily="18" charset="0"/>
                            <a:ea typeface="仿宋" panose="02010609060101010101" pitchFamily="49" charset="-122"/>
                          </a:rPr>
                          <m:t>𝐹𝑖𝐶</m:t>
                        </m:r>
                        <m:r>
                          <a:rPr lang="en-US" altLang="zh-CN" sz="2000" b="0" i="1" kern="0" smtClean="0">
                            <a:solidFill>
                              <a:srgbClr val="003366"/>
                            </a:solidFill>
                            <a:latin typeface="Cambria Math" panose="02040503050406030204" pitchFamily="18" charset="0"/>
                            <a:ea typeface="仿宋" panose="02010609060101010101" pitchFamily="49" charset="-122"/>
                          </a:rPr>
                          <m:t>𝑜</m:t>
                        </m:r>
                        <m:r>
                          <a:rPr lang="en-US" altLang="zh-CN" sz="2000" i="1" kern="0">
                            <a:solidFill>
                              <a:srgbClr val="003366"/>
                            </a:solidFill>
                            <a:latin typeface="Cambria Math" panose="02040503050406030204" pitchFamily="18" charset="0"/>
                            <a:ea typeface="仿宋" panose="02010609060101010101" pitchFamily="49" charset="-122"/>
                          </a:rPr>
                          <m:t>𝑛𝑛</m:t>
                        </m:r>
                      </m:e>
                      <m:sub>
                        <m:r>
                          <a:rPr lang="en-US" altLang="zh-CN" sz="2000" i="1" kern="0">
                            <a:solidFill>
                              <a:srgbClr val="003366"/>
                            </a:solidFill>
                            <a:latin typeface="Cambria Math" panose="02040503050406030204" pitchFamily="18" charset="0"/>
                            <a:ea typeface="仿宋" panose="02010609060101010101" pitchFamily="49" charset="-122"/>
                          </a:rPr>
                          <m:t>0</m:t>
                        </m:r>
                      </m:sub>
                    </m:sSub>
                  </m:oMath>
                </a14:m>
                <a:r>
                  <a:rPr lang="zh-CN" altLang="en-US" sz="2000" kern="0" dirty="0">
                    <a:solidFill>
                      <a:srgbClr val="003366"/>
                    </a:solidFill>
                    <a:latin typeface="仿宋" panose="02010609060101010101" pitchFamily="49" charset="-122"/>
                    <a:ea typeface="仿宋" panose="02010609060101010101" pitchFamily="49" charset="-122"/>
                  </a:rPr>
                  <a:t>连接</a:t>
                </a:r>
                <a:endParaRPr lang="en-US" altLang="zh-CN" sz="2000" kern="0" dirty="0">
                  <a:solidFill>
                    <a:srgbClr val="003366"/>
                  </a:solidFill>
                  <a:latin typeface="仿宋" panose="02010609060101010101" pitchFamily="49" charset="-122"/>
                  <a:ea typeface="仿宋" panose="02010609060101010101" pitchFamily="49" charset="-122"/>
                </a:endParaRPr>
              </a:p>
              <a:p>
                <a:pPr marL="864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第</a:t>
                </a:r>
                <a:r>
                  <a:rPr lang="en-US" altLang="zh-CN" sz="2000" kern="0" dirty="0">
                    <a:solidFill>
                      <a:srgbClr val="003366"/>
                    </a:solidFill>
                    <a:latin typeface="仿宋" panose="02010609060101010101" pitchFamily="49" charset="-122"/>
                    <a:ea typeface="仿宋" panose="02010609060101010101" pitchFamily="49" charset="-122"/>
                  </a:rPr>
                  <a:t>2</a:t>
                </a:r>
                <a:r>
                  <a:rPr lang="zh-CN" altLang="en-US" sz="2000" kern="0" dirty="0">
                    <a:solidFill>
                      <a:srgbClr val="003366"/>
                    </a:solidFill>
                    <a:latin typeface="仿宋" panose="02010609060101010101" pitchFamily="49" charset="-122"/>
                    <a:ea typeface="仿宋" panose="02010609060101010101" pitchFamily="49" charset="-122"/>
                  </a:rPr>
                  <a:t>层构建：对于每个</a:t>
                </a:r>
                <a14:m>
                  <m:oMath xmlns:m="http://schemas.openxmlformats.org/officeDocument/2006/math">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i="1" kern="0">
                            <a:solidFill>
                              <a:srgbClr val="003366"/>
                            </a:solidFill>
                            <a:latin typeface="Cambria Math" panose="02040503050406030204" pitchFamily="18" charset="0"/>
                            <a:ea typeface="仿宋" panose="02010609060101010101" pitchFamily="49" charset="-122"/>
                          </a:rPr>
                          <m:t>𝐹𝑖𝐶</m:t>
                        </m:r>
                        <m:r>
                          <a:rPr lang="en-US" altLang="zh-CN" sz="2000" b="0" i="1" kern="0" smtClean="0">
                            <a:solidFill>
                              <a:srgbClr val="003366"/>
                            </a:solidFill>
                            <a:latin typeface="Cambria Math" panose="02040503050406030204" pitchFamily="18" charset="0"/>
                            <a:ea typeface="仿宋" panose="02010609060101010101" pitchFamily="49" charset="-122"/>
                          </a:rPr>
                          <m:t>𝑜</m:t>
                        </m:r>
                        <m:r>
                          <a:rPr lang="en-US" altLang="zh-CN" sz="2000" i="1" kern="0">
                            <a:solidFill>
                              <a:srgbClr val="003366"/>
                            </a:solidFill>
                            <a:latin typeface="Cambria Math" panose="02040503050406030204" pitchFamily="18" charset="0"/>
                            <a:ea typeface="仿宋" panose="02010609060101010101" pitchFamily="49" charset="-122"/>
                          </a:rPr>
                          <m:t>𝑛𝑛</m:t>
                        </m:r>
                      </m:e>
                      <m:sub>
                        <m:r>
                          <a:rPr lang="en-US" altLang="zh-CN" sz="2000" b="0" i="1" kern="0" smtClean="0">
                            <a:solidFill>
                              <a:srgbClr val="003366"/>
                            </a:solidFill>
                            <a:latin typeface="Cambria Math" panose="02040503050406030204" pitchFamily="18" charset="0"/>
                            <a:ea typeface="仿宋" panose="02010609060101010101" pitchFamily="49" charset="-122"/>
                          </a:rPr>
                          <m:t>1</m:t>
                        </m:r>
                      </m:sub>
                    </m:sSub>
                  </m:oMath>
                </a14:m>
                <a:r>
                  <a:rPr lang="zh-CN" altLang="en-US" sz="2000" kern="0" dirty="0">
                    <a:solidFill>
                      <a:srgbClr val="003366"/>
                    </a:solidFill>
                    <a:latin typeface="仿宋" panose="02010609060101010101" pitchFamily="49" charset="-122"/>
                    <a:ea typeface="仿宋" panose="02010609060101010101" pitchFamily="49" charset="-122"/>
                  </a:rPr>
                  <a:t>，拿出其中一半还没使用的备用端口，与其它的</a:t>
                </a:r>
                <a14:m>
                  <m:oMath xmlns:m="http://schemas.openxmlformats.org/officeDocument/2006/math">
                    <m:sSub>
                      <m:sSubPr>
                        <m:ctrlPr>
                          <a:rPr lang="en-US" altLang="zh-CN" sz="2000" i="1" kern="0">
                            <a:solidFill>
                              <a:srgbClr val="003366"/>
                            </a:solidFill>
                            <a:latin typeface="Cambria Math" panose="02040503050406030204" pitchFamily="18" charset="0"/>
                            <a:ea typeface="仿宋" panose="02010609060101010101" pitchFamily="49" charset="-122"/>
                          </a:rPr>
                        </m:ctrlPr>
                      </m:sSubPr>
                      <m:e>
                        <m:r>
                          <a:rPr lang="en-US" altLang="zh-CN" sz="2000" i="1" kern="0">
                            <a:solidFill>
                              <a:srgbClr val="003366"/>
                            </a:solidFill>
                            <a:latin typeface="Cambria Math" panose="02040503050406030204" pitchFamily="18" charset="0"/>
                            <a:ea typeface="仿宋" panose="02010609060101010101" pitchFamily="49" charset="-122"/>
                          </a:rPr>
                          <m:t>𝐹𝑖𝐶</m:t>
                        </m:r>
                        <m:r>
                          <a:rPr lang="en-US" altLang="zh-CN" sz="2000" b="0" i="1" kern="0" smtClean="0">
                            <a:solidFill>
                              <a:srgbClr val="003366"/>
                            </a:solidFill>
                            <a:latin typeface="Cambria Math" panose="02040503050406030204" pitchFamily="18" charset="0"/>
                            <a:ea typeface="仿宋" panose="02010609060101010101" pitchFamily="49" charset="-122"/>
                          </a:rPr>
                          <m:t>𝑜</m:t>
                        </m:r>
                        <m:r>
                          <a:rPr lang="en-US" altLang="zh-CN" sz="2000" i="1" kern="0">
                            <a:solidFill>
                              <a:srgbClr val="003366"/>
                            </a:solidFill>
                            <a:latin typeface="Cambria Math" panose="02040503050406030204" pitchFamily="18" charset="0"/>
                            <a:ea typeface="仿宋" panose="02010609060101010101" pitchFamily="49" charset="-122"/>
                          </a:rPr>
                          <m:t>𝑛𝑛</m:t>
                        </m:r>
                      </m:e>
                      <m:sub>
                        <m:r>
                          <a:rPr lang="en-US" altLang="zh-CN" sz="2000" b="0" i="1" kern="0" smtClean="0">
                            <a:solidFill>
                              <a:srgbClr val="003366"/>
                            </a:solidFill>
                            <a:latin typeface="Cambria Math" panose="02040503050406030204" pitchFamily="18" charset="0"/>
                            <a:ea typeface="仿宋" panose="02010609060101010101" pitchFamily="49" charset="-122"/>
                          </a:rPr>
                          <m:t>1</m:t>
                        </m:r>
                      </m:sub>
                    </m:sSub>
                  </m:oMath>
                </a14:m>
                <a:r>
                  <a:rPr lang="zh-CN" altLang="en-US" sz="2000" kern="0" dirty="0">
                    <a:solidFill>
                      <a:srgbClr val="003366"/>
                    </a:solidFill>
                    <a:latin typeface="仿宋" panose="02010609060101010101" pitchFamily="49" charset="-122"/>
                    <a:ea typeface="仿宋" panose="02010609060101010101" pitchFamily="49" charset="-122"/>
                  </a:rPr>
                  <a:t>连接</a:t>
                </a:r>
                <a:endParaRPr lang="en-US" altLang="zh-CN" sz="2000" kern="0" dirty="0">
                  <a:solidFill>
                    <a:srgbClr val="003366"/>
                  </a:solidFill>
                  <a:latin typeface="仿宋" panose="02010609060101010101" pitchFamily="49" charset="-122"/>
                  <a:ea typeface="仿宋" panose="02010609060101010101" pitchFamily="49" charset="-122"/>
                </a:endParaRPr>
              </a:p>
              <a:p>
                <a:pPr marL="864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递归关系总结</a:t>
                </a:r>
                <a:endParaRPr lang="en-US" altLang="zh-CN" sz="2000" kern="0" dirty="0">
                  <a:solidFill>
                    <a:srgbClr val="003366"/>
                  </a:solidFill>
                  <a:latin typeface="仿宋" panose="02010609060101010101" pitchFamily="49" charset="-122"/>
                  <a:ea typeface="仿宋" panose="02010609060101010101" pitchFamily="49" charset="-122"/>
                </a:endParaRPr>
              </a:p>
              <a:p>
                <a:pPr marL="1116000" lvl="3" indent="-285750" eaLnBrk="1" hangingPunct="1">
                  <a:spcBef>
                    <a:spcPts val="600"/>
                  </a:spcBef>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第</a:t>
                </a:r>
                <a:r>
                  <a:rPr lang="en-US" altLang="zh-CN" sz="1600" kern="0" dirty="0">
                    <a:solidFill>
                      <a:srgbClr val="003366"/>
                    </a:solidFill>
                    <a:latin typeface="仿宋" panose="02010609060101010101" pitchFamily="49" charset="-122"/>
                    <a:ea typeface="仿宋" panose="02010609060101010101" pitchFamily="49" charset="-122"/>
                  </a:rPr>
                  <a:t>k</a:t>
                </a:r>
                <a:r>
                  <a:rPr lang="zh-CN" altLang="en-US" sz="1600" kern="0" dirty="0">
                    <a:solidFill>
                      <a:srgbClr val="003366"/>
                    </a:solidFill>
                    <a:latin typeface="仿宋" panose="02010609060101010101" pitchFamily="49" charset="-122"/>
                    <a:ea typeface="仿宋" panose="02010609060101010101" pitchFamily="49" charset="-122"/>
                  </a:rPr>
                  <a:t>层服务器数为</a:t>
                </a:r>
                <a14:m>
                  <m:oMath xmlns:m="http://schemas.openxmlformats.org/officeDocument/2006/math">
                    <m:sSub>
                      <m:sSubPr>
                        <m:ctrlPr>
                          <a:rPr lang="en-US" altLang="zh-CN" sz="160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sz="1600" kern="0" dirty="0">
                    <a:solidFill>
                      <a:srgbClr val="003366"/>
                    </a:solidFill>
                    <a:latin typeface="仿宋" panose="02010609060101010101" pitchFamily="49" charset="-122"/>
                    <a:ea typeface="仿宋" panose="02010609060101010101" pitchFamily="49" charset="-122"/>
                  </a:rPr>
                  <a:t>，空闲备用端口</a:t>
                </a:r>
                <a14:m>
                  <m:oMath xmlns:m="http://schemas.openxmlformats.org/officeDocument/2006/math">
                    <m:sSub>
                      <m:sSubPr>
                        <m:ctrlPr>
                          <a:rPr lang="en-US" altLang="zh-CN" sz="1600" b="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𝐵</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sub>
                    </m:sSub>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116000" lvl="3" indent="-285750" eaLnBrk="1" hangingPunct="1">
                  <a:spcBef>
                    <a:spcPts val="600"/>
                  </a:spcBef>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b>
                      <m:sSubPr>
                        <m:ctrlPr>
                          <a:rPr lang="en-US" altLang="zh-CN" sz="160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r>
                          <a:rPr lang="en-US" altLang="zh-CN" sz="1600" b="0" i="1" kern="0" smtClean="0">
                            <a:solidFill>
                              <a:srgbClr val="003366"/>
                            </a:solidFill>
                            <a:latin typeface="Cambria Math" panose="02040503050406030204" pitchFamily="18" charset="0"/>
                            <a:ea typeface="仿宋" panose="02010609060101010101" pitchFamily="49" charset="-122"/>
                          </a:rPr>
                          <m:t>+1</m:t>
                        </m:r>
                      </m:sub>
                    </m:sSub>
                    <m:r>
                      <a:rPr lang="en-US" altLang="zh-CN" sz="1600" b="0" i="1" kern="0" smtClean="0">
                        <a:solidFill>
                          <a:srgbClr val="003366"/>
                        </a:solidFill>
                        <a:latin typeface="Cambria Math" panose="02040503050406030204" pitchFamily="18" charset="0"/>
                        <a:ea typeface="仿宋" panose="02010609060101010101" pitchFamily="49" charset="-122"/>
                      </a:rPr>
                      <m:t>=</m:t>
                    </m:r>
                    <m:sSub>
                      <m:sSubPr>
                        <m:ctrlPr>
                          <a:rPr lang="en-US" altLang="zh-CN" sz="1600" b="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𝑆</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sub>
                    </m:sSub>
                    <m:r>
                      <a:rPr lang="en-US" altLang="zh-CN" sz="1600" b="0" i="1" kern="0" smtClean="0">
                        <a:solidFill>
                          <a:srgbClr val="003366"/>
                        </a:solidFill>
                        <a:latin typeface="Cambria Math" panose="02040503050406030204" pitchFamily="18" charset="0"/>
                        <a:ea typeface="仿宋" panose="02010609060101010101" pitchFamily="49" charset="-122"/>
                      </a:rPr>
                      <m:t>(</m:t>
                    </m:r>
                    <m:f>
                      <m:fPr>
                        <m:ctrlPr>
                          <a:rPr lang="en-US" altLang="zh-CN" sz="1600" b="0" i="1" kern="0" smtClean="0">
                            <a:solidFill>
                              <a:srgbClr val="003366"/>
                            </a:solidFill>
                            <a:latin typeface="Cambria Math" panose="02040503050406030204" pitchFamily="18" charset="0"/>
                            <a:ea typeface="仿宋" panose="02010609060101010101" pitchFamily="49" charset="-122"/>
                          </a:rPr>
                        </m:ctrlPr>
                      </m:fPr>
                      <m:num>
                        <m:sSub>
                          <m:sSubPr>
                            <m:ctrlPr>
                              <a:rPr lang="en-US" altLang="zh-CN" sz="1600" b="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𝐵</m:t>
                            </m:r>
                          </m:e>
                          <m:sub>
                            <m:r>
                              <a:rPr lang="en-US" altLang="zh-CN" sz="1600" b="0" i="1" kern="0" smtClean="0">
                                <a:solidFill>
                                  <a:srgbClr val="003366"/>
                                </a:solidFill>
                                <a:latin typeface="Cambria Math" panose="02040503050406030204" pitchFamily="18" charset="0"/>
                                <a:ea typeface="仿宋" panose="02010609060101010101" pitchFamily="49" charset="-122"/>
                              </a:rPr>
                              <m:t>𝑘</m:t>
                            </m:r>
                          </m:sub>
                        </m:sSub>
                      </m:num>
                      <m:den>
                        <m:r>
                          <a:rPr lang="en-US" altLang="zh-CN" sz="1600" b="0" i="1" kern="0" smtClean="0">
                            <a:solidFill>
                              <a:srgbClr val="003366"/>
                            </a:solidFill>
                            <a:latin typeface="Cambria Math" panose="02040503050406030204" pitchFamily="18" charset="0"/>
                            <a:ea typeface="仿宋" panose="02010609060101010101" pitchFamily="49" charset="-122"/>
                          </a:rPr>
                          <m:t>2</m:t>
                        </m:r>
                      </m:den>
                    </m:f>
                    <m:r>
                      <a:rPr lang="en-US" altLang="zh-CN" sz="1600" b="0" i="1" kern="0" smtClean="0">
                        <a:solidFill>
                          <a:srgbClr val="003366"/>
                        </a:solidFill>
                        <a:latin typeface="Cambria Math" panose="02040503050406030204" pitchFamily="18" charset="0"/>
                        <a:ea typeface="仿宋" panose="02010609060101010101" pitchFamily="49" charset="-122"/>
                      </a:rPr>
                      <m:t>+1)</m:t>
                    </m:r>
                  </m:oMath>
                </a14:m>
                <a:r>
                  <a:rPr lang="zh-CN" altLang="en-US" sz="1600"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1600" i="1" kern="0" dirty="0" smtClean="0">
                            <a:solidFill>
                              <a:srgbClr val="003366"/>
                            </a:solidFill>
                            <a:latin typeface="Cambria Math" panose="02040503050406030204" pitchFamily="18" charset="0"/>
                            <a:ea typeface="仿宋" panose="02010609060101010101" pitchFamily="49" charset="-122"/>
                          </a:rPr>
                        </m:ctrlPr>
                      </m:sSubPr>
                      <m:e>
                        <m:r>
                          <a:rPr lang="en-US" altLang="zh-CN" sz="1600" b="0" i="1" kern="0" dirty="0" smtClean="0">
                            <a:solidFill>
                              <a:srgbClr val="003366"/>
                            </a:solidFill>
                            <a:latin typeface="Cambria Math" panose="02040503050406030204" pitchFamily="18" charset="0"/>
                            <a:ea typeface="仿宋" panose="02010609060101010101" pitchFamily="49" charset="-122"/>
                          </a:rPr>
                          <m:t>𝐵</m:t>
                        </m:r>
                      </m:e>
                      <m:sub>
                        <m:r>
                          <a:rPr lang="en-US" altLang="zh-CN" sz="1600" b="0" i="1" kern="0" dirty="0" smtClean="0">
                            <a:solidFill>
                              <a:srgbClr val="003366"/>
                            </a:solidFill>
                            <a:latin typeface="Cambria Math" panose="02040503050406030204" pitchFamily="18" charset="0"/>
                            <a:ea typeface="仿宋" panose="02010609060101010101" pitchFamily="49" charset="-122"/>
                          </a:rPr>
                          <m:t>𝑘</m:t>
                        </m:r>
                        <m:r>
                          <a:rPr lang="en-US" altLang="zh-CN" sz="1600" b="0" i="1" kern="0" dirty="0" smtClean="0">
                            <a:solidFill>
                              <a:srgbClr val="003366"/>
                            </a:solidFill>
                            <a:latin typeface="Cambria Math" panose="02040503050406030204" pitchFamily="18" charset="0"/>
                            <a:ea typeface="仿宋" panose="02010609060101010101" pitchFamily="49" charset="-122"/>
                          </a:rPr>
                          <m:t>+1</m:t>
                        </m:r>
                      </m:sub>
                    </m:sSub>
                    <m:r>
                      <a:rPr lang="en-US" altLang="zh-CN" sz="1600" b="0" i="1" kern="0" dirty="0" smtClean="0">
                        <a:solidFill>
                          <a:srgbClr val="003366"/>
                        </a:solidFill>
                        <a:latin typeface="Cambria Math" panose="02040503050406030204" pitchFamily="18" charset="0"/>
                        <a:ea typeface="仿宋" panose="02010609060101010101" pitchFamily="49" charset="-122"/>
                      </a:rPr>
                      <m:t>=</m:t>
                    </m:r>
                    <m:f>
                      <m:fPr>
                        <m:ctrlPr>
                          <a:rPr lang="en-US" altLang="zh-CN" sz="1600" b="0" i="1" kern="0" dirty="0" smtClean="0">
                            <a:solidFill>
                              <a:srgbClr val="003366"/>
                            </a:solidFill>
                            <a:latin typeface="Cambria Math" panose="02040503050406030204" pitchFamily="18" charset="0"/>
                            <a:ea typeface="仿宋" panose="02010609060101010101" pitchFamily="49" charset="-122"/>
                          </a:rPr>
                        </m:ctrlPr>
                      </m:fPr>
                      <m:num>
                        <m:sSub>
                          <m:sSubPr>
                            <m:ctrlPr>
                              <a:rPr lang="en-US" altLang="zh-CN" sz="1600" b="0" i="1" kern="0" dirty="0" smtClean="0">
                                <a:solidFill>
                                  <a:srgbClr val="003366"/>
                                </a:solidFill>
                                <a:latin typeface="Cambria Math" panose="02040503050406030204" pitchFamily="18" charset="0"/>
                                <a:ea typeface="仿宋" panose="02010609060101010101" pitchFamily="49" charset="-122"/>
                              </a:rPr>
                            </m:ctrlPr>
                          </m:sSubPr>
                          <m:e>
                            <m:r>
                              <a:rPr lang="en-US" altLang="zh-CN" sz="1600" b="0" i="1" kern="0" dirty="0" smtClean="0">
                                <a:solidFill>
                                  <a:srgbClr val="003366"/>
                                </a:solidFill>
                                <a:latin typeface="Cambria Math" panose="02040503050406030204" pitchFamily="18" charset="0"/>
                                <a:ea typeface="仿宋" panose="02010609060101010101" pitchFamily="49" charset="-122"/>
                              </a:rPr>
                              <m:t>𝐵</m:t>
                            </m:r>
                          </m:e>
                          <m:sub>
                            <m:r>
                              <a:rPr lang="en-US" altLang="zh-CN" sz="1600" b="0" i="1" kern="0" dirty="0" smtClean="0">
                                <a:solidFill>
                                  <a:srgbClr val="003366"/>
                                </a:solidFill>
                                <a:latin typeface="Cambria Math" panose="02040503050406030204" pitchFamily="18" charset="0"/>
                                <a:ea typeface="仿宋" panose="02010609060101010101" pitchFamily="49" charset="-122"/>
                              </a:rPr>
                              <m:t>𝑘</m:t>
                            </m:r>
                          </m:sub>
                        </m:sSub>
                      </m:num>
                      <m:den>
                        <m:r>
                          <a:rPr lang="en-US" altLang="zh-CN" sz="1600" b="0" i="1" kern="0" dirty="0" smtClean="0">
                            <a:solidFill>
                              <a:srgbClr val="003366"/>
                            </a:solidFill>
                            <a:latin typeface="Cambria Math" panose="02040503050406030204" pitchFamily="18" charset="0"/>
                            <a:ea typeface="仿宋" panose="02010609060101010101" pitchFamily="49" charset="-122"/>
                          </a:rPr>
                          <m:t>2</m:t>
                        </m:r>
                      </m:den>
                    </m:f>
                    <m:r>
                      <a:rPr lang="en-US" altLang="zh-CN" sz="1600" b="0" i="1" kern="0" dirty="0" smtClean="0">
                        <a:solidFill>
                          <a:srgbClr val="003366"/>
                        </a:solidFill>
                        <a:latin typeface="Cambria Math" panose="02040503050406030204" pitchFamily="18" charset="0"/>
                        <a:ea typeface="仿宋" panose="02010609060101010101" pitchFamily="49" charset="-122"/>
                      </a:rPr>
                      <m:t>(</m:t>
                    </m:r>
                    <m:f>
                      <m:fPr>
                        <m:ctrlPr>
                          <a:rPr lang="en-US" altLang="zh-CN" sz="1600" b="0" i="1" kern="0" dirty="0" smtClean="0">
                            <a:solidFill>
                              <a:srgbClr val="003366"/>
                            </a:solidFill>
                            <a:latin typeface="Cambria Math" panose="02040503050406030204" pitchFamily="18" charset="0"/>
                            <a:ea typeface="仿宋" panose="02010609060101010101" pitchFamily="49" charset="-122"/>
                          </a:rPr>
                        </m:ctrlPr>
                      </m:fPr>
                      <m:num>
                        <m:sSub>
                          <m:sSubPr>
                            <m:ctrlPr>
                              <a:rPr lang="en-US" altLang="zh-CN" sz="1600" b="0" i="1" kern="0" dirty="0" smtClean="0">
                                <a:solidFill>
                                  <a:srgbClr val="003366"/>
                                </a:solidFill>
                                <a:latin typeface="Cambria Math" panose="02040503050406030204" pitchFamily="18" charset="0"/>
                                <a:ea typeface="仿宋" panose="02010609060101010101" pitchFamily="49" charset="-122"/>
                              </a:rPr>
                            </m:ctrlPr>
                          </m:sSubPr>
                          <m:e>
                            <m:r>
                              <a:rPr lang="en-US" altLang="zh-CN" sz="1600" b="0" i="1" kern="0" dirty="0" smtClean="0">
                                <a:solidFill>
                                  <a:srgbClr val="003366"/>
                                </a:solidFill>
                                <a:latin typeface="Cambria Math" panose="02040503050406030204" pitchFamily="18" charset="0"/>
                                <a:ea typeface="仿宋" panose="02010609060101010101" pitchFamily="49" charset="-122"/>
                              </a:rPr>
                              <m:t>𝐵</m:t>
                            </m:r>
                          </m:e>
                          <m:sub>
                            <m:r>
                              <a:rPr lang="en-US" altLang="zh-CN" sz="1600" b="0" i="1" kern="0" dirty="0" smtClean="0">
                                <a:solidFill>
                                  <a:srgbClr val="003366"/>
                                </a:solidFill>
                                <a:latin typeface="Cambria Math" panose="02040503050406030204" pitchFamily="18" charset="0"/>
                                <a:ea typeface="仿宋" panose="02010609060101010101" pitchFamily="49" charset="-122"/>
                              </a:rPr>
                              <m:t>𝑘</m:t>
                            </m:r>
                          </m:sub>
                        </m:sSub>
                      </m:num>
                      <m:den>
                        <m:r>
                          <a:rPr lang="en-US" altLang="zh-CN" sz="1600" b="0" i="1" kern="0" dirty="0" smtClean="0">
                            <a:solidFill>
                              <a:srgbClr val="003366"/>
                            </a:solidFill>
                            <a:latin typeface="Cambria Math" panose="02040503050406030204" pitchFamily="18" charset="0"/>
                            <a:ea typeface="仿宋" panose="02010609060101010101" pitchFamily="49" charset="-122"/>
                          </a:rPr>
                          <m:t>2</m:t>
                        </m:r>
                      </m:den>
                    </m:f>
                    <m:r>
                      <a:rPr lang="en-US" altLang="zh-CN" sz="1600" b="0" i="1" kern="0" dirty="0" smtClean="0">
                        <a:solidFill>
                          <a:srgbClr val="003366"/>
                        </a:solidFill>
                        <a:latin typeface="Cambria Math" panose="02040503050406030204" pitchFamily="18" charset="0"/>
                        <a:ea typeface="仿宋" panose="02010609060101010101" pitchFamily="49" charset="-122"/>
                      </a:rPr>
                      <m:t>+1)</m:t>
                    </m:r>
                  </m:oMath>
                </a14:m>
                <a:endParaRPr lang="en-US" altLang="zh-CN" sz="1600" kern="0" dirty="0">
                  <a:solidFill>
                    <a:srgbClr val="003366"/>
                  </a:solidFill>
                  <a:latin typeface="仿宋" panose="02010609060101010101" pitchFamily="49" charset="-122"/>
                  <a:ea typeface="仿宋" panose="02010609060101010101" pitchFamily="49" charset="-122"/>
                </a:endParaRPr>
              </a:p>
              <a:p>
                <a:pPr marL="742967" lvl="1"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36512" y="908622"/>
                <a:ext cx="8640960" cy="4824634"/>
              </a:xfrm>
              <a:blipFill>
                <a:blip r:embed="rId4"/>
                <a:stretch>
                  <a:fillRect l="-565" t="-1643" r="-36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92D8C2E-C582-43E2-BC44-CC5CCA4164B1}"/>
                  </a:ext>
                </a:extLst>
              </p:cNvPr>
              <p:cNvSpPr/>
              <p:nvPr/>
            </p:nvSpPr>
            <p:spPr>
              <a:xfrm>
                <a:off x="328652" y="5143544"/>
                <a:ext cx="4484734" cy="1323439"/>
              </a:xfrm>
              <a:prstGeom prst="rect">
                <a:avLst/>
              </a:prstGeom>
            </p:spPr>
            <p:txBody>
              <a:bodyPr wrap="square">
                <a:spAutoFit/>
              </a:bodyPr>
              <a:lstStyle/>
              <a:p>
                <a:r>
                  <a:rPr lang="zh-CN" altLang="en-US" sz="2000" kern="0" dirty="0">
                    <a:solidFill>
                      <a:srgbClr val="7030A0"/>
                    </a:solidFill>
                    <a:latin typeface="仿宋" panose="02010609060101010101" pitchFamily="49" charset="-122"/>
                    <a:ea typeface="仿宋" panose="02010609060101010101" pitchFamily="49" charset="-122"/>
                  </a:rPr>
                  <a:t>第</a:t>
                </a:r>
                <a:r>
                  <a:rPr lang="en-US" altLang="zh-CN" sz="2000" kern="0" dirty="0">
                    <a:solidFill>
                      <a:srgbClr val="7030A0"/>
                    </a:solidFill>
                    <a:latin typeface="仿宋" panose="02010609060101010101" pitchFamily="49" charset="-122"/>
                    <a:ea typeface="仿宋" panose="02010609060101010101" pitchFamily="49" charset="-122"/>
                  </a:rPr>
                  <a:t>0</a:t>
                </a:r>
                <a:r>
                  <a:rPr lang="zh-CN" altLang="en-US" sz="2000" kern="0" dirty="0">
                    <a:solidFill>
                      <a:srgbClr val="7030A0"/>
                    </a:solidFill>
                    <a:latin typeface="仿宋" panose="02010609060101010101" pitchFamily="49" charset="-122"/>
                    <a:ea typeface="仿宋" panose="02010609060101010101" pitchFamily="49" charset="-122"/>
                  </a:rPr>
                  <a:t>层：</a:t>
                </a:r>
                <a:r>
                  <a:rPr lang="en-US" altLang="zh-CN" sz="2000" kern="0" dirty="0">
                    <a:solidFill>
                      <a:srgbClr val="7030A0"/>
                    </a:solidFill>
                    <a:latin typeface="仿宋" panose="02010609060101010101" pitchFamily="49" charset="-122"/>
                    <a:ea typeface="仿宋" panose="02010609060101010101" pitchFamily="49" charset="-122"/>
                  </a:rPr>
                  <a:t>4</a:t>
                </a:r>
                <a:r>
                  <a:rPr lang="zh-CN" altLang="en-US" sz="2000" kern="0" dirty="0">
                    <a:solidFill>
                      <a:srgbClr val="7030A0"/>
                    </a:solidFill>
                    <a:latin typeface="仿宋" panose="02010609060101010101" pitchFamily="49" charset="-122"/>
                    <a:ea typeface="仿宋" panose="02010609060101010101" pitchFamily="49" charset="-122"/>
                  </a:rPr>
                  <a:t>节点</a:t>
                </a:r>
                <a:r>
                  <a:rPr lang="en-US" altLang="zh-CN" sz="2000" kern="0" dirty="0">
                    <a:solidFill>
                      <a:srgbClr val="7030A0"/>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2000" i="1" kern="0" dirty="0" smtClean="0">
                            <a:solidFill>
                              <a:srgbClr val="7030A0"/>
                            </a:solidFill>
                            <a:latin typeface="Cambria Math" panose="02040503050406030204" pitchFamily="18" charset="0"/>
                            <a:ea typeface="仿宋" panose="02010609060101010101" pitchFamily="49" charset="-122"/>
                          </a:rPr>
                        </m:ctrlPr>
                      </m:sSubPr>
                      <m:e>
                        <m:r>
                          <a:rPr lang="en-US" altLang="zh-CN" sz="2000" b="0" i="1" kern="0" dirty="0" smtClean="0">
                            <a:solidFill>
                              <a:srgbClr val="7030A0"/>
                            </a:solidFill>
                            <a:latin typeface="Cambria Math" panose="02040503050406030204" pitchFamily="18" charset="0"/>
                            <a:ea typeface="仿宋" panose="02010609060101010101" pitchFamily="49" charset="-122"/>
                          </a:rPr>
                          <m:t>𝐵</m:t>
                        </m:r>
                      </m:e>
                      <m:sub>
                        <m:r>
                          <a:rPr lang="en-US" altLang="zh-CN" sz="2000" b="0" i="1" kern="0" dirty="0" smtClean="0">
                            <a:solidFill>
                              <a:srgbClr val="7030A0"/>
                            </a:solidFill>
                            <a:latin typeface="Cambria Math" panose="02040503050406030204" pitchFamily="18" charset="0"/>
                            <a:ea typeface="仿宋" panose="02010609060101010101" pitchFamily="49" charset="-122"/>
                          </a:rPr>
                          <m:t>0</m:t>
                        </m:r>
                      </m:sub>
                    </m:sSub>
                  </m:oMath>
                </a14:m>
                <a:r>
                  <a:rPr lang="en-US" altLang="zh-CN" sz="2000" kern="0" dirty="0">
                    <a:solidFill>
                      <a:srgbClr val="7030A0"/>
                    </a:solidFill>
                    <a:latin typeface="仿宋" panose="02010609060101010101" pitchFamily="49" charset="-122"/>
                    <a:ea typeface="仿宋" panose="02010609060101010101" pitchFamily="49" charset="-122"/>
                  </a:rPr>
                  <a:t>=4</a:t>
                </a:r>
              </a:p>
              <a:p>
                <a:r>
                  <a:rPr lang="zh-CN" altLang="en-US" sz="2000" kern="0" dirty="0">
                    <a:solidFill>
                      <a:srgbClr val="7030A0"/>
                    </a:solidFill>
                    <a:latin typeface="仿宋" panose="02010609060101010101" pitchFamily="49" charset="-122"/>
                    <a:ea typeface="仿宋" panose="02010609060101010101" pitchFamily="49" charset="-122"/>
                  </a:rPr>
                  <a:t>第</a:t>
                </a:r>
                <a:r>
                  <a:rPr lang="en-US" altLang="zh-CN" sz="2000" kern="0" dirty="0">
                    <a:solidFill>
                      <a:srgbClr val="7030A0"/>
                    </a:solidFill>
                    <a:latin typeface="仿宋" panose="02010609060101010101" pitchFamily="49" charset="-122"/>
                    <a:ea typeface="仿宋" panose="02010609060101010101" pitchFamily="49" charset="-122"/>
                  </a:rPr>
                  <a:t>1</a:t>
                </a:r>
                <a:r>
                  <a:rPr lang="zh-CN" altLang="en-US" sz="2000" kern="0" dirty="0">
                    <a:solidFill>
                      <a:srgbClr val="7030A0"/>
                    </a:solidFill>
                    <a:latin typeface="仿宋" panose="02010609060101010101" pitchFamily="49" charset="-122"/>
                    <a:ea typeface="仿宋" panose="02010609060101010101" pitchFamily="49" charset="-122"/>
                  </a:rPr>
                  <a:t>层：</a:t>
                </a:r>
                <a:r>
                  <a:rPr lang="en-US" altLang="zh-CN" sz="2000" kern="0" dirty="0">
                    <a:solidFill>
                      <a:srgbClr val="7030A0"/>
                    </a:solidFill>
                    <a:latin typeface="仿宋" panose="02010609060101010101" pitchFamily="49" charset="-122"/>
                    <a:ea typeface="仿宋" panose="02010609060101010101" pitchFamily="49" charset="-122"/>
                  </a:rPr>
                  <a:t>4</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2+1</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=12</a:t>
                </a:r>
                <a:r>
                  <a:rPr lang="zh-CN" altLang="en-US" sz="2000" kern="0" dirty="0">
                    <a:solidFill>
                      <a:srgbClr val="7030A0"/>
                    </a:solidFill>
                    <a:latin typeface="仿宋" panose="02010609060101010101" pitchFamily="49" charset="-122"/>
                    <a:ea typeface="仿宋" panose="02010609060101010101" pitchFamily="49" charset="-122"/>
                  </a:rPr>
                  <a:t>节点</a:t>
                </a:r>
                <a:r>
                  <a:rPr lang="en-US" altLang="zh-CN"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ea typeface="仿宋" panose="02010609060101010101" pitchFamily="49" charset="-122"/>
                  </a:rPr>
                  <a:t> </a:t>
                </a:r>
                <a14:m>
                  <m:oMath xmlns:m="http://schemas.openxmlformats.org/officeDocument/2006/math">
                    <m:sSub>
                      <m:sSubPr>
                        <m:ctrlPr>
                          <a:rPr lang="en-US" altLang="zh-CN" sz="2000" i="1" kern="0" dirty="0">
                            <a:solidFill>
                              <a:srgbClr val="7030A0"/>
                            </a:solidFill>
                            <a:latin typeface="Cambria Math" panose="02040503050406030204" pitchFamily="18" charset="0"/>
                            <a:ea typeface="仿宋" panose="02010609060101010101" pitchFamily="49" charset="-122"/>
                          </a:rPr>
                        </m:ctrlPr>
                      </m:sSubPr>
                      <m:e>
                        <m:r>
                          <a:rPr lang="en-US" altLang="zh-CN" sz="2000" i="1" kern="0" dirty="0">
                            <a:solidFill>
                              <a:srgbClr val="7030A0"/>
                            </a:solidFill>
                            <a:latin typeface="Cambria Math" panose="02040503050406030204" pitchFamily="18" charset="0"/>
                            <a:ea typeface="仿宋" panose="02010609060101010101" pitchFamily="49" charset="-122"/>
                          </a:rPr>
                          <m:t>𝐵</m:t>
                        </m:r>
                      </m:e>
                      <m:sub>
                        <m:r>
                          <a:rPr lang="en-US" altLang="zh-CN" sz="2000" b="0" i="1" kern="0" dirty="0" smtClean="0">
                            <a:solidFill>
                              <a:srgbClr val="7030A0"/>
                            </a:solidFill>
                            <a:latin typeface="Cambria Math" panose="02040503050406030204" pitchFamily="18" charset="0"/>
                            <a:ea typeface="仿宋" panose="02010609060101010101" pitchFamily="49" charset="-122"/>
                          </a:rPr>
                          <m:t>1</m:t>
                        </m:r>
                      </m:sub>
                    </m:sSub>
                  </m:oMath>
                </a14:m>
                <a:r>
                  <a:rPr lang="en-US" altLang="zh-CN" sz="2000" kern="0" dirty="0">
                    <a:solidFill>
                      <a:srgbClr val="7030A0"/>
                    </a:solidFill>
                    <a:latin typeface="仿宋" panose="02010609060101010101" pitchFamily="49" charset="-122"/>
                    <a:ea typeface="仿宋" panose="02010609060101010101" pitchFamily="49" charset="-122"/>
                  </a:rPr>
                  <a:t>=6</a:t>
                </a:r>
              </a:p>
              <a:p>
                <a:r>
                  <a:rPr lang="zh-CN" altLang="en-US" sz="2000" kern="0" dirty="0">
                    <a:solidFill>
                      <a:srgbClr val="7030A0"/>
                    </a:solidFill>
                    <a:latin typeface="仿宋" panose="02010609060101010101" pitchFamily="49" charset="-122"/>
                    <a:ea typeface="仿宋" panose="02010609060101010101" pitchFamily="49" charset="-122"/>
                  </a:rPr>
                  <a:t>第</a:t>
                </a:r>
                <a:r>
                  <a:rPr lang="en-US" altLang="zh-CN" sz="2000" kern="0" dirty="0">
                    <a:solidFill>
                      <a:srgbClr val="7030A0"/>
                    </a:solidFill>
                    <a:latin typeface="仿宋" panose="02010609060101010101" pitchFamily="49" charset="-122"/>
                    <a:ea typeface="仿宋" panose="02010609060101010101" pitchFamily="49" charset="-122"/>
                  </a:rPr>
                  <a:t>2</a:t>
                </a:r>
                <a:r>
                  <a:rPr lang="zh-CN" altLang="en-US" sz="2000" kern="0" dirty="0">
                    <a:solidFill>
                      <a:srgbClr val="7030A0"/>
                    </a:solidFill>
                    <a:latin typeface="仿宋" panose="02010609060101010101" pitchFamily="49" charset="-122"/>
                    <a:ea typeface="仿宋" panose="02010609060101010101" pitchFamily="49" charset="-122"/>
                  </a:rPr>
                  <a:t>层：</a:t>
                </a:r>
                <a:r>
                  <a:rPr lang="en-US" altLang="zh-CN" sz="2000" kern="0" dirty="0">
                    <a:solidFill>
                      <a:srgbClr val="7030A0"/>
                    </a:solidFill>
                    <a:latin typeface="仿宋" panose="02010609060101010101" pitchFamily="49" charset="-122"/>
                    <a:ea typeface="仿宋" panose="02010609060101010101" pitchFamily="49" charset="-122"/>
                  </a:rPr>
                  <a:t>12</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3+1</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=48</a:t>
                </a:r>
                <a:r>
                  <a:rPr lang="zh-CN" altLang="en-US" sz="2000" kern="0" dirty="0">
                    <a:solidFill>
                      <a:srgbClr val="7030A0"/>
                    </a:solidFill>
                    <a:latin typeface="仿宋" panose="02010609060101010101" pitchFamily="49" charset="-122"/>
                    <a:ea typeface="仿宋" panose="02010609060101010101" pitchFamily="49" charset="-122"/>
                  </a:rPr>
                  <a:t>节点</a:t>
                </a:r>
                <a:r>
                  <a:rPr lang="en-US" altLang="zh-CN"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ea typeface="仿宋" panose="02010609060101010101" pitchFamily="49" charset="-122"/>
                  </a:rPr>
                  <a:t> </a:t>
                </a:r>
                <a14:m>
                  <m:oMath xmlns:m="http://schemas.openxmlformats.org/officeDocument/2006/math">
                    <m:sSub>
                      <m:sSubPr>
                        <m:ctrlPr>
                          <a:rPr lang="en-US" altLang="zh-CN" sz="2000" i="1" kern="0" dirty="0">
                            <a:solidFill>
                              <a:srgbClr val="7030A0"/>
                            </a:solidFill>
                            <a:latin typeface="Cambria Math" panose="02040503050406030204" pitchFamily="18" charset="0"/>
                            <a:ea typeface="仿宋" panose="02010609060101010101" pitchFamily="49" charset="-122"/>
                          </a:rPr>
                        </m:ctrlPr>
                      </m:sSubPr>
                      <m:e>
                        <m:r>
                          <a:rPr lang="en-US" altLang="zh-CN" sz="2000" i="1" kern="0" dirty="0">
                            <a:solidFill>
                              <a:srgbClr val="7030A0"/>
                            </a:solidFill>
                            <a:latin typeface="Cambria Math" panose="02040503050406030204" pitchFamily="18" charset="0"/>
                            <a:ea typeface="仿宋" panose="02010609060101010101" pitchFamily="49" charset="-122"/>
                          </a:rPr>
                          <m:t>𝐵</m:t>
                        </m:r>
                      </m:e>
                      <m:sub>
                        <m:r>
                          <a:rPr lang="en-US" altLang="zh-CN" sz="2000" b="0" i="1" kern="0" dirty="0" smtClean="0">
                            <a:solidFill>
                              <a:srgbClr val="7030A0"/>
                            </a:solidFill>
                            <a:latin typeface="Cambria Math" panose="02040503050406030204" pitchFamily="18" charset="0"/>
                            <a:ea typeface="仿宋" panose="02010609060101010101" pitchFamily="49" charset="-122"/>
                          </a:rPr>
                          <m:t>2</m:t>
                        </m:r>
                      </m:sub>
                    </m:sSub>
                  </m:oMath>
                </a14:m>
                <a:r>
                  <a:rPr lang="en-US" altLang="zh-CN" sz="2000" kern="0" dirty="0">
                    <a:solidFill>
                      <a:srgbClr val="7030A0"/>
                    </a:solidFill>
                    <a:latin typeface="仿宋" panose="02010609060101010101" pitchFamily="49" charset="-122"/>
                    <a:ea typeface="仿宋" panose="02010609060101010101" pitchFamily="49" charset="-122"/>
                  </a:rPr>
                  <a:t>=12</a:t>
                </a:r>
              </a:p>
              <a:p>
                <a:r>
                  <a:rPr lang="zh-CN" altLang="en-US" sz="2000" kern="0" dirty="0">
                    <a:solidFill>
                      <a:srgbClr val="7030A0"/>
                    </a:solidFill>
                    <a:latin typeface="仿宋" panose="02010609060101010101" pitchFamily="49" charset="-122"/>
                    <a:ea typeface="仿宋" panose="02010609060101010101" pitchFamily="49" charset="-122"/>
                  </a:rPr>
                  <a:t>第</a:t>
                </a:r>
                <a:r>
                  <a:rPr lang="en-US" altLang="zh-CN" sz="2000" kern="0" dirty="0">
                    <a:solidFill>
                      <a:srgbClr val="7030A0"/>
                    </a:solidFill>
                    <a:latin typeface="仿宋" panose="02010609060101010101" pitchFamily="49" charset="-122"/>
                    <a:ea typeface="仿宋" panose="02010609060101010101" pitchFamily="49" charset="-122"/>
                  </a:rPr>
                  <a:t>3</a:t>
                </a:r>
                <a:r>
                  <a:rPr lang="zh-CN" altLang="en-US" sz="2000" kern="0" dirty="0">
                    <a:solidFill>
                      <a:srgbClr val="7030A0"/>
                    </a:solidFill>
                    <a:latin typeface="仿宋" panose="02010609060101010101" pitchFamily="49" charset="-122"/>
                    <a:ea typeface="仿宋" panose="02010609060101010101" pitchFamily="49" charset="-122"/>
                  </a:rPr>
                  <a:t>层：</a:t>
                </a:r>
                <a:r>
                  <a:rPr lang="en-US" altLang="zh-CN" sz="2000" kern="0" dirty="0">
                    <a:solidFill>
                      <a:srgbClr val="7030A0"/>
                    </a:solidFill>
                    <a:latin typeface="仿宋" panose="02010609060101010101" pitchFamily="49" charset="-122"/>
                    <a:ea typeface="仿宋" panose="02010609060101010101" pitchFamily="49" charset="-122"/>
                  </a:rPr>
                  <a:t>48</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6+1</a:t>
                </a:r>
                <a:r>
                  <a:rPr lang="zh-CN" altLang="en-US"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latin typeface="仿宋" panose="02010609060101010101" pitchFamily="49" charset="-122"/>
                    <a:ea typeface="仿宋" panose="02010609060101010101" pitchFamily="49" charset="-122"/>
                  </a:rPr>
                  <a:t>=336</a:t>
                </a:r>
                <a:r>
                  <a:rPr lang="zh-CN" altLang="en-US" sz="2000" kern="0" dirty="0">
                    <a:solidFill>
                      <a:srgbClr val="7030A0"/>
                    </a:solidFill>
                    <a:latin typeface="仿宋" panose="02010609060101010101" pitchFamily="49" charset="-122"/>
                    <a:ea typeface="仿宋" panose="02010609060101010101" pitchFamily="49" charset="-122"/>
                  </a:rPr>
                  <a:t>节点</a:t>
                </a:r>
                <a:r>
                  <a:rPr lang="en-US" altLang="zh-CN" sz="2000" kern="0" dirty="0">
                    <a:solidFill>
                      <a:srgbClr val="7030A0"/>
                    </a:solidFill>
                    <a:latin typeface="仿宋" panose="02010609060101010101" pitchFamily="49" charset="-122"/>
                    <a:ea typeface="仿宋" panose="02010609060101010101" pitchFamily="49" charset="-122"/>
                  </a:rPr>
                  <a:t>,</a:t>
                </a:r>
                <a:r>
                  <a:rPr lang="en-US" altLang="zh-CN" sz="2000" kern="0" dirty="0">
                    <a:solidFill>
                      <a:srgbClr val="7030A0"/>
                    </a:solidFill>
                    <a:ea typeface="仿宋" panose="02010609060101010101" pitchFamily="49" charset="-122"/>
                  </a:rPr>
                  <a:t> </a:t>
                </a:r>
                <a14:m>
                  <m:oMath xmlns:m="http://schemas.openxmlformats.org/officeDocument/2006/math">
                    <m:sSub>
                      <m:sSubPr>
                        <m:ctrlPr>
                          <a:rPr lang="en-US" altLang="zh-CN" sz="2000" i="1" kern="0" dirty="0">
                            <a:solidFill>
                              <a:srgbClr val="7030A0"/>
                            </a:solidFill>
                            <a:latin typeface="Cambria Math" panose="02040503050406030204" pitchFamily="18" charset="0"/>
                            <a:ea typeface="仿宋" panose="02010609060101010101" pitchFamily="49" charset="-122"/>
                          </a:rPr>
                        </m:ctrlPr>
                      </m:sSubPr>
                      <m:e>
                        <m:r>
                          <a:rPr lang="en-US" altLang="zh-CN" sz="2000" i="1" kern="0" dirty="0">
                            <a:solidFill>
                              <a:srgbClr val="7030A0"/>
                            </a:solidFill>
                            <a:latin typeface="Cambria Math" panose="02040503050406030204" pitchFamily="18" charset="0"/>
                            <a:ea typeface="仿宋" panose="02010609060101010101" pitchFamily="49" charset="-122"/>
                          </a:rPr>
                          <m:t>𝐵</m:t>
                        </m:r>
                      </m:e>
                      <m:sub>
                        <m:r>
                          <a:rPr lang="en-US" altLang="zh-CN" sz="2000" b="0" i="1" kern="0" dirty="0" smtClean="0">
                            <a:solidFill>
                              <a:srgbClr val="7030A0"/>
                            </a:solidFill>
                            <a:latin typeface="Cambria Math" panose="02040503050406030204" pitchFamily="18" charset="0"/>
                            <a:ea typeface="仿宋" panose="02010609060101010101" pitchFamily="49" charset="-122"/>
                          </a:rPr>
                          <m:t>3</m:t>
                        </m:r>
                      </m:sub>
                    </m:sSub>
                  </m:oMath>
                </a14:m>
                <a:r>
                  <a:rPr lang="en-US" altLang="zh-CN" sz="2000" kern="0" dirty="0">
                    <a:solidFill>
                      <a:srgbClr val="7030A0"/>
                    </a:solidFill>
                    <a:latin typeface="仿宋" panose="02010609060101010101" pitchFamily="49" charset="-122"/>
                    <a:ea typeface="仿宋" panose="02010609060101010101" pitchFamily="49" charset="-122"/>
                  </a:rPr>
                  <a:t>=42</a:t>
                </a:r>
                <a:endParaRPr lang="zh-CN" altLang="en-US" sz="2000" kern="0" dirty="0">
                  <a:solidFill>
                    <a:srgbClr val="7030A0"/>
                  </a:solidFill>
                  <a:latin typeface="仿宋" panose="02010609060101010101" pitchFamily="49" charset="-122"/>
                  <a:ea typeface="仿宋" panose="02010609060101010101" pitchFamily="49" charset="-122"/>
                </a:endParaRPr>
              </a:p>
            </p:txBody>
          </p:sp>
        </mc:Choice>
        <mc:Fallback xmlns="">
          <p:sp>
            <p:nvSpPr>
              <p:cNvPr id="4" name="矩形 3">
                <a:extLst>
                  <a:ext uri="{FF2B5EF4-FFF2-40B4-BE49-F238E27FC236}">
                    <a16:creationId xmlns:a16="http://schemas.microsoft.com/office/drawing/2014/main" id="{D92D8C2E-C582-43E2-BC44-CC5CCA4164B1}"/>
                  </a:ext>
                </a:extLst>
              </p:cNvPr>
              <p:cNvSpPr>
                <a:spLocks noRot="1" noChangeAspect="1" noMove="1" noResize="1" noEditPoints="1" noAdjustHandles="1" noChangeArrowheads="1" noChangeShapeType="1" noTextEdit="1"/>
              </p:cNvSpPr>
              <p:nvPr/>
            </p:nvSpPr>
            <p:spPr>
              <a:xfrm>
                <a:off x="328652" y="5143544"/>
                <a:ext cx="4484734" cy="1323439"/>
              </a:xfrm>
              <a:prstGeom prst="rect">
                <a:avLst/>
              </a:prstGeom>
              <a:blipFill>
                <a:blip r:embed="rId5"/>
                <a:stretch>
                  <a:fillRect l="-1495" t="-3687" b="-599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6802EEE-A791-4377-BDAA-CD4B82AE1D5B}"/>
              </a:ext>
            </a:extLst>
          </p:cNvPr>
          <p:cNvPicPr>
            <a:picLocks noChangeAspect="1"/>
          </p:cNvPicPr>
          <p:nvPr/>
        </p:nvPicPr>
        <p:blipFill>
          <a:blip r:embed="rId6"/>
          <a:stretch>
            <a:fillRect/>
          </a:stretch>
        </p:blipFill>
        <p:spPr>
          <a:xfrm>
            <a:off x="4813386" y="4391674"/>
            <a:ext cx="4378041" cy="2329803"/>
          </a:xfrm>
          <a:prstGeom prst="rect">
            <a:avLst/>
          </a:prstGeom>
        </p:spPr>
      </p:pic>
    </p:spTree>
    <p:extLst>
      <p:ext uri="{BB962C8B-B14F-4D97-AF65-F5344CB8AC3E}">
        <p14:creationId xmlns:p14="http://schemas.microsoft.com/office/powerpoint/2010/main" val="345532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15690</TotalTime>
  <Words>1414</Words>
  <Application>Microsoft Office PowerPoint</Application>
  <PresentationFormat>全屏显示(4:3)</PresentationFormat>
  <Paragraphs>175</Paragraphs>
  <Slides>15</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仿宋</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1056</cp:revision>
  <dcterms:created xsi:type="dcterms:W3CDTF">2016-04-18T09:33:21Z</dcterms:created>
  <dcterms:modified xsi:type="dcterms:W3CDTF">2020-05-14T03:12:12Z</dcterms:modified>
</cp:coreProperties>
</file>