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488" r:id="rId3"/>
    <p:sldId id="545" r:id="rId4"/>
    <p:sldId id="564" r:id="rId5"/>
    <p:sldId id="565" r:id="rId6"/>
    <p:sldId id="588" r:id="rId7"/>
    <p:sldId id="566" r:id="rId8"/>
    <p:sldId id="567" r:id="rId9"/>
    <p:sldId id="568" r:id="rId10"/>
    <p:sldId id="569" r:id="rId11"/>
    <p:sldId id="573" r:id="rId12"/>
    <p:sldId id="575" r:id="rId13"/>
    <p:sldId id="574" r:id="rId14"/>
    <p:sldId id="576" r:id="rId15"/>
    <p:sldId id="577" r:id="rId16"/>
    <p:sldId id="578" r:id="rId17"/>
    <p:sldId id="579" r:id="rId18"/>
    <p:sldId id="581" r:id="rId19"/>
    <p:sldId id="589" r:id="rId20"/>
    <p:sldId id="590" r:id="rId21"/>
    <p:sldId id="591" r:id="rId22"/>
    <p:sldId id="592" r:id="rId23"/>
    <p:sldId id="584" r:id="rId24"/>
    <p:sldId id="585" r:id="rId25"/>
    <p:sldId id="586" r:id="rId26"/>
    <p:sldId id="593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2528" autoAdjust="0"/>
  </p:normalViewPr>
  <p:slideViewPr>
    <p:cSldViewPr>
      <p:cViewPr varScale="1">
        <p:scale>
          <a:sx n="94" d="100"/>
          <a:sy n="94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2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0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39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85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06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4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潜在的考试内容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00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潜在的考试内容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9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62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潜在的考试内容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50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68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潜在的考试内容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48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潜在的考试内容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25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潜在的考试内容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12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49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6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4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0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3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6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19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9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971600" y="2296616"/>
            <a:ext cx="7416823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基本使能技术（二）</a:t>
            </a: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传统虚拟化技术的缺陷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每一个虚拟机都是一个完整的操作系统，当虚拟机数量增多时，操作系统本身的资源消耗较大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开发环境和线上环境的通常存在区别，所以开发环境与线上环境之间无法达到很好的桥接，在部署上线应用时，需要花时间去处理环境不兼容的问题</a:t>
            </a: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容器技术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把应用程序运行需要的环境整体打包，这个包成为容器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容器作为进程运行在操作系统中，无需完整操作系统映像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容器可以把开发环境及应用整个打包带走，打包好的容器可以在任何的环境下运行，这样就可以解决开发与上线环境不一致的问题了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99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virtualization, Isolated User-Spaces in Operating System Virtualization ">
            <a:extLst>
              <a:ext uri="{FF2B5EF4-FFF2-40B4-BE49-F238E27FC236}">
                <a16:creationId xmlns:a16="http://schemas.microsoft.com/office/drawing/2014/main" id="{0E4011D9-B254-4E69-9582-0F54E1AC0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2" y="980728"/>
            <a:ext cx="3060194" cy="215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908720"/>
            <a:ext cx="583264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容器在操作系统中的运行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容器自带环境在操作系统中启动进程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所有容器共用一个操作系统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通过命名空间和进程组来提供隔离性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Docker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容器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开源的应用容器引擎，让开发者可以打包他们的应用以及应用的依赖包，放到一个可移植的容器中，然后发布到任意的机器上以实现虚拟化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集装箱表示容器，打包好了应用所需的环境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鲸鱼表示操作系统，可以支持大量容器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集装箱可以通过任何鲸鱼运输，表明容器可在“任意”操作系统下运行</a:t>
            </a:r>
          </a:p>
        </p:txBody>
      </p:sp>
      <p:pic>
        <p:nvPicPr>
          <p:cNvPr id="9" name="图片 8" descr="https://pic4.zhimg.com/80/5d2cabafe63f33389c8a5c8ae1e576bb_hd.jpg">
            <a:extLst>
              <a:ext uri="{FF2B5EF4-FFF2-40B4-BE49-F238E27FC236}">
                <a16:creationId xmlns:a16="http://schemas.microsoft.com/office/drawing/2014/main" id="{19B93625-8931-4C5F-80A2-645A40DD1C95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6302" y="4365104"/>
            <a:ext cx="3047747" cy="119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1408F93-9391-4206-87FD-E68082BEC2DF}"/>
              </a:ext>
            </a:extLst>
          </p:cNvPr>
          <p:cNvSpPr/>
          <p:nvPr/>
        </p:nvSpPr>
        <p:spPr>
          <a:xfrm>
            <a:off x="6804248" y="5692606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Docker</a:t>
            </a:r>
            <a:r>
              <a:rPr lang="zh-CN" altLang="en-US" dirty="0"/>
              <a:t>的标志</a:t>
            </a:r>
          </a:p>
        </p:txBody>
      </p:sp>
    </p:spTree>
    <p:extLst>
      <p:ext uri="{BB962C8B-B14F-4D97-AF65-F5344CB8AC3E}">
        <p14:creationId xmlns:p14="http://schemas.microsoft.com/office/powerpoint/2010/main" val="135961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容器虚拟化的优缺点分析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优势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容器是轻量级的虚拟化，没有独立的操作系统，只是宿主操作系统中的进程，容器的额外开销很小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每个主机可以支撑上千容器，且容器启动时间在毫秒级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容器自带运行环境，开发过程中打包好的应用，在生产环境中能迅速部署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缺陷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隔离性、安全性较差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多容器共享操作系统，不能随意修改操作系统相关的配置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31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容器的使用场景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微服务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微服务是一种将应用分解成小的自治服务的软件架构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每个服务被独立的开发、测试、部署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服务提供方以集群的方式提供服务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微服务运行在容器中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每个微服务依赖的环境打包到一个容器中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通过容器管理工具如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Kubernetes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管理大量的容器（微服务）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优缺点分析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优点：应用在迭代开发过程中可单独更新一个微服务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挑战：将一个应用拆分成很多微服务并不容易，分离之后微服务的大小、微服务之间的通信、数据一致性等问题面临挑战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87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函数库虚拟化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4824536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函数库虚拟化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用一组库函数实现另一组库函数，称为函数库虚拟化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应用场景：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的程序不能在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Windows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下运行，采用函数库虚拟化则可达到这一目的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典型案例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Wine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操作系统上运行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Windows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Cygwin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Windows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操作系统上运行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58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虚拟化技术简介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虚拟化架构简介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基于操作系统的寄居虚拟化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基于硬件的裸金属虚拟化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容器虚拟化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函数库虚拟化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计算机各组件的虚拟化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虚拟内存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虚拟网络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虚拟机迁移</a:t>
            </a: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06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虚拟化的挑战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X86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架构的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4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个特权等级：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Ring0-3</a:t>
            </a:r>
            <a:endParaRPr lang="zh-CN" altLang="en-US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操作系统内核需要直接访问硬件，运行在最高等级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这样，内核可以使用特权指令控制中断、修改页表、访问设备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也用于操作系统服务，被保留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应用程序运行在最低特权级别的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Ring3</a:t>
            </a: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应用程序执行方式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一般指令运行在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Ring3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级别，不受管控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访问磁盘、发送消息等操作需要通过系统调用进入内核执行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执行权限由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Ring3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，任务完成后，系统调用返回，执行权限回归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Ring3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。以上过程成为用户态和内核态的切换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问题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虚拟机作为一个应用程序运行在宿主机操作系统中，应该运行在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Ring3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但是，虚拟机操作系统的内核指令又需要运行在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</a:t>
            </a: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14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如何使虚拟机运行在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Ring0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基本原理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虚拟机操作系统运行在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Ring3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虚拟机操作系统需要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权限的指令交由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执行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这类指令被称为敏感指令，包含特权指令和临界指令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657332" lvl="3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特权指令：企图访问修改宿主机或虚拟机状态的指令、</a:t>
            </a:r>
            <a:r>
              <a:rPr lang="en-US" altLang="zh-CN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</a:t>
            </a:r>
            <a:endParaRPr lang="en-US" altLang="zh-CN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657332" lvl="3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临界指令：内存分配相关指令、时钟寄存器、中断寄存器访问指令</a:t>
            </a:r>
            <a:endParaRPr lang="en-US" altLang="zh-CN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实现方法：</a:t>
            </a:r>
            <a:r>
              <a:rPr lang="zh-CN" altLang="en-US" sz="2000" kern="0" dirty="0">
                <a:solidFill>
                  <a:srgbClr val="FF0000"/>
                </a:solidFill>
                <a:latin typeface="Arial"/>
                <a:ea typeface="宋体"/>
              </a:rPr>
              <a:t>（特权解除</a:t>
            </a:r>
            <a:r>
              <a:rPr lang="en-US" altLang="zh-CN" sz="2000" kern="0" dirty="0">
                <a:solidFill>
                  <a:srgbClr val="FF0000"/>
                </a:solidFill>
                <a:latin typeface="Arial"/>
                <a:ea typeface="宋体"/>
              </a:rPr>
              <a:t>+</a:t>
            </a:r>
            <a:r>
              <a:rPr lang="zh-CN" altLang="en-US" sz="2000" kern="0" dirty="0">
                <a:solidFill>
                  <a:srgbClr val="FF0000"/>
                </a:solidFill>
                <a:latin typeface="Arial"/>
                <a:ea typeface="宋体"/>
              </a:rPr>
              <a:t>特权指令陷入模拟</a:t>
            </a:r>
            <a:r>
              <a:rPr lang="en-US" altLang="zh-CN" sz="2000" kern="0" dirty="0">
                <a:solidFill>
                  <a:srgbClr val="FF0000"/>
                </a:solidFill>
                <a:latin typeface="Arial"/>
                <a:ea typeface="宋体"/>
              </a:rPr>
              <a:t>+</a:t>
            </a:r>
            <a:r>
              <a:rPr lang="zh-CN" altLang="en-US" sz="2000" kern="0" dirty="0">
                <a:solidFill>
                  <a:srgbClr val="FF0000"/>
                </a:solidFill>
                <a:latin typeface="Arial"/>
                <a:ea typeface="宋体"/>
              </a:rPr>
              <a:t>普通临界指令虚拟化）</a:t>
            </a:r>
            <a:endParaRPr lang="en-US" altLang="zh-CN" kern="0" dirty="0">
              <a:solidFill>
                <a:srgbClr val="FF0000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特权解除：解除虚拟机操作系统的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特权，用户普通指令直接在硬件上执行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特权指令陷入模拟：执行特权指令时自动陷入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模拟执行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为什么这类指令能够自动陷入：它们必须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，执行时出发软中断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临界指令虚拟化：不会自动陷入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的指令需要虚拟化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为什么这类指令不能自动陷入：它们无需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，可以偷偷执行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55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虚拟化漏洞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X86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架构有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19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条临界指令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这些指令不能自动陷入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，从而阻碍了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X86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指令集的虚拟化，称之为虚拟化漏洞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解决方案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基于软件的完全虚拟化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硬件辅助虚拟化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半虚拟化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31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998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基于软件的完全虚拟化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（解释执行）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解释执行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一条指令一条指令的逐条解释，用一个微程序模拟每条原始指令的功能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每一条指令到“陷入”了，弥补了虚拟化漏洞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368047-60B6-48B6-A933-4E3BF75400DD}"/>
              </a:ext>
            </a:extLst>
          </p:cNvPr>
          <p:cNvSpPr/>
          <p:nvPr/>
        </p:nvSpPr>
        <p:spPr>
          <a:xfrm>
            <a:off x="200025" y="2780928"/>
            <a:ext cx="4572000" cy="21482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优缺点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优点：逻辑简单，可以实现跨体系结构模拟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缺点：效率较低，非敏感指令本来不用模拟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CFDC81-B129-4ECB-BDBB-19313C314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51690"/>
            <a:ext cx="4231372" cy="34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4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虚拟化技术简介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虚拟化架构简介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计算机各组件的虚拟化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0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37FF8B-CFF4-4B90-92B1-0799014A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54" y="2516558"/>
            <a:ext cx="3924300" cy="41529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998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基于软件的完全虚拟化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（扫描与修补）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扫描与修补：扫描编译好的二进制代码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一般指令：不做改变，直接在物理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上运行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敏感指令：替换为跳转指令或陷入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指令，由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模拟执行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368047-60B6-48B6-A933-4E3BF75400DD}"/>
              </a:ext>
            </a:extLst>
          </p:cNvPr>
          <p:cNvSpPr/>
          <p:nvPr/>
        </p:nvSpPr>
        <p:spPr>
          <a:xfrm>
            <a:off x="200024" y="2780928"/>
            <a:ext cx="5020048" cy="21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优缺点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优点：逻辑简单，效率较高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缺点：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引入额外跳转，降低程序局部性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需保存两份代码，引入空间开销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940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99825"/>
            <a:ext cx="688131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基于软件的完全虚拟化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（动态二进制翻译）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动态二进制翻译：以“基本块”为单位翻译代码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基本块：一段代码，其中既没有“跳出”，也没有“跳入”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原始代码以基本块为单位划分、组织在客户机内存中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一个基本块要执行时，将其翻译、并保存在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开辟的代码缓存中；执行完该基本块，再翻译下一个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如果一个基本块已经翻译且保存在代码缓存中，可直接执行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368047-60B6-48B6-A933-4E3BF75400DD}"/>
              </a:ext>
            </a:extLst>
          </p:cNvPr>
          <p:cNvSpPr/>
          <p:nvPr/>
        </p:nvSpPr>
        <p:spPr>
          <a:xfrm>
            <a:off x="200024" y="3645024"/>
            <a:ext cx="5020048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优缺点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优点：效率较高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缺点：一些场景面临挑战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自修改代码：程序修改自己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自参考代码：程序读取自己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精确异常：异常返回不精确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实时代码：延迟难以保证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19128-FEAA-4CDA-83E4-FFE9F80A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538963"/>
            <a:ext cx="3525467" cy="31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2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47069" y="179933"/>
            <a:ext cx="781741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基于软件的半虚拟化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Para-Virtualization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半虚拟化（类虚拟化）：对客户机不完全透明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通过修改客户机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的代码，使其将那些临界指令相关的操作替换为对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Hypercall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（超级调用）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Hypercall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类似于操作系统的系统调用，针对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系统的系统调用，而不是传统的针对函数的系统调用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优缺点</a:t>
            </a:r>
            <a:endParaRPr lang="en-US" altLang="zh-CN" sz="2400" kern="0" dirty="0">
              <a:solidFill>
                <a:srgbClr val="FF0000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优点：虚拟机性能几乎接近物理机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减少场景切换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减少特权级切换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减少内存拷贝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减少冗余代码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缺点：需要修改客户机操作系统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8047E5-79F2-4C4C-A18E-350FF26C0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102819"/>
            <a:ext cx="3242036" cy="2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92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硬件辅助虚拟化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全虚拟化与半虚拟化都是软件方案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必须在某个层次的软件上有所动作</a:t>
            </a: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硬件辅助虚拟化：通过扩展指令集支持虚拟化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Intel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VT-X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AMD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AMD-V</a:t>
            </a: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VT-X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支持两种处理器工作方式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Root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模式，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运行于此模式，用于处理特殊指令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Non-Root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模式，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Guest 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运行于此模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Root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Non-Root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都有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Ring0-3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四个级别，保证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和虚拟机操作系统都能运行在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Ring0</a:t>
            </a:r>
            <a:endParaRPr lang="zh-CN" altLang="en-US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Non-Root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模式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Guest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执行到特殊指令的时候，系统会切换到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Root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模式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，让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来处理特殊指令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35053D-38B2-4B59-97D7-FE126AD54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188" y="2348880"/>
            <a:ext cx="3162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96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硬件辅助虚拟化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指令扩展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VMXON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启动时，打开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VMX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开关，此后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可进入非根模式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VMXOFF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关闭时，关闭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VMX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模式开关，此后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Host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正常执行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VMLAUNCH/VMRESUME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：产生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VM-entry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将控制权交给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敏感指令执行，产生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VM-exit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，进入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FE8B4D5F-3164-4B92-B103-1B76984D0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33925"/>
            <a:ext cx="3408363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14BA3052-B09C-4CFA-9F58-8691D54CE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201" y="4104869"/>
            <a:ext cx="3411538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983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总结比较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BAB23D4-4B06-4DED-AAB4-2A84FBB70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78889"/>
              </p:ext>
            </p:extLst>
          </p:nvPr>
        </p:nvGraphicFramePr>
        <p:xfrm>
          <a:off x="539552" y="1971356"/>
          <a:ext cx="7488832" cy="4337964"/>
        </p:xfrm>
        <a:graphic>
          <a:graphicData uri="http://schemas.openxmlformats.org/drawingml/2006/table">
            <a:tbl>
              <a:tblPr/>
              <a:tblGrid>
                <a:gridCol w="107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基于软件的全虚拟化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半虚拟化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硬件辅助虚拟化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速度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30%~80%+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80%+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80%+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Hosted/Bare-metal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Bare-metal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Hosted/Bare-metal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8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优点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Guest OS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无需修改，速度和功能都不错，使用非常简单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比全虚拟化架构更精简，速度上有优势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速度快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缺点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Hosted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模式时性能较差，特别是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方面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需要对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Guest OS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进行修改，用户体验较差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硬件实现不够优化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趋势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主流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一定份额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普遍采用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56F166-82D8-475B-988A-2E3A135B76C6}"/>
              </a:ext>
            </a:extLst>
          </p:cNvPr>
          <p:cNvSpPr txBox="1">
            <a:spLocks/>
          </p:cNvSpPr>
          <p:nvPr/>
        </p:nvSpPr>
        <p:spPr bwMode="auto">
          <a:xfrm>
            <a:off x="124792" y="814374"/>
            <a:ext cx="8964488" cy="100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6" indent="-34288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0" indent="-2857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3" indent="-22859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5" indent="-22859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5" indent="-22859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9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1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总结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虚拟化的核心问题是特权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敏感指令执行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62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容器进一步学习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到互联网上进一步搜索了解容器的相关知识，摘取不超过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500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字的描述总结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发送到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18316063536@163.com</a:t>
            </a: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166018"/>
            <a:ext cx="864096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虚拟化是指将物理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资源转换为虚拟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资源的过程</a:t>
            </a: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大多数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资源都能被虚拟化，包括：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服务器：一个物理服务器可以抽象为多个虚拟服务器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存储设备：一个物理存储设备可以抽象为一个虚拟存储设备或一个虚拟磁盘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网络：物理路由器和交换机可以抽象为逻辑网络，如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  <a:endParaRPr lang="zh-CN" altLang="en-US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电源：一个物理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和电源分配单元可以抽象为通常意义上的虚拟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endParaRPr lang="zh-CN" altLang="en-US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虚拟化技术的优势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166018"/>
            <a:ext cx="9001000" cy="5190333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硬件无关性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直接在硬件上安装操作系统时，若硬件变化系统需重新配置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虚拟化将硬件转换为基于软件的标准化版本，运行在虚拟化环境的操作系统基本不受底层硬件的影响</a:t>
            </a: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服务器整合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虚拟化技术允许在一台物理服务器上创建多台虚拟服务器，可提高资源利用率，它是按需使用、资源池、可扩展性、可恢复性等云特性的基础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资源复制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虚拟机的状态最终保存为文件的形式，通过简单操作文件可实现虚拟机的复制、迁移、快照</a:t>
            </a:r>
          </a:p>
        </p:txBody>
      </p:sp>
    </p:spTree>
    <p:extLst>
      <p:ext uri="{BB962C8B-B14F-4D97-AF65-F5344CB8AC3E}">
        <p14:creationId xmlns:p14="http://schemas.microsoft.com/office/powerpoint/2010/main" val="132404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965425"/>
            <a:ext cx="9001000" cy="5190333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一台物理机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  <a:sym typeface="Wingdings" panose="05000000000000000000" pitchFamily="2" charset="2"/>
              </a:rPr>
              <a:t>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多台虚拟机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虚拟化架构分类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操作系统寄居虚拟化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裸金属虚拟化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容器虚拟化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函数库虚拟化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关键技术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虚拟内存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虚拟网络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虚拟机迁移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Picture 13" descr="http://www.techwarelabs.com/articles/editorials/virtual_double/images/virtual.jpg">
            <a:extLst>
              <a:ext uri="{FF2B5EF4-FFF2-40B4-BE49-F238E27FC236}">
                <a16:creationId xmlns:a16="http://schemas.microsoft.com/office/drawing/2014/main" id="{64B4B7A8-FC83-4260-B664-657F84FF1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2420888"/>
            <a:ext cx="27146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9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虚拟化技术简介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虚拟化架构简介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基于操作系统的寄居虚拟化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基于硬件的裸金属虚拟化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容器虚拟化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函数库虚拟化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计算机各组件的虚拟化</a:t>
            </a:r>
            <a:endParaRPr lang="en-US" altLang="zh-CN" kern="0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虚拟内存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虚拟网络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虚拟机迁移</a:t>
            </a: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2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基于操作系统的寄居虚拟化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关键组件：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VMM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安装在宿主操作系统中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宿主操作系统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管理所有硬件资源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虚拟机监控器为该操作系统上的一个应用程序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虚拟机监控器（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Virtual Machine Monitor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模拟硬件的一些行为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客户操作系统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运行用户的应用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优缺点分析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实现简单，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是一个普通应用程序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宿主操作系统和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消耗资源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客户操作系统穿越多个层次性能降低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典型的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VMM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：</a:t>
            </a:r>
            <a:r>
              <a:rPr lang="en-US" altLang="zh-CN" kern="0" dirty="0" err="1">
                <a:solidFill>
                  <a:srgbClr val="003366"/>
                </a:solidFill>
                <a:latin typeface="Arial"/>
                <a:ea typeface="宋体"/>
              </a:rPr>
              <a:t>Vmware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 Workstation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97125B-63FC-4633-9399-07E89C13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3109481"/>
            <a:ext cx="3096344" cy="25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0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基于硬件的裸金属虚拟化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关键组件：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VMM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直接安装在物理主机上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虚拟机监控器（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一个实现核心功能的轻量级操作系统，可称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Hypervisor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接管客户操作系统中的一些特殊指令，如操作硬件的指令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客户操作系统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运行用户的应用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优缺点分析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没有中间环节，效率更高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与硬件设备的兼容性问题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出现新的设备需要更新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典型的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VMM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：</a:t>
            </a:r>
            <a:r>
              <a:rPr lang="en-US" altLang="zh-CN" kern="0" dirty="0" err="1">
                <a:solidFill>
                  <a:srgbClr val="003366"/>
                </a:solidFill>
                <a:latin typeface="Arial"/>
                <a:ea typeface="宋体"/>
              </a:rPr>
              <a:t>Vmware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 vSphere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02E275-7157-4A48-B88D-CB70884F8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313" y="2852936"/>
            <a:ext cx="356133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两种虚拟化架构的比较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A5F1E37-3B70-43BA-A7FB-B6E38B9F9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67604"/>
              </p:ext>
            </p:extLst>
          </p:nvPr>
        </p:nvGraphicFramePr>
        <p:xfrm>
          <a:off x="457200" y="1828800"/>
          <a:ext cx="8455025" cy="3108528"/>
        </p:xfrm>
        <a:graphic>
          <a:graphicData uri="http://schemas.openxmlformats.org/drawingml/2006/table">
            <a:tbl>
              <a:tblPr/>
              <a:tblGrid>
                <a:gridCol w="422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7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裸金属虚拟化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操作系统寄居虚拟化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效率高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（不受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Host OS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影响、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优化）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安全性高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使用方便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功能丰富（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e.g. 3D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加速）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适于服务器系统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适于桌面系统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3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17796</TotalTime>
  <Words>2252</Words>
  <Application>Microsoft Office PowerPoint</Application>
  <PresentationFormat>全屏显示(4:3)</PresentationFormat>
  <Paragraphs>325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仿宋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1174</cp:revision>
  <dcterms:created xsi:type="dcterms:W3CDTF">2016-04-18T09:33:21Z</dcterms:created>
  <dcterms:modified xsi:type="dcterms:W3CDTF">2020-05-18T14:57:14Z</dcterms:modified>
</cp:coreProperties>
</file>