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84" r:id="rId4"/>
    <p:sldId id="285" r:id="rId5"/>
    <p:sldId id="286" r:id="rId6"/>
    <p:sldId id="287" r:id="rId7"/>
    <p:sldId id="328" r:id="rId8"/>
    <p:sldId id="288" r:id="rId9"/>
    <p:sldId id="289" r:id="rId10"/>
    <p:sldId id="323" r:id="rId11"/>
    <p:sldId id="329" r:id="rId12"/>
    <p:sldId id="290" r:id="rId13"/>
    <p:sldId id="324" r:id="rId14"/>
    <p:sldId id="291" r:id="rId15"/>
    <p:sldId id="292" r:id="rId16"/>
    <p:sldId id="325" r:id="rId17"/>
    <p:sldId id="330" r:id="rId18"/>
    <p:sldId id="293" r:id="rId19"/>
    <p:sldId id="294" r:id="rId20"/>
    <p:sldId id="326" r:id="rId21"/>
    <p:sldId id="295" r:id="rId22"/>
    <p:sldId id="296" r:id="rId23"/>
    <p:sldId id="297" r:id="rId24"/>
    <p:sldId id="327" r:id="rId25"/>
    <p:sldId id="319" r:id="rId26"/>
    <p:sldId id="320" r:id="rId27"/>
    <p:sldId id="321" r:id="rId28"/>
    <p:sldId id="322" r:id="rId29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5" d="100"/>
          <a:sy n="185" d="100"/>
        </p:scale>
        <p:origin x="1152" y="1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18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789457"/>
            <a:ext cx="3915511" cy="1845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73175"/>
            <a:ext cx="43434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00FF"/>
                </a:solidFill>
              </a:rPr>
              <a:t>Chapter 7.  Linear programming and reductions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5"/>
            <a:ext cx="38862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Solving linear </a:t>
            </a:r>
            <a:r>
              <a:rPr sz="1400" b="1" dirty="0" smtClean="0"/>
              <a:t>programs</a:t>
            </a:r>
            <a:r>
              <a:rPr lang="en-US" sz="1400" b="1" dirty="0" smtClean="0"/>
              <a:t>, cont.</a:t>
            </a:r>
            <a:endParaRPr sz="1400" b="1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47651" y="892175"/>
            <a:ext cx="3962400" cy="1154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0489">
              <a:lnSpc>
                <a:spcPts val="1400"/>
              </a:lnSpc>
              <a:spcBef>
                <a:spcPts val="595"/>
              </a:spcBef>
            </a:pPr>
            <a:r>
              <a:rPr sz="1100" i="1" dirty="0" smtClean="0">
                <a:solidFill>
                  <a:srgbClr val="FF0000"/>
                </a:solidFill>
                <a:latin typeface="Arial"/>
                <a:cs typeface="Arial"/>
              </a:rPr>
              <a:t>Upon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reaching a vertex that has no better neighbor, simplex declares it to be </a:t>
            </a:r>
            <a:r>
              <a:rPr sz="1100" i="1" dirty="0" smtClean="0">
                <a:solidFill>
                  <a:srgbClr val="FF0000"/>
                </a:solidFill>
                <a:latin typeface="Arial"/>
                <a:cs typeface="Arial"/>
              </a:rPr>
              <a:t>optimal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and halts.</a:t>
            </a: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1100" dirty="0"/>
              <a:t>Why does this local test imply global optimality? By simple geometry – think </a:t>
            </a:r>
            <a:r>
              <a:rPr sz="1100" dirty="0" smtClean="0"/>
              <a:t>of </a:t>
            </a:r>
            <a:r>
              <a:rPr sz="1100" dirty="0"/>
              <a:t>the profit line passing through this vertex. Since all the vertex’s neighbors lie </a:t>
            </a:r>
            <a:r>
              <a:rPr sz="1100" dirty="0" smtClean="0"/>
              <a:t>below </a:t>
            </a:r>
            <a:r>
              <a:rPr sz="1100" dirty="0"/>
              <a:t>the line, the rest of the feasible polygon must also lie below </a:t>
            </a:r>
            <a:r>
              <a:rPr sz="1100" dirty="0" smtClean="0"/>
              <a:t>this </a:t>
            </a:r>
            <a:r>
              <a:rPr sz="1100" dirty="0"/>
              <a:t>line.</a:t>
            </a:r>
          </a:p>
        </p:txBody>
      </p:sp>
    </p:spTree>
    <p:extLst>
      <p:ext uri="{BB962C8B-B14F-4D97-AF65-F5344CB8AC3E}">
        <p14:creationId xmlns:p14="http://schemas.microsoft.com/office/powerpoint/2010/main" val="1744248457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458788"/>
            <a:ext cx="2275725" cy="210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466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1" y="206376"/>
            <a:ext cx="41909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More products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1" y="587375"/>
            <a:ext cx="3886200" cy="1256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The chocolatier decides to introduce a third and even more exclusive line of </a:t>
            </a:r>
            <a:r>
              <a:rPr sz="1100" dirty="0" smtClean="0">
                <a:latin typeface="Tahoma"/>
                <a:cs typeface="Tahoma"/>
              </a:rPr>
              <a:t>chocolates</a:t>
            </a:r>
            <a:r>
              <a:rPr sz="1100" dirty="0">
                <a:latin typeface="Tahoma"/>
                <a:cs typeface="Tahoma"/>
              </a:rPr>
              <a:t>, called </a:t>
            </a:r>
            <a:r>
              <a:rPr sz="1100" b="1" dirty="0" err="1">
                <a:latin typeface="Gill Sans MT"/>
                <a:cs typeface="Gill Sans MT"/>
              </a:rPr>
              <a:t>Pyramide</a:t>
            </a:r>
            <a:r>
              <a:rPr sz="1100" b="1" dirty="0">
                <a:latin typeface="Gill Sans MT"/>
                <a:cs typeface="Gill Sans MT"/>
              </a:rPr>
              <a:t> </a:t>
            </a:r>
            <a:r>
              <a:rPr sz="1100" b="1" dirty="0" smtClean="0">
                <a:latin typeface="Gill Sans MT"/>
                <a:cs typeface="Gill Sans MT"/>
              </a:rPr>
              <a:t>Luxe</a:t>
            </a:r>
            <a:r>
              <a:rPr sz="1100" dirty="0" smtClean="0">
                <a:latin typeface="Tahoma"/>
                <a:cs typeface="Tahoma"/>
              </a:rPr>
              <a:t>. </a:t>
            </a:r>
            <a:r>
              <a:rPr sz="1100" dirty="0">
                <a:latin typeface="Tahoma"/>
                <a:cs typeface="Tahoma"/>
              </a:rPr>
              <a:t>One box of these will bring in a </a:t>
            </a:r>
            <a:r>
              <a:rPr sz="1100" dirty="0" smtClean="0">
                <a:latin typeface="Tahoma"/>
                <a:cs typeface="Tahoma"/>
              </a:rPr>
              <a:t>profit of</a:t>
            </a:r>
            <a:r>
              <a:rPr lang="en-US" sz="1100" dirty="0" smtClean="0">
                <a:latin typeface="Tahoma"/>
                <a:cs typeface="Tahoma"/>
              </a:rPr>
              <a:t> </a:t>
            </a:r>
            <a:r>
              <a:rPr sz="1100" dirty="0" smtClean="0">
                <a:latin typeface="Tahoma"/>
                <a:cs typeface="Tahoma"/>
              </a:rPr>
              <a:t>$13.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endParaRPr lang="en-US" sz="1100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r>
              <a:rPr lang="en-US" sz="1100" dirty="0" smtClean="0">
                <a:latin typeface="Tahoma"/>
                <a:cs typeface="Tahoma"/>
              </a:rPr>
              <a:t>Let </a:t>
            </a:r>
            <a:r>
              <a:rPr lang="en-US" altLang="zh-CN" sz="1200" i="1" dirty="0"/>
              <a:t>x</a:t>
            </a:r>
            <a:r>
              <a:rPr lang="en-US" altLang="zh-CN" sz="1200" baseline="-25000" dirty="0"/>
              <a:t>1</a:t>
            </a:r>
            <a:r>
              <a:rPr lang="en-US" altLang="zh-CN" sz="1200" dirty="0"/>
              <a:t>, </a:t>
            </a:r>
            <a:r>
              <a:rPr lang="en-US" altLang="zh-CN" sz="1200" i="1" dirty="0"/>
              <a:t>x</a:t>
            </a:r>
            <a:r>
              <a:rPr lang="en-US" altLang="zh-CN" sz="1200" baseline="-25000" dirty="0"/>
              <a:t>2</a:t>
            </a:r>
            <a:r>
              <a:rPr lang="en-US" altLang="zh-CN" sz="1200" dirty="0"/>
              <a:t>, </a:t>
            </a:r>
            <a:r>
              <a:rPr lang="en-US" altLang="zh-CN" sz="1200" i="1" dirty="0"/>
              <a:t>x</a:t>
            </a:r>
            <a:r>
              <a:rPr lang="en-US" altLang="zh-CN" sz="1200" baseline="-25000" dirty="0"/>
              <a:t>3</a:t>
            </a:r>
            <a:r>
              <a:rPr lang="en-US" altLang="zh-CN" sz="1200" dirty="0"/>
              <a:t> </a:t>
            </a:r>
            <a:r>
              <a:rPr lang="en-US" sz="1100" dirty="0" smtClean="0">
                <a:latin typeface="Tahoma"/>
                <a:cs typeface="Tahoma"/>
              </a:rPr>
              <a:t>denote the number of boxes of each chocolate produced daily, with </a:t>
            </a:r>
            <a:r>
              <a:rPr lang="en-US" altLang="zh-CN" sz="1200" i="1" dirty="0"/>
              <a:t>x</a:t>
            </a:r>
            <a:r>
              <a:rPr lang="en-US" altLang="zh-CN" sz="1200" baseline="-25000" dirty="0"/>
              <a:t>3</a:t>
            </a:r>
            <a:r>
              <a:rPr lang="en-US" altLang="zh-CN" sz="1100" baseline="-25000" dirty="0"/>
              <a:t> </a:t>
            </a:r>
            <a:r>
              <a:rPr lang="en-US" altLang="zh-CN" sz="1100" baseline="-25000" dirty="0" smtClean="0"/>
              <a:t> </a:t>
            </a:r>
            <a:r>
              <a:rPr lang="en-US" sz="1100" dirty="0" smtClean="0">
                <a:latin typeface="Tahoma"/>
                <a:cs typeface="Tahoma"/>
              </a:rPr>
              <a:t>referring to Luxe.</a:t>
            </a:r>
          </a:p>
          <a:p>
            <a:pPr marL="12700" marR="5080">
              <a:lnSpc>
                <a:spcPts val="1400"/>
              </a:lnSpc>
            </a:pP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1" y="282576"/>
            <a:ext cx="426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More </a:t>
            </a:r>
            <a:r>
              <a:rPr sz="1400" b="1" dirty="0" smtClean="0"/>
              <a:t>products</a:t>
            </a:r>
            <a:r>
              <a:rPr lang="en-US" sz="1400" b="1" dirty="0" smtClean="0"/>
              <a:t>, cont.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247651" y="739775"/>
            <a:ext cx="3886200" cy="1318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7625">
              <a:lnSpc>
                <a:spcPts val="1400"/>
              </a:lnSpc>
              <a:spcBef>
                <a:spcPts val="595"/>
              </a:spcBef>
            </a:pPr>
            <a:r>
              <a:rPr lang="en-US" altLang="zh-CN" sz="1100" dirty="0" smtClean="0">
                <a:latin typeface="Tahoma"/>
                <a:cs typeface="Tahoma"/>
              </a:rPr>
              <a:t>The old constraints on </a:t>
            </a:r>
            <a:r>
              <a:rPr lang="en-US" altLang="zh-CN" sz="1400" i="1" dirty="0" smtClean="0"/>
              <a:t>x</a:t>
            </a:r>
            <a:r>
              <a:rPr lang="en-US" altLang="zh-CN" sz="1400" i="1" baseline="-25000" dirty="0" smtClean="0"/>
              <a:t>1</a:t>
            </a:r>
            <a:r>
              <a:rPr lang="en-US" altLang="zh-CN" sz="1100" baseline="-25000" dirty="0" smtClean="0"/>
              <a:t> </a:t>
            </a:r>
            <a:r>
              <a:rPr lang="en-US" altLang="zh-CN" sz="1100" dirty="0" smtClean="0">
                <a:latin typeface="Tahoma"/>
                <a:cs typeface="Tahoma"/>
              </a:rPr>
              <a:t>and </a:t>
            </a:r>
            <a:r>
              <a:rPr lang="en-US" altLang="zh-CN" sz="1400" i="1" dirty="0" smtClean="0"/>
              <a:t>x</a:t>
            </a:r>
            <a:r>
              <a:rPr lang="en-US" altLang="zh-CN" sz="1400" i="1" baseline="-25000" dirty="0" smtClean="0"/>
              <a:t>2</a:t>
            </a:r>
            <a:r>
              <a:rPr lang="en-US" altLang="zh-CN" sz="1100" baseline="-25000" dirty="0" smtClean="0"/>
              <a:t> </a:t>
            </a:r>
            <a:r>
              <a:rPr lang="en-US" altLang="zh-CN" sz="1100" dirty="0" smtClean="0">
                <a:latin typeface="Tahoma"/>
                <a:cs typeface="Tahoma"/>
              </a:rPr>
              <a:t>persist, although the labor restriction now extends to </a:t>
            </a:r>
            <a:r>
              <a:rPr lang="en-US" altLang="zh-CN" sz="1400" i="1" dirty="0" smtClean="0"/>
              <a:t>x</a:t>
            </a:r>
            <a:r>
              <a:rPr lang="en-US" altLang="zh-CN" sz="1400" i="1" baseline="-25000" dirty="0" smtClean="0"/>
              <a:t>3</a:t>
            </a:r>
            <a:r>
              <a:rPr lang="en-US" altLang="zh-CN" sz="1100" baseline="-25000" dirty="0" smtClean="0"/>
              <a:t> </a:t>
            </a:r>
            <a:r>
              <a:rPr lang="en-US" altLang="zh-CN" sz="1100" dirty="0" smtClean="0">
                <a:latin typeface="Tahoma"/>
                <a:cs typeface="Tahoma"/>
              </a:rPr>
              <a:t>as well: the sum of all variables can be at most 400.</a:t>
            </a:r>
          </a:p>
          <a:p>
            <a:pPr marL="12700" marR="47625">
              <a:lnSpc>
                <a:spcPts val="1400"/>
              </a:lnSpc>
              <a:spcBef>
                <a:spcPts val="595"/>
              </a:spcBef>
            </a:pPr>
            <a:endParaRPr lang="en-US" sz="1100" baseline="6172" dirty="0" smtClean="0">
              <a:latin typeface="Tahoma"/>
              <a:cs typeface="Tahoma"/>
            </a:endParaRPr>
          </a:p>
          <a:p>
            <a:r>
              <a:rPr sz="1100" dirty="0" smtClean="0">
                <a:latin typeface="Tahoma"/>
                <a:cs typeface="Tahoma"/>
              </a:rPr>
              <a:t>What’s </a:t>
            </a:r>
            <a:r>
              <a:rPr sz="1100" dirty="0">
                <a:latin typeface="Tahoma"/>
                <a:cs typeface="Tahoma"/>
              </a:rPr>
              <a:t>more, it turns out that Nuit and Luxe require the same packaging </a:t>
            </a:r>
            <a:r>
              <a:rPr sz="1100" dirty="0" smtClean="0">
                <a:latin typeface="Tahoma"/>
                <a:cs typeface="Tahoma"/>
              </a:rPr>
              <a:t>machinery</a:t>
            </a:r>
            <a:r>
              <a:rPr sz="1100" dirty="0">
                <a:latin typeface="Tahoma"/>
                <a:cs typeface="Tahoma"/>
              </a:rPr>
              <a:t>, except that Luxe uses it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three times as much</a:t>
            </a:r>
            <a:r>
              <a:rPr sz="1100" dirty="0">
                <a:latin typeface="Tahoma"/>
                <a:cs typeface="Tahoma"/>
              </a:rPr>
              <a:t>, which </a:t>
            </a:r>
            <a:r>
              <a:rPr sz="1100" dirty="0" smtClean="0">
                <a:latin typeface="Tahoma"/>
                <a:cs typeface="Tahoma"/>
              </a:rPr>
              <a:t>imposes</a:t>
            </a:r>
            <a:r>
              <a:rPr lang="en-US" sz="1100" dirty="0" smtClean="0">
                <a:latin typeface="Tahoma"/>
                <a:cs typeface="Tahoma"/>
              </a:rPr>
              <a:t> another constraint:</a:t>
            </a:r>
            <a:r>
              <a:rPr lang="en-US" altLang="zh-CN" sz="1100" dirty="0" smtClean="0"/>
              <a:t> </a:t>
            </a:r>
            <a:r>
              <a:rPr lang="en-US" altLang="zh-CN" sz="1200" i="1" dirty="0">
                <a:solidFill>
                  <a:srgbClr val="FF0000"/>
                </a:solidFill>
              </a:rPr>
              <a:t>x</a:t>
            </a:r>
            <a:r>
              <a:rPr lang="en-US" altLang="zh-CN" sz="1200" i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200" dirty="0">
                <a:solidFill>
                  <a:srgbClr val="FF0000"/>
                </a:solidFill>
              </a:rPr>
              <a:t> + 3</a:t>
            </a:r>
            <a:r>
              <a:rPr lang="en-US" altLang="zh-CN" sz="1200" i="1" dirty="0">
                <a:solidFill>
                  <a:srgbClr val="FF0000"/>
                </a:solidFill>
              </a:rPr>
              <a:t>x</a:t>
            </a:r>
            <a:r>
              <a:rPr lang="en-US" altLang="zh-CN" sz="1200" i="1" baseline="-25000" dirty="0">
                <a:solidFill>
                  <a:srgbClr val="FF0000"/>
                </a:solidFill>
              </a:rPr>
              <a:t>3</a:t>
            </a:r>
            <a:r>
              <a:rPr lang="en-US" altLang="zh-CN" sz="1200" dirty="0">
                <a:solidFill>
                  <a:srgbClr val="FF0000"/>
                </a:solidFill>
              </a:rPr>
              <a:t>  ≤ 600</a:t>
            </a:r>
            <a:r>
              <a:rPr lang="en-US" altLang="zh-CN" sz="1100" dirty="0"/>
              <a:t>.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3198317264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650" y="309711"/>
            <a:ext cx="3200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 smtClean="0">
                <a:solidFill>
                  <a:srgbClr val="3333B2"/>
                </a:solidFill>
                <a:latin typeface="Tahoma"/>
                <a:cs typeface="Tahoma"/>
              </a:rPr>
              <a:t>LP</a:t>
            </a:r>
            <a:r>
              <a:rPr lang="en-US" sz="1400" b="1" dirty="0" smtClean="0">
                <a:solidFill>
                  <a:srgbClr val="3333B2"/>
                </a:solidFill>
                <a:latin typeface="Tahoma"/>
                <a:cs typeface="Tahoma"/>
              </a:rPr>
              <a:t>: Linear Programming</a:t>
            </a:r>
            <a:endParaRPr sz="1400" b="1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2050" y="972801"/>
            <a:ext cx="2057400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max 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1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+ 6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2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+ 13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3</a:t>
            </a:r>
            <a:endParaRPr sz="600" dirty="0">
              <a:latin typeface="Tahoma"/>
              <a:cs typeface="Tahoma"/>
            </a:endParaRPr>
          </a:p>
          <a:p>
            <a:pPr marL="5715" algn="ctr">
              <a:lnSpc>
                <a:spcPts val="1400"/>
              </a:lnSpc>
              <a:spcBef>
                <a:spcPts val="10"/>
              </a:spcBef>
            </a:pP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1  </a:t>
            </a:r>
            <a:r>
              <a:rPr sz="1350" baseline="6172" dirty="0">
                <a:solidFill>
                  <a:srgbClr val="0000FF"/>
                </a:solidFill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200</a:t>
            </a:r>
            <a:endParaRPr sz="1350" baseline="6172" dirty="0">
              <a:latin typeface="Tahoma"/>
              <a:cs typeface="Tahoma"/>
            </a:endParaRPr>
          </a:p>
          <a:p>
            <a:pPr marL="5715" algn="ctr">
              <a:lnSpc>
                <a:spcPts val="1400"/>
              </a:lnSpc>
              <a:spcBef>
                <a:spcPts val="10"/>
              </a:spcBef>
            </a:pP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2  </a:t>
            </a:r>
            <a:r>
              <a:rPr sz="1350" baseline="6172" dirty="0">
                <a:solidFill>
                  <a:srgbClr val="0000FF"/>
                </a:solidFill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300</a:t>
            </a:r>
            <a:endParaRPr sz="1350" baseline="6172" dirty="0">
              <a:latin typeface="Tahoma"/>
              <a:cs typeface="Tahoma"/>
            </a:endParaRPr>
          </a:p>
          <a:p>
            <a:pPr marL="157480" marR="51435" indent="-92710">
              <a:lnSpc>
                <a:spcPts val="1400"/>
              </a:lnSpc>
            </a:pP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1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+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2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+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3 </a:t>
            </a:r>
            <a:r>
              <a:rPr sz="1350" baseline="6172" dirty="0">
                <a:solidFill>
                  <a:srgbClr val="0000FF"/>
                </a:solidFill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400 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2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+ 3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3 </a:t>
            </a:r>
            <a:r>
              <a:rPr sz="1350" baseline="6172" dirty="0">
                <a:solidFill>
                  <a:srgbClr val="0000FF"/>
                </a:solidFill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600  </a:t>
            </a:r>
            <a:endParaRPr lang="en-US" sz="1350" baseline="6172" dirty="0" smtClean="0">
              <a:solidFill>
                <a:srgbClr val="0000FF"/>
              </a:solidFill>
              <a:latin typeface="Tahoma"/>
              <a:cs typeface="Tahoma"/>
            </a:endParaRPr>
          </a:p>
          <a:p>
            <a:pPr marL="157480" marR="51435" indent="-92710">
              <a:lnSpc>
                <a:spcPts val="1400"/>
              </a:lnSpc>
            </a:pPr>
            <a:r>
              <a:rPr lang="en-US" sz="1350" i="1" baseline="6172" dirty="0" smtClean="0">
                <a:solidFill>
                  <a:srgbClr val="0000FF"/>
                </a:solidFill>
                <a:latin typeface="Arial"/>
                <a:cs typeface="Arial"/>
              </a:rPr>
              <a:t>    </a:t>
            </a:r>
            <a:r>
              <a:rPr sz="1350" i="1" baseline="6172" dirty="0" smtClean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 smtClean="0">
                <a:solidFill>
                  <a:srgbClr val="0000FF"/>
                </a:solidFill>
                <a:latin typeface="Tahoma"/>
                <a:cs typeface="Tahoma"/>
              </a:rPr>
              <a:t>1 </a:t>
            </a:r>
            <a:r>
              <a:rPr sz="1350" i="1" baseline="6172" dirty="0">
                <a:solidFill>
                  <a:srgbClr val="0000FF"/>
                </a:solidFill>
                <a:latin typeface="Verdana"/>
                <a:cs typeface="Verdana"/>
              </a:rPr>
              <a:t>,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2 </a:t>
            </a:r>
            <a:r>
              <a:rPr sz="1350" i="1" baseline="6172" dirty="0">
                <a:solidFill>
                  <a:srgbClr val="0000FF"/>
                </a:solidFill>
                <a:latin typeface="Verdana"/>
                <a:cs typeface="Verdana"/>
              </a:rPr>
              <a:t>,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3 </a:t>
            </a:r>
            <a:r>
              <a:rPr sz="1350" baseline="6172" dirty="0">
                <a:solidFill>
                  <a:srgbClr val="0000FF"/>
                </a:solidFill>
                <a:latin typeface="Lucida Sans Unicode"/>
                <a:cs typeface="Lucida Sans Unicode"/>
              </a:rPr>
              <a:t>≥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endParaRPr sz="1350" baseline="6172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548" y="739775"/>
            <a:ext cx="4038600" cy="170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The space of solutions is now </a:t>
            </a:r>
            <a:r>
              <a:rPr sz="1100" i="1" dirty="0" smtClean="0">
                <a:solidFill>
                  <a:srgbClr val="FF0000"/>
                </a:solidFill>
                <a:latin typeface="Arial"/>
                <a:cs typeface="Arial"/>
              </a:rPr>
              <a:t>three-dimensional</a:t>
            </a:r>
            <a:r>
              <a:rPr sz="1100" dirty="0" smtClean="0">
                <a:latin typeface="Tahoma"/>
                <a:cs typeface="Tahoma"/>
              </a:rPr>
              <a:t>.</a:t>
            </a:r>
            <a:endParaRPr lang="en-US" sz="1100" dirty="0" smtClean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</a:pPr>
            <a:endParaRPr sz="1100" dirty="0">
              <a:latin typeface="Tahoma"/>
              <a:cs typeface="Tahoma"/>
            </a:endParaRPr>
          </a:p>
          <a:p>
            <a:pPr marL="12700" marR="16002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Each linear equation defines a 3D plane, and each inequality a half-space on </a:t>
            </a:r>
            <a:r>
              <a:rPr sz="1100" dirty="0" smtClean="0">
                <a:latin typeface="Tahoma"/>
                <a:cs typeface="Tahoma"/>
              </a:rPr>
              <a:t>one </a:t>
            </a:r>
            <a:r>
              <a:rPr sz="1100" dirty="0">
                <a:latin typeface="Tahoma"/>
                <a:cs typeface="Tahoma"/>
              </a:rPr>
              <a:t>side of the plane. </a:t>
            </a:r>
            <a:r>
              <a:rPr sz="1100" dirty="0" smtClean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feasible region is an intersection of </a:t>
            </a:r>
            <a:r>
              <a:rPr sz="1100" dirty="0" smtClean="0">
                <a:latin typeface="Tahoma"/>
                <a:cs typeface="Tahoma"/>
              </a:rPr>
              <a:t>seven</a:t>
            </a:r>
            <a:r>
              <a:rPr lang="en-US" sz="1100" dirty="0" smtClean="0">
                <a:latin typeface="Tahoma"/>
                <a:cs typeface="Tahoma"/>
              </a:rPr>
              <a:t> </a:t>
            </a:r>
            <a:r>
              <a:rPr sz="1100" dirty="0" smtClean="0">
                <a:latin typeface="Tahoma"/>
                <a:cs typeface="Tahoma"/>
              </a:rPr>
              <a:t>half-spaces</a:t>
            </a:r>
            <a:r>
              <a:rPr sz="1100" dirty="0">
                <a:latin typeface="Tahoma"/>
                <a:cs typeface="Tahoma"/>
              </a:rPr>
              <a:t>,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a polyhedron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5080">
              <a:lnSpc>
                <a:spcPts val="1400"/>
              </a:lnSpc>
              <a:spcBef>
                <a:spcPts val="745"/>
              </a:spcBef>
            </a:pPr>
            <a:r>
              <a:rPr lang="en-US" sz="1100" dirty="0" smtClean="0">
                <a:latin typeface="Tahoma"/>
                <a:cs typeface="Tahoma"/>
              </a:rPr>
              <a:t>A profit of </a:t>
            </a:r>
            <a:r>
              <a:rPr lang="en-US" sz="1100" i="1" dirty="0" smtClean="0">
                <a:latin typeface="Tahoma"/>
                <a:cs typeface="Tahoma"/>
              </a:rPr>
              <a:t>c</a:t>
            </a:r>
            <a:r>
              <a:rPr lang="en-US" sz="1100" dirty="0" smtClean="0">
                <a:latin typeface="Tahoma"/>
                <a:cs typeface="Tahoma"/>
              </a:rPr>
              <a:t> corresponds to the plane </a:t>
            </a:r>
            <a:r>
              <a:rPr lang="en-US" altLang="zh-CN" sz="1200" i="1" dirty="0">
                <a:solidFill>
                  <a:srgbClr val="FF0000"/>
                </a:solidFill>
              </a:rPr>
              <a:t>x</a:t>
            </a:r>
            <a:r>
              <a:rPr lang="en-US" altLang="zh-CN" sz="1200" i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200" i="1" dirty="0">
                <a:solidFill>
                  <a:srgbClr val="FF0000"/>
                </a:solidFill>
              </a:rPr>
              <a:t> + 6x</a:t>
            </a:r>
            <a:r>
              <a:rPr lang="en-US" altLang="zh-CN" sz="1200" i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200" i="1" dirty="0">
                <a:solidFill>
                  <a:srgbClr val="FF0000"/>
                </a:solidFill>
              </a:rPr>
              <a:t> + 13x</a:t>
            </a:r>
            <a:r>
              <a:rPr lang="en-US" altLang="zh-CN" sz="1200" i="1" baseline="-25000" dirty="0">
                <a:solidFill>
                  <a:srgbClr val="FF0000"/>
                </a:solidFill>
              </a:rPr>
              <a:t>3</a:t>
            </a:r>
            <a:r>
              <a:rPr lang="en-US" altLang="zh-CN" sz="1200" i="1" dirty="0">
                <a:solidFill>
                  <a:srgbClr val="FF0000"/>
                </a:solidFill>
              </a:rPr>
              <a:t> = </a:t>
            </a:r>
            <a:r>
              <a:rPr lang="en-US" altLang="zh-CN" sz="1200" i="1" dirty="0" smtClean="0">
                <a:solidFill>
                  <a:srgbClr val="FF0000"/>
                </a:solidFill>
              </a:rPr>
              <a:t>c</a:t>
            </a:r>
            <a:r>
              <a:rPr lang="en-US" sz="1100" dirty="0" smtClean="0">
                <a:latin typeface="Tahoma"/>
                <a:cs typeface="Tahoma"/>
              </a:rPr>
              <a:t>, as </a:t>
            </a:r>
            <a:r>
              <a:rPr lang="en-US" sz="1100" i="1" dirty="0" smtClean="0">
                <a:latin typeface="Tahoma"/>
                <a:cs typeface="Tahoma"/>
              </a:rPr>
              <a:t>c</a:t>
            </a:r>
            <a:r>
              <a:rPr lang="en-US" sz="1100" dirty="0" smtClean="0">
                <a:latin typeface="Tahoma"/>
                <a:cs typeface="Tahoma"/>
              </a:rPr>
              <a:t> increases, the p</a:t>
            </a:r>
            <a:r>
              <a:rPr sz="1100" dirty="0" smtClean="0">
                <a:latin typeface="Tahoma"/>
                <a:cs typeface="Tahoma"/>
              </a:rPr>
              <a:t>rofit-plane </a:t>
            </a:r>
            <a:r>
              <a:rPr sz="1100" dirty="0">
                <a:latin typeface="Tahoma"/>
                <a:cs typeface="Tahoma"/>
              </a:rPr>
              <a:t>moves parallel to itself, further and further into the </a:t>
            </a:r>
            <a:r>
              <a:rPr sz="1100" dirty="0" smtClean="0">
                <a:latin typeface="Tahoma"/>
                <a:cs typeface="Tahoma"/>
              </a:rPr>
              <a:t>positive </a:t>
            </a:r>
            <a:r>
              <a:rPr sz="1100" b="1" dirty="0">
                <a:latin typeface="Gill Sans MT"/>
                <a:cs typeface="Gill Sans MT"/>
              </a:rPr>
              <a:t>orthant </a:t>
            </a:r>
            <a:r>
              <a:rPr sz="1100" dirty="0">
                <a:latin typeface="Tahoma"/>
                <a:cs typeface="Tahoma"/>
              </a:rPr>
              <a:t>until it no longer touches the feasible </a:t>
            </a:r>
            <a:r>
              <a:rPr sz="1100" dirty="0" smtClean="0">
                <a:latin typeface="Tahoma"/>
                <a:cs typeface="Tahoma"/>
              </a:rPr>
              <a:t>region.</a:t>
            </a:r>
            <a:endParaRPr lang="en-US" sz="1100" dirty="0" smtClean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050" y="680119"/>
            <a:ext cx="4038600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745"/>
              </a:spcBef>
            </a:pPr>
            <a:r>
              <a:rPr sz="1100" dirty="0" smtClean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point of final contact is the optimal vertex:  (0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dirty="0">
                <a:latin typeface="Tahoma"/>
                <a:cs typeface="Tahoma"/>
              </a:rPr>
              <a:t>300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dirty="0">
                <a:latin typeface="Tahoma"/>
                <a:cs typeface="Tahoma"/>
              </a:rPr>
              <a:t>100), with total </a:t>
            </a:r>
            <a:r>
              <a:rPr sz="1100" dirty="0" smtClean="0">
                <a:latin typeface="Tahoma"/>
                <a:cs typeface="Tahoma"/>
              </a:rPr>
              <a:t>profit</a:t>
            </a:r>
            <a:r>
              <a:rPr lang="en-US" sz="1100" dirty="0" smtClean="0">
                <a:latin typeface="Tahoma"/>
                <a:cs typeface="Tahoma"/>
              </a:rPr>
              <a:t> </a:t>
            </a:r>
            <a:r>
              <a:rPr sz="1100" dirty="0" smtClean="0">
                <a:latin typeface="Tahoma"/>
                <a:cs typeface="Tahoma"/>
              </a:rPr>
              <a:t>$3100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1778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How would the simplex algorithm behave on this modified problem? A possible  trajectory: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4850" y="1882775"/>
            <a:ext cx="35879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900" dirty="0">
                <a:latin typeface="Tahoma"/>
                <a:cs typeface="Tahoma"/>
              </a:rPr>
              <a:t>(0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15" dirty="0">
                <a:latin typeface="Tahoma"/>
                <a:cs typeface="Tahoma"/>
              </a:rPr>
              <a:t>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dirty="0">
                <a:latin typeface="Tahoma"/>
                <a:cs typeface="Tahoma"/>
              </a:rPr>
              <a:t>0)</a:t>
            </a:r>
          </a:p>
          <a:p>
            <a:pPr algn="ctr"/>
            <a:r>
              <a:rPr sz="900" spc="-15" dirty="0">
                <a:latin typeface="Tahoma"/>
                <a:cs typeface="Tahoma"/>
              </a:rPr>
              <a:t>$0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0063" y="1939221"/>
            <a:ext cx="175044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75" dirty="0">
                <a:latin typeface="Lucida Sans Unicode"/>
                <a:cs typeface="Lucida Sans Unicode"/>
              </a:rPr>
              <a:t>→</a:t>
            </a:r>
            <a:endParaRPr sz="900" dirty="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8251" y="1882775"/>
            <a:ext cx="48118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900" spc="-5" dirty="0">
                <a:latin typeface="Tahoma"/>
                <a:cs typeface="Tahoma"/>
              </a:rPr>
              <a:t>(200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15" dirty="0">
                <a:latin typeface="Tahoma"/>
                <a:cs typeface="Tahoma"/>
              </a:rPr>
              <a:t>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dirty="0">
                <a:latin typeface="Tahoma"/>
                <a:cs typeface="Tahoma"/>
              </a:rPr>
              <a:t>0)</a:t>
            </a:r>
          </a:p>
          <a:p>
            <a:pPr algn="ctr"/>
            <a:r>
              <a:rPr sz="900" spc="-15" dirty="0">
                <a:latin typeface="Tahoma"/>
                <a:cs typeface="Tahoma"/>
              </a:rPr>
              <a:t>$200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9439" y="1914377"/>
            <a:ext cx="142875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75" dirty="0">
                <a:latin typeface="Lucida Sans Unicode"/>
                <a:cs typeface="Lucida Sans Unicode"/>
              </a:rPr>
              <a:t>→</a:t>
            </a:r>
            <a:endParaRPr sz="900" dirty="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7851" y="1882775"/>
            <a:ext cx="64293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900" spc="-5" dirty="0">
                <a:latin typeface="Tahoma"/>
                <a:cs typeface="Tahoma"/>
              </a:rPr>
              <a:t>(200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15" dirty="0">
                <a:latin typeface="Tahoma"/>
                <a:cs typeface="Tahoma"/>
              </a:rPr>
              <a:t>200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dirty="0">
                <a:latin typeface="Tahoma"/>
                <a:cs typeface="Tahoma"/>
              </a:rPr>
              <a:t>0)</a:t>
            </a:r>
          </a:p>
          <a:p>
            <a:pPr algn="ctr"/>
            <a:r>
              <a:rPr sz="900" spc="-15" dirty="0">
                <a:latin typeface="Tahoma"/>
                <a:cs typeface="Tahoma"/>
              </a:rPr>
              <a:t>$1400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0787" y="1926341"/>
            <a:ext cx="142875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75" dirty="0">
                <a:latin typeface="Lucida Sans Unicode"/>
                <a:cs typeface="Lucida Sans Unicode"/>
              </a:rPr>
              <a:t>→</a:t>
            </a:r>
            <a:endParaRPr sz="90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3662" y="1875454"/>
            <a:ext cx="61801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900" spc="-5" dirty="0">
                <a:latin typeface="Tahoma"/>
                <a:cs typeface="Tahoma"/>
              </a:rPr>
              <a:t>(200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15" dirty="0">
                <a:latin typeface="Tahoma"/>
                <a:cs typeface="Tahoma"/>
              </a:rPr>
              <a:t>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5" dirty="0">
                <a:latin typeface="Tahoma"/>
                <a:cs typeface="Tahoma"/>
              </a:rPr>
              <a:t>200)</a:t>
            </a:r>
            <a:endParaRPr sz="900" dirty="0">
              <a:latin typeface="Tahoma"/>
              <a:cs typeface="Tahoma"/>
            </a:endParaRPr>
          </a:p>
          <a:p>
            <a:pPr algn="ctr"/>
            <a:r>
              <a:rPr sz="900" spc="-15" dirty="0">
                <a:latin typeface="Tahoma"/>
                <a:cs typeface="Tahoma"/>
              </a:rPr>
              <a:t>$2800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67719" y="1917325"/>
            <a:ext cx="142875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75" dirty="0">
                <a:latin typeface="Lucida Sans Unicode"/>
                <a:cs typeface="Lucida Sans Unicode"/>
              </a:rPr>
              <a:t>→</a:t>
            </a:r>
            <a:endParaRPr sz="900" dirty="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8050" y="1866523"/>
            <a:ext cx="6096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900" dirty="0">
                <a:latin typeface="Tahoma"/>
                <a:cs typeface="Tahoma"/>
              </a:rPr>
              <a:t>(0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15" dirty="0">
                <a:latin typeface="Tahoma"/>
                <a:cs typeface="Tahoma"/>
              </a:rPr>
              <a:t>300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5" dirty="0">
                <a:latin typeface="Tahoma"/>
                <a:cs typeface="Tahoma"/>
              </a:rPr>
              <a:t>100)</a:t>
            </a:r>
            <a:endParaRPr sz="900" dirty="0">
              <a:latin typeface="Tahoma"/>
              <a:cs typeface="Tahoma"/>
            </a:endParaRPr>
          </a:p>
          <a:p>
            <a:pPr algn="ctr"/>
            <a:r>
              <a:rPr sz="900" spc="-15" dirty="0">
                <a:latin typeface="Tahoma"/>
                <a:cs typeface="Tahoma"/>
              </a:rPr>
              <a:t>$3100</a:t>
            </a:r>
            <a:endParaRPr sz="9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34857999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34975"/>
            <a:ext cx="32480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33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652" y="130176"/>
            <a:ext cx="41527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magic trick called duality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9411" y="511175"/>
            <a:ext cx="3983039" cy="2616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Here is why you should believe that (0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dirty="0">
                <a:latin typeface="Tahoma"/>
                <a:cs typeface="Tahoma"/>
              </a:rPr>
              <a:t>300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dirty="0">
                <a:latin typeface="Tahoma"/>
                <a:cs typeface="Tahoma"/>
              </a:rPr>
              <a:t>100), with a total profit of $3100,  is the optimum: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Recall</a:t>
            </a:r>
          </a:p>
          <a:p>
            <a:pPr marL="55880" algn="ctr">
              <a:lnSpc>
                <a:spcPts val="1400"/>
              </a:lnSpc>
              <a:spcBef>
                <a:spcPts val="480"/>
              </a:spcBef>
            </a:pPr>
            <a:r>
              <a:rPr sz="1350" baseline="6172" dirty="0">
                <a:latin typeface="Tahoma"/>
                <a:cs typeface="Tahoma"/>
              </a:rPr>
              <a:t>max  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1 </a:t>
            </a:r>
            <a:r>
              <a:rPr sz="1350" baseline="6172" dirty="0">
                <a:latin typeface="Tahoma"/>
                <a:cs typeface="Tahoma"/>
              </a:rPr>
              <a:t>+ 6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2 </a:t>
            </a:r>
            <a:r>
              <a:rPr sz="1350" baseline="6172" dirty="0">
                <a:latin typeface="Tahoma"/>
                <a:cs typeface="Tahoma"/>
              </a:rPr>
              <a:t>+ 13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3</a:t>
            </a:r>
          </a:p>
          <a:p>
            <a:pPr marL="62230" algn="ctr">
              <a:lnSpc>
                <a:spcPts val="1400"/>
              </a:lnSpc>
              <a:spcBef>
                <a:spcPts val="10"/>
              </a:spcBef>
            </a:pP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1  </a:t>
            </a:r>
            <a:r>
              <a:rPr sz="1350" baseline="6172" dirty="0"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latin typeface="Tahoma"/>
                <a:cs typeface="Tahoma"/>
              </a:rPr>
              <a:t>200</a:t>
            </a:r>
          </a:p>
          <a:p>
            <a:pPr marL="62230" algn="ctr">
              <a:lnSpc>
                <a:spcPts val="1400"/>
              </a:lnSpc>
              <a:spcBef>
                <a:spcPts val="10"/>
              </a:spcBef>
            </a:pP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2  </a:t>
            </a:r>
            <a:r>
              <a:rPr sz="1350" baseline="6172" dirty="0"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latin typeface="Tahoma"/>
                <a:cs typeface="Tahoma"/>
              </a:rPr>
              <a:t>300</a:t>
            </a:r>
          </a:p>
          <a:p>
            <a:pPr marL="1589405" marR="1426845" indent="-92710">
              <a:lnSpc>
                <a:spcPts val="1400"/>
              </a:lnSpc>
            </a:pP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1 </a:t>
            </a:r>
            <a:r>
              <a:rPr sz="1350" baseline="6172" dirty="0">
                <a:latin typeface="Tahoma"/>
                <a:cs typeface="Tahoma"/>
              </a:rPr>
              <a:t>+ 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2 </a:t>
            </a:r>
            <a:r>
              <a:rPr sz="1350" baseline="6172" dirty="0">
                <a:latin typeface="Tahoma"/>
                <a:cs typeface="Tahoma"/>
              </a:rPr>
              <a:t>+ 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3 </a:t>
            </a:r>
            <a:r>
              <a:rPr sz="1350" baseline="6172" dirty="0"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latin typeface="Tahoma"/>
                <a:cs typeface="Tahoma"/>
              </a:rPr>
              <a:t>400  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2 </a:t>
            </a:r>
            <a:r>
              <a:rPr sz="1350" baseline="6172" dirty="0">
                <a:latin typeface="Tahoma"/>
                <a:cs typeface="Tahoma"/>
              </a:rPr>
              <a:t>+ 3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3 </a:t>
            </a:r>
            <a:r>
              <a:rPr sz="1350" baseline="6172" dirty="0"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latin typeface="Tahoma"/>
                <a:cs typeface="Tahoma"/>
              </a:rPr>
              <a:t>600  </a:t>
            </a:r>
            <a:endParaRPr lang="en-US" sz="1350" baseline="6172" dirty="0" smtClean="0">
              <a:latin typeface="Tahoma"/>
              <a:cs typeface="Tahoma"/>
            </a:endParaRPr>
          </a:p>
          <a:p>
            <a:pPr marL="1589405" marR="1426845" indent="-92710">
              <a:lnSpc>
                <a:spcPts val="1400"/>
              </a:lnSpc>
            </a:pPr>
            <a:r>
              <a:rPr lang="en-US" sz="1350" i="1" baseline="6172" dirty="0">
                <a:latin typeface="Tahoma"/>
                <a:cs typeface="Tahoma"/>
              </a:rPr>
              <a:t> </a:t>
            </a:r>
            <a:r>
              <a:rPr lang="en-US" sz="1350" i="1" baseline="6172" dirty="0" smtClean="0">
                <a:latin typeface="Tahoma"/>
                <a:cs typeface="Tahoma"/>
              </a:rPr>
              <a:t>   </a:t>
            </a:r>
            <a:r>
              <a:rPr sz="1350" i="1" baseline="6172" dirty="0" smtClean="0">
                <a:latin typeface="Arial"/>
                <a:cs typeface="Arial"/>
              </a:rPr>
              <a:t>x</a:t>
            </a:r>
            <a:r>
              <a:rPr sz="600" dirty="0" smtClean="0">
                <a:latin typeface="Tahoma"/>
                <a:cs typeface="Tahoma"/>
              </a:rPr>
              <a:t>1 </a:t>
            </a:r>
            <a:r>
              <a:rPr sz="1350" i="1" baseline="6172" dirty="0">
                <a:latin typeface="Verdana"/>
                <a:cs typeface="Verdana"/>
              </a:rPr>
              <a:t>, 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2 </a:t>
            </a:r>
            <a:r>
              <a:rPr sz="1350" i="1" baseline="6172" dirty="0">
                <a:latin typeface="Verdana"/>
                <a:cs typeface="Verdana"/>
              </a:rPr>
              <a:t>, 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3 </a:t>
            </a:r>
            <a:r>
              <a:rPr sz="1350" baseline="6172" dirty="0">
                <a:latin typeface="Lucida Sans Unicode"/>
                <a:cs typeface="Lucida Sans Unicode"/>
              </a:rPr>
              <a:t>≥ </a:t>
            </a:r>
            <a:r>
              <a:rPr sz="1350" baseline="6172" dirty="0">
                <a:latin typeface="Tahoma"/>
                <a:cs typeface="Tahoma"/>
              </a:rPr>
              <a:t>0</a:t>
            </a:r>
          </a:p>
          <a:p>
            <a:pPr marL="12700" marR="20320">
              <a:lnSpc>
                <a:spcPts val="1400"/>
              </a:lnSpc>
              <a:spcBef>
                <a:spcPts val="455"/>
              </a:spcBef>
            </a:pPr>
            <a:r>
              <a:rPr sz="1100" dirty="0">
                <a:latin typeface="Tahoma"/>
                <a:cs typeface="Tahoma"/>
              </a:rPr>
              <a:t>Add the second inequality to the third, and add to them the fourth multiplied </a:t>
            </a:r>
            <a:r>
              <a:rPr sz="1100" dirty="0" smtClean="0">
                <a:latin typeface="Tahoma"/>
                <a:cs typeface="Tahoma"/>
              </a:rPr>
              <a:t>by </a:t>
            </a:r>
            <a:r>
              <a:rPr sz="1100" dirty="0">
                <a:latin typeface="Tahoma"/>
                <a:cs typeface="Tahoma"/>
              </a:rPr>
              <a:t>4.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The result is the inequality</a:t>
            </a:r>
          </a:p>
          <a:p>
            <a:pPr marL="62230" algn="ctr">
              <a:lnSpc>
                <a:spcPts val="1400"/>
              </a:lnSpc>
            </a:pPr>
            <a:r>
              <a:rPr sz="1350" i="1" baseline="6172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600" dirty="0" smtClean="0">
                <a:solidFill>
                  <a:srgbClr val="FF0000"/>
                </a:solidFill>
                <a:latin typeface="Tahoma"/>
                <a:cs typeface="Tahoma"/>
              </a:rPr>
              <a:t>1 </a:t>
            </a:r>
            <a:r>
              <a:rPr sz="1350" baseline="6172" dirty="0">
                <a:solidFill>
                  <a:srgbClr val="FF0000"/>
                </a:solidFill>
                <a:latin typeface="Tahoma"/>
                <a:cs typeface="Tahoma"/>
              </a:rPr>
              <a:t>+ 6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FF0000"/>
                </a:solidFill>
                <a:latin typeface="Tahoma"/>
                <a:cs typeface="Tahoma"/>
              </a:rPr>
              <a:t>2 </a:t>
            </a:r>
            <a:r>
              <a:rPr sz="1350" baseline="6172" dirty="0">
                <a:solidFill>
                  <a:srgbClr val="FF0000"/>
                </a:solidFill>
                <a:latin typeface="Tahoma"/>
                <a:cs typeface="Tahoma"/>
              </a:rPr>
              <a:t>+ 13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FF0000"/>
                </a:solidFill>
                <a:latin typeface="Tahoma"/>
                <a:cs typeface="Tahoma"/>
              </a:rPr>
              <a:t>3 </a:t>
            </a:r>
            <a:r>
              <a:rPr sz="1350" baseline="6172" dirty="0">
                <a:solidFill>
                  <a:srgbClr val="FF0000"/>
                </a:solidFill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solidFill>
                  <a:srgbClr val="FF0000"/>
                </a:solidFill>
                <a:latin typeface="Tahoma"/>
                <a:cs typeface="Tahoma"/>
              </a:rPr>
              <a:t>3100</a:t>
            </a:r>
            <a:r>
              <a:rPr sz="1350" i="1" baseline="6172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endParaRPr sz="1350" baseline="6172" dirty="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206376"/>
            <a:ext cx="3962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Example:  production planning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450" y="739775"/>
            <a:ext cx="4191000" cy="167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557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The company makes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handwoven carpets</a:t>
            </a:r>
            <a:r>
              <a:rPr sz="1100" dirty="0">
                <a:latin typeface="Tahoma"/>
                <a:cs typeface="Tahoma"/>
              </a:rPr>
              <a:t>, a product for which the demand </a:t>
            </a:r>
            <a:r>
              <a:rPr sz="1100" dirty="0" smtClean="0">
                <a:latin typeface="Tahoma"/>
                <a:cs typeface="Tahoma"/>
              </a:rPr>
              <a:t>is </a:t>
            </a:r>
            <a:r>
              <a:rPr sz="1100" dirty="0">
                <a:latin typeface="Tahoma"/>
                <a:cs typeface="Tahoma"/>
              </a:rPr>
              <a:t>extremely seasonal.</a:t>
            </a:r>
          </a:p>
          <a:p>
            <a:pPr marL="12700" marR="189230">
              <a:lnSpc>
                <a:spcPts val="1400"/>
              </a:lnSpc>
              <a:spcBef>
                <a:spcPts val="495"/>
              </a:spcBef>
            </a:pPr>
            <a:r>
              <a:rPr sz="1100" dirty="0">
                <a:latin typeface="Tahoma"/>
                <a:cs typeface="Tahoma"/>
              </a:rPr>
              <a:t>Our analyst has just obtained demand estimates for all months of the </a:t>
            </a:r>
            <a:r>
              <a:rPr sz="1100" dirty="0" smtClean="0">
                <a:latin typeface="Tahoma"/>
                <a:cs typeface="Tahoma"/>
              </a:rPr>
              <a:t>next</a:t>
            </a:r>
            <a:r>
              <a:rPr lang="en-US" sz="1100" dirty="0" smtClean="0">
                <a:latin typeface="Tahoma"/>
                <a:cs typeface="Tahoma"/>
              </a:rPr>
              <a:t> calendar year:</a:t>
            </a:r>
            <a:r>
              <a:rPr sz="1100" baseline="6172" dirty="0" smtClean="0">
                <a:latin typeface="Tahoma"/>
                <a:cs typeface="Tahoma"/>
              </a:rPr>
              <a:t> </a:t>
            </a:r>
            <a:r>
              <a:rPr lang="en-US" altLang="zh-CN" sz="1400" i="1" dirty="0"/>
              <a:t>d</a:t>
            </a:r>
            <a:r>
              <a:rPr lang="en-US" altLang="zh-CN" sz="1400" i="1" baseline="-25000" dirty="0"/>
              <a:t>1</a:t>
            </a:r>
            <a:r>
              <a:rPr lang="en-US" altLang="zh-CN" sz="1400" i="1" dirty="0"/>
              <a:t> , d</a:t>
            </a:r>
            <a:r>
              <a:rPr lang="en-US" altLang="zh-CN" sz="1400" i="1" baseline="-25000" dirty="0"/>
              <a:t>2</a:t>
            </a:r>
            <a:r>
              <a:rPr lang="en-US" altLang="zh-CN" sz="1400" i="1" dirty="0"/>
              <a:t> , . . . , </a:t>
            </a:r>
            <a:r>
              <a:rPr lang="en-US" altLang="zh-CN" sz="1400" i="1" dirty="0" smtClean="0"/>
              <a:t>d</a:t>
            </a:r>
            <a:r>
              <a:rPr lang="en-US" altLang="zh-CN" sz="1400" i="1" baseline="-25000" dirty="0" smtClean="0"/>
              <a:t>12 , </a:t>
            </a:r>
            <a:r>
              <a:rPr lang="en-US" sz="1100" dirty="0" smtClean="0">
                <a:latin typeface="Tahoma"/>
                <a:cs typeface="Tahoma"/>
              </a:rPr>
              <a:t>ranging from 440 to 920.</a:t>
            </a:r>
          </a:p>
          <a:p>
            <a:pPr marL="12700">
              <a:lnSpc>
                <a:spcPts val="1400"/>
              </a:lnSpc>
            </a:pPr>
            <a:endParaRPr lang="en-US" sz="1100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</a:pPr>
            <a:r>
              <a:rPr sz="1100" dirty="0" smtClean="0">
                <a:latin typeface="Tahoma"/>
                <a:cs typeface="Tahoma"/>
              </a:rPr>
              <a:t>We </a:t>
            </a:r>
            <a:r>
              <a:rPr sz="1100" dirty="0">
                <a:latin typeface="Tahoma"/>
                <a:cs typeface="Tahoma"/>
              </a:rPr>
              <a:t>currently have 30 employees, each of whom makes 20 carpets </a:t>
            </a:r>
            <a:r>
              <a:rPr sz="1100" dirty="0" smtClean="0">
                <a:latin typeface="Tahoma"/>
                <a:cs typeface="Tahoma"/>
              </a:rPr>
              <a:t>per month</a:t>
            </a:r>
            <a:r>
              <a:rPr lang="en-US" sz="1100" dirty="0" smtClean="0">
                <a:latin typeface="Tahoma"/>
                <a:cs typeface="Tahoma"/>
              </a:rPr>
              <a:t> </a:t>
            </a:r>
            <a:r>
              <a:rPr sz="1100" dirty="0" smtClean="0">
                <a:latin typeface="Tahoma"/>
                <a:cs typeface="Tahoma"/>
              </a:rPr>
              <a:t>and </a:t>
            </a:r>
            <a:r>
              <a:rPr sz="1100" dirty="0">
                <a:latin typeface="Tahoma"/>
                <a:cs typeface="Tahoma"/>
              </a:rPr>
              <a:t>gets a monthly salary of $2000.  We have no initial surplus of </a:t>
            </a:r>
            <a:r>
              <a:rPr sz="1100" dirty="0" smtClean="0">
                <a:latin typeface="Tahoma"/>
                <a:cs typeface="Tahoma"/>
              </a:rPr>
              <a:t>carpets.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250" y="1349375"/>
            <a:ext cx="358139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00FF"/>
                </a:solidFill>
              </a:rPr>
              <a:t>An introduction to linear programming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804" y="282576"/>
            <a:ext cx="416744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Example:  production planning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250" y="793750"/>
            <a:ext cx="4191000" cy="1920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 smtClean="0">
                <a:latin typeface="Tahoma"/>
                <a:cs typeface="Tahoma"/>
              </a:rPr>
              <a:t>How </a:t>
            </a:r>
            <a:r>
              <a:rPr sz="1100" dirty="0">
                <a:latin typeface="Tahoma"/>
                <a:cs typeface="Tahoma"/>
              </a:rPr>
              <a:t>can we handle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the fluctuations in demand</a:t>
            </a:r>
            <a:r>
              <a:rPr sz="1100" dirty="0">
                <a:latin typeface="Tahoma"/>
                <a:cs typeface="Tahoma"/>
              </a:rPr>
              <a:t>?  There are three </a:t>
            </a:r>
            <a:r>
              <a:rPr sz="1100" dirty="0" smtClean="0">
                <a:latin typeface="Tahoma"/>
                <a:cs typeface="Tahoma"/>
              </a:rPr>
              <a:t>ways</a:t>
            </a:r>
            <a:r>
              <a:rPr sz="1100" dirty="0">
                <a:latin typeface="Tahoma"/>
                <a:cs typeface="Tahoma"/>
              </a:rPr>
              <a:t>:</a:t>
            </a:r>
          </a:p>
          <a:p>
            <a:pPr marL="246379" marR="224154" indent="-149225">
              <a:lnSpc>
                <a:spcPts val="1400"/>
              </a:lnSpc>
              <a:spcBef>
                <a:spcPts val="495"/>
              </a:spcBef>
              <a:buClr>
                <a:srgbClr val="3333B2"/>
              </a:buClr>
              <a:buFont typeface="Tahoma"/>
              <a:buAutoNum type="arabicPeriod"/>
              <a:tabLst>
                <a:tab pos="247015" algn="l"/>
              </a:tabLst>
            </a:pPr>
            <a:r>
              <a:rPr sz="1100" b="1" dirty="0">
                <a:latin typeface="Gill Sans MT"/>
                <a:cs typeface="Gill Sans MT"/>
              </a:rPr>
              <a:t>Overtime</a:t>
            </a:r>
            <a:r>
              <a:rPr sz="1100" dirty="0">
                <a:latin typeface="Tahoma"/>
                <a:cs typeface="Tahoma"/>
              </a:rPr>
              <a:t>, but this is expensive since overtime pay is 80% more </a:t>
            </a:r>
            <a:r>
              <a:rPr sz="1100" dirty="0" smtClean="0">
                <a:latin typeface="Tahoma"/>
                <a:cs typeface="Tahoma"/>
              </a:rPr>
              <a:t>than </a:t>
            </a:r>
            <a:r>
              <a:rPr sz="1100" dirty="0">
                <a:latin typeface="Tahoma"/>
                <a:cs typeface="Tahoma"/>
              </a:rPr>
              <a:t>regular pay. </a:t>
            </a:r>
            <a:r>
              <a:rPr sz="1100" dirty="0" smtClean="0">
                <a:latin typeface="Tahoma"/>
                <a:cs typeface="Tahoma"/>
              </a:rPr>
              <a:t>Also</a:t>
            </a:r>
            <a:r>
              <a:rPr sz="1100" dirty="0">
                <a:latin typeface="Tahoma"/>
                <a:cs typeface="Tahoma"/>
              </a:rPr>
              <a:t>, workers can put in at most 30% </a:t>
            </a:r>
            <a:r>
              <a:rPr sz="1100" dirty="0" smtClean="0">
                <a:latin typeface="Tahoma"/>
                <a:cs typeface="Tahoma"/>
              </a:rPr>
              <a:t>overtime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246379" indent="-14922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Font typeface="Tahoma"/>
              <a:buAutoNum type="arabicPeriod"/>
              <a:tabLst>
                <a:tab pos="247015" algn="l"/>
              </a:tabLst>
            </a:pPr>
            <a:r>
              <a:rPr sz="1100" b="1" dirty="0">
                <a:latin typeface="Gill Sans MT"/>
                <a:cs typeface="Gill Sans MT"/>
              </a:rPr>
              <a:t>Hiring </a:t>
            </a:r>
            <a:r>
              <a:rPr sz="1100" dirty="0" smtClean="0">
                <a:latin typeface="Tahoma"/>
                <a:cs typeface="Tahoma"/>
              </a:rPr>
              <a:t>and </a:t>
            </a:r>
            <a:r>
              <a:rPr sz="1100" b="1" dirty="0">
                <a:latin typeface="Gill Sans MT"/>
                <a:cs typeface="Gill Sans MT"/>
              </a:rPr>
              <a:t>firing</a:t>
            </a:r>
            <a:r>
              <a:rPr sz="1100" dirty="0">
                <a:latin typeface="Tahoma"/>
                <a:cs typeface="Tahoma"/>
              </a:rPr>
              <a:t>, but these cost $320 and $400, respectively, per </a:t>
            </a:r>
            <a:r>
              <a:rPr sz="1100" dirty="0" smtClean="0">
                <a:latin typeface="Tahoma"/>
                <a:cs typeface="Tahoma"/>
              </a:rPr>
              <a:t>worker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246379" marR="24130" indent="-149225">
              <a:lnSpc>
                <a:spcPts val="1400"/>
              </a:lnSpc>
              <a:spcBef>
                <a:spcPts val="300"/>
              </a:spcBef>
              <a:buClr>
                <a:srgbClr val="3333B2"/>
              </a:buClr>
              <a:buFont typeface="Tahoma"/>
              <a:buAutoNum type="arabicPeriod"/>
              <a:tabLst>
                <a:tab pos="247015" algn="l"/>
              </a:tabLst>
            </a:pPr>
            <a:r>
              <a:rPr sz="1100" b="1" dirty="0">
                <a:latin typeface="Gill Sans MT"/>
                <a:cs typeface="Gill Sans MT"/>
              </a:rPr>
              <a:t>Storing surplus production</a:t>
            </a:r>
            <a:r>
              <a:rPr sz="1100" dirty="0">
                <a:latin typeface="Tahoma"/>
                <a:cs typeface="Tahoma"/>
              </a:rPr>
              <a:t>, but this costs $8 per carpet per month. We  currently have no stored carpets on hand, and we must end the year </a:t>
            </a:r>
            <a:r>
              <a:rPr sz="1100" dirty="0" smtClean="0">
                <a:latin typeface="Tahoma"/>
                <a:cs typeface="Tahoma"/>
              </a:rPr>
              <a:t>without </a:t>
            </a:r>
            <a:r>
              <a:rPr sz="1100" dirty="0">
                <a:latin typeface="Tahoma"/>
                <a:cs typeface="Tahoma"/>
              </a:rPr>
              <a:t>any carpets stored.</a:t>
            </a:r>
          </a:p>
        </p:txBody>
      </p:sp>
    </p:spTree>
    <p:extLst>
      <p:ext uri="{BB962C8B-B14F-4D97-AF65-F5344CB8AC3E}">
        <p14:creationId xmlns:p14="http://schemas.microsoft.com/office/powerpoint/2010/main" val="400694967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206376"/>
            <a:ext cx="424804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LP formulation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4083"/>
              </p:ext>
            </p:extLst>
          </p:nvPr>
        </p:nvGraphicFramePr>
        <p:xfrm>
          <a:off x="413687" y="667566"/>
          <a:ext cx="3262962" cy="7248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0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1401">
                <a:tc>
                  <a:txBody>
                    <a:bodyPr/>
                    <a:lstStyle/>
                    <a:p>
                      <a:pPr marR="52705" algn="ctr">
                        <a:lnSpc>
                          <a:spcPts val="1400"/>
                        </a:lnSpc>
                        <a:spcBef>
                          <a:spcPts val="275"/>
                        </a:spcBef>
                      </a:pPr>
                      <a:r>
                        <a:rPr sz="900" i="1" spc="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900" i="1" spc="0" baseline="-9259" dirty="0">
                          <a:latin typeface="Lucida Sans"/>
                          <a:cs typeface="Lucida Sans"/>
                        </a:rPr>
                        <a:t>i</a:t>
                      </a:r>
                      <a:endParaRPr sz="900" spc="0" baseline="-9259" dirty="0">
                        <a:latin typeface="Lucida Sans"/>
                        <a:cs typeface="Lucida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400"/>
                        </a:lnSpc>
                        <a:spcBef>
                          <a:spcPts val="275"/>
                        </a:spcBef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=</a:t>
                      </a:r>
                      <a:endParaRPr sz="900" spc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00"/>
                        </a:lnSpc>
                        <a:spcBef>
                          <a:spcPts val="375"/>
                        </a:spcBef>
                      </a:pPr>
                      <a:r>
                        <a:rPr sz="1350" spc="0" baseline="6172" dirty="0">
                          <a:latin typeface="Tahoma"/>
                          <a:cs typeface="Tahoma"/>
                        </a:rPr>
                        <a:t>number of workers during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th month;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0 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= 30.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550">
                <a:tc>
                  <a:txBody>
                    <a:bodyPr/>
                    <a:lstStyle/>
                    <a:p>
                      <a:pPr marR="52705" algn="ctr">
                        <a:lnSpc>
                          <a:spcPts val="1400"/>
                        </a:lnSpc>
                      </a:pPr>
                      <a:r>
                        <a:rPr sz="900" i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900" i="1" spc="0" baseline="-9259" dirty="0">
                          <a:latin typeface="Lucida Sans"/>
                          <a:cs typeface="Lucida Sans"/>
                        </a:rPr>
                        <a:t>i</a:t>
                      </a:r>
                      <a:endParaRPr sz="900" spc="0" baseline="-9259">
                        <a:latin typeface="Lucida Sans"/>
                        <a:cs typeface="Lucida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=</a:t>
                      </a:r>
                      <a:endParaRPr sz="900" spc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number of carpets made during </a:t>
                      </a:r>
                      <a:r>
                        <a:rPr sz="900" i="1" spc="0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th month.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544">
                <a:tc>
                  <a:txBody>
                    <a:bodyPr/>
                    <a:lstStyle/>
                    <a:p>
                      <a:pPr marR="52705" algn="ctr">
                        <a:lnSpc>
                          <a:spcPts val="1400"/>
                        </a:lnSpc>
                      </a:pPr>
                      <a:r>
                        <a:rPr sz="900" i="1" spc="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00" i="1" spc="0" baseline="-9259" dirty="0">
                          <a:latin typeface="Lucida Sans"/>
                          <a:cs typeface="Lucida Sans"/>
                        </a:rPr>
                        <a:t>i</a:t>
                      </a:r>
                      <a:endParaRPr sz="900" spc="0" baseline="-9259">
                        <a:latin typeface="Lucida Sans"/>
                        <a:cs typeface="Lucida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=</a:t>
                      </a:r>
                      <a:endParaRPr sz="900" spc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number of carpets made by overtime in month </a:t>
                      </a:r>
                      <a:r>
                        <a:rPr sz="900" i="1" spc="0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94">
                <a:tc>
                  <a:txBody>
                    <a:bodyPr/>
                    <a:lstStyle/>
                    <a:p>
                      <a:pPr marR="52705" algn="ctr">
                        <a:lnSpc>
                          <a:spcPts val="1400"/>
                        </a:lnSpc>
                      </a:pPr>
                      <a:r>
                        <a:rPr sz="900" i="1" spc="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900" i="1" spc="0" baseline="-9259" dirty="0">
                          <a:latin typeface="Lucida Sans"/>
                          <a:cs typeface="Lucida Sans"/>
                        </a:rPr>
                        <a:t>i 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, </a:t>
                      </a:r>
                      <a:r>
                        <a:rPr sz="900" i="1" spc="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900" i="1" spc="0" baseline="-9259" dirty="0">
                          <a:latin typeface="Lucida Sans"/>
                          <a:cs typeface="Lucida Sans"/>
                        </a:rPr>
                        <a:t>i</a:t>
                      </a:r>
                      <a:endParaRPr sz="900" spc="0" baseline="-9259">
                        <a:latin typeface="Lucida Sans"/>
                        <a:cs typeface="Lucida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=</a:t>
                      </a:r>
                      <a:endParaRPr sz="900" spc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number of workers hired and fired, </a:t>
                      </a:r>
                      <a:r>
                        <a:rPr sz="900" spc="0" dirty="0" smtClean="0">
                          <a:latin typeface="Tahoma"/>
                          <a:cs typeface="Tahoma"/>
                        </a:rPr>
                        <a:t>respectively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,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04000" y="1584000"/>
            <a:ext cx="424180" cy="160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  <a:tabLst>
                <a:tab pos="320040" algn="l"/>
              </a:tabLst>
            </a:pPr>
            <a:r>
              <a:rPr sz="900" i="1" dirty="0">
                <a:latin typeface="Arial"/>
                <a:cs typeface="Arial"/>
              </a:rPr>
              <a:t>s</a:t>
            </a:r>
            <a:r>
              <a:rPr sz="900" i="1" baseline="-9259" dirty="0">
                <a:latin typeface="Lucida Sans"/>
                <a:cs typeface="Lucida Sans"/>
              </a:rPr>
              <a:t>i	</a:t>
            </a:r>
            <a:r>
              <a:rPr sz="900" dirty="0">
                <a:latin typeface="Tahoma"/>
                <a:cs typeface="Tahoma"/>
              </a:rPr>
              <a:t>=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9650" y="1405099"/>
            <a:ext cx="2701124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379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at beginning of month </a:t>
            </a:r>
            <a:r>
              <a:rPr sz="900" i="1" dirty="0">
                <a:latin typeface="Arial"/>
                <a:cs typeface="Arial"/>
              </a:rPr>
              <a:t>i 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 marL="12700">
              <a:lnSpc>
                <a:spcPts val="1400"/>
              </a:lnSpc>
              <a:spcBef>
                <a:spcPts val="110"/>
              </a:spcBef>
            </a:pPr>
            <a:r>
              <a:rPr sz="1350" baseline="6172" dirty="0">
                <a:latin typeface="Tahoma"/>
                <a:cs typeface="Tahoma"/>
              </a:rPr>
              <a:t>number of carpets stored at end of month </a:t>
            </a:r>
            <a:r>
              <a:rPr sz="1350" i="1" baseline="6172" dirty="0">
                <a:latin typeface="Arial"/>
                <a:cs typeface="Arial"/>
              </a:rPr>
              <a:t>i </a:t>
            </a:r>
            <a:r>
              <a:rPr sz="1350" baseline="6172" dirty="0">
                <a:latin typeface="Tahoma"/>
                <a:cs typeface="Tahoma"/>
              </a:rPr>
              <a:t>; </a:t>
            </a:r>
            <a:r>
              <a:rPr sz="1350" i="1" baseline="6172" dirty="0">
                <a:latin typeface="Arial"/>
                <a:cs typeface="Arial"/>
              </a:rPr>
              <a:t>s</a:t>
            </a:r>
            <a:r>
              <a:rPr sz="600" dirty="0">
                <a:latin typeface="Tahoma"/>
                <a:cs typeface="Tahoma"/>
              </a:rPr>
              <a:t>0  </a:t>
            </a:r>
            <a:r>
              <a:rPr sz="1350" baseline="6172" dirty="0">
                <a:latin typeface="Tahoma"/>
                <a:cs typeface="Tahoma"/>
              </a:rPr>
              <a:t>= 0.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3850" y="1918141"/>
            <a:ext cx="3740785" cy="1346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First, all variables must be nonnegative:</a:t>
            </a:r>
          </a:p>
          <a:p>
            <a:pPr marL="1095375">
              <a:lnSpc>
                <a:spcPts val="1400"/>
              </a:lnSpc>
              <a:spcBef>
                <a:spcPts val="805"/>
              </a:spcBef>
            </a:pPr>
            <a:r>
              <a:rPr sz="900" i="1" dirty="0">
                <a:latin typeface="Arial"/>
                <a:cs typeface="Arial"/>
              </a:rPr>
              <a:t>w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x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o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h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f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s</a:t>
            </a:r>
            <a:r>
              <a:rPr sz="900" i="1" baseline="-9259" dirty="0">
                <a:latin typeface="Lucida Sans"/>
                <a:cs typeface="Lucida Sans"/>
              </a:rPr>
              <a:t>i  </a:t>
            </a:r>
            <a:r>
              <a:rPr sz="900" dirty="0">
                <a:latin typeface="Lucida Sans Unicode"/>
                <a:cs typeface="Lucida Sans Unicode"/>
              </a:rPr>
              <a:t>≥ </a:t>
            </a:r>
            <a:r>
              <a:rPr sz="900" dirty="0">
                <a:latin typeface="Tahoma"/>
                <a:cs typeface="Tahoma"/>
              </a:rPr>
              <a:t>0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i </a:t>
            </a:r>
            <a:r>
              <a:rPr sz="900" dirty="0">
                <a:latin typeface="Tahoma"/>
                <a:cs typeface="Tahoma"/>
              </a:rPr>
              <a:t>= 1</a:t>
            </a:r>
            <a:r>
              <a:rPr sz="900" i="1" dirty="0">
                <a:latin typeface="Verdana"/>
                <a:cs typeface="Verdana"/>
              </a:rPr>
              <a:t>, . . . , </a:t>
            </a:r>
            <a:r>
              <a:rPr sz="900" dirty="0">
                <a:latin typeface="Tahoma"/>
                <a:cs typeface="Tahoma"/>
              </a:rPr>
              <a:t>12</a:t>
            </a:r>
            <a:r>
              <a:rPr sz="900" i="1" dirty="0"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  <a:p>
            <a:pPr marL="12700" marR="5080">
              <a:lnSpc>
                <a:spcPts val="1400"/>
              </a:lnSpc>
              <a:spcBef>
                <a:spcPts val="795"/>
              </a:spcBef>
            </a:pPr>
            <a:r>
              <a:rPr sz="900" dirty="0">
                <a:latin typeface="Tahoma"/>
                <a:cs typeface="Tahoma"/>
              </a:rPr>
              <a:t>The total number of carpets made per month consists of regular production </a:t>
            </a:r>
            <a:r>
              <a:rPr sz="900" dirty="0" smtClean="0">
                <a:latin typeface="Tahoma"/>
                <a:cs typeface="Tahoma"/>
              </a:rPr>
              <a:t>plus </a:t>
            </a:r>
            <a:r>
              <a:rPr sz="900" dirty="0">
                <a:latin typeface="Tahoma"/>
                <a:cs typeface="Tahoma"/>
              </a:rPr>
              <a:t>overtime:</a:t>
            </a:r>
          </a:p>
          <a:p>
            <a:pPr marL="1602740">
              <a:lnSpc>
                <a:spcPts val="1400"/>
              </a:lnSpc>
              <a:spcBef>
                <a:spcPts val="10"/>
              </a:spcBef>
            </a:pPr>
            <a:r>
              <a:rPr sz="900" i="1" dirty="0">
                <a:latin typeface="Arial"/>
                <a:cs typeface="Arial"/>
              </a:rPr>
              <a:t>x</a:t>
            </a:r>
            <a:r>
              <a:rPr sz="900" i="1" baseline="-9259" dirty="0">
                <a:latin typeface="Lucida Sans"/>
                <a:cs typeface="Lucida Sans"/>
              </a:rPr>
              <a:t>i  </a:t>
            </a:r>
            <a:r>
              <a:rPr sz="900" dirty="0">
                <a:latin typeface="Tahoma"/>
                <a:cs typeface="Tahoma"/>
              </a:rPr>
              <a:t>= 20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baseline="-9259" dirty="0">
                <a:latin typeface="Lucida Sans"/>
                <a:cs typeface="Lucida Sans"/>
              </a:rPr>
              <a:t>i  </a:t>
            </a:r>
            <a:r>
              <a:rPr sz="900" dirty="0">
                <a:latin typeface="Tahoma"/>
                <a:cs typeface="Tahoma"/>
              </a:rPr>
              <a:t>+ </a:t>
            </a:r>
            <a:r>
              <a:rPr sz="900" i="1" dirty="0">
                <a:latin typeface="Arial"/>
                <a:cs typeface="Arial"/>
              </a:rPr>
              <a:t>o</a:t>
            </a:r>
            <a:r>
              <a:rPr sz="900" i="1" baseline="-9259" dirty="0">
                <a:latin typeface="Lucida Sans"/>
                <a:cs typeface="Lucida Sans"/>
              </a:rPr>
              <a:t>i</a:t>
            </a:r>
            <a:endParaRPr sz="900" baseline="-9259" dirty="0">
              <a:latin typeface="Lucida Sans"/>
              <a:cs typeface="Lucida Sans"/>
            </a:endParaRPr>
          </a:p>
          <a:p>
            <a:pPr marL="12700">
              <a:lnSpc>
                <a:spcPts val="1400"/>
              </a:lnSpc>
              <a:spcBef>
                <a:spcPts val="509"/>
              </a:spcBef>
            </a:pPr>
            <a:r>
              <a:rPr sz="900" dirty="0">
                <a:latin typeface="Tahoma"/>
                <a:cs typeface="Tahoma"/>
              </a:rPr>
              <a:t>(one constraint for each </a:t>
            </a:r>
            <a:r>
              <a:rPr sz="900" i="1" dirty="0">
                <a:latin typeface="Arial"/>
                <a:cs typeface="Arial"/>
              </a:rPr>
              <a:t>i </a:t>
            </a:r>
            <a:r>
              <a:rPr sz="900" dirty="0">
                <a:latin typeface="Tahoma"/>
                <a:cs typeface="Tahoma"/>
              </a:rPr>
              <a:t>= 1</a:t>
            </a:r>
            <a:r>
              <a:rPr sz="900" i="1" dirty="0">
                <a:latin typeface="Verdana"/>
                <a:cs typeface="Verdana"/>
              </a:rPr>
              <a:t>, . . . , </a:t>
            </a:r>
            <a:r>
              <a:rPr sz="900" dirty="0">
                <a:latin typeface="Tahoma"/>
                <a:cs typeface="Tahoma"/>
              </a:rPr>
              <a:t>12).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130176"/>
            <a:ext cx="409564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LP formulation (cont’d)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0051" y="434975"/>
            <a:ext cx="3886200" cy="22698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The number of workers can potentially change at the start of each </a:t>
            </a:r>
            <a:r>
              <a:rPr sz="900" dirty="0" smtClean="0">
                <a:latin typeface="Tahoma"/>
                <a:cs typeface="Tahoma"/>
              </a:rPr>
              <a:t>month</a:t>
            </a:r>
            <a:r>
              <a:rPr sz="900" dirty="0">
                <a:latin typeface="Tahoma"/>
                <a:cs typeface="Tahoma"/>
              </a:rPr>
              <a:t>:</a:t>
            </a:r>
          </a:p>
          <a:p>
            <a:pPr marL="212090" algn="ctr">
              <a:lnSpc>
                <a:spcPts val="1400"/>
              </a:lnSpc>
              <a:spcBef>
                <a:spcPts val="805"/>
              </a:spcBef>
            </a:pPr>
            <a:r>
              <a:rPr sz="900" i="1" dirty="0">
                <a:latin typeface="Arial"/>
                <a:cs typeface="Arial"/>
              </a:rPr>
              <a:t>w</a:t>
            </a:r>
            <a:r>
              <a:rPr sz="900" i="1" baseline="-9259" dirty="0">
                <a:latin typeface="Lucida Sans"/>
                <a:cs typeface="Lucida Sans"/>
              </a:rPr>
              <a:t>i  </a:t>
            </a:r>
            <a:r>
              <a:rPr sz="900" dirty="0">
                <a:latin typeface="Tahoma"/>
                <a:cs typeface="Tahoma"/>
              </a:rPr>
              <a:t>= 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baseline="-9259" dirty="0">
                <a:latin typeface="Lucida Sans Unicode"/>
                <a:cs typeface="Lucida Sans Unicode"/>
              </a:rPr>
              <a:t>−</a:t>
            </a:r>
            <a:r>
              <a:rPr sz="900" baseline="-9259" dirty="0">
                <a:latin typeface="Tahoma"/>
                <a:cs typeface="Tahoma"/>
              </a:rPr>
              <a:t>1 </a:t>
            </a:r>
            <a:r>
              <a:rPr sz="900" dirty="0">
                <a:latin typeface="Tahoma"/>
                <a:cs typeface="Tahoma"/>
              </a:rPr>
              <a:t>+ </a:t>
            </a:r>
            <a:r>
              <a:rPr sz="900" i="1" dirty="0">
                <a:latin typeface="Arial"/>
                <a:cs typeface="Arial"/>
              </a:rPr>
              <a:t>h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i="1" dirty="0">
                <a:latin typeface="Arial"/>
                <a:cs typeface="Arial"/>
              </a:rPr>
              <a:t>f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i="1" dirty="0"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  <a:p>
            <a:pPr marL="12700" marR="5080">
              <a:lnSpc>
                <a:spcPts val="1400"/>
              </a:lnSpc>
              <a:spcBef>
                <a:spcPts val="795"/>
              </a:spcBef>
            </a:pPr>
            <a:r>
              <a:rPr sz="900" dirty="0">
                <a:latin typeface="Tahoma"/>
                <a:cs typeface="Tahoma"/>
              </a:rPr>
              <a:t>The number of carpets stored at the end of each month is what we started  with, plus the number we made, minus the demand for the </a:t>
            </a:r>
            <a:r>
              <a:rPr sz="900" dirty="0" smtClean="0">
                <a:latin typeface="Tahoma"/>
                <a:cs typeface="Tahoma"/>
              </a:rPr>
              <a:t>month</a:t>
            </a:r>
            <a:r>
              <a:rPr sz="900" dirty="0">
                <a:latin typeface="Tahoma"/>
                <a:cs typeface="Tahoma"/>
              </a:rPr>
              <a:t>:</a:t>
            </a:r>
          </a:p>
          <a:p>
            <a:pPr marL="212090" algn="ctr">
              <a:lnSpc>
                <a:spcPts val="1400"/>
              </a:lnSpc>
              <a:spcBef>
                <a:spcPts val="805"/>
              </a:spcBef>
            </a:pPr>
            <a:r>
              <a:rPr sz="900" i="1" dirty="0">
                <a:latin typeface="Arial"/>
                <a:cs typeface="Arial"/>
              </a:rPr>
              <a:t>s</a:t>
            </a:r>
            <a:r>
              <a:rPr sz="900" i="1" baseline="-9259" dirty="0">
                <a:latin typeface="Lucida Sans"/>
                <a:cs typeface="Lucida Sans"/>
              </a:rPr>
              <a:t>i  </a:t>
            </a:r>
            <a:r>
              <a:rPr sz="900" dirty="0">
                <a:latin typeface="Tahoma"/>
                <a:cs typeface="Tahoma"/>
              </a:rPr>
              <a:t>= </a:t>
            </a:r>
            <a:r>
              <a:rPr sz="900" i="1" dirty="0">
                <a:latin typeface="Arial"/>
                <a:cs typeface="Arial"/>
              </a:rPr>
              <a:t>s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baseline="-9259" dirty="0">
                <a:latin typeface="Lucida Sans Unicode"/>
                <a:cs typeface="Lucida Sans Unicode"/>
              </a:rPr>
              <a:t>−</a:t>
            </a:r>
            <a:r>
              <a:rPr sz="900" baseline="-9259" dirty="0">
                <a:latin typeface="Tahoma"/>
                <a:cs typeface="Tahoma"/>
              </a:rPr>
              <a:t>1 </a:t>
            </a:r>
            <a:r>
              <a:rPr sz="900" dirty="0">
                <a:latin typeface="Tahoma"/>
                <a:cs typeface="Tahoma"/>
              </a:rPr>
              <a:t>+ </a:t>
            </a:r>
            <a:r>
              <a:rPr sz="900" i="1" dirty="0">
                <a:latin typeface="Arial"/>
                <a:cs typeface="Arial"/>
              </a:rPr>
              <a:t>x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i="1" dirty="0">
                <a:latin typeface="Arial"/>
                <a:cs typeface="Arial"/>
              </a:rPr>
              <a:t>d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i="1" dirty="0"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  <a:p>
            <a:pPr marL="12700">
              <a:lnSpc>
                <a:spcPts val="1400"/>
              </a:lnSpc>
              <a:spcBef>
                <a:spcPts val="805"/>
              </a:spcBef>
            </a:pPr>
            <a:r>
              <a:rPr sz="900" dirty="0">
                <a:latin typeface="Tahoma"/>
                <a:cs typeface="Tahoma"/>
              </a:rPr>
              <a:t>And overtime is limited:</a:t>
            </a:r>
          </a:p>
          <a:p>
            <a:pPr marL="212090" algn="ctr">
              <a:lnSpc>
                <a:spcPts val="1400"/>
              </a:lnSpc>
              <a:spcBef>
                <a:spcPts val="10"/>
              </a:spcBef>
            </a:pPr>
            <a:r>
              <a:rPr sz="900" i="1" dirty="0">
                <a:latin typeface="Arial"/>
                <a:cs typeface="Arial"/>
              </a:rPr>
              <a:t>o</a:t>
            </a:r>
            <a:r>
              <a:rPr sz="900" i="1" baseline="-9259" dirty="0">
                <a:latin typeface="Lucida Sans"/>
                <a:cs typeface="Lucida Sans"/>
              </a:rPr>
              <a:t>i  </a:t>
            </a:r>
            <a:r>
              <a:rPr sz="900" dirty="0">
                <a:latin typeface="Lucida Sans Unicode"/>
                <a:cs typeface="Lucida Sans Unicode"/>
              </a:rPr>
              <a:t>≤ </a:t>
            </a:r>
            <a:r>
              <a:rPr sz="900" dirty="0">
                <a:latin typeface="Tahoma"/>
                <a:cs typeface="Tahoma"/>
              </a:rPr>
              <a:t>6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i="1" dirty="0"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  <a:p>
            <a:pPr marL="12700">
              <a:lnSpc>
                <a:spcPts val="1400"/>
              </a:lnSpc>
              <a:spcBef>
                <a:spcPts val="509"/>
              </a:spcBef>
            </a:pPr>
            <a:r>
              <a:rPr sz="900" dirty="0">
                <a:latin typeface="Tahoma"/>
                <a:cs typeface="Tahoma"/>
              </a:rPr>
              <a:t>The objective function is to minimize the total </a:t>
            </a:r>
            <a:r>
              <a:rPr sz="900" dirty="0" smtClean="0">
                <a:latin typeface="Tahoma"/>
                <a:cs typeface="Tahoma"/>
              </a:rPr>
              <a:t>cost:</a:t>
            </a:r>
          </a:p>
          <a:p>
            <a:pPr>
              <a:lnSpc>
                <a:spcPts val="1400"/>
              </a:lnSpc>
              <a:spcBef>
                <a:spcPts val="10"/>
              </a:spcBef>
            </a:pPr>
            <a:endParaRPr sz="800" dirty="0" smtClean="0">
              <a:latin typeface="Times New Roman"/>
              <a:cs typeface="Times New Roman"/>
            </a:endParaRPr>
          </a:p>
          <a:p>
            <a:pPr marL="212090" algn="ctr">
              <a:lnSpc>
                <a:spcPts val="1400"/>
              </a:lnSpc>
              <a:tabLst>
                <a:tab pos="529590" algn="l"/>
              </a:tabLst>
            </a:pPr>
            <a:r>
              <a:rPr sz="900" dirty="0" smtClean="0">
                <a:solidFill>
                  <a:srgbClr val="FF0000"/>
                </a:solidFill>
                <a:latin typeface="Tahoma"/>
                <a:cs typeface="Tahoma"/>
              </a:rPr>
              <a:t>min	2000 </a:t>
            </a:r>
            <a:r>
              <a:rPr sz="1350" baseline="52469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、 </a:t>
            </a:r>
            <a:r>
              <a:rPr sz="900" i="1" dirty="0" err="1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900" i="1" baseline="-9259" dirty="0" err="1" smtClean="0">
                <a:solidFill>
                  <a:srgbClr val="FF0000"/>
                </a:solidFill>
                <a:latin typeface="Lucida Sans"/>
                <a:cs typeface="Lucida Sans"/>
              </a:rPr>
              <a:t>i</a:t>
            </a:r>
            <a:r>
              <a:rPr sz="900" i="1" baseline="-9259" dirty="0" smtClean="0">
                <a:solidFill>
                  <a:srgbClr val="FF0000"/>
                </a:solidFill>
                <a:latin typeface="Lucida Sans"/>
                <a:cs typeface="Lucida Sans"/>
              </a:rPr>
              <a:t> </a:t>
            </a:r>
            <a:r>
              <a:rPr sz="900" dirty="0" smtClean="0">
                <a:solidFill>
                  <a:srgbClr val="FF0000"/>
                </a:solidFill>
                <a:latin typeface="Tahoma"/>
                <a:cs typeface="Tahoma"/>
              </a:rPr>
              <a:t>+ 320 </a:t>
            </a:r>
            <a:r>
              <a:rPr sz="1350" baseline="52469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、 </a:t>
            </a:r>
            <a:r>
              <a:rPr sz="900" i="1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900" i="1" baseline="-9259" dirty="0" smtClean="0">
                <a:solidFill>
                  <a:srgbClr val="FF0000"/>
                </a:solidFill>
                <a:latin typeface="Lucida Sans"/>
                <a:cs typeface="Lucida Sans"/>
              </a:rPr>
              <a:t>i </a:t>
            </a:r>
            <a:r>
              <a:rPr sz="900" dirty="0" smtClean="0">
                <a:solidFill>
                  <a:srgbClr val="FF0000"/>
                </a:solidFill>
                <a:latin typeface="Tahoma"/>
                <a:cs typeface="Tahoma"/>
              </a:rPr>
              <a:t>+ 400 </a:t>
            </a:r>
            <a:r>
              <a:rPr sz="1350" baseline="52469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、 </a:t>
            </a:r>
            <a:r>
              <a:rPr sz="900" i="1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900" i="1" baseline="-9259" dirty="0" smtClean="0">
                <a:solidFill>
                  <a:srgbClr val="FF0000"/>
                </a:solidFill>
                <a:latin typeface="Lucida Sans"/>
                <a:cs typeface="Lucida Sans"/>
              </a:rPr>
              <a:t>i </a:t>
            </a:r>
            <a:r>
              <a:rPr sz="900" dirty="0" smtClean="0">
                <a:solidFill>
                  <a:srgbClr val="FF0000"/>
                </a:solidFill>
                <a:latin typeface="Tahoma"/>
                <a:cs typeface="Tahoma"/>
              </a:rPr>
              <a:t>+ 8 </a:t>
            </a:r>
            <a:r>
              <a:rPr sz="1350" baseline="52469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、 </a:t>
            </a:r>
            <a:r>
              <a:rPr sz="900" i="1" dirty="0" err="1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900" i="1" baseline="-9259" dirty="0" err="1" smtClean="0">
                <a:solidFill>
                  <a:srgbClr val="FF0000"/>
                </a:solidFill>
                <a:latin typeface="Lucida Sans"/>
                <a:cs typeface="Lucida Sans"/>
              </a:rPr>
              <a:t>i</a:t>
            </a:r>
            <a:r>
              <a:rPr sz="900" i="1" baseline="-9259" dirty="0" smtClean="0">
                <a:solidFill>
                  <a:srgbClr val="FF0000"/>
                </a:solidFill>
                <a:latin typeface="Lucida Sans"/>
                <a:cs typeface="Lucida Sans"/>
              </a:rPr>
              <a:t>  </a:t>
            </a:r>
            <a:r>
              <a:rPr sz="900" dirty="0" smtClean="0">
                <a:solidFill>
                  <a:srgbClr val="FF0000"/>
                </a:solidFill>
                <a:latin typeface="Tahoma"/>
                <a:cs typeface="Tahoma"/>
              </a:rPr>
              <a:t>+ 180 </a:t>
            </a:r>
            <a:r>
              <a:rPr sz="1350" baseline="52469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、 </a:t>
            </a:r>
            <a:r>
              <a:rPr sz="900" i="1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900" i="1" baseline="-9259" dirty="0" smtClean="0">
                <a:solidFill>
                  <a:srgbClr val="FF0000"/>
                </a:solidFill>
                <a:latin typeface="Lucida Sans"/>
                <a:cs typeface="Lucida Sans"/>
              </a:rPr>
              <a:t>i </a:t>
            </a:r>
            <a:endParaRPr sz="900" dirty="0">
              <a:latin typeface="Verdana"/>
              <a:cs typeface="Verdan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49" y="2492936"/>
            <a:ext cx="3095383" cy="33715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06376"/>
            <a:ext cx="3962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Integer linear 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587375"/>
            <a:ext cx="4076702" cy="1949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3189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The optimum solution might turn out to be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fractional</a:t>
            </a:r>
            <a:r>
              <a:rPr sz="1100" dirty="0">
                <a:latin typeface="Tahoma"/>
                <a:cs typeface="Tahoma"/>
              </a:rPr>
              <a:t>; for instance, it might </a:t>
            </a:r>
            <a:r>
              <a:rPr sz="1100" dirty="0" smtClean="0">
                <a:latin typeface="Tahoma"/>
                <a:cs typeface="Tahoma"/>
              </a:rPr>
              <a:t>involve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hiring 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10</a:t>
            </a:r>
            <a:r>
              <a:rPr sz="1100" i="1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6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workers in the month of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March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 marR="15875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This number would have to be </a:t>
            </a:r>
            <a:r>
              <a:rPr sz="1100" b="1" dirty="0">
                <a:latin typeface="Gill Sans MT"/>
                <a:cs typeface="Gill Sans MT"/>
              </a:rPr>
              <a:t>rounded </a:t>
            </a:r>
            <a:r>
              <a:rPr sz="1100" dirty="0">
                <a:latin typeface="Tahoma"/>
                <a:cs typeface="Tahoma"/>
              </a:rPr>
              <a:t>to either 10 or 11 in order to make  sense, and the overall cost would then increase </a:t>
            </a:r>
            <a:r>
              <a:rPr sz="1100" dirty="0" smtClean="0">
                <a:latin typeface="Tahoma"/>
                <a:cs typeface="Tahoma"/>
              </a:rPr>
              <a:t>correspondingly.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158750">
              <a:lnSpc>
                <a:spcPts val="1400"/>
              </a:lnSpc>
              <a:spcBef>
                <a:spcPts val="595"/>
              </a:spcBef>
            </a:pPr>
            <a:endParaRPr sz="1100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In the present example, most of the variables take on fairly large (double-digit)  values, and thus rounding is unlikely to affect things too </a:t>
            </a:r>
            <a:r>
              <a:rPr sz="1100" dirty="0" smtClean="0">
                <a:latin typeface="Tahoma"/>
                <a:cs typeface="Tahoma"/>
              </a:rPr>
              <a:t>much.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6"/>
            <a:ext cx="41148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Integer linear </a:t>
            </a:r>
            <a:r>
              <a:rPr sz="1400" b="1" dirty="0" smtClean="0"/>
              <a:t>programming</a:t>
            </a:r>
            <a:r>
              <a:rPr lang="en-US" sz="1400" b="1" dirty="0" smtClean="0"/>
              <a:t>, cont.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323850" y="815975"/>
            <a:ext cx="4076702" cy="1757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750">
              <a:lnSpc>
                <a:spcPts val="1400"/>
              </a:lnSpc>
              <a:spcBef>
                <a:spcPts val="595"/>
              </a:spcBef>
            </a:pPr>
            <a:r>
              <a:rPr sz="1100" dirty="0" smtClean="0">
                <a:latin typeface="Tahoma"/>
                <a:cs typeface="Tahoma"/>
              </a:rPr>
              <a:t>There </a:t>
            </a:r>
            <a:r>
              <a:rPr sz="1100" dirty="0">
                <a:latin typeface="Tahoma"/>
                <a:cs typeface="Tahoma"/>
              </a:rPr>
              <a:t>are other LPs, however, in which rounding decisions have to be made </a:t>
            </a:r>
            <a:r>
              <a:rPr sz="1100" dirty="0" smtClean="0">
                <a:latin typeface="Tahoma"/>
                <a:cs typeface="Tahoma"/>
              </a:rPr>
              <a:t>very </a:t>
            </a:r>
            <a:r>
              <a:rPr sz="1100" dirty="0">
                <a:latin typeface="Tahoma"/>
                <a:cs typeface="Tahoma"/>
              </a:rPr>
              <a:t>carefully in order to end up with an integer solution of reasonable </a:t>
            </a:r>
            <a:r>
              <a:rPr sz="1100" dirty="0" smtClean="0">
                <a:latin typeface="Tahoma"/>
                <a:cs typeface="Tahoma"/>
              </a:rPr>
              <a:t>quality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358775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In general, there is a tension in linear programming between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the ease of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obtaining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fractional solutions </a:t>
            </a:r>
            <a:r>
              <a:rPr sz="1100" dirty="0">
                <a:latin typeface="Tahoma"/>
                <a:cs typeface="Tahoma"/>
              </a:rPr>
              <a:t>and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the desirability of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integer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ones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38735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As we shall see in Chapter 8, finding the optimum integer solution of an LP is </a:t>
            </a:r>
            <a:r>
              <a:rPr sz="1100" dirty="0" smtClean="0">
                <a:latin typeface="Tahoma"/>
                <a:cs typeface="Tahoma"/>
              </a:rPr>
              <a:t>an </a:t>
            </a:r>
            <a:r>
              <a:rPr sz="1100" dirty="0">
                <a:latin typeface="Tahoma"/>
                <a:cs typeface="Tahoma"/>
              </a:rPr>
              <a:t>important but very hard problem, called </a:t>
            </a:r>
            <a:r>
              <a:rPr sz="1100" b="1" dirty="0" smtClean="0">
                <a:latin typeface="Gill Sans MT"/>
                <a:cs typeface="Gill Sans MT"/>
              </a:rPr>
              <a:t>integer </a:t>
            </a:r>
            <a:r>
              <a:rPr sz="1100" b="1" dirty="0">
                <a:latin typeface="Gill Sans MT"/>
                <a:cs typeface="Gill Sans MT"/>
              </a:rPr>
              <a:t>linear </a:t>
            </a:r>
            <a:r>
              <a:rPr sz="1100" b="1" dirty="0" smtClean="0">
                <a:latin typeface="Gill Sans MT"/>
                <a:cs typeface="Gill Sans MT"/>
              </a:rPr>
              <a:t>programming</a:t>
            </a:r>
            <a:r>
              <a:rPr sz="1100" dirty="0">
                <a:latin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1658022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5"/>
            <a:ext cx="41910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Reductions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739775"/>
            <a:ext cx="4015156" cy="1397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We want to solve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Problem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We already have an algorithm that solves 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Problem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Q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If any subroutine for </a:t>
            </a:r>
            <a:r>
              <a:rPr sz="1100" i="1" dirty="0">
                <a:latin typeface="Arial"/>
                <a:cs typeface="Arial"/>
              </a:rPr>
              <a:t>Q </a:t>
            </a:r>
            <a:r>
              <a:rPr sz="1100" dirty="0">
                <a:latin typeface="Tahoma"/>
                <a:cs typeface="Tahoma"/>
              </a:rPr>
              <a:t>can also be used to solve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dirty="0">
                <a:latin typeface="Tahoma"/>
                <a:cs typeface="Tahoma"/>
              </a:rPr>
              <a:t>, we say </a:t>
            </a:r>
            <a:r>
              <a:rPr sz="1100" i="1" dirty="0">
                <a:latin typeface="Arial"/>
                <a:cs typeface="Arial"/>
              </a:rPr>
              <a:t>P </a:t>
            </a:r>
            <a:r>
              <a:rPr sz="1100" b="1" dirty="0">
                <a:latin typeface="Gill Sans MT"/>
                <a:cs typeface="Gill Sans MT"/>
              </a:rPr>
              <a:t>reduces to </a:t>
            </a:r>
            <a:r>
              <a:rPr sz="1100" i="1" dirty="0">
                <a:latin typeface="Arial"/>
                <a:cs typeface="Arial"/>
              </a:rPr>
              <a:t>Q</a:t>
            </a:r>
            <a:r>
              <a:rPr sz="1100" dirty="0">
                <a:latin typeface="Tahoma"/>
                <a:cs typeface="Tahoma"/>
              </a:rPr>
              <a:t>.  Often, </a:t>
            </a:r>
            <a:r>
              <a:rPr sz="1100" i="1" dirty="0">
                <a:latin typeface="Arial"/>
                <a:cs typeface="Arial"/>
              </a:rPr>
              <a:t>P </a:t>
            </a:r>
            <a:r>
              <a:rPr sz="1100" dirty="0">
                <a:latin typeface="Tahoma"/>
                <a:cs typeface="Tahoma"/>
              </a:rPr>
              <a:t>is solvable by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a single call to Q’s subroutine</a:t>
            </a:r>
            <a:r>
              <a:rPr sz="1100" dirty="0">
                <a:latin typeface="Tahoma"/>
                <a:cs typeface="Tahoma"/>
              </a:rPr>
              <a:t>, which means any </a:t>
            </a:r>
            <a:r>
              <a:rPr sz="1100" dirty="0" smtClean="0">
                <a:latin typeface="Tahoma"/>
                <a:cs typeface="Tahoma"/>
              </a:rPr>
              <a:t>instance </a:t>
            </a:r>
            <a:r>
              <a:rPr sz="1100" i="1" dirty="0">
                <a:latin typeface="Arial"/>
                <a:cs typeface="Arial"/>
              </a:rPr>
              <a:t>x </a:t>
            </a:r>
            <a:r>
              <a:rPr sz="1100" dirty="0">
                <a:latin typeface="Tahoma"/>
                <a:cs typeface="Tahoma"/>
              </a:rPr>
              <a:t>of </a:t>
            </a:r>
            <a:r>
              <a:rPr sz="1100" i="1" dirty="0">
                <a:latin typeface="Arial"/>
                <a:cs typeface="Arial"/>
              </a:rPr>
              <a:t>P </a:t>
            </a:r>
            <a:r>
              <a:rPr sz="1100" dirty="0">
                <a:latin typeface="Tahoma"/>
                <a:cs typeface="Tahoma"/>
              </a:rPr>
              <a:t>can be transformed into an instance </a:t>
            </a:r>
            <a:r>
              <a:rPr sz="1100" i="1" dirty="0">
                <a:latin typeface="Arial"/>
                <a:cs typeface="Arial"/>
              </a:rPr>
              <a:t>y </a:t>
            </a:r>
            <a:r>
              <a:rPr sz="1100" dirty="0">
                <a:latin typeface="Tahoma"/>
                <a:cs typeface="Tahoma"/>
              </a:rPr>
              <a:t>of </a:t>
            </a:r>
            <a:r>
              <a:rPr sz="1100" i="1" dirty="0">
                <a:latin typeface="Arial"/>
                <a:cs typeface="Arial"/>
              </a:rPr>
              <a:t>Q </a:t>
            </a:r>
            <a:r>
              <a:rPr sz="1100" dirty="0">
                <a:latin typeface="Tahoma"/>
                <a:cs typeface="Tahoma"/>
              </a:rPr>
              <a:t>such that </a:t>
            </a:r>
            <a:r>
              <a:rPr sz="1100" i="1" dirty="0" smtClean="0">
                <a:latin typeface="Arial"/>
                <a:cs typeface="Arial"/>
              </a:rPr>
              <a:t>P</a:t>
            </a:r>
            <a:r>
              <a:rPr sz="1100" dirty="0" smtClean="0">
                <a:latin typeface="Tahoma"/>
                <a:cs typeface="Tahoma"/>
              </a:rPr>
              <a:t>(</a:t>
            </a:r>
            <a:r>
              <a:rPr sz="1100" i="1" dirty="0" smtClean="0">
                <a:latin typeface="Arial"/>
                <a:cs typeface="Arial"/>
              </a:rPr>
              <a:t>x</a:t>
            </a:r>
            <a:r>
              <a:rPr sz="1100" dirty="0" smtClean="0">
                <a:latin typeface="Tahoma"/>
                <a:cs typeface="Tahoma"/>
              </a:rPr>
              <a:t>) </a:t>
            </a:r>
            <a:r>
              <a:rPr sz="1100" dirty="0">
                <a:latin typeface="Tahoma"/>
                <a:cs typeface="Tahoma"/>
              </a:rPr>
              <a:t>can </a:t>
            </a:r>
            <a:r>
              <a:rPr sz="1100" dirty="0" smtClean="0">
                <a:latin typeface="Tahoma"/>
                <a:cs typeface="Tahoma"/>
              </a:rPr>
              <a:t>be </a:t>
            </a:r>
            <a:r>
              <a:rPr sz="1100" dirty="0">
                <a:latin typeface="Tahoma"/>
                <a:cs typeface="Tahoma"/>
              </a:rPr>
              <a:t>deduced from </a:t>
            </a:r>
            <a:r>
              <a:rPr sz="1100" i="1" dirty="0" smtClean="0">
                <a:latin typeface="Arial"/>
                <a:cs typeface="Arial"/>
              </a:rPr>
              <a:t>Q</a:t>
            </a:r>
            <a:r>
              <a:rPr sz="1100" dirty="0" smtClean="0">
                <a:latin typeface="Tahoma"/>
                <a:cs typeface="Tahoma"/>
              </a:rPr>
              <a:t>(</a:t>
            </a:r>
            <a:r>
              <a:rPr sz="1100" i="1" dirty="0" smtClean="0">
                <a:latin typeface="Arial"/>
                <a:cs typeface="Arial"/>
              </a:rPr>
              <a:t>y</a:t>
            </a:r>
            <a:r>
              <a:rPr sz="1100" dirty="0" smtClean="0">
                <a:latin typeface="Tahoma"/>
                <a:cs typeface="Tahoma"/>
              </a:rPr>
              <a:t>).</a:t>
            </a:r>
            <a:endParaRPr sz="11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45561593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653" y="282575"/>
            <a:ext cx="393679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Variants of linear 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815975"/>
            <a:ext cx="4063684" cy="15517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A general linear program has many degrees of </a:t>
            </a:r>
            <a:r>
              <a:rPr sz="1100" dirty="0" smtClean="0">
                <a:latin typeface="Tahoma"/>
                <a:cs typeface="Tahoma"/>
              </a:rPr>
              <a:t>freedom</a:t>
            </a:r>
            <a:r>
              <a:rPr sz="1100" dirty="0">
                <a:latin typeface="Tahoma"/>
                <a:cs typeface="Tahoma"/>
              </a:rPr>
              <a:t>:</a:t>
            </a:r>
          </a:p>
          <a:p>
            <a:pPr marL="246379" indent="-14922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It can be either a maximization or a minimization </a:t>
            </a:r>
            <a:r>
              <a:rPr sz="1100" dirty="0" smtClean="0">
                <a:latin typeface="Tahoma"/>
                <a:cs typeface="Tahoma"/>
              </a:rPr>
              <a:t>problem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246379" indent="-14922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Its constraints can be equations </a:t>
            </a:r>
            <a:r>
              <a:rPr sz="1100" dirty="0" smtClean="0">
                <a:latin typeface="Tahoma"/>
                <a:cs typeface="Tahoma"/>
              </a:rPr>
              <a:t>and/or </a:t>
            </a:r>
            <a:r>
              <a:rPr sz="1100" dirty="0">
                <a:latin typeface="Tahoma"/>
                <a:cs typeface="Tahoma"/>
              </a:rPr>
              <a:t>inequalities.</a:t>
            </a:r>
          </a:p>
          <a:p>
            <a:pPr marL="246379" marR="5080" indent="-149225">
              <a:lnSpc>
                <a:spcPts val="14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The variables are often restricted to be nonnegative, but they can also be </a:t>
            </a:r>
            <a:r>
              <a:rPr sz="1100" dirty="0" smtClean="0">
                <a:latin typeface="Tahoma"/>
                <a:cs typeface="Tahoma"/>
              </a:rPr>
              <a:t>unrestricted </a:t>
            </a:r>
            <a:r>
              <a:rPr sz="1100" dirty="0">
                <a:latin typeface="Tahoma"/>
                <a:cs typeface="Tahoma"/>
              </a:rPr>
              <a:t>in sign.</a:t>
            </a:r>
          </a:p>
          <a:p>
            <a:pPr>
              <a:lnSpc>
                <a:spcPts val="1400"/>
              </a:lnSpc>
              <a:spcBef>
                <a:spcPts val="3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204470">
              <a:lnSpc>
                <a:spcPts val="1400"/>
              </a:lnSpc>
              <a:spcBef>
                <a:spcPts val="5"/>
              </a:spcBef>
            </a:pPr>
            <a:r>
              <a:rPr sz="1100" dirty="0">
                <a:latin typeface="Tahoma"/>
                <a:cs typeface="Tahoma"/>
              </a:rPr>
              <a:t>We will now show that these various LP options can all be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reduced </a:t>
            </a:r>
            <a:r>
              <a:rPr sz="1100" dirty="0">
                <a:latin typeface="Tahoma"/>
                <a:cs typeface="Tahoma"/>
              </a:rPr>
              <a:t>to one </a:t>
            </a:r>
            <a:r>
              <a:rPr sz="1100" dirty="0" smtClean="0">
                <a:latin typeface="Tahoma"/>
                <a:cs typeface="Tahoma"/>
              </a:rPr>
              <a:t>another </a:t>
            </a:r>
            <a:r>
              <a:rPr sz="1100" dirty="0">
                <a:latin typeface="Tahoma"/>
                <a:cs typeface="Tahoma"/>
              </a:rPr>
              <a:t>via simple transformations.</a:t>
            </a:r>
          </a:p>
        </p:txBody>
      </p:sp>
    </p:spTree>
    <p:extLst>
      <p:ext uri="{BB962C8B-B14F-4D97-AF65-F5344CB8AC3E}">
        <p14:creationId xmlns:p14="http://schemas.microsoft.com/office/powerpoint/2010/main" val="2777377149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130176"/>
            <a:ext cx="424804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Variants of linear programming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9351" y="407202"/>
            <a:ext cx="373252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925" marR="5080" indent="-149860">
              <a:lnSpc>
                <a:spcPts val="1400"/>
              </a:lnSpc>
            </a:pPr>
            <a:r>
              <a:rPr sz="900" dirty="0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sz="900" dirty="0">
                <a:latin typeface="Tahoma"/>
                <a:cs typeface="Tahoma"/>
              </a:rPr>
              <a:t>To turn a maximization problem into a minimization (or vice versa), just </a:t>
            </a:r>
            <a:r>
              <a:rPr sz="900" dirty="0" smtClean="0">
                <a:latin typeface="Tahoma"/>
                <a:cs typeface="Tahoma"/>
              </a:rPr>
              <a:t>multiply </a:t>
            </a:r>
            <a:r>
              <a:rPr sz="900" dirty="0">
                <a:latin typeface="Tahoma"/>
                <a:cs typeface="Tahoma"/>
              </a:rPr>
              <a:t>the coefficients of the objective function by  </a:t>
            </a:r>
            <a:r>
              <a:rPr sz="900" dirty="0">
                <a:latin typeface="Lucida Sans Unicode"/>
                <a:cs typeface="Lucida Sans Unicode"/>
              </a:rPr>
              <a:t>−</a:t>
            </a:r>
            <a:r>
              <a:rPr sz="900" dirty="0">
                <a:latin typeface="Tahoma"/>
                <a:cs typeface="Tahoma"/>
              </a:rPr>
              <a:t>1.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3115" y="802001"/>
            <a:ext cx="378876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solidFill>
                  <a:srgbClr val="3333B2"/>
                </a:solidFill>
                <a:latin typeface="Tahoma"/>
                <a:cs typeface="Tahoma"/>
              </a:rPr>
              <a:t>2a. </a:t>
            </a:r>
            <a:r>
              <a:rPr sz="900" dirty="0" smtClean="0">
                <a:latin typeface="Tahoma"/>
                <a:cs typeface="Tahoma"/>
              </a:rPr>
              <a:t>To </a:t>
            </a:r>
            <a:r>
              <a:rPr sz="900" dirty="0">
                <a:latin typeface="Tahoma"/>
                <a:cs typeface="Tahoma"/>
              </a:rPr>
              <a:t>turn an inequality constraint like </a:t>
            </a:r>
            <a:r>
              <a:rPr lang="en-US" sz="1350" baseline="40123" dirty="0">
                <a:latin typeface="Arial Unicode MS"/>
                <a:cs typeface="Arial Unicode MS"/>
              </a:rPr>
              <a:t> </a:t>
            </a:r>
            <a:r>
              <a:rPr lang="en-US" sz="1350" dirty="0" smtClean="0">
                <a:latin typeface="Arial Unicode MS"/>
                <a:cs typeface="Arial Unicode MS"/>
              </a:rPr>
              <a:t>  </a:t>
            </a:r>
            <a:r>
              <a:rPr sz="900" i="1" baseline="41666" dirty="0" smtClean="0">
                <a:latin typeface="Lucida Sans"/>
                <a:cs typeface="Lucida Sans"/>
              </a:rPr>
              <a:t>n   </a:t>
            </a:r>
            <a:r>
              <a:rPr sz="900" i="1" dirty="0" err="1" smtClean="0">
                <a:latin typeface="Arial"/>
                <a:cs typeface="Arial"/>
              </a:rPr>
              <a:t>a</a:t>
            </a:r>
            <a:r>
              <a:rPr sz="900" i="1" baseline="-9259" dirty="0" err="1" smtClean="0">
                <a:latin typeface="Lucida Sans"/>
                <a:cs typeface="Lucida Sans"/>
              </a:rPr>
              <a:t>i</a:t>
            </a:r>
            <a:r>
              <a:rPr sz="900" i="1" baseline="-9259" dirty="0" smtClean="0">
                <a:latin typeface="Lucida Sans"/>
                <a:cs typeface="Lucida Sans"/>
              </a:rPr>
              <a:t> </a:t>
            </a:r>
            <a:r>
              <a:rPr sz="900" i="1" dirty="0">
                <a:latin typeface="Arial"/>
                <a:cs typeface="Arial"/>
              </a:rPr>
              <a:t>x</a:t>
            </a:r>
            <a:r>
              <a:rPr sz="900" i="1" baseline="-9259" dirty="0">
                <a:latin typeface="Lucida Sans"/>
                <a:cs typeface="Lucida Sans"/>
              </a:rPr>
              <a:t>i  </a:t>
            </a:r>
            <a:r>
              <a:rPr sz="900" dirty="0">
                <a:latin typeface="Lucida Sans Unicode"/>
                <a:cs typeface="Lucida Sans Unicode"/>
              </a:rPr>
              <a:t>≤ </a:t>
            </a:r>
            <a:r>
              <a:rPr sz="900" i="1" dirty="0">
                <a:latin typeface="Arial"/>
                <a:cs typeface="Arial"/>
              </a:rPr>
              <a:t>b  </a:t>
            </a:r>
            <a:r>
              <a:rPr sz="900" dirty="0">
                <a:latin typeface="Tahoma"/>
                <a:cs typeface="Tahoma"/>
              </a:rPr>
              <a:t>into an equation,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4000" y="981107"/>
            <a:ext cx="18919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introduce a new variable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 smtClean="0">
                <a:latin typeface="Tahoma"/>
                <a:cs typeface="Tahoma"/>
              </a:rPr>
              <a:t>and use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71450" y="1142453"/>
            <a:ext cx="4438650" cy="2231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6875">
              <a:lnSpc>
                <a:spcPts val="1400"/>
              </a:lnSpc>
              <a:spcBef>
                <a:spcPts val="100"/>
              </a:spcBef>
            </a:pPr>
            <a:endParaRPr lang="en-US" sz="1350" i="0" baseline="52469" dirty="0">
              <a:latin typeface="Arial Unicode MS"/>
              <a:cs typeface="Arial Unicode MS"/>
            </a:endParaRPr>
          </a:p>
          <a:p>
            <a:pPr marL="1666875">
              <a:lnSpc>
                <a:spcPts val="1400"/>
              </a:lnSpc>
              <a:spcBef>
                <a:spcPts val="100"/>
              </a:spcBef>
            </a:pPr>
            <a:r>
              <a:rPr lang="en-US" sz="1350" i="0" baseline="52469" dirty="0" smtClean="0">
                <a:latin typeface="Arial Unicode MS"/>
                <a:cs typeface="Arial Unicode MS"/>
              </a:rPr>
              <a:t> </a:t>
            </a:r>
            <a:r>
              <a:rPr lang="en-US" sz="1350" i="0" dirty="0" smtClean="0">
                <a:latin typeface="Arial Unicode MS"/>
                <a:cs typeface="Arial Unicode MS"/>
              </a:rPr>
              <a:t>  </a:t>
            </a:r>
            <a:r>
              <a:rPr sz="1350" i="0" baseline="52469" dirty="0" smtClean="0">
                <a:latin typeface="Arial Unicode MS"/>
                <a:cs typeface="Arial Unicode MS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baseline="-9259" dirty="0"/>
              <a:t>i </a:t>
            </a:r>
            <a:r>
              <a:rPr sz="900" dirty="0">
                <a:latin typeface="Arial"/>
                <a:cs typeface="Arial"/>
              </a:rPr>
              <a:t>x</a:t>
            </a:r>
            <a:r>
              <a:rPr sz="900" baseline="-9259" dirty="0"/>
              <a:t>i </a:t>
            </a:r>
            <a:r>
              <a:rPr sz="900" i="0" dirty="0">
                <a:latin typeface="Tahoma"/>
                <a:cs typeface="Tahoma"/>
              </a:rPr>
              <a:t>+ </a:t>
            </a:r>
            <a:r>
              <a:rPr sz="900" dirty="0">
                <a:latin typeface="Arial"/>
                <a:cs typeface="Arial"/>
              </a:rPr>
              <a:t>s  </a:t>
            </a:r>
            <a:r>
              <a:rPr sz="900" i="0" dirty="0">
                <a:latin typeface="Tahoma"/>
                <a:cs typeface="Tahoma"/>
              </a:rPr>
              <a:t>= </a:t>
            </a:r>
            <a:r>
              <a:rPr sz="900" dirty="0" smtClean="0">
                <a:latin typeface="Arial"/>
                <a:cs typeface="Arial"/>
              </a:rPr>
              <a:t>b</a:t>
            </a:r>
            <a:endParaRPr lang="en-US" sz="900" dirty="0" smtClean="0">
              <a:latin typeface="Arial"/>
              <a:cs typeface="Arial"/>
            </a:endParaRPr>
          </a:p>
          <a:p>
            <a:pPr marL="1666875">
              <a:lnSpc>
                <a:spcPts val="1400"/>
              </a:lnSpc>
              <a:spcBef>
                <a:spcPts val="100"/>
              </a:spcBef>
            </a:pPr>
            <a:r>
              <a:rPr lang="en-US" sz="900" dirty="0">
                <a:latin typeface="Arial"/>
                <a:cs typeface="Arial"/>
              </a:rPr>
              <a:t> </a:t>
            </a:r>
            <a:r>
              <a:rPr lang="en-US" sz="900" dirty="0" smtClean="0">
                <a:latin typeface="Arial"/>
                <a:cs typeface="Arial"/>
              </a:rPr>
              <a:t>              </a:t>
            </a:r>
            <a:r>
              <a:rPr sz="900" dirty="0" smtClean="0">
                <a:latin typeface="Arial"/>
                <a:cs typeface="Arial"/>
              </a:rPr>
              <a:t>s  </a:t>
            </a:r>
            <a:r>
              <a:rPr sz="900" i="0" dirty="0">
                <a:latin typeface="Lucida Sans Unicode"/>
                <a:cs typeface="Lucida Sans Unicode"/>
              </a:rPr>
              <a:t>≥ </a:t>
            </a:r>
            <a:r>
              <a:rPr sz="900" i="0" dirty="0">
                <a:latin typeface="Tahoma"/>
                <a:cs typeface="Tahoma"/>
              </a:rPr>
              <a:t>0</a:t>
            </a:r>
            <a:r>
              <a:rPr sz="900" dirty="0">
                <a:latin typeface="Verdana"/>
                <a:cs typeface="Verdana"/>
              </a:rPr>
              <a:t>.</a:t>
            </a:r>
          </a:p>
          <a:p>
            <a:pPr marL="283210">
              <a:lnSpc>
                <a:spcPts val="1400"/>
              </a:lnSpc>
              <a:spcBef>
                <a:spcPts val="805"/>
              </a:spcBef>
            </a:pPr>
            <a:r>
              <a:rPr lang="en-US" sz="900" i="0" dirty="0" smtClean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900" i="0" dirty="0" smtClean="0">
                <a:solidFill>
                  <a:srgbClr val="000000"/>
                </a:solidFill>
                <a:latin typeface="Tahoma"/>
                <a:cs typeface="Tahoma"/>
              </a:rPr>
              <a:t>This </a:t>
            </a:r>
            <a:r>
              <a:rPr sz="900" i="1" dirty="0" smtClean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9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900" i="0" dirty="0">
                <a:solidFill>
                  <a:srgbClr val="000000"/>
                </a:solidFill>
                <a:latin typeface="Tahoma"/>
                <a:cs typeface="Tahoma"/>
              </a:rPr>
              <a:t>is called the </a:t>
            </a:r>
            <a:r>
              <a:rPr sz="900" b="1" i="0" dirty="0">
                <a:solidFill>
                  <a:srgbClr val="000000"/>
                </a:solidFill>
                <a:latin typeface="Gill Sans MT"/>
                <a:cs typeface="Gill Sans MT"/>
              </a:rPr>
              <a:t>slack variable </a:t>
            </a:r>
            <a:r>
              <a:rPr sz="900" i="0" dirty="0">
                <a:solidFill>
                  <a:srgbClr val="000000"/>
                </a:solidFill>
                <a:latin typeface="Tahoma"/>
                <a:cs typeface="Tahoma"/>
              </a:rPr>
              <a:t>for the </a:t>
            </a:r>
            <a:r>
              <a:rPr sz="900" i="0" dirty="0" smtClean="0">
                <a:solidFill>
                  <a:srgbClr val="000000"/>
                </a:solidFill>
                <a:latin typeface="Tahoma"/>
                <a:cs typeface="Tahoma"/>
              </a:rPr>
              <a:t>inequality</a:t>
            </a:r>
            <a:r>
              <a:rPr sz="900" i="0" dirty="0">
                <a:solidFill>
                  <a:srgbClr val="000000"/>
                </a:solidFill>
                <a:latin typeface="Tahoma"/>
                <a:cs typeface="Tahoma"/>
              </a:rPr>
              <a:t>.</a:t>
            </a:r>
            <a:endParaRPr sz="900" dirty="0">
              <a:latin typeface="Tahoma"/>
              <a:cs typeface="Tahoma"/>
            </a:endParaRPr>
          </a:p>
          <a:p>
            <a:pPr marL="34290">
              <a:lnSpc>
                <a:spcPts val="1400"/>
              </a:lnSpc>
              <a:spcBef>
                <a:spcPts val="309"/>
              </a:spcBef>
            </a:pPr>
            <a:r>
              <a:rPr lang="en-US" sz="900" i="0" dirty="0" smtClean="0">
                <a:solidFill>
                  <a:srgbClr val="3333B2"/>
                </a:solidFill>
                <a:latin typeface="Tahoma"/>
                <a:cs typeface="Tahoma"/>
              </a:rPr>
              <a:t>  </a:t>
            </a:r>
            <a:r>
              <a:rPr sz="900" i="0" dirty="0" smtClean="0">
                <a:solidFill>
                  <a:srgbClr val="3333B2"/>
                </a:solidFill>
                <a:latin typeface="Tahoma"/>
                <a:cs typeface="Tahoma"/>
              </a:rPr>
              <a:t>2b</a:t>
            </a:r>
            <a:r>
              <a:rPr sz="900" i="0" dirty="0">
                <a:solidFill>
                  <a:srgbClr val="3333B2"/>
                </a:solidFill>
                <a:latin typeface="Tahoma"/>
                <a:cs typeface="Tahoma"/>
              </a:rPr>
              <a:t>. </a:t>
            </a:r>
            <a:r>
              <a:rPr sz="900" i="0" dirty="0" smtClean="0">
                <a:solidFill>
                  <a:srgbClr val="000000"/>
                </a:solidFill>
                <a:latin typeface="Tahoma"/>
                <a:cs typeface="Tahoma"/>
              </a:rPr>
              <a:t>To </a:t>
            </a:r>
            <a:r>
              <a:rPr sz="900" i="0" dirty="0">
                <a:solidFill>
                  <a:srgbClr val="000000"/>
                </a:solidFill>
                <a:latin typeface="Tahoma"/>
                <a:cs typeface="Tahoma"/>
              </a:rPr>
              <a:t>change an equality constraint into inequalities is easy:  rewrite </a:t>
            </a:r>
            <a:r>
              <a:rPr sz="900" dirty="0">
                <a:latin typeface="Arial"/>
                <a:cs typeface="Arial"/>
              </a:rPr>
              <a:t>ax  </a:t>
            </a:r>
            <a:r>
              <a:rPr sz="900" i="0" dirty="0">
                <a:latin typeface="Tahoma"/>
                <a:cs typeface="Tahoma"/>
              </a:rPr>
              <a:t>= </a:t>
            </a:r>
            <a:r>
              <a:rPr sz="900" dirty="0">
                <a:latin typeface="Arial"/>
                <a:cs typeface="Arial"/>
              </a:rPr>
              <a:t>b</a:t>
            </a:r>
          </a:p>
          <a:p>
            <a:pPr marL="243840">
              <a:lnSpc>
                <a:spcPts val="1400"/>
              </a:lnSpc>
              <a:spcBef>
                <a:spcPts val="10"/>
              </a:spcBef>
            </a:pPr>
            <a:r>
              <a:rPr lang="en-US" sz="900" i="0" dirty="0" smtClean="0">
                <a:solidFill>
                  <a:srgbClr val="000000"/>
                </a:solidFill>
                <a:latin typeface="Tahoma"/>
                <a:cs typeface="Tahoma"/>
              </a:rPr>
              <a:t>  </a:t>
            </a:r>
            <a:r>
              <a:rPr sz="900" i="0" dirty="0" smtClean="0">
                <a:solidFill>
                  <a:srgbClr val="000000"/>
                </a:solidFill>
                <a:latin typeface="Tahoma"/>
                <a:cs typeface="Tahoma"/>
              </a:rPr>
              <a:t>as </a:t>
            </a:r>
            <a:r>
              <a:rPr sz="900" i="0" dirty="0">
                <a:solidFill>
                  <a:srgbClr val="000000"/>
                </a:solidFill>
                <a:latin typeface="Tahoma"/>
                <a:cs typeface="Tahoma"/>
              </a:rPr>
              <a:t>the equivalent pair of constraints </a:t>
            </a:r>
            <a:r>
              <a:rPr sz="900" dirty="0">
                <a:latin typeface="Arial"/>
                <a:cs typeface="Arial"/>
              </a:rPr>
              <a:t>ax  </a:t>
            </a:r>
            <a:r>
              <a:rPr sz="900" i="0" dirty="0">
                <a:latin typeface="Lucida Sans Unicode"/>
                <a:cs typeface="Lucida Sans Unicode"/>
              </a:rPr>
              <a:t>≤ </a:t>
            </a:r>
            <a:r>
              <a:rPr sz="900" dirty="0">
                <a:latin typeface="Arial"/>
                <a:cs typeface="Arial"/>
              </a:rPr>
              <a:t>b  </a:t>
            </a:r>
            <a:r>
              <a:rPr sz="900" i="0" dirty="0">
                <a:solidFill>
                  <a:srgbClr val="000000"/>
                </a:solidFill>
                <a:latin typeface="Tahoma"/>
                <a:cs typeface="Tahoma"/>
              </a:rPr>
              <a:t>and </a:t>
            </a:r>
            <a:r>
              <a:rPr sz="900" dirty="0">
                <a:latin typeface="Arial"/>
                <a:cs typeface="Arial"/>
              </a:rPr>
              <a:t>ax  </a:t>
            </a:r>
            <a:r>
              <a:rPr sz="900" i="0" dirty="0">
                <a:latin typeface="Lucida Sans Unicode"/>
                <a:cs typeface="Lucida Sans Unicode"/>
              </a:rPr>
              <a:t>≥ </a:t>
            </a:r>
            <a:r>
              <a:rPr sz="900" dirty="0">
                <a:latin typeface="Arial"/>
                <a:cs typeface="Arial"/>
              </a:rPr>
              <a:t>b</a:t>
            </a:r>
            <a:r>
              <a:rPr sz="900" i="0" dirty="0">
                <a:solidFill>
                  <a:srgbClr val="000000"/>
                </a:solidFill>
                <a:latin typeface="Tahoma"/>
                <a:cs typeface="Tahoma"/>
              </a:rPr>
              <a:t>.</a:t>
            </a:r>
            <a:endParaRPr sz="900" dirty="0">
              <a:latin typeface="Tahoma"/>
              <a:cs typeface="Tahoma"/>
            </a:endParaRPr>
          </a:p>
          <a:p>
            <a:pPr marL="243840" marR="372110" indent="-149860">
              <a:lnSpc>
                <a:spcPts val="1400"/>
              </a:lnSpc>
              <a:spcBef>
                <a:spcPts val="295"/>
              </a:spcBef>
            </a:pPr>
            <a:r>
              <a:rPr lang="en-US" sz="900" i="0" dirty="0" smtClean="0">
                <a:solidFill>
                  <a:srgbClr val="3333B2"/>
                </a:solidFill>
                <a:latin typeface="Tahoma"/>
                <a:cs typeface="Tahoma"/>
              </a:rPr>
              <a:t>  </a:t>
            </a:r>
            <a:r>
              <a:rPr sz="900" i="0" dirty="0" smtClean="0">
                <a:solidFill>
                  <a:srgbClr val="3333B2"/>
                </a:solidFill>
                <a:latin typeface="Tahoma"/>
                <a:cs typeface="Tahoma"/>
              </a:rPr>
              <a:t>3</a:t>
            </a:r>
            <a:r>
              <a:rPr sz="900" i="0" dirty="0">
                <a:solidFill>
                  <a:srgbClr val="3333B2"/>
                </a:solidFill>
                <a:latin typeface="Tahoma"/>
                <a:cs typeface="Tahoma"/>
              </a:rPr>
              <a:t>. </a:t>
            </a:r>
            <a:r>
              <a:rPr lang="en-US" sz="900" i="0" dirty="0" smtClean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900" i="0" dirty="0" smtClean="0">
                <a:solidFill>
                  <a:srgbClr val="000000"/>
                </a:solidFill>
                <a:latin typeface="Tahoma"/>
                <a:cs typeface="Tahoma"/>
              </a:rPr>
              <a:t>Finally</a:t>
            </a:r>
            <a:r>
              <a:rPr sz="900" i="0" dirty="0">
                <a:solidFill>
                  <a:srgbClr val="000000"/>
                </a:solidFill>
                <a:latin typeface="Tahoma"/>
                <a:cs typeface="Tahoma"/>
              </a:rPr>
              <a:t>, to deal with a variable </a:t>
            </a:r>
            <a:r>
              <a:rPr sz="900" dirty="0">
                <a:solidFill>
                  <a:srgbClr val="000000"/>
                </a:solidFill>
                <a:latin typeface="Arial"/>
                <a:cs typeface="Arial"/>
              </a:rPr>
              <a:t>x </a:t>
            </a:r>
            <a:r>
              <a:rPr sz="900" i="0" dirty="0">
                <a:solidFill>
                  <a:srgbClr val="000000"/>
                </a:solidFill>
                <a:latin typeface="Tahoma"/>
                <a:cs typeface="Tahoma"/>
              </a:rPr>
              <a:t>that is unrestricted in sign, do </a:t>
            </a:r>
            <a:r>
              <a:rPr sz="900" i="0" dirty="0" smtClean="0">
                <a:solidFill>
                  <a:srgbClr val="000000"/>
                </a:solidFill>
                <a:latin typeface="Tahoma"/>
                <a:cs typeface="Tahoma"/>
              </a:rPr>
              <a:t>the</a:t>
            </a:r>
            <a:r>
              <a:rPr lang="en-US" sz="900" i="0" dirty="0" smtClean="0">
                <a:solidFill>
                  <a:srgbClr val="000000"/>
                </a:solidFill>
                <a:latin typeface="Tahoma"/>
                <a:cs typeface="Tahoma"/>
              </a:rPr>
              <a:t> </a:t>
            </a:r>
          </a:p>
          <a:p>
            <a:pPr marL="243840" marR="372110" indent="-149860">
              <a:lnSpc>
                <a:spcPts val="1400"/>
              </a:lnSpc>
              <a:spcBef>
                <a:spcPts val="295"/>
              </a:spcBef>
            </a:pPr>
            <a:r>
              <a:rPr lang="en-US" sz="900" i="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lang="en-US" sz="900" i="0" dirty="0" smtClean="0">
                <a:solidFill>
                  <a:srgbClr val="000000"/>
                </a:solidFill>
                <a:latin typeface="Tahoma"/>
                <a:cs typeface="Tahoma"/>
              </a:rPr>
              <a:t>      </a:t>
            </a:r>
            <a:r>
              <a:rPr sz="900" i="0" dirty="0" smtClean="0">
                <a:solidFill>
                  <a:srgbClr val="000000"/>
                </a:solidFill>
                <a:latin typeface="Tahoma"/>
                <a:cs typeface="Tahoma"/>
              </a:rPr>
              <a:t>following</a:t>
            </a:r>
            <a:r>
              <a:rPr sz="900" i="0" dirty="0">
                <a:solidFill>
                  <a:srgbClr val="000000"/>
                </a:solidFill>
                <a:latin typeface="Tahoma"/>
                <a:cs typeface="Tahoma"/>
              </a:rPr>
              <a:t>:</a:t>
            </a:r>
            <a:endParaRPr sz="900" dirty="0">
              <a:latin typeface="Tahoma"/>
              <a:cs typeface="Tahoma"/>
            </a:endParaRPr>
          </a:p>
          <a:p>
            <a:pPr marL="351155">
              <a:lnSpc>
                <a:spcPts val="1400"/>
              </a:lnSpc>
              <a:spcBef>
                <a:spcPts val="114"/>
              </a:spcBef>
            </a:pPr>
            <a:r>
              <a:rPr sz="750" i="0" baseline="16666" dirty="0">
                <a:solidFill>
                  <a:srgbClr val="3333B2"/>
                </a:solidFill>
                <a:latin typeface="Arial"/>
                <a:cs typeface="Arial"/>
              </a:rPr>
              <a:t>�  </a:t>
            </a:r>
            <a:r>
              <a:rPr sz="800" i="0" dirty="0">
                <a:solidFill>
                  <a:srgbClr val="000000"/>
                </a:solidFill>
                <a:latin typeface="Tahoma"/>
                <a:cs typeface="Tahoma"/>
              </a:rPr>
              <a:t>Introduce two nonnegative variables, </a:t>
            </a:r>
            <a:r>
              <a:rPr sz="800" dirty="0">
                <a:solidFill>
                  <a:srgbClr val="000000"/>
                </a:solidFill>
              </a:rPr>
              <a:t>x </a:t>
            </a:r>
            <a:r>
              <a:rPr sz="900" i="0" baseline="27777" dirty="0">
                <a:solidFill>
                  <a:srgbClr val="000000"/>
                </a:solidFill>
                <a:latin typeface="Tahoma"/>
                <a:cs typeface="Tahoma"/>
              </a:rPr>
              <a:t>+</a:t>
            </a:r>
            <a:r>
              <a:rPr sz="800" dirty="0">
                <a:solidFill>
                  <a:srgbClr val="000000"/>
                </a:solidFill>
                <a:latin typeface="Sitka Text"/>
                <a:cs typeface="Sitka Text"/>
              </a:rPr>
              <a:t>, </a:t>
            </a:r>
            <a:r>
              <a:rPr sz="800" dirty="0">
                <a:solidFill>
                  <a:srgbClr val="000000"/>
                </a:solidFill>
              </a:rPr>
              <a:t>x </a:t>
            </a:r>
            <a:r>
              <a:rPr sz="900" i="0" baseline="27777" dirty="0">
                <a:solidFill>
                  <a:srgbClr val="000000"/>
                </a:solidFill>
                <a:latin typeface="Lucida Sans Unicode"/>
                <a:cs typeface="Lucida Sans Unicode"/>
              </a:rPr>
              <a:t>− </a:t>
            </a:r>
            <a:r>
              <a:rPr sz="800" dirty="0">
                <a:solidFill>
                  <a:srgbClr val="000000"/>
                </a:solidFill>
                <a:latin typeface="Arial"/>
                <a:cs typeface="Arial"/>
              </a:rPr>
              <a:t>≥ </a:t>
            </a:r>
            <a:r>
              <a:rPr sz="800" i="0" dirty="0">
                <a:solidFill>
                  <a:srgbClr val="000000"/>
                </a:solidFill>
                <a:latin typeface="Tahoma"/>
                <a:cs typeface="Tahoma"/>
              </a:rPr>
              <a:t>0.</a:t>
            </a:r>
            <a:endParaRPr sz="800" dirty="0">
              <a:latin typeface="Tahoma"/>
              <a:cs typeface="Tahoma"/>
            </a:endParaRPr>
          </a:p>
          <a:p>
            <a:pPr marL="351155">
              <a:lnSpc>
                <a:spcPts val="1400"/>
              </a:lnSpc>
            </a:pPr>
            <a:r>
              <a:rPr sz="750" i="0" baseline="16666" dirty="0">
                <a:solidFill>
                  <a:srgbClr val="3333B2"/>
                </a:solidFill>
                <a:latin typeface="Arial"/>
                <a:cs typeface="Arial"/>
              </a:rPr>
              <a:t>�   </a:t>
            </a:r>
            <a:r>
              <a:rPr sz="800" i="0" dirty="0">
                <a:solidFill>
                  <a:srgbClr val="000000"/>
                </a:solidFill>
                <a:latin typeface="Tahoma"/>
                <a:cs typeface="Tahoma"/>
              </a:rPr>
              <a:t>Replace </a:t>
            </a:r>
            <a:r>
              <a:rPr sz="800" dirty="0">
                <a:solidFill>
                  <a:srgbClr val="000000"/>
                </a:solidFill>
              </a:rPr>
              <a:t>x </a:t>
            </a:r>
            <a:r>
              <a:rPr sz="800" i="0" dirty="0">
                <a:solidFill>
                  <a:srgbClr val="000000"/>
                </a:solidFill>
                <a:latin typeface="Tahoma"/>
                <a:cs typeface="Tahoma"/>
              </a:rPr>
              <a:t>, wherever it occurs in the constraints or the objective function, by</a:t>
            </a:r>
            <a:endParaRPr sz="800" dirty="0">
              <a:latin typeface="Tahoma"/>
              <a:cs typeface="Tahoma"/>
            </a:endParaRPr>
          </a:p>
          <a:p>
            <a:pPr marL="478155">
              <a:lnSpc>
                <a:spcPts val="1400"/>
              </a:lnSpc>
            </a:pPr>
            <a:r>
              <a:rPr sz="800" dirty="0"/>
              <a:t>x </a:t>
            </a:r>
            <a:r>
              <a:rPr sz="900" i="0" baseline="27777" dirty="0">
                <a:latin typeface="Tahoma"/>
                <a:cs typeface="Tahoma"/>
              </a:rPr>
              <a:t>+ </a:t>
            </a:r>
            <a:r>
              <a:rPr sz="800" dirty="0">
                <a:latin typeface="Arial"/>
                <a:cs typeface="Arial"/>
              </a:rPr>
              <a:t>− </a:t>
            </a:r>
            <a:r>
              <a:rPr sz="800" dirty="0"/>
              <a:t>x </a:t>
            </a:r>
            <a:r>
              <a:rPr sz="900" i="0" baseline="27777" dirty="0">
                <a:latin typeface="Lucida Sans Unicode"/>
                <a:cs typeface="Lucida Sans Unicode"/>
              </a:rPr>
              <a:t>−</a:t>
            </a:r>
            <a:r>
              <a:rPr sz="800" i="0" dirty="0">
                <a:solidFill>
                  <a:srgbClr val="000000"/>
                </a:solidFill>
                <a:latin typeface="Tahoma"/>
                <a:cs typeface="Tahoma"/>
              </a:rPr>
              <a:t>.</a:t>
            </a:r>
            <a:endParaRPr sz="800" dirty="0">
              <a:latin typeface="Tahoma"/>
              <a:cs typeface="Tahom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832" y="837283"/>
            <a:ext cx="266648" cy="144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1259973"/>
            <a:ext cx="254735" cy="36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0" y="2880000"/>
            <a:ext cx="136278" cy="10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0" y="3024000"/>
            <a:ext cx="136278" cy="1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49488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06375"/>
            <a:ext cx="442152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Standard 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35829"/>
            <a:ext cx="3938956" cy="1372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Therefore, we can reduce any LP (maximization or minimization, with both  inequalities and equations, and with both nonnegative </a:t>
            </a:r>
            <a:r>
              <a:rPr sz="1100">
                <a:latin typeface="Tahoma"/>
                <a:cs typeface="Tahoma"/>
              </a:rPr>
              <a:t>and </a:t>
            </a:r>
            <a:r>
              <a:rPr sz="1100" smtClean="0">
                <a:latin typeface="Tahoma"/>
                <a:cs typeface="Tahoma"/>
              </a:rPr>
              <a:t>unrestricted </a:t>
            </a:r>
            <a:r>
              <a:rPr sz="1100" dirty="0">
                <a:latin typeface="Tahoma"/>
                <a:cs typeface="Tahoma"/>
              </a:rPr>
              <a:t>variables) into an LP of a much more constrained kind that we call the </a:t>
            </a:r>
            <a:r>
              <a:rPr sz="1100" b="1" dirty="0" smtClean="0">
                <a:latin typeface="Gill Sans MT"/>
                <a:cs typeface="Gill Sans MT"/>
              </a:rPr>
              <a:t>standard </a:t>
            </a:r>
            <a:r>
              <a:rPr sz="1100" b="1" dirty="0">
                <a:latin typeface="Gill Sans MT"/>
                <a:cs typeface="Gill Sans MT"/>
              </a:rPr>
              <a:t>form</a:t>
            </a:r>
            <a:r>
              <a:rPr sz="1100" dirty="0">
                <a:latin typeface="Tahoma"/>
                <a:cs typeface="Tahoma"/>
              </a:rPr>
              <a:t>:</a:t>
            </a:r>
          </a:p>
          <a:p>
            <a:pPr marL="291464" indent="-171450">
              <a:lnSpc>
                <a:spcPts val="1400"/>
              </a:lnSpc>
              <a:spcBef>
                <a:spcPts val="309"/>
              </a:spcBef>
              <a:buFont typeface="Wingdings" panose="05000000000000000000" pitchFamily="2" charset="2"/>
              <a:buChar char="u"/>
            </a:pPr>
            <a:r>
              <a:rPr lang="en-US" sz="1100" dirty="0" smtClean="0">
                <a:latin typeface="Tahoma"/>
                <a:cs typeface="Tahoma"/>
              </a:rPr>
              <a:t>  </a:t>
            </a:r>
            <a:r>
              <a:rPr sz="1100" dirty="0" smtClean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variables are all nonnegative,</a:t>
            </a:r>
          </a:p>
          <a:p>
            <a:pPr marL="291464" indent="-171450">
              <a:lnSpc>
                <a:spcPts val="1400"/>
              </a:lnSpc>
              <a:spcBef>
                <a:spcPts val="309"/>
              </a:spcBef>
              <a:buFont typeface="Wingdings" panose="05000000000000000000" pitchFamily="2" charset="2"/>
              <a:buChar char="u"/>
            </a:pPr>
            <a:r>
              <a:rPr lang="en-US" sz="1100" dirty="0" smtClean="0">
                <a:latin typeface="Tahoma"/>
                <a:cs typeface="Tahoma"/>
              </a:rPr>
              <a:t>  </a:t>
            </a:r>
            <a:r>
              <a:rPr sz="1100" dirty="0" smtClean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constraints are all equations,</a:t>
            </a:r>
          </a:p>
          <a:p>
            <a:pPr marL="291464" indent="-171450">
              <a:lnSpc>
                <a:spcPts val="1400"/>
              </a:lnSpc>
              <a:spcBef>
                <a:spcPts val="309"/>
              </a:spcBef>
              <a:buFont typeface="Wingdings" panose="05000000000000000000" pitchFamily="2" charset="2"/>
              <a:buChar char="u"/>
            </a:pPr>
            <a:r>
              <a:rPr lang="en-US" sz="1100" dirty="0" smtClean="0">
                <a:latin typeface="Tahoma"/>
                <a:cs typeface="Tahoma"/>
              </a:rPr>
              <a:t>  </a:t>
            </a:r>
            <a:r>
              <a:rPr sz="1100" dirty="0" smtClean="0">
                <a:latin typeface="Tahoma"/>
                <a:cs typeface="Tahoma"/>
              </a:rPr>
              <a:t>and </a:t>
            </a:r>
            <a:r>
              <a:rPr sz="1100" dirty="0">
                <a:latin typeface="Tahoma"/>
                <a:cs typeface="Tahoma"/>
              </a:rPr>
              <a:t>the objective function is to be minimized.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344479"/>
              </p:ext>
            </p:extLst>
          </p:nvPr>
        </p:nvGraphicFramePr>
        <p:xfrm>
          <a:off x="476250" y="1958975"/>
          <a:ext cx="3352800" cy="1219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425">
                <a:tc>
                  <a:txBody>
                    <a:bodyPr/>
                    <a:lstStyle/>
                    <a:p>
                      <a:pPr marR="90170" algn="ctr">
                        <a:lnSpc>
                          <a:spcPts val="1400"/>
                        </a:lnSpc>
                        <a:spcBef>
                          <a:spcPts val="375"/>
                        </a:spcBef>
                      </a:pPr>
                      <a:r>
                        <a:rPr sz="1350" spc="0" baseline="6172" dirty="0">
                          <a:latin typeface="Tahoma"/>
                          <a:cs typeface="Tahoma"/>
                        </a:rPr>
                        <a:t>max 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+ 6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endParaRPr sz="600" spc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ts val="1400"/>
                        </a:lnSpc>
                        <a:spcBef>
                          <a:spcPts val="375"/>
                        </a:spcBef>
                      </a:pPr>
                      <a:r>
                        <a:rPr sz="1350" spc="0" baseline="6172" dirty="0">
                          <a:latin typeface="Tahoma"/>
                          <a:cs typeface="Tahoma"/>
                        </a:rPr>
                        <a:t>min 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−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6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</a:t>
                      </a:r>
                      <a:endParaRPr sz="600" spc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784">
                <a:tc>
                  <a:txBody>
                    <a:bodyPr/>
                    <a:lstStyle/>
                    <a:p>
                      <a:pPr marR="8382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≤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200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+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= 200</a:t>
                      </a: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784">
                <a:tc>
                  <a:txBody>
                    <a:bodyPr/>
                    <a:lstStyle/>
                    <a:p>
                      <a:pPr marR="8382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≤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300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400"/>
                        </a:lnSpc>
                      </a:pPr>
                      <a:r>
                        <a:rPr sz="900" spc="0" dirty="0" smtClean="0">
                          <a:latin typeface="Lucida Sans Unicode"/>
                          <a:cs typeface="Lucida Sans Unicode"/>
                        </a:rPr>
                        <a:t>⇒</a:t>
                      </a:r>
                      <a:endParaRPr sz="900" spc="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+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= 300</a:t>
                      </a: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784">
                <a:tc>
                  <a:txBody>
                    <a:bodyPr/>
                    <a:lstStyle/>
                    <a:p>
                      <a:pPr marR="8382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+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≤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400</a:t>
                      </a: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endParaRPr sz="1350" spc="0" baseline="6172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+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+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3 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= 400</a:t>
                      </a: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425">
                <a:tc>
                  <a:txBody>
                    <a:bodyPr/>
                    <a:lstStyle/>
                    <a:p>
                      <a:pPr marR="8382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i="1" spc="0" baseline="6172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</a:t>
                      </a:r>
                      <a:r>
                        <a:rPr sz="1350" i="1" spc="0" baseline="6172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3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≥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0</a:t>
                      </a: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i="1" spc="0" baseline="6172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</a:t>
                      </a:r>
                      <a:r>
                        <a:rPr sz="1350" i="1" spc="0" baseline="6172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i="1" spc="0" baseline="6172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</a:t>
                      </a:r>
                      <a:r>
                        <a:rPr sz="1350" i="1" spc="0" baseline="6172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3 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≥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530355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650" y="1051001"/>
            <a:ext cx="4038600" cy="1154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In a linear programming problem we are given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a set of variables</a:t>
            </a:r>
            <a:r>
              <a:rPr sz="1100" dirty="0">
                <a:latin typeface="Tahoma"/>
                <a:cs typeface="Tahoma"/>
              </a:rPr>
              <a:t>, and we </a:t>
            </a:r>
            <a:r>
              <a:rPr sz="1100" dirty="0" smtClean="0">
                <a:latin typeface="Tahoma"/>
                <a:cs typeface="Tahoma"/>
              </a:rPr>
              <a:t>want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assign real values to them </a:t>
            </a:r>
            <a:r>
              <a:rPr sz="1100" dirty="0">
                <a:latin typeface="Tahoma"/>
                <a:cs typeface="Tahoma"/>
              </a:rPr>
              <a:t>so as </a:t>
            </a:r>
            <a:r>
              <a:rPr sz="1100" dirty="0" smtClean="0">
                <a:latin typeface="Tahoma"/>
                <a:cs typeface="Tahoma"/>
              </a:rPr>
              <a:t>to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endParaRPr sz="1100" dirty="0">
              <a:latin typeface="Tahoma"/>
              <a:cs typeface="Tahoma"/>
            </a:endParaRPr>
          </a:p>
          <a:p>
            <a:pPr marL="246379" marR="42545" indent="-208279">
              <a:lnSpc>
                <a:spcPts val="1400"/>
              </a:lnSpc>
              <a:spcBef>
                <a:spcPts val="295"/>
              </a:spcBef>
              <a:buClr>
                <a:srgbClr val="3333B2"/>
              </a:buClr>
              <a:buAutoNum type="arabicParenBoth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satisfy a set of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linear equations </a:t>
            </a:r>
            <a:r>
              <a:rPr sz="1100" dirty="0">
                <a:latin typeface="Tahoma"/>
                <a:cs typeface="Tahoma"/>
              </a:rPr>
              <a:t>and/or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linear inequalities </a:t>
            </a:r>
            <a:r>
              <a:rPr sz="1100" dirty="0">
                <a:latin typeface="Tahoma"/>
                <a:cs typeface="Tahoma"/>
              </a:rPr>
              <a:t>involving these </a:t>
            </a:r>
            <a:r>
              <a:rPr sz="1100" dirty="0" smtClean="0">
                <a:latin typeface="Tahoma"/>
                <a:cs typeface="Tahoma"/>
              </a:rPr>
              <a:t>variables</a:t>
            </a:r>
            <a:r>
              <a:rPr sz="1100" dirty="0">
                <a:latin typeface="Tahoma"/>
                <a:cs typeface="Tahoma"/>
              </a:rPr>
              <a:t>, and</a:t>
            </a:r>
          </a:p>
          <a:p>
            <a:pPr marL="246379" indent="-208279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AutoNum type="arabicParenBoth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maximize or minimize a given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linear </a:t>
            </a:r>
            <a:r>
              <a:rPr sz="1100" i="1" dirty="0" smtClean="0">
                <a:solidFill>
                  <a:srgbClr val="FF0000"/>
                </a:solidFill>
                <a:latin typeface="Arial"/>
                <a:cs typeface="Arial"/>
              </a:rPr>
              <a:t>objective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100" dirty="0">
                <a:latin typeface="Tahoma"/>
                <a:cs typeface="Tahoma"/>
              </a:rPr>
              <a:t>.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605" y="1301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Example:  profit maximization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511175"/>
            <a:ext cx="4114800" cy="2667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10055">
              <a:lnSpc>
                <a:spcPts val="1400"/>
              </a:lnSpc>
            </a:pPr>
            <a:r>
              <a:rPr lang="en-US" sz="1100" dirty="0" smtClean="0">
                <a:latin typeface="Tahoma"/>
                <a:cs typeface="Tahoma"/>
              </a:rPr>
              <a:t>There are two products:</a:t>
            </a:r>
            <a:endParaRPr sz="1100" dirty="0">
              <a:latin typeface="Tahoma"/>
              <a:cs typeface="Tahoma"/>
            </a:endParaRPr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sz="1100" baseline="9259" dirty="0">
                <a:solidFill>
                  <a:srgbClr val="3333B2"/>
                </a:solidFill>
                <a:latin typeface="Arial"/>
                <a:cs typeface="Arial"/>
              </a:rPr>
              <a:t>..,   </a:t>
            </a:r>
            <a:r>
              <a:rPr sz="1100" dirty="0">
                <a:latin typeface="Tahoma"/>
                <a:cs typeface="Tahoma"/>
              </a:rPr>
              <a:t>its flagship assortment of triangular chocolates, called </a:t>
            </a:r>
            <a:r>
              <a:rPr sz="1100" b="1" dirty="0" err="1" smtClean="0">
                <a:latin typeface="Gill Sans MT"/>
                <a:cs typeface="Gill Sans MT"/>
              </a:rPr>
              <a:t>Pyramide</a:t>
            </a:r>
            <a:r>
              <a:rPr sz="1100" dirty="0">
                <a:latin typeface="Tahoma"/>
                <a:cs typeface="Tahoma"/>
              </a:rPr>
              <a:t>,</a:t>
            </a:r>
          </a:p>
          <a:p>
            <a:pPr marL="12700" marR="907415" indent="107314">
              <a:lnSpc>
                <a:spcPts val="1400"/>
              </a:lnSpc>
            </a:pPr>
            <a:r>
              <a:rPr sz="1100" baseline="9259" dirty="0">
                <a:solidFill>
                  <a:srgbClr val="3333B2"/>
                </a:solidFill>
                <a:latin typeface="Arial"/>
                <a:cs typeface="Arial"/>
              </a:rPr>
              <a:t>.., </a:t>
            </a:r>
            <a:r>
              <a:rPr lang="en-US" sz="1100" baseline="9259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dirty="0" smtClean="0">
                <a:latin typeface="Tahoma"/>
                <a:cs typeface="Tahoma"/>
              </a:rPr>
              <a:t>and </a:t>
            </a:r>
            <a:r>
              <a:rPr sz="1100" dirty="0">
                <a:latin typeface="Tahoma"/>
                <a:cs typeface="Tahoma"/>
              </a:rPr>
              <a:t>the more decadent and deluxe </a:t>
            </a:r>
            <a:r>
              <a:rPr sz="1100" b="1" dirty="0" err="1" smtClean="0">
                <a:latin typeface="Gill Sans MT"/>
                <a:cs typeface="Gill Sans MT"/>
              </a:rPr>
              <a:t>Pyramide</a:t>
            </a:r>
            <a:r>
              <a:rPr lang="en-US" sz="1100" b="1" dirty="0" smtClean="0">
                <a:latin typeface="Gill Sans MT"/>
                <a:cs typeface="Gill Sans MT"/>
              </a:rPr>
              <a:t> </a:t>
            </a:r>
            <a:r>
              <a:rPr sz="1100" b="1" dirty="0" smtClean="0">
                <a:latin typeface="Gill Sans MT"/>
                <a:cs typeface="Gill Sans MT"/>
              </a:rPr>
              <a:t> Nuit</a:t>
            </a:r>
            <a:r>
              <a:rPr sz="1100" dirty="0">
                <a:latin typeface="Tahoma"/>
                <a:cs typeface="Tahoma"/>
              </a:rPr>
              <a:t>. 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907415" indent="107314">
              <a:lnSpc>
                <a:spcPts val="1400"/>
              </a:lnSpc>
            </a:pPr>
            <a:r>
              <a:rPr sz="1100" dirty="0" smtClean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How much of each should it produce to maximize </a:t>
            </a:r>
            <a:r>
              <a:rPr sz="1100" dirty="0" smtClean="0">
                <a:latin typeface="Tahoma"/>
                <a:cs typeface="Tahoma"/>
              </a:rPr>
              <a:t>profits</a:t>
            </a:r>
            <a:r>
              <a:rPr sz="1100" dirty="0">
                <a:latin typeface="Tahoma"/>
                <a:cs typeface="Tahoma"/>
              </a:rPr>
              <a:t>?</a:t>
            </a:r>
          </a:p>
          <a:p>
            <a:pPr>
              <a:lnSpc>
                <a:spcPts val="1400"/>
              </a:lnSpc>
              <a:spcBef>
                <a:spcPts val="1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0014">
              <a:lnSpc>
                <a:spcPts val="1400"/>
              </a:lnSpc>
              <a:spcBef>
                <a:spcPts val="5"/>
              </a:spcBef>
            </a:pPr>
            <a:r>
              <a:rPr sz="1100" baseline="9259" dirty="0">
                <a:solidFill>
                  <a:srgbClr val="3333B2"/>
                </a:solidFill>
                <a:latin typeface="Arial"/>
                <a:cs typeface="Arial"/>
              </a:rPr>
              <a:t>..,   </a:t>
            </a:r>
            <a:r>
              <a:rPr sz="1100" dirty="0">
                <a:latin typeface="Tahoma"/>
                <a:cs typeface="Tahoma"/>
              </a:rPr>
              <a:t>Every box of Pyramide has a a profit of </a:t>
            </a:r>
            <a:r>
              <a:rPr sz="1100" dirty="0" smtClean="0">
                <a:latin typeface="Tahoma"/>
                <a:cs typeface="Tahoma"/>
              </a:rPr>
              <a:t>$</a:t>
            </a:r>
            <a:r>
              <a:rPr sz="1100" dirty="0">
                <a:latin typeface="Tahoma"/>
                <a:cs typeface="Tahoma"/>
              </a:rPr>
              <a:t>1.</a:t>
            </a:r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sz="1100" baseline="9259" dirty="0" smtClean="0">
                <a:solidFill>
                  <a:srgbClr val="3333B2"/>
                </a:solidFill>
                <a:latin typeface="Arial"/>
                <a:cs typeface="Arial"/>
              </a:rPr>
              <a:t>..</a:t>
            </a:r>
            <a:r>
              <a:rPr lang="en-US" sz="11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baseline="9259" dirty="0" smtClean="0">
                <a:solidFill>
                  <a:srgbClr val="3333B2"/>
                </a:solidFill>
                <a:latin typeface="Arial"/>
                <a:cs typeface="Arial"/>
              </a:rPr>
              <a:t>   </a:t>
            </a:r>
            <a:r>
              <a:rPr sz="1100" dirty="0">
                <a:latin typeface="Tahoma"/>
                <a:cs typeface="Tahoma"/>
              </a:rPr>
              <a:t>Every box of Nuit has a profit of $6.</a:t>
            </a:r>
          </a:p>
          <a:p>
            <a:pPr marL="246379" marR="5080" indent="-126364">
              <a:lnSpc>
                <a:spcPts val="1400"/>
              </a:lnSpc>
              <a:spcBef>
                <a:spcPts val="295"/>
              </a:spcBef>
            </a:pPr>
            <a:r>
              <a:rPr sz="1100" baseline="9259" dirty="0" smtClean="0">
                <a:solidFill>
                  <a:srgbClr val="3333B2"/>
                </a:solidFill>
                <a:latin typeface="Arial"/>
                <a:cs typeface="Arial"/>
              </a:rPr>
              <a:t>..</a:t>
            </a:r>
            <a:r>
              <a:rPr lang="en-US" sz="1100" dirty="0" smtClean="0">
                <a:solidFill>
                  <a:srgbClr val="3333B2"/>
                </a:solidFill>
                <a:latin typeface="Arial"/>
                <a:cs typeface="Arial"/>
              </a:rPr>
              <a:t>  </a:t>
            </a:r>
            <a:r>
              <a:rPr sz="1100" dirty="0" smtClean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daily demand is limited to at most 200 boxes of Pyramide and 300  boxes of Nuit.</a:t>
            </a:r>
          </a:p>
          <a:p>
            <a:pPr marL="246379" marR="227329" indent="-126364">
              <a:lnSpc>
                <a:spcPts val="1400"/>
              </a:lnSpc>
              <a:spcBef>
                <a:spcPts val="295"/>
              </a:spcBef>
            </a:pPr>
            <a:r>
              <a:rPr sz="1100" baseline="9259" dirty="0" smtClean="0">
                <a:solidFill>
                  <a:srgbClr val="3333B2"/>
                </a:solidFill>
                <a:latin typeface="Arial"/>
                <a:cs typeface="Arial"/>
              </a:rPr>
              <a:t>..</a:t>
            </a:r>
            <a:r>
              <a:rPr lang="en-US" sz="1100" dirty="0" smtClean="0">
                <a:solidFill>
                  <a:srgbClr val="3333B2"/>
                </a:solidFill>
                <a:latin typeface="Arial"/>
                <a:cs typeface="Arial"/>
              </a:rPr>
              <a:t>  </a:t>
            </a:r>
            <a:r>
              <a:rPr sz="1100" dirty="0" smtClean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current workforce can produce a total of at most 400 boxes of  chocolate per day.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31" y="774609"/>
            <a:ext cx="108000" cy="855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90" y="1120775"/>
            <a:ext cx="108000" cy="855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10" y="2035175"/>
            <a:ext cx="108000" cy="855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87" y="2237043"/>
            <a:ext cx="108000" cy="855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87" y="2451003"/>
            <a:ext cx="108000" cy="855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75" y="2839135"/>
            <a:ext cx="108000" cy="8559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LP formulation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250" y="530991"/>
            <a:ext cx="1178166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Objective </a:t>
            </a:r>
            <a:r>
              <a:rPr sz="1100" dirty="0" smtClean="0">
                <a:latin typeface="Tahoma"/>
                <a:cs typeface="Tahoma"/>
              </a:rPr>
              <a:t>function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endParaRPr lang="en-US" sz="1100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r>
              <a:rPr sz="1100" dirty="0" smtClean="0">
                <a:latin typeface="Tahoma"/>
                <a:cs typeface="Tahoma"/>
              </a:rPr>
              <a:t>Constraints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6689" y="511175"/>
            <a:ext cx="1371600" cy="118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1100" dirty="0"/>
              <a:t>max  </a:t>
            </a:r>
            <a:r>
              <a:rPr lang="en-US" altLang="zh-CN" sz="1100" i="1" dirty="0"/>
              <a:t>x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+ 6</a:t>
            </a:r>
            <a:r>
              <a:rPr lang="en-US" altLang="zh-CN" sz="1100" i="1" dirty="0"/>
              <a:t>x</a:t>
            </a:r>
            <a:r>
              <a:rPr lang="en-US" altLang="zh-CN" sz="1100" baseline="-25000" dirty="0"/>
              <a:t>2</a:t>
            </a:r>
            <a:endParaRPr lang="zh-CN" altLang="zh-CN" sz="1100" dirty="0"/>
          </a:p>
          <a:p>
            <a:endParaRPr lang="en-US" altLang="zh-CN" sz="1100" i="1" dirty="0" smtClean="0"/>
          </a:p>
          <a:p>
            <a:r>
              <a:rPr lang="en-US" altLang="zh-CN" sz="1100" i="1" dirty="0" smtClean="0"/>
              <a:t>x</a:t>
            </a:r>
            <a:r>
              <a:rPr lang="en-US" altLang="zh-CN" sz="1100" baseline="-25000" dirty="0" smtClean="0"/>
              <a:t>1</a:t>
            </a:r>
            <a:r>
              <a:rPr lang="en-US" altLang="zh-CN" sz="1100" dirty="0" smtClean="0"/>
              <a:t>  </a:t>
            </a:r>
            <a:r>
              <a:rPr lang="en-US" altLang="zh-CN" sz="1100" dirty="0"/>
              <a:t>≤ 200</a:t>
            </a:r>
            <a:endParaRPr lang="zh-CN" altLang="zh-CN" sz="1100" dirty="0"/>
          </a:p>
          <a:p>
            <a:r>
              <a:rPr lang="en-US" altLang="zh-CN" sz="1100" i="1" dirty="0"/>
              <a:t>x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 ≤ 300</a:t>
            </a:r>
            <a:endParaRPr lang="zh-CN" altLang="zh-CN" sz="1100" dirty="0"/>
          </a:p>
          <a:p>
            <a:r>
              <a:rPr lang="en-US" altLang="zh-CN" sz="1100" i="1" dirty="0"/>
              <a:t>x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+ </a:t>
            </a:r>
            <a:r>
              <a:rPr lang="en-US" altLang="zh-CN" sz="1100" i="1" dirty="0"/>
              <a:t>x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 ≤ 400</a:t>
            </a:r>
            <a:endParaRPr lang="zh-CN" altLang="zh-CN" sz="1100" dirty="0"/>
          </a:p>
          <a:p>
            <a:r>
              <a:rPr lang="en-US" altLang="zh-CN" sz="1100" i="1" dirty="0"/>
              <a:t>x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</a:t>
            </a:r>
            <a:r>
              <a:rPr lang="en-US" altLang="zh-CN" sz="1100" i="1" dirty="0"/>
              <a:t>, x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≥ 0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</p:txBody>
      </p:sp>
      <p:sp>
        <p:nvSpPr>
          <p:cNvPr id="5" name="object 5"/>
          <p:cNvSpPr txBox="1"/>
          <p:nvPr/>
        </p:nvSpPr>
        <p:spPr>
          <a:xfrm>
            <a:off x="327525" y="1577975"/>
            <a:ext cx="4038600" cy="177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A 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 equation in </a:t>
            </a:r>
            <a:r>
              <a:rPr lang="en-US" altLang="zh-CN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altLang="zh-CN" sz="11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zh-CN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altLang="zh-CN" sz="11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zh-CN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defines a line in the two-dimensional (2D) plane, and a linear inequality designates a half-space, the region on one side of the line.</a:t>
            </a:r>
            <a:endParaRPr lang="zh-CN" altLang="zh-CN" sz="11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Thus 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set of all </a:t>
            </a:r>
            <a:r>
              <a:rPr lang="en-US" altLang="zh-CN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feasible solutions 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this linear program, that is, the </a:t>
            </a:r>
            <a:r>
              <a:rPr lang="en-US" altLang="zh-C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points (</a:t>
            </a:r>
            <a:r>
              <a:rPr lang="en-US" altLang="zh-CN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altLang="zh-CN" sz="11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, </a:t>
            </a:r>
            <a:r>
              <a:rPr lang="en-US" altLang="zh-CN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altLang="zh-CN" sz="11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which satisfy all constraints, is the intersection of five half-spaces.</a:t>
            </a:r>
            <a:endParaRPr lang="zh-CN" altLang="zh-CN" sz="11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It 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</a:t>
            </a:r>
            <a:r>
              <a:rPr lang="en-US" altLang="zh-CN" sz="11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convex polygon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zh-CN" sz="11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115" y="2825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optimal 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739775"/>
            <a:ext cx="4063973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We want to find the point in this polygon at which the objective function – the </a:t>
            </a:r>
            <a:r>
              <a:rPr sz="1100" dirty="0" smtClean="0">
                <a:latin typeface="Tahoma"/>
                <a:cs typeface="Tahoma"/>
              </a:rPr>
              <a:t>profit </a:t>
            </a:r>
            <a:r>
              <a:rPr sz="1100" dirty="0">
                <a:latin typeface="Tahoma"/>
                <a:cs typeface="Tahoma"/>
              </a:rPr>
              <a:t>– is maximized</a:t>
            </a:r>
            <a:r>
              <a:rPr sz="1100" dirty="0" smtClean="0">
                <a:latin typeface="Tahoma"/>
                <a:cs typeface="Tahoma"/>
              </a:rPr>
              <a:t>.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endParaRPr lang="en-US" sz="1100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r>
              <a:rPr lang="en-US" sz="1100" dirty="0" smtClean="0">
                <a:latin typeface="Tahoma"/>
                <a:cs typeface="Tahoma"/>
              </a:rPr>
              <a:t>The points with a profit of </a:t>
            </a:r>
            <a:r>
              <a:rPr lang="en-US" sz="1100" i="1" dirty="0" smtClean="0">
                <a:latin typeface="Tahoma"/>
                <a:cs typeface="Tahoma"/>
              </a:rPr>
              <a:t>c</a:t>
            </a:r>
            <a:r>
              <a:rPr lang="en-US" sz="1100" dirty="0" smtClean="0">
                <a:latin typeface="Tahoma"/>
                <a:cs typeface="Tahoma"/>
              </a:rPr>
              <a:t> dollars lie on the line </a:t>
            </a:r>
            <a:r>
              <a:rPr lang="en-US" altLang="zh-CN" sz="1100" i="1" dirty="0"/>
              <a:t>x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+ 6</a:t>
            </a:r>
            <a:r>
              <a:rPr lang="en-US" altLang="zh-CN" sz="1100" i="1" dirty="0"/>
              <a:t>x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= </a:t>
            </a:r>
            <a:r>
              <a:rPr lang="en-US" altLang="zh-CN" sz="1100" i="1" dirty="0"/>
              <a:t>c</a:t>
            </a:r>
            <a:r>
              <a:rPr lang="en-US" sz="1100" dirty="0" smtClean="0">
                <a:latin typeface="Tahoma"/>
                <a:cs typeface="Tahoma"/>
              </a:rPr>
              <a:t>, which has a </a:t>
            </a:r>
            <a:r>
              <a:rPr lang="en-US" sz="1100" b="1" dirty="0" smtClean="0">
                <a:latin typeface="Tahoma"/>
                <a:cs typeface="Tahoma"/>
              </a:rPr>
              <a:t>slope</a:t>
            </a:r>
            <a:r>
              <a:rPr lang="en-US" sz="1100" dirty="0" smtClean="0">
                <a:latin typeface="Tahoma"/>
                <a:cs typeface="Tahoma"/>
              </a:rPr>
              <a:t> of -1/6.</a:t>
            </a:r>
            <a:endParaRPr sz="1100" dirty="0">
              <a:latin typeface="Tahoma"/>
              <a:cs typeface="Tahoma"/>
            </a:endParaRPr>
          </a:p>
          <a:p>
            <a:pPr marL="12700" marR="118110" algn="just">
              <a:lnSpc>
                <a:spcPts val="1400"/>
              </a:lnSpc>
              <a:spcBef>
                <a:spcPts val="595"/>
              </a:spcBef>
            </a:pPr>
            <a:r>
              <a:rPr sz="1100" dirty="0" smtClean="0">
                <a:latin typeface="Tahoma"/>
                <a:cs typeface="Tahoma"/>
              </a:rPr>
              <a:t>As </a:t>
            </a:r>
            <a:r>
              <a:rPr lang="en-US" altLang="zh-CN" sz="1100" i="1" dirty="0">
                <a:latin typeface="Tahoma"/>
                <a:cs typeface="Tahoma"/>
              </a:rPr>
              <a:t>c</a:t>
            </a:r>
            <a:r>
              <a:rPr sz="1100" i="1" dirty="0" smtClean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increases, this “profit line” moves parallel to itself, up and to the right.  </a:t>
            </a:r>
            <a:r>
              <a:rPr sz="1100" dirty="0" smtClean="0">
                <a:latin typeface="Tahoma"/>
                <a:cs typeface="Tahoma"/>
              </a:rPr>
              <a:t>Since</a:t>
            </a:r>
            <a:r>
              <a:rPr lang="en-US" sz="1100" dirty="0" smtClean="0">
                <a:latin typeface="Tahoma"/>
                <a:cs typeface="Tahoma"/>
              </a:rPr>
              <a:t> </a:t>
            </a:r>
            <a:r>
              <a:rPr sz="1100" dirty="0" smtClean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goal is to maximize </a:t>
            </a:r>
            <a:r>
              <a:rPr sz="1100" i="1" dirty="0">
                <a:latin typeface="Arial"/>
                <a:cs typeface="Arial"/>
              </a:rPr>
              <a:t>c </a:t>
            </a:r>
            <a:r>
              <a:rPr sz="1100" dirty="0">
                <a:latin typeface="Tahoma"/>
                <a:cs typeface="Tahoma"/>
              </a:rPr>
              <a:t>, we must move the line as far up as possible,  while still touching the feasible region.</a:t>
            </a:r>
          </a:p>
          <a:p>
            <a:pPr marL="12700" marR="175895" algn="just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The optimum solution will be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the very last feasible point </a:t>
            </a:r>
            <a:r>
              <a:rPr sz="1100" dirty="0">
                <a:latin typeface="Tahoma"/>
                <a:cs typeface="Tahoma"/>
              </a:rPr>
              <a:t>that the profit line </a:t>
            </a:r>
            <a:r>
              <a:rPr sz="1100" dirty="0" smtClean="0">
                <a:latin typeface="Tahoma"/>
                <a:cs typeface="Tahoma"/>
              </a:rPr>
              <a:t>sees </a:t>
            </a:r>
            <a:r>
              <a:rPr sz="1100" dirty="0">
                <a:latin typeface="Tahoma"/>
                <a:cs typeface="Tahoma"/>
              </a:rPr>
              <a:t>and must therefore be a vertex of the </a:t>
            </a:r>
            <a:r>
              <a:rPr sz="1100" dirty="0" smtClean="0">
                <a:latin typeface="Tahoma"/>
                <a:cs typeface="Tahoma"/>
              </a:rPr>
              <a:t>polygon</a:t>
            </a:r>
            <a:r>
              <a:rPr sz="1100" dirty="0">
                <a:latin typeface="Tahoma"/>
                <a:cs typeface="Tahoma"/>
              </a:rPr>
              <a:t>.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82575"/>
            <a:ext cx="3954603" cy="617786"/>
          </a:xfrm>
        </p:spPr>
        <p:txBody>
          <a:bodyPr/>
          <a:lstStyle/>
          <a:p>
            <a:r>
              <a:rPr lang="en-US" altLang="zh-CN" dirty="0"/>
              <a:t>Thus the set of all </a:t>
            </a:r>
            <a:r>
              <a:rPr lang="en-US" altLang="zh-CN" b="1" dirty="0"/>
              <a:t>feasible solutions </a:t>
            </a:r>
            <a:r>
              <a:rPr lang="en-US" altLang="zh-CN" dirty="0"/>
              <a:t>of this linear program, that is, the points (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1</a:t>
            </a:r>
            <a:r>
              <a:rPr lang="en-US" altLang="zh-CN" dirty="0"/>
              <a:t> ,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2</a:t>
            </a:r>
            <a:r>
              <a:rPr lang="en-US" altLang="zh-CN" dirty="0"/>
              <a:t>) which satisfy all constraints, is the intersection of five half-spaces</a:t>
            </a:r>
            <a:r>
              <a:rPr lang="en-US" altLang="zh-CN" dirty="0" smtClean="0"/>
              <a:t>. It </a:t>
            </a:r>
            <a:r>
              <a:rPr lang="en-US" altLang="zh-CN" dirty="0"/>
              <a:t>is a convex polygon.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5" y="1044575"/>
            <a:ext cx="43942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26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130175"/>
            <a:ext cx="41910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optimal solution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48" y="511175"/>
            <a:ext cx="4038599" cy="2675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3815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It is a general rule of linear programs that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the optimum is achieved at a vertex </a:t>
            </a:r>
            <a:r>
              <a:rPr sz="1100" i="1" dirty="0" smtClean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the feasible region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The only exceptions are cases in which there is no optimum; this can happen in </a:t>
            </a:r>
            <a:r>
              <a:rPr sz="1100" dirty="0" smtClean="0">
                <a:latin typeface="Tahoma"/>
                <a:cs typeface="Tahoma"/>
              </a:rPr>
              <a:t>two </a:t>
            </a:r>
            <a:r>
              <a:rPr sz="1100" dirty="0">
                <a:latin typeface="Tahoma"/>
                <a:cs typeface="Tahoma"/>
              </a:rPr>
              <a:t>ways:</a:t>
            </a:r>
          </a:p>
          <a:p>
            <a:pPr marL="246379" marR="78740" indent="-149225">
              <a:lnSpc>
                <a:spcPts val="1400"/>
              </a:lnSpc>
              <a:spcBef>
                <a:spcPts val="495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The linear program is </a:t>
            </a:r>
            <a:r>
              <a:rPr sz="1100" b="1" dirty="0">
                <a:latin typeface="Gill Sans MT"/>
                <a:cs typeface="Gill Sans MT"/>
              </a:rPr>
              <a:t>infeasible</a:t>
            </a:r>
            <a:r>
              <a:rPr sz="1100" dirty="0">
                <a:latin typeface="Tahoma"/>
                <a:cs typeface="Tahoma"/>
              </a:rPr>
              <a:t>; that is, the constraints are so tight that  it is impossible to satisfy all of them. </a:t>
            </a:r>
            <a:r>
              <a:rPr sz="1100" dirty="0" smtClean="0">
                <a:latin typeface="Tahoma"/>
                <a:cs typeface="Tahoma"/>
              </a:rPr>
              <a:t>For </a:t>
            </a:r>
            <a:r>
              <a:rPr sz="1100" dirty="0">
                <a:latin typeface="Tahoma"/>
                <a:cs typeface="Tahoma"/>
              </a:rPr>
              <a:t>instance,</a:t>
            </a:r>
          </a:p>
          <a:p>
            <a:pPr marL="233679" algn="ctr">
              <a:lnSpc>
                <a:spcPts val="1400"/>
              </a:lnSpc>
              <a:spcBef>
                <a:spcPts val="805"/>
              </a:spcBef>
              <a:tabLst>
                <a:tab pos="798830" algn="l"/>
              </a:tabLst>
            </a:pP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1100" dirty="0">
                <a:solidFill>
                  <a:srgbClr val="FF0000"/>
                </a:solidFill>
                <a:latin typeface="Lucida Sans Unicode"/>
                <a:cs typeface="Lucida Sans Unicode"/>
              </a:rPr>
              <a:t>≤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1100" i="1" dirty="0">
                <a:solidFill>
                  <a:srgbClr val="FF0000"/>
                </a:solidFill>
                <a:latin typeface="Verdana"/>
                <a:cs typeface="Verdana"/>
              </a:rPr>
              <a:t>,	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1100" dirty="0">
                <a:solidFill>
                  <a:srgbClr val="FF0000"/>
                </a:solidFill>
                <a:latin typeface="Lucida Sans Unicode"/>
                <a:cs typeface="Lucida Sans Unicode"/>
              </a:rPr>
              <a:t>≥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sz="1100" i="1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>
              <a:lnSpc>
                <a:spcPts val="1400"/>
              </a:lnSpc>
              <a:spcBef>
                <a:spcPts val="2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246379" marR="40005" indent="-149225">
              <a:lnSpc>
                <a:spcPts val="1400"/>
              </a:lnSpc>
              <a:buClr>
                <a:srgbClr val="3333B2"/>
              </a:buClr>
              <a:buAutoNum type="arabicPeriod" startAt="2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The constraints are so loose that the feasible region is </a:t>
            </a:r>
            <a:r>
              <a:rPr sz="1100" b="1" dirty="0">
                <a:latin typeface="Gill Sans MT"/>
                <a:cs typeface="Gill Sans MT"/>
              </a:rPr>
              <a:t>unbounded</a:t>
            </a:r>
            <a:r>
              <a:rPr sz="1100" dirty="0">
                <a:latin typeface="Tahoma"/>
                <a:cs typeface="Tahoma"/>
              </a:rPr>
              <a:t>, and it  is possible to achieve arbitrarily high objective values</a:t>
            </a:r>
            <a:r>
              <a:rPr sz="1100" dirty="0" smtClean="0">
                <a:latin typeface="Tahoma"/>
                <a:cs typeface="Tahoma"/>
              </a:rPr>
              <a:t>. </a:t>
            </a:r>
            <a:r>
              <a:rPr sz="1100" dirty="0">
                <a:latin typeface="Tahoma"/>
                <a:cs typeface="Tahoma"/>
              </a:rPr>
              <a:t>For instance,</a:t>
            </a:r>
          </a:p>
          <a:p>
            <a:r>
              <a:rPr lang="en-US" altLang="zh-CN" sz="1400" i="1" dirty="0" smtClean="0"/>
              <a:t>                             </a:t>
            </a:r>
            <a:r>
              <a:rPr lang="en-US" altLang="zh-CN" sz="11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max</a:t>
            </a:r>
            <a:r>
              <a:rPr lang="en-US" altLang="zh-CN" sz="1100" i="1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1100" i="1" baseline="-250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en-US" altLang="zh-CN" sz="1100" i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+ </a:t>
            </a:r>
            <a:r>
              <a:rPr lang="en-US" altLang="zh-CN" sz="1100" i="1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1100" i="1" baseline="-250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en-US" altLang="zh-CN" sz="1100" i="1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 x</a:t>
            </a:r>
            <a:r>
              <a:rPr lang="en-US" altLang="zh-CN" sz="1100" i="1" baseline="-250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en-US" altLang="zh-CN" sz="1100" i="1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x</a:t>
            </a:r>
            <a:r>
              <a:rPr lang="en-US" altLang="zh-CN" sz="1100" i="1" baseline="-250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en-US" altLang="zh-CN" sz="1100" i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≥ 0</a:t>
            </a:r>
            <a:endParaRPr lang="zh-CN" altLang="zh-CN" sz="1100" dirty="0">
              <a:solidFill>
                <a:srgbClr val="FF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13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Solving linear programs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47650" y="739775"/>
            <a:ext cx="4114799" cy="159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/>
              <a:t>Linear programs (LPs) can be solved by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the simplex method</a:t>
            </a:r>
            <a:r>
              <a:rPr sz="1100" dirty="0"/>
              <a:t>, devised by George </a:t>
            </a:r>
            <a:r>
              <a:rPr sz="1100" dirty="0" err="1" smtClean="0"/>
              <a:t>Dantzig</a:t>
            </a:r>
            <a:r>
              <a:rPr sz="1100" dirty="0" smtClean="0"/>
              <a:t> </a:t>
            </a:r>
            <a:r>
              <a:rPr sz="1100" dirty="0"/>
              <a:t>in 1947.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/>
              <a:t>This algorithm starts at a vertex, and repeatedly looks for an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adjacent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vertex</a:t>
            </a:r>
            <a:r>
              <a:rPr lang="en-US" sz="1100" i="1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 smtClean="0"/>
              <a:t>(</a:t>
            </a:r>
            <a:r>
              <a:rPr sz="1100" dirty="0"/>
              <a:t>connected by an edge of the feasible region) of better objective </a:t>
            </a:r>
            <a:r>
              <a:rPr sz="1100" dirty="0" smtClean="0"/>
              <a:t>value</a:t>
            </a:r>
            <a:r>
              <a:rPr sz="1100" dirty="0"/>
              <a:t>.</a:t>
            </a:r>
          </a:p>
          <a:p>
            <a:pPr marL="12700" marR="158750">
              <a:lnSpc>
                <a:spcPts val="1400"/>
              </a:lnSpc>
              <a:spcBef>
                <a:spcPts val="595"/>
              </a:spcBef>
            </a:pPr>
            <a:r>
              <a:rPr sz="1100" dirty="0"/>
              <a:t>In this way it does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hill-climbing </a:t>
            </a:r>
            <a:r>
              <a:rPr sz="1100" dirty="0"/>
              <a:t>on the vertices of the polygon, walking from </a:t>
            </a:r>
            <a:r>
              <a:rPr sz="1100" dirty="0" smtClean="0"/>
              <a:t>neighbor </a:t>
            </a:r>
            <a:r>
              <a:rPr sz="1100" dirty="0"/>
              <a:t>to neighbor so as to steadily increase profit along the </a:t>
            </a:r>
            <a:r>
              <a:rPr sz="1100" dirty="0" smtClean="0"/>
              <a:t>way.</a:t>
            </a:r>
            <a:endParaRPr sz="1100" dirty="0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1124</TotalTime>
  <Words>2096</Words>
  <Application>Microsoft Office PowerPoint</Application>
  <PresentationFormat>自定义</PresentationFormat>
  <Paragraphs>189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Arial Unicode MS</vt:lpstr>
      <vt:lpstr>宋体</vt:lpstr>
      <vt:lpstr>Arial</vt:lpstr>
      <vt:lpstr>Calibri</vt:lpstr>
      <vt:lpstr>Gill Sans MT</vt:lpstr>
      <vt:lpstr>Lucida Sans</vt:lpstr>
      <vt:lpstr>Lucida Sans Unicode</vt:lpstr>
      <vt:lpstr>Sitka Text</vt:lpstr>
      <vt:lpstr>Tahoma</vt:lpstr>
      <vt:lpstr>Times New Roman</vt:lpstr>
      <vt:lpstr>Verdana</vt:lpstr>
      <vt:lpstr>Wingdings</vt:lpstr>
      <vt:lpstr>Office Theme</vt:lpstr>
      <vt:lpstr>Chapter 7.  Linear programming and reductions</vt:lpstr>
      <vt:lpstr>An introduction to linear programming</vt:lpstr>
      <vt:lpstr>PowerPoint 演示文稿</vt:lpstr>
      <vt:lpstr>Example:  profit maximization</vt:lpstr>
      <vt:lpstr>LP formulation</vt:lpstr>
      <vt:lpstr>The optimal solution</vt:lpstr>
      <vt:lpstr>Thus the set of all feasible solutions of this linear program, that is, the points (x1 , x2) which satisfy all constraints, is the intersection of five half-spaces. It is a convex polygon. </vt:lpstr>
      <vt:lpstr>The optimal solution (cont’d)</vt:lpstr>
      <vt:lpstr>Solving linear programs</vt:lpstr>
      <vt:lpstr>Solving linear programs, cont.</vt:lpstr>
      <vt:lpstr>PowerPoint 演示文稿</vt:lpstr>
      <vt:lpstr>More products</vt:lpstr>
      <vt:lpstr>More products, cont.</vt:lpstr>
      <vt:lpstr>PowerPoint 演示文稿</vt:lpstr>
      <vt:lpstr>PowerPoint 演示文稿</vt:lpstr>
      <vt:lpstr>PowerPoint 演示文稿</vt:lpstr>
      <vt:lpstr>PowerPoint 演示文稿</vt:lpstr>
      <vt:lpstr>A magic trick called duality</vt:lpstr>
      <vt:lpstr>Example:  production planning</vt:lpstr>
      <vt:lpstr>Example:  production planning</vt:lpstr>
      <vt:lpstr>LP formulation</vt:lpstr>
      <vt:lpstr>LP formulation (cont’d)</vt:lpstr>
      <vt:lpstr>Integer linear programming</vt:lpstr>
      <vt:lpstr>Integer linear programming, cont.</vt:lpstr>
      <vt:lpstr>Reductions</vt:lpstr>
      <vt:lpstr>Variants of linear programming</vt:lpstr>
      <vt:lpstr>Variants of linear programming (cont’d)</vt:lpstr>
      <vt:lpstr>Standard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(XI)</dc:title>
  <dc:creator>Yijia Chen  Shanghai Jiaotong University</dc:creator>
  <cp:lastModifiedBy>bo yang</cp:lastModifiedBy>
  <cp:revision>63</cp:revision>
  <dcterms:created xsi:type="dcterms:W3CDTF">2016-09-14T00:28:07Z</dcterms:created>
  <dcterms:modified xsi:type="dcterms:W3CDTF">2019-04-24T17:19:01Z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2013-12-03T00:00:00Z</vt:filetime>
  </property>
  <property fmtid="{D5CDD505-2E9C-101B-9397-08002B2CF9AE}" pid="3" name="Creator">
    <vt:lpwstr>LaTeX with Beamer class version 3.10</vt:lpwstr>
  </property>
  <property fmtid="{D5CDD505-2E9C-101B-9397-08002B2CF9AE}" pid="4" name="LastSaved">
    <vt:filetime>2016-09-13T00:00:00Z</vt:filetime>
  </property>
</Properties>
</file>