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55" r:id="rId2"/>
    <p:sldId id="360" r:id="rId3"/>
    <p:sldId id="361" r:id="rId4"/>
    <p:sldId id="376" r:id="rId5"/>
    <p:sldId id="362" r:id="rId6"/>
    <p:sldId id="363" r:id="rId7"/>
    <p:sldId id="364" r:id="rId8"/>
    <p:sldId id="377" r:id="rId9"/>
    <p:sldId id="366" r:id="rId10"/>
    <p:sldId id="367" r:id="rId11"/>
    <p:sldId id="368" r:id="rId12"/>
    <p:sldId id="378" r:id="rId13"/>
    <p:sldId id="369" r:id="rId14"/>
    <p:sldId id="371" r:id="rId15"/>
    <p:sldId id="372" r:id="rId16"/>
    <p:sldId id="373" r:id="rId17"/>
    <p:sldId id="375" r:id="rId18"/>
    <p:sldId id="274" r:id="rId19"/>
    <p:sldId id="275" r:id="rId20"/>
    <p:sldId id="345" r:id="rId21"/>
    <p:sldId id="276" r:id="rId22"/>
    <p:sldId id="344" r:id="rId23"/>
    <p:sldId id="277" r:id="rId24"/>
    <p:sldId id="278" r:id="rId25"/>
    <p:sldId id="279" r:id="rId26"/>
    <p:sldId id="280" r:id="rId27"/>
    <p:sldId id="337" r:id="rId28"/>
    <p:sldId id="338" r:id="rId29"/>
    <p:sldId id="281" r:id="rId30"/>
    <p:sldId id="339" r:id="rId31"/>
    <p:sldId id="282" r:id="rId32"/>
    <p:sldId id="341" r:id="rId33"/>
    <p:sldId id="283" r:id="rId34"/>
    <p:sldId id="284" r:id="rId35"/>
    <p:sldId id="285" r:id="rId36"/>
    <p:sldId id="342" r:id="rId37"/>
    <p:sldId id="286" r:id="rId38"/>
    <p:sldId id="379" r:id="rId39"/>
    <p:sldId id="304" r:id="rId40"/>
    <p:sldId id="305" r:id="rId41"/>
    <p:sldId id="306" r:id="rId42"/>
    <p:sldId id="307" r:id="rId43"/>
    <p:sldId id="308" r:id="rId44"/>
    <p:sldId id="332" r:id="rId45"/>
    <p:sldId id="380" r:id="rId46"/>
    <p:sldId id="381" r:id="rId47"/>
    <p:sldId id="382" r:id="rId48"/>
    <p:sldId id="392" r:id="rId49"/>
    <p:sldId id="383" r:id="rId50"/>
    <p:sldId id="384" r:id="rId51"/>
    <p:sldId id="385" r:id="rId52"/>
    <p:sldId id="393" r:id="rId53"/>
    <p:sldId id="386" r:id="rId54"/>
    <p:sldId id="387" r:id="rId55"/>
    <p:sldId id="394" r:id="rId56"/>
    <p:sldId id="388" r:id="rId57"/>
    <p:sldId id="389" r:id="rId58"/>
    <p:sldId id="390" r:id="rId59"/>
    <p:sldId id="391" r:id="rId60"/>
  </p:sldIdLst>
  <p:sldSz cx="4610100" cy="3460750"/>
  <p:notesSz cx="4610100" cy="34607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1" d="100"/>
          <a:sy n="141" d="100"/>
        </p:scale>
        <p:origin x="-1476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EE17A-6536-4F76-8C10-02950F0F81F1}" type="datetimeFigureOut">
              <a:rPr lang="zh-CN" altLang="en-US" smtClean="0"/>
              <a:t>2018/6/25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260350"/>
            <a:ext cx="1727200" cy="129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0375" y="1644650"/>
            <a:ext cx="3689350" cy="1557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1B172-C0E2-498F-80EB-C8625B263F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2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1B172-C0E2-498F-80EB-C8625B263F1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1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" b="0" i="1">
                <a:solidFill>
                  <a:srgbClr val="FF000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83858"/>
            <a:ext cx="4419498" cy="187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351" y="1240726"/>
            <a:ext cx="3911396" cy="176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1">
                <a:solidFill>
                  <a:srgbClr val="FF0000"/>
                </a:solidFill>
                <a:latin typeface="Lucida Sans"/>
                <a:cs typeface="Lucida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273175"/>
            <a:ext cx="3657600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lang="en-US" sz="1400" b="1" smtClean="0">
                <a:solidFill>
                  <a:srgbClr val="0000FF"/>
                </a:solidFill>
              </a:rPr>
              <a:t>Review:</a:t>
            </a:r>
            <a:br>
              <a:rPr lang="en-US" sz="1400" b="1" smtClean="0">
                <a:solidFill>
                  <a:srgbClr val="0000FF"/>
                </a:solidFill>
              </a:rPr>
            </a:br>
            <a:r>
              <a:rPr lang="en-US" sz="1400" b="1" dirty="0" smtClean="0">
                <a:solidFill>
                  <a:srgbClr val="0000FF"/>
                </a:solidFill>
              </a:rPr>
              <a:t/>
            </a:r>
            <a:br>
              <a:rPr lang="en-US" sz="1400" b="1" dirty="0" smtClean="0">
                <a:solidFill>
                  <a:srgbClr val="0000FF"/>
                </a:solidFill>
              </a:rPr>
            </a:br>
            <a:r>
              <a:rPr lang="en-US" sz="1400" b="1" dirty="0" smtClean="0">
                <a:solidFill>
                  <a:srgbClr val="0000FF"/>
                </a:solidFill>
              </a:rPr>
              <a:t>Linear Programming and Reduction I</a:t>
            </a:r>
            <a:endParaRPr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584068"/>
      </p:ext>
    </p:extLst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548" y="739775"/>
            <a:ext cx="4038600" cy="170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space of solutions is now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three-dimensional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  <a:p>
            <a:pPr marL="12700" marR="16002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Each linear equation defines a 3D plane, and each inequality a half-space on </a:t>
            </a:r>
            <a:r>
              <a:rPr sz="1100" dirty="0" smtClean="0">
                <a:latin typeface="Tahoma"/>
                <a:cs typeface="Tahoma"/>
              </a:rPr>
              <a:t>one </a:t>
            </a:r>
            <a:r>
              <a:rPr sz="1100" dirty="0">
                <a:latin typeface="Tahoma"/>
                <a:cs typeface="Tahoma"/>
              </a:rPr>
              <a:t>side of the plane.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feasible region is an intersection of </a:t>
            </a:r>
            <a:r>
              <a:rPr sz="1100" dirty="0" smtClean="0">
                <a:latin typeface="Tahoma"/>
                <a:cs typeface="Tahoma"/>
              </a:rPr>
              <a:t>seven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half-spaces</a:t>
            </a:r>
            <a:r>
              <a:rPr sz="1100" dirty="0">
                <a:latin typeface="Tahoma"/>
                <a:cs typeface="Tahoma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a polyhedron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  <a:spcBef>
                <a:spcPts val="745"/>
              </a:spcBef>
            </a:pPr>
            <a:r>
              <a:rPr lang="en-US" sz="1100" dirty="0" smtClean="0">
                <a:latin typeface="Tahoma"/>
                <a:cs typeface="Tahoma"/>
              </a:rPr>
              <a:t>A profit of </a:t>
            </a:r>
            <a:r>
              <a:rPr lang="en-US" sz="1100" i="1" dirty="0" smtClean="0">
                <a:latin typeface="Tahoma"/>
                <a:cs typeface="Tahoma"/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 corresponds to the plane </a:t>
            </a:r>
            <a:r>
              <a:rPr lang="en-US" altLang="zh-CN" sz="1200" i="1" dirty="0">
                <a:solidFill>
                  <a:srgbClr val="FF0000"/>
                </a:solidFill>
              </a:rPr>
              <a:t>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200" i="1" dirty="0">
                <a:solidFill>
                  <a:srgbClr val="FF0000"/>
                </a:solidFill>
              </a:rPr>
              <a:t> + 6x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200" i="1" dirty="0">
                <a:solidFill>
                  <a:srgbClr val="FF0000"/>
                </a:solidFill>
              </a:rPr>
              <a:t> + 13x</a:t>
            </a:r>
            <a:r>
              <a:rPr lang="en-US" altLang="zh-CN" sz="1200" i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200" i="1" dirty="0">
                <a:solidFill>
                  <a:srgbClr val="FF0000"/>
                </a:solidFill>
              </a:rPr>
              <a:t> = </a:t>
            </a:r>
            <a:r>
              <a:rPr lang="en-US" altLang="zh-CN" sz="1200" i="1" dirty="0" smtClean="0">
                <a:solidFill>
                  <a:srgbClr val="FF0000"/>
                </a:solidFill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, as </a:t>
            </a:r>
            <a:r>
              <a:rPr lang="en-US" sz="1100" i="1" dirty="0" smtClean="0">
                <a:latin typeface="Tahoma"/>
                <a:cs typeface="Tahoma"/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 increases, the p</a:t>
            </a:r>
            <a:r>
              <a:rPr sz="1100" dirty="0" smtClean="0">
                <a:latin typeface="Tahoma"/>
                <a:cs typeface="Tahoma"/>
              </a:rPr>
              <a:t>rofit-plane </a:t>
            </a:r>
            <a:r>
              <a:rPr sz="1100" dirty="0">
                <a:latin typeface="Tahoma"/>
                <a:cs typeface="Tahoma"/>
              </a:rPr>
              <a:t>moves parallel to itself, further and further into the </a:t>
            </a:r>
            <a:r>
              <a:rPr sz="1100" dirty="0" smtClean="0">
                <a:latin typeface="Tahoma"/>
                <a:cs typeface="Tahoma"/>
              </a:rPr>
              <a:t>positive </a:t>
            </a:r>
            <a:r>
              <a:rPr sz="1100" b="1" dirty="0">
                <a:latin typeface="Gill Sans MT"/>
                <a:cs typeface="Gill Sans MT"/>
              </a:rPr>
              <a:t>orthant </a:t>
            </a:r>
            <a:r>
              <a:rPr sz="1100" dirty="0">
                <a:latin typeface="Tahoma"/>
                <a:cs typeface="Tahoma"/>
              </a:rPr>
              <a:t>until it no longer touches the feasible </a:t>
            </a:r>
            <a:r>
              <a:rPr sz="1100" dirty="0" smtClean="0">
                <a:latin typeface="Tahoma"/>
                <a:cs typeface="Tahoma"/>
              </a:rPr>
              <a:t>region.</a:t>
            </a:r>
            <a:endParaRPr lang="en-US" sz="1100" dirty="0" smtClean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84978494"/>
      </p:ext>
    </p:extLst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0050" y="680119"/>
            <a:ext cx="4038600" cy="795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745"/>
              </a:spcBef>
            </a:pP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point of final contact is the optimal vertex:  (0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300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100), with total </a:t>
            </a:r>
            <a:r>
              <a:rPr sz="1100" dirty="0" smtClean="0">
                <a:latin typeface="Tahoma"/>
                <a:cs typeface="Tahoma"/>
              </a:rPr>
              <a:t>profit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$3100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177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How would the simplex algorithm behave on this modified problem? A possible  trajectory: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4850" y="1882775"/>
            <a:ext cx="35879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dirty="0">
                <a:latin typeface="Tahoma"/>
                <a:cs typeface="Tahoma"/>
              </a:rPr>
              <a:t>(0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dirty="0">
                <a:latin typeface="Tahoma"/>
                <a:cs typeface="Tahoma"/>
              </a:rPr>
              <a:t>0)</a:t>
            </a:r>
          </a:p>
          <a:p>
            <a:pPr algn="ctr"/>
            <a:r>
              <a:rPr sz="900" spc="-15" dirty="0">
                <a:latin typeface="Tahoma"/>
                <a:cs typeface="Tahoma"/>
              </a:rPr>
              <a:t>$0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0063" y="1939221"/>
            <a:ext cx="17504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8251" y="1882775"/>
            <a:ext cx="48118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spc="-5" dirty="0">
                <a:latin typeface="Tahoma"/>
                <a:cs typeface="Tahoma"/>
              </a:rPr>
              <a:t>(200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dirty="0">
                <a:latin typeface="Tahoma"/>
                <a:cs typeface="Tahoma"/>
              </a:rPr>
              <a:t>0)</a:t>
            </a:r>
          </a:p>
          <a:p>
            <a:pPr algn="ctr"/>
            <a:r>
              <a:rPr sz="900" spc="-15" dirty="0">
                <a:latin typeface="Tahoma"/>
                <a:cs typeface="Tahoma"/>
              </a:rPr>
              <a:t>$200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9439" y="1914377"/>
            <a:ext cx="14287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7851" y="1882775"/>
            <a:ext cx="642936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spc="-5" dirty="0">
                <a:latin typeface="Tahoma"/>
                <a:cs typeface="Tahoma"/>
              </a:rPr>
              <a:t>(200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dirty="0">
                <a:latin typeface="Tahoma"/>
                <a:cs typeface="Tahoma"/>
              </a:rPr>
              <a:t>0)</a:t>
            </a:r>
          </a:p>
          <a:p>
            <a:pPr algn="ctr"/>
            <a:r>
              <a:rPr sz="900" spc="-15" dirty="0">
                <a:latin typeface="Tahoma"/>
                <a:cs typeface="Tahoma"/>
              </a:rPr>
              <a:t>$1400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0787" y="1926341"/>
            <a:ext cx="14287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3662" y="1875454"/>
            <a:ext cx="61801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spc="-5" dirty="0">
                <a:latin typeface="Tahoma"/>
                <a:cs typeface="Tahoma"/>
              </a:rPr>
              <a:t>(200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5" dirty="0">
                <a:latin typeface="Tahoma"/>
                <a:cs typeface="Tahoma"/>
              </a:rPr>
              <a:t>200)</a:t>
            </a:r>
            <a:endParaRPr sz="900" dirty="0">
              <a:latin typeface="Tahoma"/>
              <a:cs typeface="Tahoma"/>
            </a:endParaRPr>
          </a:p>
          <a:p>
            <a:pPr algn="ctr"/>
            <a:r>
              <a:rPr sz="900" spc="-15" dirty="0">
                <a:latin typeface="Tahoma"/>
                <a:cs typeface="Tahoma"/>
              </a:rPr>
              <a:t>$2800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7719" y="1917325"/>
            <a:ext cx="142875" cy="189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Lucida Sans Unicode"/>
                <a:cs typeface="Lucida Sans Unicode"/>
              </a:rPr>
              <a:t>→</a:t>
            </a:r>
            <a:endParaRPr sz="900" dirty="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8050" y="1866523"/>
            <a:ext cx="6096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sz="900" dirty="0">
                <a:latin typeface="Tahoma"/>
                <a:cs typeface="Tahoma"/>
              </a:rPr>
              <a:t>(0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15" dirty="0">
                <a:latin typeface="Tahoma"/>
                <a:cs typeface="Tahoma"/>
              </a:rPr>
              <a:t>300</a:t>
            </a:r>
            <a:r>
              <a:rPr sz="900" i="1" spc="55" dirty="0">
                <a:latin typeface="Arial"/>
                <a:cs typeface="Arial"/>
              </a:rPr>
              <a:t>,</a:t>
            </a:r>
            <a:r>
              <a:rPr sz="900" spc="-5" dirty="0">
                <a:latin typeface="Tahoma"/>
                <a:cs typeface="Tahoma"/>
              </a:rPr>
              <a:t>100)</a:t>
            </a:r>
            <a:endParaRPr sz="900" dirty="0">
              <a:latin typeface="Tahoma"/>
              <a:cs typeface="Tahoma"/>
            </a:endParaRPr>
          </a:p>
          <a:p>
            <a:pPr algn="ctr"/>
            <a:r>
              <a:rPr sz="900" spc="-15" dirty="0">
                <a:latin typeface="Tahoma"/>
                <a:cs typeface="Tahoma"/>
              </a:rPr>
              <a:t>$3100</a:t>
            </a:r>
            <a:endParaRPr sz="9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01735727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34975"/>
            <a:ext cx="32480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73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531" y="206375"/>
            <a:ext cx="41527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lang="en-US" altLang="zh-CN" sz="1400" b="1" dirty="0"/>
              <a:t>optimum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79411" y="511175"/>
            <a:ext cx="3983039" cy="2616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Here is why you should believe that (0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300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dirty="0">
                <a:latin typeface="Tahoma"/>
                <a:cs typeface="Tahoma"/>
              </a:rPr>
              <a:t>100), with a total profit of $3100,  is the optimum: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Recall</a:t>
            </a:r>
          </a:p>
          <a:p>
            <a:pPr marL="55880" algn="ctr">
              <a:lnSpc>
                <a:spcPts val="1400"/>
              </a:lnSpc>
              <a:spcBef>
                <a:spcPts val="480"/>
              </a:spcBef>
            </a:pPr>
            <a:r>
              <a:rPr sz="1350" baseline="6172" dirty="0">
                <a:latin typeface="Tahoma"/>
                <a:cs typeface="Tahoma"/>
              </a:rPr>
              <a:t>max 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1 </a:t>
            </a:r>
            <a:r>
              <a:rPr sz="1350" baseline="6172" dirty="0">
                <a:latin typeface="Tahoma"/>
                <a:cs typeface="Tahoma"/>
              </a:rPr>
              <a:t>+ 6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baseline="6172" dirty="0">
                <a:latin typeface="Tahoma"/>
                <a:cs typeface="Tahoma"/>
              </a:rPr>
              <a:t>+ 13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</a:t>
            </a:r>
          </a:p>
          <a:p>
            <a:pPr marL="62230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1 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200</a:t>
            </a:r>
          </a:p>
          <a:p>
            <a:pPr marL="62230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300</a:t>
            </a:r>
          </a:p>
          <a:p>
            <a:pPr marL="1589405" marR="1426845" indent="-92710">
              <a:lnSpc>
                <a:spcPts val="1400"/>
              </a:lnSpc>
            </a:pP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1 </a:t>
            </a:r>
            <a:r>
              <a:rPr sz="1350" baseline="6172" dirty="0">
                <a:latin typeface="Tahoma"/>
                <a:cs typeface="Tahoma"/>
              </a:rPr>
              <a:t>+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baseline="6172" dirty="0">
                <a:latin typeface="Tahoma"/>
                <a:cs typeface="Tahoma"/>
              </a:rPr>
              <a:t>+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400 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baseline="6172" dirty="0">
                <a:latin typeface="Tahoma"/>
                <a:cs typeface="Tahoma"/>
              </a:rPr>
              <a:t>+ 3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 </a:t>
            </a:r>
            <a:r>
              <a:rPr sz="1350" baseline="6172" dirty="0"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latin typeface="Tahoma"/>
                <a:cs typeface="Tahoma"/>
              </a:rPr>
              <a:t>600  </a:t>
            </a:r>
            <a:endParaRPr lang="en-US" sz="1350" baseline="6172" dirty="0" smtClean="0">
              <a:latin typeface="Tahoma"/>
              <a:cs typeface="Tahoma"/>
            </a:endParaRPr>
          </a:p>
          <a:p>
            <a:pPr marL="1589405" marR="1426845" indent="-92710">
              <a:lnSpc>
                <a:spcPts val="1400"/>
              </a:lnSpc>
            </a:pPr>
            <a:r>
              <a:rPr lang="en-US" sz="1350" i="1" baseline="6172" dirty="0">
                <a:latin typeface="Tahoma"/>
                <a:cs typeface="Tahoma"/>
              </a:rPr>
              <a:t> </a:t>
            </a:r>
            <a:r>
              <a:rPr lang="en-US" sz="1350" i="1" baseline="6172" dirty="0" smtClean="0">
                <a:latin typeface="Tahoma"/>
                <a:cs typeface="Tahoma"/>
              </a:rPr>
              <a:t>   </a:t>
            </a:r>
            <a:r>
              <a:rPr sz="1350" i="1" baseline="6172" dirty="0" smtClean="0">
                <a:latin typeface="Arial"/>
                <a:cs typeface="Arial"/>
              </a:rPr>
              <a:t>x</a:t>
            </a:r>
            <a:r>
              <a:rPr sz="600" dirty="0" smtClean="0">
                <a:latin typeface="Tahoma"/>
                <a:cs typeface="Tahoma"/>
              </a:rPr>
              <a:t>1 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2 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x</a:t>
            </a:r>
            <a:r>
              <a:rPr sz="600" dirty="0">
                <a:latin typeface="Tahoma"/>
                <a:cs typeface="Tahoma"/>
              </a:rPr>
              <a:t>3 </a:t>
            </a:r>
            <a:r>
              <a:rPr sz="1350" baseline="6172" dirty="0">
                <a:latin typeface="Lucida Sans Unicode"/>
                <a:cs typeface="Lucida Sans Unicode"/>
              </a:rPr>
              <a:t>≥ </a:t>
            </a:r>
            <a:r>
              <a:rPr sz="1350" baseline="6172" dirty="0">
                <a:latin typeface="Tahoma"/>
                <a:cs typeface="Tahoma"/>
              </a:rPr>
              <a:t>0</a:t>
            </a:r>
          </a:p>
          <a:p>
            <a:pPr marL="12700" marR="20320">
              <a:lnSpc>
                <a:spcPts val="1400"/>
              </a:lnSpc>
              <a:spcBef>
                <a:spcPts val="455"/>
              </a:spcBef>
            </a:pPr>
            <a:r>
              <a:rPr sz="1100" dirty="0">
                <a:latin typeface="Tahoma"/>
                <a:cs typeface="Tahoma"/>
              </a:rPr>
              <a:t>Add the second inequality to the third, and add to them the fourth multiplied </a:t>
            </a:r>
            <a:r>
              <a:rPr sz="1100" dirty="0" smtClean="0">
                <a:latin typeface="Tahoma"/>
                <a:cs typeface="Tahoma"/>
              </a:rPr>
              <a:t>by </a:t>
            </a:r>
            <a:r>
              <a:rPr sz="1100" dirty="0">
                <a:latin typeface="Tahoma"/>
                <a:cs typeface="Tahoma"/>
              </a:rPr>
              <a:t>4.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 result is the inequality</a:t>
            </a:r>
          </a:p>
          <a:p>
            <a:pPr marL="62230" algn="ctr">
              <a:lnSpc>
                <a:spcPts val="1400"/>
              </a:lnSpc>
            </a:pPr>
            <a:r>
              <a:rPr sz="1350" i="1" baseline="6172" dirty="0" smtClean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600" dirty="0" smtClean="0">
                <a:solidFill>
                  <a:srgbClr val="FF0000"/>
                </a:solidFill>
                <a:latin typeface="Tahoma"/>
                <a:cs typeface="Tahoma"/>
              </a:rPr>
              <a:t>1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+ 6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+ 13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FF0000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3100</a:t>
            </a:r>
            <a:r>
              <a:rPr sz="1350" i="1" baseline="6172" dirty="0">
                <a:solidFill>
                  <a:srgbClr val="FF0000"/>
                </a:solidFill>
                <a:latin typeface="Verdana"/>
                <a:cs typeface="Verdana"/>
              </a:rPr>
              <a:t>.</a:t>
            </a:r>
            <a:endParaRPr sz="1350" baseline="6172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5244653"/>
      </p:ext>
    </p:extLst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14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Integer linear </a:t>
            </a:r>
            <a:r>
              <a:rPr sz="1400" b="1" dirty="0" smtClean="0"/>
              <a:t>programming</a:t>
            </a:r>
            <a:endParaRPr sz="14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323850" y="815975"/>
            <a:ext cx="4076702" cy="166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750">
              <a:lnSpc>
                <a:spcPts val="1400"/>
              </a:lnSpc>
              <a:spcBef>
                <a:spcPts val="595"/>
              </a:spcBef>
            </a:pPr>
            <a:r>
              <a:rPr lang="en-US" altLang="zh-CN" sz="1100" dirty="0">
                <a:latin typeface="Tahoma"/>
                <a:cs typeface="Tahoma"/>
              </a:rPr>
              <a:t>The optimum solution might turn out to be </a:t>
            </a:r>
            <a:r>
              <a:rPr lang="en-US" altLang="zh-CN" sz="1100" i="1" dirty="0">
                <a:solidFill>
                  <a:srgbClr val="FF0000"/>
                </a:solidFill>
                <a:latin typeface="Arial"/>
                <a:cs typeface="Arial"/>
              </a:rPr>
              <a:t>fractional </a:t>
            </a:r>
            <a:r>
              <a:rPr lang="en-US" altLang="zh-CN" sz="1100" i="1" dirty="0" smtClean="0">
                <a:latin typeface="Arial"/>
                <a:cs typeface="Arial"/>
              </a:rPr>
              <a:t>.</a:t>
            </a:r>
          </a:p>
          <a:p>
            <a:pPr marL="12700" marR="31750">
              <a:lnSpc>
                <a:spcPts val="1400"/>
              </a:lnSpc>
              <a:spcBef>
                <a:spcPts val="595"/>
              </a:spcBef>
            </a:pPr>
            <a:r>
              <a:rPr sz="1100" dirty="0" smtClean="0">
                <a:latin typeface="Tahoma"/>
                <a:cs typeface="Tahoma"/>
              </a:rPr>
              <a:t>There </a:t>
            </a:r>
            <a:r>
              <a:rPr sz="1100" dirty="0">
                <a:latin typeface="Tahoma"/>
                <a:cs typeface="Tahoma"/>
              </a:rPr>
              <a:t>are other </a:t>
            </a:r>
            <a:r>
              <a:rPr sz="1100" dirty="0" smtClean="0">
                <a:latin typeface="Tahoma"/>
                <a:cs typeface="Tahoma"/>
              </a:rPr>
              <a:t>LPs</a:t>
            </a:r>
            <a:r>
              <a:rPr lang="en-US" sz="1100" dirty="0" smtClean="0">
                <a:latin typeface="Tahoma"/>
                <a:cs typeface="Tahoma"/>
              </a:rPr>
              <a:t> which need </a:t>
            </a:r>
            <a:r>
              <a:rPr sz="1100" dirty="0" smtClean="0">
                <a:latin typeface="Tahoma"/>
                <a:cs typeface="Tahoma"/>
              </a:rPr>
              <a:t>to </a:t>
            </a:r>
            <a:r>
              <a:rPr sz="1100" dirty="0">
                <a:latin typeface="Tahoma"/>
                <a:cs typeface="Tahoma"/>
              </a:rPr>
              <a:t>end up with an integer solution of reasonable </a:t>
            </a:r>
            <a:r>
              <a:rPr sz="1100" dirty="0" smtClean="0">
                <a:latin typeface="Tahoma"/>
                <a:cs typeface="Tahoma"/>
              </a:rPr>
              <a:t>quality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358775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In general, there is a tension in linear programming between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the ease of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obtaining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fractional solutions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the desirability of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integer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ones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38735">
              <a:lnSpc>
                <a:spcPts val="1400"/>
              </a:lnSpc>
              <a:spcBef>
                <a:spcPts val="595"/>
              </a:spcBef>
            </a:pPr>
            <a:r>
              <a:rPr lang="en-US" sz="1100" dirty="0" smtClean="0">
                <a:latin typeface="Tahoma"/>
                <a:cs typeface="Tahoma"/>
              </a:rPr>
              <a:t>F</a:t>
            </a:r>
            <a:r>
              <a:rPr sz="1100" dirty="0" smtClean="0">
                <a:latin typeface="Tahoma"/>
                <a:cs typeface="Tahoma"/>
              </a:rPr>
              <a:t>inding </a:t>
            </a:r>
            <a:r>
              <a:rPr sz="1100" dirty="0">
                <a:latin typeface="Tahoma"/>
                <a:cs typeface="Tahoma"/>
              </a:rPr>
              <a:t>the optimum integer solution of an LP is </a:t>
            </a:r>
            <a:r>
              <a:rPr sz="1100" dirty="0" smtClean="0">
                <a:latin typeface="Tahoma"/>
                <a:cs typeface="Tahoma"/>
              </a:rPr>
              <a:t>an </a:t>
            </a:r>
            <a:r>
              <a:rPr sz="1100" dirty="0">
                <a:latin typeface="Tahoma"/>
                <a:cs typeface="Tahoma"/>
              </a:rPr>
              <a:t>important but very hard problem, called </a:t>
            </a:r>
            <a:r>
              <a:rPr sz="1100" b="1" dirty="0" smtClean="0">
                <a:latin typeface="Gill Sans MT"/>
                <a:cs typeface="Gill Sans MT"/>
              </a:rPr>
              <a:t>integer </a:t>
            </a:r>
            <a:r>
              <a:rPr sz="1100" b="1" dirty="0">
                <a:latin typeface="Gill Sans MT"/>
                <a:cs typeface="Gill Sans MT"/>
              </a:rPr>
              <a:t>linear </a:t>
            </a:r>
            <a:r>
              <a:rPr sz="1100" b="1" dirty="0" smtClean="0">
                <a:latin typeface="Gill Sans MT"/>
                <a:cs typeface="Gill Sans MT"/>
              </a:rPr>
              <a:t>programming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1614998"/>
      </p:ext>
    </p:extLst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41910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Reductions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739775"/>
            <a:ext cx="4015156" cy="13973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want to solve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Problem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We already have an algorithm that solves </a:t>
            </a:r>
            <a:r>
              <a:rPr sz="1100" dirty="0">
                <a:solidFill>
                  <a:srgbClr val="0000FF"/>
                </a:solidFill>
                <a:latin typeface="Tahoma"/>
                <a:cs typeface="Tahoma"/>
              </a:rPr>
              <a:t>Problem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Q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If any subroutine for </a:t>
            </a:r>
            <a:r>
              <a:rPr sz="1100" i="1" dirty="0">
                <a:latin typeface="Arial"/>
                <a:cs typeface="Arial"/>
              </a:rPr>
              <a:t>Q </a:t>
            </a:r>
            <a:r>
              <a:rPr sz="1100" dirty="0">
                <a:latin typeface="Tahoma"/>
                <a:cs typeface="Tahoma"/>
              </a:rPr>
              <a:t>can also be used to solve </a:t>
            </a:r>
            <a:r>
              <a:rPr sz="1100" i="1" dirty="0">
                <a:latin typeface="Arial"/>
                <a:cs typeface="Arial"/>
              </a:rPr>
              <a:t>P</a:t>
            </a:r>
            <a:r>
              <a:rPr sz="1100" dirty="0">
                <a:latin typeface="Tahoma"/>
                <a:cs typeface="Tahoma"/>
              </a:rPr>
              <a:t>, we say </a:t>
            </a:r>
            <a:r>
              <a:rPr sz="1100" i="1" dirty="0">
                <a:latin typeface="Arial"/>
                <a:cs typeface="Arial"/>
              </a:rPr>
              <a:t>P </a:t>
            </a:r>
            <a:r>
              <a:rPr sz="1100" b="1" dirty="0">
                <a:latin typeface="Gill Sans MT"/>
                <a:cs typeface="Gill Sans MT"/>
              </a:rPr>
              <a:t>reduces to </a:t>
            </a:r>
            <a:r>
              <a:rPr sz="1100" i="1" dirty="0">
                <a:latin typeface="Arial"/>
                <a:cs typeface="Arial"/>
              </a:rPr>
              <a:t>Q</a:t>
            </a:r>
            <a:r>
              <a:rPr sz="1100" dirty="0">
                <a:latin typeface="Tahoma"/>
                <a:cs typeface="Tahoma"/>
              </a:rPr>
              <a:t>.  Often, </a:t>
            </a:r>
            <a:r>
              <a:rPr sz="1100" i="1" dirty="0">
                <a:latin typeface="Arial"/>
                <a:cs typeface="Arial"/>
              </a:rPr>
              <a:t>P </a:t>
            </a:r>
            <a:r>
              <a:rPr sz="1100" dirty="0">
                <a:latin typeface="Tahoma"/>
                <a:cs typeface="Tahoma"/>
              </a:rPr>
              <a:t>is solvable by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 single call to Q’s subroutine</a:t>
            </a:r>
            <a:r>
              <a:rPr sz="1100" dirty="0">
                <a:latin typeface="Tahoma"/>
                <a:cs typeface="Tahoma"/>
              </a:rPr>
              <a:t>, which means any </a:t>
            </a:r>
            <a:r>
              <a:rPr sz="1100" dirty="0" smtClean="0">
                <a:latin typeface="Tahoma"/>
                <a:cs typeface="Tahoma"/>
              </a:rPr>
              <a:t>instance </a:t>
            </a:r>
            <a:r>
              <a:rPr sz="1100" i="1" dirty="0">
                <a:latin typeface="Arial"/>
                <a:cs typeface="Arial"/>
              </a:rPr>
              <a:t>x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i="1" dirty="0">
                <a:latin typeface="Arial"/>
                <a:cs typeface="Arial"/>
              </a:rPr>
              <a:t>P </a:t>
            </a:r>
            <a:r>
              <a:rPr sz="1100" dirty="0">
                <a:latin typeface="Tahoma"/>
                <a:cs typeface="Tahoma"/>
              </a:rPr>
              <a:t>can be transformed into an instance </a:t>
            </a:r>
            <a:r>
              <a:rPr sz="1100" i="1" dirty="0">
                <a:latin typeface="Arial"/>
                <a:cs typeface="Arial"/>
              </a:rPr>
              <a:t>y </a:t>
            </a:r>
            <a:r>
              <a:rPr sz="1100" dirty="0">
                <a:latin typeface="Tahoma"/>
                <a:cs typeface="Tahoma"/>
              </a:rPr>
              <a:t>of </a:t>
            </a:r>
            <a:r>
              <a:rPr sz="1100" i="1" dirty="0">
                <a:latin typeface="Arial"/>
                <a:cs typeface="Arial"/>
              </a:rPr>
              <a:t>Q </a:t>
            </a:r>
            <a:r>
              <a:rPr sz="1100" dirty="0">
                <a:latin typeface="Tahoma"/>
                <a:cs typeface="Tahoma"/>
              </a:rPr>
              <a:t>such that </a:t>
            </a:r>
            <a:r>
              <a:rPr sz="1100" i="1" dirty="0" smtClean="0">
                <a:latin typeface="Arial"/>
                <a:cs typeface="Arial"/>
              </a:rPr>
              <a:t>P</a:t>
            </a:r>
            <a:r>
              <a:rPr sz="1100" dirty="0" smtClean="0">
                <a:latin typeface="Tahoma"/>
                <a:cs typeface="Tahoma"/>
              </a:rPr>
              <a:t>(</a:t>
            </a:r>
            <a:r>
              <a:rPr sz="1100" i="1" dirty="0" smtClean="0">
                <a:latin typeface="Arial"/>
                <a:cs typeface="Arial"/>
              </a:rPr>
              <a:t>x</a:t>
            </a:r>
            <a:r>
              <a:rPr sz="1100" dirty="0" smtClean="0">
                <a:latin typeface="Tahoma"/>
                <a:cs typeface="Tahoma"/>
              </a:rPr>
              <a:t>) </a:t>
            </a:r>
            <a:r>
              <a:rPr sz="1100" dirty="0">
                <a:latin typeface="Tahoma"/>
                <a:cs typeface="Tahoma"/>
              </a:rPr>
              <a:t>can </a:t>
            </a:r>
            <a:r>
              <a:rPr sz="1100" dirty="0" smtClean="0">
                <a:latin typeface="Tahoma"/>
                <a:cs typeface="Tahoma"/>
              </a:rPr>
              <a:t>be </a:t>
            </a:r>
            <a:r>
              <a:rPr sz="1100" dirty="0">
                <a:latin typeface="Tahoma"/>
                <a:cs typeface="Tahoma"/>
              </a:rPr>
              <a:t>deduced from </a:t>
            </a:r>
            <a:r>
              <a:rPr sz="1100" i="1" dirty="0" smtClean="0">
                <a:latin typeface="Arial"/>
                <a:cs typeface="Arial"/>
              </a:rPr>
              <a:t>Q</a:t>
            </a:r>
            <a:r>
              <a:rPr sz="1100" dirty="0" smtClean="0">
                <a:latin typeface="Tahoma"/>
                <a:cs typeface="Tahoma"/>
              </a:rPr>
              <a:t>(</a:t>
            </a:r>
            <a:r>
              <a:rPr sz="1100" i="1" dirty="0" smtClean="0">
                <a:latin typeface="Arial"/>
                <a:cs typeface="Arial"/>
              </a:rPr>
              <a:t>y</a:t>
            </a:r>
            <a:r>
              <a:rPr sz="1100" dirty="0" smtClean="0"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48982059"/>
      </p:ext>
    </p:extLst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653" y="282575"/>
            <a:ext cx="393679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Variants of linear 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815975"/>
            <a:ext cx="4063684" cy="15517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general linear program has many degrees of </a:t>
            </a:r>
            <a:r>
              <a:rPr sz="1100" dirty="0" smtClean="0">
                <a:latin typeface="Tahoma"/>
                <a:cs typeface="Tahoma"/>
              </a:rPr>
              <a:t>freedom</a:t>
            </a:r>
            <a:r>
              <a:rPr sz="1100" dirty="0">
                <a:latin typeface="Tahoma"/>
                <a:cs typeface="Tahoma"/>
              </a:rPr>
              <a:t>: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It can be either a maximization or a minimization </a:t>
            </a:r>
            <a:r>
              <a:rPr sz="1100" dirty="0" smtClean="0">
                <a:latin typeface="Tahoma"/>
                <a:cs typeface="Tahoma"/>
              </a:rPr>
              <a:t>problem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Its constraints can be equations </a:t>
            </a:r>
            <a:r>
              <a:rPr sz="1100" dirty="0" smtClean="0">
                <a:latin typeface="Tahoma"/>
                <a:cs typeface="Tahoma"/>
              </a:rPr>
              <a:t>and/or </a:t>
            </a:r>
            <a:r>
              <a:rPr sz="1100" dirty="0">
                <a:latin typeface="Tahoma"/>
                <a:cs typeface="Tahoma"/>
              </a:rPr>
              <a:t>inequalities.</a:t>
            </a:r>
          </a:p>
          <a:p>
            <a:pPr marL="246379" marR="5080" indent="-149225">
              <a:lnSpc>
                <a:spcPts val="14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The variables are often restricted to be nonnegative, but they can also be </a:t>
            </a:r>
            <a:r>
              <a:rPr sz="1100" dirty="0" smtClean="0">
                <a:latin typeface="Tahoma"/>
                <a:cs typeface="Tahoma"/>
              </a:rPr>
              <a:t>unrestricted </a:t>
            </a:r>
            <a:r>
              <a:rPr sz="1100" dirty="0">
                <a:latin typeface="Tahoma"/>
                <a:cs typeface="Tahoma"/>
              </a:rPr>
              <a:t>in sign.</a:t>
            </a:r>
          </a:p>
          <a:p>
            <a:pPr>
              <a:lnSpc>
                <a:spcPts val="1400"/>
              </a:lnSpc>
              <a:spcBef>
                <a:spcPts val="3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204470">
              <a:lnSpc>
                <a:spcPts val="14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We will now show that these various LP options can all be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reduced </a:t>
            </a:r>
            <a:r>
              <a:rPr sz="1100" dirty="0">
                <a:latin typeface="Tahoma"/>
                <a:cs typeface="Tahoma"/>
              </a:rPr>
              <a:t>to one </a:t>
            </a:r>
            <a:r>
              <a:rPr sz="1100" dirty="0" smtClean="0">
                <a:latin typeface="Tahoma"/>
                <a:cs typeface="Tahoma"/>
              </a:rPr>
              <a:t>another </a:t>
            </a:r>
            <a:r>
              <a:rPr sz="1100" dirty="0">
                <a:latin typeface="Tahoma"/>
                <a:cs typeface="Tahoma"/>
              </a:rPr>
              <a:t>via simple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1322271691"/>
      </p:ext>
    </p:extLst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5"/>
            <a:ext cx="442152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Standard 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35829"/>
            <a:ext cx="3938956" cy="1372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Therefore, we can reduce any LP (maximization or minimization, with both  inequalities and equations, and with both nonnegative and unrestricted  variables) into an LP of a much more constrained kind that we call the </a:t>
            </a:r>
            <a:r>
              <a:rPr sz="1100" b="1" dirty="0" smtClean="0">
                <a:latin typeface="Gill Sans MT"/>
                <a:cs typeface="Gill Sans MT"/>
              </a:rPr>
              <a:t>standard </a:t>
            </a:r>
            <a:r>
              <a:rPr sz="1100" b="1" dirty="0">
                <a:latin typeface="Gill Sans MT"/>
                <a:cs typeface="Gill Sans MT"/>
              </a:rPr>
              <a:t>form</a:t>
            </a:r>
            <a:r>
              <a:rPr sz="1100" dirty="0">
                <a:latin typeface="Tahoma"/>
                <a:cs typeface="Tahoma"/>
              </a:rPr>
              <a:t>:</a:t>
            </a:r>
          </a:p>
          <a:p>
            <a:pPr marL="291464" indent="-171450">
              <a:lnSpc>
                <a:spcPts val="1400"/>
              </a:lnSpc>
              <a:spcBef>
                <a:spcPts val="309"/>
              </a:spcBef>
              <a:buFont typeface="Wingdings" panose="05000000000000000000" pitchFamily="2" charset="2"/>
              <a:buChar char="u"/>
            </a:pPr>
            <a:r>
              <a:rPr lang="en-US" sz="1100" dirty="0" smtClean="0">
                <a:latin typeface="Tahoma"/>
                <a:cs typeface="Tahoma"/>
              </a:rPr>
              <a:t> 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variables are all nonnegative,</a:t>
            </a:r>
          </a:p>
          <a:p>
            <a:pPr marL="291464" indent="-171450">
              <a:lnSpc>
                <a:spcPts val="1400"/>
              </a:lnSpc>
              <a:spcBef>
                <a:spcPts val="309"/>
              </a:spcBef>
              <a:buFont typeface="Wingdings" panose="05000000000000000000" pitchFamily="2" charset="2"/>
              <a:buChar char="u"/>
            </a:pPr>
            <a:r>
              <a:rPr lang="en-US" sz="1100" dirty="0" smtClean="0">
                <a:latin typeface="Tahoma"/>
                <a:cs typeface="Tahoma"/>
              </a:rPr>
              <a:t> 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constraints are all equations,</a:t>
            </a:r>
          </a:p>
          <a:p>
            <a:pPr marL="291464" indent="-171450">
              <a:lnSpc>
                <a:spcPts val="1400"/>
              </a:lnSpc>
              <a:spcBef>
                <a:spcPts val="309"/>
              </a:spcBef>
              <a:buFont typeface="Wingdings" panose="05000000000000000000" pitchFamily="2" charset="2"/>
              <a:buChar char="u"/>
            </a:pPr>
            <a:r>
              <a:rPr lang="en-US" sz="1100" dirty="0" smtClean="0">
                <a:latin typeface="Tahoma"/>
                <a:cs typeface="Tahoma"/>
              </a:rPr>
              <a:t>  </a:t>
            </a:r>
            <a:r>
              <a:rPr sz="1100" dirty="0" smtClean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the objective function is to be minimized.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918497"/>
              </p:ext>
            </p:extLst>
          </p:nvPr>
        </p:nvGraphicFramePr>
        <p:xfrm>
          <a:off x="476250" y="1958975"/>
          <a:ext cx="3352800" cy="1219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6760"/>
                <a:gridCol w="526465"/>
                <a:gridCol w="1629575"/>
              </a:tblGrid>
              <a:tr h="266425">
                <a:tc>
                  <a:txBody>
                    <a:bodyPr/>
                    <a:lstStyle/>
                    <a:p>
                      <a:pPr marR="90170" algn="ctr">
                        <a:lnSpc>
                          <a:spcPts val="1400"/>
                        </a:lnSpc>
                        <a:spcBef>
                          <a:spcPts val="375"/>
                        </a:spcBef>
                      </a:pPr>
                      <a:r>
                        <a:rPr sz="1350" spc="0" baseline="6172" dirty="0">
                          <a:latin typeface="Tahoma"/>
                          <a:cs typeface="Tahoma"/>
                        </a:rPr>
                        <a:t>max 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+ 6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6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400"/>
                        </a:lnSpc>
                        <a:spcBef>
                          <a:spcPts val="375"/>
                        </a:spcBef>
                      </a:pPr>
                      <a:r>
                        <a:rPr sz="1350" spc="0" baseline="6172" dirty="0">
                          <a:latin typeface="Tahoma"/>
                          <a:cs typeface="Tahoma"/>
                        </a:rPr>
                        <a:t>min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−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−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</a:t>
                      </a:r>
                      <a:endParaRPr sz="600" spc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28784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≤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200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200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28784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≤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300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1400"/>
                        </a:lnSpc>
                      </a:pPr>
                      <a:r>
                        <a:rPr sz="900" spc="0" dirty="0" smtClean="0">
                          <a:latin typeface="Lucida Sans Unicode"/>
                          <a:cs typeface="Lucida Sans Unicode"/>
                        </a:rPr>
                        <a:t>⇒</a:t>
                      </a:r>
                      <a:endParaRPr sz="900" spc="0" dirty="0">
                        <a:latin typeface="Lucida Sans Unicode"/>
                        <a:cs typeface="Lucida Sans Unicod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300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28784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≤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400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1350" spc="0" baseline="6172" dirty="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+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3 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= 400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266425">
                <a:tc>
                  <a:txBody>
                    <a:bodyPr/>
                    <a:lstStyle/>
                    <a:p>
                      <a:pPr marR="8382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3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≥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0</a:t>
                      </a: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400"/>
                        </a:lnSpc>
                      </a:pPr>
                      <a:endParaRPr sz="1350" spc="0" baseline="6172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algn="ctr">
                        <a:lnSpc>
                          <a:spcPts val="1400"/>
                        </a:lnSpc>
                      </a:pP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1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2 </a:t>
                      </a:r>
                      <a:r>
                        <a:rPr sz="1350" i="1" spc="0" baseline="6172" dirty="0">
                          <a:latin typeface="Verdana"/>
                          <a:cs typeface="Verdana"/>
                        </a:rPr>
                        <a:t>, </a:t>
                      </a:r>
                      <a:r>
                        <a:rPr sz="1350" i="1" spc="0" baseline="6172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600" spc="0" dirty="0">
                          <a:latin typeface="Tahoma"/>
                          <a:cs typeface="Tahoma"/>
                        </a:rPr>
                        <a:t>3  </a:t>
                      </a:r>
                      <a:r>
                        <a:rPr sz="1350" spc="0" baseline="6172" dirty="0">
                          <a:latin typeface="Lucida Sans Unicode"/>
                          <a:cs typeface="Lucida Sans Unicode"/>
                        </a:rPr>
                        <a:t>≥ </a:t>
                      </a:r>
                      <a:r>
                        <a:rPr sz="1350" spc="0" baseline="6172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9793373"/>
      </p:ext>
    </p:extLst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850" y="1325830"/>
            <a:ext cx="17526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>
                <a:solidFill>
                  <a:srgbClr val="0000FF"/>
                </a:solidFill>
              </a:rPr>
              <a:t>Flows in networks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358776"/>
            <a:ext cx="3962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Shipping oil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1196975"/>
            <a:ext cx="4091356" cy="974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have a network of pipelines along which oil can be sent. The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goal </a:t>
            </a:r>
            <a:r>
              <a:rPr sz="1100" dirty="0">
                <a:latin typeface="Tahoma"/>
                <a:cs typeface="Tahoma"/>
              </a:rPr>
              <a:t>is to ship </a:t>
            </a:r>
            <a:r>
              <a:rPr sz="1100" dirty="0" smtClean="0">
                <a:latin typeface="Tahoma"/>
                <a:cs typeface="Tahoma"/>
              </a:rPr>
              <a:t>as </a:t>
            </a:r>
            <a:r>
              <a:rPr sz="1100" dirty="0">
                <a:latin typeface="Tahoma"/>
                <a:cs typeface="Tahoma"/>
              </a:rPr>
              <a:t>much oil as possible from the </a:t>
            </a:r>
            <a:r>
              <a:rPr sz="1100" b="1" dirty="0">
                <a:latin typeface="Gill Sans MT"/>
                <a:cs typeface="Gill Sans MT"/>
              </a:rPr>
              <a:t>source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 smtClean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the </a:t>
            </a:r>
            <a:r>
              <a:rPr sz="1100" b="1" dirty="0">
                <a:latin typeface="Gill Sans MT"/>
                <a:cs typeface="Gill Sans MT"/>
              </a:rPr>
              <a:t>sink </a:t>
            </a:r>
            <a:r>
              <a:rPr sz="1100" i="1" dirty="0" smtClean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443230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Each pipeline has a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maximum capacity </a:t>
            </a:r>
            <a:r>
              <a:rPr sz="1100" dirty="0">
                <a:latin typeface="Tahoma"/>
                <a:cs typeface="Tahoma"/>
              </a:rPr>
              <a:t>it can handle, and there are no </a:t>
            </a:r>
            <a:r>
              <a:rPr sz="1100" dirty="0" smtClean="0">
                <a:latin typeface="Tahoma"/>
                <a:cs typeface="Tahoma"/>
              </a:rPr>
              <a:t>opportunities </a:t>
            </a:r>
            <a:r>
              <a:rPr sz="1100" dirty="0">
                <a:latin typeface="Tahoma"/>
                <a:cs typeface="Tahoma"/>
              </a:rPr>
              <a:t>for storing oil en route.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1051001"/>
            <a:ext cx="4038600" cy="11541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lang="en-US" sz="1100" dirty="0" smtClean="0">
                <a:latin typeface="Tahoma"/>
                <a:cs typeface="Tahoma"/>
              </a:rPr>
              <a:t>L</a:t>
            </a:r>
            <a:r>
              <a:rPr sz="1100" dirty="0" smtClean="0">
                <a:latin typeface="Tahoma"/>
                <a:cs typeface="Tahoma"/>
              </a:rPr>
              <a:t>inear </a:t>
            </a:r>
            <a:r>
              <a:rPr sz="1100" dirty="0">
                <a:latin typeface="Tahoma"/>
                <a:cs typeface="Tahoma"/>
              </a:rPr>
              <a:t>programming </a:t>
            </a:r>
            <a:r>
              <a:rPr sz="1100" dirty="0" smtClean="0">
                <a:latin typeface="Tahoma"/>
                <a:cs typeface="Tahoma"/>
              </a:rPr>
              <a:t>problem</a:t>
            </a:r>
            <a:r>
              <a:rPr lang="en-US" sz="1100" dirty="0" smtClean="0">
                <a:latin typeface="Tahoma"/>
                <a:cs typeface="Tahoma"/>
              </a:rPr>
              <a:t>:</a:t>
            </a:r>
            <a:r>
              <a:rPr sz="1100" dirty="0" smtClean="0">
                <a:latin typeface="Tahoma"/>
                <a:cs typeface="Tahoma"/>
              </a:rPr>
              <a:t> given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a set of variables</a:t>
            </a:r>
            <a:r>
              <a:rPr sz="1100" dirty="0">
                <a:latin typeface="Tahoma"/>
                <a:cs typeface="Tahoma"/>
              </a:rPr>
              <a:t>,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assign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real values to them </a:t>
            </a:r>
            <a:r>
              <a:rPr sz="1100" dirty="0">
                <a:latin typeface="Tahoma"/>
                <a:cs typeface="Tahoma"/>
              </a:rPr>
              <a:t>so as </a:t>
            </a:r>
            <a:r>
              <a:rPr sz="1100" dirty="0" smtClean="0">
                <a:latin typeface="Tahoma"/>
                <a:cs typeface="Tahoma"/>
              </a:rPr>
              <a:t>to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  <a:p>
            <a:pPr marL="246379" marR="42545" indent="-208279">
              <a:lnSpc>
                <a:spcPts val="1400"/>
              </a:lnSpc>
              <a:spcBef>
                <a:spcPts val="295"/>
              </a:spcBef>
              <a:buClr>
                <a:srgbClr val="3333B2"/>
              </a:buClr>
              <a:buAutoNum type="arabicParenBoth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satisfy a set of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linear equations </a:t>
            </a:r>
            <a:r>
              <a:rPr sz="1100" dirty="0">
                <a:latin typeface="Tahoma"/>
                <a:cs typeface="Tahoma"/>
              </a:rPr>
              <a:t>and/or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linear inequalities </a:t>
            </a:r>
            <a:r>
              <a:rPr sz="1100" dirty="0">
                <a:latin typeface="Tahoma"/>
                <a:cs typeface="Tahoma"/>
              </a:rPr>
              <a:t>involving these  variables, and</a:t>
            </a:r>
          </a:p>
          <a:p>
            <a:pPr marL="246379" indent="-208279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arenBoth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maximize or minimize a given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linear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objective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1933001"/>
      </p:ext>
    </p:extLst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206375"/>
            <a:ext cx="4114800" cy="215444"/>
          </a:xfrm>
        </p:spPr>
        <p:txBody>
          <a:bodyPr/>
          <a:lstStyle/>
          <a:p>
            <a:r>
              <a:rPr lang="en-US" altLang="zh-CN" sz="1400" b="1" dirty="0" smtClean="0"/>
              <a:t>A Flow in Network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0" y="739775"/>
            <a:ext cx="4381500" cy="2286000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968375"/>
            <a:ext cx="3818372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1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130175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Maximizing 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240" y="465489"/>
            <a:ext cx="3963010" cy="1962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9685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 networks consist of a directed graph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G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= 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; two special nodes 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t </a:t>
            </a:r>
            <a:r>
              <a:rPr sz="900" dirty="0">
                <a:solidFill>
                  <a:srgbClr val="FF0000"/>
                </a:solidFill>
                <a:latin typeface="Lucida Sans Unicode"/>
                <a:cs typeface="Lucida Sans Unicode"/>
              </a:rPr>
              <a:t>∈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, which are, respectively, a </a:t>
            </a:r>
            <a:r>
              <a:rPr sz="900" b="1" dirty="0">
                <a:latin typeface="Gill Sans MT"/>
                <a:cs typeface="Gill Sans MT"/>
              </a:rPr>
              <a:t>source </a:t>
            </a:r>
            <a:r>
              <a:rPr sz="900" dirty="0">
                <a:latin typeface="Tahoma"/>
                <a:cs typeface="Tahoma"/>
              </a:rPr>
              <a:t>and </a:t>
            </a:r>
            <a:r>
              <a:rPr sz="900" b="1" dirty="0">
                <a:latin typeface="Gill Sans MT"/>
                <a:cs typeface="Gill Sans MT"/>
              </a:rPr>
              <a:t>sink </a:t>
            </a:r>
            <a:r>
              <a:rPr sz="900" dirty="0">
                <a:latin typeface="Tahoma"/>
                <a:cs typeface="Tahoma"/>
              </a:rPr>
              <a:t>of </a:t>
            </a:r>
            <a:r>
              <a:rPr sz="900" i="1" dirty="0">
                <a:latin typeface="Arial"/>
                <a:cs typeface="Arial"/>
              </a:rPr>
              <a:t>G </a:t>
            </a:r>
            <a:r>
              <a:rPr sz="900" dirty="0">
                <a:latin typeface="Tahoma"/>
                <a:cs typeface="Tahoma"/>
              </a:rPr>
              <a:t>; and </a:t>
            </a:r>
            <a:r>
              <a:rPr sz="900" b="1" dirty="0">
                <a:latin typeface="Gill Sans MT"/>
                <a:cs typeface="Gill Sans MT"/>
              </a:rPr>
              <a:t>capacities 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e  </a:t>
            </a:r>
            <a:r>
              <a:rPr sz="1350" i="1" baseline="6172" dirty="0">
                <a:solidFill>
                  <a:srgbClr val="FF0000"/>
                </a:solidFill>
                <a:latin typeface="Verdana"/>
                <a:cs typeface="Verdana"/>
              </a:rPr>
              <a:t>&gt; </a:t>
            </a:r>
            <a:r>
              <a:rPr sz="1350" baseline="6172" dirty="0">
                <a:solidFill>
                  <a:srgbClr val="FF0000"/>
                </a:solidFill>
                <a:latin typeface="Tahoma"/>
                <a:cs typeface="Tahoma"/>
              </a:rPr>
              <a:t>0 </a:t>
            </a:r>
            <a:r>
              <a:rPr sz="1350" baseline="6172" dirty="0">
                <a:latin typeface="Tahoma"/>
                <a:cs typeface="Tahoma"/>
              </a:rPr>
              <a:t>on the edges.</a:t>
            </a:r>
          </a:p>
          <a:p>
            <a:pPr marL="12700" marR="58419">
              <a:lnSpc>
                <a:spcPts val="1400"/>
              </a:lnSpc>
              <a:spcBef>
                <a:spcPts val="495"/>
              </a:spcBef>
            </a:pPr>
            <a:r>
              <a:rPr sz="900" dirty="0">
                <a:latin typeface="Tahoma"/>
                <a:cs typeface="Tahoma"/>
              </a:rPr>
              <a:t>We would like to send as much oil as possible from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to 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without exceeding  the capacities of any of the edges.</a:t>
            </a:r>
          </a:p>
          <a:p>
            <a:pPr marL="12700" marR="60960">
              <a:lnSpc>
                <a:spcPts val="1400"/>
              </a:lnSpc>
              <a:spcBef>
                <a:spcPts val="215"/>
              </a:spcBef>
            </a:pPr>
            <a:r>
              <a:rPr sz="1350" baseline="6172" dirty="0">
                <a:latin typeface="Tahoma"/>
                <a:cs typeface="Tahoma"/>
              </a:rPr>
              <a:t>A particular shipping scheme is called a </a:t>
            </a:r>
            <a:r>
              <a:rPr sz="1350" b="1" baseline="6172" dirty="0">
                <a:latin typeface="Gill Sans MT"/>
                <a:cs typeface="Gill Sans MT"/>
              </a:rPr>
              <a:t>flow </a:t>
            </a:r>
            <a:r>
              <a:rPr sz="1350" baseline="6172" dirty="0">
                <a:latin typeface="Tahoma"/>
                <a:cs typeface="Tahoma"/>
              </a:rPr>
              <a:t>and consists of a variable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e </a:t>
            </a:r>
            <a:r>
              <a:rPr sz="1350" baseline="6172" dirty="0">
                <a:latin typeface="Tahoma"/>
                <a:cs typeface="Tahoma"/>
              </a:rPr>
              <a:t>for  </a:t>
            </a:r>
            <a:r>
              <a:rPr sz="900" dirty="0">
                <a:latin typeface="Tahoma"/>
                <a:cs typeface="Tahoma"/>
              </a:rPr>
              <a:t>each edge </a:t>
            </a:r>
            <a:r>
              <a:rPr sz="900" i="1" dirty="0">
                <a:latin typeface="Arial"/>
                <a:cs typeface="Arial"/>
              </a:rPr>
              <a:t>e </a:t>
            </a:r>
            <a:r>
              <a:rPr sz="900" dirty="0" smtClean="0">
                <a:latin typeface="Tahoma"/>
                <a:cs typeface="Tahoma"/>
              </a:rPr>
              <a:t>of </a:t>
            </a:r>
            <a:r>
              <a:rPr sz="900" dirty="0">
                <a:latin typeface="Tahoma"/>
                <a:cs typeface="Tahoma"/>
              </a:rPr>
              <a:t>the network, satisfying the following two </a:t>
            </a:r>
            <a:r>
              <a:rPr sz="900" dirty="0" smtClean="0">
                <a:latin typeface="Tahoma"/>
                <a:cs typeface="Tahoma"/>
              </a:rPr>
              <a:t>properties</a:t>
            </a:r>
            <a:r>
              <a:rPr sz="900" dirty="0">
                <a:latin typeface="Tahoma"/>
                <a:cs typeface="Tahoma"/>
              </a:rPr>
              <a:t>:</a:t>
            </a:r>
          </a:p>
          <a:p>
            <a:pPr marL="97154">
              <a:lnSpc>
                <a:spcPts val="1400"/>
              </a:lnSpc>
              <a:spcBef>
                <a:spcPts val="390"/>
              </a:spcBef>
              <a:buClr>
                <a:srgbClr val="3333B2"/>
              </a:buClr>
              <a:tabLst>
                <a:tab pos="247015" algn="l"/>
              </a:tabLst>
            </a:pPr>
            <a:r>
              <a:rPr lang="en-US" sz="1350" baseline="6172" dirty="0" smtClean="0">
                <a:latin typeface="Tahoma"/>
                <a:cs typeface="Tahoma"/>
              </a:rPr>
              <a:t>1. </a:t>
            </a:r>
            <a:r>
              <a:rPr sz="1350" baseline="6172" dirty="0" smtClean="0">
                <a:latin typeface="Tahoma"/>
                <a:cs typeface="Tahoma"/>
              </a:rPr>
              <a:t>It </a:t>
            </a:r>
            <a:r>
              <a:rPr sz="1350" baseline="6172" dirty="0">
                <a:latin typeface="Tahoma"/>
                <a:cs typeface="Tahoma"/>
              </a:rPr>
              <a:t>doesn’t violate edge capacities: 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0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e 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e   </a:t>
            </a:r>
            <a:r>
              <a:rPr sz="1350" baseline="6172" dirty="0">
                <a:latin typeface="Tahoma"/>
                <a:cs typeface="Tahoma"/>
              </a:rPr>
              <a:t>for all </a:t>
            </a:r>
            <a:r>
              <a:rPr sz="1350" i="1" baseline="6172" dirty="0">
                <a:latin typeface="Arial"/>
                <a:cs typeface="Arial"/>
              </a:rPr>
              <a:t>e  </a:t>
            </a:r>
            <a:r>
              <a:rPr sz="1350" baseline="6172" dirty="0">
                <a:latin typeface="Lucida Sans Unicode"/>
                <a:cs typeface="Lucida Sans Unicode"/>
              </a:rPr>
              <a:t>∈ </a:t>
            </a:r>
            <a:r>
              <a:rPr sz="1350" i="1" baseline="6172" dirty="0">
                <a:latin typeface="Arial"/>
                <a:cs typeface="Arial"/>
              </a:rPr>
              <a:t>E </a:t>
            </a:r>
            <a:r>
              <a:rPr sz="1350" baseline="6172" dirty="0">
                <a:latin typeface="Tahoma"/>
                <a:cs typeface="Tahoma"/>
              </a:rPr>
              <a:t>.</a:t>
            </a:r>
          </a:p>
          <a:p>
            <a:pPr marL="97154" marR="5080">
              <a:lnSpc>
                <a:spcPts val="1400"/>
              </a:lnSpc>
              <a:spcBef>
                <a:spcPts val="200"/>
              </a:spcBef>
              <a:buClr>
                <a:srgbClr val="3333B2"/>
              </a:buClr>
              <a:tabLst>
                <a:tab pos="247015" algn="l"/>
              </a:tabLst>
            </a:pPr>
            <a:r>
              <a:rPr lang="en-US" sz="900" dirty="0" smtClean="0">
                <a:latin typeface="Tahoma"/>
                <a:cs typeface="Tahoma"/>
              </a:rPr>
              <a:t>2. </a:t>
            </a:r>
            <a:r>
              <a:rPr sz="900" dirty="0" smtClean="0">
                <a:latin typeface="Tahoma"/>
                <a:cs typeface="Tahoma"/>
              </a:rPr>
              <a:t>For </a:t>
            </a:r>
            <a:r>
              <a:rPr sz="900" dirty="0">
                <a:latin typeface="Tahoma"/>
                <a:cs typeface="Tahoma"/>
              </a:rPr>
              <a:t>all nodes </a:t>
            </a:r>
            <a:r>
              <a:rPr sz="900" i="1" dirty="0">
                <a:latin typeface="Arial"/>
                <a:cs typeface="Arial"/>
              </a:rPr>
              <a:t>u </a:t>
            </a:r>
            <a:r>
              <a:rPr sz="900" dirty="0">
                <a:latin typeface="Tahoma"/>
                <a:cs typeface="Tahoma"/>
              </a:rPr>
              <a:t>except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and </a:t>
            </a:r>
            <a:r>
              <a:rPr sz="900" i="1" dirty="0">
                <a:latin typeface="Arial"/>
                <a:cs typeface="Arial"/>
              </a:rPr>
              <a:t>t</a:t>
            </a:r>
            <a:r>
              <a:rPr sz="900" dirty="0">
                <a:latin typeface="Tahoma"/>
                <a:cs typeface="Tahoma"/>
              </a:rPr>
              <a:t>, the amount of folw entering </a:t>
            </a:r>
            <a:r>
              <a:rPr sz="900" i="1" dirty="0">
                <a:latin typeface="Arial"/>
                <a:cs typeface="Arial"/>
              </a:rPr>
              <a:t>u </a:t>
            </a:r>
            <a:r>
              <a:rPr sz="900" dirty="0">
                <a:latin typeface="Tahoma"/>
                <a:cs typeface="Tahoma"/>
              </a:rPr>
              <a:t>equals the  amount leaving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7356" y="2148001"/>
            <a:ext cx="368185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 algn="ctr">
              <a:lnSpc>
                <a:spcPts val="1400"/>
              </a:lnSpc>
            </a:pPr>
            <a:endParaRPr sz="900" dirty="0">
              <a:latin typeface="Arial Unicode MS"/>
              <a:cs typeface="Arial Unicode MS"/>
            </a:endParaRPr>
          </a:p>
          <a:p>
            <a:pPr algn="ctr">
              <a:lnSpc>
                <a:spcPts val="1400"/>
              </a:lnSpc>
            </a:pPr>
            <a:endParaRPr lang="en-US" sz="1000" dirty="0">
              <a:latin typeface="Times New Roman"/>
              <a:cs typeface="Times New Roman"/>
            </a:endParaRPr>
          </a:p>
          <a:p>
            <a:pPr algn="ctr">
              <a:lnSpc>
                <a:spcPts val="1400"/>
              </a:lnSpc>
            </a:pP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600" i="1" dirty="0" err="1" smtClean="0">
                <a:solidFill>
                  <a:srgbClr val="0000FF"/>
                </a:solidFill>
                <a:latin typeface="Lucida Sans"/>
                <a:cs typeface="Lucida Sans"/>
              </a:rPr>
              <a:t>w</a:t>
            </a:r>
            <a:r>
              <a:rPr sz="600" i="1" dirty="0" err="1" smtClean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lang="en-US" sz="600" i="1" dirty="0" err="1" smtClean="0">
                <a:solidFill>
                  <a:srgbClr val="0000FF"/>
                </a:solidFill>
                <a:latin typeface="Lucida Sans"/>
                <a:cs typeface="Lucida Sans"/>
              </a:rPr>
              <a:t>u</a:t>
            </a:r>
            <a:r>
              <a:rPr sz="600" i="1" dirty="0" smtClean="0">
                <a:solidFill>
                  <a:srgbClr val="0000FF"/>
                </a:solidFill>
                <a:latin typeface="Lucida Sans"/>
                <a:cs typeface="Lucida Sans"/>
              </a:rPr>
              <a:t> 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600" dirty="0">
                <a:solidFill>
                  <a:srgbClr val="0000FF"/>
                </a:solidFill>
                <a:latin typeface="Lucida Sans Unicode"/>
                <a:cs typeface="Lucida Sans Unicode"/>
              </a:rPr>
              <a:t>∈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E</a:t>
            </a:r>
            <a:endParaRPr sz="600" dirty="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0358" y="2276553"/>
            <a:ext cx="999091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wu 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=  </a:t>
            </a:r>
            <a:r>
              <a:rPr lang="en-US" sz="1350" baseline="58641" dirty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lang="en-US" sz="1350" baseline="58641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sz="1350" baseline="58641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 </a:t>
            </a:r>
            <a:r>
              <a:rPr lang="en-US" sz="1350" baseline="58641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      </a:t>
            </a:r>
            <a:r>
              <a:rPr sz="1350" i="1" baseline="6172" dirty="0" err="1" smtClean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600" i="1" dirty="0" err="1" smtClean="0">
                <a:solidFill>
                  <a:srgbClr val="0000FF"/>
                </a:solidFill>
                <a:latin typeface="Lucida Sans"/>
                <a:cs typeface="Lucida Sans"/>
              </a:rPr>
              <a:t>uz</a:t>
            </a:r>
            <a:endParaRPr sz="600" dirty="0">
              <a:latin typeface="Lucida Sans"/>
              <a:cs typeface="Lucida Sans"/>
            </a:endParaRPr>
          </a:p>
          <a:p>
            <a:pPr marL="310515">
              <a:lnSpc>
                <a:spcPts val="1400"/>
              </a:lnSpc>
              <a:spcBef>
                <a:spcPts val="210"/>
              </a:spcBef>
            </a:pPr>
            <a:r>
              <a:rPr lang="en-US" sz="600" dirty="0" smtClean="0">
                <a:solidFill>
                  <a:srgbClr val="0000FF"/>
                </a:solidFill>
                <a:latin typeface="Tahoma"/>
                <a:cs typeface="Tahoma"/>
              </a:rPr>
              <a:t>  </a:t>
            </a: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(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u</a:t>
            </a:r>
            <a:r>
              <a:rPr sz="600" i="1" dirty="0">
                <a:solidFill>
                  <a:srgbClr val="0000FF"/>
                </a:solidFill>
                <a:latin typeface="Trebuchet MS"/>
                <a:cs typeface="Trebuchet MS"/>
              </a:rPr>
              <a:t>,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z 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)</a:t>
            </a:r>
            <a:r>
              <a:rPr sz="600" dirty="0">
                <a:solidFill>
                  <a:srgbClr val="0000FF"/>
                </a:solidFill>
                <a:latin typeface="Lucida Sans Unicode"/>
                <a:cs typeface="Lucida Sans Unicode"/>
              </a:rPr>
              <a:t>∈</a:t>
            </a:r>
            <a:r>
              <a:rPr sz="600" i="1" dirty="0">
                <a:solidFill>
                  <a:srgbClr val="0000FF"/>
                </a:solidFill>
                <a:latin typeface="Lucida Sans"/>
                <a:cs typeface="Lucida Sans"/>
              </a:rPr>
              <a:t>E</a:t>
            </a:r>
            <a:endParaRPr sz="60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056" y="2800417"/>
            <a:ext cx="179988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In other words, flow is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conserved</a:t>
            </a:r>
            <a:r>
              <a:rPr sz="900" dirty="0">
                <a:latin typeface="Tahoma"/>
                <a:cs typeface="Tahoma"/>
              </a:rPr>
              <a:t>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66" y="2252458"/>
            <a:ext cx="329193" cy="252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46383"/>
            <a:ext cx="329193" cy="252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650" y="206376"/>
            <a:ext cx="4267200" cy="215444"/>
          </a:xfrm>
        </p:spPr>
        <p:txBody>
          <a:bodyPr/>
          <a:lstStyle/>
          <a:p>
            <a:r>
              <a:rPr lang="en-US" altLang="zh-CN" sz="1400" b="1" dirty="0" smtClean="0"/>
              <a:t>Max-flow algorithm: example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9351" y="587376"/>
            <a:ext cx="3860699" cy="2421826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739775"/>
            <a:ext cx="2362200" cy="2200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615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55" y="206376"/>
            <a:ext cx="414979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Maximizing flow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47817"/>
            <a:ext cx="3710356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The </a:t>
            </a:r>
            <a:r>
              <a:rPr sz="1100" b="1" dirty="0">
                <a:latin typeface="Gill Sans MT"/>
                <a:cs typeface="Gill Sans MT"/>
              </a:rPr>
              <a:t>size </a:t>
            </a:r>
            <a:r>
              <a:rPr sz="1100" dirty="0">
                <a:latin typeface="Tahoma"/>
                <a:cs typeface="Tahoma"/>
              </a:rPr>
              <a:t>of a flow is the total quantity sent from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 smtClean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t </a:t>
            </a:r>
            <a:r>
              <a:rPr sz="1100" dirty="0">
                <a:latin typeface="Tahoma"/>
                <a:cs typeface="Tahoma"/>
              </a:rPr>
              <a:t>and, by </a:t>
            </a:r>
            <a:r>
              <a:rPr sz="1100" dirty="0" smtClean="0">
                <a:latin typeface="Tahoma"/>
                <a:cs typeface="Tahoma"/>
              </a:rPr>
              <a:t>the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conservation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principle</a:t>
            </a:r>
            <a:r>
              <a:rPr sz="1100" dirty="0">
                <a:latin typeface="Tahoma"/>
                <a:cs typeface="Tahoma"/>
              </a:rPr>
              <a:t>, is equal to the quantity leaving </a:t>
            </a:r>
            <a:r>
              <a:rPr sz="1100" i="1" dirty="0" smtClean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86153" y="1388922"/>
            <a:ext cx="540385" cy="161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9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 =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3052" y="1401572"/>
            <a:ext cx="581597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ts val="1400"/>
              </a:lnSpc>
            </a:pPr>
            <a:r>
              <a:rPr lang="en-US" sz="1350" baseline="58641" dirty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lang="en-US" sz="135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  </a:t>
            </a:r>
            <a:r>
              <a:rPr sz="1350" baseline="58641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1350" i="1" baseline="6172" dirty="0" err="1" smtClean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 err="1" smtClean="0">
                <a:solidFill>
                  <a:srgbClr val="FF0000"/>
                </a:solidFill>
                <a:latin typeface="Lucida Sans"/>
                <a:cs typeface="Lucida Sans"/>
              </a:rPr>
              <a:t>su</a:t>
            </a:r>
            <a:r>
              <a:rPr sz="600" i="1" dirty="0" smtClean="0">
                <a:solidFill>
                  <a:srgbClr val="FF0000"/>
                </a:solidFill>
                <a:latin typeface="Lucida Sans"/>
                <a:cs typeface="Lucida Sans"/>
              </a:rPr>
              <a:t> </a:t>
            </a:r>
            <a:r>
              <a:rPr sz="600" dirty="0" smtClean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600" i="1" dirty="0" err="1" smtClean="0">
                <a:solidFill>
                  <a:srgbClr val="FF0000"/>
                </a:solidFill>
                <a:latin typeface="Lucida Sans"/>
                <a:cs typeface="Lucida Sans"/>
              </a:rPr>
              <a:t>s</a:t>
            </a:r>
            <a:r>
              <a:rPr sz="600" i="1" dirty="0" err="1" smtClean="0">
                <a:solidFill>
                  <a:srgbClr val="FF0000"/>
                </a:solidFill>
                <a:latin typeface="Trebuchet MS"/>
                <a:cs typeface="Trebuchet MS"/>
              </a:rPr>
              <a:t>,</a:t>
            </a:r>
            <a:r>
              <a:rPr sz="600" i="1" dirty="0" err="1" smtClean="0">
                <a:solidFill>
                  <a:srgbClr val="FF0000"/>
                </a:solidFill>
                <a:latin typeface="Lucida Sans"/>
                <a:cs typeface="Lucida Sans"/>
              </a:rPr>
              <a:t>u</a:t>
            </a:r>
            <a:r>
              <a:rPr sz="6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600" dirty="0">
                <a:solidFill>
                  <a:srgbClr val="FF0000"/>
                </a:solidFill>
                <a:latin typeface="Lucida Sans Unicode"/>
                <a:cs typeface="Lucida Sans Unicode"/>
              </a:rPr>
              <a:t>∈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E</a:t>
            </a:r>
            <a:endParaRPr sz="60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850" y="1882775"/>
            <a:ext cx="3862756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lang="en-US" sz="1100" dirty="0" smtClean="0">
                <a:latin typeface="Tahoma"/>
                <a:cs typeface="Tahoma"/>
              </a:rPr>
              <a:t>In short, our goal is to assign values to </a:t>
            </a:r>
            <a:r>
              <a:rPr lang="en-US" altLang="zh-CN" sz="1100" dirty="0"/>
              <a:t>{</a:t>
            </a:r>
            <a:r>
              <a:rPr lang="en-US" altLang="zh-CN" sz="1100" i="1" dirty="0" err="1"/>
              <a:t>f</a:t>
            </a:r>
            <a:r>
              <a:rPr lang="en-US" altLang="zh-CN" sz="1100" i="1" baseline="-25000" dirty="0" err="1"/>
              <a:t>e</a:t>
            </a:r>
            <a:r>
              <a:rPr lang="en-US" altLang="zh-CN" sz="1100" i="1" dirty="0"/>
              <a:t> </a:t>
            </a:r>
            <a:r>
              <a:rPr lang="en-US" altLang="zh-CN" sz="1100" dirty="0"/>
              <a:t>| </a:t>
            </a:r>
            <a:r>
              <a:rPr lang="en-US" altLang="zh-CN" sz="1100" i="1" dirty="0"/>
              <a:t>e </a:t>
            </a:r>
            <a:r>
              <a:rPr lang="zh-CN" altLang="zh-CN" sz="1100" dirty="0"/>
              <a:t>∈ </a:t>
            </a:r>
            <a:r>
              <a:rPr lang="en-US" altLang="zh-CN" sz="1100" i="1" dirty="0"/>
              <a:t>E </a:t>
            </a:r>
            <a:r>
              <a:rPr lang="en-US" altLang="zh-CN" sz="1100" dirty="0" smtClean="0"/>
              <a:t>}</a:t>
            </a:r>
            <a:r>
              <a:rPr lang="en-US" altLang="zh-CN" sz="1100" dirty="0">
                <a:latin typeface="Tahoma"/>
                <a:cs typeface="Tahoma"/>
              </a:rPr>
              <a:t> </a:t>
            </a:r>
            <a:r>
              <a:rPr lang="en-US" altLang="zh-CN" sz="1100" dirty="0" smtClean="0">
                <a:latin typeface="Tahoma"/>
                <a:cs typeface="Tahoma"/>
              </a:rPr>
              <a:t>that will satisfy</a:t>
            </a:r>
            <a:r>
              <a:rPr lang="en-US" sz="1100" dirty="0" smtClean="0">
                <a:latin typeface="Tahoma"/>
                <a:cs typeface="Tahoma"/>
              </a:rPr>
              <a:t> a set of l</a:t>
            </a:r>
            <a:r>
              <a:rPr sz="1100" dirty="0" smtClean="0">
                <a:latin typeface="Tahoma"/>
                <a:cs typeface="Tahoma"/>
              </a:rPr>
              <a:t>inear </a:t>
            </a:r>
            <a:r>
              <a:rPr sz="1100" dirty="0">
                <a:latin typeface="Tahoma"/>
                <a:cs typeface="Tahoma"/>
              </a:rPr>
              <a:t>constraints and maximize a linear objective </a:t>
            </a:r>
            <a:r>
              <a:rPr sz="1100" dirty="0" smtClean="0">
                <a:latin typeface="Tahoma"/>
                <a:cs typeface="Tahoma"/>
              </a:rPr>
              <a:t>function.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sz="1100" dirty="0">
              <a:latin typeface="Tahoma"/>
              <a:cs typeface="Tahoma"/>
            </a:endParaRPr>
          </a:p>
          <a:p>
            <a:pPr marL="12700" marR="77470">
              <a:lnSpc>
                <a:spcPts val="1400"/>
              </a:lnSpc>
              <a:spcBef>
                <a:spcPts val="20"/>
              </a:spcBef>
            </a:pPr>
            <a:r>
              <a:rPr sz="1100" dirty="0">
                <a:latin typeface="Tahoma"/>
                <a:cs typeface="Tahoma"/>
              </a:rPr>
              <a:t>But this is a linear program! The maximum-flow problem reduces to linear  programming.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4" y="1345881"/>
            <a:ext cx="219460" cy="24715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6"/>
            <a:ext cx="4114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815975"/>
            <a:ext cx="4015156" cy="17922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All we know so far of the simplex algorithm is the vague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geometric intuition  </a:t>
            </a:r>
            <a:r>
              <a:rPr sz="1100" dirty="0">
                <a:latin typeface="Tahoma"/>
                <a:cs typeface="Tahoma"/>
              </a:rPr>
              <a:t>that it keeps making local moves on the surface of a convex feasible region, </a:t>
            </a:r>
            <a:r>
              <a:rPr sz="1100" dirty="0" smtClean="0">
                <a:latin typeface="Tahoma"/>
                <a:cs typeface="Tahoma"/>
              </a:rPr>
              <a:t>successively </a:t>
            </a:r>
            <a:r>
              <a:rPr sz="1100" dirty="0">
                <a:latin typeface="Tahoma"/>
                <a:cs typeface="Tahoma"/>
              </a:rPr>
              <a:t>improving the objective function until it finally reaches the optimal </a:t>
            </a:r>
            <a:r>
              <a:rPr sz="1100" dirty="0" smtClean="0">
                <a:latin typeface="Tahoma"/>
                <a:cs typeface="Tahoma"/>
              </a:rPr>
              <a:t>solution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 behavior of simplex has an 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elementary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interpretation</a:t>
            </a:r>
            <a:r>
              <a:rPr sz="1100" i="1" dirty="0">
                <a:solidFill>
                  <a:srgbClr val="0000FF"/>
                </a:solidFill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  <a:p>
            <a:pPr marL="259715" indent="-171450">
              <a:lnSpc>
                <a:spcPts val="1400"/>
              </a:lnSpc>
              <a:spcBef>
                <a:spcPts val="555"/>
              </a:spcBef>
              <a:buFont typeface="Wingdings" panose="05000000000000000000" pitchFamily="2" charset="2"/>
              <a:buChar char="Ø"/>
            </a:pPr>
            <a:r>
              <a:rPr sz="1100" dirty="0">
                <a:latin typeface="Tahoma"/>
                <a:cs typeface="Tahoma"/>
              </a:rPr>
              <a:t>Start with zero flow.</a:t>
            </a:r>
          </a:p>
          <a:p>
            <a:pPr marL="259715" marR="548005" indent="-171450">
              <a:lnSpc>
                <a:spcPts val="1400"/>
              </a:lnSpc>
              <a:spcBef>
                <a:spcPts val="280"/>
              </a:spcBef>
              <a:buFont typeface="Wingdings" panose="05000000000000000000" pitchFamily="2" charset="2"/>
              <a:buChar char="Ø"/>
            </a:pPr>
            <a:r>
              <a:rPr sz="1100" dirty="0">
                <a:latin typeface="Tahoma"/>
                <a:cs typeface="Tahoma"/>
              </a:rPr>
              <a:t>Repeat: choose an appropriate path from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, and increase flow  along the edges of this path as much as </a:t>
            </a:r>
            <a:r>
              <a:rPr sz="1100" dirty="0" smtClean="0">
                <a:latin typeface="Tahoma"/>
                <a:cs typeface="Tahoma"/>
              </a:rPr>
              <a:t>possible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351" y="206376"/>
            <a:ext cx="391669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850" y="511175"/>
            <a:ext cx="4114800" cy="2385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There is just one complication.</a:t>
            </a:r>
          </a:p>
          <a:p>
            <a:pPr marL="246379">
              <a:lnSpc>
                <a:spcPts val="1400"/>
              </a:lnSpc>
              <a:spcBef>
                <a:spcPts val="315"/>
              </a:spcBef>
            </a:pPr>
            <a:r>
              <a:rPr sz="1000" i="1" dirty="0">
                <a:latin typeface="Arial"/>
                <a:cs typeface="Arial"/>
              </a:rPr>
              <a:t>What if we </a:t>
            </a:r>
            <a:r>
              <a:rPr sz="1000" i="1" dirty="0" smtClean="0">
                <a:latin typeface="Arial"/>
                <a:cs typeface="Arial"/>
              </a:rPr>
              <a:t>choose a path </a:t>
            </a:r>
            <a:r>
              <a:rPr sz="1000" i="1" dirty="0">
                <a:latin typeface="Arial"/>
                <a:cs typeface="Arial"/>
              </a:rPr>
              <a:t>that blocks all other paths?</a:t>
            </a:r>
            <a:endParaRPr sz="10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1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Simplex gets around this problem by also allowing paths to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cancel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existing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flow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12700" marR="247650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To summarize, in each iteration simplex looks for an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path whose edges  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) can be of two types:</a:t>
            </a:r>
          </a:p>
          <a:p>
            <a:pPr marL="246379" indent="-14922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900" dirty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) is in the original network, and is not yet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at full </a:t>
            </a:r>
            <a:r>
              <a:rPr sz="900" i="1" dirty="0" smtClean="0">
                <a:solidFill>
                  <a:srgbClr val="0000FF"/>
                </a:solidFill>
                <a:latin typeface="Arial"/>
                <a:cs typeface="Arial"/>
              </a:rPr>
              <a:t>capacity</a:t>
            </a:r>
            <a:r>
              <a:rPr sz="900" dirty="0">
                <a:latin typeface="Tahoma"/>
                <a:cs typeface="Tahoma"/>
              </a:rPr>
              <a:t>.</a:t>
            </a:r>
          </a:p>
          <a:p>
            <a:pPr marL="246379" marR="100330" indent="-149225">
              <a:lnSpc>
                <a:spcPts val="1400"/>
              </a:lnSpc>
              <a:spcBef>
                <a:spcPts val="300"/>
              </a:spcBef>
              <a:buClr>
                <a:srgbClr val="3333B2"/>
              </a:buClr>
              <a:buAutoNum type="arabicPeriod"/>
              <a:tabLst>
                <a:tab pos="247015" algn="l"/>
              </a:tabLst>
            </a:pPr>
            <a:r>
              <a:rPr sz="900" dirty="0">
                <a:latin typeface="Tahoma"/>
                <a:cs typeface="Tahoma"/>
              </a:rPr>
              <a:t>The reverse edge 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dirty="0">
                <a:latin typeface="Tahoma"/>
                <a:cs typeface="Tahoma"/>
              </a:rPr>
              <a:t>) is in the original network, and there is some flow  along it.</a:t>
            </a:r>
          </a:p>
          <a:p>
            <a:pPr marL="12700" marR="118110">
              <a:lnSpc>
                <a:spcPts val="1400"/>
              </a:lnSpc>
              <a:spcBef>
                <a:spcPts val="300"/>
              </a:spcBef>
            </a:pPr>
            <a:r>
              <a:rPr sz="900" dirty="0">
                <a:latin typeface="Tahoma"/>
                <a:cs typeface="Tahoma"/>
              </a:rPr>
              <a:t>If the current flow is </a:t>
            </a:r>
            <a:r>
              <a:rPr sz="900" i="1" dirty="0">
                <a:latin typeface="Arial"/>
                <a:cs typeface="Arial"/>
              </a:rPr>
              <a:t>f </a:t>
            </a:r>
            <a:r>
              <a:rPr sz="900" dirty="0">
                <a:latin typeface="Tahoma"/>
                <a:cs typeface="Tahoma"/>
              </a:rPr>
              <a:t>, then in the first case, edge (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v </a:t>
            </a:r>
            <a:r>
              <a:rPr sz="900" dirty="0">
                <a:latin typeface="Tahoma"/>
                <a:cs typeface="Tahoma"/>
              </a:rPr>
              <a:t>) can handle up to 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uv </a:t>
            </a:r>
            <a:r>
              <a:rPr sz="1350" baseline="6172" dirty="0">
                <a:solidFill>
                  <a:srgbClr val="FF0000"/>
                </a:solidFill>
                <a:latin typeface="Lucida Sans Unicode"/>
                <a:cs typeface="Lucida Sans Unicode"/>
              </a:rPr>
              <a:t>−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uv </a:t>
            </a:r>
            <a:r>
              <a:rPr sz="1350" baseline="6172" dirty="0">
                <a:latin typeface="Tahoma"/>
                <a:cs typeface="Tahoma"/>
              </a:rPr>
              <a:t>additional units of flow, and in the second case, up to </a:t>
            </a:r>
            <a:r>
              <a:rPr sz="1350" i="1" baseline="6172" dirty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sz="600" i="1" dirty="0">
                <a:solidFill>
                  <a:srgbClr val="FF0000"/>
                </a:solidFill>
                <a:latin typeface="Lucida Sans"/>
                <a:cs typeface="Lucida Sans"/>
              </a:rPr>
              <a:t>vu </a:t>
            </a:r>
            <a:r>
              <a:rPr sz="1350" baseline="6172" dirty="0">
                <a:latin typeface="Tahoma"/>
                <a:cs typeface="Tahoma"/>
              </a:rPr>
              <a:t>additional  </a:t>
            </a:r>
            <a:r>
              <a:rPr sz="900" dirty="0">
                <a:latin typeface="Tahoma"/>
                <a:cs typeface="Tahoma"/>
              </a:rPr>
              <a:t>units (canceling all or part of the existing flow on </a:t>
            </a:r>
            <a:r>
              <a:rPr sz="900" dirty="0" smtClean="0">
                <a:latin typeface="Tahoma"/>
                <a:cs typeface="Tahoma"/>
              </a:rPr>
              <a:t>(</a:t>
            </a:r>
            <a:r>
              <a:rPr sz="900" i="1" dirty="0">
                <a:latin typeface="Arial"/>
                <a:cs typeface="Arial"/>
              </a:rPr>
              <a:t>v</a:t>
            </a:r>
            <a:r>
              <a:rPr sz="900" i="1" dirty="0">
                <a:latin typeface="Verdana"/>
                <a:cs typeface="Verdana"/>
              </a:rPr>
              <a:t>, </a:t>
            </a:r>
            <a:r>
              <a:rPr sz="900" i="1" dirty="0">
                <a:latin typeface="Arial"/>
                <a:cs typeface="Arial"/>
              </a:rPr>
              <a:t>u</a:t>
            </a:r>
            <a:r>
              <a:rPr sz="900" dirty="0">
                <a:latin typeface="Tahoma"/>
                <a:cs typeface="Tahoma"/>
              </a:rPr>
              <a:t>)).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6"/>
            <a:ext cx="410504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closer look at the algorithm (cont’d)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48721"/>
            <a:ext cx="3914140" cy="743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These flow-increasing opportunities can be captured in a </a:t>
            </a:r>
            <a:r>
              <a:rPr sz="900" b="1" dirty="0">
                <a:latin typeface="Gill Sans MT"/>
                <a:cs typeface="Gill Sans MT"/>
              </a:rPr>
              <a:t>residual network 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= (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9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f </a:t>
            </a:r>
            <a:r>
              <a:rPr sz="9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900" dirty="0">
                <a:latin typeface="Tahoma"/>
                <a:cs typeface="Tahoma"/>
              </a:rPr>
              <a:t>, which has exactly the two types of edges listed, with residual  capacities </a:t>
            </a:r>
            <a:r>
              <a:rPr sz="900" i="1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900" i="1" baseline="37037" dirty="0">
                <a:solidFill>
                  <a:srgbClr val="FF0000"/>
                </a:solidFill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:</a:t>
            </a:r>
          </a:p>
          <a:p>
            <a:pPr marL="989330">
              <a:lnSpc>
                <a:spcPts val="1400"/>
              </a:lnSpc>
              <a:spcBef>
                <a:spcPts val="209"/>
              </a:spcBef>
              <a:tabLst>
                <a:tab pos="1617980" algn="l"/>
              </a:tabLst>
            </a:pPr>
            <a:r>
              <a:rPr sz="1350" i="1" baseline="6172" dirty="0" err="1" smtClean="0">
                <a:latin typeface="Arial"/>
                <a:cs typeface="Arial"/>
              </a:rPr>
              <a:t>c</a:t>
            </a:r>
            <a:r>
              <a:rPr sz="600" i="1" dirty="0" err="1" smtClean="0">
                <a:latin typeface="Lucida Sans"/>
                <a:cs typeface="Lucida Sans"/>
              </a:rPr>
              <a:t>uv</a:t>
            </a:r>
            <a:r>
              <a:rPr sz="600" i="1" dirty="0" smtClean="0">
                <a:latin typeface="Lucida Sans"/>
                <a:cs typeface="Lucida Sans"/>
              </a:rPr>
              <a:t>  </a:t>
            </a:r>
            <a:r>
              <a:rPr sz="1350" baseline="6172" dirty="0">
                <a:latin typeface="Lucida Sans Unicode"/>
                <a:cs typeface="Lucida Sans Unicode"/>
              </a:rPr>
              <a:t>−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uv	</a:t>
            </a:r>
            <a:r>
              <a:rPr sz="1350" baseline="6172" dirty="0">
                <a:latin typeface="Tahoma"/>
                <a:cs typeface="Tahoma"/>
              </a:rPr>
              <a:t>if (</a:t>
            </a:r>
            <a:r>
              <a:rPr sz="1350" i="1" baseline="6172" dirty="0">
                <a:latin typeface="Arial"/>
                <a:cs typeface="Arial"/>
              </a:rPr>
              <a:t>u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v </a:t>
            </a:r>
            <a:r>
              <a:rPr sz="1350" baseline="6172" dirty="0">
                <a:latin typeface="Tahoma"/>
                <a:cs typeface="Tahoma"/>
              </a:rPr>
              <a:t>) </a:t>
            </a:r>
            <a:r>
              <a:rPr sz="1350" baseline="6172" dirty="0">
                <a:latin typeface="Lucida Sans Unicode"/>
                <a:cs typeface="Lucida Sans Unicode"/>
              </a:rPr>
              <a:t>∈ </a:t>
            </a:r>
            <a:r>
              <a:rPr sz="1350" i="1" baseline="6172" dirty="0">
                <a:latin typeface="Arial"/>
                <a:cs typeface="Arial"/>
              </a:rPr>
              <a:t>E  </a:t>
            </a:r>
            <a:r>
              <a:rPr sz="1350" baseline="6172" dirty="0">
                <a:latin typeface="Tahoma"/>
                <a:cs typeface="Tahoma"/>
              </a:rPr>
              <a:t>and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uv  </a:t>
            </a:r>
            <a:r>
              <a:rPr sz="1350" i="1" baseline="6172" dirty="0">
                <a:latin typeface="Verdana"/>
                <a:cs typeface="Verdana"/>
              </a:rPr>
              <a:t>&lt; </a:t>
            </a:r>
            <a:r>
              <a:rPr sz="1350" i="1" baseline="6172" dirty="0">
                <a:latin typeface="Arial"/>
                <a:cs typeface="Arial"/>
              </a:rPr>
              <a:t>c</a:t>
            </a:r>
            <a:r>
              <a:rPr sz="600" i="1" dirty="0">
                <a:latin typeface="Lucida Sans"/>
                <a:cs typeface="Lucida Sans"/>
              </a:rPr>
              <a:t>uv</a:t>
            </a:r>
            <a:endParaRPr sz="600" dirty="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8450" y="1382255"/>
            <a:ext cx="140335" cy="1608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vu</a:t>
            </a:r>
            <a:endParaRPr sz="600">
              <a:latin typeface="Lucida Sans"/>
              <a:cs typeface="Lucida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53170" y="1382255"/>
            <a:ext cx="141867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350" baseline="6172" dirty="0">
                <a:latin typeface="Tahoma"/>
                <a:cs typeface="Tahoma"/>
              </a:rPr>
              <a:t>if (</a:t>
            </a:r>
            <a:r>
              <a:rPr sz="1350" i="1" baseline="6172" dirty="0">
                <a:latin typeface="Arial"/>
                <a:cs typeface="Arial"/>
              </a:rPr>
              <a:t>v</a:t>
            </a:r>
            <a:r>
              <a:rPr sz="1350" i="1" baseline="6172" dirty="0">
                <a:latin typeface="Verdana"/>
                <a:cs typeface="Verdana"/>
              </a:rPr>
              <a:t>, </a:t>
            </a:r>
            <a:r>
              <a:rPr sz="1350" i="1" baseline="6172" dirty="0">
                <a:latin typeface="Arial"/>
                <a:cs typeface="Arial"/>
              </a:rPr>
              <a:t>u</a:t>
            </a:r>
            <a:r>
              <a:rPr sz="1350" baseline="6172" dirty="0">
                <a:latin typeface="Tahoma"/>
                <a:cs typeface="Tahoma"/>
              </a:rPr>
              <a:t>) </a:t>
            </a:r>
            <a:r>
              <a:rPr sz="1350" baseline="6172" dirty="0">
                <a:latin typeface="Lucida Sans Unicode"/>
                <a:cs typeface="Lucida Sans Unicode"/>
              </a:rPr>
              <a:t>∈ </a:t>
            </a:r>
            <a:r>
              <a:rPr sz="1350" i="1" baseline="6172" dirty="0">
                <a:latin typeface="Arial"/>
                <a:cs typeface="Arial"/>
              </a:rPr>
              <a:t>E  </a:t>
            </a:r>
            <a:r>
              <a:rPr sz="1350" baseline="6172" dirty="0">
                <a:latin typeface="Tahoma"/>
                <a:cs typeface="Tahoma"/>
              </a:rPr>
              <a:t>and </a:t>
            </a:r>
            <a:r>
              <a:rPr sz="1350" i="1" baseline="6172" dirty="0">
                <a:latin typeface="Arial"/>
                <a:cs typeface="Arial"/>
              </a:rPr>
              <a:t>f</a:t>
            </a:r>
            <a:r>
              <a:rPr sz="600" i="1" dirty="0">
                <a:latin typeface="Lucida Sans"/>
                <a:cs typeface="Lucida Sans"/>
              </a:rPr>
              <a:t>vu  </a:t>
            </a:r>
            <a:r>
              <a:rPr sz="1350" i="1" baseline="6172" dirty="0">
                <a:latin typeface="Verdana"/>
                <a:cs typeface="Verdana"/>
              </a:rPr>
              <a:t>&gt; </a:t>
            </a:r>
            <a:r>
              <a:rPr sz="1350" baseline="6172" dirty="0">
                <a:latin typeface="Tahoma"/>
                <a:cs typeface="Tahoma"/>
              </a:rPr>
              <a:t>0.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9558" y="1730375"/>
            <a:ext cx="4023133" cy="1410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16865">
              <a:lnSpc>
                <a:spcPts val="1400"/>
              </a:lnSpc>
            </a:pPr>
            <a:r>
              <a:rPr sz="900" dirty="0">
                <a:latin typeface="Tahoma"/>
                <a:cs typeface="Tahoma"/>
              </a:rPr>
              <a:t>Thus we can equivalently think of simplex as choosing an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path in the  residual network.</a:t>
            </a:r>
          </a:p>
          <a:p>
            <a:pPr marL="12700" marR="205104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By simulating the behavior of simplex, we get a </a:t>
            </a:r>
            <a:r>
              <a:rPr sz="900" i="1" dirty="0">
                <a:solidFill>
                  <a:srgbClr val="0000FF"/>
                </a:solidFill>
                <a:latin typeface="Arial"/>
                <a:cs typeface="Arial"/>
              </a:rPr>
              <a:t>direct algorithm </a:t>
            </a:r>
            <a:r>
              <a:rPr sz="900" dirty="0">
                <a:latin typeface="Tahoma"/>
                <a:cs typeface="Tahoma"/>
              </a:rPr>
              <a:t>for solving  max-flow.</a:t>
            </a: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900" dirty="0">
                <a:latin typeface="Tahoma"/>
                <a:cs typeface="Tahoma"/>
              </a:rPr>
              <a:t>It proceeds in iterations, each time explicitly constructing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baseline="37037" dirty="0"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, finding a suitable  </a:t>
            </a:r>
            <a:r>
              <a:rPr sz="900" i="1" dirty="0">
                <a:latin typeface="Arial"/>
                <a:cs typeface="Arial"/>
              </a:rPr>
              <a:t>s </a:t>
            </a:r>
            <a:r>
              <a:rPr sz="900" dirty="0">
                <a:latin typeface="Tahoma"/>
                <a:cs typeface="Tahoma"/>
              </a:rPr>
              <a:t>-</a:t>
            </a:r>
            <a:r>
              <a:rPr sz="900" i="1" dirty="0">
                <a:latin typeface="Arial"/>
                <a:cs typeface="Arial"/>
              </a:rPr>
              <a:t>t </a:t>
            </a:r>
            <a:r>
              <a:rPr sz="900" dirty="0">
                <a:latin typeface="Tahoma"/>
                <a:cs typeface="Tahoma"/>
              </a:rPr>
              <a:t>path in </a:t>
            </a:r>
            <a:r>
              <a:rPr sz="900" i="1" dirty="0">
                <a:latin typeface="Arial"/>
                <a:cs typeface="Arial"/>
              </a:rPr>
              <a:t>G</a:t>
            </a:r>
            <a:r>
              <a:rPr sz="900" i="1" baseline="37037" dirty="0">
                <a:latin typeface="Lucida Sans"/>
                <a:cs typeface="Lucida Sans"/>
              </a:rPr>
              <a:t>f </a:t>
            </a:r>
            <a:r>
              <a:rPr sz="900" dirty="0">
                <a:latin typeface="Tahoma"/>
                <a:cs typeface="Tahoma"/>
              </a:rPr>
              <a:t>by using, say, a linear-time breadth-first search, and halting if  there is no longer any such path along which flow can </a:t>
            </a:r>
            <a:r>
              <a:rPr sz="900" dirty="0" smtClean="0">
                <a:latin typeface="Tahoma"/>
                <a:cs typeface="Tahoma"/>
              </a:rPr>
              <a:t>be </a:t>
            </a:r>
            <a:r>
              <a:rPr sz="900" dirty="0">
                <a:latin typeface="Tahoma"/>
                <a:cs typeface="Tahoma"/>
              </a:rPr>
              <a:t>increased.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05" y="1212514"/>
            <a:ext cx="112825" cy="3600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34080"/>
            <a:ext cx="3679825" cy="313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4394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9350" y="1184631"/>
            <a:ext cx="4013100" cy="1993543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06376"/>
            <a:ext cx="3423776" cy="936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138867"/>
            <a:ext cx="3271376" cy="2109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242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3886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Cuts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415" y="739775"/>
            <a:ext cx="3938956" cy="2167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truly remarkable fact:</a:t>
            </a:r>
          </a:p>
          <a:p>
            <a:pPr marL="246379" marR="243204">
              <a:lnSpc>
                <a:spcPts val="1400"/>
              </a:lnSpc>
              <a:spcBef>
                <a:spcPts val="300"/>
              </a:spcBef>
            </a:pPr>
            <a:r>
              <a:rPr sz="1100" i="1" dirty="0">
                <a:latin typeface="Arial"/>
                <a:cs typeface="Arial"/>
              </a:rPr>
              <a:t>not only does simplex correctly compute a maximum flow, but it also </a:t>
            </a:r>
            <a:r>
              <a:rPr sz="1100" i="1" dirty="0" smtClean="0">
                <a:latin typeface="Arial"/>
                <a:cs typeface="Arial"/>
              </a:rPr>
              <a:t>generates </a:t>
            </a:r>
            <a:r>
              <a:rPr sz="1100" i="1" dirty="0">
                <a:latin typeface="Arial"/>
                <a:cs typeface="Arial"/>
              </a:rPr>
              <a:t>a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short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proof of the optimality </a:t>
            </a:r>
            <a:r>
              <a:rPr sz="1100" i="1" dirty="0">
                <a:latin typeface="Arial"/>
                <a:cs typeface="Arial"/>
              </a:rPr>
              <a:t>of this </a:t>
            </a:r>
            <a:r>
              <a:rPr sz="1100" i="1" dirty="0" smtClean="0">
                <a:latin typeface="Arial"/>
                <a:cs typeface="Arial"/>
              </a:rPr>
              <a:t>flow</a:t>
            </a:r>
            <a:r>
              <a:rPr sz="1100" i="1" dirty="0">
                <a:latin typeface="Arial"/>
                <a:cs typeface="Arial"/>
              </a:rPr>
              <a:t>!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ts val="1400"/>
              </a:lnSpc>
              <a:spcBef>
                <a:spcPts val="5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An 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b="1" dirty="0">
                <a:latin typeface="Gill Sans MT"/>
                <a:cs typeface="Gill Sans MT"/>
              </a:rPr>
              <a:t>-cut </a:t>
            </a:r>
            <a:r>
              <a:rPr sz="1100" dirty="0">
                <a:latin typeface="Tahoma"/>
                <a:cs typeface="Tahoma"/>
              </a:rPr>
              <a:t>partitions the vertices into two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disjoint </a:t>
            </a:r>
            <a:r>
              <a:rPr sz="1100" dirty="0">
                <a:latin typeface="Tahoma"/>
                <a:cs typeface="Tahoma"/>
              </a:rPr>
              <a:t>groups </a:t>
            </a:r>
            <a:r>
              <a:rPr sz="1100" i="1" dirty="0">
                <a:latin typeface="Arial"/>
                <a:cs typeface="Arial"/>
              </a:rPr>
              <a:t>L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such that  </a:t>
            </a:r>
            <a:r>
              <a:rPr sz="1100" i="1" dirty="0">
                <a:latin typeface="Arial"/>
                <a:cs typeface="Arial"/>
              </a:rPr>
              <a:t>s </a:t>
            </a:r>
            <a:r>
              <a:rPr sz="1100" dirty="0">
                <a:latin typeface="Lucida Sans Unicode"/>
                <a:cs typeface="Lucida Sans Unicode"/>
              </a:rPr>
              <a:t>∈ </a:t>
            </a:r>
            <a:r>
              <a:rPr sz="1100" i="1" dirty="0">
                <a:latin typeface="Arial"/>
                <a:cs typeface="Arial"/>
              </a:rPr>
              <a:t>L </a:t>
            </a:r>
            <a:r>
              <a:rPr sz="1100" dirty="0">
                <a:latin typeface="Tahoma"/>
                <a:cs typeface="Tahoma"/>
              </a:rPr>
              <a:t>and </a:t>
            </a:r>
            <a:r>
              <a:rPr sz="1100" i="1" dirty="0">
                <a:latin typeface="Arial"/>
                <a:cs typeface="Arial"/>
              </a:rPr>
              <a:t>t </a:t>
            </a:r>
            <a:r>
              <a:rPr sz="1100" dirty="0">
                <a:latin typeface="Lucida Sans Unicode"/>
                <a:cs typeface="Lucida Sans Unicode"/>
              </a:rPr>
              <a:t>∈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. Its </a:t>
            </a:r>
            <a:r>
              <a:rPr sz="1100" b="1" dirty="0">
                <a:latin typeface="Gill Sans MT"/>
                <a:cs typeface="Gill Sans MT"/>
              </a:rPr>
              <a:t>capacity </a:t>
            </a:r>
            <a:r>
              <a:rPr sz="1100" dirty="0">
                <a:latin typeface="Tahoma"/>
                <a:cs typeface="Tahoma"/>
              </a:rPr>
              <a:t>is the total capacity of the edges from </a:t>
            </a:r>
            <a:r>
              <a:rPr sz="1100" i="1" dirty="0">
                <a:latin typeface="Arial"/>
                <a:cs typeface="Arial"/>
              </a:rPr>
              <a:t>L </a:t>
            </a:r>
            <a:r>
              <a:rPr sz="1100" dirty="0">
                <a:latin typeface="Tahoma"/>
                <a:cs typeface="Tahoma"/>
              </a:rPr>
              <a:t>to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>
                <a:latin typeface="Tahoma"/>
                <a:cs typeface="Tahoma"/>
              </a:rPr>
              <a:t>,  and as argued previously, is an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upper bound </a:t>
            </a:r>
            <a:r>
              <a:rPr sz="1100" dirty="0">
                <a:latin typeface="Tahoma"/>
                <a:cs typeface="Tahoma"/>
              </a:rPr>
              <a:t>on </a:t>
            </a:r>
            <a:r>
              <a:rPr sz="1100" i="1" dirty="0" smtClean="0">
                <a:solidFill>
                  <a:srgbClr val="0000FF"/>
                </a:solidFill>
                <a:latin typeface="Arial"/>
                <a:cs typeface="Arial"/>
              </a:rPr>
              <a:t>any </a:t>
            </a:r>
            <a:r>
              <a:rPr sz="1100" dirty="0">
                <a:latin typeface="Tahoma"/>
                <a:cs typeface="Tahoma"/>
              </a:rPr>
              <a:t>flow:</a:t>
            </a:r>
          </a:p>
          <a:p>
            <a:pPr marL="95885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Pick any flow </a:t>
            </a:r>
            <a:r>
              <a:rPr sz="1100" i="1" dirty="0">
                <a:latin typeface="Arial"/>
                <a:cs typeface="Arial"/>
              </a:rPr>
              <a:t>f </a:t>
            </a:r>
            <a:r>
              <a:rPr sz="1100" dirty="0">
                <a:latin typeface="Tahoma"/>
                <a:cs typeface="Tahoma"/>
              </a:rPr>
              <a:t>and any 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)-cut (</a:t>
            </a:r>
            <a:r>
              <a:rPr sz="1100" i="1" dirty="0">
                <a:latin typeface="Arial"/>
                <a:cs typeface="Arial"/>
              </a:rPr>
              <a:t>L</a:t>
            </a:r>
            <a:r>
              <a:rPr sz="1100" i="1" dirty="0">
                <a:latin typeface="Verdana"/>
                <a:cs typeface="Verdana"/>
              </a:rPr>
              <a:t>, </a:t>
            </a:r>
            <a:r>
              <a:rPr sz="1100" i="1" dirty="0">
                <a:latin typeface="Arial"/>
                <a:cs typeface="Arial"/>
              </a:rPr>
              <a:t>R </a:t>
            </a:r>
            <a:r>
              <a:rPr sz="1100" dirty="0" smtClean="0">
                <a:latin typeface="Tahoma"/>
                <a:cs typeface="Tahoma"/>
              </a:rPr>
              <a:t>)</a:t>
            </a:r>
            <a:r>
              <a:rPr lang="en-US" sz="1100" dirty="0" smtClean="0">
                <a:latin typeface="Tahoma"/>
                <a:cs typeface="Tahoma"/>
              </a:rPr>
              <a:t>,</a:t>
            </a:r>
            <a:r>
              <a:rPr sz="1100" dirty="0" smtClean="0">
                <a:latin typeface="Tahoma"/>
                <a:cs typeface="Tahoma"/>
              </a:rPr>
              <a:t> </a:t>
            </a:r>
            <a:endParaRPr lang="en-US" sz="1100" dirty="0" smtClean="0">
              <a:latin typeface="Tahoma"/>
              <a:cs typeface="Tahoma"/>
            </a:endParaRPr>
          </a:p>
          <a:p>
            <a:pPr marL="95885">
              <a:lnSpc>
                <a:spcPts val="1400"/>
              </a:lnSpc>
              <a:spcBef>
                <a:spcPts val="605"/>
              </a:spcBef>
            </a:pPr>
            <a:r>
              <a:rPr lang="en-US" sz="1100" dirty="0" smtClean="0">
                <a:latin typeface="Tahoma"/>
                <a:cs typeface="Tahoma"/>
              </a:rPr>
              <a:t>t</a:t>
            </a:r>
            <a:r>
              <a:rPr sz="1100" dirty="0" smtClean="0">
                <a:latin typeface="Tahoma"/>
                <a:cs typeface="Tahoma"/>
              </a:rPr>
              <a:t>hen 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1100" dirty="0">
                <a:solidFill>
                  <a:srgbClr val="FF0000"/>
                </a:solidFill>
                <a:latin typeface="Lucida Sans Unicode"/>
                <a:cs typeface="Lucida Sans Unicode"/>
              </a:rPr>
              <a:t>≤ </a:t>
            </a:r>
            <a:r>
              <a:rPr sz="1100" dirty="0">
                <a:solidFill>
                  <a:srgbClr val="FF0000"/>
                </a:solidFill>
                <a:latin typeface="Times New Roman"/>
                <a:cs typeface="Times New Roman"/>
              </a:rPr>
              <a:t>capacity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250" y="530991"/>
            <a:ext cx="1178166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Objective </a:t>
            </a:r>
            <a:r>
              <a:rPr sz="1100" dirty="0" smtClean="0">
                <a:latin typeface="Tahoma"/>
                <a:cs typeface="Tahoma"/>
              </a:rPr>
              <a:t>function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sz="1100" dirty="0" smtClean="0">
                <a:latin typeface="Tahoma"/>
                <a:cs typeface="Tahoma"/>
              </a:rPr>
              <a:t>Constraints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7850" y="511175"/>
            <a:ext cx="1430439" cy="1219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100" dirty="0"/>
              <a:t>max 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+ 6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endParaRPr lang="zh-CN" altLang="zh-CN" sz="1100" dirty="0"/>
          </a:p>
          <a:p>
            <a:endParaRPr lang="en-US" altLang="zh-CN" sz="1100" i="1" dirty="0" smtClean="0"/>
          </a:p>
          <a:p>
            <a:r>
              <a:rPr lang="en-US" altLang="zh-CN" sz="1100" i="1" dirty="0" smtClean="0"/>
              <a:t>x</a:t>
            </a:r>
            <a:r>
              <a:rPr lang="en-US" altLang="zh-CN" sz="1100" baseline="-25000" dirty="0" smtClean="0"/>
              <a:t>1</a:t>
            </a:r>
            <a:r>
              <a:rPr lang="en-US" altLang="zh-CN" sz="1100" dirty="0" smtClean="0"/>
              <a:t>  </a:t>
            </a:r>
            <a:r>
              <a:rPr lang="en-US" altLang="zh-CN" sz="1100" dirty="0"/>
              <a:t>≤ 200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 ≤ 300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 ≤ 400</a:t>
            </a:r>
            <a:endParaRPr lang="zh-CN" altLang="zh-CN" sz="1100" dirty="0"/>
          </a:p>
          <a:p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</a:t>
            </a:r>
            <a:r>
              <a:rPr lang="en-US" altLang="zh-CN" sz="1100" i="1" dirty="0"/>
              <a:t>, 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≥ 0</a:t>
            </a:r>
            <a:endParaRPr lang="zh-CN" altLang="zh-CN" sz="1100" dirty="0"/>
          </a:p>
          <a:p>
            <a:r>
              <a:rPr lang="en-US" altLang="zh-CN" sz="1100" dirty="0"/>
              <a:t> </a:t>
            </a:r>
            <a:endParaRPr lang="zh-CN" altLang="zh-CN" sz="1100" dirty="0"/>
          </a:p>
        </p:txBody>
      </p:sp>
      <p:sp>
        <p:nvSpPr>
          <p:cNvPr id="5" name="object 5"/>
          <p:cNvSpPr txBox="1"/>
          <p:nvPr/>
        </p:nvSpPr>
        <p:spPr>
          <a:xfrm>
            <a:off x="327525" y="1806575"/>
            <a:ext cx="4038600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400" dirty="0"/>
              <a:t>A linear equation in </a:t>
            </a:r>
            <a:r>
              <a:rPr lang="en-US" altLang="zh-CN" sz="1400" i="1" dirty="0"/>
              <a:t>x</a:t>
            </a:r>
            <a:r>
              <a:rPr lang="en-US" altLang="zh-CN" sz="1400" i="1" baseline="-25000" dirty="0"/>
              <a:t>1</a:t>
            </a:r>
            <a:r>
              <a:rPr lang="en-US" altLang="zh-CN" sz="1400" dirty="0"/>
              <a:t> and </a:t>
            </a:r>
            <a:r>
              <a:rPr lang="en-US" altLang="zh-CN" sz="1400" i="1" dirty="0"/>
              <a:t>x</a:t>
            </a:r>
            <a:r>
              <a:rPr lang="en-US" altLang="zh-CN" sz="1400" i="1" baseline="-25000" dirty="0"/>
              <a:t>2</a:t>
            </a:r>
            <a:r>
              <a:rPr lang="en-US" altLang="zh-CN" sz="1400" i="1" dirty="0"/>
              <a:t> </a:t>
            </a:r>
            <a:r>
              <a:rPr lang="en-US" altLang="zh-CN" sz="1400" dirty="0"/>
              <a:t>defines a line in the two-dimensional (2D) plane, and a linear inequality designates a half-space, the region on one side of the line</a:t>
            </a:r>
            <a:r>
              <a:rPr lang="en-US" altLang="zh-CN" sz="1400" dirty="0" smtClean="0"/>
              <a:t>.</a:t>
            </a:r>
            <a:endParaRPr lang="zh-CN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273259356"/>
      </p:ext>
    </p:extLst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282576"/>
            <a:ext cx="3810000" cy="215444"/>
          </a:xfrm>
        </p:spPr>
        <p:txBody>
          <a:bodyPr/>
          <a:lstStyle/>
          <a:p>
            <a:pPr algn="l"/>
            <a:r>
              <a:rPr lang="en-US" altLang="zh-CN" sz="1400" b="1" dirty="0" smtClean="0"/>
              <a:t>Cut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902927"/>
            <a:ext cx="2590800" cy="163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7035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06376"/>
            <a:ext cx="422897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A certificate of optimality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511175"/>
            <a:ext cx="4191000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000" b="1" dirty="0">
                <a:solidFill>
                  <a:srgbClr val="3333B2"/>
                </a:solidFill>
                <a:latin typeface="Tahoma"/>
                <a:cs typeface="Tahoma"/>
              </a:rPr>
              <a:t>Theorem (Max-flow min-cut)</a:t>
            </a:r>
            <a:endParaRPr sz="10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240"/>
              </a:spcBef>
            </a:pPr>
            <a:r>
              <a:rPr sz="1100" i="1" dirty="0">
                <a:latin typeface="Arial"/>
                <a:cs typeface="Arial"/>
              </a:rPr>
              <a:t>The size </a:t>
            </a:r>
            <a:r>
              <a:rPr sz="1100" i="1" dirty="0" smtClean="0">
                <a:latin typeface="Arial"/>
                <a:cs typeface="Arial"/>
              </a:rPr>
              <a:t>of </a:t>
            </a:r>
            <a:r>
              <a:rPr sz="1100" i="1" dirty="0">
                <a:latin typeface="Arial"/>
                <a:cs typeface="Arial"/>
              </a:rPr>
              <a:t>the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maximum flow </a:t>
            </a:r>
            <a:r>
              <a:rPr sz="1100" i="1" dirty="0">
                <a:latin typeface="Arial"/>
                <a:cs typeface="Arial"/>
              </a:rPr>
              <a:t>in a </a:t>
            </a:r>
            <a:r>
              <a:rPr sz="1100" i="1" dirty="0" smtClean="0">
                <a:latin typeface="Arial"/>
                <a:cs typeface="Arial"/>
              </a:rPr>
              <a:t>network </a:t>
            </a:r>
            <a:r>
              <a:rPr sz="1100" i="1" dirty="0">
                <a:latin typeface="Arial"/>
                <a:cs typeface="Arial"/>
              </a:rPr>
              <a:t>equals </a:t>
            </a:r>
            <a:r>
              <a:rPr sz="1100" i="1" dirty="0" smtClean="0">
                <a:latin typeface="Arial"/>
                <a:cs typeface="Arial"/>
              </a:rPr>
              <a:t>the </a:t>
            </a:r>
            <a:r>
              <a:rPr sz="1100" i="1" dirty="0">
                <a:latin typeface="Arial"/>
                <a:cs typeface="Arial"/>
              </a:rPr>
              <a:t>capacity of the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smallest</a:t>
            </a:r>
            <a:r>
              <a:rPr lang="en-US" sz="1100" i="1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dirty="0" smtClean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1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-cut</a:t>
            </a:r>
            <a:r>
              <a:rPr sz="1100" i="1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1000" b="1" dirty="0">
                <a:solidFill>
                  <a:srgbClr val="3333B2"/>
                </a:solidFill>
                <a:latin typeface="Tahoma"/>
                <a:cs typeface="Tahoma"/>
              </a:rPr>
              <a:t>Proof.</a:t>
            </a:r>
            <a:endParaRPr sz="1000" b="1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Suppose </a:t>
            </a:r>
            <a:r>
              <a:rPr sz="1000" i="1" dirty="0">
                <a:latin typeface="Tahoma"/>
                <a:cs typeface="Tahoma"/>
              </a:rPr>
              <a:t>f</a:t>
            </a:r>
            <a:r>
              <a:rPr sz="1000" dirty="0">
                <a:latin typeface="Tahoma"/>
                <a:cs typeface="Tahoma"/>
              </a:rPr>
              <a:t> is the final flow when the algorithm </a:t>
            </a:r>
            <a:r>
              <a:rPr sz="1000" dirty="0" smtClean="0">
                <a:latin typeface="Tahoma"/>
                <a:cs typeface="Tahoma"/>
              </a:rPr>
              <a:t>terminates</a:t>
            </a:r>
            <a:r>
              <a:rPr sz="10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We know that node </a:t>
            </a:r>
            <a:r>
              <a:rPr sz="1000" i="1" dirty="0">
                <a:latin typeface="Arial"/>
                <a:cs typeface="Arial"/>
              </a:rPr>
              <a:t>t </a:t>
            </a:r>
            <a:r>
              <a:rPr sz="1000" dirty="0">
                <a:latin typeface="Tahoma"/>
                <a:cs typeface="Tahoma"/>
              </a:rPr>
              <a:t>is no longer reachable from </a:t>
            </a:r>
            <a:r>
              <a:rPr sz="1000" i="1" dirty="0">
                <a:latin typeface="Arial"/>
                <a:cs typeface="Arial"/>
              </a:rPr>
              <a:t>s </a:t>
            </a:r>
            <a:r>
              <a:rPr sz="1000" dirty="0">
                <a:latin typeface="Tahoma"/>
                <a:cs typeface="Tahoma"/>
              </a:rPr>
              <a:t>in the residual network </a:t>
            </a:r>
            <a:r>
              <a:rPr sz="1000" i="1" dirty="0">
                <a:latin typeface="Arial"/>
                <a:cs typeface="Arial"/>
              </a:rPr>
              <a:t>G</a:t>
            </a:r>
            <a:r>
              <a:rPr sz="1000" i="1" baseline="37037" dirty="0">
                <a:latin typeface="Lucida Sans"/>
                <a:cs typeface="Lucida Sans"/>
              </a:rPr>
              <a:t>f </a:t>
            </a:r>
            <a:r>
              <a:rPr sz="1000" dirty="0">
                <a:latin typeface="Tahoma"/>
                <a:cs typeface="Tahoma"/>
              </a:rPr>
              <a:t>.  Let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>
                <a:latin typeface="Tahoma"/>
                <a:cs typeface="Tahoma"/>
              </a:rPr>
              <a:t>be the nodes that are reachable from </a:t>
            </a:r>
            <a:r>
              <a:rPr sz="1000" i="1" dirty="0">
                <a:latin typeface="Arial"/>
                <a:cs typeface="Arial"/>
              </a:rPr>
              <a:t>s </a:t>
            </a:r>
            <a:r>
              <a:rPr sz="1000" dirty="0">
                <a:latin typeface="Tahoma"/>
                <a:cs typeface="Tahoma"/>
              </a:rPr>
              <a:t>in </a:t>
            </a:r>
            <a:r>
              <a:rPr sz="1000" i="1" dirty="0">
                <a:latin typeface="Arial"/>
                <a:cs typeface="Arial"/>
              </a:rPr>
              <a:t>G</a:t>
            </a:r>
            <a:r>
              <a:rPr sz="1000" i="1" baseline="37037" dirty="0">
                <a:latin typeface="Lucida Sans"/>
                <a:cs typeface="Lucida Sans"/>
              </a:rPr>
              <a:t>f </a:t>
            </a:r>
            <a:r>
              <a:rPr sz="1000" dirty="0">
                <a:latin typeface="Tahoma"/>
                <a:cs typeface="Tahoma"/>
              </a:rPr>
              <a:t>, and let </a:t>
            </a:r>
            <a:r>
              <a:rPr sz="1000" i="1" dirty="0">
                <a:latin typeface="Arial"/>
                <a:cs typeface="Arial"/>
              </a:rPr>
              <a:t>R </a:t>
            </a:r>
            <a:r>
              <a:rPr sz="1000" dirty="0">
                <a:latin typeface="Tahoma"/>
                <a:cs typeface="Tahoma"/>
              </a:rPr>
              <a:t>= </a:t>
            </a:r>
            <a:r>
              <a:rPr sz="1000" i="1" dirty="0">
                <a:latin typeface="Arial"/>
                <a:cs typeface="Arial"/>
              </a:rPr>
              <a:t>V </a:t>
            </a:r>
            <a:r>
              <a:rPr sz="1000" dirty="0">
                <a:latin typeface="Lucida Sans Unicode"/>
                <a:cs typeface="Lucida Sans Unicode"/>
              </a:rPr>
              <a:t>\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>
                <a:latin typeface="Tahoma"/>
                <a:cs typeface="Tahoma"/>
              </a:rPr>
              <a:t>be the </a:t>
            </a:r>
            <a:r>
              <a:rPr sz="1000" dirty="0" smtClean="0">
                <a:latin typeface="Tahoma"/>
                <a:cs typeface="Tahoma"/>
              </a:rPr>
              <a:t>rest </a:t>
            </a:r>
            <a:r>
              <a:rPr sz="1000" dirty="0">
                <a:latin typeface="Tahoma"/>
                <a:cs typeface="Tahoma"/>
              </a:rPr>
              <a:t>of the nodes. </a:t>
            </a:r>
            <a:r>
              <a:rPr sz="1000" dirty="0" smtClean="0">
                <a:latin typeface="Tahoma"/>
                <a:cs typeface="Tahoma"/>
              </a:rPr>
              <a:t>We </a:t>
            </a:r>
            <a:r>
              <a:rPr sz="1000" dirty="0">
                <a:latin typeface="Tahoma"/>
                <a:cs typeface="Tahoma"/>
              </a:rPr>
              <a:t>claim that</a:t>
            </a:r>
          </a:p>
          <a:p>
            <a:pPr marL="10795" algn="ctr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f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) = </a:t>
            </a:r>
            <a:r>
              <a:rPr sz="1000" dirty="0">
                <a:solidFill>
                  <a:srgbClr val="FF0000"/>
                </a:solidFill>
                <a:latin typeface="Times New Roman"/>
                <a:cs typeface="Times New Roman"/>
              </a:rPr>
              <a:t>capacity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000" i="1" dirty="0">
                <a:solidFill>
                  <a:srgbClr val="FF0000"/>
                </a:solidFill>
                <a:latin typeface="Verdana"/>
                <a:cs typeface="Verdana"/>
              </a:rPr>
              <a:t>,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R 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7650" y="2416174"/>
            <a:ext cx="4109620" cy="701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To see this, observe that by the way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>
                <a:latin typeface="Tahoma"/>
                <a:cs typeface="Tahoma"/>
              </a:rPr>
              <a:t>is defined, any edge going from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>
                <a:latin typeface="Tahoma"/>
                <a:cs typeface="Tahoma"/>
              </a:rPr>
              <a:t>to </a:t>
            </a:r>
            <a:r>
              <a:rPr sz="1000" i="1" dirty="0">
                <a:latin typeface="Arial"/>
                <a:cs typeface="Arial"/>
              </a:rPr>
              <a:t>R  </a:t>
            </a:r>
            <a:r>
              <a:rPr sz="1000" dirty="0">
                <a:latin typeface="Tahoma"/>
                <a:cs typeface="Tahoma"/>
              </a:rPr>
              <a:t>must be at full capacity (in the current flow </a:t>
            </a:r>
            <a:r>
              <a:rPr sz="1000" i="1" dirty="0">
                <a:latin typeface="Arial"/>
                <a:cs typeface="Arial"/>
              </a:rPr>
              <a:t>f </a:t>
            </a:r>
            <a:r>
              <a:rPr sz="1000" dirty="0">
                <a:latin typeface="Tahoma"/>
                <a:cs typeface="Tahoma"/>
              </a:rPr>
              <a:t>), and any edge from </a:t>
            </a:r>
            <a:r>
              <a:rPr sz="1000" i="1" dirty="0">
                <a:latin typeface="Arial"/>
                <a:cs typeface="Arial"/>
              </a:rPr>
              <a:t>R </a:t>
            </a:r>
            <a:r>
              <a:rPr sz="1000" dirty="0">
                <a:latin typeface="Tahoma"/>
                <a:cs typeface="Tahoma"/>
              </a:rPr>
              <a:t>to </a:t>
            </a:r>
            <a:r>
              <a:rPr sz="1000" i="1" dirty="0">
                <a:latin typeface="Arial"/>
                <a:cs typeface="Arial"/>
              </a:rPr>
              <a:t>L </a:t>
            </a:r>
            <a:r>
              <a:rPr sz="1000" dirty="0" smtClean="0">
                <a:latin typeface="Tahoma"/>
                <a:cs typeface="Tahoma"/>
              </a:rPr>
              <a:t>must </a:t>
            </a:r>
            <a:r>
              <a:rPr sz="1000" dirty="0">
                <a:latin typeface="Tahoma"/>
                <a:cs typeface="Tahoma"/>
              </a:rPr>
              <a:t>have zero flow.</a:t>
            </a:r>
          </a:p>
          <a:p>
            <a:pPr marL="12700">
              <a:lnSpc>
                <a:spcPts val="1400"/>
              </a:lnSpc>
              <a:spcBef>
                <a:spcPts val="10"/>
              </a:spcBef>
            </a:pPr>
            <a:r>
              <a:rPr sz="1000" dirty="0">
                <a:latin typeface="Tahoma"/>
                <a:cs typeface="Tahoma"/>
              </a:rPr>
              <a:t>Therefore the net flow across (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dirty="0">
                <a:latin typeface="Verdana"/>
                <a:cs typeface="Verdana"/>
              </a:rPr>
              <a:t>, </a:t>
            </a:r>
            <a:r>
              <a:rPr sz="1000" i="1" dirty="0">
                <a:latin typeface="Arial"/>
                <a:cs typeface="Arial"/>
              </a:rPr>
              <a:t>R </a:t>
            </a:r>
            <a:r>
              <a:rPr sz="1000" dirty="0">
                <a:latin typeface="Tahoma"/>
                <a:cs typeface="Tahoma"/>
              </a:rPr>
              <a:t>) is exactly the capacity of the cut.</a:t>
            </a: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06375"/>
            <a:ext cx="3886200" cy="215444"/>
          </a:xfrm>
        </p:spPr>
        <p:txBody>
          <a:bodyPr/>
          <a:lstStyle/>
          <a:p>
            <a:r>
              <a:rPr lang="en-US" altLang="zh-CN" sz="1400" b="1" dirty="0"/>
              <a:t>Max-flow min-cut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968375"/>
            <a:ext cx="2308003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5786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825" y="206376"/>
            <a:ext cx="417082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Efficiency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49" y="511175"/>
            <a:ext cx="4114800" cy="2492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701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Each iteration of our maximum-flow algorithm is efficient, requiring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dirty="0">
                <a:latin typeface="Tahoma"/>
                <a:cs typeface="Tahoma"/>
              </a:rPr>
              <a:t>)  time if a DFS or BFS is used to find an </a:t>
            </a:r>
            <a:r>
              <a:rPr sz="1000" i="1" dirty="0">
                <a:latin typeface="Arial"/>
                <a:cs typeface="Arial"/>
              </a:rPr>
              <a:t>s </a:t>
            </a:r>
            <a:r>
              <a:rPr sz="1000" dirty="0">
                <a:latin typeface="Tahoma"/>
                <a:cs typeface="Tahoma"/>
              </a:rPr>
              <a:t>-</a:t>
            </a:r>
            <a:r>
              <a:rPr sz="1000" i="1" dirty="0">
                <a:latin typeface="Arial"/>
                <a:cs typeface="Arial"/>
              </a:rPr>
              <a:t>t </a:t>
            </a:r>
            <a:r>
              <a:rPr sz="1000" dirty="0" smtClean="0">
                <a:latin typeface="Tahoma"/>
                <a:cs typeface="Tahoma"/>
              </a:rPr>
              <a:t>path</a:t>
            </a:r>
            <a:r>
              <a:rPr sz="1000" dirty="0">
                <a:latin typeface="Tahoma"/>
                <a:cs typeface="Tahoma"/>
              </a:rPr>
              <a:t>.</a:t>
            </a:r>
          </a:p>
          <a:p>
            <a:pPr marL="1089025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solidFill>
                  <a:srgbClr val="0000FF"/>
                </a:solidFill>
                <a:latin typeface="Tahoma"/>
                <a:cs typeface="Tahoma"/>
              </a:rPr>
              <a:t>But how many iterations are there?</a:t>
            </a:r>
            <a:endParaRPr sz="1000" dirty="0">
              <a:latin typeface="Tahoma"/>
              <a:cs typeface="Tahoma"/>
            </a:endParaRPr>
          </a:p>
          <a:p>
            <a:pPr marL="12700">
              <a:lnSpc>
                <a:spcPts val="1400"/>
              </a:lnSpc>
              <a:spcBef>
                <a:spcPts val="805"/>
              </a:spcBef>
            </a:pPr>
            <a:r>
              <a:rPr sz="1000" dirty="0">
                <a:latin typeface="Tahoma"/>
                <a:cs typeface="Tahoma"/>
              </a:rPr>
              <a:t>Suppose all edges in the original network have integer capacities </a:t>
            </a:r>
            <a:r>
              <a:rPr sz="1000" dirty="0">
                <a:latin typeface="Lucida Sans Unicode"/>
                <a:cs typeface="Lucida Sans Unicode"/>
              </a:rPr>
              <a:t>≤  </a:t>
            </a:r>
            <a:r>
              <a:rPr sz="1000" i="1" dirty="0">
                <a:latin typeface="Arial"/>
                <a:cs typeface="Arial"/>
              </a:rPr>
              <a:t>C </a:t>
            </a:r>
            <a:r>
              <a:rPr sz="1000" dirty="0">
                <a:latin typeface="Tahoma"/>
                <a:cs typeface="Tahoma"/>
              </a:rPr>
              <a:t>.</a:t>
            </a:r>
          </a:p>
          <a:p>
            <a:pPr marL="12700" marR="30480">
              <a:lnSpc>
                <a:spcPts val="1400"/>
              </a:lnSpc>
            </a:pPr>
            <a:r>
              <a:rPr sz="1000" dirty="0">
                <a:latin typeface="Tahoma"/>
                <a:cs typeface="Tahoma"/>
              </a:rPr>
              <a:t>Then on each iteration of the algorithm, the flow is always an integer and  increases by an integer amount. Therefore, since the maximum flow is at most  </a:t>
            </a:r>
            <a:r>
              <a:rPr sz="1000" i="1" dirty="0">
                <a:latin typeface="Arial"/>
                <a:cs typeface="Arial"/>
              </a:rPr>
              <a:t>C 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dirty="0">
                <a:latin typeface="Tahoma"/>
                <a:cs typeface="Tahoma"/>
              </a:rPr>
              <a:t>, the number of iterations is at most this much.</a:t>
            </a:r>
          </a:p>
          <a:p>
            <a:pPr marL="12700" marR="5080" algn="just">
              <a:lnSpc>
                <a:spcPts val="1400"/>
              </a:lnSpc>
              <a:spcBef>
                <a:spcPts val="595"/>
              </a:spcBef>
            </a:pPr>
            <a:r>
              <a:rPr sz="1000" dirty="0">
                <a:latin typeface="Tahoma"/>
                <a:cs typeface="Tahoma"/>
              </a:rPr>
              <a:t>If paths are chosen in a sensible manner – in particular, by using a BFS</a:t>
            </a:r>
            <a:r>
              <a:rPr sz="1000">
                <a:latin typeface="Tahoma"/>
                <a:cs typeface="Tahoma"/>
              </a:rPr>
              <a:t>, </a:t>
            </a:r>
            <a:r>
              <a:rPr sz="1000" smtClean="0">
                <a:latin typeface="Tahoma"/>
                <a:cs typeface="Tahoma"/>
              </a:rPr>
              <a:t>which </a:t>
            </a:r>
            <a:r>
              <a:rPr sz="1000" dirty="0">
                <a:latin typeface="Tahoma"/>
                <a:cs typeface="Tahoma"/>
              </a:rPr>
              <a:t>finds the path with the fewest edges – then the number of iterations is at most 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i="1" dirty="0">
                <a:latin typeface="Arial"/>
                <a:cs typeface="Arial"/>
              </a:rPr>
              <a:t>V </a:t>
            </a:r>
            <a:r>
              <a:rPr sz="1000" dirty="0">
                <a:latin typeface="Lucida Sans Unicode"/>
                <a:cs typeface="Lucida Sans Unicode"/>
              </a:rPr>
              <a:t>| · |</a:t>
            </a:r>
            <a:r>
              <a:rPr sz="1000" i="1" dirty="0">
                <a:latin typeface="Arial"/>
                <a:cs typeface="Arial"/>
              </a:rPr>
              <a:t>E </a:t>
            </a:r>
            <a:r>
              <a:rPr sz="1000" dirty="0">
                <a:latin typeface="Lucida Sans Unicode"/>
                <a:cs typeface="Lucida Sans Unicode"/>
              </a:rPr>
              <a:t>|</a:t>
            </a:r>
            <a:r>
              <a:rPr sz="1000" dirty="0">
                <a:latin typeface="Tahoma"/>
                <a:cs typeface="Tahoma"/>
              </a:rPr>
              <a:t>), no matter what the capacities are.</a:t>
            </a:r>
          </a:p>
          <a:p>
            <a:pPr marL="12700" marR="92710">
              <a:lnSpc>
                <a:spcPts val="1400"/>
              </a:lnSpc>
              <a:spcBef>
                <a:spcPts val="595"/>
              </a:spcBef>
            </a:pPr>
            <a:r>
              <a:rPr sz="1000" dirty="0">
                <a:latin typeface="Tahoma"/>
                <a:cs typeface="Tahoma"/>
              </a:rPr>
              <a:t>This latter bound gives an overall running time of 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(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V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| · |</a:t>
            </a:r>
            <a:r>
              <a:rPr sz="1000" i="1" dirty="0">
                <a:solidFill>
                  <a:srgbClr val="FF0000"/>
                </a:solidFill>
                <a:latin typeface="Arial"/>
                <a:cs typeface="Arial"/>
              </a:rPr>
              <a:t>E </a:t>
            </a:r>
            <a:r>
              <a:rPr sz="1000" dirty="0">
                <a:solidFill>
                  <a:srgbClr val="FF0000"/>
                </a:solidFill>
                <a:latin typeface="Lucida Sans Unicode"/>
                <a:cs typeface="Lucida Sans Unicode"/>
              </a:rPr>
              <a:t>|</a:t>
            </a:r>
            <a:r>
              <a:rPr sz="1000" baseline="37037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1000" dirty="0">
                <a:solidFill>
                  <a:srgbClr val="FF0000"/>
                </a:solidFill>
                <a:latin typeface="Tahoma"/>
                <a:cs typeface="Tahoma"/>
              </a:rPr>
              <a:t>) </a:t>
            </a:r>
            <a:r>
              <a:rPr sz="1000" dirty="0">
                <a:latin typeface="Tahoma"/>
                <a:cs typeface="Tahoma"/>
              </a:rPr>
              <a:t>for maximum  flow.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250" y="1349375"/>
            <a:ext cx="205740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00FF"/>
                </a:solidFill>
              </a:rPr>
              <a:t>Bipartite matching</a:t>
            </a: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602" y="282576"/>
            <a:ext cx="424804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0826" y="892175"/>
            <a:ext cx="408844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34099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A graph with nodes on the left representing boys and nodes on the right </a:t>
            </a:r>
            <a:r>
              <a:rPr sz="1100" dirty="0" smtClean="0">
                <a:latin typeface="Tahoma"/>
                <a:cs typeface="Tahoma"/>
              </a:rPr>
              <a:t>representing </a:t>
            </a:r>
            <a:r>
              <a:rPr sz="1100" dirty="0">
                <a:latin typeface="Tahoma"/>
                <a:cs typeface="Tahoma"/>
              </a:rPr>
              <a:t>girls.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There is an edge between a boy and girl if they like each </a:t>
            </a:r>
            <a:r>
              <a:rPr sz="1100" dirty="0" smtClean="0">
                <a:latin typeface="Tahoma"/>
                <a:cs typeface="Tahoma"/>
              </a:rPr>
              <a:t>other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Is it possible to choose couples so that everyone has exactly one partner, and it </a:t>
            </a:r>
            <a:r>
              <a:rPr sz="1100" dirty="0" smtClean="0">
                <a:latin typeface="Tahoma"/>
                <a:cs typeface="Tahoma"/>
              </a:rPr>
              <a:t>is </a:t>
            </a:r>
            <a:r>
              <a:rPr sz="1100" dirty="0">
                <a:latin typeface="Tahoma"/>
                <a:cs typeface="Tahoma"/>
              </a:rPr>
              <a:t>someone they like?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dirty="0">
                <a:latin typeface="Tahoma"/>
                <a:cs typeface="Tahoma"/>
              </a:rPr>
              <a:t>In graph-theoretic jargon, is there a </a:t>
            </a:r>
            <a:r>
              <a:rPr sz="1100" b="1" dirty="0">
                <a:latin typeface="Gill Sans MT"/>
                <a:cs typeface="Gill Sans MT"/>
              </a:rPr>
              <a:t>perfect </a:t>
            </a:r>
            <a:r>
              <a:rPr sz="1100" b="1" dirty="0" smtClean="0">
                <a:latin typeface="Gill Sans MT"/>
                <a:cs typeface="Gill Sans MT"/>
              </a:rPr>
              <a:t>matching</a:t>
            </a:r>
            <a:r>
              <a:rPr sz="1100" dirty="0">
                <a:latin typeface="Tahoma"/>
                <a:cs typeface="Tahoma"/>
              </a:rPr>
              <a:t>?</a:t>
            </a: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250" y="206375"/>
            <a:ext cx="4419498" cy="215444"/>
          </a:xfrm>
        </p:spPr>
        <p:txBody>
          <a:bodyPr/>
          <a:lstStyle/>
          <a:p>
            <a:r>
              <a:rPr lang="en-US" altLang="zh-CN" sz="1400" b="1" dirty="0">
                <a:solidFill>
                  <a:srgbClr val="0000FF"/>
                </a:solidFill>
              </a:rPr>
              <a:t>Bipartite matching</a:t>
            </a:r>
            <a:endParaRPr lang="zh-CN" altLang="en-US" sz="1400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5251" y="587375"/>
            <a:ext cx="4038600" cy="2590799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739775"/>
            <a:ext cx="1911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22" y="1963025"/>
            <a:ext cx="2747904" cy="91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2502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49" y="206375"/>
            <a:ext cx="4313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49" y="739775"/>
            <a:ext cx="4114800" cy="18944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9209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This matchmaking game can be reduced to the maximum-flow problem, and  thereby to linear programming!</a:t>
            </a:r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246379" indent="-97155">
              <a:lnSpc>
                <a:spcPts val="1400"/>
              </a:lnSpc>
              <a:spcBef>
                <a:spcPts val="5"/>
              </a:spcBef>
              <a:buClr>
                <a:srgbClr val="3333B2"/>
              </a:buClr>
              <a:buChar char="-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Create a new source node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s </a:t>
            </a:r>
            <a:r>
              <a:rPr sz="1100" dirty="0" smtClean="0">
                <a:latin typeface="Tahoma"/>
                <a:cs typeface="Tahoma"/>
              </a:rPr>
              <a:t>with </a:t>
            </a:r>
            <a:r>
              <a:rPr sz="1100" dirty="0">
                <a:latin typeface="Tahoma"/>
                <a:cs typeface="Tahoma"/>
              </a:rPr>
              <a:t>outgoing edges to all the </a:t>
            </a:r>
            <a:r>
              <a:rPr sz="1100" dirty="0" smtClean="0">
                <a:latin typeface="Tahoma"/>
                <a:cs typeface="Tahoma"/>
              </a:rPr>
              <a:t>boys</a:t>
            </a:r>
            <a:r>
              <a:rPr sz="1100" dirty="0">
                <a:latin typeface="Tahoma"/>
                <a:cs typeface="Tahoma"/>
              </a:rPr>
              <a:t>;</a:t>
            </a:r>
          </a:p>
          <a:p>
            <a:pPr marL="246379" indent="-9715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Char char="-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a new sink node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100" dirty="0">
                <a:latin typeface="Tahoma"/>
                <a:cs typeface="Tahoma"/>
              </a:rPr>
              <a:t>, with incoming edges from all the </a:t>
            </a:r>
            <a:r>
              <a:rPr sz="1100" dirty="0" smtClean="0">
                <a:latin typeface="Tahoma"/>
                <a:cs typeface="Tahoma"/>
              </a:rPr>
              <a:t>girls</a:t>
            </a:r>
            <a:r>
              <a:rPr sz="1100" dirty="0">
                <a:latin typeface="Tahoma"/>
                <a:cs typeface="Tahoma"/>
              </a:rPr>
              <a:t>;</a:t>
            </a:r>
          </a:p>
          <a:p>
            <a:pPr marL="246379" indent="-9715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Char char="-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and direct all the edges in the original bipartite graph from boy to </a:t>
            </a:r>
            <a:r>
              <a:rPr sz="1100" dirty="0" smtClean="0">
                <a:latin typeface="Tahoma"/>
                <a:cs typeface="Tahoma"/>
              </a:rPr>
              <a:t>girl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246379" indent="-97155">
              <a:lnSpc>
                <a:spcPts val="1400"/>
              </a:lnSpc>
              <a:spcBef>
                <a:spcPts val="309"/>
              </a:spcBef>
              <a:buClr>
                <a:srgbClr val="3333B2"/>
              </a:buClr>
              <a:buChar char="-"/>
              <a:tabLst>
                <a:tab pos="247015" algn="l"/>
              </a:tabLst>
            </a:pPr>
            <a:r>
              <a:rPr sz="1100" dirty="0">
                <a:latin typeface="Tahoma"/>
                <a:cs typeface="Tahoma"/>
              </a:rPr>
              <a:t>Finally, give every edge a capacity of </a:t>
            </a:r>
            <a:r>
              <a:rPr sz="1100" dirty="0" smtClean="0">
                <a:latin typeface="Tahoma"/>
                <a:cs typeface="Tahoma"/>
              </a:rPr>
              <a:t>1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>
              <a:lnSpc>
                <a:spcPts val="1400"/>
              </a:lnSpc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35" y="282575"/>
            <a:ext cx="431317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LP 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49" y="739775"/>
            <a:ext cx="4114800" cy="19492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  <a:spcBef>
                <a:spcPts val="10"/>
              </a:spcBef>
            </a:pPr>
            <a:endParaRPr sz="950" dirty="0">
              <a:latin typeface="Times New Roman"/>
              <a:cs typeface="Times New Roman"/>
            </a:endParaRPr>
          </a:p>
          <a:p>
            <a:pPr marL="12700">
              <a:lnSpc>
                <a:spcPts val="14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Then there is a perfect matching if and only if this network has a flow </a:t>
            </a:r>
            <a:r>
              <a:rPr sz="1100" dirty="0" smtClean="0">
                <a:latin typeface="Tahoma"/>
                <a:cs typeface="Tahoma"/>
              </a:rPr>
              <a:t>whose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i="1" dirty="0" smtClean="0">
                <a:solidFill>
                  <a:srgbClr val="FF0000"/>
                </a:solidFill>
                <a:latin typeface="Arial"/>
                <a:cs typeface="Arial"/>
              </a:rPr>
              <a:t>size equals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number of couples</a:t>
            </a:r>
            <a:r>
              <a:rPr sz="1100" dirty="0">
                <a:latin typeface="Tahoma"/>
                <a:cs typeface="Tahoma"/>
              </a:rPr>
              <a:t>.</a:t>
            </a:r>
          </a:p>
          <a:p>
            <a:pPr marL="12700" marR="24765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maximum-flow problem has the following property: if all edge </a:t>
            </a:r>
            <a:r>
              <a:rPr sz="1100" dirty="0" smtClean="0">
                <a:latin typeface="Tahoma"/>
                <a:cs typeface="Tahoma"/>
              </a:rPr>
              <a:t>capacities </a:t>
            </a:r>
            <a:r>
              <a:rPr sz="1100" dirty="0">
                <a:latin typeface="Tahoma"/>
                <a:cs typeface="Tahoma"/>
              </a:rPr>
              <a:t>are integers, then the optimal flow found by our algorithm </a:t>
            </a:r>
            <a:r>
              <a:rPr sz="1100" dirty="0" smtClean="0">
                <a:latin typeface="Tahoma"/>
                <a:cs typeface="Tahoma"/>
              </a:rPr>
              <a:t>is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integral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24765">
              <a:lnSpc>
                <a:spcPts val="1400"/>
              </a:lnSpc>
              <a:spcBef>
                <a:spcPts val="595"/>
              </a:spcBef>
            </a:pPr>
            <a:endParaRPr sz="1100" dirty="0">
              <a:latin typeface="Tahoma"/>
              <a:cs typeface="Tahoma"/>
            </a:endParaRPr>
          </a:p>
          <a:p>
            <a:pPr marL="12700" marR="306705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can see this directly from the algorithm, which in such cases would  increment the flow by an integer amount on </a:t>
            </a:r>
            <a:r>
              <a:rPr sz="1100" dirty="0" smtClean="0">
                <a:latin typeface="Tahoma"/>
                <a:cs typeface="Tahoma"/>
              </a:rPr>
              <a:t>each </a:t>
            </a:r>
            <a:r>
              <a:rPr sz="1100" dirty="0">
                <a:latin typeface="Tahoma"/>
                <a:cs typeface="Tahoma"/>
              </a:rPr>
              <a:t>iteration.</a:t>
            </a:r>
          </a:p>
        </p:txBody>
      </p:sp>
    </p:spTree>
    <p:extLst>
      <p:ext uri="{BB962C8B-B14F-4D97-AF65-F5344CB8AC3E}">
        <p14:creationId xmlns:p14="http://schemas.microsoft.com/office/powerpoint/2010/main" val="1323114423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28520" y="1425575"/>
            <a:ext cx="535403" cy="178992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 smtClean="0">
                <a:solidFill>
                  <a:srgbClr val="0000FF"/>
                </a:solidFill>
              </a:rPr>
              <a:t>Duality</a:t>
            </a:r>
            <a:endParaRPr lang="en-US" altLang="zh-CN" sz="1400" b="1" dirty="0">
              <a:solidFill>
                <a:srgbClr val="0000FF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78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1450" y="282575"/>
            <a:ext cx="3954603" cy="617786"/>
          </a:xfrm>
        </p:spPr>
        <p:txBody>
          <a:bodyPr/>
          <a:lstStyle/>
          <a:p>
            <a:r>
              <a:rPr lang="en-US" altLang="zh-CN" dirty="0"/>
              <a:t>Thus the set of all </a:t>
            </a:r>
            <a:r>
              <a:rPr lang="en-US" altLang="zh-CN" b="1" dirty="0"/>
              <a:t>feasible solutions </a:t>
            </a:r>
            <a:r>
              <a:rPr lang="en-US" altLang="zh-CN" dirty="0"/>
              <a:t>of this linear program, that is, the points (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1</a:t>
            </a:r>
            <a:r>
              <a:rPr lang="en-US" altLang="zh-CN" dirty="0"/>
              <a:t> 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2</a:t>
            </a:r>
            <a:r>
              <a:rPr lang="en-US" altLang="zh-CN" dirty="0"/>
              <a:t>) which satisfy all constraints, is the intersection of five half-spaces</a:t>
            </a:r>
            <a:r>
              <a:rPr lang="en-US" altLang="zh-CN" dirty="0" smtClean="0"/>
              <a:t>. It </a:t>
            </a:r>
            <a:r>
              <a:rPr lang="en-US" altLang="zh-CN" dirty="0"/>
              <a:t>is a convex polygon.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" y="1044575"/>
            <a:ext cx="43942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2726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83756" y="290740"/>
            <a:ext cx="36388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Recall: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5721" y="1309902"/>
            <a:ext cx="3337453" cy="353975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Simplex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declares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000" i="1" smtClean="0"/>
              <a:t>x</a:t>
            </a:r>
            <a:r>
              <a:rPr lang="en-US" altLang="zh-CN" sz="1000" i="1" baseline="-25000" smtClean="0"/>
              <a:t>1</a:t>
            </a:r>
            <a:r>
              <a:rPr lang="en-US" altLang="zh-CN" sz="1000" i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,x</a:t>
            </a:r>
            <a:r>
              <a:rPr lang="en-US" altLang="zh-CN" sz="1000" i="1" baseline="-25000" smtClean="0"/>
              <a:t>2</a:t>
            </a:r>
            <a:r>
              <a:rPr lang="en-US" altLang="zh-CN" sz="100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0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(100,300),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 objective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1900.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25867" y="1730381"/>
            <a:ext cx="2202526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answer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checked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somehow?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55722" y="1954325"/>
            <a:ext cx="371095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take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six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second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inequality: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238250" y="2165098"/>
            <a:ext cx="838371" cy="153216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0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0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10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0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2000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23850" y="2339975"/>
            <a:ext cx="3710951" cy="353975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Multiplying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three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5,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respectively,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adding</a:t>
            </a:r>
            <a:r>
              <a:rPr lang="en-US" altLang="zh-CN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 up</a:t>
            </a:r>
            <a:r>
              <a:rPr lang="en-US" altLang="zh-CN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yields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245867" y="2779472"/>
            <a:ext cx="835165" cy="153216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0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0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10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0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0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≤</a:t>
            </a:r>
            <a:r>
              <a:rPr lang="en-US" altLang="zh-CN" sz="1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0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1900</a:t>
            </a:r>
            <a:r>
              <a:rPr lang="en-US" altLang="zh-CN" sz="9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3" name="object 4"/>
          <p:cNvSpPr txBox="1"/>
          <p:nvPr/>
        </p:nvSpPr>
        <p:spPr>
          <a:xfrm>
            <a:off x="1417633" y="282575"/>
            <a:ext cx="1106228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1000" dirty="0"/>
              <a:t>max  </a:t>
            </a:r>
            <a:r>
              <a:rPr lang="en-US" altLang="zh-CN" sz="1000" i="1" dirty="0"/>
              <a:t>x</a:t>
            </a:r>
            <a:r>
              <a:rPr lang="en-US" altLang="zh-CN" sz="1000" baseline="-25000" dirty="0"/>
              <a:t>1</a:t>
            </a:r>
            <a:r>
              <a:rPr lang="en-US" altLang="zh-CN" sz="1000" dirty="0"/>
              <a:t> + 6</a:t>
            </a:r>
            <a:r>
              <a:rPr lang="en-US" altLang="zh-CN" sz="1000" i="1" dirty="0"/>
              <a:t>x</a:t>
            </a:r>
            <a:r>
              <a:rPr lang="en-US" altLang="zh-CN" sz="1000" baseline="-25000" dirty="0"/>
              <a:t>2</a:t>
            </a:r>
            <a:endParaRPr lang="zh-CN" altLang="zh-CN" sz="1000" dirty="0"/>
          </a:p>
          <a:p>
            <a:endParaRPr lang="en-US" altLang="zh-CN" sz="1000" i="1" dirty="0" smtClean="0"/>
          </a:p>
          <a:p>
            <a:r>
              <a:rPr lang="en-US" altLang="zh-CN" sz="1000" i="1" dirty="0" smtClean="0"/>
              <a:t>x</a:t>
            </a:r>
            <a:r>
              <a:rPr lang="en-US" altLang="zh-CN" sz="1000" baseline="-25000" dirty="0" smtClean="0"/>
              <a:t>1</a:t>
            </a:r>
            <a:r>
              <a:rPr lang="en-US" altLang="zh-CN" sz="1000" dirty="0" smtClean="0"/>
              <a:t>  </a:t>
            </a:r>
            <a:r>
              <a:rPr lang="en-US" altLang="zh-CN" sz="1000" dirty="0"/>
              <a:t>≤ 200</a:t>
            </a:r>
            <a:endParaRPr lang="zh-CN" altLang="zh-CN" sz="1000" dirty="0"/>
          </a:p>
          <a:p>
            <a:r>
              <a:rPr lang="en-US" altLang="zh-CN" sz="1000" i="1" dirty="0"/>
              <a:t>x</a:t>
            </a:r>
            <a:r>
              <a:rPr lang="en-US" altLang="zh-CN" sz="1000" baseline="-25000" dirty="0"/>
              <a:t>2</a:t>
            </a:r>
            <a:r>
              <a:rPr lang="en-US" altLang="zh-CN" sz="1000" dirty="0"/>
              <a:t>  ≤ 300</a:t>
            </a:r>
            <a:endParaRPr lang="zh-CN" altLang="zh-CN" sz="1000" dirty="0"/>
          </a:p>
          <a:p>
            <a:r>
              <a:rPr lang="en-US" altLang="zh-CN" sz="1000" i="1" dirty="0"/>
              <a:t>x</a:t>
            </a:r>
            <a:r>
              <a:rPr lang="en-US" altLang="zh-CN" sz="1000" baseline="-25000" dirty="0"/>
              <a:t>1</a:t>
            </a:r>
            <a:r>
              <a:rPr lang="en-US" altLang="zh-CN" sz="1000" dirty="0"/>
              <a:t> + </a:t>
            </a:r>
            <a:r>
              <a:rPr lang="en-US" altLang="zh-CN" sz="1000" i="1" dirty="0"/>
              <a:t>x</a:t>
            </a:r>
            <a:r>
              <a:rPr lang="en-US" altLang="zh-CN" sz="1000" baseline="-25000" dirty="0"/>
              <a:t>2</a:t>
            </a:r>
            <a:r>
              <a:rPr lang="en-US" altLang="zh-CN" sz="1000" dirty="0"/>
              <a:t>  ≤ 400</a:t>
            </a:r>
            <a:endParaRPr lang="zh-CN" altLang="zh-CN" sz="1000" dirty="0"/>
          </a:p>
          <a:p>
            <a:r>
              <a:rPr lang="en-US" altLang="zh-CN" sz="1000" i="1" dirty="0"/>
              <a:t>x</a:t>
            </a:r>
            <a:r>
              <a:rPr lang="en-US" altLang="zh-CN" sz="1000" baseline="-25000" dirty="0"/>
              <a:t>1</a:t>
            </a:r>
            <a:r>
              <a:rPr lang="en-US" altLang="zh-CN" sz="1000" dirty="0"/>
              <a:t> </a:t>
            </a:r>
            <a:r>
              <a:rPr lang="en-US" altLang="zh-CN" sz="1000" i="1" dirty="0"/>
              <a:t>, x</a:t>
            </a:r>
            <a:r>
              <a:rPr lang="en-US" altLang="zh-CN" sz="1000" baseline="-25000" dirty="0"/>
              <a:t>2</a:t>
            </a:r>
            <a:r>
              <a:rPr lang="en-US" altLang="zh-CN" sz="1000" dirty="0"/>
              <a:t> ≥ </a:t>
            </a:r>
            <a:r>
              <a:rPr lang="en-US" altLang="zh-CN" sz="1000" dirty="0" smtClean="0"/>
              <a:t>0</a:t>
            </a:r>
            <a:r>
              <a:rPr lang="en-US" altLang="zh-CN" sz="1000" dirty="0"/>
              <a:t> </a:t>
            </a:r>
            <a:endParaRPr lang="zh-CN" altLang="zh-CN" sz="1000" dirty="0"/>
          </a:p>
        </p:txBody>
      </p:sp>
    </p:spTree>
    <p:extLst>
      <p:ext uri="{BB962C8B-B14F-4D97-AF65-F5344CB8AC3E}">
        <p14:creationId xmlns:p14="http://schemas.microsoft.com/office/powerpoint/2010/main" val="2316611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358775"/>
            <a:ext cx="3954609" cy="27703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Let’s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investigate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issue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describing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three</a:t>
            </a:r>
          </a:p>
          <a:p>
            <a:pPr>
              <a:lnSpc>
                <a:spcPts val="11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multipliers,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1,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/>
              <a:t> ,y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295177" y="1654175"/>
            <a:ext cx="3762474" cy="1359379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68628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baseline="-25000" dirty="0" err="1" smtClean="0"/>
              <a:t>i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</a:t>
            </a:r>
            <a:r>
              <a:rPr lang="en-US" altLang="zh-CN" sz="1100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nonnegative,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otherwise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unqualiﬁed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multiply inequalities. After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multiplication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addition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steps,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endParaRPr lang="en-US" altLang="zh-CN" sz="1100" dirty="0" smtClean="0"/>
          </a:p>
          <a:p>
            <a:r>
              <a:rPr lang="en-US" altLang="zh-CN" sz="1100" dirty="0" smtClean="0"/>
              <a:t>	</a:t>
            </a:r>
            <a:r>
              <a:rPr lang="en-US" altLang="zh-CN" sz="1100" dirty="0"/>
              <a:t>(y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y</a:t>
            </a:r>
            <a:r>
              <a:rPr lang="en-US" altLang="zh-CN" sz="1100" baseline="-25000" dirty="0"/>
              <a:t>3</a:t>
            </a:r>
            <a:r>
              <a:rPr lang="en-US" altLang="zh-CN" sz="1100" dirty="0"/>
              <a:t>)x</a:t>
            </a:r>
            <a:r>
              <a:rPr lang="en-US" altLang="zh-CN" sz="1100" baseline="-25000" dirty="0"/>
              <a:t>1 </a:t>
            </a:r>
            <a:r>
              <a:rPr lang="en-US" altLang="zh-CN" sz="1100" dirty="0"/>
              <a:t>+ (y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+ y</a:t>
            </a:r>
            <a:r>
              <a:rPr lang="en-US" altLang="zh-CN" sz="1100" baseline="-25000" dirty="0"/>
              <a:t>3</a:t>
            </a:r>
            <a:r>
              <a:rPr lang="en-US" altLang="zh-CN" sz="1100" dirty="0"/>
              <a:t>)x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≤ 200y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+ 300y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+ 400y</a:t>
            </a:r>
            <a:r>
              <a:rPr lang="en-US" altLang="zh-CN" sz="1100" baseline="-25000" dirty="0"/>
              <a:t>3.</a:t>
            </a:r>
            <a:endParaRPr lang="zh-CN" altLang="zh-CN" sz="1100" dirty="0"/>
          </a:p>
          <a:p>
            <a:pPr>
              <a:lnSpc>
                <a:spcPts val="1001"/>
              </a:lnSpc>
            </a:pPr>
            <a:endParaRPr lang="en-US" altLang="zh-CN" sz="1100" dirty="0" smtClean="0"/>
          </a:p>
          <a:p>
            <a:pPr>
              <a:tabLst>
                <a:tab pos="686280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objective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function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upper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739775"/>
            <a:ext cx="232559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457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6" name="TextBox 1"/>
          <p:cNvSpPr txBox="1"/>
          <p:nvPr/>
        </p:nvSpPr>
        <p:spPr>
          <a:xfrm>
            <a:off x="2820371" y="1017400"/>
            <a:ext cx="115416" cy="11031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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671564" y="1017400"/>
            <a:ext cx="115416" cy="11031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9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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55722" y="1135315"/>
            <a:ext cx="3701928" cy="190824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1105673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easily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satisfy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simply making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large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enough,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105673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y2, y3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(5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3, 6). But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particular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multipliers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tell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solution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LP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</a:p>
          <a:p>
            <a:pPr>
              <a:tabLst>
                <a:tab pos="1105673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200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5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300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400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·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4300,</a:t>
            </a:r>
          </a:p>
          <a:p>
            <a:pPr>
              <a:tabLst>
                <a:tab pos="1105673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interest.</a:t>
            </a:r>
          </a:p>
          <a:p>
            <a:pPr>
              <a:tabLst>
                <a:tab pos="1105673" algn="l"/>
              </a:tabLst>
            </a:pPr>
            <a:endParaRPr lang="en-US" altLang="zh-CN" sz="1100" dirty="0" smtClean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1105673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 200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/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300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400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3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tabLst>
                <a:tab pos="1105673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subject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preceding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inequalities.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1105673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new linear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!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63" y="405816"/>
            <a:ext cx="3548693" cy="61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779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9440" y="-680026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5245" y="130175"/>
            <a:ext cx="3879815" cy="1792831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program</a:t>
            </a:r>
            <a:endParaRPr lang="en-US" altLang="zh-CN" sz="1100" dirty="0" smtClean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200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300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400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          y</a:t>
            </a:r>
            <a:r>
              <a:rPr lang="en-US" altLang="zh-CN" sz="1100" baseline="-25000" dirty="0" smtClean="0"/>
              <a:t>1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          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6</a:t>
            </a: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          </a:t>
            </a:r>
            <a:r>
              <a:rPr lang="en-US" altLang="zh-CN" sz="1100" dirty="0"/>
              <a:t>y</a:t>
            </a:r>
            <a:r>
              <a:rPr lang="en-US" altLang="zh-CN" sz="1100" baseline="-25000" dirty="0"/>
              <a:t>1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dirty="0" smtClean="0"/>
              <a:t>y</a:t>
            </a:r>
            <a:r>
              <a:rPr lang="en-US" altLang="zh-CN" sz="1100" baseline="-25000" dirty="0" smtClean="0"/>
              <a:t>3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≥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</a:t>
            </a:r>
            <a:endParaRPr lang="en-US" altLang="zh-CN" sz="1100" dirty="0" smtClean="0"/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/>
              <a:t>	</a:t>
            </a:r>
          </a:p>
          <a:p>
            <a:pPr>
              <a:tabLst>
                <a:tab pos="254178" algn="l"/>
                <a:tab pos="1525067" algn="l"/>
                <a:tab pos="1880916" algn="l"/>
                <a:tab pos="1919042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design,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upper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original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primal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So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somehow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feasible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equal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then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pair: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481333" y="1923006"/>
            <a:ext cx="1604606" cy="15950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Primal: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/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 smtClean="0"/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(100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300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240479" y="1918114"/>
            <a:ext cx="1580561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Dual: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/>
              <a:t>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/>
              <a:t>y</a:t>
            </a:r>
            <a:r>
              <a:rPr lang="en-US" altLang="zh-CN" sz="1100" i="1" baseline="-25000" dirty="0"/>
              <a:t>2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/>
              <a:t>y</a:t>
            </a:r>
            <a:r>
              <a:rPr lang="en-US" altLang="zh-CN" sz="1100" i="1" baseline="-25000" dirty="0"/>
              <a:t>3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(0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5, 1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5420" y="2111375"/>
            <a:ext cx="391474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1900,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certify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optimality.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44" y="2439712"/>
            <a:ext cx="3876590" cy="682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77512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-2464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3" name="TextBox 1"/>
          <p:cNvSpPr txBox="1"/>
          <p:nvPr/>
        </p:nvSpPr>
        <p:spPr>
          <a:xfrm>
            <a:off x="95250" y="368815"/>
            <a:ext cx="4230325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generic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primal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matrix-vector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its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"/>
              <p:cNvSpPr txBox="1"/>
              <p:nvPr/>
            </p:nvSpPr>
            <p:spPr>
              <a:xfrm>
                <a:off x="365018" y="815975"/>
                <a:ext cx="3612786" cy="1749229"/>
              </a:xfrm>
              <a:prstGeom prst="rect">
                <a:avLst/>
              </a:prstGeom>
              <a:noFill/>
            </p:spPr>
            <p:txBody>
              <a:bodyPr wrap="square" lIns="0" tIns="0" rIns="0" bIns="45752" rtlCol="0">
                <a:spAutoFit/>
              </a:bodyPr>
              <a:lstStyle/>
              <a:p>
                <a:pPr algn="ctr"/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Primal LP:        Dual LP:</a:t>
                </a:r>
                <a:endParaRPr lang="zh-CN" altLang="zh-CN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max 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sz="1100" i="1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        min 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100" i="1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b</a:t>
                </a:r>
                <a:endParaRPr lang="zh-CN" altLang="zh-CN" sz="11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Ax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≤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b         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100" i="1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i="1" dirty="0" err="1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sz="1100" i="1" baseline="300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endParaRPr lang="zh-CN" altLang="zh-CN" sz="11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:r>
                  <a:rPr lang="en-US" altLang="zh-CN" sz="1100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</m:t>
                    </m:r>
                  </m:oMath>
                </a14:m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0          </a:t>
                </a:r>
                <a:r>
                  <a:rPr lang="en-US" altLang="zh-CN" sz="1100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/>
                      </a:rPr>
                      <m:t>≥0</m:t>
                    </m:r>
                  </m:oMath>
                </a14:m>
                <a:endParaRPr lang="zh-CN" altLang="zh-CN" sz="11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endParaRPr lang="en-US" altLang="zh-CN" sz="1100" dirty="0">
                  <a:solidFill>
                    <a:srgbClr val="3333B2"/>
                  </a:solidFill>
                  <a:latin typeface="Microsoft YaHei UI" pitchFamily="18" charset="0"/>
                  <a:cs typeface="Microsoft YaHei UI" pitchFamily="18" charset="0"/>
                </a:endParaRPr>
              </a:p>
              <a:p>
                <a:pPr>
                  <a:lnSpc>
                    <a:spcPts val="801"/>
                  </a:lnSpc>
                </a:pPr>
                <a:r>
                  <a:rPr lang="en-US" altLang="zh-CN" sz="1100" b="1" dirty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Theorem</a:t>
                </a:r>
                <a:r>
                  <a:rPr lang="en-US" altLang="zh-CN" sz="11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b="1" dirty="0">
                    <a:solidFill>
                      <a:srgbClr val="3333B2"/>
                    </a:solidFill>
                    <a:latin typeface="Microsoft YaHei UI" pitchFamily="18" charset="0"/>
                    <a:cs typeface="Microsoft YaHei UI" pitchFamily="18" charset="0"/>
                  </a:rPr>
                  <a:t>(Duality)</a:t>
                </a:r>
              </a:p>
              <a:p>
                <a:pPr>
                  <a:lnSpc>
                    <a:spcPts val="1601"/>
                  </a:lnSpc>
                </a:pP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If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linear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program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has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bounded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optimum,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then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so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does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its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dual,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and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the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 smtClean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two optimum</a:t>
                </a:r>
                <a:r>
                  <a:rPr lang="en-US" altLang="zh-CN" sz="11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values</a:t>
                </a:r>
                <a:r>
                  <a:rPr lang="en-US" altLang="zh-CN" sz="11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1100" dirty="0">
                    <a:solidFill>
                      <a:srgbClr val="000000"/>
                    </a:solidFill>
                    <a:latin typeface="Microsoft YaHei UI" pitchFamily="18" charset="0"/>
                    <a:cs typeface="Microsoft YaHei UI" pitchFamily="18" charset="0"/>
                  </a:rPr>
                  <a:t>coincide.</a:t>
                </a:r>
              </a:p>
            </p:txBody>
          </p:sp>
        </mc:Choice>
        <mc:Fallback xmlns="">
          <p:sp>
            <p:nvSpPr>
              <p:cNvPr id="9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18" y="815975"/>
                <a:ext cx="3612786" cy="1749229"/>
              </a:xfrm>
              <a:prstGeom prst="rect">
                <a:avLst/>
              </a:prstGeom>
              <a:blipFill rotWithShape="1">
                <a:blip r:embed="rId2"/>
                <a:stretch>
                  <a:fillRect l="-2530" t="-2787" b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6597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759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43050" y="1361207"/>
            <a:ext cx="1269515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Zero-sum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games</a:t>
            </a:r>
          </a:p>
        </p:txBody>
      </p:sp>
    </p:spTree>
    <p:extLst>
      <p:ext uri="{BB962C8B-B14F-4D97-AF65-F5344CB8AC3E}">
        <p14:creationId xmlns:p14="http://schemas.microsoft.com/office/powerpoint/2010/main" val="11649357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08760"/>
            <a:ext cx="1995483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Rock-paper-scissors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47650" y="587375"/>
            <a:ext cx="3832781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 can represent various conflict situations in life by matrix games.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schoolyard rock-paper-scissors game is specified by the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matrix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vs.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425575"/>
            <a:ext cx="2667000" cy="107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2900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37577" y="333945"/>
            <a:ext cx="3956015" cy="263408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  <a:p>
            <a:pPr>
              <a:lnSpc>
                <a:spcPts val="1001"/>
              </a:lnSpc>
            </a:pPr>
            <a:endParaRPr lang="en-US" altLang="zh-CN" dirty="0" smtClean="0"/>
          </a:p>
          <a:p>
            <a:pPr>
              <a:tabLst>
                <a:tab pos="254178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repeatedly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254178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always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quickly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catch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 always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countermove,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winning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time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Therefore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mix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things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model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allowing Row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have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u="sng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mixed strategy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turn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probability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probability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 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probability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254178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speciﬁed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vector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,x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,x</a:t>
            </a:r>
            <a:r>
              <a:rPr lang="en-US" altLang="zh-CN" sz="1100" i="1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numbers that add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pPr>
              <a:tabLst>
                <a:tab pos="254178" algn="l"/>
              </a:tabLst>
            </a:pP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tabLst>
                <a:tab pos="254178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Similarly,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,y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,y</a:t>
            </a:r>
            <a:r>
              <a:rPr lang="en-US" altLang="zh-CN" sz="1100" i="1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601"/>
              </a:lnSpc>
              <a:tabLst>
                <a:tab pos="254178" algn="l"/>
              </a:tabLst>
            </a:pPr>
            <a:r>
              <a:rPr lang="en-US" altLang="zh-CN" dirty="0" smtClean="0"/>
              <a:t>	</a:t>
            </a:r>
            <a:endParaRPr lang="en-US" altLang="zh-CN" sz="9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201502" y="2861438"/>
            <a:ext cx="60914" cy="11031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6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i,j</a:t>
            </a:r>
          </a:p>
        </p:txBody>
      </p:sp>
    </p:spTree>
    <p:extLst>
      <p:ext uri="{BB962C8B-B14F-4D97-AF65-F5344CB8AC3E}">
        <p14:creationId xmlns:p14="http://schemas.microsoft.com/office/powerpoint/2010/main" val="40740842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71450" y="358775"/>
            <a:ext cx="4025141" cy="90540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  <a:p>
            <a:pPr>
              <a:lnSpc>
                <a:spcPts val="1001"/>
              </a:lnSpc>
            </a:pPr>
            <a:endParaRPr lang="en-US" altLang="zh-CN" dirty="0" smtClean="0"/>
          </a:p>
          <a:p>
            <a:pPr>
              <a:tabLst>
                <a:tab pos="254178" algn="l"/>
              </a:tabLst>
            </a:pPr>
            <a:r>
              <a:rPr lang="en-US" altLang="zh-CN" dirty="0" smtClean="0"/>
              <a:t>	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given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round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err="1" smtClean="0"/>
              <a:t>i</a:t>
            </a:r>
            <a:r>
              <a:rPr lang="en-US" altLang="zh-CN" sz="1100" i="1" dirty="0" err="1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err="1" smtClean="0"/>
              <a:t>j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chance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254178" algn="l"/>
              </a:tabLst>
            </a:pPr>
            <a:r>
              <a:rPr lang="en-US" altLang="zh-CN" sz="11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 will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respectively.</a:t>
            </a:r>
          </a:p>
          <a:p>
            <a:pPr>
              <a:tabLst>
                <a:tab pos="254178" algn="l"/>
              </a:tabLst>
            </a:pPr>
            <a:r>
              <a:rPr lang="en-US" altLang="zh-CN" sz="1100" dirty="0" smtClean="0"/>
              <a:t>	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(average)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76250" y="2035175"/>
            <a:ext cx="3693319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maximize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minimize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77" y="1422610"/>
            <a:ext cx="3452812" cy="320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5691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553" y="-3838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07394" y="206375"/>
            <a:ext cx="4041171" cy="789992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  <a:p>
            <a:pPr>
              <a:lnSpc>
                <a:spcPts val="1001"/>
              </a:lnSpc>
            </a:pPr>
            <a:endParaRPr lang="en-US" altLang="zh-CN" dirty="0" smtClean="0"/>
          </a:p>
          <a:p>
            <a:pPr>
              <a:lnSpc>
                <a:spcPts val="1001"/>
              </a:lnSpc>
            </a:pPr>
            <a:endParaRPr lang="en-US" altLang="zh-CN" dirty="0" smtClean="0"/>
          </a:p>
          <a:p>
            <a:pPr>
              <a:lnSpc>
                <a:spcPts val="1301"/>
              </a:lnSpc>
              <a:tabLst>
                <a:tab pos="254178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(1/3,1/3,1/3).</a:t>
            </a:r>
          </a:p>
          <a:p>
            <a:pPr>
              <a:lnSpc>
                <a:spcPts val="1601"/>
              </a:lnSpc>
              <a:tabLst>
                <a:tab pos="254178" algn="l"/>
              </a:tabLst>
            </a:pP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average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9523" y="1615123"/>
            <a:ext cx="4289636" cy="554030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true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y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y</a:t>
            </a:r>
            <a:r>
              <a:rPr lang="en-US" altLang="zh-CN" sz="1100" i="1" baseline="-25000" dirty="0" smtClean="0"/>
              <a:t>3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just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weighted</a:t>
            </a:r>
          </a:p>
          <a:p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average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individual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must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zero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1" y="1044575"/>
            <a:ext cx="1828800" cy="3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263775"/>
            <a:ext cx="360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07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50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The optimal 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7650" y="739775"/>
            <a:ext cx="4063973" cy="2308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dirty="0">
                <a:latin typeface="Tahoma"/>
                <a:cs typeface="Tahoma"/>
              </a:rPr>
              <a:t>We want to find the point in this polygon at which the objective function – the </a:t>
            </a:r>
            <a:r>
              <a:rPr sz="1100" dirty="0" smtClean="0">
                <a:latin typeface="Tahoma"/>
                <a:cs typeface="Tahoma"/>
              </a:rPr>
              <a:t>profit </a:t>
            </a:r>
            <a:r>
              <a:rPr sz="1100" dirty="0">
                <a:latin typeface="Tahoma"/>
                <a:cs typeface="Tahoma"/>
              </a:rPr>
              <a:t>– is maximized</a:t>
            </a:r>
            <a:r>
              <a:rPr sz="1100" dirty="0" smtClean="0">
                <a:latin typeface="Tahoma"/>
                <a:cs typeface="Tahoma"/>
              </a:rPr>
              <a:t>.</a:t>
            </a:r>
            <a:endParaRPr lang="en-US" sz="1100" dirty="0" smtClean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12700" marR="5080">
              <a:lnSpc>
                <a:spcPts val="1400"/>
              </a:lnSpc>
            </a:pPr>
            <a:r>
              <a:rPr lang="en-US" sz="1100" dirty="0" smtClean="0">
                <a:latin typeface="Tahoma"/>
                <a:cs typeface="Tahoma"/>
              </a:rPr>
              <a:t>The points with a profit of </a:t>
            </a:r>
            <a:r>
              <a:rPr lang="en-US" sz="1100" i="1" dirty="0" smtClean="0">
                <a:latin typeface="Tahoma"/>
                <a:cs typeface="Tahoma"/>
              </a:rPr>
              <a:t>c</a:t>
            </a:r>
            <a:r>
              <a:rPr lang="en-US" sz="1100" dirty="0" smtClean="0">
                <a:latin typeface="Tahoma"/>
                <a:cs typeface="Tahoma"/>
              </a:rPr>
              <a:t> dollars lie on the line 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dirty="0"/>
              <a:t> + 6</a:t>
            </a:r>
            <a:r>
              <a:rPr lang="en-US" altLang="zh-CN" sz="1100" i="1" dirty="0"/>
              <a:t>x</a:t>
            </a:r>
            <a:r>
              <a:rPr lang="en-US" altLang="zh-CN" sz="1100" baseline="-25000" dirty="0"/>
              <a:t>2</a:t>
            </a:r>
            <a:r>
              <a:rPr lang="en-US" altLang="zh-CN" sz="1100" dirty="0"/>
              <a:t> = </a:t>
            </a:r>
            <a:r>
              <a:rPr lang="en-US" altLang="zh-CN" sz="1100" i="1" dirty="0"/>
              <a:t>c</a:t>
            </a:r>
            <a:r>
              <a:rPr lang="en-US" sz="1100" dirty="0" smtClean="0">
                <a:latin typeface="Tahoma"/>
                <a:cs typeface="Tahoma"/>
              </a:rPr>
              <a:t>, which has a </a:t>
            </a:r>
            <a:r>
              <a:rPr lang="en-US" sz="1100" b="1" dirty="0" smtClean="0">
                <a:latin typeface="Tahoma"/>
                <a:cs typeface="Tahoma"/>
              </a:rPr>
              <a:t>slope</a:t>
            </a:r>
            <a:r>
              <a:rPr lang="en-US" sz="1100" dirty="0" smtClean="0">
                <a:latin typeface="Tahoma"/>
                <a:cs typeface="Tahoma"/>
              </a:rPr>
              <a:t> of -1/6.</a:t>
            </a:r>
            <a:endParaRPr sz="1100" dirty="0">
              <a:latin typeface="Tahoma"/>
              <a:cs typeface="Tahoma"/>
            </a:endParaRPr>
          </a:p>
          <a:p>
            <a:pPr marL="12700" marR="118110" algn="just">
              <a:lnSpc>
                <a:spcPts val="1400"/>
              </a:lnSpc>
              <a:spcBef>
                <a:spcPts val="595"/>
              </a:spcBef>
            </a:pPr>
            <a:r>
              <a:rPr sz="1100" dirty="0" smtClean="0">
                <a:latin typeface="Tahoma"/>
                <a:cs typeface="Tahoma"/>
              </a:rPr>
              <a:t>As </a:t>
            </a:r>
            <a:r>
              <a:rPr lang="en-US" altLang="zh-CN" sz="1100" i="1" dirty="0">
                <a:latin typeface="Tahoma"/>
                <a:cs typeface="Tahoma"/>
              </a:rPr>
              <a:t>c</a:t>
            </a:r>
            <a:r>
              <a:rPr sz="1100" i="1" dirty="0" smtClean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increases, this “profit line” moves parallel to itself, up and to the right.  </a:t>
            </a:r>
            <a:r>
              <a:rPr sz="1100" dirty="0" smtClean="0">
                <a:latin typeface="Tahoma"/>
                <a:cs typeface="Tahoma"/>
              </a:rPr>
              <a:t>Since</a:t>
            </a:r>
            <a:r>
              <a:rPr lang="en-US" sz="1100" dirty="0" smtClean="0">
                <a:latin typeface="Tahoma"/>
                <a:cs typeface="Tahoma"/>
              </a:rPr>
              <a:t> </a:t>
            </a:r>
            <a:r>
              <a:rPr sz="1100" dirty="0" smtClean="0">
                <a:latin typeface="Tahoma"/>
                <a:cs typeface="Tahoma"/>
              </a:rPr>
              <a:t>the </a:t>
            </a:r>
            <a:r>
              <a:rPr sz="1100" dirty="0">
                <a:latin typeface="Tahoma"/>
                <a:cs typeface="Tahoma"/>
              </a:rPr>
              <a:t>goal is to maximize </a:t>
            </a:r>
            <a:r>
              <a:rPr sz="1100" i="1" dirty="0">
                <a:latin typeface="Arial"/>
                <a:cs typeface="Arial"/>
              </a:rPr>
              <a:t>c </a:t>
            </a:r>
            <a:r>
              <a:rPr sz="1100" dirty="0">
                <a:latin typeface="Tahoma"/>
                <a:cs typeface="Tahoma"/>
              </a:rPr>
              <a:t>, we must move the line as far up as possible,  while still touching the feasible region.</a:t>
            </a:r>
          </a:p>
          <a:p>
            <a:pPr marL="12700" marR="175895" algn="just">
              <a:lnSpc>
                <a:spcPts val="1400"/>
              </a:lnSpc>
              <a:spcBef>
                <a:spcPts val="595"/>
              </a:spcBef>
            </a:pPr>
            <a:r>
              <a:rPr sz="1100" dirty="0">
                <a:latin typeface="Tahoma"/>
                <a:cs typeface="Tahoma"/>
              </a:rPr>
              <a:t>The optimum solution will be </a:t>
            </a:r>
            <a:r>
              <a:rPr sz="1100" i="1" dirty="0">
                <a:solidFill>
                  <a:srgbClr val="FF0000"/>
                </a:solidFill>
                <a:latin typeface="Arial"/>
                <a:cs typeface="Arial"/>
              </a:rPr>
              <a:t>the very last feasible point </a:t>
            </a:r>
            <a:r>
              <a:rPr sz="1100" dirty="0">
                <a:latin typeface="Tahoma"/>
                <a:cs typeface="Tahoma"/>
              </a:rPr>
              <a:t>that the profit line </a:t>
            </a:r>
            <a:r>
              <a:rPr sz="1100" dirty="0" smtClean="0">
                <a:latin typeface="Tahoma"/>
                <a:cs typeface="Tahoma"/>
              </a:rPr>
              <a:t>sees </a:t>
            </a:r>
            <a:r>
              <a:rPr sz="1100" dirty="0">
                <a:latin typeface="Tahoma"/>
                <a:cs typeface="Tahoma"/>
              </a:rPr>
              <a:t>and must therefore be a vertex of the </a:t>
            </a:r>
            <a:r>
              <a:rPr sz="1100" dirty="0" smtClean="0">
                <a:latin typeface="Tahoma"/>
                <a:cs typeface="Tahoma"/>
              </a:rPr>
              <a:t>polygon</a:t>
            </a:r>
            <a:r>
              <a:rPr sz="1100" dirty="0">
                <a:latin typeface="Tahoma"/>
                <a:cs typeface="Tahom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4422549"/>
      </p:ext>
    </p:extLst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7650" y="288790"/>
            <a:ext cx="2843727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7650" y="587375"/>
            <a:ext cx="396240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“completely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random”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forces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expected payoﬀ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zero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53562" y="1120775"/>
            <a:ext cx="3835987" cy="384753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means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hope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negative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(remember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wants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small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possible).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56032" y="1584250"/>
            <a:ext cx="383351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Symmetrically,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random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also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forces 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hope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positive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 payoﬀ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47650" y="2263775"/>
            <a:ext cx="3877818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completely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randomly,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 payoﬀ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zero.</a:t>
            </a:r>
          </a:p>
        </p:txBody>
      </p:sp>
    </p:spTree>
    <p:extLst>
      <p:ext uri="{BB962C8B-B14F-4D97-AF65-F5344CB8AC3E}">
        <p14:creationId xmlns:p14="http://schemas.microsoft.com/office/powerpoint/2010/main" val="2817987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288789"/>
            <a:ext cx="1081515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scenarios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23850" y="699463"/>
            <a:ext cx="3653244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9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1</a:t>
            </a: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announces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16373" y="953813"/>
            <a:ext cx="3856825" cy="14661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9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100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723" y="1246316"/>
            <a:ext cx="3778127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We’ve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average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same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(zero)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 parties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optimally.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56789" y="1750005"/>
            <a:ext cx="377706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But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might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well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high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level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symmetry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rock-paper-scissors.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74062" y="2303056"/>
            <a:ext cx="3759788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we’d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favor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knows Row’s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own.</a:t>
            </a:r>
          </a:p>
        </p:txBody>
      </p:sp>
    </p:spTree>
    <p:extLst>
      <p:ext uri="{BB962C8B-B14F-4D97-AF65-F5344CB8AC3E}">
        <p14:creationId xmlns:p14="http://schemas.microsoft.com/office/powerpoint/2010/main" val="2070415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7745" y="288789"/>
            <a:ext cx="1618520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scenarios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8" name="TextBox 1"/>
          <p:cNvSpPr txBox="1"/>
          <p:nvPr/>
        </p:nvSpPr>
        <p:spPr>
          <a:xfrm>
            <a:off x="323850" y="587375"/>
            <a:ext cx="381000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we’d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favor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knows Row’s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fully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exploit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own.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33523" y="1256742"/>
            <a:ext cx="311303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Likewise,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we’d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second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favor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23850" y="1501775"/>
            <a:ext cx="342900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Amazingly,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case: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both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hurt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 player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advance!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33523" y="2237769"/>
            <a:ext cx="3571727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remarkable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property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consequence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fact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–equivalent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–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linear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programming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duality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701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5722" y="418295"/>
            <a:ext cx="1546834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Presidential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election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30513" y="815975"/>
            <a:ext cx="365093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candidates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oﬃce,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make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correspond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campaign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issues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focus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initials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economy, society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morality,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tax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cut).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55722" y="1581366"/>
            <a:ext cx="3470502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entries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millions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votes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692" y="1882775"/>
            <a:ext cx="152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32747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8556" y="288789"/>
            <a:ext cx="1029064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Pure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49870" y="661310"/>
            <a:ext cx="373158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Suppose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</a:p>
          <a:p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(1/2,1/2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). What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do?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8703" y="1176351"/>
            <a:ext cx="3742747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1/2,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while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incur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loss of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0.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response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pure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(0,1).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2615" y="1882775"/>
            <a:ext cx="3692635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generally,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=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x</a:t>
            </a:r>
            <a:r>
              <a:rPr lang="en-US" altLang="zh-CN" sz="1100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ﬁxed,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always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pure strategy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37389" y="2339975"/>
            <a:ext cx="3744061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either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move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m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3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>
                <a:solidFill>
                  <a:srgbClr val="0070C0"/>
                </a:solidFill>
              </a:rPr>
              <a:t>1</a:t>
            </a:r>
            <a:r>
              <a:rPr lang="en-US" altLang="zh-CN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2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or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t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with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>
                <a:solidFill>
                  <a:srgbClr val="0070C0"/>
                </a:solidFill>
              </a:rPr>
              <a:t>1</a:t>
            </a:r>
            <a:r>
              <a:rPr lang="en-US" altLang="zh-CN" sz="1100" i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1100" dirty="0" smtClean="0">
                <a:solidFill>
                  <a:srgbClr val="0070C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whichever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is smaller.</a:t>
            </a:r>
            <a:endParaRPr lang="en-US" altLang="zh-CN" sz="1100" dirty="0">
              <a:solidFill>
                <a:srgbClr val="FF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122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7596" y="358775"/>
            <a:ext cx="1566070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Pure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strategy (cont.)</a:t>
            </a:r>
            <a:endParaRPr lang="en-US" altLang="zh-CN" sz="1400" b="1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98231" y="815975"/>
            <a:ext cx="3454619" cy="1231139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Therefore,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forced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before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response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will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achieve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min{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3x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2x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1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sz="1100" dirty="0" smtClean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}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choose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defensively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maximize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payoﬀ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against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best response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  <a:p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2" name="TextBox 1"/>
          <p:cNvSpPr txBox="1"/>
          <p:nvPr/>
        </p:nvSpPr>
        <p:spPr>
          <a:xfrm>
            <a:off x="400050" y="1800602"/>
            <a:ext cx="3007233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min{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2x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−x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6762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47650" y="318456"/>
            <a:ext cx="3346415" cy="174888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3291603" algn="l"/>
              </a:tabLst>
            </a:pPr>
            <a:r>
              <a:rPr lang="en-US" altLang="zh-CN" sz="1400" b="1" dirty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 smtClean="0">
                <a:solidFill>
                  <a:srgbClr val="002060"/>
                </a:solidFill>
                <a:latin typeface="Microsoft YaHei UI" pitchFamily="18" charset="0"/>
                <a:cs typeface="Microsoft YaHei UI" pitchFamily="18" charset="0"/>
              </a:rPr>
              <a:t>formulation</a:t>
            </a:r>
            <a:endParaRPr lang="en-US" altLang="zh-CN" sz="1400" b="1" dirty="0">
              <a:solidFill>
                <a:srgbClr val="00206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513565"/>
            <a:ext cx="3552044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"/>
          <p:cNvSpPr txBox="1"/>
          <p:nvPr/>
        </p:nvSpPr>
        <p:spPr>
          <a:xfrm>
            <a:off x="325632" y="1425575"/>
            <a:ext cx="3346415" cy="215476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pPr>
              <a:tabLst>
                <a:tab pos="3291603" algn="l"/>
              </a:tabLst>
            </a:pP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Row needs to choose </a:t>
            </a:r>
            <a:r>
              <a:rPr lang="en-US" altLang="zh-CN" sz="1100" i="1" dirty="0" smtClean="0"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/>
              <a:t>1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 and </a:t>
            </a:r>
            <a:r>
              <a:rPr lang="en-US" altLang="zh-CN" sz="1100" i="1" dirty="0" smtClean="0">
                <a:latin typeface="Microsoft YaHei UI" pitchFamily="18" charset="0"/>
                <a:cs typeface="Microsoft YaHei UI" pitchFamily="18" charset="0"/>
              </a:rPr>
              <a:t>x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 to maximize this </a:t>
            </a:r>
            <a:r>
              <a:rPr lang="en-US" altLang="zh-CN" sz="1100" i="1" dirty="0" smtClean="0">
                <a:latin typeface="Microsoft YaHei UI" pitchFamily="18" charset="0"/>
                <a:cs typeface="Microsoft YaHei UI" pitchFamily="18" charset="0"/>
              </a:rPr>
              <a:t>z</a:t>
            </a:r>
            <a:r>
              <a:rPr lang="en-US" altLang="zh-CN" sz="1100" dirty="0" smtClean="0">
                <a:latin typeface="Microsoft YaHei UI" pitchFamily="18" charset="0"/>
                <a:cs typeface="Microsoft YaHei UI" pitchFamily="18" charset="0"/>
              </a:rPr>
              <a:t>.</a:t>
            </a:r>
            <a:endParaRPr lang="en-US" altLang="zh-CN" sz="1100" dirty="0">
              <a:latin typeface="Microsoft YaHei UI" pitchFamily="18" charset="0"/>
              <a:cs typeface="Microsoft YaHei UI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1" y="1876159"/>
            <a:ext cx="1981199" cy="97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82422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7964" y="218042"/>
            <a:ext cx="1840247" cy="161615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formulation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(cont’d)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69160" y="538000"/>
            <a:ext cx="3712290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Symmetrically,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 choose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loss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under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Row’s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response: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53679" y="1120163"/>
            <a:ext cx="3042500" cy="148791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801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Pick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y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)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max{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3y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−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2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 −2y</a:t>
            </a:r>
            <a:r>
              <a:rPr lang="en-US" altLang="zh-CN" sz="1100" i="1" baseline="-25000" dirty="0"/>
              <a:t>1</a:t>
            </a:r>
            <a:r>
              <a:rPr lang="en-US" altLang="zh-CN" sz="11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+</a:t>
            </a:r>
            <a:r>
              <a:rPr lang="en-US" altLang="zh-CN" sz="11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y</a:t>
            </a:r>
            <a:r>
              <a:rPr lang="en-US" altLang="zh-CN" sz="1100" i="1" baseline="-25000" dirty="0" smtClean="0"/>
              <a:t>2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}.</a:t>
            </a:r>
            <a:endParaRPr lang="en-US" altLang="zh-CN" sz="1100" dirty="0">
              <a:solidFill>
                <a:srgbClr val="000000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90573" y="1464954"/>
            <a:ext cx="663643" cy="135967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700"/>
              </a:lnSpc>
            </a:pP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form: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24450" y="2644775"/>
            <a:ext cx="3657000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two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each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other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(see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Figure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7.11)!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Hence,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have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 same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call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50" y="1544121"/>
            <a:ext cx="1888540" cy="94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6980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7650" y="207982"/>
            <a:ext cx="1363707" cy="174888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</a:pP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67556" y="587375"/>
            <a:ext cx="371389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maximizer)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determine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herself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 guarantees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outcome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least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67556" y="1196975"/>
            <a:ext cx="3866294" cy="384753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solving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dual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LP,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minimizer)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guarantee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expected outcome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most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b="1" i="1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no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matter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does.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67556" y="1730375"/>
            <a:ext cx="353622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follows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uniquely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deﬁned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optimal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: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priori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wasn’t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even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certain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existed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.</a:t>
            </a:r>
          </a:p>
          <a:p>
            <a:r>
              <a:rPr lang="en-US" altLang="zh-CN" sz="1100" b="1" i="1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V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known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u="sng" dirty="0">
                <a:solidFill>
                  <a:srgbClr val="FF0000"/>
                </a:solidFill>
                <a:latin typeface="Microsoft YaHei UI" pitchFamily="18" charset="0"/>
                <a:cs typeface="Microsoft YaHei UI" pitchFamily="18" charset="0"/>
              </a:rPr>
              <a:t>value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game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67556" y="2416175"/>
            <a:ext cx="3790094" cy="554030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our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example,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1/7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realized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when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 strategy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(3/7,4/7)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plays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optimum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mixed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(2/7,5/7).</a:t>
            </a:r>
          </a:p>
        </p:txBody>
      </p:sp>
    </p:spTree>
    <p:extLst>
      <p:ext uri="{BB962C8B-B14F-4D97-AF65-F5344CB8AC3E}">
        <p14:creationId xmlns:p14="http://schemas.microsoft.com/office/powerpoint/2010/main" val="39432955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4609591" cy="3460762"/>
          </a:xfrm>
          <a:custGeom>
            <a:avLst/>
            <a:gdLst>
              <a:gd name="connsiteX0" fmla="*/ 0 w 4608004"/>
              <a:gd name="connsiteY0" fmla="*/ 3456000 h 3456000"/>
              <a:gd name="connsiteX1" fmla="*/ 4608004 w 4608004"/>
              <a:gd name="connsiteY1" fmla="*/ 3456000 h 3456000"/>
              <a:gd name="connsiteX2" fmla="*/ 4608004 w 4608004"/>
              <a:gd name="connsiteY2" fmla="*/ 0 h 3456000"/>
              <a:gd name="connsiteX3" fmla="*/ 0 w 4608004"/>
              <a:gd name="connsiteY3" fmla="*/ 0 h 3456000"/>
              <a:gd name="connsiteX4" fmla="*/ 0 w 4608004"/>
              <a:gd name="connsiteY4" fmla="*/ 3456000 h 3456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8004" h="3456000">
                <a:moveTo>
                  <a:pt x="0" y="3456000"/>
                </a:moveTo>
                <a:lnTo>
                  <a:pt x="4608004" y="3456000"/>
                </a:lnTo>
                <a:lnTo>
                  <a:pt x="4608004" y="0"/>
                </a:lnTo>
                <a:lnTo>
                  <a:pt x="0" y="0"/>
                </a:lnTo>
                <a:lnTo>
                  <a:pt x="0" y="3456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504" tIns="45752" rIns="91504" bIns="45752"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850" y="358775"/>
            <a:ext cx="2104679" cy="366799"/>
          </a:xfrm>
          <a:prstGeom prst="rect">
            <a:avLst/>
          </a:prstGeom>
          <a:noFill/>
        </p:spPr>
        <p:txBody>
          <a:bodyPr wrap="none" lIns="0" tIns="0" rIns="0" bIns="45752" rtlCol="0">
            <a:spAutoFit/>
          </a:bodyPr>
          <a:lstStyle/>
          <a:p>
            <a:pPr>
              <a:lnSpc>
                <a:spcPts val="901"/>
              </a:lnSpc>
              <a:tabLst>
                <a:tab pos="254178" algn="l"/>
              </a:tabLst>
            </a:pPr>
            <a:r>
              <a:rPr lang="en-US" altLang="zh-CN" sz="1400" b="1" dirty="0" smtClean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Min-max</a:t>
            </a:r>
            <a:r>
              <a:rPr lang="en-US" altLang="zh-CN" sz="1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theorem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of</a:t>
            </a:r>
            <a:r>
              <a:rPr lang="en-US" altLang="zh-CN" sz="1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0" b="1" dirty="0">
                <a:solidFill>
                  <a:srgbClr val="3333B2"/>
                </a:solidFill>
                <a:latin typeface="Microsoft YaHei UI" pitchFamily="18" charset="0"/>
                <a:cs typeface="Microsoft YaHei UI" pitchFamily="18" charset="0"/>
              </a:rPr>
              <a:t>games</a:t>
            </a:r>
          </a:p>
          <a:p>
            <a:pPr>
              <a:lnSpc>
                <a:spcPts val="1601"/>
              </a:lnSpc>
              <a:tabLst>
                <a:tab pos="254178" algn="l"/>
              </a:tabLst>
            </a:pPr>
            <a:endParaRPr lang="en-US" altLang="zh-CN" sz="1000" dirty="0">
              <a:solidFill>
                <a:srgbClr val="3333B2"/>
              </a:solidFill>
              <a:latin typeface="Microsoft YaHei UI" pitchFamily="18" charset="0"/>
              <a:cs typeface="Microsoft YaHei UI" pitchFamily="18" charset="0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323850" y="1654175"/>
            <a:ext cx="3778128" cy="723307"/>
          </a:xfrm>
          <a:prstGeom prst="rect">
            <a:avLst/>
          </a:prstGeom>
          <a:noFill/>
        </p:spPr>
        <p:txBody>
          <a:bodyPr wrap="square" lIns="0" tIns="0" rIns="0" bIns="45752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surprising,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because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left-hand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side,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Row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announce her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strategy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should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presumably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better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for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Column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smtClean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right-hand side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,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in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which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has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to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go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00"/>
                </a:solidFill>
                <a:latin typeface="Microsoft YaHei UI" pitchFamily="18" charset="0"/>
                <a:cs typeface="Microsoft YaHei UI" pitchFamily="18" charset="0"/>
              </a:rPr>
              <a:t>ﬁrst.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Duality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equalizes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the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Microsoft YaHei UI" pitchFamily="18" charset="0"/>
                <a:cs typeface="Microsoft YaHei UI" pitchFamily="18" charset="0"/>
              </a:rPr>
              <a:t>two.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1" y="885448"/>
            <a:ext cx="2895599" cy="468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712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13" y="206375"/>
            <a:ext cx="4419498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Solving linear programs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0" y="739775"/>
            <a:ext cx="4114799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400"/>
              </a:lnSpc>
            </a:pPr>
            <a:r>
              <a:rPr sz="1100" i="0" dirty="0">
                <a:solidFill>
                  <a:schemeClr val="tx1"/>
                </a:solidFill>
              </a:rPr>
              <a:t>Linear programs (LPs) can be solved by </a:t>
            </a:r>
            <a:r>
              <a:rPr sz="1100" i="0" dirty="0">
                <a:solidFill>
                  <a:schemeClr val="tx1"/>
                </a:solidFill>
                <a:latin typeface="Arial"/>
                <a:cs typeface="Arial"/>
              </a:rPr>
              <a:t>the simplex method</a:t>
            </a:r>
            <a:r>
              <a:rPr sz="1100" i="0" dirty="0">
                <a:solidFill>
                  <a:schemeClr val="tx1"/>
                </a:solidFill>
              </a:rPr>
              <a:t>, devised by George </a:t>
            </a:r>
            <a:r>
              <a:rPr sz="1100" i="0" dirty="0" err="1" smtClean="0">
                <a:solidFill>
                  <a:schemeClr val="tx1"/>
                </a:solidFill>
              </a:rPr>
              <a:t>Dantzig</a:t>
            </a:r>
            <a:r>
              <a:rPr sz="1100" i="0" dirty="0" smtClean="0">
                <a:solidFill>
                  <a:schemeClr val="tx1"/>
                </a:solidFill>
              </a:rPr>
              <a:t> </a:t>
            </a:r>
            <a:r>
              <a:rPr sz="1100" i="0" dirty="0">
                <a:solidFill>
                  <a:schemeClr val="tx1"/>
                </a:solidFill>
              </a:rPr>
              <a:t>in 1947.</a:t>
            </a:r>
          </a:p>
          <a:p>
            <a:pPr marL="12700">
              <a:lnSpc>
                <a:spcPts val="1400"/>
              </a:lnSpc>
              <a:spcBef>
                <a:spcPts val="605"/>
              </a:spcBef>
            </a:pPr>
            <a:r>
              <a:rPr sz="1100" i="0" dirty="0">
                <a:solidFill>
                  <a:schemeClr val="tx1"/>
                </a:solidFill>
              </a:rPr>
              <a:t>This algorithm starts at a vertex, and repeatedly looks for an </a:t>
            </a:r>
            <a:r>
              <a:rPr sz="1100" i="0" dirty="0">
                <a:latin typeface="Arial"/>
                <a:cs typeface="Arial"/>
              </a:rPr>
              <a:t>adjacent </a:t>
            </a:r>
            <a:r>
              <a:rPr sz="1100" i="0" dirty="0" smtClean="0">
                <a:latin typeface="Arial"/>
                <a:cs typeface="Arial"/>
              </a:rPr>
              <a:t>vertex</a:t>
            </a:r>
            <a:r>
              <a:rPr lang="en-US" sz="1100" i="0" dirty="0" smtClean="0">
                <a:latin typeface="Arial"/>
                <a:cs typeface="Arial"/>
              </a:rPr>
              <a:t> </a:t>
            </a:r>
            <a:r>
              <a:rPr sz="1100" i="0" dirty="0" smtClean="0">
                <a:solidFill>
                  <a:schemeClr val="tx1"/>
                </a:solidFill>
              </a:rPr>
              <a:t>(</a:t>
            </a:r>
            <a:r>
              <a:rPr sz="1100" i="0" dirty="0">
                <a:solidFill>
                  <a:schemeClr val="tx1"/>
                </a:solidFill>
              </a:rPr>
              <a:t>connected by an edge of the feasible region) of better objective </a:t>
            </a:r>
            <a:r>
              <a:rPr sz="1100" i="0" dirty="0" smtClean="0">
                <a:solidFill>
                  <a:schemeClr val="tx1"/>
                </a:solidFill>
              </a:rPr>
              <a:t>value</a:t>
            </a:r>
            <a:r>
              <a:rPr sz="1100" i="0" dirty="0">
                <a:solidFill>
                  <a:schemeClr val="tx1"/>
                </a:solidFill>
              </a:rPr>
              <a:t>.</a:t>
            </a:r>
          </a:p>
          <a:p>
            <a:pPr marL="12700" marR="158750">
              <a:lnSpc>
                <a:spcPts val="1400"/>
              </a:lnSpc>
              <a:spcBef>
                <a:spcPts val="595"/>
              </a:spcBef>
            </a:pPr>
            <a:r>
              <a:rPr sz="1100" i="0" dirty="0">
                <a:solidFill>
                  <a:schemeClr val="tx1"/>
                </a:solidFill>
              </a:rPr>
              <a:t>In this way it does </a:t>
            </a:r>
            <a:r>
              <a:rPr sz="1100" i="0" dirty="0">
                <a:latin typeface="Arial"/>
                <a:cs typeface="Arial"/>
              </a:rPr>
              <a:t>hill-climbing </a:t>
            </a:r>
            <a:r>
              <a:rPr sz="1100" i="0" dirty="0">
                <a:solidFill>
                  <a:schemeClr val="tx1"/>
                </a:solidFill>
              </a:rPr>
              <a:t>on the vertices of the polygon, walking from  neighbor to neighbor so as to steadily increase profit along the </a:t>
            </a:r>
            <a:r>
              <a:rPr sz="1100" i="0" dirty="0" smtClean="0">
                <a:solidFill>
                  <a:schemeClr val="tx1"/>
                </a:solidFill>
              </a:rPr>
              <a:t>way.</a:t>
            </a:r>
            <a:endParaRPr sz="11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07145"/>
      </p:ext>
    </p:extLst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650" y="282575"/>
            <a:ext cx="38862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/>
              <a:t>Solving linear </a:t>
            </a:r>
            <a:r>
              <a:rPr sz="1400" b="1" dirty="0" smtClean="0"/>
              <a:t>programs</a:t>
            </a:r>
            <a:r>
              <a:rPr lang="en-US" sz="1400" b="1" dirty="0" smtClean="0"/>
              <a:t>, cont.</a:t>
            </a:r>
            <a:endParaRPr sz="1400" b="1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47651" y="892175"/>
            <a:ext cx="3962400" cy="15901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10489">
              <a:lnSpc>
                <a:spcPts val="1400"/>
              </a:lnSpc>
              <a:spcBef>
                <a:spcPts val="595"/>
              </a:spcBef>
            </a:pPr>
            <a:r>
              <a:rPr sz="1100" i="0" dirty="0" smtClean="0">
                <a:solidFill>
                  <a:schemeClr val="tx1"/>
                </a:solidFill>
                <a:latin typeface="Arial"/>
                <a:cs typeface="Arial"/>
              </a:rPr>
              <a:t>Upon </a:t>
            </a:r>
            <a:r>
              <a:rPr sz="1100" i="0" dirty="0">
                <a:solidFill>
                  <a:schemeClr val="tx1"/>
                </a:solidFill>
                <a:latin typeface="Arial"/>
                <a:cs typeface="Arial"/>
              </a:rPr>
              <a:t>reaching a vertex that has no better neighbor, simplex declares it to be </a:t>
            </a:r>
            <a:r>
              <a:rPr sz="1100" i="0" dirty="0" smtClean="0">
                <a:solidFill>
                  <a:schemeClr val="tx1"/>
                </a:solidFill>
                <a:latin typeface="Arial"/>
                <a:cs typeface="Arial"/>
              </a:rPr>
              <a:t>optimal </a:t>
            </a:r>
            <a:r>
              <a:rPr sz="1100" i="0" dirty="0">
                <a:solidFill>
                  <a:schemeClr val="tx1"/>
                </a:solidFill>
                <a:latin typeface="Arial"/>
                <a:cs typeface="Arial"/>
              </a:rPr>
              <a:t>and halts</a:t>
            </a:r>
            <a:r>
              <a:rPr sz="1100" i="0" dirty="0" smtClean="0">
                <a:solidFill>
                  <a:schemeClr val="tx1"/>
                </a:solidFill>
                <a:latin typeface="Arial"/>
                <a:cs typeface="Arial"/>
              </a:rPr>
              <a:t>.</a:t>
            </a:r>
            <a:endParaRPr lang="en-US" sz="1100" i="0" dirty="0" smtClean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110489">
              <a:lnSpc>
                <a:spcPts val="1400"/>
              </a:lnSpc>
              <a:spcBef>
                <a:spcPts val="595"/>
              </a:spcBef>
            </a:pPr>
            <a:endParaRPr sz="1100" i="1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5080">
              <a:lnSpc>
                <a:spcPts val="1400"/>
              </a:lnSpc>
              <a:spcBef>
                <a:spcPts val="595"/>
              </a:spcBef>
            </a:pPr>
            <a:r>
              <a:rPr sz="1100" i="0" dirty="0">
                <a:solidFill>
                  <a:schemeClr val="tx1"/>
                </a:solidFill>
              </a:rPr>
              <a:t>Why does this local test imply global optimality? By simple geometry – think </a:t>
            </a:r>
            <a:r>
              <a:rPr sz="1100" i="0" dirty="0" smtClean="0">
                <a:solidFill>
                  <a:schemeClr val="tx1"/>
                </a:solidFill>
              </a:rPr>
              <a:t>of </a:t>
            </a:r>
            <a:r>
              <a:rPr sz="1100" i="0" dirty="0">
                <a:solidFill>
                  <a:schemeClr val="tx1"/>
                </a:solidFill>
              </a:rPr>
              <a:t>the profit line passing through this vertex. Since all the vertex’s neighbors lie </a:t>
            </a:r>
            <a:r>
              <a:rPr sz="1100" i="0" dirty="0" smtClean="0">
                <a:solidFill>
                  <a:schemeClr val="tx1"/>
                </a:solidFill>
              </a:rPr>
              <a:t>below </a:t>
            </a:r>
            <a:r>
              <a:rPr sz="1100" i="0" dirty="0">
                <a:solidFill>
                  <a:schemeClr val="tx1"/>
                </a:solidFill>
              </a:rPr>
              <a:t>the line, the rest of the feasible polygon must also lie below </a:t>
            </a:r>
            <a:r>
              <a:rPr sz="1100" i="0" dirty="0" smtClean="0">
                <a:solidFill>
                  <a:schemeClr val="tx1"/>
                </a:solidFill>
              </a:rPr>
              <a:t>this </a:t>
            </a:r>
            <a:r>
              <a:rPr sz="1100" i="0" dirty="0">
                <a:solidFill>
                  <a:schemeClr val="tx1"/>
                </a:solidFill>
              </a:rPr>
              <a:t>line.</a:t>
            </a:r>
          </a:p>
        </p:txBody>
      </p:sp>
    </p:spTree>
    <p:extLst>
      <p:ext uri="{BB962C8B-B14F-4D97-AF65-F5344CB8AC3E}">
        <p14:creationId xmlns:p14="http://schemas.microsoft.com/office/powerpoint/2010/main" val="2157038657"/>
      </p:ext>
    </p:extLst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458788"/>
            <a:ext cx="2275725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6964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650" y="309711"/>
            <a:ext cx="32004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sz="1400" b="1" dirty="0" smtClean="0">
                <a:solidFill>
                  <a:srgbClr val="3333B2"/>
                </a:solidFill>
                <a:latin typeface="Tahoma"/>
                <a:cs typeface="Tahoma"/>
              </a:rPr>
              <a:t>LP</a:t>
            </a:r>
            <a:r>
              <a:rPr lang="en-US" sz="1400" b="1" dirty="0" smtClean="0">
                <a:solidFill>
                  <a:srgbClr val="3333B2"/>
                </a:solidFill>
                <a:latin typeface="Tahoma"/>
                <a:cs typeface="Tahoma"/>
              </a:rPr>
              <a:t> Formulation: More Product</a:t>
            </a:r>
            <a:endParaRPr sz="1400" b="1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2050" y="968375"/>
            <a:ext cx="2209800" cy="1077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0"/>
              </a:lnSpc>
            </a:pPr>
            <a:r>
              <a:rPr lang="en-US" sz="1350" baseline="6172" dirty="0" smtClean="0">
                <a:solidFill>
                  <a:srgbClr val="0000FF"/>
                </a:solidFill>
                <a:latin typeface="Tahoma"/>
                <a:cs typeface="Tahoma"/>
              </a:rPr>
              <a:t>     </a:t>
            </a:r>
            <a:r>
              <a:rPr sz="1350" baseline="6172" dirty="0" smtClean="0">
                <a:solidFill>
                  <a:srgbClr val="0000FF"/>
                </a:solidFill>
                <a:latin typeface="Tahoma"/>
                <a:cs typeface="Tahoma"/>
              </a:rPr>
              <a:t>max 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+ 6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+ 13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</a:t>
            </a:r>
            <a:endParaRPr sz="600" dirty="0">
              <a:latin typeface="Tahoma"/>
              <a:cs typeface="Tahoma"/>
            </a:endParaRPr>
          </a:p>
          <a:p>
            <a:pPr marL="5715" algn="ctr">
              <a:lnSpc>
                <a:spcPts val="1400"/>
              </a:lnSpc>
              <a:spcBef>
                <a:spcPts val="10"/>
              </a:spcBef>
            </a:pPr>
            <a:r>
              <a:rPr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1 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200</a:t>
            </a:r>
            <a:endParaRPr sz="1350" baseline="6172" dirty="0">
              <a:latin typeface="Tahoma"/>
              <a:cs typeface="Tahoma"/>
            </a:endParaRPr>
          </a:p>
          <a:p>
            <a:pPr marL="5715" algn="ctr">
              <a:lnSpc>
                <a:spcPts val="1400"/>
              </a:lnSpc>
              <a:spcBef>
                <a:spcPts val="10"/>
              </a:spcBef>
            </a:pPr>
            <a:r>
              <a:rPr lang="en-US"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2 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300</a:t>
            </a:r>
            <a:endParaRPr sz="1350" baseline="6172" dirty="0">
              <a:latin typeface="Tahoma"/>
              <a:cs typeface="Tahoma"/>
            </a:endParaRPr>
          </a:p>
          <a:p>
            <a:pPr marL="157480" marR="51435" indent="-92710">
              <a:lnSpc>
                <a:spcPts val="1400"/>
              </a:lnSpc>
            </a:pPr>
            <a:r>
              <a:rPr lang="en-US"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           </a:t>
            </a:r>
            <a:r>
              <a:rPr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400  </a:t>
            </a:r>
            <a:endParaRPr lang="en-US" sz="1350" baseline="6172" dirty="0" smtClean="0">
              <a:solidFill>
                <a:srgbClr val="0000FF"/>
              </a:solidFill>
              <a:latin typeface="Tahoma"/>
              <a:cs typeface="Tahoma"/>
            </a:endParaRPr>
          </a:p>
          <a:p>
            <a:pPr marL="157480" marR="51435" indent="-92710">
              <a:lnSpc>
                <a:spcPts val="1400"/>
              </a:lnSpc>
            </a:pPr>
            <a:r>
              <a:rPr lang="en-US"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                </a:t>
            </a:r>
            <a:r>
              <a:rPr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+ 3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≤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600  </a:t>
            </a:r>
            <a:endParaRPr lang="en-US" sz="1350" baseline="6172" dirty="0" smtClean="0">
              <a:solidFill>
                <a:srgbClr val="0000FF"/>
              </a:solidFill>
              <a:latin typeface="Tahoma"/>
              <a:cs typeface="Tahoma"/>
            </a:endParaRPr>
          </a:p>
          <a:p>
            <a:pPr marL="157480" marR="51435" indent="-92710">
              <a:lnSpc>
                <a:spcPts val="1400"/>
              </a:lnSpc>
            </a:pPr>
            <a:r>
              <a:rPr lang="en-US"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             </a:t>
            </a:r>
            <a:r>
              <a:rPr sz="1350" i="1" baseline="6172" dirty="0" smtClean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 smtClean="0">
                <a:solidFill>
                  <a:srgbClr val="0000FF"/>
                </a:solidFill>
                <a:latin typeface="Tahoma"/>
                <a:cs typeface="Tahoma"/>
              </a:rPr>
              <a:t>1 </a:t>
            </a:r>
            <a:r>
              <a:rPr sz="1350" i="1" baseline="6172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2 </a:t>
            </a:r>
            <a:r>
              <a:rPr sz="1350" i="1" baseline="6172" dirty="0">
                <a:solidFill>
                  <a:srgbClr val="0000FF"/>
                </a:solidFill>
                <a:latin typeface="Verdana"/>
                <a:cs typeface="Verdana"/>
              </a:rPr>
              <a:t>, </a:t>
            </a:r>
            <a:r>
              <a:rPr sz="1350" i="1" baseline="6172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600" dirty="0">
                <a:solidFill>
                  <a:srgbClr val="0000FF"/>
                </a:solidFill>
                <a:latin typeface="Tahoma"/>
                <a:cs typeface="Tahoma"/>
              </a:rPr>
              <a:t>3 </a:t>
            </a:r>
            <a:r>
              <a:rPr sz="1350" baseline="6172" dirty="0">
                <a:solidFill>
                  <a:srgbClr val="0000FF"/>
                </a:solidFill>
                <a:latin typeface="Lucida Sans Unicode"/>
                <a:cs typeface="Lucida Sans Unicode"/>
              </a:rPr>
              <a:t>≥ </a:t>
            </a:r>
            <a:r>
              <a:rPr sz="1350" baseline="6172" dirty="0">
                <a:solidFill>
                  <a:srgbClr val="0000FF"/>
                </a:solidFill>
                <a:latin typeface="Tahoma"/>
                <a:cs typeface="Tahoma"/>
              </a:rPr>
              <a:t>0</a:t>
            </a:r>
            <a:endParaRPr sz="1350" baseline="6172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61961419"/>
      </p:ext>
    </p:extLst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</TotalTime>
  <Words>3648</Words>
  <Application>Microsoft Office PowerPoint</Application>
  <PresentationFormat>自定义</PresentationFormat>
  <Paragraphs>323</Paragraphs>
  <Slides>59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0" baseType="lpstr">
      <vt:lpstr>Office Theme</vt:lpstr>
      <vt:lpstr>Review:  Linear Programming and Reduction I</vt:lpstr>
      <vt:lpstr>PowerPoint 演示文稿</vt:lpstr>
      <vt:lpstr>LP formulation</vt:lpstr>
      <vt:lpstr>Thus the set of all feasible solutions of this linear program, that is, the points (x1 , x2) which satisfy all constraints, is the intersection of five half-spaces. It is a convex polygon. </vt:lpstr>
      <vt:lpstr>The optimal solution</vt:lpstr>
      <vt:lpstr>Solving linear programs</vt:lpstr>
      <vt:lpstr>Solving linear programs, cont.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optimum</vt:lpstr>
      <vt:lpstr>Integer linear programming</vt:lpstr>
      <vt:lpstr>Reductions</vt:lpstr>
      <vt:lpstr>Variants of linear programming</vt:lpstr>
      <vt:lpstr>Standard form</vt:lpstr>
      <vt:lpstr>Flows in networks</vt:lpstr>
      <vt:lpstr>Shipping oil</vt:lpstr>
      <vt:lpstr>A Flow in Network</vt:lpstr>
      <vt:lpstr>Maximizing flow</vt:lpstr>
      <vt:lpstr>Max-flow algorithm: example</vt:lpstr>
      <vt:lpstr>Maximizing flow (cont’d)</vt:lpstr>
      <vt:lpstr>A closer look at the algorithm</vt:lpstr>
      <vt:lpstr>A closer look at the algorithm (cont’d)</vt:lpstr>
      <vt:lpstr>A closer look at the algorithm (cont’d)</vt:lpstr>
      <vt:lpstr>PowerPoint 演示文稿</vt:lpstr>
      <vt:lpstr>PowerPoint 演示文稿</vt:lpstr>
      <vt:lpstr>Cuts</vt:lpstr>
      <vt:lpstr>Cut</vt:lpstr>
      <vt:lpstr>A certificate of optimality</vt:lpstr>
      <vt:lpstr>Max-flow min-cut</vt:lpstr>
      <vt:lpstr>Efficiency</vt:lpstr>
      <vt:lpstr>Bipartite matching</vt:lpstr>
      <vt:lpstr>The problem</vt:lpstr>
      <vt:lpstr>Bipartite matching</vt:lpstr>
      <vt:lpstr>LP formulation</vt:lpstr>
      <vt:lpstr>LP formulation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(XII)</dc:title>
  <dc:creator>Yijia Chen  Shanghai Jiaotong University</dc:creator>
  <cp:lastModifiedBy>linxl</cp:lastModifiedBy>
  <cp:revision>124</cp:revision>
  <dcterms:created xsi:type="dcterms:W3CDTF">2016-09-20T06:44:25Z</dcterms:created>
  <dcterms:modified xsi:type="dcterms:W3CDTF">2018-06-25T05:37:11Z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2013-12-03T00:00:00Z</vt:filetime>
  </property>
  <property fmtid="{D5CDD505-2E9C-101B-9397-08002B2CF9AE}" pid="3" name="Creator">
    <vt:lpwstr>LaTeX with Beamer class version 3.10</vt:lpwstr>
  </property>
  <property fmtid="{D5CDD505-2E9C-101B-9397-08002B2CF9AE}" pid="4" name="LastSaved">
    <vt:filetime>2016-09-19T00:00:00Z</vt:filetime>
  </property>
</Properties>
</file>