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301" r:id="rId11"/>
    <p:sldId id="300" r:id="rId12"/>
    <p:sldId id="299" r:id="rId13"/>
    <p:sldId id="298" r:id="rId14"/>
    <p:sldId id="297" r:id="rId15"/>
    <p:sldId id="296" r:id="rId16"/>
    <p:sldId id="302" r:id="rId17"/>
    <p:sldId id="303" r:id="rId18"/>
    <p:sldId id="311" r:id="rId19"/>
    <p:sldId id="310" r:id="rId20"/>
    <p:sldId id="309" r:id="rId21"/>
    <p:sldId id="308" r:id="rId22"/>
    <p:sldId id="304" r:id="rId23"/>
    <p:sldId id="306" r:id="rId24"/>
    <p:sldId id="307" r:id="rId25"/>
    <p:sldId id="305" r:id="rId26"/>
    <p:sldId id="312" r:id="rId27"/>
    <p:sldId id="314" r:id="rId28"/>
    <p:sldId id="315" r:id="rId29"/>
    <p:sldId id="313" r:id="rId30"/>
    <p:sldId id="316" r:id="rId31"/>
    <p:sldId id="317" r:id="rId32"/>
    <p:sldId id="320" r:id="rId33"/>
    <p:sldId id="319" r:id="rId34"/>
    <p:sldId id="321" r:id="rId35"/>
    <p:sldId id="318" r:id="rId36"/>
    <p:sldId id="322" r:id="rId37"/>
    <p:sldId id="33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34" autoAdjust="0"/>
  </p:normalViewPr>
  <p:slideViewPr>
    <p:cSldViewPr snapToGrid="0">
      <p:cViewPr varScale="1">
        <p:scale>
          <a:sx n="63" d="100"/>
          <a:sy n="63" d="100"/>
        </p:scale>
        <p:origin x="-114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C23FD-15CA-4B4E-903B-8F40F9B01F6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0F7AE-5814-40E4-9E88-BB25AE67B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7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F7AE-5814-40E4-9E88-BB25AE67BA1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7E38-B6D3-4B14-B3D4-38BB009EABA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A428-2A61-461C-8C80-B777F42E0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20851;&#20110;PL0&#32534;&#35793;&#22120;.doc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33950" y="2168874"/>
            <a:ext cx="9582539" cy="104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           </a:t>
            </a:r>
            <a:r>
              <a:rPr lang="zh-CN" altLang="en-US" sz="4400" b="1" dirty="0">
                <a:solidFill>
                  <a:schemeClr val="bg1"/>
                </a:solidFill>
              </a:rPr>
              <a:t>编译原理实验（语法分析）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35885" y="3996866"/>
            <a:ext cx="258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李林杰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228" y="195944"/>
            <a:ext cx="35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定义语法书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6554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090738" y="1425844"/>
            <a:ext cx="8001000" cy="474635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定义一个结构体作为语法树的节点：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typedef struct _</a:t>
            </a:r>
            <a:r>
              <a:rPr lang="en-US" altLang="en-US" sz="2000" dirty="0" err="1"/>
              <a:t>TreeNode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NodeType</a:t>
            </a:r>
            <a:r>
              <a:rPr lang="en-US" altLang="zh-CN" sz="2000" dirty="0"/>
              <a:t>    </a:t>
            </a:r>
            <a:r>
              <a:rPr lang="en-US" altLang="zh-CN" sz="2000" dirty="0" err="1"/>
              <a:t>nodetype</a:t>
            </a:r>
            <a:r>
              <a:rPr lang="en-US" altLang="zh-CN" sz="2000" dirty="0"/>
              <a:t>;     // </a:t>
            </a:r>
            <a:r>
              <a:rPr lang="zh-CN" altLang="en-US" sz="2000" dirty="0"/>
              <a:t>节点类型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ValType</a:t>
            </a:r>
            <a:r>
              <a:rPr lang="en-US" altLang="zh-CN" sz="2400" dirty="0"/>
              <a:t>     </a:t>
            </a:r>
            <a:r>
              <a:rPr lang="en-US" altLang="zh-CN" sz="2000" dirty="0" err="1"/>
              <a:t>valtype</a:t>
            </a:r>
            <a:r>
              <a:rPr lang="en-US" altLang="zh-CN" sz="2000" dirty="0"/>
              <a:t>;	    // </a:t>
            </a:r>
            <a:r>
              <a:rPr lang="zh-CN" altLang="en-US" sz="2000" dirty="0"/>
              <a:t>节点值类型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en-US" sz="2000" dirty="0" err="1"/>
              <a:t>TreeNode</a:t>
            </a:r>
            <a:r>
              <a:rPr lang="en-US" altLang="en-US" sz="2000" dirty="0"/>
              <a:t>    *child[</a:t>
            </a:r>
            <a:r>
              <a:rPr lang="en-US" altLang="zh-CN" sz="2000" dirty="0"/>
              <a:t>3</a:t>
            </a:r>
            <a:r>
              <a:rPr lang="en-US" altLang="en-US" sz="2000" dirty="0"/>
              <a:t>];</a:t>
            </a:r>
            <a:r>
              <a:rPr lang="x-none" altLang="en-US" sz="2000" dirty="0"/>
              <a:t>	    </a:t>
            </a:r>
            <a:r>
              <a:rPr lang="en-US" altLang="zh-CN" sz="2000" dirty="0"/>
              <a:t>// </a:t>
            </a:r>
            <a:r>
              <a:rPr lang="zh-CN" altLang="en-US" sz="2000" dirty="0"/>
              <a:t>子节点的指针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Token        *</a:t>
            </a:r>
            <a:r>
              <a:rPr lang="en-US" altLang="zh-CN" sz="2000" dirty="0" err="1"/>
              <a:t>tk</a:t>
            </a:r>
            <a:r>
              <a:rPr lang="en-US" altLang="zh-CN" sz="2000" dirty="0"/>
              <a:t>;	</a:t>
            </a:r>
            <a:r>
              <a:rPr lang="x-none" altLang="en-US" sz="2000" dirty="0"/>
              <a:t>	   </a:t>
            </a:r>
            <a:r>
              <a:rPr lang="en-US" altLang="zh-CN" sz="2000" dirty="0"/>
              <a:t>// </a:t>
            </a:r>
            <a:r>
              <a:rPr lang="zh-CN" altLang="en-US" sz="2000" dirty="0"/>
              <a:t>当节点是</a:t>
            </a:r>
            <a:r>
              <a:rPr lang="en-US" altLang="zh-CN" sz="2000" dirty="0"/>
              <a:t>FACTOR</a:t>
            </a:r>
            <a:r>
              <a:rPr lang="zh-CN" altLang="en-US" sz="2000" dirty="0"/>
              <a:t>类型时该成员才有效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/>
              <a:t>TreeNode</a:t>
            </a:r>
            <a:r>
              <a:rPr lang="en-US" altLang="zh-CN" sz="20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228" y="195944"/>
            <a:ext cx="4281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语法树节点类型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513667" y="2075543"/>
            <a:ext cx="4464145" cy="387531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enum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NodeType</a:t>
            </a:r>
            <a:r>
              <a:rPr lang="en-US" altLang="zh-CN" sz="16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</a:t>
            </a:r>
            <a:r>
              <a:rPr lang="en-US" altLang="en-US" sz="1600" dirty="0"/>
              <a:t>PROGRAM</a:t>
            </a:r>
            <a:r>
              <a:rPr lang="en-US" altLang="zh-CN" sz="1600" dirty="0"/>
              <a:t>,	 // </a:t>
            </a:r>
            <a:r>
              <a:rPr lang="zh-CN" altLang="en-US" sz="1600" dirty="0"/>
              <a:t>程序（开始符号）节点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en-US" sz="1600" dirty="0"/>
              <a:t>STMT_SEQUENCE</a:t>
            </a:r>
            <a:r>
              <a:rPr lang="en-US" altLang="zh-CN" sz="1600" dirty="0"/>
              <a:t>, // </a:t>
            </a:r>
            <a:r>
              <a:rPr lang="zh-CN" altLang="en-US" sz="1600" dirty="0"/>
              <a:t>语句列表节点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en-US" sz="1600" dirty="0"/>
              <a:t>IF_STMT</a:t>
            </a:r>
            <a:r>
              <a:rPr lang="en-US" altLang="zh-CN" sz="1600" dirty="0"/>
              <a:t>,	 // </a:t>
            </a:r>
            <a:r>
              <a:rPr lang="zh-CN" altLang="en-US" sz="1600" dirty="0"/>
              <a:t>条件语句节点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en-US" sz="1600" dirty="0"/>
              <a:t>REPEAT_STMT</a:t>
            </a:r>
            <a:r>
              <a:rPr lang="en-US" altLang="zh-CN" sz="1600" dirty="0"/>
              <a:t>,	 // repeat</a:t>
            </a:r>
            <a:r>
              <a:rPr lang="zh-CN" altLang="en-US" sz="1600" dirty="0"/>
              <a:t>语句节点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en-US" sz="1600" dirty="0"/>
              <a:t>ASSIGN_STMT</a:t>
            </a:r>
            <a:r>
              <a:rPr lang="en-US" altLang="zh-CN" sz="1600" dirty="0"/>
              <a:t>,	 // </a:t>
            </a:r>
            <a:r>
              <a:rPr lang="zh-CN" altLang="en-US" sz="1600" dirty="0"/>
              <a:t>赋值语句节点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en-US" sz="1600" dirty="0"/>
              <a:t>READ_STMT</a:t>
            </a:r>
            <a:r>
              <a:rPr lang="en-US" altLang="zh-CN" sz="1600" dirty="0"/>
              <a:t>,	 // read</a:t>
            </a:r>
            <a:r>
              <a:rPr lang="zh-CN" altLang="en-US" sz="1600" dirty="0"/>
              <a:t>语句节点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en-US" sz="1600" dirty="0"/>
              <a:t>WRITE_STMT</a:t>
            </a:r>
            <a:r>
              <a:rPr lang="en-US" altLang="zh-CN" sz="1600" dirty="0"/>
              <a:t>,	 // write</a:t>
            </a:r>
            <a:r>
              <a:rPr lang="zh-CN" altLang="en-US" sz="1600" dirty="0"/>
              <a:t>语句节点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en-US" sz="1600" dirty="0"/>
              <a:t>WHILE_STMT</a:t>
            </a:r>
            <a:r>
              <a:rPr lang="en-US" altLang="zh-CN" sz="1600" dirty="0"/>
              <a:t>,	 // while</a:t>
            </a:r>
            <a:r>
              <a:rPr lang="zh-CN" altLang="en-US" sz="1600" dirty="0"/>
              <a:t>语句节点</a:t>
            </a:r>
            <a:endParaRPr lang="en-US" alt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095999" y="2177143"/>
            <a:ext cx="4582333" cy="3999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x-none" altLang="en-US" sz="1400" dirty="0"/>
              <a:t>    </a:t>
            </a:r>
            <a:r>
              <a:rPr lang="en-US" altLang="zh-CN" sz="1400" dirty="0"/>
              <a:t>GTR_EXP,	                   // </a:t>
            </a:r>
            <a:r>
              <a:rPr lang="zh-CN" altLang="en-US" sz="1400" dirty="0"/>
              <a:t>大于表达式节点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400" dirty="0"/>
              <a:t>	GEQ_EXP,	// </a:t>
            </a:r>
            <a:r>
              <a:rPr lang="zh-CN" altLang="en-US" sz="1400" dirty="0"/>
              <a:t>大于等于表达式节点</a:t>
            </a:r>
            <a:endParaRPr lang="en-US" altLang="zh-CN" sz="1400" dirty="0"/>
          </a:p>
          <a:p>
            <a:pPr>
              <a:lnSpc>
                <a:spcPct val="80000"/>
              </a:lnSpc>
              <a:buNone/>
            </a:pPr>
            <a:r>
              <a:rPr lang="en-US" altLang="zh-CN" sz="1400" dirty="0"/>
              <a:t>	LSS_EXP,		// </a:t>
            </a:r>
            <a:r>
              <a:rPr lang="zh-CN" altLang="en-US" sz="1400" dirty="0"/>
              <a:t>小于表达式节点</a:t>
            </a:r>
            <a:endParaRPr lang="en-US" altLang="zh-CN" sz="1400" dirty="0"/>
          </a:p>
          <a:p>
            <a:pPr>
              <a:lnSpc>
                <a:spcPct val="80000"/>
              </a:lnSpc>
              <a:buNone/>
            </a:pPr>
            <a:r>
              <a:rPr lang="en-US" altLang="zh-CN" sz="1400" dirty="0"/>
              <a:t>	LEQ_EXP,	// </a:t>
            </a:r>
            <a:r>
              <a:rPr lang="zh-CN" altLang="en-US" sz="1400" dirty="0"/>
              <a:t>小于等于表达式节点</a:t>
            </a:r>
            <a:endParaRPr lang="en-US" altLang="zh-CN" sz="1400" dirty="0"/>
          </a:p>
          <a:p>
            <a:pPr>
              <a:lnSpc>
                <a:spcPct val="80000"/>
              </a:lnSpc>
              <a:buNone/>
            </a:pPr>
            <a:r>
              <a:rPr lang="zh-CN" altLang="en-US" sz="1400" dirty="0"/>
              <a:t>	</a:t>
            </a:r>
            <a:r>
              <a:rPr lang="en-US" altLang="en-US" sz="1400" dirty="0"/>
              <a:t>LOG_OR_EXP</a:t>
            </a:r>
            <a:r>
              <a:rPr lang="en-US" altLang="zh-CN" sz="1400" dirty="0"/>
              <a:t>,	// </a:t>
            </a:r>
            <a:r>
              <a:rPr lang="zh-CN" altLang="en-US" sz="1400" dirty="0"/>
              <a:t>逻辑或表达式节点</a:t>
            </a:r>
            <a:endParaRPr lang="en-US" altLang="en-US" sz="1400" dirty="0"/>
          </a:p>
          <a:p>
            <a:pPr>
              <a:lnSpc>
                <a:spcPct val="80000"/>
              </a:lnSpc>
              <a:buNone/>
            </a:pPr>
            <a:r>
              <a:rPr lang="zh-CN" altLang="en-US" sz="1400" dirty="0"/>
              <a:t>	</a:t>
            </a:r>
            <a:r>
              <a:rPr lang="en-US" altLang="en-US" sz="1400" dirty="0"/>
              <a:t>LOG_AND_EXP</a:t>
            </a:r>
            <a:r>
              <a:rPr lang="en-US" altLang="zh-CN" sz="1400" dirty="0"/>
              <a:t>,	// </a:t>
            </a:r>
            <a:r>
              <a:rPr lang="zh-CN" altLang="en-US" sz="1400" dirty="0"/>
              <a:t>逻辑与表达式节点</a:t>
            </a:r>
            <a:endParaRPr lang="en-US" altLang="en-US" sz="1400" dirty="0"/>
          </a:p>
          <a:p>
            <a:pPr>
              <a:lnSpc>
                <a:spcPct val="80000"/>
              </a:lnSpc>
              <a:buNone/>
            </a:pPr>
            <a:r>
              <a:rPr lang="en-US" altLang="zh-CN" sz="1400" dirty="0"/>
              <a:t>	</a:t>
            </a:r>
            <a:r>
              <a:rPr lang="en-US" altLang="en-US" sz="1400" dirty="0"/>
              <a:t>LOG_</a:t>
            </a:r>
            <a:r>
              <a:rPr lang="en-US" altLang="zh-CN" sz="1400" dirty="0"/>
              <a:t>NOT</a:t>
            </a:r>
            <a:r>
              <a:rPr lang="en-US" altLang="en-US" sz="1400" dirty="0"/>
              <a:t>_EXP</a:t>
            </a:r>
            <a:r>
              <a:rPr lang="en-US" altLang="zh-CN" sz="1400" dirty="0"/>
              <a:t>,	// </a:t>
            </a:r>
            <a:r>
              <a:rPr lang="zh-CN" altLang="en-US" sz="1400" dirty="0"/>
              <a:t>逻辑非表达式节点</a:t>
            </a:r>
            <a:endParaRPr lang="en-US" altLang="en-US" sz="1400" dirty="0"/>
          </a:p>
          <a:p>
            <a:pPr>
              <a:lnSpc>
                <a:spcPct val="80000"/>
              </a:lnSpc>
              <a:buNone/>
            </a:pPr>
            <a:r>
              <a:rPr lang="zh-CN" altLang="en-US" sz="1400" dirty="0"/>
              <a:t>	</a:t>
            </a:r>
            <a:r>
              <a:rPr lang="en-US" altLang="en-US" sz="1400" dirty="0"/>
              <a:t>ADD_EXP</a:t>
            </a:r>
            <a:r>
              <a:rPr lang="en-US" altLang="zh-CN" sz="1400" dirty="0"/>
              <a:t>,	// </a:t>
            </a:r>
            <a:r>
              <a:rPr lang="zh-CN" altLang="en-US" sz="1400" dirty="0"/>
              <a:t>加法表达式节点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SUB</a:t>
            </a:r>
            <a:r>
              <a:rPr lang="en-US" altLang="en-US" sz="1400" dirty="0"/>
              <a:t>_EXP</a:t>
            </a:r>
            <a:r>
              <a:rPr lang="en-US" altLang="zh-CN" sz="1400" dirty="0"/>
              <a:t>,	// </a:t>
            </a:r>
            <a:r>
              <a:rPr lang="zh-CN" altLang="en-US" sz="1400" dirty="0"/>
              <a:t>减法表达式节点</a:t>
            </a:r>
            <a:endParaRPr lang="en-US" altLang="en-US" sz="1400" dirty="0"/>
          </a:p>
          <a:p>
            <a:pPr>
              <a:lnSpc>
                <a:spcPct val="80000"/>
              </a:lnSpc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MUL</a:t>
            </a:r>
            <a:r>
              <a:rPr lang="en-US" altLang="en-US" sz="1400" dirty="0"/>
              <a:t>_EXP</a:t>
            </a:r>
            <a:r>
              <a:rPr lang="en-US" altLang="zh-CN" sz="1400" dirty="0"/>
              <a:t>,	// </a:t>
            </a:r>
            <a:r>
              <a:rPr lang="zh-CN" altLang="en-US" sz="1400" dirty="0"/>
              <a:t>乘法表达式节点</a:t>
            </a:r>
            <a:endParaRPr lang="en-US" altLang="en-US" sz="1400" dirty="0"/>
          </a:p>
          <a:p>
            <a:pPr>
              <a:lnSpc>
                <a:spcPct val="80000"/>
              </a:lnSpc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DIV</a:t>
            </a:r>
            <a:r>
              <a:rPr lang="en-US" altLang="en-US" sz="1400" dirty="0"/>
              <a:t>_EXP</a:t>
            </a:r>
            <a:r>
              <a:rPr lang="en-US" altLang="zh-CN" sz="1400" dirty="0"/>
              <a:t>,		// </a:t>
            </a:r>
            <a:r>
              <a:rPr lang="zh-CN" altLang="en-US" sz="1400" dirty="0"/>
              <a:t>除法表达式节点</a:t>
            </a:r>
            <a:endParaRPr lang="en-US" altLang="en-US" sz="1400" dirty="0"/>
          </a:p>
          <a:p>
            <a:pPr>
              <a:lnSpc>
                <a:spcPct val="80000"/>
              </a:lnSpc>
              <a:buNone/>
            </a:pPr>
            <a:r>
              <a:rPr lang="en-US" altLang="zh-CN" sz="1400" dirty="0"/>
              <a:t>	</a:t>
            </a:r>
            <a:r>
              <a:rPr lang="en-US" altLang="en-US" sz="1400" dirty="0"/>
              <a:t>FACTOR</a:t>
            </a:r>
            <a:r>
              <a:rPr lang="en-US" altLang="zh-CN" sz="1400" dirty="0"/>
              <a:t>		// </a:t>
            </a:r>
            <a:r>
              <a:rPr lang="zh-CN" altLang="en-US" sz="1400" dirty="0"/>
              <a:t>原子节点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400" dirty="0"/>
              <a:t>};</a:t>
            </a:r>
            <a:endParaRPr lang="en-US" altLang="zh-CN" sz="1200" dirty="0"/>
          </a:p>
        </p:txBody>
      </p:sp>
      <p:sp>
        <p:nvSpPr>
          <p:cNvPr id="2" name="矩形 1"/>
          <p:cNvSpPr/>
          <p:nvPr/>
        </p:nvSpPr>
        <p:spPr>
          <a:xfrm>
            <a:off x="1741714" y="1364343"/>
            <a:ext cx="8273143" cy="711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其中</a:t>
            </a:r>
            <a:r>
              <a:rPr lang="en-US" altLang="zh-CN" sz="2000" dirty="0" err="1"/>
              <a:t>nodetype</a:t>
            </a:r>
            <a:r>
              <a:rPr lang="zh-CN" altLang="en-US" sz="2000" dirty="0"/>
              <a:t>可以取以下值（从</a:t>
            </a:r>
            <a:r>
              <a:rPr lang="en-US" altLang="zh-CN" sz="2000" dirty="0"/>
              <a:t>TINY+</a:t>
            </a:r>
            <a:r>
              <a:rPr lang="zh-CN" altLang="en-US" sz="2000" dirty="0"/>
              <a:t>语法规则中提取得出）：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228" y="79830"/>
            <a:ext cx="35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语法分析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513668" y="1465943"/>
            <a:ext cx="9154332" cy="471092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80000"/>
              </a:lnSpc>
            </a:pPr>
            <a:r>
              <a:rPr lang="zh-CN" altLang="en-US" sz="2000" dirty="0"/>
              <a:t>由于我们采用的是递归下降的分析方法，这种方法一般是把文法的每个产生式对应实现一个分析函数（有时候多个产生式合起来写成一个分析函数）。</a:t>
            </a:r>
          </a:p>
          <a:p>
            <a:pPr marL="571500" indent="-571500">
              <a:lnSpc>
                <a:spcPct val="80000"/>
              </a:lnSpc>
            </a:pPr>
            <a:r>
              <a:rPr lang="zh-CN" altLang="en-US" sz="2000" dirty="0"/>
              <a:t>下面以伪代码的形式给出以下</a:t>
            </a:r>
            <a:r>
              <a:rPr lang="en-US" altLang="zh-CN" sz="2000" dirty="0"/>
              <a:t>TINY+</a:t>
            </a:r>
            <a:r>
              <a:rPr lang="zh-CN" altLang="en-US" sz="2000" dirty="0"/>
              <a:t>文法的分析函数：</a:t>
            </a:r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900" dirty="0"/>
              <a:t>program </a:t>
            </a:r>
            <a:r>
              <a:rPr lang="en-US" altLang="zh-CN" sz="1900" b="1" dirty="0"/>
              <a:t>-&gt; </a:t>
            </a:r>
            <a:r>
              <a:rPr lang="en-US" altLang="zh-CN" sz="1900" dirty="0"/>
              <a:t>declarations </a:t>
            </a:r>
            <a:r>
              <a:rPr lang="en-US" altLang="zh-CN" sz="1900" dirty="0" err="1"/>
              <a:t>stmt</a:t>
            </a:r>
            <a:r>
              <a:rPr lang="en-US" altLang="zh-CN" sz="1900" dirty="0"/>
              <a:t>-sequence</a:t>
            </a:r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900" dirty="0"/>
              <a:t>declarations </a:t>
            </a:r>
            <a:r>
              <a:rPr lang="en-US" altLang="zh-CN" sz="1900" b="1" dirty="0"/>
              <a:t>-&gt; </a:t>
            </a:r>
            <a:r>
              <a:rPr lang="en-US" altLang="zh-CN" sz="1900" dirty="0" err="1"/>
              <a:t>decl</a:t>
            </a:r>
            <a:r>
              <a:rPr lang="en-US" altLang="zh-CN" sz="1900" dirty="0"/>
              <a:t> </a:t>
            </a:r>
            <a:r>
              <a:rPr lang="en-US" altLang="zh-CN" sz="1900" b="1" i="1" dirty="0"/>
              <a:t>;</a:t>
            </a:r>
            <a:r>
              <a:rPr lang="en-US" altLang="zh-CN" sz="1900" dirty="0"/>
              <a:t> declarations |</a:t>
            </a:r>
            <a:r>
              <a:rPr lang="en-US" altLang="zh-CN" sz="1900" b="1" dirty="0"/>
              <a:t>ε</a:t>
            </a:r>
            <a:endParaRPr lang="en-US" altLang="zh-CN" sz="1900" dirty="0"/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900" dirty="0" err="1"/>
              <a:t>decl</a:t>
            </a:r>
            <a:r>
              <a:rPr lang="en-US" altLang="zh-CN" sz="1900" dirty="0"/>
              <a:t> </a:t>
            </a:r>
            <a:r>
              <a:rPr lang="en-US" altLang="zh-CN" sz="1900" b="1" dirty="0"/>
              <a:t>-&gt; </a:t>
            </a:r>
            <a:r>
              <a:rPr lang="en-US" altLang="zh-CN" sz="1900" dirty="0"/>
              <a:t>type-specifier </a:t>
            </a:r>
            <a:r>
              <a:rPr lang="en-US" altLang="zh-CN" sz="1900" dirty="0" err="1"/>
              <a:t>varlist</a:t>
            </a:r>
            <a:endParaRPr lang="en-US" altLang="zh-CN" sz="1900" dirty="0"/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900" dirty="0"/>
              <a:t>type-specifier </a:t>
            </a:r>
            <a:r>
              <a:rPr lang="en-US" altLang="zh-CN" sz="1900" b="1" dirty="0"/>
              <a:t>-&gt;</a:t>
            </a:r>
            <a:r>
              <a:rPr lang="en-US" altLang="zh-CN" sz="1900" dirty="0"/>
              <a:t> </a:t>
            </a:r>
            <a:r>
              <a:rPr lang="en-US" altLang="zh-CN" sz="1900" b="1" i="1" dirty="0" err="1"/>
              <a:t>int</a:t>
            </a:r>
            <a:r>
              <a:rPr lang="en-US" altLang="zh-CN" sz="1900" b="1" i="1" dirty="0"/>
              <a:t> </a:t>
            </a:r>
            <a:r>
              <a:rPr lang="en-US" altLang="zh-CN" sz="1900" dirty="0"/>
              <a:t>| </a:t>
            </a:r>
            <a:r>
              <a:rPr lang="en-US" altLang="zh-CN" sz="1900" b="1" i="1" dirty="0"/>
              <a:t>bool</a:t>
            </a:r>
            <a:r>
              <a:rPr lang="en-US" altLang="zh-CN" sz="1900" dirty="0"/>
              <a:t> | </a:t>
            </a:r>
            <a:r>
              <a:rPr lang="en-US" altLang="zh-CN" sz="1900" b="1" i="1" dirty="0"/>
              <a:t>string</a:t>
            </a:r>
            <a:endParaRPr lang="en-US" altLang="zh-CN" sz="1900" dirty="0"/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900" dirty="0" err="1"/>
              <a:t>varlist</a:t>
            </a:r>
            <a:r>
              <a:rPr lang="en-US" altLang="zh-CN" sz="1900" dirty="0"/>
              <a:t> </a:t>
            </a:r>
            <a:r>
              <a:rPr lang="en-US" altLang="zh-CN" sz="1900" b="1" dirty="0"/>
              <a:t>-&gt; </a:t>
            </a:r>
            <a:r>
              <a:rPr lang="en-US" altLang="zh-CN" sz="1900" b="1" i="1" dirty="0"/>
              <a:t>identifier </a:t>
            </a:r>
            <a:r>
              <a:rPr lang="en-US" altLang="zh-CN" sz="1900" b="1" dirty="0"/>
              <a:t>[ </a:t>
            </a:r>
            <a:r>
              <a:rPr lang="en-US" altLang="zh-CN" sz="1900" b="1" i="1" dirty="0"/>
              <a:t>,</a:t>
            </a:r>
            <a:r>
              <a:rPr lang="en-US" altLang="zh-CN" sz="1900" b="1" dirty="0"/>
              <a:t> </a:t>
            </a:r>
            <a:r>
              <a:rPr lang="en-US" altLang="zh-CN" sz="1900" dirty="0" err="1"/>
              <a:t>varlist</a:t>
            </a:r>
            <a:r>
              <a:rPr lang="en-US" altLang="zh-CN" sz="1900" b="1" dirty="0"/>
              <a:t> ]</a:t>
            </a:r>
            <a:endParaRPr lang="en-US" altLang="zh-CN" sz="1900" dirty="0"/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900" dirty="0" err="1"/>
              <a:t>stmt</a:t>
            </a:r>
            <a:r>
              <a:rPr lang="en-US" altLang="zh-CN" sz="1900" dirty="0"/>
              <a:t>-sequence </a:t>
            </a:r>
            <a:r>
              <a:rPr lang="en-US" altLang="zh-CN" sz="1900" b="1" dirty="0"/>
              <a:t>-&gt; </a:t>
            </a:r>
            <a:r>
              <a:rPr lang="en-US" altLang="zh-CN" sz="1900" dirty="0"/>
              <a:t>statement [ </a:t>
            </a:r>
            <a:r>
              <a:rPr lang="en-US" altLang="zh-CN" sz="1900" b="1" i="1" dirty="0"/>
              <a:t>;</a:t>
            </a:r>
            <a:r>
              <a:rPr lang="en-US" altLang="zh-CN" sz="1900" b="1" dirty="0"/>
              <a:t> </a:t>
            </a:r>
            <a:r>
              <a:rPr lang="en-US" altLang="zh-CN" sz="1900" dirty="0" err="1"/>
              <a:t>stmt</a:t>
            </a:r>
            <a:r>
              <a:rPr lang="en-US" altLang="zh-CN" sz="1900" dirty="0"/>
              <a:t>-sequence]</a:t>
            </a:r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900" dirty="0"/>
              <a:t>…</a:t>
            </a:r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900" dirty="0"/>
              <a:t>if-</a:t>
            </a:r>
            <a:r>
              <a:rPr lang="en-US" altLang="zh-CN" sz="1900" dirty="0" err="1"/>
              <a:t>stmt</a:t>
            </a:r>
            <a:r>
              <a:rPr lang="en-US" altLang="zh-CN" sz="1900" dirty="0"/>
              <a:t> </a:t>
            </a:r>
            <a:r>
              <a:rPr lang="en-US" altLang="zh-CN" sz="1900" b="1" dirty="0"/>
              <a:t>-&gt; </a:t>
            </a:r>
            <a:r>
              <a:rPr lang="en-US" altLang="zh-CN" sz="1900" b="1" i="1" dirty="0"/>
              <a:t>if</a:t>
            </a:r>
            <a:r>
              <a:rPr lang="en-US" altLang="zh-CN" sz="1900" dirty="0"/>
              <a:t>  logical-or-</a:t>
            </a:r>
            <a:r>
              <a:rPr lang="en-US" altLang="zh-CN" sz="1900" dirty="0" err="1"/>
              <a:t>exp</a:t>
            </a:r>
            <a:r>
              <a:rPr lang="en-US" altLang="zh-CN" sz="1900" dirty="0"/>
              <a:t> </a:t>
            </a:r>
            <a:r>
              <a:rPr lang="en-US" altLang="zh-CN" sz="1900" b="1" i="1" dirty="0"/>
              <a:t>then</a:t>
            </a:r>
            <a:r>
              <a:rPr lang="en-US" altLang="zh-CN" sz="1900" dirty="0"/>
              <a:t> </a:t>
            </a:r>
            <a:r>
              <a:rPr lang="en-US" altLang="zh-CN" sz="1900" dirty="0" err="1"/>
              <a:t>stmt</a:t>
            </a:r>
            <a:r>
              <a:rPr lang="en-US" altLang="zh-CN" sz="1900" dirty="0"/>
              <a:t>-sequence [</a:t>
            </a:r>
            <a:r>
              <a:rPr lang="en-US" altLang="zh-CN" sz="1900" b="1" i="1" dirty="0"/>
              <a:t>else</a:t>
            </a:r>
            <a:r>
              <a:rPr lang="en-US" altLang="zh-CN" sz="1900" dirty="0"/>
              <a:t> </a:t>
            </a:r>
            <a:r>
              <a:rPr lang="en-US" altLang="zh-CN" sz="1900" dirty="0" err="1"/>
              <a:t>stmt</a:t>
            </a:r>
            <a:r>
              <a:rPr lang="en-US" altLang="zh-CN" sz="1900" dirty="0"/>
              <a:t>-sequence] </a:t>
            </a:r>
            <a:r>
              <a:rPr lang="en-US" altLang="zh-CN" sz="1900" b="1" i="1" dirty="0"/>
              <a:t>end</a:t>
            </a:r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900" b="1" i="1" dirty="0"/>
              <a:t>factor  -&gt; number | string | identifier | true | false| ( </a:t>
            </a:r>
            <a:r>
              <a:rPr lang="en-US" altLang="zh-CN" sz="1900" dirty="0"/>
              <a:t>logical-or-</a:t>
            </a:r>
            <a:r>
              <a:rPr lang="en-US" altLang="zh-CN" sz="1900" dirty="0" err="1"/>
              <a:t>exp</a:t>
            </a:r>
            <a:r>
              <a:rPr lang="en-US" altLang="zh-CN" sz="1900" b="1" i="1" dirty="0"/>
              <a:t> )</a:t>
            </a:r>
            <a:endParaRPr lang="zh-CN" altLang="zh-CN" sz="19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0228" y="79830"/>
            <a:ext cx="35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语法分析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513668" y="1825625"/>
            <a:ext cx="9272520" cy="43513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endParaRPr lang="en-US" altLang="zh-CN" sz="2400" dirty="0"/>
          </a:p>
          <a:p>
            <a:pPr marL="571500" indent="-571500">
              <a:buNone/>
            </a:pPr>
            <a:r>
              <a:rPr lang="zh-CN" altLang="en-US" sz="2400" dirty="0"/>
              <a:t>开始语法分析前，先准备点小工具：</a:t>
            </a:r>
            <a:endParaRPr lang="en-US" altLang="zh-CN" sz="2400" dirty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定义一个全局变量</a:t>
            </a:r>
            <a:r>
              <a:rPr lang="en-US" altLang="zh-CN" sz="2400" dirty="0"/>
              <a:t>Token </a:t>
            </a:r>
            <a:r>
              <a:rPr lang="en-US" altLang="zh-CN" sz="2400" dirty="0" err="1"/>
              <a:t>token</a:t>
            </a:r>
            <a:r>
              <a:rPr lang="zh-CN" altLang="en-US" sz="2400" dirty="0"/>
              <a:t>；用于存放当前正在分析的符号；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实现一个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GetToken</a:t>
            </a:r>
            <a:r>
              <a:rPr lang="en-US" altLang="zh-CN" sz="2400" dirty="0"/>
              <a:t>();</a:t>
            </a:r>
            <a:r>
              <a:rPr lang="zh-CN" altLang="en-US" sz="2400" dirty="0"/>
              <a:t>函数用于从词法分析器读入一个</a:t>
            </a:r>
            <a:r>
              <a:rPr lang="en-US" altLang="zh-CN" sz="2400" dirty="0"/>
              <a:t>Token</a:t>
            </a:r>
            <a:r>
              <a:rPr lang="zh-CN" altLang="en-US" sz="2400" dirty="0"/>
              <a:t>并存放在全局变量</a:t>
            </a:r>
            <a:r>
              <a:rPr lang="en-US" altLang="zh-CN" sz="2400" dirty="0"/>
              <a:t>token</a:t>
            </a:r>
            <a:r>
              <a:rPr lang="zh-CN" altLang="en-US" sz="2400" dirty="0"/>
              <a:t>里。</a:t>
            </a:r>
          </a:p>
          <a:p>
            <a:pPr marL="571500" indent="-571500">
              <a:buNone/>
            </a:pPr>
            <a:r>
              <a:rPr lang="en-US" altLang="zh-CN" sz="2400" dirty="0"/>
              <a:t>      void </a:t>
            </a:r>
            <a:r>
              <a:rPr lang="en-US" altLang="zh-CN" sz="2400" dirty="0" err="1"/>
              <a:t>GetToken</a:t>
            </a:r>
            <a:r>
              <a:rPr lang="en-US" altLang="zh-CN" sz="2400" dirty="0"/>
              <a:t>(){</a:t>
            </a:r>
          </a:p>
          <a:p>
            <a:pPr marL="571500" indent="-571500">
              <a:buNone/>
            </a:pPr>
            <a:r>
              <a:rPr lang="en-US" altLang="zh-CN" sz="2400" dirty="0"/>
              <a:t>	     token = </a:t>
            </a:r>
            <a:r>
              <a:rPr lang="en-US" altLang="zh-CN" sz="2400" dirty="0" err="1"/>
              <a:t>NextToken</a:t>
            </a:r>
            <a:r>
              <a:rPr lang="en-US" altLang="zh-CN" sz="2400" dirty="0"/>
              <a:t>();</a:t>
            </a:r>
            <a:endParaRPr lang="zh-CN" altLang="en-US" sz="2400" dirty="0"/>
          </a:p>
          <a:p>
            <a:pPr marL="571500" indent="-571500">
              <a:buNone/>
            </a:pPr>
            <a:r>
              <a:rPr lang="en-US" altLang="zh-CN" sz="2400" dirty="0"/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0228" y="79830"/>
            <a:ext cx="35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语法分析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090738" y="1752600"/>
            <a:ext cx="8348662" cy="4267200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Wingdings" panose="05000000000000000000" pitchFamily="2" charset="2"/>
              <a:buAutoNum type="arabicPeriod" startAt="3"/>
            </a:pPr>
            <a:r>
              <a:rPr lang="zh-CN" altLang="en-US" sz="2100" dirty="0"/>
              <a:t>实现一个</a:t>
            </a:r>
            <a:r>
              <a:rPr lang="en-US" altLang="zh-CN" sz="2100" dirty="0"/>
              <a:t>bool match(</a:t>
            </a:r>
            <a:r>
              <a:rPr lang="en-US" altLang="zh-CN" sz="2100" dirty="0" err="1"/>
              <a:t>int</a:t>
            </a:r>
            <a:r>
              <a:rPr lang="en-US" altLang="zh-CN" sz="2100" dirty="0"/>
              <a:t> kind);</a:t>
            </a:r>
            <a:r>
              <a:rPr lang="zh-CN" altLang="en-US" sz="2100" dirty="0"/>
              <a:t>函数用于匹配当前正在分析的符号（存放在</a:t>
            </a:r>
            <a:r>
              <a:rPr lang="en-US" altLang="zh-CN" sz="2100" dirty="0"/>
              <a:t>token</a:t>
            </a:r>
            <a:r>
              <a:rPr lang="zh-CN" altLang="en-US" sz="2100" dirty="0"/>
              <a:t>变量中）的</a:t>
            </a:r>
            <a:r>
              <a:rPr lang="en-US" altLang="zh-CN" sz="2100" dirty="0"/>
              <a:t>kind</a:t>
            </a:r>
            <a:r>
              <a:rPr lang="zh-CN" altLang="en-US" sz="2100" dirty="0"/>
              <a:t>值是否属于集合</a:t>
            </a:r>
            <a:r>
              <a:rPr lang="en-US" altLang="zh-CN" sz="2100" dirty="0" err="1"/>
              <a:t>kind_set</a:t>
            </a:r>
            <a:r>
              <a:rPr lang="zh-CN" altLang="en-US" sz="2100" dirty="0"/>
              <a:t>；若是则返回</a:t>
            </a:r>
            <a:r>
              <a:rPr lang="en-US" altLang="zh-CN" sz="2100" dirty="0"/>
              <a:t>true</a:t>
            </a:r>
            <a:r>
              <a:rPr lang="zh-CN" altLang="en-US" sz="2100" dirty="0"/>
              <a:t>并跳过该符号，否则返回</a:t>
            </a:r>
            <a:r>
              <a:rPr lang="en-US" altLang="zh-CN" sz="2100" dirty="0"/>
              <a:t>false</a:t>
            </a:r>
            <a:r>
              <a:rPr lang="zh-CN" altLang="en-US" sz="2100" dirty="0"/>
              <a:t>。</a:t>
            </a:r>
          </a:p>
          <a:p>
            <a:pPr marL="571500" indent="-571500">
              <a:buNone/>
            </a:pPr>
            <a:r>
              <a:rPr lang="en-US" altLang="zh-CN" sz="2100" dirty="0"/>
              <a:t>bool match(</a:t>
            </a:r>
            <a:r>
              <a:rPr lang="en-US" altLang="zh-CN" sz="2100" dirty="0" err="1"/>
              <a:t>kind_set</a:t>
            </a:r>
            <a:r>
              <a:rPr lang="en-US" altLang="zh-CN" sz="2100" dirty="0"/>
              <a:t>){</a:t>
            </a:r>
          </a:p>
          <a:p>
            <a:pPr marL="571500" indent="-571500">
              <a:buNone/>
            </a:pPr>
            <a:r>
              <a:rPr lang="en-US" altLang="zh-CN" sz="2100" dirty="0"/>
              <a:t>	if(</a:t>
            </a:r>
            <a:r>
              <a:rPr lang="en-US" altLang="zh-CN" sz="2100" dirty="0" err="1"/>
              <a:t>token.kind</a:t>
            </a:r>
            <a:r>
              <a:rPr lang="en-US" altLang="zh-CN" sz="2100" dirty="0"/>
              <a:t> in </a:t>
            </a:r>
            <a:r>
              <a:rPr lang="en-US" altLang="zh-CN" sz="2100" dirty="0" err="1"/>
              <a:t>kind_set</a:t>
            </a:r>
            <a:r>
              <a:rPr lang="en-US" altLang="zh-CN" sz="2100" dirty="0"/>
              <a:t>){</a:t>
            </a:r>
          </a:p>
          <a:p>
            <a:pPr marL="571500" indent="-571500">
              <a:buNone/>
            </a:pPr>
            <a:r>
              <a:rPr lang="en-US" altLang="zh-CN" sz="2100" dirty="0"/>
              <a:t>			      </a:t>
            </a:r>
            <a:r>
              <a:rPr lang="en-US" altLang="zh-CN" sz="2100" dirty="0" err="1"/>
              <a:t>GetToken</a:t>
            </a:r>
            <a:r>
              <a:rPr lang="en-US" altLang="zh-CN" sz="2100" dirty="0"/>
              <a:t>();</a:t>
            </a:r>
          </a:p>
          <a:p>
            <a:pPr marL="571500" indent="-571500">
              <a:buNone/>
            </a:pPr>
            <a:r>
              <a:rPr lang="en-US" altLang="zh-CN" sz="2100" dirty="0"/>
              <a:t>		      return true;</a:t>
            </a:r>
          </a:p>
          <a:p>
            <a:pPr marL="571500" indent="-571500">
              <a:buNone/>
            </a:pPr>
            <a:r>
              <a:rPr lang="en-US" altLang="zh-CN" sz="2100" dirty="0"/>
              <a:t>	}else{</a:t>
            </a:r>
          </a:p>
          <a:p>
            <a:pPr marL="571500" indent="-571500">
              <a:buNone/>
            </a:pPr>
            <a:r>
              <a:rPr lang="en-US" altLang="zh-CN" sz="2100" dirty="0"/>
              <a:t>		      error(“</a:t>
            </a:r>
            <a:r>
              <a:rPr lang="en-US" altLang="zh-CN" sz="2100" dirty="0" err="1"/>
              <a:t>Token.kind</a:t>
            </a:r>
            <a:r>
              <a:rPr lang="zh-CN" altLang="en-US" sz="2100" dirty="0"/>
              <a:t>类型不匹配</a:t>
            </a:r>
            <a:r>
              <a:rPr lang="en-US" altLang="zh-CN" sz="2100" dirty="0"/>
              <a:t>.”);</a:t>
            </a:r>
          </a:p>
          <a:p>
            <a:pPr marL="571500" indent="-571500">
              <a:buNone/>
            </a:pPr>
            <a:r>
              <a:rPr lang="en-US" altLang="zh-CN" sz="2100" dirty="0"/>
              <a:t>		      return false;</a:t>
            </a:r>
          </a:p>
          <a:p>
            <a:pPr marL="571500" indent="-571500">
              <a:buNone/>
            </a:pPr>
            <a:r>
              <a:rPr lang="en-US" altLang="zh-CN" sz="2100" dirty="0"/>
              <a:t>	}</a:t>
            </a:r>
          </a:p>
          <a:p>
            <a:pPr marL="571500" indent="-571500">
              <a:buNone/>
            </a:pPr>
            <a:r>
              <a:rPr lang="en-US" altLang="zh-CN" sz="2100" dirty="0"/>
              <a:t>}</a:t>
            </a:r>
            <a:endParaRPr lang="zh-CN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228" y="195944"/>
            <a:ext cx="589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en-US" altLang="zh-CN" sz="3200" dirty="0">
                <a:solidFill>
                  <a:schemeClr val="bg1"/>
                </a:solidFill>
              </a:rPr>
              <a:t>program</a:t>
            </a:r>
            <a:r>
              <a:rPr lang="zh-CN" altLang="en-US" sz="3200" dirty="0">
                <a:solidFill>
                  <a:schemeClr val="bg1"/>
                </a:solidFill>
              </a:rPr>
              <a:t>产生式的分析函数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89154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</a:t>
            </a:r>
            <a:r>
              <a:rPr lang="zh-CN" altLang="en-US" sz="2400" dirty="0"/>
              <a:t>是开始符，它对应的分析函数的返回值就是整个程序的语法树了。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</a:t>
            </a:r>
            <a:r>
              <a:rPr lang="zh-CN" altLang="en-US" sz="2400" dirty="0"/>
              <a:t>的伪代码：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/>
              <a:t>TreeNode</a:t>
            </a:r>
            <a:r>
              <a:rPr lang="en-US" altLang="zh-CN" sz="2000" dirty="0"/>
              <a:t>* program(){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	declarations();			// </a:t>
            </a:r>
            <a:r>
              <a:rPr lang="zh-CN" altLang="en-US" sz="2100" dirty="0"/>
              <a:t>调用</a:t>
            </a:r>
            <a:r>
              <a:rPr lang="en-US" altLang="zh-CN" sz="2100" dirty="0"/>
              <a:t>declarations</a:t>
            </a:r>
            <a:r>
              <a:rPr lang="zh-CN" altLang="en-US" sz="2100" dirty="0"/>
              <a:t>函数分析变量的声明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1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	return </a:t>
            </a:r>
            <a:r>
              <a:rPr lang="en-US" altLang="zh-CN" sz="2100" dirty="0" err="1"/>
              <a:t>stmt_sequence</a:t>
            </a:r>
            <a:r>
              <a:rPr lang="en-US" altLang="zh-CN" sz="2100" dirty="0"/>
              <a:t>();	// </a:t>
            </a:r>
            <a:r>
              <a:rPr lang="zh-CN" altLang="en-US" sz="2100" dirty="0"/>
              <a:t>调用</a:t>
            </a:r>
            <a:r>
              <a:rPr lang="en-US" altLang="zh-CN" sz="2100" dirty="0" err="1"/>
              <a:t>stmt_sequence</a:t>
            </a:r>
            <a:r>
              <a:rPr lang="en-US" altLang="zh-CN" sz="2100" dirty="0"/>
              <a:t>()</a:t>
            </a:r>
            <a:r>
              <a:rPr lang="zh-CN" altLang="en-US" sz="2100" dirty="0"/>
              <a:t>分析</a:t>
            </a:r>
            <a:r>
              <a:rPr lang="zh-CN" altLang="en-US" sz="2100" dirty="0">
                <a:sym typeface="+mn-ea"/>
              </a:rPr>
              <a:t>语句列表</a:t>
            </a:r>
            <a:r>
              <a:rPr lang="zh-CN" altLang="en-US" sz="2100" dirty="0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zh-CN" sz="2100" dirty="0"/>
              <a:t>					</a:t>
            </a:r>
            <a:r>
              <a:rPr lang="en-US" altLang="zh-CN" sz="2100" dirty="0"/>
              <a:t>//</a:t>
            </a:r>
            <a:r>
              <a:rPr lang="zh-CN" altLang="en-US" sz="2100" dirty="0"/>
              <a:t> </a:t>
            </a:r>
            <a:r>
              <a:rPr lang="en-US" altLang="zh-CN" sz="2100" dirty="0" err="1"/>
              <a:t>stmt_sequence</a:t>
            </a:r>
            <a:r>
              <a:rPr lang="en-US" altLang="zh-CN" sz="2100" dirty="0"/>
              <a:t>()</a:t>
            </a:r>
            <a:r>
              <a:rPr lang="zh-CN" altLang="en-US" sz="2100" dirty="0"/>
              <a:t>的返回值就是</a:t>
            </a:r>
            <a:r>
              <a:rPr lang="zh-CN" altLang="en-US" sz="2100" dirty="0">
                <a:sym typeface="+mn-ea"/>
              </a:rPr>
              <a:t>整个</a:t>
            </a:r>
            <a:endParaRPr lang="zh-CN" altLang="en-US" sz="21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zh-CN" sz="2100" dirty="0"/>
              <a:t>					// </a:t>
            </a:r>
            <a:r>
              <a:rPr lang="zh-CN" altLang="en-US" sz="2100" dirty="0"/>
              <a:t>程序的语法树（不包括声明部分）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2615" y="195944"/>
            <a:ext cx="10520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生式</a:t>
            </a:r>
            <a:r>
              <a:rPr lang="en-US" altLang="zh-CN" sz="3200" dirty="0">
                <a:solidFill>
                  <a:schemeClr val="bg1"/>
                </a:solidFill>
              </a:rPr>
              <a:t>declarations</a:t>
            </a:r>
            <a:r>
              <a:rPr lang="zh-CN" altLang="en-US" sz="3200" dirty="0">
                <a:solidFill>
                  <a:schemeClr val="bg1"/>
                </a:solidFill>
              </a:rPr>
              <a:t>、 </a:t>
            </a:r>
            <a:r>
              <a:rPr lang="en-US" altLang="zh-CN" sz="3200" dirty="0" err="1">
                <a:solidFill>
                  <a:schemeClr val="bg1"/>
                </a:solidFill>
              </a:rPr>
              <a:t>decl</a:t>
            </a:r>
            <a:r>
              <a:rPr lang="zh-CN" altLang="en-US" sz="3200" dirty="0">
                <a:solidFill>
                  <a:schemeClr val="bg1"/>
                </a:solidFill>
              </a:rPr>
              <a:t>、 </a:t>
            </a:r>
            <a:r>
              <a:rPr lang="en-US" altLang="zh-CN" sz="3200" dirty="0">
                <a:solidFill>
                  <a:schemeClr val="bg1"/>
                </a:solidFill>
              </a:rPr>
              <a:t>type-specifier</a:t>
            </a:r>
            <a:r>
              <a:rPr lang="zh-CN" altLang="en-US" sz="3200" dirty="0">
                <a:solidFill>
                  <a:schemeClr val="bg1"/>
                </a:solidFill>
              </a:rPr>
              <a:t>、</a:t>
            </a:r>
            <a:r>
              <a:rPr lang="en-US" altLang="zh-CN" sz="3200" dirty="0" err="1">
                <a:solidFill>
                  <a:schemeClr val="bg1"/>
                </a:solidFill>
              </a:rPr>
              <a:t>varlist</a:t>
            </a:r>
            <a:r>
              <a:rPr lang="zh-CN" altLang="en-US" sz="3200" dirty="0">
                <a:solidFill>
                  <a:schemeClr val="bg1"/>
                </a:solidFill>
              </a:rPr>
              <a:t>合起来写成一个分析函数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090738" y="1752600"/>
            <a:ext cx="8001000" cy="44242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声明的分析函数：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void declarations(){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while(</a:t>
            </a:r>
            <a:r>
              <a:rPr lang="en-US" altLang="zh-CN" sz="1800" dirty="0" err="1"/>
              <a:t>token.kind</a:t>
            </a:r>
            <a:r>
              <a:rPr lang="en-US" altLang="zh-CN" sz="1800" dirty="0"/>
              <a:t> in {TK_INT,TK_BOOL,TK_STRING}){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</a:t>
            </a:r>
            <a:r>
              <a:rPr lang="en-US" altLang="zh-CN" sz="1800" dirty="0" err="1"/>
              <a:t>GetToken</a:t>
            </a:r>
            <a:r>
              <a:rPr lang="en-US" altLang="zh-CN" sz="1800" dirty="0"/>
              <a:t>();	                        	// </a:t>
            </a:r>
            <a:r>
              <a:rPr lang="en-US" altLang="zh-CN" sz="1800" dirty="0" err="1"/>
              <a:t>跳过类型说明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do{                                      		</a:t>
            </a:r>
            <a:r>
              <a:rPr lang="x-none" altLang="en-US" sz="1800" dirty="0"/>
              <a:t>//</a:t>
            </a:r>
            <a:r>
              <a:rPr lang="en-US" altLang="zh-CN" sz="1800" dirty="0" err="1">
                <a:sym typeface="+mn-ea"/>
              </a:rPr>
              <a:t>符“int,bool,string</a:t>
            </a:r>
            <a:r>
              <a:rPr lang="en-US" altLang="zh-CN" sz="1800" dirty="0">
                <a:sym typeface="+mn-ea"/>
              </a:rPr>
              <a:t>”</a:t>
            </a:r>
            <a:endParaRPr lang="x-none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	          match(TK_ID);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}while(</a:t>
            </a:r>
            <a:r>
              <a:rPr lang="en-US" altLang="zh-CN" sz="1800" dirty="0" err="1"/>
              <a:t>token.kind</a:t>
            </a:r>
            <a:r>
              <a:rPr lang="en-US" altLang="zh-CN" sz="1800" dirty="0"/>
              <a:t> == TK_COMMA); //</a:t>
            </a:r>
            <a:r>
              <a:rPr lang="en-US" altLang="zh-CN" sz="1800" dirty="0" err="1"/>
              <a:t>逗号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match(TK_SEMICOLON);	       	 // </a:t>
            </a:r>
            <a:r>
              <a:rPr lang="en-US" altLang="zh-CN" sz="1800" dirty="0" err="1"/>
              <a:t>匹配分号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2615" y="195944"/>
            <a:ext cx="744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stmt</a:t>
            </a:r>
            <a:r>
              <a:rPr lang="en-US" altLang="zh-CN" sz="3200" dirty="0">
                <a:solidFill>
                  <a:schemeClr val="bg1"/>
                </a:solidFill>
              </a:rPr>
              <a:t>-sequence</a:t>
            </a:r>
            <a:r>
              <a:rPr lang="zh-CN" altLang="en-US" sz="3200" dirty="0">
                <a:solidFill>
                  <a:schemeClr val="bg1"/>
                </a:solidFill>
              </a:rPr>
              <a:t>产生式的分析函数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8686800" cy="426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TreeNode</a:t>
            </a:r>
            <a:r>
              <a:rPr lang="en-US" altLang="zh-CN" sz="1800" dirty="0"/>
              <a:t>* </a:t>
            </a:r>
            <a:r>
              <a:rPr lang="en-US" altLang="zh-CN" sz="1800" dirty="0" err="1"/>
              <a:t>stmt_sequence</a:t>
            </a:r>
            <a:r>
              <a:rPr lang="en-US" altLang="zh-CN" sz="1800" dirty="0"/>
              <a:t>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 </a:t>
            </a:r>
            <a:r>
              <a:rPr lang="en-US" altLang="zh-CN" sz="1800" dirty="0" err="1"/>
              <a:t>TreeNode</a:t>
            </a:r>
            <a:r>
              <a:rPr lang="en-US" altLang="zh-CN" sz="1800" dirty="0"/>
              <a:t> *t1=null,*t2=null;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// </a:t>
            </a:r>
            <a:r>
              <a:rPr lang="zh-CN" altLang="en-US" sz="1800" dirty="0"/>
              <a:t>语句开始符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stmt_first</a:t>
            </a:r>
            <a:r>
              <a:rPr lang="en-US" altLang="zh-CN" sz="1800" dirty="0"/>
              <a:t>={TK_IF,TK_WHILE,TK_REPEAT,TK_ID,TK_READ,TK_WRITE};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Token first = token;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while(match(</a:t>
            </a:r>
            <a:r>
              <a:rPr lang="en-US" altLang="zh-CN" sz="1800" dirty="0" err="1"/>
              <a:t>stmt_first</a:t>
            </a:r>
            <a:r>
              <a:rPr lang="en-US" altLang="zh-CN" sz="1800" dirty="0"/>
              <a:t>)==true){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 // </a:t>
            </a:r>
            <a:r>
              <a:rPr lang="zh-CN" altLang="en-US" sz="1800" dirty="0"/>
              <a:t>注意：语句的开始符“</a:t>
            </a:r>
            <a:r>
              <a:rPr lang="en-US" altLang="zh-CN" sz="1800" dirty="0"/>
              <a:t>if</a:t>
            </a:r>
            <a:r>
              <a:rPr lang="zh-CN" altLang="en-US" sz="1800" dirty="0"/>
              <a:t>、</a:t>
            </a:r>
            <a:r>
              <a:rPr lang="en-US" altLang="zh-CN" sz="1800" dirty="0"/>
              <a:t>while”</a:t>
            </a:r>
            <a:r>
              <a:rPr lang="zh-CN" altLang="en-US" sz="1800" dirty="0"/>
              <a:t>等已由上面的</a:t>
            </a:r>
            <a:r>
              <a:rPr lang="en-US" altLang="zh-CN" sz="1800" dirty="0"/>
              <a:t>match</a:t>
            </a:r>
            <a:r>
              <a:rPr lang="zh-CN" altLang="en-US" sz="1800" dirty="0"/>
              <a:t>语句匹配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		      </a:t>
            </a:r>
            <a:r>
              <a:rPr lang="en-US" altLang="zh-CN" sz="1800" dirty="0"/>
              <a:t>// </a:t>
            </a:r>
            <a:r>
              <a:rPr lang="zh-CN" altLang="en-US" sz="1800" dirty="0"/>
              <a:t>因此下面各语句的分析函数（</a:t>
            </a:r>
            <a:r>
              <a:rPr lang="en-US" altLang="zh-CN" sz="1800" dirty="0" err="1"/>
              <a:t>if_stmt</a:t>
            </a:r>
            <a:r>
              <a:rPr lang="en-US" altLang="zh-CN" sz="1800" dirty="0"/>
              <a:t>()</a:t>
            </a:r>
            <a:r>
              <a:rPr lang="zh-CN" altLang="en-US" sz="1800" dirty="0"/>
              <a:t>等）不需要匹配开始符。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 switch(</a:t>
            </a:r>
            <a:r>
              <a:rPr lang="en-US" altLang="zh-CN" sz="1800" dirty="0" err="1"/>
              <a:t>first.kind</a:t>
            </a:r>
            <a:r>
              <a:rPr lang="en-US" altLang="zh-CN" sz="1800" dirty="0"/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       case TK_IF:        t2=</a:t>
            </a:r>
            <a:r>
              <a:rPr lang="en-US" altLang="zh-CN" sz="1800" dirty="0" err="1"/>
              <a:t>if_stmt</a:t>
            </a:r>
            <a:r>
              <a:rPr lang="en-US" altLang="zh-CN" sz="1800" dirty="0"/>
              <a:t>();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       case TK_WHILE: t2=</a:t>
            </a:r>
            <a:r>
              <a:rPr lang="en-US" altLang="zh-CN" sz="1800" dirty="0" err="1"/>
              <a:t>while_stmt</a:t>
            </a:r>
            <a:r>
              <a:rPr lang="en-US" altLang="zh-CN" sz="1800" dirty="0"/>
              <a:t>();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     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 // </a:t>
            </a:r>
            <a:r>
              <a:rPr lang="zh-CN" altLang="en-US" sz="1800" dirty="0"/>
              <a:t>见下页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2614" y="195944"/>
            <a:ext cx="7298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stmt</a:t>
            </a:r>
            <a:r>
              <a:rPr lang="en-US" altLang="zh-CN" sz="3200" dirty="0">
                <a:solidFill>
                  <a:schemeClr val="bg1"/>
                </a:solidFill>
              </a:rPr>
              <a:t>-sequence</a:t>
            </a:r>
            <a:r>
              <a:rPr lang="zh-CN" altLang="en-US" sz="3200" dirty="0">
                <a:solidFill>
                  <a:schemeClr val="bg1"/>
                </a:solidFill>
              </a:rPr>
              <a:t>产生式的分析函数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6106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      </a:t>
            </a:r>
            <a:r>
              <a:rPr lang="en-US" altLang="zh-CN" sz="2000" dirty="0"/>
              <a:t>if(t1==null)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           t1 = t2;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      else{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           	    // </a:t>
            </a:r>
            <a:r>
              <a:rPr lang="zh-CN" altLang="en-US" sz="2000" dirty="0"/>
              <a:t>构建</a:t>
            </a:r>
            <a:r>
              <a:rPr lang="en-US" altLang="en-US" sz="2000" dirty="0"/>
              <a:t>STMT_SEQUENCE</a:t>
            </a:r>
            <a:r>
              <a:rPr lang="en-US" altLang="zh-CN" sz="2000" dirty="0"/>
              <a:t>节点,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en-US" sz="2000" dirty="0"/>
              <a:t>				   //</a:t>
            </a:r>
            <a:r>
              <a:rPr lang="en-US" altLang="zh-CN" sz="2000" dirty="0">
                <a:sym typeface="+mn-ea"/>
              </a:rPr>
              <a:t>t1,t2</a:t>
            </a:r>
            <a:r>
              <a:rPr lang="zh-CN" altLang="en-US" sz="2000" dirty="0">
                <a:sym typeface="+mn-ea"/>
              </a:rPr>
              <a:t>分别为左右孩子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           t1 = new </a:t>
            </a:r>
            <a:r>
              <a:rPr lang="en-US" altLang="zh-CN" sz="2000" dirty="0" err="1"/>
              <a:t>TreeNode</a:t>
            </a:r>
            <a:r>
              <a:rPr lang="en-US" altLang="zh-CN" sz="2000" dirty="0"/>
              <a:t>(</a:t>
            </a:r>
            <a:r>
              <a:rPr lang="en-US" altLang="en-US" sz="2000" dirty="0"/>
              <a:t>STMT_SEQUENCE</a:t>
            </a:r>
            <a:r>
              <a:rPr lang="en-US" altLang="zh-CN" sz="2000" dirty="0"/>
              <a:t>,t1,t2);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      }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return t1;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2615" y="195944"/>
            <a:ext cx="5600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if-</a:t>
            </a:r>
            <a:r>
              <a:rPr lang="en-US" altLang="zh-CN" sz="3200" dirty="0" err="1">
                <a:solidFill>
                  <a:schemeClr val="bg1"/>
                </a:solidFill>
              </a:rPr>
              <a:t>stmt</a:t>
            </a:r>
            <a:r>
              <a:rPr lang="zh-CN" altLang="en-US" sz="3200" dirty="0">
                <a:solidFill>
                  <a:schemeClr val="bg1"/>
                </a:solidFill>
              </a:rPr>
              <a:t>产生式的分析函数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8686800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TreeNode</a:t>
            </a:r>
            <a:r>
              <a:rPr lang="en-US" altLang="zh-CN" sz="1800" dirty="0"/>
              <a:t>* </a:t>
            </a:r>
            <a:r>
              <a:rPr lang="en-US" altLang="zh-CN" sz="1800" dirty="0" err="1"/>
              <a:t>if_stmt</a:t>
            </a:r>
            <a:r>
              <a:rPr lang="en-US" altLang="zh-CN" sz="1800" dirty="0"/>
              <a:t>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// </a:t>
            </a:r>
            <a:r>
              <a:rPr lang="zh-CN" altLang="en-US" sz="1800" dirty="0"/>
              <a:t>不需要调用 </a:t>
            </a:r>
            <a:r>
              <a:rPr lang="en-US" altLang="zh-CN" sz="1800" dirty="0" err="1"/>
              <a:t>GetToken</a:t>
            </a:r>
            <a:r>
              <a:rPr lang="en-US" altLang="zh-CN" sz="1800" dirty="0"/>
              <a:t>();</a:t>
            </a:r>
            <a:r>
              <a:rPr lang="zh-CN" altLang="en-US" sz="1800" dirty="0"/>
              <a:t>匹配“</a:t>
            </a:r>
            <a:r>
              <a:rPr lang="en-US" altLang="zh-CN" sz="1800" dirty="0"/>
              <a:t>if”</a:t>
            </a:r>
            <a:r>
              <a:rPr lang="zh-CN" altLang="en-US" sz="1800" dirty="0"/>
              <a:t>符号，原因参见</a:t>
            </a:r>
            <a:r>
              <a:rPr lang="en-US" altLang="zh-CN" sz="1800" dirty="0" err="1"/>
              <a:t>stmt_sequence</a:t>
            </a:r>
            <a:r>
              <a:rPr lang="en-US" altLang="zh-CN" sz="1800" dirty="0"/>
              <a:t>()</a:t>
            </a:r>
            <a:endParaRPr lang="zh-CN" alt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	</a:t>
            </a:r>
            <a:r>
              <a:rPr lang="en-US" altLang="zh-CN" sz="1800" dirty="0" err="1"/>
              <a:t>TreeNode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cond_exp</a:t>
            </a:r>
            <a:r>
              <a:rPr lang="en-US" altLang="zh-CN" sz="1800" dirty="0"/>
              <a:t>=null,*</a:t>
            </a:r>
            <a:r>
              <a:rPr lang="en-US" altLang="zh-CN" sz="1800" dirty="0" err="1"/>
              <a:t>then_stmt</a:t>
            </a:r>
            <a:r>
              <a:rPr lang="en-US" altLang="zh-CN" sz="1800" dirty="0"/>
              <a:t>=null,*</a:t>
            </a:r>
            <a:r>
              <a:rPr lang="en-US" altLang="zh-CN" sz="1800" dirty="0" err="1"/>
              <a:t>else_stmt</a:t>
            </a:r>
            <a:r>
              <a:rPr lang="en-US" altLang="zh-CN" sz="1800" dirty="0"/>
              <a:t>=null;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	</a:t>
            </a:r>
            <a:r>
              <a:rPr lang="en-US" altLang="zh-CN" sz="1800" dirty="0" err="1"/>
              <a:t>cond_exp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log_or_exp</a:t>
            </a:r>
            <a:r>
              <a:rPr lang="en-US" altLang="zh-CN" sz="1800" dirty="0"/>
              <a:t>();	 </a:t>
            </a:r>
            <a:r>
              <a:rPr lang="x-none" altLang="en-US" sz="1800" dirty="0"/>
              <a:t>		</a:t>
            </a:r>
            <a:r>
              <a:rPr lang="en-US" altLang="zh-CN" sz="1800" dirty="0"/>
              <a:t>// </a:t>
            </a:r>
            <a:r>
              <a:rPr lang="zh-CN" altLang="en-US" sz="1800" dirty="0"/>
              <a:t>分析条件表达式部分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then_stmt</a:t>
            </a:r>
            <a:r>
              <a:rPr lang="en-US" altLang="zh-CN" sz="1800" dirty="0"/>
              <a:t> = </a:t>
            </a:r>
            <a:r>
              <a:rPr lang="en-US" altLang="zh-CN" sz="1900" dirty="0" err="1"/>
              <a:t>stmt_sequence</a:t>
            </a:r>
            <a:r>
              <a:rPr lang="en-US" altLang="zh-CN" sz="1800" dirty="0"/>
              <a:t>();	</a:t>
            </a:r>
            <a:r>
              <a:rPr lang="x-none" altLang="en-US" sz="1800" dirty="0"/>
              <a:t>	</a:t>
            </a:r>
            <a:r>
              <a:rPr lang="en-US" altLang="zh-CN" sz="1800" dirty="0"/>
              <a:t>// </a:t>
            </a:r>
            <a:r>
              <a:rPr lang="zh-CN" altLang="en-US" sz="1800" dirty="0"/>
              <a:t>分析</a:t>
            </a:r>
            <a:r>
              <a:rPr lang="en-US" altLang="zh-CN" sz="1800" dirty="0"/>
              <a:t>then</a:t>
            </a:r>
            <a:r>
              <a:rPr lang="zh-CN" altLang="en-US" sz="1800" dirty="0"/>
              <a:t>部分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if(</a:t>
            </a:r>
            <a:r>
              <a:rPr lang="en-US" altLang="zh-CN" sz="1800" dirty="0" err="1"/>
              <a:t>token.kind</a:t>
            </a:r>
            <a:r>
              <a:rPr lang="en-US" altLang="zh-CN" sz="1800" dirty="0"/>
              <a:t> == TK_ELSE){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 </a:t>
            </a:r>
            <a:r>
              <a:rPr lang="en-US" altLang="zh-CN" sz="1800" dirty="0" err="1"/>
              <a:t>else_stmt</a:t>
            </a:r>
            <a:r>
              <a:rPr lang="en-US" altLang="zh-CN" sz="1800" dirty="0"/>
              <a:t> = </a:t>
            </a:r>
            <a:r>
              <a:rPr lang="en-US" altLang="zh-CN" sz="1900" dirty="0" err="1"/>
              <a:t>stmt_sequence</a:t>
            </a:r>
            <a:r>
              <a:rPr lang="en-US" altLang="zh-CN" sz="1800" dirty="0"/>
              <a:t>();	// </a:t>
            </a:r>
            <a:r>
              <a:rPr lang="zh-CN" altLang="en-US" sz="1800" dirty="0"/>
              <a:t>分析</a:t>
            </a:r>
            <a:r>
              <a:rPr lang="en-US" altLang="zh-CN" sz="1800" dirty="0"/>
              <a:t>else</a:t>
            </a:r>
            <a:r>
              <a:rPr lang="zh-CN" altLang="en-US" sz="1800" dirty="0"/>
              <a:t>部分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//</a:t>
            </a:r>
            <a:r>
              <a:rPr lang="zh-CN" altLang="en-US" sz="1800" dirty="0"/>
              <a:t>构建</a:t>
            </a:r>
            <a:r>
              <a:rPr lang="en-US" altLang="zh-CN" sz="1800" dirty="0" err="1"/>
              <a:t>IF_</a:t>
            </a:r>
            <a:r>
              <a:rPr lang="en-US" altLang="en-US" sz="1800" dirty="0" err="1"/>
              <a:t>STMT</a:t>
            </a:r>
            <a:r>
              <a:rPr lang="en-US" altLang="zh-CN" sz="1800" dirty="0" err="1"/>
              <a:t>节点</a:t>
            </a:r>
            <a:r>
              <a:rPr lang="zh-CN" altLang="en-US" sz="1800" dirty="0"/>
              <a:t>，有</a:t>
            </a:r>
            <a:r>
              <a:rPr lang="en-US" altLang="zh-CN" sz="1800" dirty="0"/>
              <a:t>3</a:t>
            </a:r>
            <a:r>
              <a:rPr lang="zh-CN" altLang="en-US" sz="1800" dirty="0"/>
              <a:t>个孩子，分别是条件表达式、</a:t>
            </a:r>
            <a:r>
              <a:rPr lang="en-US" altLang="zh-CN" sz="1800" dirty="0"/>
              <a:t>then</a:t>
            </a:r>
            <a:r>
              <a:rPr lang="zh-CN" altLang="en-US" sz="1800" dirty="0"/>
              <a:t>语句和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// else</a:t>
            </a:r>
            <a:r>
              <a:rPr lang="zh-CN" altLang="en-US" sz="1800" dirty="0"/>
              <a:t>语句；若没有</a:t>
            </a:r>
            <a:r>
              <a:rPr lang="en-US" altLang="zh-CN" sz="1800" dirty="0"/>
              <a:t>else</a:t>
            </a:r>
            <a:r>
              <a:rPr lang="zh-CN" altLang="en-US" sz="1800" dirty="0"/>
              <a:t>语句，则第三个孩子为</a:t>
            </a:r>
            <a:r>
              <a:rPr lang="en-US" altLang="zh-CN" sz="1800" dirty="0"/>
              <a:t>null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return new </a:t>
            </a:r>
            <a:r>
              <a:rPr lang="en-US" altLang="zh-CN" sz="1800" dirty="0" err="1"/>
              <a:t>TreeNode</a:t>
            </a:r>
            <a:r>
              <a:rPr lang="en-US" altLang="zh-CN" sz="1800" dirty="0"/>
              <a:t>(</a:t>
            </a:r>
            <a:r>
              <a:rPr lang="en-US" altLang="en-US" sz="1800" dirty="0"/>
              <a:t>IF_STMT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cond_exp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then_stmt</a:t>
            </a:r>
            <a:r>
              <a:rPr lang="en-US" altLang="zh-CN" sz="1800" dirty="0"/>
              <a:t>, 	</a:t>
            </a:r>
            <a:r>
              <a:rPr lang="en-US" altLang="zh-CN" sz="1800" dirty="0" err="1"/>
              <a:t>else_stmt</a:t>
            </a:r>
            <a:r>
              <a:rPr lang="en-US" altLang="zh-CN" sz="1800" dirty="0"/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228" y="195944"/>
            <a:ext cx="4048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 </a:t>
            </a:r>
            <a:r>
              <a:rPr lang="zh-CN" altLang="en-US" sz="3200" dirty="0">
                <a:solidFill>
                  <a:schemeClr val="bg1"/>
                </a:solidFill>
              </a:rPr>
              <a:t>实验一</a:t>
            </a:r>
            <a:r>
              <a:rPr lang="en-US" altLang="zh-CN" sz="3200" dirty="0">
                <a:solidFill>
                  <a:schemeClr val="bg1"/>
                </a:solidFill>
              </a:rPr>
              <a:t>&amp;</a:t>
            </a:r>
            <a:r>
              <a:rPr lang="zh-CN" altLang="en-US" sz="3200" dirty="0">
                <a:solidFill>
                  <a:schemeClr val="bg1"/>
                </a:solidFill>
              </a:rPr>
              <a:t>实验二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2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166326" y="1825625"/>
            <a:ext cx="9619861" cy="4351338"/>
          </a:xfrm>
        </p:spPr>
        <p:txBody>
          <a:bodyPr/>
          <a:lstStyle/>
          <a:p>
            <a:pPr eaLnBrk="1" hangingPunct="1"/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以字符为分析对象，我们将这些字符根据</a:t>
            </a:r>
            <a:r>
              <a:rPr lang="zh-CN" altLang="en-US"/>
              <a:t>词法规则划分成</a:t>
            </a:r>
            <a:r>
              <a:rPr lang="zh-CN" altLang="en-US" dirty="0"/>
              <a:t>一个一个词（</a:t>
            </a:r>
            <a:r>
              <a:rPr lang="en-US" altLang="zh-CN" dirty="0"/>
              <a:t>token</a:t>
            </a:r>
            <a:r>
              <a:rPr lang="zh-CN" altLang="en-US" dirty="0"/>
              <a:t>）。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以</a:t>
            </a:r>
            <a:r>
              <a:rPr lang="en-US" altLang="zh-CN" dirty="0"/>
              <a:t>token</a:t>
            </a:r>
            <a:r>
              <a:rPr lang="zh-CN" altLang="en-US" dirty="0"/>
              <a:t>为分析对象，我们将这些</a:t>
            </a:r>
            <a:r>
              <a:rPr lang="en-US" altLang="zh-CN" dirty="0"/>
              <a:t>token</a:t>
            </a:r>
            <a:r>
              <a:rPr lang="zh-CN" altLang="en-US" dirty="0"/>
              <a:t>根据语法规则构造一语法树。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语法树具有特定的规则，可通过它还原成一条一条的语句，还可以生成中间代码。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2615" y="195944"/>
            <a:ext cx="5600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factor</a:t>
            </a:r>
            <a:r>
              <a:rPr lang="zh-CN" altLang="en-US" sz="3200" dirty="0">
                <a:solidFill>
                  <a:schemeClr val="bg1"/>
                </a:solidFill>
              </a:rPr>
              <a:t>产生式的分析函数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733940" y="1250302"/>
            <a:ext cx="9619860" cy="49266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 err="1"/>
              <a:t>TreeNode</a:t>
            </a:r>
            <a:r>
              <a:rPr lang="en-US" altLang="zh-CN" sz="1400" dirty="0"/>
              <a:t>* factor(){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factor_first</a:t>
            </a:r>
            <a:r>
              <a:rPr lang="en-US" altLang="zh-CN" sz="1400" dirty="0"/>
              <a:t>={TK_INT,TK_STRING,TK_ID,TK_TRUE,TK_FALSE, TK_LP};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if(</a:t>
            </a:r>
            <a:r>
              <a:rPr lang="en-US" altLang="zh-CN" sz="1400" dirty="0" err="1"/>
              <a:t>token.kind</a:t>
            </a:r>
            <a:r>
              <a:rPr lang="en-US" altLang="zh-CN" sz="1400" dirty="0"/>
              <a:t> not </a:t>
            </a:r>
            <a:r>
              <a:rPr lang="en-US" altLang="zh-CN" sz="1400" dirty="0" err="1"/>
              <a:t>factor_first</a:t>
            </a:r>
            <a:r>
              <a:rPr lang="en-US" altLang="zh-CN" sz="1400" dirty="0"/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error(“</a:t>
            </a:r>
            <a:r>
              <a:rPr lang="en-US" altLang="zh-CN" sz="1400" dirty="0" err="1"/>
              <a:t>非法符号</a:t>
            </a:r>
            <a:r>
              <a:rPr lang="en-US" altLang="zh-CN" sz="1400" dirty="0"/>
              <a:t>.”);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return null;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TreeNode</a:t>
            </a:r>
            <a:r>
              <a:rPr lang="en-US" altLang="zh-CN" sz="1400" dirty="0"/>
              <a:t> *t1=null;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if(</a:t>
            </a:r>
            <a:r>
              <a:rPr lang="en-US" altLang="zh-CN" sz="1400" dirty="0" err="1"/>
              <a:t>token.kind</a:t>
            </a:r>
            <a:r>
              <a:rPr lang="en-US" altLang="zh-CN" sz="1400" dirty="0"/>
              <a:t> == TK_LP){			     </a:t>
            </a:r>
            <a:endParaRPr lang="en-US" altLang="zh-CN" sz="14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match(TK_LP);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t1 = new </a:t>
            </a:r>
            <a:r>
              <a:rPr lang="en-US" altLang="zh-CN" sz="1400" dirty="0" err="1"/>
              <a:t>TreeNode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FACTOR,log_or_exp</a:t>
            </a:r>
            <a:r>
              <a:rPr lang="en-US" altLang="zh-CN" sz="1400" dirty="0"/>
              <a:t>());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match(TK_RP);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         else {		        </a:t>
            </a:r>
            <a:r>
              <a:rPr lang="en-US" altLang="zh-CN" sz="1400" b="1" dirty="0"/>
              <a:t> // factor  -&gt; number | string | identifier | true | false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t1 = new, </a:t>
            </a:r>
            <a:r>
              <a:rPr lang="en-US" altLang="zh-CN" sz="1400" dirty="0" err="1"/>
              <a:t>TreeNode</a:t>
            </a:r>
            <a:r>
              <a:rPr lang="en-US" altLang="zh-CN" sz="1400" dirty="0"/>
              <a:t>(FACTOR ,token);	// token </a:t>
            </a:r>
            <a:r>
              <a:rPr lang="en-US" altLang="zh-CN" sz="1400" dirty="0" err="1"/>
              <a:t>做为FACTOR节点的孩子</a:t>
            </a:r>
            <a:endParaRPr lang="en-US" altLang="zh-CN" sz="1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match(</a:t>
            </a:r>
            <a:r>
              <a:rPr lang="en-US" altLang="zh-CN" sz="1400" dirty="0" err="1"/>
              <a:t>factor_first</a:t>
            </a:r>
            <a:r>
              <a:rPr lang="en-US" altLang="zh-CN" sz="1400" dirty="0"/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return t1;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2615" y="195944"/>
            <a:ext cx="5600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语义分析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166328" y="1825625"/>
            <a:ext cx="9619860" cy="4351338"/>
          </a:xfrm>
        </p:spPr>
        <p:txBody>
          <a:bodyPr/>
          <a:lstStyle/>
          <a:p>
            <a:pPr eaLnBrk="1" hangingPunct="1"/>
            <a:r>
              <a:rPr lang="zh-CN" altLang="en-US" dirty="0"/>
              <a:t>完成语法分析后，就可以根据属性文法，把属性规则写到各个产生式的分析函数里。</a:t>
            </a:r>
          </a:p>
          <a:p>
            <a:pPr eaLnBrk="1" hangingPunct="1"/>
            <a:r>
              <a:rPr lang="zh-CN" altLang="en-US" dirty="0"/>
              <a:t>接下来将修改前面写的分析函数使其实现语义分析。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以下分析函数已不需要修改：</a:t>
            </a:r>
          </a:p>
          <a:p>
            <a:pPr eaLnBrk="1" hangingPunct="1"/>
            <a:r>
              <a:rPr lang="en-US" altLang="zh-CN" dirty="0"/>
              <a:t>program()</a:t>
            </a:r>
            <a:r>
              <a:rPr lang="zh-CN" altLang="en-US" dirty="0"/>
              <a:t>、 </a:t>
            </a:r>
            <a:r>
              <a:rPr lang="en-US" altLang="zh-CN" sz="2900" dirty="0" err="1"/>
              <a:t>stmt_sequence</a:t>
            </a:r>
            <a:r>
              <a:rPr lang="en-US" altLang="zh-CN" sz="2900" dirty="0"/>
              <a:t>()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2615" y="195944"/>
            <a:ext cx="5600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声明</a:t>
            </a:r>
            <a:r>
              <a:rPr lang="en-US" altLang="zh-CN" sz="3200" dirty="0">
                <a:solidFill>
                  <a:schemeClr val="bg1"/>
                </a:solidFill>
              </a:rPr>
              <a:t>declarations()</a:t>
            </a:r>
            <a:r>
              <a:rPr lang="zh-CN" altLang="en-US" sz="3200" dirty="0">
                <a:solidFill>
                  <a:schemeClr val="bg1"/>
                </a:solidFill>
              </a:rPr>
              <a:t>的语义分析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/>
          </p:cNvSpPr>
          <p:nvPr>
            <p:ph idx="1"/>
          </p:nvPr>
        </p:nvSpPr>
        <p:spPr>
          <a:xfrm>
            <a:off x="2090738" y="1752600"/>
            <a:ext cx="8001000" cy="4424265"/>
          </a:xfrm>
          <a:ln>
            <a:miter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void declarations(){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while(token.kind in {TK_INT,TK_BOOL,TK_STRING}){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	    Token type = token;	                        // </a:t>
            </a:r>
            <a:r>
              <a:rPr lang="zh-CN" altLang="en-US" sz="1600" b="1" noProof="1">
                <a:latin typeface="宋体" panose="02010600030101010101" pitchFamily="2" charset="-122"/>
              </a:rPr>
              <a:t>保存类型的符号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	    GetToken();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b="1" noProof="1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385" b="1" noProof="1">
                <a:latin typeface="宋体" panose="02010600030101010101" pitchFamily="2" charset="-122"/>
              </a:rPr>
              <a:t>		</a:t>
            </a:r>
            <a:r>
              <a:rPr lang="en-US" altLang="zh-CN" sz="1600" b="1" noProof="1">
                <a:latin typeface="宋体" panose="02010600030101010101" pitchFamily="2" charset="-122"/>
              </a:rPr>
              <a:t>do{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		    Token id = token;</a:t>
            </a:r>
            <a:r>
              <a:rPr lang="x-none" altLang="en-US" sz="1600" b="1" noProof="1">
                <a:latin typeface="宋体" panose="02010600030101010101" pitchFamily="2" charset="-122"/>
              </a:rPr>
              <a:t>		   </a:t>
            </a:r>
            <a:r>
              <a:rPr lang="en-US" altLang="en-US" sz="1600" b="1" noProof="1">
                <a:latin typeface="宋体" panose="02010600030101010101" pitchFamily="2" charset="-122"/>
              </a:rPr>
              <a:t>  </a:t>
            </a:r>
            <a:r>
              <a:rPr lang="en-US" altLang="zh-CN" sz="1600" b="1" noProof="1">
                <a:latin typeface="宋体" panose="02010600030101010101" pitchFamily="2" charset="-122"/>
              </a:rPr>
              <a:t>// </a:t>
            </a:r>
            <a:r>
              <a:rPr lang="zh-CN" altLang="en-US" sz="1600" b="1" noProof="1">
                <a:latin typeface="宋体" panose="02010600030101010101" pitchFamily="2" charset="-122"/>
              </a:rPr>
              <a:t>保存标识符的符号</a:t>
            </a:r>
            <a:endParaRPr lang="en-US" altLang="zh-CN" sz="1600" b="1" noProof="1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		    if(match(TK_ID)==true){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			        Sym *sym = insertSym(id.sval); // </a:t>
            </a:r>
            <a:r>
              <a:rPr lang="zh-CN" altLang="en-US" sz="1600" b="1" noProof="1">
                <a:latin typeface="宋体" panose="02010600030101010101" pitchFamily="2" charset="-122"/>
              </a:rPr>
              <a:t>插入符号表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 noProof="1">
                <a:latin typeface="宋体" panose="02010600030101010101" pitchFamily="2" charset="-122"/>
              </a:rPr>
              <a:t>				        </a:t>
            </a:r>
            <a:r>
              <a:rPr lang="en-US" altLang="zh-CN" sz="1600" b="1" noProof="1">
                <a:latin typeface="宋体" panose="02010600030101010101" pitchFamily="2" charset="-122"/>
              </a:rPr>
              <a:t>// </a:t>
            </a:r>
            <a:r>
              <a:rPr lang="zh-CN" altLang="en-US" sz="1600" b="1" noProof="1">
                <a:latin typeface="宋体" panose="02010600030101010101" pitchFamily="2" charset="-122"/>
              </a:rPr>
              <a:t>填写符号的各种属性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			        sym-&gt;tk = id;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			        sym-&gt;objtype = OT_VAR;         //</a:t>
            </a:r>
            <a:r>
              <a:rPr lang="zh-CN" altLang="en-US" sz="1600" b="1" noProof="1">
                <a:latin typeface="宋体" panose="02010600030101010101" pitchFamily="2" charset="-122"/>
              </a:rPr>
              <a:t>变量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			        sym-&gt;valtype = {type.kind</a:t>
            </a:r>
            <a:r>
              <a:rPr lang="zh-CN" altLang="en-US" sz="1600" b="1" noProof="1">
                <a:latin typeface="宋体" panose="02010600030101010101" pitchFamily="2" charset="-122"/>
              </a:rPr>
              <a:t>对应的</a:t>
            </a:r>
            <a:r>
              <a:rPr lang="en-US" altLang="zh-CN" sz="1600" b="1" noProof="1">
                <a:latin typeface="宋体" panose="02010600030101010101" pitchFamily="2" charset="-122"/>
              </a:rPr>
              <a:t>VT_XX</a:t>
            </a:r>
            <a:r>
              <a:rPr lang="zh-CN" altLang="en-US" sz="1600" b="1" noProof="1">
                <a:latin typeface="宋体" panose="02010600030101010101" pitchFamily="2" charset="-122"/>
              </a:rPr>
              <a:t>值</a:t>
            </a:r>
            <a:r>
              <a:rPr lang="en-US" altLang="zh-CN" sz="1600" b="1" noProof="1">
                <a:latin typeface="宋体" panose="02010600030101010101" pitchFamily="2" charset="-122"/>
              </a:rPr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		   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	}while(token.kind == TK_COMMA);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	match(TK_SEMICOLON);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noProof="1">
                <a:latin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2615" y="195944"/>
            <a:ext cx="5600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条件语句</a:t>
            </a:r>
            <a:r>
              <a:rPr lang="en-US" altLang="zh-CN" sz="3200" dirty="0" err="1">
                <a:solidFill>
                  <a:schemeClr val="bg1"/>
                </a:solidFill>
              </a:rPr>
              <a:t>if_stmt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的语义分析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8857"/>
            <a:ext cx="8686800" cy="47980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TreeNode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if_stmt</a:t>
            </a:r>
            <a:r>
              <a:rPr lang="en-US" altLang="zh-CN" sz="1600" dirty="0"/>
              <a:t>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// </a:t>
            </a:r>
            <a:r>
              <a:rPr lang="zh-CN" altLang="en-US" sz="1600" dirty="0"/>
              <a:t>不需要调用 </a:t>
            </a:r>
            <a:r>
              <a:rPr lang="en-US" altLang="zh-CN" sz="1600" dirty="0" err="1"/>
              <a:t>GetToken</a:t>
            </a:r>
            <a:r>
              <a:rPr lang="en-US" altLang="zh-CN" sz="1600" dirty="0"/>
              <a:t>();</a:t>
            </a:r>
            <a:r>
              <a:rPr lang="zh-CN" altLang="en-US" sz="1600" dirty="0"/>
              <a:t>匹配“</a:t>
            </a:r>
            <a:r>
              <a:rPr lang="en-US" altLang="zh-CN" sz="1600" dirty="0"/>
              <a:t>if”</a:t>
            </a:r>
            <a:r>
              <a:rPr lang="zh-CN" altLang="en-US" sz="1600" dirty="0"/>
              <a:t>符号，原因参见</a:t>
            </a:r>
            <a:r>
              <a:rPr lang="en-US" altLang="zh-CN" sz="1600" dirty="0" err="1"/>
              <a:t>stmt_sequence</a:t>
            </a:r>
            <a:r>
              <a:rPr lang="en-US" altLang="zh-CN" sz="1600" dirty="0"/>
              <a:t>()</a:t>
            </a:r>
            <a:endParaRPr lang="zh-CN" altLang="en-US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TreeNode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cond_exp</a:t>
            </a:r>
            <a:r>
              <a:rPr lang="en-US" altLang="zh-CN" sz="1600" dirty="0"/>
              <a:t>=null,*</a:t>
            </a:r>
            <a:r>
              <a:rPr lang="en-US" altLang="zh-CN" sz="1600" dirty="0" err="1"/>
              <a:t>then_stmt</a:t>
            </a:r>
            <a:r>
              <a:rPr lang="en-US" altLang="zh-CN" sz="1600" dirty="0"/>
              <a:t>=null,*</a:t>
            </a:r>
            <a:r>
              <a:rPr lang="en-US" altLang="zh-CN" sz="1600" dirty="0" err="1"/>
              <a:t>else_stmt</a:t>
            </a:r>
            <a:r>
              <a:rPr lang="en-US" altLang="zh-CN" sz="1600" dirty="0"/>
              <a:t>=null;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cond_exp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log_or_exp</a:t>
            </a:r>
            <a:r>
              <a:rPr lang="en-US" altLang="zh-CN" sz="1600" dirty="0"/>
              <a:t>();            // </a:t>
            </a:r>
            <a:r>
              <a:rPr lang="zh-CN" altLang="en-US" sz="1600" dirty="0"/>
              <a:t>分析条件表达式部分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                                                       //</a:t>
            </a:r>
            <a:r>
              <a:rPr lang="en-US" altLang="zh-CN" sz="1600" dirty="0" err="1">
                <a:sym typeface="宋体" panose="02010600030101010101" pitchFamily="2" charset="-122"/>
              </a:rPr>
              <a:t>运算的规则：先乘</a:t>
            </a:r>
            <a:r>
              <a:rPr lang="en-US" altLang="zh-CN" sz="1600" dirty="0">
                <a:sym typeface="宋体" panose="02010600030101010101" pitchFamily="2" charset="-122"/>
              </a:rPr>
              <a:t>除----》</a:t>
            </a:r>
            <a:r>
              <a:rPr lang="en-US" altLang="zh-CN" sz="1600" dirty="0" err="1">
                <a:sym typeface="宋体" panose="02010600030101010101" pitchFamily="2" charset="-122"/>
              </a:rPr>
              <a:t>加减</a:t>
            </a:r>
            <a:r>
              <a:rPr lang="en-US" altLang="zh-CN" sz="1600" dirty="0">
                <a:sym typeface="宋体" panose="02010600030101010101" pitchFamily="2" charset="-122"/>
              </a:rPr>
              <a:t>----》</a:t>
            </a:r>
            <a:r>
              <a:rPr lang="en-US" altLang="zh-CN" sz="1600" dirty="0" err="1">
                <a:sym typeface="宋体" panose="02010600030101010101" pitchFamily="2" charset="-122"/>
              </a:rPr>
              <a:t>关系</a:t>
            </a:r>
            <a:r>
              <a:rPr lang="en-US" altLang="zh-CN" sz="1600" dirty="0">
                <a:sym typeface="宋体" panose="02010600030101010101" pitchFamily="2" charset="-122"/>
              </a:rPr>
              <a:t>----》</a:t>
            </a:r>
            <a:r>
              <a:rPr lang="en-US" altLang="zh-CN" sz="1600" dirty="0" err="1">
                <a:sym typeface="宋体" panose="02010600030101010101" pitchFamily="2" charset="-122"/>
              </a:rPr>
              <a:t>逻辑</a:t>
            </a:r>
            <a:r>
              <a:rPr lang="en-US" altLang="zh-CN" sz="1600" dirty="0">
                <a:sym typeface="宋体" panose="02010600030101010101" pitchFamily="2" charset="-122"/>
              </a:rPr>
              <a:t>；</a:t>
            </a:r>
            <a:r>
              <a:rPr lang="en-US" altLang="zh-CN" sz="1600" dirty="0">
                <a:sym typeface="Arial" panose="020B0604020202020204" pitchFamily="34" charset="0"/>
              </a:rPr>
              <a:t> </a:t>
            </a:r>
            <a:endParaRPr lang="zh-CN" altLang="en-US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then_stmt</a:t>
            </a:r>
            <a:r>
              <a:rPr lang="en-US" altLang="zh-CN" sz="1600" dirty="0"/>
              <a:t> = </a:t>
            </a:r>
            <a:r>
              <a:rPr lang="en-US" altLang="zh-CN" sz="1700" dirty="0" err="1"/>
              <a:t>stmt_sequence</a:t>
            </a:r>
            <a:r>
              <a:rPr lang="en-US" altLang="zh-CN" sz="1600" dirty="0"/>
              <a:t>();	 // </a:t>
            </a:r>
            <a:r>
              <a:rPr lang="zh-CN" altLang="en-US" sz="1600" dirty="0"/>
              <a:t>分析</a:t>
            </a:r>
            <a:r>
              <a:rPr lang="en-US" altLang="zh-CN" sz="1600" dirty="0"/>
              <a:t>then</a:t>
            </a:r>
            <a:r>
              <a:rPr lang="zh-CN" altLang="en-US" sz="1600" dirty="0"/>
              <a:t>部分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if(</a:t>
            </a:r>
            <a:r>
              <a:rPr lang="en-US" altLang="zh-CN" sz="1600" dirty="0" err="1"/>
              <a:t>token.kind</a:t>
            </a:r>
            <a:r>
              <a:rPr lang="en-US" altLang="zh-CN" sz="1600" dirty="0"/>
              <a:t> == TK_ELSE){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</a:t>
            </a:r>
            <a:r>
              <a:rPr lang="x-none" altLang="en-US" sz="1600" dirty="0"/>
              <a:t>	</a:t>
            </a:r>
            <a:r>
              <a:rPr lang="en-US" altLang="zh-CN" sz="1600" dirty="0" err="1"/>
              <a:t>else_stmt</a:t>
            </a:r>
            <a:r>
              <a:rPr lang="en-US" altLang="zh-CN" sz="1600" dirty="0"/>
              <a:t> = </a:t>
            </a:r>
            <a:r>
              <a:rPr lang="en-US" altLang="zh-CN" sz="1700" dirty="0" err="1"/>
              <a:t>stmt_sequence</a:t>
            </a:r>
            <a:r>
              <a:rPr lang="en-US" altLang="zh-CN" sz="1600" dirty="0"/>
              <a:t>();       // </a:t>
            </a:r>
            <a:r>
              <a:rPr lang="zh-CN" altLang="en-US" sz="1600" dirty="0"/>
              <a:t>分析</a:t>
            </a:r>
            <a:r>
              <a:rPr lang="en-US" altLang="zh-CN" sz="1600" dirty="0"/>
              <a:t>else</a:t>
            </a:r>
            <a:r>
              <a:rPr lang="zh-CN" altLang="en-US" sz="1600" dirty="0"/>
              <a:t>部分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// </a:t>
            </a:r>
            <a:r>
              <a:rPr lang="zh-CN" altLang="en-US" sz="1600" dirty="0"/>
              <a:t>语义检查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if(</a:t>
            </a:r>
            <a:r>
              <a:rPr lang="en-US" altLang="zh-CN" sz="1600" dirty="0" err="1"/>
              <a:t>cond_exp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valtype</a:t>
            </a:r>
            <a:r>
              <a:rPr lang="en-US" altLang="zh-CN" sz="1600" dirty="0"/>
              <a:t> != VT_BOOL)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      error(“</a:t>
            </a:r>
            <a:r>
              <a:rPr lang="zh-CN" altLang="en-US" sz="1600" dirty="0"/>
              <a:t>表达式的值必须是</a:t>
            </a:r>
            <a:r>
              <a:rPr lang="en-US" altLang="zh-CN" sz="1600" dirty="0"/>
              <a:t>bool</a:t>
            </a:r>
            <a:r>
              <a:rPr lang="zh-CN" altLang="en-US" sz="1600" dirty="0"/>
              <a:t>类型</a:t>
            </a:r>
            <a:r>
              <a:rPr lang="en-US" altLang="zh-CN" sz="1600" dirty="0"/>
              <a:t>.”);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//</a:t>
            </a:r>
            <a:r>
              <a:rPr lang="zh-CN" altLang="en-US" sz="1600" dirty="0"/>
              <a:t>构建</a:t>
            </a:r>
            <a:r>
              <a:rPr lang="en-US" altLang="zh-CN" sz="1600" dirty="0" err="1"/>
              <a:t>IF_</a:t>
            </a:r>
            <a:r>
              <a:rPr lang="en-US" altLang="en-US" sz="1600" dirty="0" err="1"/>
              <a:t>STMT</a:t>
            </a:r>
            <a:r>
              <a:rPr lang="en-US" altLang="zh-CN" sz="1600" dirty="0" err="1"/>
              <a:t>节点</a:t>
            </a:r>
            <a:r>
              <a:rPr lang="zh-CN" altLang="en-US" sz="1600" dirty="0"/>
              <a:t>，有</a:t>
            </a:r>
            <a:r>
              <a:rPr lang="en-US" altLang="zh-CN" sz="1600" dirty="0"/>
              <a:t>3</a:t>
            </a:r>
            <a:r>
              <a:rPr lang="zh-CN" altLang="en-US" sz="1600" dirty="0"/>
              <a:t>个孩子，分别是条件表达式、</a:t>
            </a:r>
            <a:r>
              <a:rPr lang="en-US" altLang="zh-CN" sz="1600" dirty="0"/>
              <a:t>then</a:t>
            </a:r>
            <a:r>
              <a:rPr lang="zh-CN" altLang="en-US" sz="1600" dirty="0"/>
              <a:t>语句和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// else</a:t>
            </a:r>
            <a:r>
              <a:rPr lang="zh-CN" altLang="en-US" sz="1600" dirty="0"/>
              <a:t>语句；若没有</a:t>
            </a:r>
            <a:r>
              <a:rPr lang="en-US" altLang="zh-CN" sz="1600" dirty="0"/>
              <a:t>else</a:t>
            </a:r>
            <a:r>
              <a:rPr lang="zh-CN" altLang="en-US" sz="1600" dirty="0"/>
              <a:t>语句，则第三个孩子为</a:t>
            </a:r>
            <a:r>
              <a:rPr lang="en-US" altLang="zh-CN" sz="1600" dirty="0"/>
              <a:t>null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return new </a:t>
            </a:r>
            <a:r>
              <a:rPr lang="en-US" altLang="zh-CN" sz="1600" dirty="0" err="1"/>
              <a:t>TreeNode</a:t>
            </a:r>
            <a:r>
              <a:rPr lang="en-US" altLang="zh-CN" sz="1600" dirty="0"/>
              <a:t>(</a:t>
            </a:r>
            <a:r>
              <a:rPr lang="en-US" altLang="en-US" sz="1600" dirty="0"/>
              <a:t>IF_STMT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cond_exp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then_stmt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else_stmt</a:t>
            </a:r>
            <a:r>
              <a:rPr lang="en-US" altLang="zh-CN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2615" y="195944"/>
            <a:ext cx="5600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factor()</a:t>
            </a:r>
            <a:r>
              <a:rPr lang="zh-CN" altLang="en-US" sz="3200" dirty="0">
                <a:solidFill>
                  <a:schemeClr val="bg1"/>
                </a:solidFill>
              </a:rPr>
              <a:t>产生式的分析函数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625600" y="1451431"/>
            <a:ext cx="4223657" cy="472553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 err="1"/>
              <a:t>TreeNode</a:t>
            </a:r>
            <a:r>
              <a:rPr lang="en-US" altLang="zh-CN" sz="1400" dirty="0"/>
              <a:t>* factor(){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factor_first</a:t>
            </a:r>
            <a:r>
              <a:rPr lang="en-US" altLang="zh-CN" sz="1400" dirty="0"/>
              <a:t>={TK_INT,TK_STRING,TK_ID,TK_TRUE,TK_FALSE, TK_LP};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if(</a:t>
            </a:r>
            <a:r>
              <a:rPr lang="en-US" altLang="zh-CN" sz="1400" dirty="0" err="1"/>
              <a:t>token.kind</a:t>
            </a:r>
            <a:r>
              <a:rPr lang="en-US" altLang="zh-CN" sz="1400" dirty="0"/>
              <a:t> not in </a:t>
            </a:r>
            <a:r>
              <a:rPr lang="en-US" altLang="zh-CN" sz="1400" dirty="0" err="1"/>
              <a:t>factor_first</a:t>
            </a:r>
            <a:r>
              <a:rPr lang="en-US" altLang="zh-CN" sz="1400" dirty="0"/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error(“Illegal Token.”);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return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TreeNode</a:t>
            </a:r>
            <a:r>
              <a:rPr lang="en-US" altLang="zh-CN" sz="1400" dirty="0"/>
              <a:t> *t1=null;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849257" y="1451430"/>
            <a:ext cx="4601029" cy="472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if(</a:t>
            </a:r>
            <a:r>
              <a:rPr lang="en-US" altLang="zh-CN" sz="1400" dirty="0" err="1"/>
              <a:t>token.kind</a:t>
            </a:r>
            <a:r>
              <a:rPr lang="en-US" altLang="zh-CN" sz="1400" dirty="0"/>
              <a:t> == TK_LP){	         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match(TK_LP);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</a:t>
            </a:r>
            <a:r>
              <a:rPr lang="en-US" altLang="zh-CN" sz="1400" dirty="0" err="1"/>
              <a:t>TreeNode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exp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log_or_exp</a:t>
            </a:r>
            <a:r>
              <a:rPr lang="en-US" altLang="zh-CN" sz="1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t1 = new </a:t>
            </a:r>
            <a:r>
              <a:rPr lang="en-US" altLang="zh-CN" sz="1400" dirty="0" err="1"/>
              <a:t>TreeNode</a:t>
            </a:r>
            <a:r>
              <a:rPr lang="en-US" altLang="zh-CN" sz="1400" dirty="0"/>
              <a:t>(</a:t>
            </a:r>
            <a:r>
              <a:rPr lang="en-US" altLang="en-US" sz="1400" dirty="0"/>
              <a:t>FACTOR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exp</a:t>
            </a:r>
            <a:r>
              <a:rPr lang="en-US" altLang="zh-CN" sz="1400" dirty="0"/>
              <a:t>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t1-&gt;</a:t>
            </a:r>
            <a:r>
              <a:rPr lang="en-US" altLang="zh-CN" sz="1400" dirty="0" err="1"/>
              <a:t>valtype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exp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valtype</a:t>
            </a:r>
            <a:r>
              <a:rPr lang="en-US" altLang="zh-CN" sz="1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match(TK_RP);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}else  // factor  </a:t>
            </a:r>
            <a:r>
              <a:rPr lang="en-US" altLang="zh-CN" sz="1400" b="1" dirty="0"/>
              <a:t>-&gt; </a:t>
            </a:r>
            <a:r>
              <a:rPr lang="en-US" altLang="zh-CN" sz="1400" b="1" i="1" dirty="0"/>
              <a:t>number</a:t>
            </a:r>
            <a:r>
              <a:rPr lang="en-US" altLang="zh-CN" sz="1400" dirty="0"/>
              <a:t> | </a:t>
            </a:r>
            <a:r>
              <a:rPr lang="en-US" altLang="zh-CN" sz="1400" b="1" i="1" dirty="0"/>
              <a:t>string</a:t>
            </a:r>
            <a:r>
              <a:rPr lang="en-US" altLang="zh-CN" sz="1400" dirty="0"/>
              <a:t> | </a:t>
            </a:r>
            <a:r>
              <a:rPr lang="en-US" altLang="zh-CN" sz="1400" b="1" i="1" dirty="0"/>
              <a:t>identifier | true</a:t>
            </a:r>
            <a:r>
              <a:rPr lang="en-US" altLang="zh-CN" sz="1400" dirty="0"/>
              <a:t> | </a:t>
            </a:r>
            <a:r>
              <a:rPr lang="en-US" altLang="zh-CN" sz="1400" b="1" i="1" dirty="0"/>
              <a:t>false</a:t>
            </a:r>
            <a:r>
              <a:rPr lang="en-US" altLang="zh-CN" sz="1600" dirty="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t1 = new </a:t>
            </a:r>
            <a:r>
              <a:rPr lang="en-US" altLang="zh-CN" sz="1400" dirty="0" err="1"/>
              <a:t>TreeNode</a:t>
            </a:r>
            <a:r>
              <a:rPr lang="en-US" altLang="zh-CN" sz="1400" dirty="0"/>
              <a:t>(</a:t>
            </a:r>
            <a:r>
              <a:rPr lang="en-US" altLang="en-US" sz="1400" dirty="0"/>
              <a:t>FACTOR</a:t>
            </a:r>
            <a:r>
              <a:rPr lang="en-US" altLang="zh-CN" sz="1400" dirty="0"/>
              <a:t>, token);	                   // token </a:t>
            </a:r>
            <a:r>
              <a:rPr lang="zh-CN" altLang="en-US" sz="1400" dirty="0"/>
              <a:t>做为</a:t>
            </a:r>
            <a:r>
              <a:rPr lang="en-US" altLang="zh-CN" sz="1400" dirty="0"/>
              <a:t>FACTOR</a:t>
            </a:r>
            <a:r>
              <a:rPr lang="zh-CN" altLang="en-US" sz="1400" dirty="0"/>
              <a:t>节点的孩子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/>
              <a:t>		       </a:t>
            </a:r>
            <a:r>
              <a:rPr lang="en-US" altLang="zh-CN" sz="1400" dirty="0"/>
              <a:t>t1-&gt;</a:t>
            </a:r>
            <a:r>
              <a:rPr lang="en-US" altLang="zh-CN" sz="1400" dirty="0" err="1"/>
              <a:t>valtype</a:t>
            </a:r>
            <a:r>
              <a:rPr lang="en-US" altLang="zh-CN" sz="1400" dirty="0"/>
              <a:t> = </a:t>
            </a:r>
            <a:r>
              <a:rPr lang="en-US" altLang="zh-CN" sz="1400" dirty="0">
                <a:latin typeface="宋体" panose="02010600030101010101" pitchFamily="2" charset="-122"/>
              </a:rPr>
              <a:t>{</a:t>
            </a:r>
            <a:r>
              <a:rPr lang="en-US" altLang="zh-CN" sz="1400" dirty="0" err="1">
                <a:latin typeface="宋体" panose="02010600030101010101" pitchFamily="2" charset="-122"/>
              </a:rPr>
              <a:t>token.kind</a:t>
            </a:r>
            <a:r>
              <a:rPr lang="zh-CN" altLang="en-US" sz="1400" dirty="0">
                <a:latin typeface="宋体" panose="02010600030101010101" pitchFamily="2" charset="-122"/>
              </a:rPr>
              <a:t>对应的</a:t>
            </a:r>
            <a:r>
              <a:rPr lang="en-US" altLang="zh-CN" sz="1400" dirty="0">
                <a:latin typeface="宋体" panose="02010600030101010101" pitchFamily="2" charset="-122"/>
              </a:rPr>
              <a:t>VT_XX</a:t>
            </a:r>
            <a:r>
              <a:rPr lang="zh-CN" altLang="en-US" sz="1400" dirty="0">
                <a:latin typeface="宋体" panose="02010600030101010101" pitchFamily="2" charset="-122"/>
              </a:rPr>
              <a:t>值</a:t>
            </a:r>
            <a:r>
              <a:rPr lang="en-US" altLang="zh-CN" sz="1600" dirty="0">
                <a:latin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       match(</a:t>
            </a:r>
            <a:r>
              <a:rPr lang="en-US" altLang="zh-CN" sz="1400" dirty="0" err="1"/>
              <a:t>factor_first</a:t>
            </a:r>
            <a:r>
              <a:rPr lang="en-US" altLang="zh-CN" sz="14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return 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}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各产生式的返回值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01370" y="2032000"/>
            <a:ext cx="8432801" cy="3711790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/>
              <a:t>if_stmt()              new TreeNode(IF_STMT, cond_exp, then_stmt, else_stmt) ;</a:t>
            </a:r>
          </a:p>
          <a:p>
            <a:r>
              <a:rPr lang="zh-CN" altLang="en-US" sz="1600" dirty="0"/>
              <a:t>repeat_stmt()      new TreeNode( REPEAT_STMT , rep_stmt , cond_exp ) ;</a:t>
            </a:r>
          </a:p>
          <a:p>
            <a:r>
              <a:rPr lang="zh-CN" altLang="en-US" sz="1600" dirty="0"/>
              <a:t>assign_stmt()      new TreeNode( ASSIGN_STMT , cond_exp ) ;</a:t>
            </a:r>
          </a:p>
          <a:p>
            <a:r>
              <a:rPr lang="zh-CN" altLang="en-US" sz="1600" dirty="0"/>
              <a:t>read_stmt()         new TreeNode( READ_STMT ) ;</a:t>
            </a:r>
          </a:p>
          <a:p>
            <a:r>
              <a:rPr lang="zh-CN" altLang="en-US" sz="1600" dirty="0"/>
              <a:t>write_stmt()         new TreeNode( WRITE_STMT , cond_exp ) ;</a:t>
            </a:r>
          </a:p>
          <a:p>
            <a:r>
              <a:rPr lang="zh-CN" altLang="en-US" sz="1600" dirty="0"/>
              <a:t>while_stmt()         new TreeNode( WHILE_STMT , cond_exp , rep_stmt ) ;</a:t>
            </a:r>
          </a:p>
          <a:p>
            <a:r>
              <a:rPr lang="zh-CN" altLang="en-US" sz="1600" dirty="0"/>
              <a:t>exp()//表达式       new TreeNode( LOG_AND</a:t>
            </a:r>
            <a:r>
              <a:rPr lang="en-US" altLang="zh-CN" sz="1600" dirty="0"/>
              <a:t>/OR/NOT</a:t>
            </a:r>
            <a:r>
              <a:rPr lang="zh-CN" altLang="en-US" sz="1600" dirty="0"/>
              <a:t>_EXP , t1 , t2 ) ;</a:t>
            </a:r>
          </a:p>
          <a:p>
            <a:r>
              <a:rPr lang="zh-CN" altLang="en-US" sz="1600" dirty="0"/>
              <a:t>comparison_exp() new TreeNode( GTR</a:t>
            </a:r>
            <a:r>
              <a:rPr lang="en-US" altLang="zh-CN" sz="1600" dirty="0"/>
              <a:t>/GEQ/LSS/LEQ/EQU</a:t>
            </a:r>
            <a:r>
              <a:rPr lang="zh-CN" altLang="en-US" sz="1600" dirty="0"/>
              <a:t>_EXP , t1 , t2 ) ;</a:t>
            </a:r>
          </a:p>
          <a:p>
            <a:r>
              <a:rPr lang="zh-CN" altLang="en-US" sz="1600" dirty="0"/>
              <a:t>arithmetic_exp()    new TreeNode( ADD</a:t>
            </a:r>
            <a:r>
              <a:rPr lang="en-US" altLang="zh-CN" sz="1600" dirty="0"/>
              <a:t>/</a:t>
            </a:r>
            <a:r>
              <a:rPr lang="zh-CN" altLang="en-US" sz="1600" dirty="0"/>
              <a:t>SUB_EXP , t1 , t2 ) ;</a:t>
            </a:r>
          </a:p>
          <a:p>
            <a:r>
              <a:rPr lang="zh-CN" altLang="en-US" sz="1600" dirty="0"/>
              <a:t>simple_exp()          new TreeNode( </a:t>
            </a:r>
            <a:r>
              <a:rPr lang="en-US" altLang="zh-CN" sz="1600" dirty="0"/>
              <a:t>MUL/</a:t>
            </a:r>
            <a:r>
              <a:rPr lang="zh-CN" altLang="en-US" sz="1600" dirty="0"/>
              <a:t>DIV_EXP , t1 , t2 ) ;</a:t>
            </a:r>
          </a:p>
          <a:p>
            <a:r>
              <a:rPr lang="zh-CN" altLang="en-US" sz="1600" dirty="0"/>
              <a:t>factor()                  new TreeNode( FACTOR ) ;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中间代码生成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405812" y="1825625"/>
            <a:ext cx="8971902" cy="3918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中间代码生成程序将任何一段</a:t>
            </a:r>
            <a:r>
              <a:rPr lang="en-US" altLang="zh-CN" dirty="0"/>
              <a:t>TINY+ </a:t>
            </a:r>
            <a:r>
              <a:rPr lang="zh-CN" altLang="en-US" dirty="0"/>
              <a:t>程序翻译成三地址中间代码。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中间代码的生成，由于处理顺序的不同，代码的标号可能和示例的结果不完全一致，只要符合逻辑就都是正确的。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中间代码生成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513666" y="1825625"/>
            <a:ext cx="9164665" cy="4038146"/>
          </a:xfrm>
        </p:spPr>
        <p:txBody>
          <a:bodyPr/>
          <a:lstStyle/>
          <a:p>
            <a:r>
              <a:rPr lang="zh-CN" altLang="en-US" dirty="0"/>
              <a:t>代码生成的主要思想是用后缀遍历法遍历整棵语法树，生成各节点对应的代码序列即可。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如节点类型是</a:t>
            </a:r>
            <a:r>
              <a:rPr lang="en-US" altLang="en-US" dirty="0"/>
              <a:t>ADD_EXP</a:t>
            </a:r>
            <a:r>
              <a:rPr lang="en-US" altLang="zh-CN" dirty="0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表明这是一个加法表达式，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加法表达式形式是：左部</a:t>
            </a:r>
            <a:r>
              <a:rPr lang="en-US" altLang="zh-CN" dirty="0"/>
              <a:t>+</a:t>
            </a:r>
            <a:r>
              <a:rPr lang="zh-CN" altLang="en-US" dirty="0"/>
              <a:t>右部，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可表示成右边的语法树，子树</a:t>
            </a:r>
            <a:r>
              <a:rPr lang="en-US" altLang="zh-CN" dirty="0"/>
              <a:t>left</a:t>
            </a:r>
            <a:r>
              <a:rPr lang="zh-CN" altLang="en-US" dirty="0"/>
              <a:t>是“左部”的语法树，</a:t>
            </a:r>
            <a:r>
              <a:rPr lang="en-US" altLang="zh-CN" dirty="0"/>
              <a:t>right</a:t>
            </a:r>
            <a:r>
              <a:rPr lang="zh-CN" altLang="en-US" dirty="0"/>
              <a:t>是“右部”的语法树。</a:t>
            </a:r>
            <a:endParaRPr lang="en-US" altLang="zh-CN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8443685" y="2661189"/>
            <a:ext cx="1600200" cy="515257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ADD_EXP</a:t>
            </a:r>
            <a:endParaRPr lang="zh-CN" altLang="en-US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986485" y="3651789"/>
            <a:ext cx="1066800" cy="441649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/>
              <a:t>left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434285" y="3651789"/>
            <a:ext cx="1066800" cy="441649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/>
              <a:t>right</a:t>
            </a:r>
          </a:p>
        </p:txBody>
      </p:sp>
      <p:cxnSp>
        <p:nvCxnSpPr>
          <p:cNvPr id="14" name="AutoShape 7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8519885" y="3176446"/>
            <a:ext cx="723900" cy="4753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8"/>
          <p:cNvCxnSpPr>
            <a:cxnSpLocks noChangeShapeType="1"/>
          </p:cNvCxnSpPr>
          <p:nvPr/>
        </p:nvCxnSpPr>
        <p:spPr bwMode="auto">
          <a:xfrm>
            <a:off x="9243785" y="3194589"/>
            <a:ext cx="7239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中间代码生成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87826" y="2385391"/>
            <a:ext cx="8203096" cy="2796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由于我们采用后缀遍历法，当处理节点</a:t>
            </a:r>
            <a:r>
              <a:rPr lang="en-US" altLang="en-US" dirty="0" err="1"/>
              <a:t>ADD_EXP</a:t>
            </a:r>
            <a:r>
              <a:rPr lang="en-US" altLang="zh-CN" dirty="0" err="1"/>
              <a:t>时</a:t>
            </a:r>
            <a:r>
              <a:rPr lang="zh-CN" altLang="en-US" dirty="0"/>
              <a:t>，其两个子树</a:t>
            </a:r>
            <a:r>
              <a:rPr lang="en-US" altLang="zh-CN" dirty="0"/>
              <a:t>left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  <a:r>
              <a:rPr lang="zh-CN" altLang="en-US" dirty="0"/>
              <a:t>已经处理完了，也就是说子树的代码已经生成好了。从代码运行的角度来看就是“左部</a:t>
            </a:r>
            <a:r>
              <a:rPr lang="en-US" altLang="zh-CN" dirty="0"/>
              <a:t>”</a:t>
            </a:r>
            <a:r>
              <a:rPr lang="zh-CN" altLang="en-US" dirty="0"/>
              <a:t>和“右部”的结果已经在栈顶了。</a:t>
            </a:r>
          </a:p>
          <a:p>
            <a:r>
              <a:rPr lang="zh-CN" altLang="en-US" dirty="0"/>
              <a:t>所以对于</a:t>
            </a:r>
            <a:r>
              <a:rPr lang="en-US" altLang="en-US" dirty="0" err="1"/>
              <a:t>ADD_EXP</a:t>
            </a:r>
            <a:r>
              <a:rPr lang="en-US" altLang="zh-CN" dirty="0" err="1"/>
              <a:t>节点</a:t>
            </a:r>
            <a:r>
              <a:rPr lang="zh-CN" altLang="en-US" dirty="0"/>
              <a:t>，只需生成一个指令“</a:t>
            </a:r>
            <a:r>
              <a:rPr lang="en-US" altLang="zh-CN" dirty="0"/>
              <a:t>ADD”</a:t>
            </a:r>
            <a:r>
              <a:rPr lang="zh-CN" altLang="en-US" dirty="0"/>
              <a:t>就可以了。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各节点的代码生成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166328" y="2278743"/>
            <a:ext cx="9512004" cy="3465046"/>
          </a:xfrm>
        </p:spPr>
        <p:txBody>
          <a:bodyPr/>
          <a:lstStyle/>
          <a:p>
            <a:pPr marL="571500" indent="-571500"/>
            <a:r>
              <a:rPr lang="zh-CN" altLang="en-US" dirty="0"/>
              <a:t>下面两个类型的节点不需要生成代码，只需要遍历它的子节点即可。</a:t>
            </a:r>
          </a:p>
          <a:p>
            <a:pPr marL="967105" lvl="1" indent="-495300">
              <a:buFont typeface="Wingdings" panose="05000000000000000000" pitchFamily="2" charset="2"/>
              <a:buAutoNum type="arabicPeriod"/>
            </a:pPr>
            <a:r>
              <a:rPr lang="en-US" altLang="zh-CN" dirty="0"/>
              <a:t>PROGRAM</a:t>
            </a:r>
          </a:p>
          <a:p>
            <a:pPr marL="967105" lvl="1" indent="-495300">
              <a:buFont typeface="Wingdings" panose="05000000000000000000" pitchFamily="2" charset="2"/>
              <a:buAutoNum type="arabicPeriod"/>
            </a:pPr>
            <a:r>
              <a:rPr lang="en-US" altLang="zh-CN" dirty="0"/>
              <a:t>STMT_SEQUENCE</a:t>
            </a:r>
            <a:endParaRPr lang="zh-CN" altLang="en-US" dirty="0"/>
          </a:p>
          <a:p>
            <a:pPr marL="571500" indent="-571500"/>
            <a:r>
              <a:rPr lang="zh-CN" altLang="en-US" dirty="0"/>
              <a:t>其他语句的代码生成可以参考：</a:t>
            </a:r>
            <a:endParaRPr lang="en-US" altLang="zh-CN" dirty="0"/>
          </a:p>
          <a:p>
            <a:pPr marL="967105" lvl="1" indent="-495300"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TINY</a:t>
            </a:r>
            <a:r>
              <a:rPr lang="zh-CN" altLang="en-US" sz="1800" dirty="0"/>
              <a:t>源代码</a:t>
            </a:r>
            <a:r>
              <a:rPr lang="en-US" altLang="zh-CN" sz="1800" dirty="0"/>
              <a:t>PARSE.C</a:t>
            </a:r>
            <a:r>
              <a:rPr lang="zh-CN" altLang="en-US" sz="1800" dirty="0"/>
              <a:t>部分。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228" y="195944"/>
            <a:ext cx="35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实验内容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52600"/>
            <a:ext cx="8534400" cy="4419600"/>
          </a:xfrm>
        </p:spPr>
        <p:txBody>
          <a:bodyPr/>
          <a:lstStyle/>
          <a:p>
            <a:pPr marL="571500" indent="-571500"/>
            <a:r>
              <a:rPr lang="zh-CN" altLang="en-US" dirty="0"/>
              <a:t>实验内容：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TINY+</a:t>
            </a:r>
            <a:r>
              <a:rPr lang="zh-CN" altLang="en-US" dirty="0"/>
              <a:t>语言的语法分析、语义分析、中间代码生成</a:t>
            </a:r>
            <a:endParaRPr lang="en-US" altLang="zh-CN" sz="2100" dirty="0"/>
          </a:p>
          <a:p>
            <a:pPr marL="571500" indent="-571500"/>
            <a:r>
              <a:rPr lang="zh-CN" altLang="en-US" dirty="0"/>
              <a:t>实验步骤：</a:t>
            </a:r>
            <a:endParaRPr lang="en-US" altLang="zh-CN" dirty="0"/>
          </a:p>
          <a:p>
            <a:pPr marL="1009650" lvl="1" indent="-571500"/>
            <a:r>
              <a:rPr lang="en-US" altLang="zh-CN" dirty="0"/>
              <a:t>1</a:t>
            </a:r>
            <a:r>
              <a:rPr lang="zh-CN" altLang="en-US" dirty="0"/>
              <a:t>、对实验</a:t>
            </a:r>
            <a:r>
              <a:rPr lang="en-US" altLang="zh-CN" dirty="0"/>
              <a:t>1</a:t>
            </a:r>
            <a:r>
              <a:rPr lang="zh-CN" altLang="en-US" dirty="0"/>
              <a:t>中</a:t>
            </a:r>
            <a:r>
              <a:rPr lang="en-US" altLang="zh-CN" dirty="0"/>
              <a:t>token</a:t>
            </a:r>
            <a:r>
              <a:rPr lang="zh-CN" altLang="en-US" dirty="0"/>
              <a:t>细化。</a:t>
            </a:r>
            <a:endParaRPr lang="en-US" altLang="zh-CN" dirty="0"/>
          </a:p>
          <a:p>
            <a:pPr marL="1009650" lvl="1" indent="-571500"/>
            <a:r>
              <a:rPr lang="en-US" altLang="zh-CN" dirty="0"/>
              <a:t>2</a:t>
            </a:r>
            <a:r>
              <a:rPr lang="zh-CN" altLang="en-US" dirty="0"/>
              <a:t>、定义符号表，存储标识符。</a:t>
            </a:r>
            <a:endParaRPr lang="en-US" altLang="zh-CN" dirty="0"/>
          </a:p>
          <a:p>
            <a:pPr marL="1009650" lvl="1" indent="-571500"/>
            <a:r>
              <a:rPr lang="en-US" altLang="zh-CN" dirty="0"/>
              <a:t>3</a:t>
            </a:r>
            <a:r>
              <a:rPr lang="zh-CN" altLang="en-US" dirty="0"/>
              <a:t>、定义语法树，采用递归子程序法构造语法树。</a:t>
            </a:r>
            <a:endParaRPr lang="en-US" altLang="zh-CN" dirty="0"/>
          </a:p>
          <a:p>
            <a:pPr marL="1009650" lvl="1" indent="-571500"/>
            <a:r>
              <a:rPr lang="en-US" altLang="zh-CN" dirty="0"/>
              <a:t>4</a:t>
            </a:r>
            <a:r>
              <a:rPr lang="zh-CN" altLang="en-US" dirty="0"/>
              <a:t>、语法分析，根据“</a:t>
            </a:r>
            <a:r>
              <a:rPr lang="en-US" altLang="zh-CN" dirty="0"/>
              <a:t>TINY+ new.doc</a:t>
            </a:r>
            <a:r>
              <a:rPr lang="zh-CN" altLang="en-US" dirty="0"/>
              <a:t>”中语法规则。</a:t>
            </a:r>
            <a:endParaRPr lang="en-US" altLang="zh-CN" dirty="0"/>
          </a:p>
          <a:p>
            <a:pPr marL="1009650" lvl="1" indent="-571500"/>
            <a:r>
              <a:rPr lang="en-US" altLang="zh-CN" dirty="0"/>
              <a:t>5</a:t>
            </a:r>
            <a:r>
              <a:rPr lang="zh-CN" altLang="en-US" dirty="0"/>
              <a:t>、语义分析，在语法分析的函数中增加些判断。</a:t>
            </a:r>
            <a:endParaRPr lang="en-US" altLang="zh-CN" dirty="0"/>
          </a:p>
          <a:p>
            <a:pPr marL="1009650" lvl="1" indent="-571500"/>
            <a:r>
              <a:rPr lang="en-US" altLang="zh-CN" dirty="0"/>
              <a:t>6</a:t>
            </a:r>
            <a:r>
              <a:rPr lang="zh-CN" altLang="en-US" dirty="0"/>
              <a:t>、中间代码生成，遍历语法树对应生成。</a:t>
            </a:r>
            <a:endParaRPr lang="en-US" altLang="zh-CN" dirty="0"/>
          </a:p>
          <a:p>
            <a:pPr marL="1009650" lvl="1" indent="-571500"/>
            <a:endParaRPr lang="zh-CN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收集运行时数据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653416" y="1718007"/>
            <a:ext cx="827246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0000"/>
              </a:lnSpc>
            </a:pPr>
            <a:r>
              <a:rPr lang="zh-CN" altLang="en-US" sz="2600"/>
              <a:t>运行时需要的数据有：</a:t>
            </a:r>
          </a:p>
          <a:p>
            <a:pPr marL="967105" lvl="1" indent="-4953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/>
              <a:t>代码（上面的代码生成得到的代码）</a:t>
            </a:r>
          </a:p>
          <a:p>
            <a:pPr marL="967105" lvl="1" indent="-4953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/>
              <a:t>静态数据（字符串常量）</a:t>
            </a:r>
          </a:p>
          <a:p>
            <a:pPr marL="967105" lvl="1" indent="-4953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/>
              <a:t>全部变量的个数（运行时用于分配全局数据区）</a:t>
            </a:r>
          </a:p>
          <a:p>
            <a:pPr marL="571500" indent="-571500">
              <a:lnSpc>
                <a:spcPct val="80000"/>
              </a:lnSpc>
            </a:pPr>
            <a:r>
              <a:rPr lang="zh-CN" altLang="en-US" sz="2600"/>
              <a:t>收集方法：</a:t>
            </a:r>
          </a:p>
          <a:p>
            <a:pPr marL="967105" lvl="1" indent="-4953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/>
              <a:t>代码生成已得到最终的代码，无限再收集；</a:t>
            </a:r>
          </a:p>
          <a:p>
            <a:pPr marL="967105" lvl="1" indent="-4953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/>
              <a:t>对于静态数据：由于值存放字符串常量，因此我们可以用一个字符串数组来存放这些字符串常量，源代码里出现的第一个字符串常量存放到该数组的第</a:t>
            </a:r>
            <a:r>
              <a:rPr lang="en-US" altLang="zh-CN" sz="2200"/>
              <a:t>0</a:t>
            </a:r>
            <a:r>
              <a:rPr lang="zh-CN" altLang="en-US" sz="2200"/>
              <a:t>个元素里，第二个存放到第</a:t>
            </a:r>
            <a:r>
              <a:rPr lang="en-US" altLang="zh-CN" sz="2200"/>
              <a:t>1</a:t>
            </a:r>
            <a:r>
              <a:rPr lang="zh-CN" altLang="en-US" sz="2200"/>
              <a:t>个元素里，以此类推。当然，在代码生成的时候，字符串常量的地址我们就可以使用这个数组的下标来表示了；</a:t>
            </a:r>
          </a:p>
          <a:p>
            <a:pPr marL="967105" lvl="1" indent="-4953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/>
              <a:t>对于全局变量的个数：符号表里全局变量的个数既是。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七、实现虚拟机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895060" y="2809461"/>
            <a:ext cx="8189844" cy="227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indent="-762000"/>
            <a:r>
              <a:rPr lang="zh-CN" altLang="en-US" dirty="0"/>
              <a:t>栈式计算机介绍</a:t>
            </a:r>
          </a:p>
          <a:p>
            <a:pPr marL="1117600" lvl="1" indent="-660400"/>
            <a:r>
              <a:rPr lang="zh-CN" altLang="en-US" dirty="0"/>
              <a:t>请参考“</a:t>
            </a:r>
            <a:r>
              <a:rPr lang="zh-CN" altLang="zh-CN" dirty="0">
                <a:hlinkClick r:id="rId4" action="ppaction://hlinkfile"/>
              </a:rPr>
              <a:t>关于PL0编译器.doc</a:t>
            </a:r>
            <a:r>
              <a:rPr lang="zh-CN" altLang="en-US" dirty="0"/>
              <a:t>”的“</a:t>
            </a:r>
            <a:r>
              <a:rPr lang="zh-CN" altLang="zh-CN" dirty="0"/>
              <a:t>运行时数据栈的工作原理</a:t>
            </a:r>
            <a:r>
              <a:rPr lang="zh-CN" altLang="en-US" dirty="0"/>
              <a:t>”。注意：文档里提到的“虚拟堆栈机”既是“栈式计算机”；“运行时数据栈”即是前面提到的“运行时栈”。</a:t>
            </a:r>
          </a:p>
          <a:p>
            <a:pPr marL="762000" indent="-76200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7.1</a:t>
            </a:r>
            <a:r>
              <a:rPr lang="zh-CN" altLang="en-US" sz="3200" dirty="0">
                <a:solidFill>
                  <a:schemeClr val="bg1"/>
                </a:solidFill>
              </a:rPr>
              <a:t>、虚拟机定义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95500" y="1250302"/>
            <a:ext cx="8001000" cy="492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class VM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void </a:t>
            </a:r>
            <a:r>
              <a:rPr lang="en-US" altLang="zh-CN" sz="1500" dirty="0" err="1"/>
              <a:t>Init</a:t>
            </a:r>
            <a:r>
              <a:rPr lang="en-US" altLang="zh-CN" sz="1500" dirty="0"/>
              <a:t>(</a:t>
            </a:r>
            <a:r>
              <a:rPr lang="en-US" altLang="zh-CN" sz="1500" dirty="0" err="1"/>
              <a:t>PCode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code,char</a:t>
            </a:r>
            <a:r>
              <a:rPr lang="en-US" altLang="zh-CN" sz="1500" dirty="0"/>
              <a:t>** </a:t>
            </a:r>
            <a:r>
              <a:rPr lang="en-US" altLang="zh-CN" sz="1500" dirty="0" err="1"/>
              <a:t>staticData,int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globalDataCount</a:t>
            </a:r>
            <a:r>
              <a:rPr lang="en-US" altLang="zh-CN" sz="15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void Run();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private: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Pop() { return stack[SP--];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void Push(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val</a:t>
            </a:r>
            <a:r>
              <a:rPr lang="en-US" altLang="zh-CN" sz="1500" dirty="0"/>
              <a:t>) { stack[++SP] = </a:t>
            </a:r>
            <a:r>
              <a:rPr lang="en-US" altLang="zh-CN" sz="1500" dirty="0" err="1"/>
              <a:t>val</a:t>
            </a:r>
            <a:r>
              <a:rPr lang="en-US" altLang="zh-CN" sz="1500" dirty="0"/>
              <a:t>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5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static </a:t>
            </a:r>
            <a:r>
              <a:rPr lang="en-US" altLang="zh-CN" sz="1500" dirty="0" err="1"/>
              <a:t>const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STACK_MAX_SIZE = 2048;		// </a:t>
            </a:r>
            <a:r>
              <a:rPr lang="zh-CN" altLang="en-US" sz="1500" dirty="0"/>
              <a:t>栈的大小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</a:t>
            </a:r>
            <a:r>
              <a:rPr lang="en-US" altLang="zh-CN" sz="1500" dirty="0" err="1"/>
              <a:t>PCode</a:t>
            </a:r>
            <a:r>
              <a:rPr lang="en-US" altLang="zh-CN" sz="1500" dirty="0"/>
              <a:t>	*code;		                       	// </a:t>
            </a:r>
            <a:r>
              <a:rPr lang="zh-CN" altLang="en-US" sz="1500" dirty="0"/>
              <a:t>代码区指针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		IP;		</a:t>
            </a:r>
            <a:r>
              <a:rPr lang="x-none" altLang="en-US" sz="1500" dirty="0"/>
              <a:t>	</a:t>
            </a:r>
            <a:r>
              <a:rPr lang="en-US" altLang="zh-CN" sz="1500" dirty="0"/>
              <a:t>// </a:t>
            </a:r>
            <a:r>
              <a:rPr lang="zh-CN" altLang="en-US" sz="1500" dirty="0"/>
              <a:t>指令寄存器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		*stack; 		</a:t>
            </a:r>
            <a:r>
              <a:rPr lang="x-none" altLang="en-US" sz="1500" dirty="0"/>
              <a:t>	</a:t>
            </a:r>
            <a:r>
              <a:rPr lang="en-US" altLang="zh-CN" sz="1500" dirty="0"/>
              <a:t>// </a:t>
            </a:r>
            <a:r>
              <a:rPr lang="zh-CN" altLang="en-US" sz="1500" dirty="0"/>
              <a:t>运行时栈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		SP;		</a:t>
            </a:r>
            <a:r>
              <a:rPr lang="x-none" altLang="en-US" sz="1500" dirty="0"/>
              <a:t>	</a:t>
            </a:r>
            <a:r>
              <a:rPr lang="en-US" altLang="zh-CN" sz="1500" dirty="0"/>
              <a:t>// </a:t>
            </a:r>
            <a:r>
              <a:rPr lang="zh-CN" altLang="en-US" sz="1500" dirty="0"/>
              <a:t>栈顶寄存器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		*</a:t>
            </a:r>
            <a:r>
              <a:rPr lang="en-US" altLang="zh-CN" sz="1500" dirty="0" err="1"/>
              <a:t>globalData</a:t>
            </a:r>
            <a:r>
              <a:rPr lang="en-US" altLang="zh-CN" sz="1500" dirty="0"/>
              <a:t>;	</a:t>
            </a:r>
            <a:r>
              <a:rPr lang="x-none" altLang="en-US" sz="1500" dirty="0"/>
              <a:t>	</a:t>
            </a:r>
            <a:r>
              <a:rPr lang="en-US" altLang="zh-CN" sz="1500" dirty="0"/>
              <a:t>// </a:t>
            </a:r>
            <a:r>
              <a:rPr lang="zh-CN" altLang="en-US" sz="1500" dirty="0"/>
              <a:t>全局数据区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500" dirty="0"/>
              <a:t>	</a:t>
            </a:r>
            <a:r>
              <a:rPr lang="en-US" altLang="zh-CN" sz="1500" dirty="0"/>
              <a:t>char		**</a:t>
            </a:r>
            <a:r>
              <a:rPr lang="en-US" altLang="zh-CN" sz="1500" dirty="0" err="1"/>
              <a:t>staticData</a:t>
            </a:r>
            <a:r>
              <a:rPr lang="en-US" altLang="zh-CN" sz="1500" dirty="0"/>
              <a:t>;	</a:t>
            </a:r>
            <a:r>
              <a:rPr lang="x-none" altLang="en-US" sz="1500" dirty="0"/>
              <a:t>	</a:t>
            </a:r>
            <a:r>
              <a:rPr lang="en-US" altLang="zh-CN" sz="1500" dirty="0"/>
              <a:t>// </a:t>
            </a:r>
            <a:r>
              <a:rPr lang="zh-CN" altLang="en-US" sz="1500" dirty="0"/>
              <a:t>静态数据区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7.2</a:t>
            </a:r>
            <a:r>
              <a:rPr lang="zh-CN" altLang="en-US" sz="3200" dirty="0">
                <a:solidFill>
                  <a:schemeClr val="bg1"/>
                </a:solidFill>
              </a:rPr>
              <a:t>、运行时环境初始化（</a:t>
            </a:r>
            <a:r>
              <a:rPr lang="en-US" altLang="zh-CN" sz="3200" dirty="0" err="1">
                <a:solidFill>
                  <a:schemeClr val="bg1"/>
                </a:solidFill>
              </a:rPr>
              <a:t>Init</a:t>
            </a:r>
            <a:r>
              <a:rPr lang="zh-CN" altLang="en-US" sz="3200" dirty="0">
                <a:solidFill>
                  <a:schemeClr val="bg1"/>
                </a:solidFill>
              </a:rPr>
              <a:t>）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95500" y="1590261"/>
            <a:ext cx="8001000" cy="45866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dirty="0"/>
              <a:t>void VM::</a:t>
            </a:r>
            <a:r>
              <a:rPr lang="en-US" altLang="zh-CN" dirty="0" err="1"/>
              <a:t>Init</a:t>
            </a:r>
            <a:r>
              <a:rPr lang="en-US" altLang="zh-CN" dirty="0"/>
              <a:t>(</a:t>
            </a:r>
            <a:r>
              <a:rPr lang="en-US" altLang="zh-CN" dirty="0" err="1"/>
              <a:t>PCode</a:t>
            </a:r>
            <a:r>
              <a:rPr lang="en-US" altLang="zh-CN" dirty="0"/>
              <a:t> *</a:t>
            </a:r>
            <a:r>
              <a:rPr lang="en-US" altLang="zh-CN" dirty="0" err="1"/>
              <a:t>code,char</a:t>
            </a:r>
            <a:r>
              <a:rPr lang="en-US" altLang="zh-CN" dirty="0"/>
              <a:t>** </a:t>
            </a:r>
            <a:r>
              <a:rPr lang="en-US" altLang="zh-CN" dirty="0" err="1"/>
              <a:t>staticData,int</a:t>
            </a:r>
            <a:r>
              <a:rPr lang="en-US" altLang="zh-CN" dirty="0"/>
              <a:t> </a:t>
            </a:r>
            <a:r>
              <a:rPr lang="en-US" altLang="zh-CN" dirty="0" err="1"/>
              <a:t>globalDataCount</a:t>
            </a:r>
            <a:r>
              <a:rPr lang="en-US" altLang="zh-CN" dirty="0"/>
              <a:t>)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把 </a:t>
            </a:r>
            <a:r>
              <a:rPr lang="en-US" altLang="zh-CN" dirty="0"/>
              <a:t>code </a:t>
            </a:r>
            <a:r>
              <a:rPr lang="zh-CN" altLang="en-US" dirty="0"/>
              <a:t>拷贝到 </a:t>
            </a:r>
            <a:r>
              <a:rPr lang="en-US" altLang="zh-CN" dirty="0"/>
              <a:t>this-&gt;code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dirty="0"/>
              <a:t>	IP = 0;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把 </a:t>
            </a:r>
            <a:r>
              <a:rPr lang="en-US" altLang="zh-CN" dirty="0" err="1"/>
              <a:t>staticData</a:t>
            </a:r>
            <a:r>
              <a:rPr lang="en-US" altLang="zh-CN" dirty="0"/>
              <a:t> </a:t>
            </a:r>
            <a:r>
              <a:rPr lang="zh-CN" altLang="en-US" dirty="0"/>
              <a:t>拷贝到 </a:t>
            </a:r>
            <a:r>
              <a:rPr lang="en-US" altLang="zh-CN" dirty="0"/>
              <a:t>this-&gt;</a:t>
            </a:r>
            <a:r>
              <a:rPr lang="en-US" altLang="zh-CN" dirty="0" err="1"/>
              <a:t>staticData</a:t>
            </a:r>
            <a:endParaRPr lang="en-US" altLang="zh-CN" dirty="0"/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globalData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/>
              <a:t>[</a:t>
            </a:r>
            <a:r>
              <a:rPr lang="en-US" altLang="zh-CN" dirty="0" err="1"/>
              <a:t>globalDataCount</a:t>
            </a:r>
            <a:r>
              <a:rPr lang="en-US" altLang="zh-CN" dirty="0"/>
              <a:t>];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dirty="0"/>
              <a:t>	stack = new </a:t>
            </a:r>
            <a:r>
              <a:rPr lang="en-US" altLang="zh-CN" dirty="0" err="1"/>
              <a:t>int</a:t>
            </a:r>
            <a:r>
              <a:rPr lang="en-US" altLang="zh-CN" dirty="0"/>
              <a:t>[STACK_MAX_SIZE];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dirty="0"/>
              <a:t>	SP = 0;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7.3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Run</a:t>
            </a:r>
            <a:r>
              <a:rPr lang="zh-CN" altLang="en-US" sz="3200" dirty="0">
                <a:solidFill>
                  <a:schemeClr val="bg1"/>
                </a:solidFill>
              </a:rPr>
              <a:t>函数实现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75758" y="1563757"/>
            <a:ext cx="4012387" cy="4421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void VM::Run()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</a:t>
            </a:r>
            <a:r>
              <a:rPr lang="en-US" altLang="zh-CN" sz="1100" dirty="0" err="1"/>
              <a:t>PCode</a:t>
            </a:r>
            <a:r>
              <a:rPr lang="en-US" altLang="zh-CN" sz="1100" dirty="0"/>
              <a:t>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opnd1,opnd2;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c = code[IP++];	// </a:t>
            </a:r>
            <a:r>
              <a:rPr lang="zh-CN" altLang="en-US" sz="1100" dirty="0"/>
              <a:t>取一条指令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100" dirty="0"/>
              <a:t>		</a:t>
            </a:r>
            <a:r>
              <a:rPr lang="en-US" altLang="zh-CN" sz="1100" dirty="0"/>
              <a:t>switch( </a:t>
            </a:r>
            <a:r>
              <a:rPr lang="en-US" altLang="zh-CN" sz="1100" dirty="0" err="1"/>
              <a:t>c.type</a:t>
            </a:r>
            <a:r>
              <a:rPr lang="en-US" altLang="zh-CN" sz="11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case CT_ADD: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opnd1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opnd2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Push(opnd1+opnd2);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case CT_SUB: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opnd1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opnd2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</a:t>
            </a:r>
            <a:endParaRPr lang="zh-CN" altLang="en-US" sz="1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096001" y="1563757"/>
            <a:ext cx="3953722" cy="442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Push(opnd1-opnd2);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case CT_SUB: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opnd1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opnd2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Push(opnd1-opnd2);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case CT_MUL: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opnd1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opnd2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Push(opnd1*opnd2);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case CT_DIV: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opnd1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opnd2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Push(opnd1/opnd2);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dirty="0"/>
              <a:t>			break;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7.3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Run</a:t>
            </a:r>
            <a:r>
              <a:rPr lang="zh-CN" altLang="en-US" sz="3200" dirty="0">
                <a:solidFill>
                  <a:schemeClr val="bg1"/>
                </a:solidFill>
              </a:rPr>
              <a:t>函数实现</a:t>
            </a:r>
            <a:r>
              <a:rPr lang="en-US" altLang="zh-CN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513668" y="1470991"/>
            <a:ext cx="4476315" cy="454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case CT_HALT: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case CT_JMP: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IP += c.opnd-1;		// </a:t>
            </a:r>
            <a:r>
              <a:rPr lang="zh-CN" altLang="en-US" sz="1200" dirty="0"/>
              <a:t>前面有个 </a:t>
            </a:r>
            <a:r>
              <a:rPr lang="en-US" altLang="zh-CN" sz="1200" dirty="0"/>
              <a:t>IP++, </a:t>
            </a:r>
            <a:r>
              <a:rPr lang="zh-CN" altLang="en-US" sz="1200" dirty="0"/>
              <a:t>故这里需减</a:t>
            </a:r>
            <a:r>
              <a:rPr lang="en-US" altLang="zh-CN" sz="1200" dirty="0"/>
              <a:t>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case CT_JZ: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opnd1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if(opnd1 ==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	IP += c.opnd-1;	// </a:t>
            </a:r>
            <a:r>
              <a:rPr lang="zh-CN" altLang="en-US" sz="1200" dirty="0"/>
              <a:t>前面有个 </a:t>
            </a:r>
            <a:r>
              <a:rPr lang="en-US" altLang="zh-CN" sz="1200" dirty="0"/>
              <a:t>IP++, </a:t>
            </a:r>
            <a:r>
              <a:rPr lang="zh-CN" altLang="en-US" sz="1200" dirty="0"/>
              <a:t>故这里需减</a:t>
            </a:r>
            <a:r>
              <a:rPr lang="en-US" altLang="zh-CN" sz="1200" dirty="0"/>
              <a:t>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case CT_JNZ: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opnd1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if(opnd1 !=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	IP += c.opnd-1;	// </a:t>
            </a:r>
            <a:r>
              <a:rPr lang="zh-CN" altLang="en-US" sz="1200" dirty="0"/>
              <a:t>前面有个 </a:t>
            </a:r>
            <a:r>
              <a:rPr lang="en-US" altLang="zh-CN" sz="1200" dirty="0"/>
              <a:t>IP++, </a:t>
            </a:r>
            <a:r>
              <a:rPr lang="zh-CN" altLang="en-US" sz="1200" dirty="0"/>
              <a:t>故这里需减</a:t>
            </a:r>
            <a:r>
              <a:rPr lang="en-US" altLang="zh-CN" sz="1200" dirty="0"/>
              <a:t>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989983" y="2531165"/>
            <a:ext cx="4505739" cy="3517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case CT_IN: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</a:t>
            </a:r>
            <a:r>
              <a:rPr lang="en-US" altLang="zh-CN" sz="1200" dirty="0" err="1"/>
              <a:t>cin</a:t>
            </a:r>
            <a:r>
              <a:rPr lang="en-US" altLang="zh-CN" sz="1200" dirty="0"/>
              <a:t> &gt;&gt; opnd1;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Push(opnd1);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case CT_OUT: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opnd1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opnd1;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		break;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66328" y="195944"/>
            <a:ext cx="54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7.3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Run</a:t>
            </a:r>
            <a:r>
              <a:rPr lang="zh-CN" altLang="en-US" sz="3200" dirty="0">
                <a:solidFill>
                  <a:schemeClr val="bg1"/>
                </a:solidFill>
              </a:rPr>
              <a:t>函数实现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349694" y="1718007"/>
            <a:ext cx="4972671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case CT_OUTSTR: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	cout &lt;&lt; staticData[c.opnd];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case CT_LDC: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	Push(c.opnd);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case CT_LDV: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	Push(globalData[c.opnd]);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case CT_ST: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	globalData[c.opnd] = Pop();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case default: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	printf("Bad CodeType\n");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	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	}while(c.type != CT_HALT)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150" y="2918460"/>
            <a:ext cx="2433955" cy="1325880"/>
          </a:xfrm>
        </p:spPr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开始实验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228" y="195944"/>
            <a:ext cx="682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对实验一中的</a:t>
            </a:r>
            <a:r>
              <a:rPr lang="en-US" altLang="zh-CN" sz="3200" dirty="0">
                <a:solidFill>
                  <a:schemeClr val="bg1"/>
                </a:solidFill>
              </a:rPr>
              <a:t>token</a:t>
            </a:r>
            <a:r>
              <a:rPr lang="zh-CN" altLang="en-US" sz="3200" dirty="0">
                <a:solidFill>
                  <a:schemeClr val="bg1"/>
                </a:solidFill>
              </a:rPr>
              <a:t>进行细化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166328" y="2398643"/>
            <a:ext cx="9619860" cy="3778320"/>
          </a:xfrm>
        </p:spPr>
        <p:txBody>
          <a:bodyPr/>
          <a:lstStyle/>
          <a:p>
            <a:pPr eaLnBrk="1" hangingPunct="1"/>
            <a:r>
              <a:rPr lang="zh-CN" altLang="en-US" dirty="0"/>
              <a:t>请大家按文件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TINY+ new.doc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里的说明对实验一的（</a:t>
            </a:r>
            <a:r>
              <a:rPr lang="en-US" altLang="zh-CN" dirty="0"/>
              <a:t>Kind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  <a:r>
              <a:rPr lang="zh-CN" altLang="en-US" dirty="0"/>
              <a:t>）的</a:t>
            </a:r>
            <a:r>
              <a:rPr lang="en-US" altLang="zh-CN" dirty="0"/>
              <a:t>Kind</a:t>
            </a:r>
            <a:r>
              <a:rPr lang="zh-CN" altLang="en-US" dirty="0"/>
              <a:t>值进行细化。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  （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/>
              <a:t>if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  （</a:t>
            </a:r>
            <a:r>
              <a:rPr lang="en-US" altLang="zh-CN" dirty="0"/>
              <a:t>TK_IF</a:t>
            </a:r>
            <a:r>
              <a:rPr lang="zh-CN" altLang="en-US" dirty="0"/>
              <a:t>，</a:t>
            </a:r>
            <a:r>
              <a:rPr lang="en-US" altLang="zh-CN" dirty="0"/>
              <a:t>if</a:t>
            </a:r>
            <a:r>
              <a:rPr lang="zh-CN" altLang="en-US" dirty="0"/>
              <a:t>）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0228" y="195944"/>
            <a:ext cx="682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对实验一中的</a:t>
            </a:r>
            <a:r>
              <a:rPr lang="en-US" altLang="zh-CN" sz="3200" dirty="0">
                <a:solidFill>
                  <a:schemeClr val="bg1"/>
                </a:solidFill>
              </a:rPr>
              <a:t>token</a:t>
            </a:r>
            <a:r>
              <a:rPr lang="zh-CN" altLang="en-US" sz="3200" dirty="0">
                <a:solidFill>
                  <a:schemeClr val="bg1"/>
                </a:solidFill>
              </a:rPr>
              <a:t>进行细化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090738" y="1752600"/>
            <a:ext cx="80010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下面是所有要细化的</a:t>
            </a:r>
            <a:r>
              <a:rPr lang="en-US" altLang="zh-CN" sz="2000" dirty="0"/>
              <a:t>token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(TK_TRUE, true), (TK_FALSE, false), (TK_OR, or)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(TK_AND, and), (TK_NOT, not), (TK_INT,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(TK_BOOL, bool), (TK_STRING, </a:t>
            </a:r>
            <a:r>
              <a:rPr lang="en-US" altLang="zh-CN" sz="1800" dirty="0">
                <a:latin typeface="Arial" panose="020B0604020202020204" pitchFamily="34" charset="0"/>
              </a:rPr>
              <a:t>’…’</a:t>
            </a:r>
            <a:r>
              <a:rPr lang="en-US" altLang="zh-CN" sz="1800" dirty="0"/>
              <a:t>), (TK_WHILE, while),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(TK_DO, do), (TK_IF, if), (TK_THEN, then),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(TK_ELSE, else), (TK_END, end), (TK_REPEAT, repeat),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(TK_UNTIL, until), (TK_READ, read), (TK_WRITE, write)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(TK_GTR, &gt;),  (TK_LEQ, &lt;=),  (TK_GEQ, &gt;=)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(TK_COMMA, ,),  (TK_SEMICOLON, ;),  (TK_ASSIGN, :=),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(TK_ADD, +),  (TK_SUB, -),  (TK_MUL, *),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(TK_DIV, /),  (TK_LP, (),  (TK_RP, )),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(TK_LSS, &lt;),  (TK_EQU, =)</a:t>
            </a:r>
            <a:endParaRPr lang="zh-CN" altLang="zh-CN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0228" y="195944"/>
            <a:ext cx="682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对实验一中的</a:t>
            </a:r>
            <a:r>
              <a:rPr lang="en-US" altLang="zh-CN" sz="3200" dirty="0">
                <a:solidFill>
                  <a:schemeClr val="bg1"/>
                </a:solidFill>
              </a:rPr>
              <a:t>token</a:t>
            </a:r>
            <a:r>
              <a:rPr lang="zh-CN" altLang="en-US" sz="3200" dirty="0">
                <a:solidFill>
                  <a:schemeClr val="bg1"/>
                </a:solidFill>
              </a:rPr>
              <a:t>进行细化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621524" y="1611824"/>
            <a:ext cx="9164664" cy="45651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可以使用</a:t>
            </a:r>
            <a:r>
              <a:rPr lang="en-US" altLang="zh-CN" sz="2000" dirty="0"/>
              <a:t>C++</a:t>
            </a:r>
            <a:r>
              <a:rPr lang="zh-CN" altLang="en-US" sz="2000" dirty="0"/>
              <a:t>里的</a:t>
            </a:r>
            <a:r>
              <a:rPr lang="en-US" altLang="zh-CN" sz="2000" dirty="0"/>
              <a:t>vector</a:t>
            </a:r>
            <a:r>
              <a:rPr lang="zh-CN" altLang="en-US" sz="2000" dirty="0"/>
              <a:t>容器</a:t>
            </a:r>
            <a:r>
              <a:rPr lang="en-US" altLang="zh-CN" sz="2000" dirty="0"/>
              <a:t>vector&lt;Token*&gt; tokens </a:t>
            </a:r>
            <a:r>
              <a:rPr lang="zh-CN" altLang="en-US" sz="2000" dirty="0"/>
              <a:t>将所有</a:t>
            </a:r>
            <a:r>
              <a:rPr lang="en-US" altLang="zh-CN" sz="2000" dirty="0"/>
              <a:t>token</a:t>
            </a:r>
            <a:r>
              <a:rPr lang="zh-CN" altLang="en-US" sz="2000" dirty="0"/>
              <a:t>存储起来。</a:t>
            </a:r>
            <a:endParaRPr lang="zh-CN" altLang="en-US" sz="21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typedef struct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 kind;		// </a:t>
            </a:r>
            <a:r>
              <a:rPr lang="zh-CN" altLang="en-US" sz="2000" dirty="0"/>
              <a:t>符号的</a:t>
            </a:r>
            <a:r>
              <a:rPr lang="en-US" altLang="zh-CN" sz="2000" dirty="0"/>
              <a:t>Kind</a:t>
            </a:r>
            <a:r>
              <a:rPr lang="zh-CN" altLang="en-US" sz="2000" dirty="0"/>
              <a:t>值，如</a:t>
            </a:r>
            <a:r>
              <a:rPr lang="en-US" altLang="zh-CN" sz="2000" dirty="0"/>
              <a:t>TK_IF</a:t>
            </a:r>
            <a:r>
              <a:rPr lang="zh-CN" altLang="en-US" sz="2000" dirty="0"/>
              <a:t>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 </a:t>
            </a:r>
            <a:r>
              <a:rPr lang="en-US" altLang="zh-CN" sz="2000" dirty="0" err="1"/>
              <a:t>ival</a:t>
            </a:r>
            <a:r>
              <a:rPr lang="en-US" altLang="zh-CN" sz="2000" dirty="0"/>
              <a:t>;		// </a:t>
            </a:r>
            <a:r>
              <a:rPr lang="zh-CN" altLang="en-US" sz="2000" dirty="0"/>
              <a:t>若符号是整型常量，则</a:t>
            </a:r>
            <a:r>
              <a:rPr lang="en-US" altLang="zh-CN" sz="2000" dirty="0" err="1"/>
              <a:t>ival</a:t>
            </a:r>
            <a:r>
              <a:rPr lang="zh-CN" altLang="en-US" sz="2000" dirty="0"/>
              <a:t>记录该				             </a:t>
            </a:r>
            <a:r>
              <a:rPr lang="en-US" altLang="zh-CN" sz="2000" dirty="0"/>
              <a:t>// </a:t>
            </a:r>
            <a:r>
              <a:rPr lang="zh-CN" altLang="en-US" sz="2000" dirty="0"/>
              <a:t>常量的值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char   *</a:t>
            </a:r>
            <a:r>
              <a:rPr lang="en-US" altLang="zh-CN" sz="2000" dirty="0" err="1"/>
              <a:t>sval</a:t>
            </a:r>
            <a:r>
              <a:rPr lang="en-US" altLang="zh-CN" sz="2000" dirty="0"/>
              <a:t>;	        	// </a:t>
            </a:r>
            <a:r>
              <a:rPr lang="zh-CN" altLang="en-US" sz="2000" dirty="0"/>
              <a:t>若符号是标识符或字符串常量，则				        </a:t>
            </a:r>
            <a:r>
              <a:rPr lang="en-US" altLang="zh-CN" sz="2000" dirty="0"/>
              <a:t>	// </a:t>
            </a:r>
            <a:r>
              <a:rPr lang="en-US" altLang="zh-CN" sz="2000" dirty="0" err="1"/>
              <a:t>sval</a:t>
            </a:r>
            <a:r>
              <a:rPr lang="zh-CN" altLang="en-US" sz="2000" dirty="0"/>
              <a:t>记录标识符的名字或字符串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}Token;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228" y="195944"/>
            <a:ext cx="604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定义符号表、存储标志符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433234" y="1596325"/>
            <a:ext cx="7826644" cy="458063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首先定义一个结构体存放符号的各种属性：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typedef struct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Token *</a:t>
            </a:r>
            <a:r>
              <a:rPr lang="en-US" altLang="zh-CN" sz="1400" dirty="0" err="1"/>
              <a:t>tk</a:t>
            </a:r>
            <a:r>
              <a:rPr lang="en-US" altLang="zh-CN" sz="1400" dirty="0"/>
              <a:t>;	                       // </a:t>
            </a:r>
            <a:r>
              <a:rPr lang="zh-CN" altLang="en-US" sz="1400" dirty="0"/>
              <a:t>符号</a:t>
            </a:r>
            <a:r>
              <a:rPr lang="en-US" altLang="zh-CN" sz="1400" dirty="0"/>
              <a:t>(</a:t>
            </a:r>
            <a:r>
              <a:rPr lang="zh-CN" altLang="en-US" sz="1400" dirty="0"/>
              <a:t>词法分析器的返回值</a:t>
            </a:r>
            <a:r>
              <a:rPr lang="en-US" altLang="zh-CN" sz="14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ObjType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objtype</a:t>
            </a:r>
            <a:r>
              <a:rPr lang="en-US" altLang="zh-CN" sz="1400" dirty="0"/>
              <a:t>;	 // </a:t>
            </a:r>
            <a:r>
              <a:rPr lang="zh-CN" altLang="en-US" sz="1400" dirty="0"/>
              <a:t>符号对象类型：函数</a:t>
            </a:r>
            <a:r>
              <a:rPr lang="en-US" altLang="zh-CN" sz="1400" dirty="0"/>
              <a:t>/</a:t>
            </a:r>
            <a:r>
              <a:rPr lang="zh-CN" altLang="en-US" sz="1400" dirty="0"/>
              <a:t>变量</a:t>
            </a:r>
            <a:r>
              <a:rPr lang="en-US" altLang="zh-CN" sz="1400" dirty="0"/>
              <a:t>/</a:t>
            </a:r>
            <a:r>
              <a:rPr lang="zh-CN" altLang="en-US" sz="1400" dirty="0"/>
              <a:t>常量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/>
              <a:t>	</a:t>
            </a:r>
            <a:r>
              <a:rPr lang="en-US" altLang="zh-CN" sz="1200" dirty="0" err="1"/>
              <a:t>ValType</a:t>
            </a:r>
            <a:r>
              <a:rPr lang="en-US" altLang="zh-CN" sz="1400" dirty="0"/>
              <a:t>   </a:t>
            </a:r>
            <a:r>
              <a:rPr lang="en-US" altLang="zh-CN" sz="1400" dirty="0" err="1"/>
              <a:t>valtype</a:t>
            </a:r>
            <a:r>
              <a:rPr lang="en-US" altLang="zh-CN" sz="1400" dirty="0"/>
              <a:t>;     	 // </a:t>
            </a:r>
            <a:r>
              <a:rPr lang="zh-CN" altLang="en-US" sz="1400" dirty="0"/>
              <a:t>值类型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/bool/string</a:t>
            </a:r>
            <a:endParaRPr lang="zh-CN" altLang="en-US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	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;	 // </a:t>
            </a:r>
            <a:r>
              <a:rPr lang="zh-CN" altLang="en-US" sz="1400" dirty="0"/>
              <a:t>地址。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	 size;	 // </a:t>
            </a:r>
            <a:r>
              <a:rPr lang="zh-CN" altLang="en-US" sz="1400" dirty="0"/>
              <a:t>字节数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	 level;	 // </a:t>
            </a:r>
            <a:r>
              <a:rPr lang="zh-CN" altLang="en-US" sz="1400" dirty="0"/>
              <a:t>层次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}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其中</a:t>
            </a:r>
            <a:r>
              <a:rPr lang="en-US" altLang="zh-CN" sz="2000" dirty="0" err="1"/>
              <a:t>objtype</a:t>
            </a:r>
            <a:r>
              <a:rPr lang="zh-CN" altLang="en-US" sz="2000" dirty="0"/>
              <a:t>可以取以下值：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 err="1"/>
              <a:t>enum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ObjType</a:t>
            </a:r>
            <a:endParaRPr lang="en-US" altLang="zh-CN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OT_FUN,	           	   // </a:t>
            </a:r>
            <a:r>
              <a:rPr lang="zh-CN" altLang="en-US" sz="1400" dirty="0"/>
              <a:t>函数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OT_VAR,	            	   // </a:t>
            </a:r>
            <a:r>
              <a:rPr lang="zh-CN" altLang="en-US" sz="1400" dirty="0"/>
              <a:t>变量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OT_CONST,	   // </a:t>
            </a:r>
            <a:r>
              <a:rPr lang="zh-CN" altLang="en-US" sz="1400" dirty="0"/>
              <a:t>常量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0228" y="195944"/>
            <a:ext cx="604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定义符号表、存储标志符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513668" y="1472339"/>
            <a:ext cx="9272520" cy="470462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其中</a:t>
            </a:r>
            <a:r>
              <a:rPr lang="en-US" altLang="zh-CN" sz="2000" dirty="0" err="1"/>
              <a:t>valtype</a:t>
            </a:r>
            <a:r>
              <a:rPr lang="zh-CN" altLang="en-US" sz="2000" dirty="0"/>
              <a:t>可以取以下值：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enum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ValType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	VT_INT,		// </a:t>
            </a:r>
            <a:r>
              <a:rPr lang="zh-CN" altLang="en-US" sz="1800" dirty="0"/>
              <a:t>整型数类型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	</a:t>
            </a:r>
            <a:r>
              <a:rPr lang="en-US" altLang="zh-CN" sz="1800" dirty="0"/>
              <a:t>VT_BOOL,		// </a:t>
            </a:r>
            <a:r>
              <a:rPr lang="zh-CN" altLang="en-US" sz="1800" dirty="0"/>
              <a:t>布尔类型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	</a:t>
            </a:r>
            <a:r>
              <a:rPr lang="en-US" altLang="zh-CN" sz="1800" dirty="0"/>
              <a:t>VT_STRING,	         	// </a:t>
            </a:r>
            <a:r>
              <a:rPr lang="zh-CN" altLang="en-US" sz="1800" dirty="0"/>
              <a:t>字符串类型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最终符号表将是一个用来存储结构体</a:t>
            </a:r>
            <a:r>
              <a:rPr lang="en-US" altLang="zh-CN" sz="1800" dirty="0" err="1"/>
              <a:t>Sym</a:t>
            </a:r>
            <a:r>
              <a:rPr lang="zh-CN" altLang="en-US" sz="1800" dirty="0"/>
              <a:t>的容器，可以使用</a:t>
            </a:r>
            <a:r>
              <a:rPr lang="en-US" altLang="zh-CN" sz="1800" dirty="0"/>
              <a:t>C++</a:t>
            </a:r>
            <a:r>
              <a:rPr lang="zh-CN" altLang="en-US" sz="1800" dirty="0"/>
              <a:t>里的</a:t>
            </a:r>
            <a:r>
              <a:rPr lang="en-US" altLang="zh-CN" sz="1800" dirty="0"/>
              <a:t>vector</a:t>
            </a:r>
            <a:r>
              <a:rPr lang="zh-CN" altLang="en-US" sz="1800" dirty="0"/>
              <a:t>容器。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如最终的符号表定义如下：</a:t>
            </a:r>
            <a:r>
              <a:rPr lang="en-US" altLang="zh-CN" sz="1800" dirty="0"/>
              <a:t>vector&lt; </a:t>
            </a:r>
            <a:r>
              <a:rPr lang="en-US" altLang="zh-CN" sz="1800" dirty="0" err="1"/>
              <a:t>Sym</a:t>
            </a:r>
            <a:r>
              <a:rPr lang="en-US" altLang="zh-CN" sz="1800" dirty="0"/>
              <a:t>* &gt; </a:t>
            </a:r>
            <a:r>
              <a:rPr lang="en-US" altLang="zh-CN" sz="1800" dirty="0" err="1"/>
              <a:t>symtable</a:t>
            </a:r>
            <a:r>
              <a:rPr lang="en-US" altLang="zh-CN" sz="18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不过建议写一个</a:t>
            </a:r>
            <a:r>
              <a:rPr lang="en-US" altLang="zh-CN" sz="1800" dirty="0" err="1"/>
              <a:t>SymTable</a:t>
            </a:r>
            <a:r>
              <a:rPr lang="zh-CN" altLang="en-US" sz="1800" dirty="0"/>
              <a:t>的类来处理符号表，因为符号表需要有插入、查找、删除操作。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166328" y="1250302"/>
            <a:ext cx="9619860" cy="4926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 descr="发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" y="195944"/>
            <a:ext cx="584775" cy="58477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13668" y="1114211"/>
            <a:ext cx="9164664" cy="24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40228" y="195944"/>
            <a:ext cx="604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定义符号表、存储标志符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8686800" cy="4267200"/>
          </a:xfrm>
        </p:spPr>
        <p:txBody>
          <a:bodyPr/>
          <a:lstStyle/>
          <a:p>
            <a:pPr marL="571500" indent="-571500">
              <a:buNone/>
            </a:pPr>
            <a:r>
              <a:rPr lang="zh-CN" altLang="en-US" sz="2400" dirty="0"/>
              <a:t>需要实现的符号表操作函数：</a:t>
            </a:r>
            <a:endParaRPr lang="en-US" altLang="zh-CN" sz="2400" dirty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插入函数：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* </a:t>
            </a:r>
            <a:r>
              <a:rPr lang="en-US" altLang="zh-CN" sz="2400" dirty="0" err="1"/>
              <a:t>insertSym</a:t>
            </a:r>
            <a:r>
              <a:rPr lang="en-US" altLang="zh-CN" sz="2400" dirty="0"/>
              <a:t>(char* name);</a:t>
            </a:r>
          </a:p>
          <a:p>
            <a:pPr marL="967105" lvl="1" indent="-495300">
              <a:buNone/>
            </a:pPr>
            <a:r>
              <a:rPr lang="zh-CN" altLang="en-US" dirty="0"/>
              <a:t>    </a:t>
            </a:r>
            <a:r>
              <a:rPr lang="zh-CN" altLang="en-US" sz="2000" dirty="0"/>
              <a:t>实现插入新符号到符号表的操作。其中</a:t>
            </a:r>
            <a:r>
              <a:rPr lang="en-US" altLang="zh-CN" sz="2000" dirty="0"/>
              <a:t>name</a:t>
            </a:r>
            <a:r>
              <a:rPr lang="zh-CN" altLang="en-US" sz="2000" dirty="0"/>
              <a:t>是新符号的名字，插入成功后返回该符号的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指针，失败则返回</a:t>
            </a:r>
            <a:r>
              <a:rPr lang="en-US" altLang="zh-CN" sz="2000" dirty="0"/>
              <a:t>null</a:t>
            </a:r>
            <a:r>
              <a:rPr lang="zh-CN" altLang="en-US" sz="2000" dirty="0"/>
              <a:t>。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查找函数：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* </a:t>
            </a:r>
            <a:r>
              <a:rPr lang="en-US" altLang="zh-CN" sz="2400" dirty="0" err="1"/>
              <a:t>findSym</a:t>
            </a:r>
            <a:r>
              <a:rPr lang="en-US" altLang="zh-CN" sz="2400" dirty="0"/>
              <a:t>(char *name);</a:t>
            </a:r>
          </a:p>
          <a:p>
            <a:pPr marL="967105" lvl="1" indent="-495300">
              <a:buNone/>
            </a:pPr>
            <a:r>
              <a:rPr lang="zh-CN" altLang="en-US" dirty="0"/>
              <a:t>    </a:t>
            </a:r>
            <a:r>
              <a:rPr lang="zh-CN" altLang="en-US" sz="2000" dirty="0"/>
              <a:t>实现查找功能。在符号表中查找名字为</a:t>
            </a:r>
            <a:r>
              <a:rPr lang="en-US" altLang="zh-CN" sz="2000" dirty="0"/>
              <a:t>name</a:t>
            </a:r>
            <a:r>
              <a:rPr lang="zh-CN" altLang="en-US" sz="2000" dirty="0"/>
              <a:t>的符号并返回该符号的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指针，失败则返回</a:t>
            </a:r>
            <a:r>
              <a:rPr lang="en-US" altLang="zh-CN" sz="2000" dirty="0"/>
              <a:t>null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删除函数：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delSym</a:t>
            </a:r>
            <a:r>
              <a:rPr lang="en-US" altLang="zh-CN" sz="2400" dirty="0"/>
              <a:t>(char *name);</a:t>
            </a:r>
          </a:p>
          <a:p>
            <a:pPr marL="967105" lvl="1" indent="-495300">
              <a:buNone/>
            </a:pPr>
            <a:r>
              <a:rPr lang="zh-CN" altLang="en-US" sz="2000" dirty="0"/>
              <a:t>    实现删除功能。在符号表中删除名字为</a:t>
            </a:r>
            <a:r>
              <a:rPr lang="en-US" altLang="zh-CN" sz="2000" dirty="0"/>
              <a:t>name</a:t>
            </a:r>
            <a:r>
              <a:rPr lang="zh-CN" altLang="en-US" sz="2000" dirty="0"/>
              <a:t>的符号。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1736</Words>
  <Application>Microsoft Office PowerPoint</Application>
  <PresentationFormat>自定义</PresentationFormat>
  <Paragraphs>492</Paragraphs>
  <Slides>37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开始实验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</dc:creator>
  <cp:lastModifiedBy>Administrator</cp:lastModifiedBy>
  <cp:revision>295</cp:revision>
  <dcterms:created xsi:type="dcterms:W3CDTF">2017-12-07T02:36:00Z</dcterms:created>
  <dcterms:modified xsi:type="dcterms:W3CDTF">2018-10-26T06:38:41Z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