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73" r:id="rId5"/>
    <p:sldId id="274" r:id="rId6"/>
    <p:sldId id="275" r:id="rId7"/>
    <p:sldId id="262" r:id="rId8"/>
    <p:sldId id="263" r:id="rId9"/>
    <p:sldId id="277" r:id="rId10"/>
    <p:sldId id="276" r:id="rId11"/>
    <p:sldId id="264" r:id="rId12"/>
    <p:sldId id="265" r:id="rId13"/>
    <p:sldId id="278" r:id="rId14"/>
    <p:sldId id="279" r:id="rId15"/>
    <p:sldId id="266" r:id="rId16"/>
    <p:sldId id="280" r:id="rId17"/>
    <p:sldId id="267" r:id="rId18"/>
    <p:sldId id="281" r:id="rId19"/>
    <p:sldId id="282" r:id="rId20"/>
    <p:sldId id="290" r:id="rId21"/>
    <p:sldId id="283" r:id="rId22"/>
    <p:sldId id="285" r:id="rId23"/>
    <p:sldId id="286" r:id="rId24"/>
    <p:sldId id="287" r:id="rId25"/>
    <p:sldId id="288" r:id="rId26"/>
    <p:sldId id="289" r:id="rId27"/>
    <p:sldId id="291" r:id="rId2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0" d="100"/>
          <a:sy n="50" d="100"/>
        </p:scale>
        <p:origin x="-71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Rectangle 4"/>
          <p:cNvSpPr>
            <a:spLocks noGrp="1" noChangeArrowheads="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p>
            <a:pPr algn="r"/>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8434"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8435"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9.e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2.xml"/><Relationship Id="rId2" Type="http://schemas.openxmlformats.org/officeDocument/2006/relationships/image" Target="../media/image10.e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2.xml"/><Relationship Id="rId2" Type="http://schemas.openxmlformats.org/officeDocument/2006/relationships/image" Target="../media/image13.emf"/><Relationship Id="rId1"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2.xml"/><Relationship Id="rId2" Type="http://schemas.openxmlformats.org/officeDocument/2006/relationships/image" Target="../media/image14.emf"/><Relationship Id="rId1"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2.xml"/><Relationship Id="rId2" Type="http://schemas.openxmlformats.org/officeDocument/2006/relationships/image" Target="../media/image15.emf"/><Relationship Id="rId1"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2.x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 Id="rId3" Type="http://schemas.openxmlformats.org/officeDocument/2006/relationships/oleObject" Target="../embeddings/oleObject18.bin"/><Relationship Id="rId2" Type="http://schemas.openxmlformats.org/officeDocument/2006/relationships/image" Target="../media/image17.emf"/><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22.emf"/><Relationship Id="rId3" Type="http://schemas.openxmlformats.org/officeDocument/2006/relationships/oleObject" Target="../embeddings/oleObject22.bin"/><Relationship Id="rId2" Type="http://schemas.openxmlformats.org/officeDocument/2006/relationships/image" Target="../media/image21.emf"/><Relationship Id="rId1"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2.xml"/><Relationship Id="rId4" Type="http://schemas.openxmlformats.org/officeDocument/2006/relationships/image" Target="../media/image5.emf"/><Relationship Id="rId3" Type="http://schemas.openxmlformats.org/officeDocument/2006/relationships/oleObject" Target="../embeddings/oleObject5.bin"/><Relationship Id="rId2" Type="http://schemas.openxmlformats.org/officeDocument/2006/relationships/image" Target="../media/image4.e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6.e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7.e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8.emf"/><Relationship Id="rId1"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4400" b="1" i="0" u="none" strike="noStrike" kern="1200" cap="none" spc="0" normalizeH="0" baseline="0" noProof="0" dirty="0" smtClean="0">
                <a:ln>
                  <a:noFill/>
                </a:ln>
                <a:solidFill>
                  <a:schemeClr val="tx1"/>
                </a:solidFill>
                <a:effectLst/>
                <a:uLnTx/>
                <a:uFillTx/>
                <a:latin typeface="+mj-lt"/>
                <a:ea typeface="+mj-ea"/>
                <a:cs typeface="+mj-cs"/>
              </a:rPr>
              <a:t>正规文法、正规表达式与有限自动机的等价性</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0483" name="副标题 2"/>
          <p:cNvSpPr>
            <a:spLocks noGrp="1"/>
          </p:cNvSpPr>
          <p:nvPr>
            <p:ph idx="1"/>
          </p:nvPr>
        </p:nvSpPr>
        <p:spPr>
          <a:ln/>
        </p:spPr>
        <p:txBody>
          <a:bodyPr vert="horz" wrap="square" lIns="91440" tIns="45720" rIns="91440" bIns="45720" anchor="t"/>
          <a:p>
            <a:pPr eaLnBrk="1" hangingPunct="1"/>
            <a:r>
              <a:rPr lang="zh-CN" altLang="zh-CN" dirty="0"/>
              <a:t>前面我们已经证明，从接受语言的范围来说，</a:t>
            </a:r>
            <a:r>
              <a:rPr lang="en-US" altLang="zh-CN" dirty="0"/>
              <a:t>DFA</a:t>
            </a:r>
            <a:r>
              <a:rPr lang="zh-CN" altLang="zh-CN" dirty="0"/>
              <a:t>，</a:t>
            </a:r>
            <a:r>
              <a:rPr lang="en-US" altLang="zh-CN" dirty="0"/>
              <a:t>NFA</a:t>
            </a:r>
            <a:r>
              <a:rPr lang="zh-CN" altLang="zh-CN" dirty="0"/>
              <a:t>，以及带</a:t>
            </a:r>
            <a:r>
              <a:rPr lang="en-US" altLang="zh-CN" dirty="0"/>
              <a:t> </a:t>
            </a:r>
            <a:r>
              <a:rPr lang="en-US" altLang="zh-CN" dirty="0">
                <a:sym typeface="Symbol" panose="05050102010706020507" pitchFamily="18" charset="2"/>
              </a:rPr>
              <a:t></a:t>
            </a:r>
            <a:r>
              <a:rPr lang="en-US" altLang="zh-CN" dirty="0"/>
              <a:t>-</a:t>
            </a:r>
            <a:r>
              <a:rPr lang="zh-CN" altLang="zh-CN" dirty="0"/>
              <a:t>转换的</a:t>
            </a:r>
            <a:r>
              <a:rPr lang="en-US" altLang="zh-CN" dirty="0"/>
              <a:t>NFA</a:t>
            </a:r>
            <a:r>
              <a:rPr lang="zh-CN" altLang="zh-CN" dirty="0"/>
              <a:t>是等价的。</a:t>
            </a:r>
            <a:endParaRPr lang="en-US" altLang="zh-CN" dirty="0"/>
          </a:p>
          <a:p>
            <a:pPr eaLnBrk="1" hangingPunct="1"/>
            <a:r>
              <a:rPr lang="zh-CN" altLang="zh-CN" dirty="0"/>
              <a:t>本节我们将分别证明，正规表达式和正规文法同各种</a:t>
            </a:r>
            <a:r>
              <a:rPr lang="en-US" altLang="zh-CN" dirty="0"/>
              <a:t>FA</a:t>
            </a:r>
            <a:r>
              <a:rPr lang="zh-CN" altLang="zh-CN" dirty="0"/>
              <a:t>也是等价的。</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70" name="Object 2"/>
          <p:cNvGraphicFramePr>
            <a:graphicFrameLocks noGrp="1"/>
          </p:cNvGraphicFramePr>
          <p:nvPr>
            <p:ph/>
          </p:nvPr>
        </p:nvGraphicFramePr>
        <p:xfrm>
          <a:off x="527050" y="581025"/>
          <a:ext cx="7615238" cy="5521325"/>
        </p:xfrm>
        <a:graphic>
          <a:graphicData uri="http://schemas.openxmlformats.org/presentationml/2006/ole">
            <mc:AlternateContent xmlns:mc="http://schemas.openxmlformats.org/markup-compatibility/2006">
              <mc:Choice xmlns:v="urn:schemas-microsoft-com:vml" Requires="v">
                <p:oleObj spid="_x0000_s3084" name="" r:id="rId1" imgW="8686165" imgH="6315710" progId="Word.Document.8">
                  <p:embed/>
                </p:oleObj>
              </mc:Choice>
              <mc:Fallback>
                <p:oleObj name="" r:id="rId1" imgW="8686165" imgH="6315710" progId="Word.Document.8">
                  <p:embed/>
                  <p:pic>
                    <p:nvPicPr>
                      <p:cNvPr id="0" name="图片 3083"/>
                      <p:cNvPicPr/>
                      <p:nvPr/>
                    </p:nvPicPr>
                    <p:blipFill>
                      <a:blip r:embed="rId2"/>
                      <a:stretch>
                        <a:fillRect/>
                      </a:stretch>
                    </p:blipFill>
                    <p:spPr>
                      <a:xfrm>
                        <a:off x="527050" y="581025"/>
                        <a:ext cx="7615238" cy="5521325"/>
                      </a:xfrm>
                      <a:prstGeom prst="rect">
                        <a:avLst/>
                      </a:prstGeom>
                      <a:noFill/>
                      <a:ln w="38100">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4" name="Object 2"/>
          <p:cNvGraphicFramePr>
            <a:graphicFrameLocks noGrp="1"/>
          </p:cNvGraphicFramePr>
          <p:nvPr>
            <p:ph/>
          </p:nvPr>
        </p:nvGraphicFramePr>
        <p:xfrm>
          <a:off x="741363" y="493713"/>
          <a:ext cx="7905750" cy="6400800"/>
        </p:xfrm>
        <a:graphic>
          <a:graphicData uri="http://schemas.openxmlformats.org/presentationml/2006/ole">
            <mc:AlternateContent xmlns:mc="http://schemas.openxmlformats.org/markup-compatibility/2006">
              <mc:Choice xmlns:v="urn:schemas-microsoft-com:vml" Requires="v">
                <p:oleObj spid="_x0000_s3078" name="" r:id="rId1" imgW="8799830" imgH="7123430" progId="Word.Document.8">
                  <p:embed/>
                </p:oleObj>
              </mc:Choice>
              <mc:Fallback>
                <p:oleObj name="" r:id="rId1" imgW="8799830" imgH="7123430" progId="Word.Document.8">
                  <p:embed/>
                  <p:pic>
                    <p:nvPicPr>
                      <p:cNvPr id="0" name="图片 3077"/>
                      <p:cNvPicPr/>
                      <p:nvPr/>
                    </p:nvPicPr>
                    <p:blipFill>
                      <a:blip r:embed="rId2"/>
                      <a:stretch>
                        <a:fillRect/>
                      </a:stretch>
                    </p:blipFill>
                    <p:spPr>
                      <a:xfrm>
                        <a:off x="741363" y="493713"/>
                        <a:ext cx="7905750" cy="6400800"/>
                      </a:xfrm>
                      <a:prstGeom prst="rect">
                        <a:avLst/>
                      </a:prstGeom>
                      <a:noFill/>
                      <a:ln w="38100">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标题 2"/>
          <p:cNvSpPr>
            <a:spLocks noGrp="1"/>
          </p:cNvSpPr>
          <p:nvPr>
            <p:ph type="title"/>
          </p:nvPr>
        </p:nvSpPr>
        <p:spPr>
          <a:ln/>
        </p:spPr>
        <p:txBody>
          <a:bodyPr vert="horz" wrap="square" lIns="91440" tIns="45720" rIns="91440" bIns="45720" anchor="ctr"/>
          <a:p>
            <a:pPr eaLnBrk="1" hangingPunct="1"/>
            <a:r>
              <a:rPr lang="zh-CN" altLang="en-US" sz="4000" dirty="0"/>
              <a:t>正规文法→</a:t>
            </a:r>
            <a:r>
              <a:rPr lang="en-US" altLang="zh-CN" sz="4000" dirty="0"/>
              <a:t>NFA</a:t>
            </a:r>
            <a:endParaRPr lang="zh-CN" altLang="en-US" sz="4000" dirty="0"/>
          </a:p>
        </p:txBody>
      </p:sp>
      <p:sp>
        <p:nvSpPr>
          <p:cNvPr id="9220" name="内容占位符 3"/>
          <p:cNvSpPr>
            <a:spLocks noGrp="1"/>
          </p:cNvSpPr>
          <p:nvPr>
            <p:ph idx="1"/>
          </p:nvPr>
        </p:nvSpPr>
        <p:spPr>
          <a:ln/>
        </p:spPr>
        <p:txBody>
          <a:bodyPr vert="horz" wrap="square" lIns="91440" tIns="45720" rIns="91440" bIns="45720" anchor="t"/>
          <a:p>
            <a:pPr eaLnBrk="1" hangingPunct="1">
              <a:lnSpc>
                <a:spcPct val="120000"/>
              </a:lnSpc>
            </a:pPr>
            <a:r>
              <a:rPr lang="zh-CN" altLang="en-US" sz="2800" dirty="0"/>
              <a:t>例：</a:t>
            </a:r>
            <a:r>
              <a:rPr lang="en-US" altLang="zh-CN" sz="2800" dirty="0"/>
              <a:t> </a:t>
            </a:r>
            <a:r>
              <a:rPr lang="zh-CN" altLang="en-US" sz="2800" dirty="0"/>
              <a:t>给出正则文法</a:t>
            </a:r>
            <a:r>
              <a:rPr lang="en-US" altLang="zh-CN" sz="2800" dirty="0"/>
              <a:t>G</a:t>
            </a:r>
            <a:r>
              <a:rPr lang="zh-CN" altLang="en-US" sz="2800" dirty="0"/>
              <a:t>如下：</a:t>
            </a:r>
            <a:endParaRPr lang="zh-CN" altLang="en-US" sz="2800" dirty="0"/>
          </a:p>
          <a:p>
            <a:pPr eaLnBrk="1" hangingPunct="1">
              <a:buNone/>
            </a:pPr>
            <a:r>
              <a:rPr lang="en-US" altLang="zh-CN" sz="2800" dirty="0"/>
              <a:t>		S</a:t>
            </a:r>
            <a:r>
              <a:rPr lang="zh-CN" altLang="zh-CN" sz="2800" dirty="0"/>
              <a:t>→</a:t>
            </a:r>
            <a:r>
              <a:rPr lang="en-US" altLang="zh-CN" sz="2800" dirty="0"/>
              <a:t>0B     B</a:t>
            </a:r>
            <a:r>
              <a:rPr lang="zh-CN" altLang="zh-CN" sz="2800" dirty="0"/>
              <a:t>→</a:t>
            </a:r>
            <a:r>
              <a:rPr lang="en-US" altLang="zh-CN" sz="2800" dirty="0"/>
              <a:t>0B</a:t>
            </a:r>
            <a:endParaRPr lang="zh-CN" altLang="zh-CN" sz="2800" dirty="0"/>
          </a:p>
          <a:p>
            <a:pPr eaLnBrk="1" hangingPunct="1">
              <a:buNone/>
            </a:pPr>
            <a:r>
              <a:rPr lang="en-US" altLang="zh-CN" sz="2800" dirty="0"/>
              <a:t>		B</a:t>
            </a:r>
            <a:r>
              <a:rPr lang="zh-CN" altLang="zh-CN" sz="2800" dirty="0"/>
              <a:t>→</a:t>
            </a:r>
            <a:r>
              <a:rPr lang="en-US" altLang="zh-CN" sz="2800" dirty="0"/>
              <a:t>1S     B</a:t>
            </a:r>
            <a:r>
              <a:rPr lang="zh-CN" altLang="zh-CN" sz="2800" dirty="0"/>
              <a:t>→</a:t>
            </a:r>
            <a:r>
              <a:rPr lang="en-US" altLang="zh-CN" sz="2800" dirty="0"/>
              <a:t>0 </a:t>
            </a:r>
            <a:endParaRPr lang="en-US" altLang="zh-CN" sz="2800" dirty="0"/>
          </a:p>
          <a:p>
            <a:pPr eaLnBrk="1" hangingPunct="1">
              <a:buNone/>
            </a:pPr>
            <a:r>
              <a:rPr lang="zh-CN" altLang="en-US" sz="2800" dirty="0"/>
              <a:t>试构造等价的</a:t>
            </a:r>
            <a:r>
              <a:rPr lang="en-US" altLang="zh-CN" sz="2800" dirty="0"/>
              <a:t>DFA</a:t>
            </a:r>
            <a:r>
              <a:rPr lang="zh-CN" altLang="en-US" sz="2800" dirty="0"/>
              <a:t>。</a:t>
            </a:r>
            <a:endParaRPr lang="en-US" altLang="zh-CN" sz="2800" dirty="0"/>
          </a:p>
          <a:p>
            <a:pPr eaLnBrk="1" hangingPunct="1">
              <a:buNone/>
            </a:pPr>
            <a:endParaRPr lang="zh-CN" altLang="en-US" sz="2800" dirty="0"/>
          </a:p>
        </p:txBody>
      </p:sp>
      <p:graphicFrame>
        <p:nvGraphicFramePr>
          <p:cNvPr id="9218" name="Object 2"/>
          <p:cNvGraphicFramePr/>
          <p:nvPr/>
        </p:nvGraphicFramePr>
        <p:xfrm>
          <a:off x="1476375" y="4484688"/>
          <a:ext cx="5980113" cy="4008437"/>
        </p:xfrm>
        <a:graphic>
          <a:graphicData uri="http://schemas.openxmlformats.org/presentationml/2006/ole">
            <mc:AlternateContent xmlns:mc="http://schemas.openxmlformats.org/markup-compatibility/2006">
              <mc:Choice xmlns:v="urn:schemas-microsoft-com:vml" Requires="v">
                <p:oleObj spid="_x0000_s3081" name="" r:id="rId1" imgW="6029325" imgH="4058285" progId="Word.Document.8">
                  <p:embed/>
                </p:oleObj>
              </mc:Choice>
              <mc:Fallback>
                <p:oleObj name="" r:id="rId1" imgW="6029325" imgH="4058285" progId="Word.Document.8">
                  <p:embed/>
                  <p:pic>
                    <p:nvPicPr>
                      <p:cNvPr id="0" name="图片 3080"/>
                      <p:cNvPicPr/>
                      <p:nvPr/>
                    </p:nvPicPr>
                    <p:blipFill>
                      <a:blip r:embed="rId2"/>
                      <a:stretch>
                        <a:fillRect/>
                      </a:stretch>
                    </p:blipFill>
                    <p:spPr>
                      <a:xfrm>
                        <a:off x="1476375" y="4484688"/>
                        <a:ext cx="5980113" cy="4008437"/>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标题 1"/>
          <p:cNvSpPr>
            <a:spLocks noGrp="1"/>
          </p:cNvSpPr>
          <p:nvPr>
            <p:ph type="title"/>
          </p:nvPr>
        </p:nvSpPr>
        <p:spPr>
          <a:ln/>
        </p:spPr>
        <p:txBody>
          <a:bodyPr vert="horz" wrap="square" lIns="91440" tIns="45720" rIns="91440" bIns="45720" anchor="ctr"/>
          <a:p>
            <a:pPr eaLnBrk="1" hangingPunct="1"/>
            <a:r>
              <a:rPr lang="zh-CN" altLang="en-US" sz="4000" dirty="0"/>
              <a:t>正规文法→</a:t>
            </a:r>
            <a:r>
              <a:rPr lang="en-US" altLang="zh-CN" sz="4000" dirty="0"/>
              <a:t>NFA</a:t>
            </a:r>
            <a:endParaRPr lang="zh-CN" altLang="en-US" sz="4000" dirty="0"/>
          </a:p>
        </p:txBody>
      </p:sp>
      <p:sp>
        <p:nvSpPr>
          <p:cNvPr id="10244" name="内容占位符 2"/>
          <p:cNvSpPr>
            <a:spLocks noGrp="1"/>
          </p:cNvSpPr>
          <p:nvPr>
            <p:ph idx="1"/>
          </p:nvPr>
        </p:nvSpPr>
        <p:spPr>
          <a:xfrm>
            <a:off x="457200" y="1447800"/>
            <a:ext cx="8229600" cy="4678363"/>
          </a:xfrm>
          <a:ln/>
        </p:spPr>
        <p:txBody>
          <a:bodyPr vert="horz" wrap="square" lIns="91440" tIns="45720" rIns="91440" bIns="45720" anchor="t"/>
          <a:p>
            <a:pPr eaLnBrk="1" hangingPunct="1"/>
            <a:r>
              <a:rPr lang="zh-CN" altLang="en-US" sz="2800" dirty="0"/>
              <a:t>例</a:t>
            </a:r>
            <a:r>
              <a:rPr lang="en-US" altLang="zh-CN" sz="2800" dirty="0"/>
              <a:t>2.8 </a:t>
            </a:r>
            <a:r>
              <a:rPr lang="zh-CN" altLang="en-US" sz="2800" dirty="0"/>
              <a:t>设</a:t>
            </a:r>
            <a:r>
              <a:rPr lang="en-US" altLang="zh-CN" sz="2800" dirty="0"/>
              <a:t>L=0(10)*</a:t>
            </a:r>
            <a:r>
              <a:rPr lang="zh-CN" altLang="en-US" sz="2800" dirty="0"/>
              <a:t>，易知</a:t>
            </a:r>
            <a:r>
              <a:rPr lang="en-US" altLang="zh-CN" sz="2800" dirty="0"/>
              <a:t>L</a:t>
            </a:r>
            <a:r>
              <a:rPr lang="zh-CN" altLang="en-US" sz="2800" dirty="0"/>
              <a:t>可以由下面的右线性文法产生</a:t>
            </a:r>
            <a:r>
              <a:rPr lang="en-US" altLang="zh-CN" sz="2800" dirty="0"/>
              <a:t>   </a:t>
            </a:r>
            <a:endParaRPr lang="zh-CN" altLang="en-US" sz="2800" dirty="0"/>
          </a:p>
        </p:txBody>
      </p:sp>
      <p:graphicFrame>
        <p:nvGraphicFramePr>
          <p:cNvPr id="10242" name="Object 2"/>
          <p:cNvGraphicFramePr/>
          <p:nvPr/>
        </p:nvGraphicFramePr>
        <p:xfrm>
          <a:off x="844550" y="2355850"/>
          <a:ext cx="7156450" cy="4765675"/>
        </p:xfrm>
        <a:graphic>
          <a:graphicData uri="http://schemas.openxmlformats.org/presentationml/2006/ole">
            <mc:AlternateContent xmlns:mc="http://schemas.openxmlformats.org/markup-compatibility/2006">
              <mc:Choice xmlns:v="urn:schemas-microsoft-com:vml" Requires="v">
                <p:oleObj spid="_x0000_s3080" name="" r:id="rId1" imgW="6087110" imgH="4062730" progId="Word.Document.8">
                  <p:embed/>
                </p:oleObj>
              </mc:Choice>
              <mc:Fallback>
                <p:oleObj name="" r:id="rId1" imgW="6087110" imgH="4062730" progId="Word.Document.8">
                  <p:embed/>
                  <p:pic>
                    <p:nvPicPr>
                      <p:cNvPr id="0" name="图片 3079"/>
                      <p:cNvPicPr/>
                      <p:nvPr/>
                    </p:nvPicPr>
                    <p:blipFill>
                      <a:blip r:embed="rId2"/>
                      <a:stretch>
                        <a:fillRect/>
                      </a:stretch>
                    </p:blipFill>
                    <p:spPr>
                      <a:xfrm>
                        <a:off x="844550" y="2355850"/>
                        <a:ext cx="7156450" cy="476567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Object 2"/>
          <p:cNvGraphicFramePr>
            <a:graphicFrameLocks noGrp="1"/>
          </p:cNvGraphicFramePr>
          <p:nvPr>
            <p:ph/>
          </p:nvPr>
        </p:nvGraphicFramePr>
        <p:xfrm>
          <a:off x="755650" y="1447800"/>
          <a:ext cx="5645150" cy="4994275"/>
        </p:xfrm>
        <a:graphic>
          <a:graphicData uri="http://schemas.openxmlformats.org/presentationml/2006/ole">
            <mc:AlternateContent xmlns:mc="http://schemas.openxmlformats.org/markup-compatibility/2006">
              <mc:Choice xmlns:v="urn:schemas-microsoft-com:vml" Requires="v">
                <p:oleObj spid="_x0000_s3076" name="" r:id="rId1" imgW="8308975" imgH="7226935" progId="Word.Document.8">
                  <p:embed/>
                </p:oleObj>
              </mc:Choice>
              <mc:Fallback>
                <p:oleObj name="" r:id="rId1" imgW="8308975" imgH="7226935" progId="Word.Document.8">
                  <p:embed/>
                  <p:pic>
                    <p:nvPicPr>
                      <p:cNvPr id="0" name="图片 3075"/>
                      <p:cNvPicPr/>
                      <p:nvPr/>
                    </p:nvPicPr>
                    <p:blipFill>
                      <a:blip r:embed="rId2"/>
                      <a:stretch>
                        <a:fillRect/>
                      </a:stretch>
                    </p:blipFill>
                    <p:spPr>
                      <a:xfrm>
                        <a:off x="755650" y="1447800"/>
                        <a:ext cx="5645150" cy="4994275"/>
                      </a:xfrm>
                      <a:prstGeom prst="rect">
                        <a:avLst/>
                      </a:prstGeom>
                      <a:noFill/>
                      <a:ln w="38100">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0" name="内容占位符 2"/>
          <p:cNvGraphicFramePr>
            <a:graphicFrameLocks noGrp="1"/>
          </p:cNvGraphicFramePr>
          <p:nvPr>
            <p:ph/>
          </p:nvPr>
        </p:nvGraphicFramePr>
        <p:xfrm>
          <a:off x="457200" y="1066800"/>
          <a:ext cx="6481763" cy="3886200"/>
        </p:xfrm>
        <a:graphic>
          <a:graphicData uri="http://schemas.openxmlformats.org/presentationml/2006/ole">
            <mc:AlternateContent xmlns:mc="http://schemas.openxmlformats.org/markup-compatibility/2006">
              <mc:Choice xmlns:v="urn:schemas-microsoft-com:vml" Requires="v">
                <p:oleObj spid="_x0000_s3077" name="" r:id="rId1" imgW="7611745" imgH="4572000" progId="Word.Document.8">
                  <p:embed/>
                </p:oleObj>
              </mc:Choice>
              <mc:Fallback>
                <p:oleObj name="" r:id="rId1" imgW="7611745" imgH="4572000" progId="Word.Document.8">
                  <p:embed/>
                  <p:pic>
                    <p:nvPicPr>
                      <p:cNvPr id="0" name="图片 3076"/>
                      <p:cNvPicPr/>
                      <p:nvPr/>
                    </p:nvPicPr>
                    <p:blipFill>
                      <a:blip r:embed="rId2"/>
                      <a:stretch>
                        <a:fillRect/>
                      </a:stretch>
                    </p:blipFill>
                    <p:spPr>
                      <a:xfrm>
                        <a:off x="457200" y="1066800"/>
                        <a:ext cx="6481763" cy="3886200"/>
                      </a:xfrm>
                      <a:prstGeom prst="rect">
                        <a:avLst/>
                      </a:prstGeom>
                      <a:noFill/>
                      <a:ln w="38100">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4" name="Object 2"/>
          <p:cNvGraphicFramePr>
            <a:graphicFrameLocks noGrp="1"/>
          </p:cNvGraphicFramePr>
          <p:nvPr>
            <p:ph/>
          </p:nvPr>
        </p:nvGraphicFramePr>
        <p:xfrm>
          <a:off x="1023303" y="2254409"/>
          <a:ext cx="7043420" cy="2614295"/>
        </p:xfrm>
        <a:graphic>
          <a:graphicData uri="http://schemas.openxmlformats.org/presentationml/2006/ole">
            <mc:AlternateContent xmlns:mc="http://schemas.openxmlformats.org/markup-compatibility/2006">
              <mc:Choice xmlns:v="urn:schemas-microsoft-com:vml" Requires="v">
                <p:oleObj spid="_x0000_s3079" name="" r:id="rId1" imgW="8277225" imgH="3072130" progId="Word.Document.8">
                  <p:embed/>
                </p:oleObj>
              </mc:Choice>
              <mc:Fallback>
                <p:oleObj name="" r:id="rId1" imgW="8277225" imgH="3072130" progId="Word.Document.8">
                  <p:embed/>
                  <p:pic>
                    <p:nvPicPr>
                      <p:cNvPr id="0" name="图片 3078"/>
                      <p:cNvPicPr/>
                      <p:nvPr/>
                    </p:nvPicPr>
                    <p:blipFill>
                      <a:blip r:embed="rId2"/>
                      <a:stretch>
                        <a:fillRect/>
                      </a:stretch>
                    </p:blipFill>
                    <p:spPr>
                      <a:xfrm>
                        <a:off x="1023303" y="2254409"/>
                        <a:ext cx="7043420" cy="2614295"/>
                      </a:xfrm>
                      <a:prstGeom prst="rect">
                        <a:avLst/>
                      </a:prstGeom>
                      <a:noFill/>
                      <a:ln w="38100">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
          <p:cNvSpPr>
            <a:spLocks noGrp="1"/>
          </p:cNvSpPr>
          <p:nvPr>
            <p:ph type="title"/>
          </p:nvPr>
        </p:nvSpPr>
        <p:spPr>
          <a:ln/>
        </p:spPr>
        <p:txBody>
          <a:bodyPr vert="horz" wrap="square" lIns="91440" tIns="45720" rIns="91440" bIns="45720" anchor="ctr"/>
          <a:p>
            <a:pPr eaLnBrk="1" hangingPunct="1"/>
            <a:r>
              <a:rPr lang="en-US" altLang="zh-CN" sz="4000" dirty="0"/>
              <a:t>NFA</a:t>
            </a:r>
            <a:r>
              <a:rPr lang="zh-CN" altLang="en-US" sz="4000" dirty="0"/>
              <a:t>→右线性文法</a:t>
            </a:r>
            <a:endParaRPr lang="zh-CN" altLang="en-US" sz="4000" dirty="0"/>
          </a:p>
        </p:txBody>
      </p:sp>
      <p:sp>
        <p:nvSpPr>
          <p:cNvPr id="23555" name="内容占位符 3"/>
          <p:cNvSpPr>
            <a:spLocks noGrp="1"/>
          </p:cNvSpPr>
          <p:nvPr>
            <p:ph idx="1"/>
          </p:nvPr>
        </p:nvSpPr>
        <p:spPr>
          <a:xfrm>
            <a:off x="457200" y="1600200"/>
            <a:ext cx="8077200" cy="4525963"/>
          </a:xfrm>
          <a:ln/>
        </p:spPr>
        <p:txBody>
          <a:bodyPr vert="horz" wrap="square" lIns="91440" tIns="45720" rIns="91440" bIns="45720" anchor="t"/>
          <a:p>
            <a:pPr eaLnBrk="1" hangingPunct="1">
              <a:lnSpc>
                <a:spcPct val="120000"/>
              </a:lnSpc>
            </a:pPr>
            <a:r>
              <a:rPr lang="zh-CN" altLang="en-US" sz="2800" dirty="0"/>
              <a:t>给定</a:t>
            </a:r>
            <a:r>
              <a:rPr lang="en-US" altLang="zh-CN" sz="2800" dirty="0"/>
              <a:t>NFA</a:t>
            </a:r>
            <a:r>
              <a:rPr lang="zh-CN" altLang="en-US" sz="2800" dirty="0"/>
              <a:t>：</a:t>
            </a:r>
            <a:r>
              <a:rPr lang="en-US" altLang="zh-CN" sz="2800" dirty="0"/>
              <a:t>    M=(Q, </a:t>
            </a:r>
            <a:r>
              <a:rPr lang="en-US" altLang="zh-CN" sz="2800" dirty="0">
                <a:sym typeface="Symbol" panose="05050102010706020507" pitchFamily="18" charset="2"/>
              </a:rPr>
              <a:t>, , q</a:t>
            </a:r>
            <a:r>
              <a:rPr lang="en-US" altLang="zh-CN" sz="2800" baseline="-25000" dirty="0">
                <a:sym typeface="Symbol" panose="05050102010706020507" pitchFamily="18" charset="2"/>
              </a:rPr>
              <a:t>0</a:t>
            </a:r>
            <a:r>
              <a:rPr lang="en-US" altLang="zh-CN" sz="2800" dirty="0">
                <a:sym typeface="Symbol" panose="05050102010706020507" pitchFamily="18" charset="2"/>
              </a:rPr>
              <a:t>, F</a:t>
            </a:r>
            <a:r>
              <a:rPr lang="en-US" altLang="zh-CN" sz="2800" dirty="0"/>
              <a:t>)</a:t>
            </a:r>
            <a:endParaRPr lang="en-US" altLang="zh-CN" sz="2800" dirty="0"/>
          </a:p>
          <a:p>
            <a:pPr eaLnBrk="1" hangingPunct="1">
              <a:lnSpc>
                <a:spcPct val="120000"/>
              </a:lnSpc>
            </a:pPr>
            <a:r>
              <a:rPr lang="zh-CN" altLang="en-US" sz="2800" dirty="0"/>
              <a:t>构造右线性文法：</a:t>
            </a:r>
            <a:r>
              <a:rPr lang="en-US" altLang="zh-CN" sz="2800" dirty="0"/>
              <a:t>G=(Q,</a:t>
            </a:r>
            <a:r>
              <a:rPr lang="en-US" altLang="zh-CN" sz="2800" dirty="0">
                <a:sym typeface="Symbol" panose="05050102010706020507" pitchFamily="18" charset="2"/>
              </a:rPr>
              <a:t> , P, q</a:t>
            </a:r>
            <a:r>
              <a:rPr lang="en-US" altLang="zh-CN" sz="2800" baseline="-25000" dirty="0">
                <a:sym typeface="Symbol" panose="05050102010706020507" pitchFamily="18" charset="2"/>
              </a:rPr>
              <a:t>0</a:t>
            </a:r>
            <a:r>
              <a:rPr lang="en-US" altLang="zh-CN" sz="2800" dirty="0"/>
              <a:t>)</a:t>
            </a:r>
            <a:endParaRPr lang="en-US" altLang="zh-CN" sz="2800" dirty="0"/>
          </a:p>
          <a:p>
            <a:pPr eaLnBrk="1" hangingPunct="1">
              <a:lnSpc>
                <a:spcPct val="120000"/>
              </a:lnSpc>
            </a:pPr>
            <a:r>
              <a:rPr lang="zh-CN" altLang="en-US" sz="2800" dirty="0"/>
              <a:t>产生式的构造规则：</a:t>
            </a:r>
            <a:endParaRPr lang="en-US" altLang="zh-CN" sz="2800" dirty="0"/>
          </a:p>
          <a:p>
            <a:pPr eaLnBrk="1" hangingPunct="1">
              <a:lnSpc>
                <a:spcPct val="120000"/>
              </a:lnSpc>
            </a:pPr>
            <a:r>
              <a:rPr lang="en-US" altLang="zh-CN" sz="2800" dirty="0"/>
              <a:t> 1) q→ap   </a:t>
            </a:r>
            <a:r>
              <a:rPr lang="zh-CN" altLang="en-US" sz="2800" dirty="0"/>
              <a:t>如果</a:t>
            </a:r>
            <a:r>
              <a:rPr lang="en-US" altLang="zh-CN" sz="2800" dirty="0"/>
              <a:t>(q,a)</a:t>
            </a:r>
            <a:r>
              <a:rPr lang="en-US" altLang="zh-CN" sz="2800" dirty="0">
                <a:latin typeface="宋体" panose="02010600030101010101" pitchFamily="2" charset="-122"/>
              </a:rPr>
              <a:t>→</a:t>
            </a:r>
            <a:r>
              <a:rPr lang="en-US" altLang="zh-CN" sz="2800" dirty="0"/>
              <a:t>p</a:t>
            </a:r>
            <a:endParaRPr lang="en-US" altLang="zh-CN" sz="2800" dirty="0"/>
          </a:p>
          <a:p>
            <a:pPr eaLnBrk="1" hangingPunct="1">
              <a:lnSpc>
                <a:spcPct val="120000"/>
              </a:lnSpc>
            </a:pPr>
            <a:r>
              <a:rPr lang="en-US" altLang="zh-CN" sz="2800" dirty="0"/>
              <a:t>2)</a:t>
            </a:r>
            <a:r>
              <a:rPr lang="zh-CN" altLang="en-US" sz="2800" dirty="0"/>
              <a:t> </a:t>
            </a:r>
            <a:r>
              <a:rPr lang="en-US" altLang="zh-CN" sz="2800" dirty="0"/>
              <a:t>q→a   </a:t>
            </a:r>
            <a:r>
              <a:rPr lang="zh-CN" altLang="en-US" sz="2800" dirty="0"/>
              <a:t>如果</a:t>
            </a:r>
            <a:r>
              <a:rPr lang="en-US" altLang="zh-CN" sz="2800" dirty="0"/>
              <a:t>(q,a)</a:t>
            </a:r>
            <a:r>
              <a:rPr lang="en-US" altLang="zh-CN" sz="2800" dirty="0">
                <a:latin typeface="宋体" panose="02010600030101010101" pitchFamily="2" charset="-122"/>
              </a:rPr>
              <a:t>→</a:t>
            </a:r>
            <a:r>
              <a:rPr lang="en-US" altLang="zh-CN" sz="2800" dirty="0"/>
              <a:t>p</a:t>
            </a:r>
            <a:r>
              <a:rPr lang="zh-CN" altLang="en-US" sz="2800" dirty="0"/>
              <a:t>且</a:t>
            </a:r>
            <a:r>
              <a:rPr lang="en-US" altLang="zh-CN" sz="2800" dirty="0"/>
              <a:t>p∈F</a:t>
            </a:r>
            <a:endParaRPr lang="en-US" altLang="zh-CN" sz="2800" dirty="0"/>
          </a:p>
          <a:p>
            <a:pPr eaLnBrk="1" hangingPunct="1">
              <a:lnSpc>
                <a:spcPct val="120000"/>
              </a:lnSpc>
            </a:pPr>
            <a:r>
              <a:rPr lang="en-US" altLang="zh-CN" sz="2800" dirty="0"/>
              <a:t>3) q</a:t>
            </a:r>
            <a:r>
              <a:rPr lang="en-US" altLang="zh-CN" sz="2800" baseline="-25000" dirty="0"/>
              <a:t>0</a:t>
            </a:r>
            <a:r>
              <a:rPr lang="en-US" altLang="zh-CN" sz="2800" dirty="0"/>
              <a:t> →</a:t>
            </a:r>
            <a:r>
              <a:rPr lang="el-GR" altLang="zh-CN" sz="2800" dirty="0"/>
              <a:t>ε</a:t>
            </a:r>
            <a:r>
              <a:rPr lang="en-US" altLang="zh-CN" sz="2800" dirty="0"/>
              <a:t>  </a:t>
            </a:r>
            <a:r>
              <a:rPr lang="zh-CN" altLang="en-US" sz="2800" dirty="0"/>
              <a:t>如果</a:t>
            </a:r>
            <a:r>
              <a:rPr lang="en-US" altLang="zh-CN" sz="2800" dirty="0"/>
              <a:t> q</a:t>
            </a:r>
            <a:r>
              <a:rPr lang="en-US" altLang="zh-CN" sz="2800" baseline="-25000" dirty="0"/>
              <a:t>0</a:t>
            </a:r>
            <a:r>
              <a:rPr lang="en-US" altLang="zh-CN" sz="2800" dirty="0"/>
              <a:t> </a:t>
            </a:r>
            <a:r>
              <a:rPr lang="zh-CN" altLang="en-US" sz="2800" dirty="0"/>
              <a:t>是终结状态。</a:t>
            </a:r>
            <a:endParaRPr lang="zh-CN" altLang="en-US" sz="2800" dirty="0"/>
          </a:p>
          <a:p>
            <a:pPr eaLnBrk="1" hangingPunct="1">
              <a:buNone/>
            </a:pPr>
            <a:r>
              <a:rPr lang="en-US" altLang="zh-CN" sz="2800" dirty="0"/>
              <a:t>		</a:t>
            </a: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标题 2"/>
          <p:cNvSpPr>
            <a:spLocks noGrp="1"/>
          </p:cNvSpPr>
          <p:nvPr>
            <p:ph type="title"/>
          </p:nvPr>
        </p:nvSpPr>
        <p:spPr>
          <a:ln/>
        </p:spPr>
        <p:txBody>
          <a:bodyPr vert="horz" wrap="square" lIns="91440" tIns="45720" rIns="91440" bIns="45720" anchor="ctr"/>
          <a:p>
            <a:pPr eaLnBrk="1" hangingPunct="1"/>
            <a:r>
              <a:rPr lang="en-US" altLang="zh-CN" sz="4000" dirty="0"/>
              <a:t>NFA</a:t>
            </a:r>
            <a:r>
              <a:rPr lang="zh-CN" altLang="en-US" sz="4000" dirty="0"/>
              <a:t>→右线性文法</a:t>
            </a:r>
            <a:endParaRPr lang="zh-CN" altLang="en-US" sz="4000" dirty="0"/>
          </a:p>
        </p:txBody>
      </p:sp>
      <p:sp>
        <p:nvSpPr>
          <p:cNvPr id="14340" name="内容占位符 3"/>
          <p:cNvSpPr>
            <a:spLocks noGrp="1"/>
          </p:cNvSpPr>
          <p:nvPr>
            <p:ph idx="1"/>
          </p:nvPr>
        </p:nvSpPr>
        <p:spPr>
          <a:xfrm>
            <a:off x="457200" y="1600200"/>
            <a:ext cx="8077200" cy="4525963"/>
          </a:xfrm>
          <a:ln/>
        </p:spPr>
        <p:txBody>
          <a:bodyPr vert="horz" wrap="square" lIns="91440" tIns="45720" rIns="91440" bIns="45720" anchor="t"/>
          <a:p>
            <a:pPr eaLnBrk="1" hangingPunct="1">
              <a:lnSpc>
                <a:spcPct val="120000"/>
              </a:lnSpc>
            </a:pPr>
            <a:r>
              <a:rPr lang="zh-CN" altLang="en-US" sz="2800" dirty="0"/>
              <a:t>例：</a:t>
            </a:r>
            <a:r>
              <a:rPr lang="en-US" altLang="zh-CN" sz="2800" dirty="0"/>
              <a:t> </a:t>
            </a:r>
            <a:r>
              <a:rPr lang="zh-CN" altLang="en-US" sz="2800" dirty="0"/>
              <a:t>给定</a:t>
            </a:r>
            <a:r>
              <a:rPr lang="en-US" altLang="zh-CN" sz="2800" dirty="0"/>
              <a:t>NFA</a:t>
            </a:r>
            <a:r>
              <a:rPr lang="zh-CN" altLang="en-US" sz="2800" dirty="0"/>
              <a:t>如下，构造等价的右线性文法。</a:t>
            </a:r>
            <a:endParaRPr lang="zh-CN" altLang="en-US" sz="2800" dirty="0"/>
          </a:p>
          <a:p>
            <a:pPr eaLnBrk="1" hangingPunct="1">
              <a:buNone/>
            </a:pPr>
            <a:r>
              <a:rPr lang="en-US" altLang="zh-CN" sz="2800" dirty="0"/>
              <a:t>		</a:t>
            </a: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zh-CN" altLang="en-US" sz="2800" dirty="0"/>
          </a:p>
        </p:txBody>
      </p:sp>
      <p:graphicFrame>
        <p:nvGraphicFramePr>
          <p:cNvPr id="14338" name="Object 3"/>
          <p:cNvGraphicFramePr/>
          <p:nvPr/>
        </p:nvGraphicFramePr>
        <p:xfrm>
          <a:off x="2590800" y="2133600"/>
          <a:ext cx="3733800" cy="4070350"/>
        </p:xfrm>
        <a:graphic>
          <a:graphicData uri="http://schemas.openxmlformats.org/presentationml/2006/ole">
            <mc:AlternateContent xmlns:mc="http://schemas.openxmlformats.org/markup-compatibility/2006">
              <mc:Choice xmlns:v="urn:schemas-microsoft-com:vml" Requires="v">
                <p:oleObj spid="_x0000_s3084" name="" r:id="rId1" imgW="4168140" imgH="4065270" progId="Word.Document.8">
                  <p:embed/>
                </p:oleObj>
              </mc:Choice>
              <mc:Fallback>
                <p:oleObj name="" r:id="rId1" imgW="4168140" imgH="4065270" progId="Word.Document.8">
                  <p:embed/>
                  <p:pic>
                    <p:nvPicPr>
                      <p:cNvPr id="0" name="图片 3083"/>
                      <p:cNvPicPr/>
                      <p:nvPr/>
                    </p:nvPicPr>
                    <p:blipFill>
                      <a:blip r:embed="rId2"/>
                      <a:stretch>
                        <a:fillRect/>
                      </a:stretch>
                    </p:blipFill>
                    <p:spPr>
                      <a:xfrm>
                        <a:off x="2590800" y="2133600"/>
                        <a:ext cx="3733800" cy="407035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p>
            <a:r>
              <a:rPr lang="zh-CN" altLang="en-US" sz="4000" b="1" dirty="0">
                <a:solidFill>
                  <a:srgbClr val="0000FF"/>
                </a:solidFill>
              </a:rPr>
              <a:t>问 题</a:t>
            </a:r>
            <a:endParaRPr lang="zh-CN" altLang="en-US" sz="4000" b="1" dirty="0">
              <a:solidFill>
                <a:srgbClr val="0000FF"/>
              </a:solidFill>
            </a:endParaRPr>
          </a:p>
        </p:txBody>
      </p:sp>
      <p:sp>
        <p:nvSpPr>
          <p:cNvPr id="24579" name="Rectangle 3"/>
          <p:cNvSpPr>
            <a:spLocks noGrp="1"/>
          </p:cNvSpPr>
          <p:nvPr>
            <p:ph idx="1"/>
          </p:nvPr>
        </p:nvSpPr>
        <p:spPr>
          <a:ln/>
        </p:spPr>
        <p:txBody>
          <a:bodyPr vert="horz" wrap="square" lIns="91440" tIns="45720" rIns="91440" bIns="45720" anchor="t"/>
          <a:p>
            <a:r>
              <a:rPr lang="en-US" altLang="zh-CN" dirty="0">
                <a:solidFill>
                  <a:srgbClr val="0000FF"/>
                </a:solidFill>
              </a:rPr>
              <a:t>NFA</a:t>
            </a:r>
            <a:r>
              <a:rPr lang="zh-CN" altLang="en-US" dirty="0">
                <a:solidFill>
                  <a:srgbClr val="0000FF"/>
                </a:solidFill>
              </a:rPr>
              <a:t>→左线性文法 ？</a:t>
            </a:r>
            <a:endParaRPr lang="en-US" altLang="zh-CN" dirty="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2.4.1 </a:t>
            </a:r>
            <a:r>
              <a:rPr kumimoji="0" lang="zh-CN" altLang="zh-CN" sz="4000" b="1" i="0" u="none" strike="noStrike" kern="1200" cap="none" spc="0" normalizeH="0" baseline="0" noProof="0" dirty="0" smtClean="0">
                <a:ln>
                  <a:noFill/>
                </a:ln>
                <a:solidFill>
                  <a:schemeClr val="tx1"/>
                </a:solidFill>
                <a:effectLst/>
                <a:uLnTx/>
                <a:uFillTx/>
                <a:latin typeface="+mj-lt"/>
                <a:ea typeface="+mj-ea"/>
                <a:cs typeface="+mj-cs"/>
              </a:rPr>
              <a:t>正规表达式与有限自动机的等价性</a:t>
            </a:r>
            <a:br>
              <a:rPr kumimoji="0" lang="zh-CN" altLang="zh-CN" sz="4400" b="0" i="0" u="none" strike="noStrike" kern="1200" cap="none" spc="0" normalizeH="0" baseline="0" noProof="0" dirty="0" smtClean="0">
                <a:ln>
                  <a:noFill/>
                </a:ln>
                <a:solidFill>
                  <a:schemeClr val="tx1"/>
                </a:solidFill>
                <a:effectLst/>
                <a:uLnTx/>
                <a:uFillTx/>
                <a:latin typeface="+mj-lt"/>
                <a:ea typeface="+mj-ea"/>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29" name="内容占位符 3"/>
          <p:cNvSpPr>
            <a:spLocks noGrp="1"/>
          </p:cNvSpPr>
          <p:nvPr>
            <p:ph idx="1"/>
          </p:nvPr>
        </p:nvSpPr>
        <p:spPr>
          <a:xfrm>
            <a:off x="381000" y="1066800"/>
            <a:ext cx="8229600" cy="4525963"/>
          </a:xfrm>
          <a:ln/>
        </p:spPr>
        <p:txBody>
          <a:bodyPr vert="horz" wrap="square" lIns="91440" tIns="45720" rIns="91440" bIns="45720" anchor="t"/>
          <a:p>
            <a:pPr eaLnBrk="1" hangingPunct="1"/>
            <a:r>
              <a:rPr lang="zh-CN" altLang="zh-CN" sz="2800" b="1" dirty="0"/>
              <a:t>定理</a:t>
            </a:r>
            <a:r>
              <a:rPr lang="en-US" altLang="zh-CN" sz="2800" b="1" dirty="0"/>
              <a:t>2.6</a:t>
            </a:r>
            <a:r>
              <a:rPr lang="en-US" altLang="zh-CN" sz="2800" dirty="0"/>
              <a:t>  </a:t>
            </a:r>
            <a:r>
              <a:rPr lang="zh-CN" altLang="zh-CN" sz="2800" dirty="0"/>
              <a:t>设</a:t>
            </a:r>
            <a:r>
              <a:rPr lang="en-US" altLang="zh-CN" sz="2800" dirty="0"/>
              <a:t>r</a:t>
            </a:r>
            <a:r>
              <a:rPr lang="zh-CN" altLang="zh-CN" sz="2800" dirty="0"/>
              <a:t>为一个正规表达式，那么存在一个带</a:t>
            </a:r>
            <a:r>
              <a:rPr lang="zh-CN" altLang="en-US" sz="2800" dirty="0">
                <a:sym typeface="Symbol" panose="05050102010706020507" pitchFamily="18" charset="2"/>
              </a:rPr>
              <a:t></a:t>
            </a:r>
            <a:r>
              <a:rPr lang="en-US" altLang="zh-CN" sz="2800" dirty="0"/>
              <a:t> -</a:t>
            </a:r>
            <a:r>
              <a:rPr lang="zh-CN" altLang="zh-CN" sz="2800" dirty="0"/>
              <a:t>转换的</a:t>
            </a:r>
            <a:r>
              <a:rPr lang="en-US" altLang="zh-CN" sz="2800" dirty="0"/>
              <a:t>NFA</a:t>
            </a:r>
            <a:r>
              <a:rPr lang="zh-CN" altLang="zh-CN" sz="2800" dirty="0"/>
              <a:t>接受</a:t>
            </a:r>
            <a:r>
              <a:rPr lang="en-US" altLang="zh-CN" sz="2800" dirty="0"/>
              <a:t>L(r)</a:t>
            </a:r>
            <a:r>
              <a:rPr lang="zh-CN" altLang="zh-CN" sz="2800" dirty="0"/>
              <a:t>。</a:t>
            </a:r>
            <a:endParaRPr lang="zh-CN" altLang="zh-CN" sz="2800" dirty="0"/>
          </a:p>
          <a:p>
            <a:pPr eaLnBrk="1" hangingPunct="1"/>
            <a:r>
              <a:rPr lang="en-US" altLang="zh-CN" sz="2800" dirty="0"/>
              <a:t> </a:t>
            </a:r>
            <a:r>
              <a:rPr lang="zh-CN" altLang="zh-CN" sz="2600" dirty="0"/>
              <a:t>证明：我们对</a:t>
            </a:r>
            <a:r>
              <a:rPr lang="en-US" altLang="zh-CN" sz="2600" dirty="0"/>
              <a:t>r</a:t>
            </a:r>
            <a:r>
              <a:rPr lang="zh-CN" altLang="zh-CN" sz="2600" dirty="0"/>
              <a:t>中运算符的个数用数学归纳法证明，存在一个带</a:t>
            </a:r>
            <a:r>
              <a:rPr lang="en-US" altLang="zh-CN" sz="2600" dirty="0"/>
              <a:t> </a:t>
            </a:r>
            <a:r>
              <a:rPr lang="en-US" altLang="zh-CN" sz="2600" dirty="0">
                <a:sym typeface="Symbol" panose="05050102010706020507" pitchFamily="18" charset="2"/>
              </a:rPr>
              <a:t></a:t>
            </a:r>
            <a:r>
              <a:rPr lang="en-US" altLang="zh-CN" sz="2600" dirty="0"/>
              <a:t>-</a:t>
            </a:r>
            <a:r>
              <a:rPr lang="zh-CN" altLang="zh-CN" sz="2600" dirty="0"/>
              <a:t>转换且只</a:t>
            </a:r>
            <a:r>
              <a:rPr lang="zh-CN" altLang="en-US" sz="2600" dirty="0"/>
              <a:t>有</a:t>
            </a:r>
            <a:r>
              <a:rPr lang="zh-CN" altLang="zh-CN" sz="2600" dirty="0"/>
              <a:t>一个终止状态的</a:t>
            </a:r>
            <a:r>
              <a:rPr lang="en-US" altLang="zh-CN" sz="2600" dirty="0"/>
              <a:t>NFA</a:t>
            </a:r>
            <a:r>
              <a:rPr lang="zh-CN" altLang="zh-CN" sz="2600" dirty="0"/>
              <a:t>接受</a:t>
            </a:r>
            <a:r>
              <a:rPr lang="en-US" altLang="zh-CN" sz="2600" dirty="0"/>
              <a:t>L(r)</a:t>
            </a:r>
            <a:r>
              <a:rPr lang="zh-CN" altLang="zh-CN" sz="2600" dirty="0"/>
              <a:t>。</a:t>
            </a:r>
            <a:endParaRPr lang="zh-CN" altLang="zh-CN" sz="2600" dirty="0"/>
          </a:p>
          <a:p>
            <a:pPr eaLnBrk="1" hangingPunct="1"/>
            <a:r>
              <a:rPr lang="en-US" altLang="zh-CN" sz="2600" dirty="0"/>
              <a:t>1. </a:t>
            </a:r>
            <a:r>
              <a:rPr lang="zh-CN" altLang="en-US" sz="2600" dirty="0"/>
              <a:t>归纳基础：</a:t>
            </a:r>
            <a:r>
              <a:rPr lang="zh-CN" altLang="zh-CN" sz="2600" dirty="0"/>
              <a:t>当</a:t>
            </a:r>
            <a:r>
              <a:rPr lang="en-US" altLang="zh-CN" sz="2600" dirty="0"/>
              <a:t>r</a:t>
            </a:r>
            <a:r>
              <a:rPr lang="zh-CN" altLang="zh-CN" sz="2600" dirty="0"/>
              <a:t>中运算符个数等于</a:t>
            </a:r>
            <a:r>
              <a:rPr lang="en-US" altLang="zh-CN" sz="2600" dirty="0"/>
              <a:t>0</a:t>
            </a:r>
            <a:r>
              <a:rPr lang="zh-CN" altLang="zh-CN" sz="2600" dirty="0"/>
              <a:t>时，</a:t>
            </a:r>
            <a:r>
              <a:rPr lang="en-US" altLang="zh-CN" sz="2600" dirty="0"/>
              <a:t>r</a:t>
            </a:r>
            <a:r>
              <a:rPr lang="zh-CN" altLang="zh-CN" sz="2600" dirty="0"/>
              <a:t>只可那是下面几种：</a:t>
            </a:r>
            <a:r>
              <a:rPr lang="zh-CN" altLang="en-US" sz="2600" dirty="0">
                <a:sym typeface="Symbol" panose="05050102010706020507" pitchFamily="18" charset="2"/>
              </a:rPr>
              <a:t></a:t>
            </a:r>
            <a:r>
              <a:rPr lang="en-US" altLang="zh-CN" sz="2600" dirty="0">
                <a:sym typeface="Symbol" panose="05050102010706020507" pitchFamily="18" charset="2"/>
              </a:rPr>
              <a:t>,</a:t>
            </a:r>
            <a:r>
              <a:rPr lang="en-US" altLang="zh-CN" sz="2600" dirty="0"/>
              <a:t>  </a:t>
            </a:r>
            <a:r>
              <a:rPr lang="en-US" altLang="zh-CN" sz="2600" dirty="0">
                <a:sym typeface="Symbol" panose="05050102010706020507" pitchFamily="18" charset="2"/>
              </a:rPr>
              <a:t></a:t>
            </a:r>
            <a:r>
              <a:rPr lang="zh-CN" altLang="zh-CN" sz="2600" dirty="0"/>
              <a:t>或</a:t>
            </a:r>
            <a:r>
              <a:rPr lang="zh-CN" altLang="en-US" sz="2600" dirty="0"/>
              <a:t>一个字母 </a:t>
            </a:r>
            <a:r>
              <a:rPr lang="en-US" altLang="zh-CN" sz="2600" dirty="0"/>
              <a:t>a </a:t>
            </a:r>
            <a:r>
              <a:rPr lang="zh-CN" altLang="zh-CN" sz="2600" dirty="0"/>
              <a:t>，接受它们的</a:t>
            </a:r>
            <a:r>
              <a:rPr lang="en-US" altLang="zh-CN" sz="2600" dirty="0"/>
              <a:t>NFA</a:t>
            </a:r>
            <a:r>
              <a:rPr lang="zh-CN" altLang="zh-CN" sz="2600" dirty="0"/>
              <a:t>分别为：</a:t>
            </a:r>
            <a:endParaRPr lang="en-US" altLang="zh-CN" sz="2600" dirty="0"/>
          </a:p>
          <a:p>
            <a:pPr eaLnBrk="1" hangingPunct="1"/>
            <a:endParaRPr lang="en-US" altLang="zh-CN" sz="2600" dirty="0"/>
          </a:p>
          <a:p>
            <a:pPr eaLnBrk="1" hangingPunct="1"/>
            <a:endParaRPr lang="zh-CN" altLang="zh-CN" sz="2600" dirty="0"/>
          </a:p>
          <a:p>
            <a:pPr eaLnBrk="1" hangingPunct="1"/>
            <a:r>
              <a:rPr lang="en-US" altLang="zh-CN" sz="2600" dirty="0"/>
              <a:t> 1) </a:t>
            </a:r>
            <a:r>
              <a:rPr lang="zh-CN" altLang="en-US" sz="2600" dirty="0"/>
              <a:t>接受</a:t>
            </a:r>
            <a:r>
              <a:rPr lang="zh-CN" altLang="en-US" sz="2600" dirty="0">
                <a:sym typeface="Symbol" panose="05050102010706020507" pitchFamily="18" charset="2"/>
              </a:rPr>
              <a:t>                      </a:t>
            </a:r>
            <a:r>
              <a:rPr lang="en-US" altLang="zh-CN" sz="2600" dirty="0">
                <a:sym typeface="Symbol" panose="05050102010706020507" pitchFamily="18" charset="2"/>
              </a:rPr>
              <a:t>2) </a:t>
            </a:r>
            <a:r>
              <a:rPr lang="zh-CN" altLang="en-US" sz="2600" dirty="0">
                <a:sym typeface="Symbol" panose="05050102010706020507" pitchFamily="18" charset="2"/>
              </a:rPr>
              <a:t>接受                    </a:t>
            </a:r>
            <a:r>
              <a:rPr lang="en-US" altLang="zh-CN" sz="2600" dirty="0">
                <a:sym typeface="Symbol" panose="05050102010706020507" pitchFamily="18" charset="2"/>
              </a:rPr>
              <a:t>3)</a:t>
            </a:r>
            <a:r>
              <a:rPr lang="zh-CN" altLang="en-US" sz="2600" dirty="0">
                <a:sym typeface="Symbol" panose="05050102010706020507" pitchFamily="18" charset="2"/>
              </a:rPr>
              <a:t>接受</a:t>
            </a:r>
            <a:r>
              <a:rPr lang="en-US" altLang="zh-CN" sz="2600" dirty="0">
                <a:sym typeface="Symbol" panose="05050102010706020507" pitchFamily="18" charset="2"/>
              </a:rPr>
              <a:t>a</a:t>
            </a:r>
            <a:r>
              <a:rPr lang="en-US" altLang="zh-CN" sz="2600" dirty="0"/>
              <a:t>       </a:t>
            </a:r>
            <a:endParaRPr lang="zh-CN" altLang="zh-CN" sz="2600" dirty="0"/>
          </a:p>
          <a:p>
            <a:pPr eaLnBrk="1" hangingPunct="1"/>
            <a:endParaRPr lang="zh-CN" altLang="en-US" sz="2600" dirty="0"/>
          </a:p>
        </p:txBody>
      </p:sp>
      <p:graphicFrame>
        <p:nvGraphicFramePr>
          <p:cNvPr id="1026" name="Object 3"/>
          <p:cNvGraphicFramePr/>
          <p:nvPr/>
        </p:nvGraphicFramePr>
        <p:xfrm>
          <a:off x="457200" y="3733800"/>
          <a:ext cx="7877175" cy="3500438"/>
        </p:xfrm>
        <a:graphic>
          <a:graphicData uri="http://schemas.openxmlformats.org/presentationml/2006/ole">
            <mc:AlternateContent xmlns:mc="http://schemas.openxmlformats.org/markup-compatibility/2006">
              <mc:Choice xmlns:v="urn:schemas-microsoft-com:vml" Requires="v">
                <p:oleObj spid="_x0000_s3077" name="" r:id="rId1" imgW="8756015" imgH="3907790" progId="Word.Document.12">
                  <p:embed/>
                </p:oleObj>
              </mc:Choice>
              <mc:Fallback>
                <p:oleObj name="" r:id="rId1" imgW="8756015" imgH="3907790" progId="Word.Document.12">
                  <p:embed/>
                  <p:pic>
                    <p:nvPicPr>
                      <p:cNvPr id="0" name="图片 3076"/>
                      <p:cNvPicPr/>
                      <p:nvPr/>
                    </p:nvPicPr>
                    <p:blipFill>
                      <a:blip r:embed="rId2"/>
                      <a:stretch>
                        <a:fillRect/>
                      </a:stretch>
                    </p:blipFill>
                    <p:spPr>
                      <a:xfrm>
                        <a:off x="457200" y="3733800"/>
                        <a:ext cx="7877175" cy="3500438"/>
                      </a:xfrm>
                      <a:prstGeom prst="rect">
                        <a:avLst/>
                      </a:prstGeom>
                      <a:noFill/>
                      <a:ln w="38100">
                        <a:noFill/>
                        <a:miter/>
                      </a:ln>
                    </p:spPr>
                  </p:pic>
                </p:oleObj>
              </mc:Fallback>
            </mc:AlternateContent>
          </a:graphicData>
        </a:graphic>
      </p:graphicFrame>
      <p:graphicFrame>
        <p:nvGraphicFramePr>
          <p:cNvPr id="1027" name="Object 4"/>
          <p:cNvGraphicFramePr/>
          <p:nvPr/>
        </p:nvGraphicFramePr>
        <p:xfrm>
          <a:off x="4267200" y="5211763"/>
          <a:ext cx="1220788" cy="3292475"/>
        </p:xfrm>
        <a:graphic>
          <a:graphicData uri="http://schemas.openxmlformats.org/presentationml/2006/ole">
            <mc:AlternateContent xmlns:mc="http://schemas.openxmlformats.org/markup-compatibility/2006">
              <mc:Choice xmlns:v="urn:schemas-microsoft-com:vml" Requires="v">
                <p:oleObj spid="_x0000_s3076" name="" r:id="rId3" imgW="1443355" imgH="4071620" progId="Word.Document.8">
                  <p:embed/>
                </p:oleObj>
              </mc:Choice>
              <mc:Fallback>
                <p:oleObj name="" r:id="rId3" imgW="1443355" imgH="4071620" progId="Word.Document.8">
                  <p:embed/>
                  <p:pic>
                    <p:nvPicPr>
                      <p:cNvPr id="0" name="图片 3075"/>
                      <p:cNvPicPr/>
                      <p:nvPr/>
                    </p:nvPicPr>
                    <p:blipFill>
                      <a:blip r:embed="rId4"/>
                      <a:stretch>
                        <a:fillRect/>
                      </a:stretch>
                    </p:blipFill>
                    <p:spPr>
                      <a:xfrm>
                        <a:off x="4267200" y="5211763"/>
                        <a:ext cx="1220788" cy="3292475"/>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
          <p:cNvSpPr>
            <a:spLocks noGrp="1"/>
          </p:cNvSpPr>
          <p:nvPr>
            <p:ph type="title"/>
          </p:nvPr>
        </p:nvSpPr>
        <p:spPr>
          <a:xfrm>
            <a:off x="457200" y="0"/>
            <a:ext cx="8229600" cy="533400"/>
          </a:xfrm>
          <a:ln/>
        </p:spPr>
        <p:txBody>
          <a:bodyPr vert="horz" wrap="square" lIns="91440" tIns="45720" rIns="91440" bIns="45720" anchor="ctr"/>
          <a:p>
            <a:pPr eaLnBrk="1" hangingPunct="1"/>
            <a:br>
              <a:rPr lang="zh-CN" altLang="zh-CN" dirty="0"/>
            </a:br>
            <a:r>
              <a:rPr lang="en-US" altLang="zh-CN" sz="4000" b="1" dirty="0"/>
              <a:t>2.4.3 </a:t>
            </a:r>
            <a:r>
              <a:rPr lang="zh-CN" altLang="en-US" sz="4000" b="1" dirty="0"/>
              <a:t>右线性</a:t>
            </a:r>
            <a:r>
              <a:rPr lang="zh-CN" altLang="zh-CN" sz="4000" b="1" dirty="0"/>
              <a:t>文法</a:t>
            </a:r>
            <a:r>
              <a:rPr lang="en-US" altLang="zh-CN" sz="4000" b="1" dirty="0">
                <a:latin typeface="宋体" panose="02010600030101010101" pitchFamily="2" charset="-122"/>
              </a:rPr>
              <a:t>→</a:t>
            </a:r>
            <a:r>
              <a:rPr lang="zh-CN" altLang="en-US" sz="4000" b="1" dirty="0">
                <a:latin typeface="宋体" panose="02010600030101010101" pitchFamily="2" charset="-122"/>
              </a:rPr>
              <a:t>正规式</a:t>
            </a:r>
            <a:endParaRPr lang="zh-CN" altLang="en-US" sz="4000" dirty="0"/>
          </a:p>
        </p:txBody>
      </p:sp>
      <p:sp>
        <p:nvSpPr>
          <p:cNvPr id="25603" name="内容占位符 1"/>
          <p:cNvSpPr>
            <a:spLocks noGrp="1"/>
          </p:cNvSpPr>
          <p:nvPr>
            <p:ph idx="1"/>
          </p:nvPr>
        </p:nvSpPr>
        <p:spPr>
          <a:xfrm>
            <a:off x="457200" y="1066800"/>
            <a:ext cx="8229600" cy="4678363"/>
          </a:xfrm>
          <a:ln/>
        </p:spPr>
        <p:txBody>
          <a:bodyPr vert="horz" wrap="square" lIns="91440" tIns="45720" rIns="91440" bIns="45720" anchor="t"/>
          <a:p>
            <a:pPr eaLnBrk="1" hangingPunct="1"/>
            <a:r>
              <a:rPr lang="zh-CN" altLang="en-US" sz="2400" dirty="0"/>
              <a:t>给定</a:t>
            </a:r>
            <a:r>
              <a:rPr lang="zh-CN" altLang="zh-CN" sz="2400" dirty="0"/>
              <a:t>正规文法</a:t>
            </a:r>
            <a:r>
              <a:rPr lang="zh-CN" altLang="en-US" sz="2400" dirty="0"/>
              <a:t>，很难直接看清它生成的语言，可以把先求出等价的正规式。</a:t>
            </a:r>
            <a:endParaRPr lang="zh-CN" altLang="zh-CN" sz="2400" dirty="0"/>
          </a:p>
          <a:p>
            <a:pPr eaLnBrk="1" hangingPunct="1"/>
            <a:r>
              <a:rPr lang="zh-CN" altLang="en-US" sz="2400" dirty="0"/>
              <a:t>方法：将右线性文法变换为正规式的方程组。</a:t>
            </a:r>
            <a:endParaRPr lang="en-US" altLang="zh-CN" sz="2400" dirty="0"/>
          </a:p>
          <a:p>
            <a:pPr eaLnBrk="1" hangingPunct="1"/>
            <a:r>
              <a:rPr lang="en-US" altLang="zh-CN" sz="2400" dirty="0"/>
              <a:t>1.  </a:t>
            </a:r>
            <a:r>
              <a:rPr lang="zh-CN" altLang="zh-CN" sz="2400" dirty="0"/>
              <a:t>把</a:t>
            </a:r>
            <a:r>
              <a:rPr lang="zh-CN" altLang="en-US" sz="2400" dirty="0"/>
              <a:t>文法</a:t>
            </a:r>
            <a:r>
              <a:rPr lang="zh-CN" altLang="zh-CN" sz="2400" dirty="0"/>
              <a:t>中的各个变量看作未知正规</a:t>
            </a:r>
            <a:r>
              <a:rPr lang="zh-CN" altLang="en-US" sz="2400" dirty="0"/>
              <a:t>表达式，</a:t>
            </a:r>
            <a:r>
              <a:rPr lang="zh-CN" altLang="zh-CN" sz="2400" dirty="0"/>
              <a:t>终极符看作已知正规表达式。</a:t>
            </a:r>
            <a:endParaRPr lang="en-US" altLang="zh-CN" sz="2400" dirty="0"/>
          </a:p>
          <a:p>
            <a:pPr eaLnBrk="1" hangingPunct="1"/>
            <a:endParaRPr lang="zh-CN" altLang="zh-CN" sz="2400" dirty="0"/>
          </a:p>
          <a:p>
            <a:pPr eaLnBrk="1" hangingPunct="1"/>
            <a:r>
              <a:rPr lang="en-US" altLang="zh-CN" sz="2400" dirty="0"/>
              <a:t>2.  </a:t>
            </a:r>
            <a:r>
              <a:rPr lang="zh-CN" altLang="zh-CN" sz="2400" dirty="0"/>
              <a:t>对某变量</a:t>
            </a:r>
            <a:r>
              <a:rPr lang="en-US" altLang="zh-CN" sz="2400" dirty="0"/>
              <a:t>A </a:t>
            </a:r>
            <a:r>
              <a:rPr lang="zh-CN" altLang="zh-CN" sz="2400" dirty="0"/>
              <a:t>，若以</a:t>
            </a:r>
            <a:r>
              <a:rPr lang="en-US" altLang="zh-CN" sz="2400" dirty="0"/>
              <a:t>A </a:t>
            </a:r>
            <a:r>
              <a:rPr lang="zh-CN" altLang="zh-CN" sz="2400" dirty="0"/>
              <a:t>为左</a:t>
            </a:r>
            <a:r>
              <a:rPr lang="zh-CN" altLang="en-US" sz="2400" dirty="0"/>
              <a:t>部</a:t>
            </a:r>
            <a:r>
              <a:rPr lang="zh-CN" altLang="zh-CN" sz="2400" dirty="0"/>
              <a:t>的全部产生式为</a:t>
            </a:r>
            <a:endParaRPr lang="en-US" altLang="zh-CN" sz="2400" dirty="0"/>
          </a:p>
          <a:p>
            <a:pPr eaLnBrk="1" hangingPunct="1"/>
            <a:r>
              <a:rPr lang="en-US" altLang="zh-CN" sz="2400" dirty="0"/>
              <a:t>                   A</a:t>
            </a:r>
            <a:r>
              <a:rPr lang="en-US" altLang="zh-CN" sz="2400" dirty="0">
                <a:latin typeface="宋体" panose="02010600030101010101" pitchFamily="2" charset="-122"/>
              </a:rPr>
              <a:t>→xB|yC|zD</a:t>
            </a:r>
            <a:endParaRPr lang="en-US" altLang="zh-CN" sz="2400" dirty="0">
              <a:latin typeface="宋体" panose="02010600030101010101" pitchFamily="2" charset="-122"/>
            </a:endParaRPr>
          </a:p>
          <a:p>
            <a:pPr eaLnBrk="1" hangingPunct="1"/>
            <a:r>
              <a:rPr lang="zh-CN" altLang="en-US" sz="2400" dirty="0">
                <a:latin typeface="宋体" panose="02010600030101010101" pitchFamily="2" charset="-122"/>
              </a:rPr>
              <a:t>其中</a:t>
            </a:r>
            <a:r>
              <a:rPr lang="en-US" altLang="zh-CN" sz="2400" dirty="0">
                <a:latin typeface="宋体" panose="02010600030101010101" pitchFamily="2" charset="-122"/>
              </a:rPr>
              <a:t>x,y,z</a:t>
            </a:r>
            <a:r>
              <a:rPr lang="zh-CN" altLang="en-US" sz="2400" dirty="0">
                <a:latin typeface="宋体" panose="02010600030101010101" pitchFamily="2" charset="-122"/>
              </a:rPr>
              <a:t>是终极符号串，</a:t>
            </a:r>
            <a:r>
              <a:rPr lang="en-US" altLang="zh-CN" sz="2400" dirty="0">
                <a:latin typeface="宋体" panose="02010600030101010101" pitchFamily="2" charset="-122"/>
              </a:rPr>
              <a:t>B,C,D</a:t>
            </a:r>
            <a:r>
              <a:rPr lang="zh-CN" altLang="en-US" sz="2400" dirty="0">
                <a:latin typeface="宋体" panose="02010600030101010101" pitchFamily="2" charset="-122"/>
              </a:rPr>
              <a:t>是变量，则得到正规表达式方程  </a:t>
            </a:r>
            <a:endParaRPr lang="en-US" altLang="zh-CN" sz="2400" dirty="0">
              <a:latin typeface="宋体" panose="02010600030101010101" pitchFamily="2" charset="-122"/>
            </a:endParaRPr>
          </a:p>
          <a:p>
            <a:pPr eaLnBrk="1" hangingPunct="1"/>
            <a:r>
              <a:rPr lang="en-US" altLang="zh-CN" sz="2400" dirty="0">
                <a:latin typeface="宋体" panose="02010600030101010101" pitchFamily="2" charset="-122"/>
              </a:rPr>
              <a:t>        </a:t>
            </a:r>
            <a:r>
              <a:rPr lang="en-US" altLang="zh-CN" sz="2400" dirty="0"/>
              <a:t> A=</a:t>
            </a:r>
            <a:r>
              <a:rPr lang="en-US" altLang="zh-CN" sz="2400" dirty="0">
                <a:latin typeface="宋体" panose="02010600030101010101" pitchFamily="2" charset="-122"/>
              </a:rPr>
              <a:t>xB+yC+zD</a:t>
            </a:r>
            <a:endParaRPr lang="en-US" altLang="zh-CN" sz="2400" dirty="0">
              <a:latin typeface="宋体" panose="02010600030101010101" pitchFamily="2" charset="-122"/>
            </a:endParaRPr>
          </a:p>
          <a:p>
            <a:pPr eaLnBrk="1" hangingPunct="1"/>
            <a:r>
              <a:rPr lang="en-US" altLang="zh-CN" sz="2400" dirty="0">
                <a:latin typeface="宋体" panose="02010600030101010101" pitchFamily="2" charset="-122"/>
              </a:rPr>
              <a:t>3.</a:t>
            </a:r>
            <a:r>
              <a:rPr lang="zh-CN" altLang="en-US" sz="2400" dirty="0">
                <a:latin typeface="宋体" panose="02010600030101010101" pitchFamily="2" charset="-122"/>
              </a:rPr>
              <a:t>这样，整个右线性文法变换为一个正规式方程组，解此方程组可得等价的正规表达式。</a:t>
            </a:r>
            <a:endParaRPr lang="zh-CN" altLang="zh-CN" sz="2400" dirty="0"/>
          </a:p>
          <a:p>
            <a:pPr eaLnBrk="1" hangingPunct="1"/>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9" name="内容占位符 1"/>
          <p:cNvSpPr>
            <a:spLocks noGrp="1"/>
          </p:cNvSpPr>
          <p:nvPr>
            <p:ph/>
          </p:nvPr>
        </p:nvSpPr>
        <p:spPr>
          <a:xfrm>
            <a:off x="301625" y="685800"/>
            <a:ext cx="8543925" cy="5410200"/>
          </a:xfrm>
          <a:ln/>
        </p:spPr>
        <p:txBody>
          <a:bodyPr vert="horz" wrap="square" lIns="91440" tIns="45720" rIns="91440" bIns="45720" anchor="t"/>
          <a:p>
            <a:pPr eaLnBrk="1" hangingPunct="1"/>
            <a:r>
              <a:rPr lang="zh-CN" altLang="en-US" sz="2800" b="1" dirty="0"/>
              <a:t>例</a:t>
            </a:r>
            <a:r>
              <a:rPr lang="en-US" altLang="zh-CN" sz="2800" b="1" dirty="0"/>
              <a:t>2.9</a:t>
            </a:r>
            <a:r>
              <a:rPr lang="zh-CN" altLang="en-US" sz="2800" dirty="0"/>
              <a:t> 对于下列文法，求其等价的正规表达式。</a:t>
            </a: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t>解：转化为方程组 </a:t>
            </a:r>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t>解此方程组得唯一解</a:t>
            </a:r>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t>因此上述文法所生成的语言是 </a:t>
            </a:r>
            <a:r>
              <a:rPr lang="en-US" altLang="zh-CN" sz="2800" dirty="0"/>
              <a:t>L((1+01*0)*)</a:t>
            </a:r>
            <a:endParaRPr lang="en-US" altLang="zh-CN" sz="2800" dirty="0"/>
          </a:p>
          <a:p>
            <a:pPr eaLnBrk="1" hangingPunct="1"/>
            <a:endParaRPr lang="en-US" altLang="zh-CN" sz="2800" dirty="0"/>
          </a:p>
          <a:p>
            <a:pPr eaLnBrk="1" hangingPunct="1"/>
            <a:endParaRPr lang="zh-CN" altLang="en-US" sz="2800" dirty="0"/>
          </a:p>
        </p:txBody>
      </p:sp>
      <p:graphicFrame>
        <p:nvGraphicFramePr>
          <p:cNvPr id="15362" name="Object 2"/>
          <p:cNvGraphicFramePr/>
          <p:nvPr/>
        </p:nvGraphicFramePr>
        <p:xfrm>
          <a:off x="2133600" y="1447800"/>
          <a:ext cx="2530475" cy="3635375"/>
        </p:xfrm>
        <a:graphic>
          <a:graphicData uri="http://schemas.openxmlformats.org/presentationml/2006/ole">
            <mc:AlternateContent xmlns:mc="http://schemas.openxmlformats.org/markup-compatibility/2006">
              <mc:Choice xmlns:v="urn:schemas-microsoft-com:vml" Requires="v">
                <p:oleObj spid="_x0000_s3088" name="" r:id="rId1" imgW="2164080" imgH="4065270" progId="Word.Document.8">
                  <p:embed/>
                </p:oleObj>
              </mc:Choice>
              <mc:Fallback>
                <p:oleObj name="" r:id="rId1" imgW="2164080" imgH="4065270" progId="Word.Document.8">
                  <p:embed/>
                  <p:pic>
                    <p:nvPicPr>
                      <p:cNvPr id="0" name="图片 3087"/>
                      <p:cNvPicPr/>
                      <p:nvPr/>
                    </p:nvPicPr>
                    <p:blipFill>
                      <a:blip r:embed="rId2"/>
                      <a:stretch>
                        <a:fillRect/>
                      </a:stretch>
                    </p:blipFill>
                    <p:spPr>
                      <a:xfrm>
                        <a:off x="2133600" y="1447800"/>
                        <a:ext cx="2530475" cy="3635375"/>
                      </a:xfrm>
                      <a:prstGeom prst="rect">
                        <a:avLst/>
                      </a:prstGeom>
                      <a:noFill/>
                      <a:ln w="38100">
                        <a:noFill/>
                        <a:miter/>
                      </a:ln>
                    </p:spPr>
                  </p:pic>
                </p:oleObj>
              </mc:Fallback>
            </mc:AlternateContent>
          </a:graphicData>
        </a:graphic>
      </p:graphicFrame>
      <p:graphicFrame>
        <p:nvGraphicFramePr>
          <p:cNvPr id="15363" name="Object 3"/>
          <p:cNvGraphicFramePr/>
          <p:nvPr/>
        </p:nvGraphicFramePr>
        <p:xfrm>
          <a:off x="3276600" y="3276600"/>
          <a:ext cx="2022475" cy="4070350"/>
        </p:xfrm>
        <a:graphic>
          <a:graphicData uri="http://schemas.openxmlformats.org/presentationml/2006/ole">
            <mc:AlternateContent xmlns:mc="http://schemas.openxmlformats.org/markup-compatibility/2006">
              <mc:Choice xmlns:v="urn:schemas-microsoft-com:vml" Requires="v">
                <p:oleObj spid="_x0000_s3086" name="" r:id="rId3" imgW="2023745" imgH="4071620" progId="Word.Document.8">
                  <p:embed/>
                </p:oleObj>
              </mc:Choice>
              <mc:Fallback>
                <p:oleObj name="" r:id="rId3" imgW="2023745" imgH="4071620" progId="Word.Document.8">
                  <p:embed/>
                  <p:pic>
                    <p:nvPicPr>
                      <p:cNvPr id="0" name="图片 3085"/>
                      <p:cNvPicPr/>
                      <p:nvPr/>
                    </p:nvPicPr>
                    <p:blipFill>
                      <a:blip r:embed="rId4"/>
                      <a:stretch>
                        <a:fillRect/>
                      </a:stretch>
                    </p:blipFill>
                    <p:spPr>
                      <a:xfrm>
                        <a:off x="3276600" y="3276600"/>
                        <a:ext cx="2022475" cy="4070350"/>
                      </a:xfrm>
                      <a:prstGeom prst="rect">
                        <a:avLst/>
                      </a:prstGeom>
                      <a:noFill/>
                      <a:ln w="38100">
                        <a:noFill/>
                        <a:miter/>
                      </a:ln>
                    </p:spPr>
                  </p:pic>
                </p:oleObj>
              </mc:Fallback>
            </mc:AlternateContent>
          </a:graphicData>
        </a:graphic>
      </p:graphicFrame>
      <p:graphicFrame>
        <p:nvGraphicFramePr>
          <p:cNvPr id="16388" name="Object 4"/>
          <p:cNvGraphicFramePr/>
          <p:nvPr/>
        </p:nvGraphicFramePr>
        <p:xfrm>
          <a:off x="3352800" y="4648200"/>
          <a:ext cx="2039938" cy="4070350"/>
        </p:xfrm>
        <a:graphic>
          <a:graphicData uri="http://schemas.openxmlformats.org/presentationml/2006/ole">
            <mc:AlternateContent xmlns:mc="http://schemas.openxmlformats.org/markup-compatibility/2006">
              <mc:Choice xmlns:v="urn:schemas-microsoft-com:vml" Requires="v">
                <p:oleObj spid="_x0000_s3082" name="" r:id="rId5" imgW="2040890" imgH="4065270" progId="Word.Document.8">
                  <p:embed/>
                </p:oleObj>
              </mc:Choice>
              <mc:Fallback>
                <p:oleObj name="" r:id="rId5" imgW="2040890" imgH="4065270" progId="Word.Document.8">
                  <p:embed/>
                  <p:pic>
                    <p:nvPicPr>
                      <p:cNvPr id="0" name="图片 3081"/>
                      <p:cNvPicPr/>
                      <p:nvPr/>
                    </p:nvPicPr>
                    <p:blipFill>
                      <a:blip r:embed="rId6"/>
                      <a:stretch>
                        <a:fillRect/>
                      </a:stretch>
                    </p:blipFill>
                    <p:spPr>
                      <a:xfrm>
                        <a:off x="3352800" y="4648200"/>
                        <a:ext cx="2039938" cy="4070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9">
                                            <p:txEl>
                                              <p:charRg st="39" end="49"/>
                                            </p:txEl>
                                          </p:spTgt>
                                        </p:tgtEl>
                                        <p:attrNameLst>
                                          <p:attrName>style.visibility</p:attrName>
                                        </p:attrNameLst>
                                      </p:cBhvr>
                                      <p:to>
                                        <p:strVal val="visible"/>
                                      </p:to>
                                    </p:set>
                                    <p:animEffect transition="in" filter="blinds(horizontal)">
                                      <p:cBhvr>
                                        <p:cTn id="7" dur="500"/>
                                        <p:tgtEl>
                                          <p:spTgt spid="16389">
                                            <p:txEl>
                                              <p:charRg st="39"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blinds(horizontal)">
                                      <p:cBhvr>
                                        <p:cTn id="12" dur="500"/>
                                        <p:tgtEl>
                                          <p:spTgt spid="163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389">
                                            <p:txEl>
                                              <p:charRg st="51" end="78"/>
                                            </p:txEl>
                                          </p:spTgt>
                                        </p:tgtEl>
                                        <p:attrNameLst>
                                          <p:attrName>style.visibility</p:attrName>
                                        </p:attrNameLst>
                                      </p:cBhvr>
                                      <p:to>
                                        <p:strVal val="visible"/>
                                      </p:to>
                                    </p:set>
                                    <p:anim calcmode="lin" valueType="num">
                                      <p:cBhvr additive="base">
                                        <p:cTn id="17" dur="500" fill="hold"/>
                                        <p:tgtEl>
                                          <p:spTgt spid="16389">
                                            <p:txEl>
                                              <p:charRg st="51" end="7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9">
                                            <p:txEl>
                                              <p:charRg st="51" end="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标题 2"/>
          <p:cNvSpPr>
            <a:spLocks noGrp="1"/>
          </p:cNvSpPr>
          <p:nvPr>
            <p:ph type="title"/>
          </p:nvPr>
        </p:nvSpPr>
        <p:spPr>
          <a:xfrm>
            <a:off x="457200" y="274638"/>
            <a:ext cx="8229600" cy="868362"/>
          </a:xfrm>
          <a:ln/>
        </p:spPr>
        <p:txBody>
          <a:bodyPr vert="horz" wrap="square" lIns="91440" tIns="45720" rIns="91440" bIns="45720" anchor="ctr"/>
          <a:p>
            <a:pPr eaLnBrk="1" hangingPunct="1"/>
            <a:r>
              <a:rPr lang="en-US" altLang="zh-CN" sz="4000" dirty="0"/>
              <a:t>NFA</a:t>
            </a:r>
            <a:r>
              <a:rPr lang="en-US" altLang="zh-CN" sz="4000" dirty="0">
                <a:latin typeface="宋体" panose="02010600030101010101" pitchFamily="2" charset="-122"/>
              </a:rPr>
              <a:t>→</a:t>
            </a:r>
            <a:r>
              <a:rPr lang="zh-CN" altLang="en-US" sz="4000" dirty="0">
                <a:latin typeface="宋体" panose="02010600030101010101" pitchFamily="2" charset="-122"/>
              </a:rPr>
              <a:t>正规式</a:t>
            </a:r>
            <a:endParaRPr lang="zh-CN" altLang="en-US" sz="4000" dirty="0"/>
          </a:p>
        </p:txBody>
      </p:sp>
      <p:sp>
        <p:nvSpPr>
          <p:cNvPr id="16388" name="内容占位符 3"/>
          <p:cNvSpPr>
            <a:spLocks noGrp="1"/>
          </p:cNvSpPr>
          <p:nvPr>
            <p:ph idx="1"/>
          </p:nvPr>
        </p:nvSpPr>
        <p:spPr>
          <a:xfrm>
            <a:off x="381000" y="1219200"/>
            <a:ext cx="8229600" cy="4906963"/>
          </a:xfrm>
          <a:ln/>
        </p:spPr>
        <p:txBody>
          <a:bodyPr vert="horz" wrap="square" lIns="91440" tIns="45720" rIns="91440" bIns="45720" anchor="t"/>
          <a:p>
            <a:pPr eaLnBrk="1" hangingPunct="1"/>
            <a:r>
              <a:rPr lang="zh-CN" altLang="en-US" sz="2800" dirty="0"/>
              <a:t>回顾：去状态法。</a:t>
            </a:r>
            <a:endParaRPr lang="en-US" altLang="zh-CN" sz="2800" dirty="0"/>
          </a:p>
          <a:p>
            <a:pPr eaLnBrk="1" hangingPunct="1"/>
            <a:r>
              <a:rPr lang="zh-CN" altLang="en-US" sz="2800" dirty="0"/>
              <a:t>另一种方法：</a:t>
            </a:r>
            <a:endParaRPr lang="en-US" altLang="zh-CN" sz="2800" dirty="0"/>
          </a:p>
          <a:p>
            <a:pPr eaLnBrk="1" hangingPunct="1">
              <a:buNone/>
            </a:pPr>
            <a:r>
              <a:rPr lang="zh-CN" altLang="en-US" sz="2800" dirty="0"/>
              <a:t>     </a:t>
            </a:r>
            <a:r>
              <a:rPr lang="en-US" altLang="zh-CN" sz="2800" dirty="0"/>
              <a:t>             </a:t>
            </a:r>
            <a:r>
              <a:rPr lang="en-US" altLang="zh-CN" sz="2800" dirty="0">
                <a:solidFill>
                  <a:srgbClr val="0000FF"/>
                </a:solidFill>
              </a:rPr>
              <a:t>NFA</a:t>
            </a:r>
            <a:r>
              <a:rPr lang="en-US" altLang="zh-CN" sz="2800" dirty="0">
                <a:solidFill>
                  <a:srgbClr val="0000FF"/>
                </a:solidFill>
                <a:latin typeface="宋体" panose="02010600030101010101" pitchFamily="2" charset="-122"/>
              </a:rPr>
              <a:t>→ </a:t>
            </a:r>
            <a:r>
              <a:rPr lang="zh-CN" altLang="en-US" sz="2800" dirty="0">
                <a:solidFill>
                  <a:srgbClr val="0000FF"/>
                </a:solidFill>
                <a:latin typeface="宋体" panose="02010600030101010101" pitchFamily="2" charset="-122"/>
              </a:rPr>
              <a:t>右线性文法</a:t>
            </a:r>
            <a:r>
              <a:rPr lang="en-US" altLang="zh-CN" sz="2800" dirty="0">
                <a:solidFill>
                  <a:srgbClr val="0000FF"/>
                </a:solidFill>
                <a:latin typeface="宋体" panose="02010600030101010101" pitchFamily="2" charset="-122"/>
              </a:rPr>
              <a:t>→</a:t>
            </a:r>
            <a:r>
              <a:rPr lang="zh-CN" altLang="en-US" sz="2800" dirty="0">
                <a:solidFill>
                  <a:srgbClr val="0000FF"/>
                </a:solidFill>
                <a:latin typeface="宋体" panose="02010600030101010101" pitchFamily="2" charset="-122"/>
              </a:rPr>
              <a:t>正规式</a:t>
            </a:r>
            <a:endParaRPr lang="en-US" altLang="zh-CN" sz="2800" dirty="0">
              <a:solidFill>
                <a:srgbClr val="0000FF"/>
              </a:solidFill>
              <a:latin typeface="宋体" panose="02010600030101010101" pitchFamily="2" charset="-122"/>
            </a:endParaRPr>
          </a:p>
          <a:p>
            <a:pPr eaLnBrk="1" hangingPunct="1"/>
            <a:endParaRPr lang="en-US" altLang="zh-CN" sz="2800" b="1" dirty="0">
              <a:latin typeface="宋体" panose="02010600030101010101" pitchFamily="2" charset="-122"/>
            </a:endParaRPr>
          </a:p>
          <a:p>
            <a:pPr eaLnBrk="1" hangingPunct="1"/>
            <a:r>
              <a:rPr lang="zh-CN" altLang="en-US" sz="2800" b="1" dirty="0">
                <a:latin typeface="宋体" panose="02010600030101010101" pitchFamily="2" charset="-122"/>
              </a:rPr>
              <a:t>例</a:t>
            </a:r>
            <a:r>
              <a:rPr lang="en-US" altLang="zh-CN" sz="2800" b="1" dirty="0">
                <a:latin typeface="宋体" panose="02010600030101010101" pitchFamily="2" charset="-122"/>
              </a:rPr>
              <a:t>2.10 </a:t>
            </a:r>
            <a:r>
              <a:rPr lang="zh-CN" altLang="en-US" sz="2800" dirty="0">
                <a:latin typeface="宋体" panose="02010600030101010101" pitchFamily="2" charset="-122"/>
              </a:rPr>
              <a:t>求下列</a:t>
            </a:r>
            <a:r>
              <a:rPr lang="en-US" altLang="zh-CN" sz="2800" dirty="0">
                <a:latin typeface="宋体" panose="02010600030101010101" pitchFamily="2" charset="-122"/>
              </a:rPr>
              <a:t>DFA</a:t>
            </a:r>
            <a:r>
              <a:rPr lang="zh-CN" altLang="en-US" sz="2800" dirty="0">
                <a:latin typeface="宋体" panose="02010600030101010101" pitchFamily="2" charset="-122"/>
              </a:rPr>
              <a:t>的等价正规式。</a:t>
            </a:r>
            <a:endParaRPr lang="en-US" altLang="zh-CN" sz="2800" dirty="0">
              <a:latin typeface="宋体" panose="02010600030101010101" pitchFamily="2" charset="-122"/>
            </a:endParaRPr>
          </a:p>
          <a:p>
            <a:pPr eaLnBrk="1" hangingPunct="1">
              <a:buNone/>
            </a:pPr>
            <a:endParaRPr lang="en-US" altLang="zh-CN" sz="2800" dirty="0">
              <a:latin typeface="宋体" panose="02010600030101010101" pitchFamily="2" charset="-122"/>
            </a:endParaRPr>
          </a:p>
          <a:p>
            <a:pPr eaLnBrk="1" hangingPunct="1">
              <a:buNone/>
            </a:pPr>
            <a:endParaRPr lang="en-US" altLang="zh-CN" sz="2800" dirty="0">
              <a:latin typeface="宋体" panose="02010600030101010101" pitchFamily="2" charset="-122"/>
            </a:endParaRPr>
          </a:p>
          <a:p>
            <a:pPr eaLnBrk="1" hangingPunct="1">
              <a:buNone/>
            </a:pPr>
            <a:endParaRPr lang="en-US" altLang="zh-CN" sz="2800" dirty="0">
              <a:latin typeface="宋体" panose="02010600030101010101" pitchFamily="2" charset="-122"/>
            </a:endParaRPr>
          </a:p>
          <a:p>
            <a:pPr eaLnBrk="1" hangingPunct="1">
              <a:buNone/>
            </a:pPr>
            <a:endParaRPr lang="en-US" altLang="zh-CN" sz="2800" dirty="0">
              <a:latin typeface="宋体" panose="02010600030101010101" pitchFamily="2" charset="-122"/>
            </a:endParaRPr>
          </a:p>
          <a:p>
            <a:pPr eaLnBrk="1" hangingPunct="1">
              <a:buNone/>
            </a:pPr>
            <a:endParaRPr lang="en-US" altLang="zh-CN" dirty="0">
              <a:latin typeface="宋体" panose="02010600030101010101" pitchFamily="2" charset="-122"/>
            </a:endParaRPr>
          </a:p>
          <a:p>
            <a:pPr eaLnBrk="1" hangingPunct="1">
              <a:buNone/>
            </a:pPr>
            <a:endParaRPr lang="zh-CN" altLang="en-US" dirty="0"/>
          </a:p>
        </p:txBody>
      </p:sp>
      <p:graphicFrame>
        <p:nvGraphicFramePr>
          <p:cNvPr id="16386" name="Object 2"/>
          <p:cNvGraphicFramePr/>
          <p:nvPr/>
        </p:nvGraphicFramePr>
        <p:xfrm>
          <a:off x="1828800" y="3733800"/>
          <a:ext cx="3719513" cy="2416175"/>
        </p:xfrm>
        <a:graphic>
          <a:graphicData uri="http://schemas.openxmlformats.org/presentationml/2006/ole">
            <mc:AlternateContent xmlns:mc="http://schemas.openxmlformats.org/markup-compatibility/2006">
              <mc:Choice xmlns:v="urn:schemas-microsoft-com:vml" Requires="v">
                <p:oleObj spid="_x0000_s3083" name="" r:id="rId1" imgW="6066790" imgH="4065270" progId="Word.Document.8">
                  <p:embed/>
                </p:oleObj>
              </mc:Choice>
              <mc:Fallback>
                <p:oleObj name="" r:id="rId1" imgW="6066790" imgH="4065270" progId="Word.Document.8">
                  <p:embed/>
                  <p:pic>
                    <p:nvPicPr>
                      <p:cNvPr id="0" name="图片 3082"/>
                      <p:cNvPicPr/>
                      <p:nvPr/>
                    </p:nvPicPr>
                    <p:blipFill>
                      <a:blip r:embed="rId2"/>
                      <a:stretch>
                        <a:fillRect/>
                      </a:stretch>
                    </p:blipFill>
                    <p:spPr>
                      <a:xfrm>
                        <a:off x="1828800" y="3733800"/>
                        <a:ext cx="3719513" cy="2416175"/>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标题 1"/>
          <p:cNvSpPr>
            <a:spLocks noGrp="1"/>
          </p:cNvSpPr>
          <p:nvPr>
            <p:ph type="title"/>
          </p:nvPr>
        </p:nvSpPr>
        <p:spPr>
          <a:xfrm>
            <a:off x="457200" y="-228600"/>
            <a:ext cx="8229600" cy="1143000"/>
          </a:xfrm>
          <a:ln/>
        </p:spPr>
        <p:txBody>
          <a:bodyPr vert="horz" wrap="square" lIns="91440" tIns="45720" rIns="91440" bIns="45720" anchor="ctr"/>
          <a:p>
            <a:pPr eaLnBrk="1" hangingPunct="1"/>
            <a:endParaRPr lang="zh-CN" altLang="en-US" dirty="0"/>
          </a:p>
        </p:txBody>
      </p:sp>
      <p:sp>
        <p:nvSpPr>
          <p:cNvPr id="17413" name="内容占位符 2"/>
          <p:cNvSpPr>
            <a:spLocks noGrp="1"/>
          </p:cNvSpPr>
          <p:nvPr>
            <p:ph idx="1"/>
          </p:nvPr>
        </p:nvSpPr>
        <p:spPr>
          <a:xfrm>
            <a:off x="457200" y="838200"/>
            <a:ext cx="8229600" cy="5287963"/>
          </a:xfrm>
          <a:ln/>
        </p:spPr>
        <p:txBody>
          <a:bodyPr vert="horz" wrap="square" lIns="91440" tIns="45720" rIns="91440" bIns="45720" anchor="t"/>
          <a:p>
            <a:pPr eaLnBrk="1" hangingPunct="1"/>
            <a:r>
              <a:rPr lang="zh-CN" altLang="en-US" sz="2800" dirty="0"/>
              <a:t>解：首先求出等价的右线性文法</a:t>
            </a: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t>然后转化为等价的正规式方程组</a:t>
            </a: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t>解此方程组可得</a:t>
            </a:r>
            <a:endParaRPr lang="en-US" altLang="zh-CN" sz="2800" dirty="0"/>
          </a:p>
          <a:p>
            <a:pPr eaLnBrk="1" hangingPunct="1"/>
            <a:r>
              <a:rPr lang="en-US" altLang="zh-CN" sz="2800" dirty="0"/>
              <a:t>                               </a:t>
            </a:r>
            <a:r>
              <a:rPr lang="en-US" altLang="zh-CN" sz="2800" i="1" dirty="0">
                <a:solidFill>
                  <a:srgbClr val="0000FF"/>
                </a:solidFill>
              </a:rPr>
              <a:t>q</a:t>
            </a:r>
            <a:r>
              <a:rPr lang="en-US" altLang="zh-CN" sz="2800" baseline="-25000" dirty="0">
                <a:solidFill>
                  <a:srgbClr val="0000FF"/>
                </a:solidFill>
              </a:rPr>
              <a:t>0</a:t>
            </a:r>
            <a:r>
              <a:rPr lang="en-US" altLang="zh-CN" sz="2800" dirty="0">
                <a:solidFill>
                  <a:srgbClr val="0000FF"/>
                </a:solidFill>
              </a:rPr>
              <a:t>=(00+01+1)*01</a:t>
            </a:r>
            <a:endParaRPr lang="zh-CN" altLang="en-US" sz="2800" dirty="0">
              <a:solidFill>
                <a:srgbClr val="0000FF"/>
              </a:solidFill>
            </a:endParaRPr>
          </a:p>
        </p:txBody>
      </p:sp>
      <p:graphicFrame>
        <p:nvGraphicFramePr>
          <p:cNvPr id="17410" name="Object 2"/>
          <p:cNvGraphicFramePr/>
          <p:nvPr/>
        </p:nvGraphicFramePr>
        <p:xfrm>
          <a:off x="3613150" y="1393825"/>
          <a:ext cx="1916113" cy="4070350"/>
        </p:xfrm>
        <a:graphic>
          <a:graphicData uri="http://schemas.openxmlformats.org/presentationml/2006/ole">
            <mc:AlternateContent xmlns:mc="http://schemas.openxmlformats.org/markup-compatibility/2006">
              <mc:Choice xmlns:v="urn:schemas-microsoft-com:vml" Requires="v">
                <p:oleObj spid="_x0000_s3085" name="" r:id="rId1" imgW="1918970" imgH="4065270" progId="Word.Document.8">
                  <p:embed/>
                </p:oleObj>
              </mc:Choice>
              <mc:Fallback>
                <p:oleObj name="" r:id="rId1" imgW="1918970" imgH="4065270" progId="Word.Document.8">
                  <p:embed/>
                  <p:pic>
                    <p:nvPicPr>
                      <p:cNvPr id="0" name="图片 3084"/>
                      <p:cNvPicPr/>
                      <p:nvPr/>
                    </p:nvPicPr>
                    <p:blipFill>
                      <a:blip r:embed="rId2"/>
                      <a:stretch>
                        <a:fillRect/>
                      </a:stretch>
                    </p:blipFill>
                    <p:spPr>
                      <a:xfrm>
                        <a:off x="3613150" y="1393825"/>
                        <a:ext cx="1916113" cy="4070350"/>
                      </a:xfrm>
                      <a:prstGeom prst="rect">
                        <a:avLst/>
                      </a:prstGeom>
                      <a:noFill/>
                      <a:ln w="38100">
                        <a:noFill/>
                        <a:miter/>
                      </a:ln>
                    </p:spPr>
                  </p:pic>
                </p:oleObj>
              </mc:Fallback>
            </mc:AlternateContent>
          </a:graphicData>
        </a:graphic>
      </p:graphicFrame>
      <p:graphicFrame>
        <p:nvGraphicFramePr>
          <p:cNvPr id="17411" name="Object 3"/>
          <p:cNvGraphicFramePr/>
          <p:nvPr/>
        </p:nvGraphicFramePr>
        <p:xfrm>
          <a:off x="3581400" y="3429000"/>
          <a:ext cx="2163763" cy="4070350"/>
        </p:xfrm>
        <a:graphic>
          <a:graphicData uri="http://schemas.openxmlformats.org/presentationml/2006/ole">
            <mc:AlternateContent xmlns:mc="http://schemas.openxmlformats.org/markup-compatibility/2006">
              <mc:Choice xmlns:v="urn:schemas-microsoft-com:vml" Requires="v">
                <p:oleObj spid="_x0000_s3087" name="" r:id="rId3" imgW="2164080" imgH="4065270" progId="Word.Document.8">
                  <p:embed/>
                </p:oleObj>
              </mc:Choice>
              <mc:Fallback>
                <p:oleObj name="" r:id="rId3" imgW="2164080" imgH="4065270" progId="Word.Document.8">
                  <p:embed/>
                  <p:pic>
                    <p:nvPicPr>
                      <p:cNvPr id="0" name="图片 3086"/>
                      <p:cNvPicPr/>
                      <p:nvPr/>
                    </p:nvPicPr>
                    <p:blipFill>
                      <a:blip r:embed="rId4"/>
                      <a:stretch>
                        <a:fillRect/>
                      </a:stretch>
                    </p:blipFill>
                    <p:spPr>
                      <a:xfrm>
                        <a:off x="3581400" y="3429000"/>
                        <a:ext cx="2163763" cy="4070350"/>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
          <p:cNvSpPr>
            <a:spLocks noGrp="1"/>
          </p:cNvSpPr>
          <p:nvPr>
            <p:ph type="title"/>
          </p:nvPr>
        </p:nvSpPr>
        <p:spPr>
          <a:ln/>
        </p:spPr>
        <p:txBody>
          <a:bodyPr vert="horz" wrap="square" lIns="91440" tIns="45720" rIns="91440" bIns="45720" anchor="ctr"/>
          <a:p>
            <a:pPr eaLnBrk="1" hangingPunct="1"/>
            <a:r>
              <a:rPr lang="zh-CN" altLang="en-US" sz="4000" dirty="0"/>
              <a:t>等价转换方法总结</a:t>
            </a:r>
            <a:endParaRPr lang="zh-CN" altLang="en-US" sz="4000" dirty="0"/>
          </a:p>
        </p:txBody>
      </p:sp>
      <p:sp>
        <p:nvSpPr>
          <p:cNvPr id="4" name="内容占位符 3"/>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有限自动机之间的等价转换：</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l-GR" altLang="zh-CN" sz="3200" b="0" i="0" u="none" strike="noStrike" kern="1200" cap="none" spc="0" normalizeH="0" baseline="0" noProof="0" dirty="0" smtClean="0">
                <a:ln>
                  <a:noFill/>
                </a:ln>
                <a:solidFill>
                  <a:schemeClr val="tx1"/>
                </a:solidFill>
                <a:effectLst/>
                <a:uLnTx/>
                <a:uFillTx/>
                <a:latin typeface="+mn-lt"/>
                <a:ea typeface="+mn-ea"/>
                <a:cs typeface="+mn-cs"/>
              </a:rPr>
              <a:t>ε</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-NFA </a:t>
            </a:r>
            <a:r>
              <a:rPr kumimoji="0" lang="en-US" altLang="zh-CN" sz="3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NFA </a:t>
            </a:r>
            <a:r>
              <a:rPr kumimoji="0" lang="en-US" altLang="zh-CN" sz="32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DFA</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FA</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与正规表达式</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FA</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与右线性文法</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FA</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与左线性文法</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右线性文法</a:t>
            </a:r>
            <a:r>
              <a:rPr kumimoji="0" lang="zh-CN" altLang="en-US" sz="3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正规式方程组</a:t>
            </a:r>
            <a:r>
              <a:rPr kumimoji="0" lang="zh-CN" altLang="en-US" sz="3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→正规式</a:t>
            </a:r>
            <a:endParaRPr kumimoji="0" lang="en-US" altLang="zh-CN" sz="3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正规式→</a:t>
            </a:r>
            <a:r>
              <a:rPr kumimoji="0" lang="en-US" altLang="zh-CN" sz="3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NFA→</a:t>
            </a:r>
            <a:r>
              <a:rPr kumimoji="0" lang="zh-CN" altLang="en-US" sz="3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右线性文法</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ctr"/>
          <a:p>
            <a:pPr eaLnBrk="1" hangingPunct="1"/>
            <a:r>
              <a:rPr lang="zh-CN" altLang="en-US" sz="4000" b="1" dirty="0">
                <a:solidFill>
                  <a:srgbClr val="0000FF"/>
                </a:solidFill>
              </a:rPr>
              <a:t>研 究</a:t>
            </a:r>
            <a:endParaRPr lang="zh-CN" altLang="en-US" sz="4000" b="1" dirty="0">
              <a:solidFill>
                <a:srgbClr val="0000FF"/>
              </a:solidFill>
            </a:endParaRPr>
          </a:p>
        </p:txBody>
      </p:sp>
      <p:sp>
        <p:nvSpPr>
          <p:cNvPr id="27651" name="内容占位符 2"/>
          <p:cNvSpPr>
            <a:spLocks noGrp="1"/>
          </p:cNvSpPr>
          <p:nvPr>
            <p:ph idx="1"/>
          </p:nvPr>
        </p:nvSpPr>
        <p:spPr>
          <a:ln/>
        </p:spPr>
        <p:txBody>
          <a:bodyPr vert="horz" wrap="square" lIns="91440" tIns="45720" rIns="91440" bIns="45720" anchor="t"/>
          <a:p>
            <a:pPr eaLnBrk="1" hangingPunct="1"/>
            <a:r>
              <a:rPr lang="zh-CN" altLang="en-US" dirty="0">
                <a:solidFill>
                  <a:srgbClr val="0000FF"/>
                </a:solidFill>
              </a:rPr>
              <a:t>左线性文法</a:t>
            </a:r>
            <a:r>
              <a:rPr lang="zh-CN" altLang="en-US" dirty="0">
                <a:solidFill>
                  <a:srgbClr val="0000FF"/>
                </a:solidFill>
                <a:latin typeface="宋体" panose="02010600030101010101" pitchFamily="2" charset="-122"/>
                <a:sym typeface="Symbol" panose="05050102010706020507" pitchFamily="18" charset="2"/>
              </a:rPr>
              <a:t></a:t>
            </a:r>
            <a:r>
              <a:rPr lang="zh-CN" altLang="en-US" dirty="0">
                <a:solidFill>
                  <a:srgbClr val="0000FF"/>
                </a:solidFill>
                <a:latin typeface="宋体" panose="02010600030101010101" pitchFamily="2" charset="-122"/>
              </a:rPr>
              <a:t>右线性文法</a:t>
            </a:r>
            <a:endParaRPr lang="zh-CN" altLang="en-US" dirty="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457200" y="609600"/>
            <a:ext cx="8229600" cy="609600"/>
          </a:xfrm>
          <a:ln/>
        </p:spPr>
        <p:txBody>
          <a:bodyPr vert="horz" wrap="square" lIns="91440" tIns="45720" rIns="91440" bIns="45720" anchor="ctr"/>
          <a:p>
            <a:r>
              <a:rPr lang="zh-CN" altLang="en-US" sz="4000" b="1" dirty="0">
                <a:solidFill>
                  <a:srgbClr val="0000FF"/>
                </a:solidFill>
              </a:rPr>
              <a:t>左线性文法</a:t>
            </a:r>
            <a:r>
              <a:rPr lang="zh-CN" altLang="en-US" sz="4000" b="1" dirty="0">
                <a:solidFill>
                  <a:srgbClr val="0000FF"/>
                </a:solidFill>
                <a:latin typeface="宋体" panose="02010600030101010101" pitchFamily="2" charset="-122"/>
                <a:sym typeface="Symbol" panose="05050102010706020507" pitchFamily="18" charset="2"/>
              </a:rPr>
              <a:t></a:t>
            </a:r>
            <a:r>
              <a:rPr lang="zh-CN" altLang="en-US" sz="4000" b="1" dirty="0">
                <a:solidFill>
                  <a:srgbClr val="0000FF"/>
                </a:solidFill>
                <a:latin typeface="宋体" panose="02010600030101010101" pitchFamily="2" charset="-122"/>
              </a:rPr>
              <a:t>右线性文法</a:t>
            </a:r>
            <a:br>
              <a:rPr lang="zh-CN" altLang="en-US" dirty="0">
                <a:solidFill>
                  <a:srgbClr val="0000FF"/>
                </a:solidFill>
              </a:rPr>
            </a:br>
            <a:endParaRPr lang="zh-CN" altLang="en-US" dirty="0"/>
          </a:p>
        </p:txBody>
      </p:sp>
      <p:sp>
        <p:nvSpPr>
          <p:cNvPr id="28675" name="内容占位符 2"/>
          <p:cNvSpPr>
            <a:spLocks noGrp="1"/>
          </p:cNvSpPr>
          <p:nvPr>
            <p:ph idx="1"/>
          </p:nvPr>
        </p:nvSpPr>
        <p:spPr>
          <a:xfrm>
            <a:off x="457200" y="1143000"/>
            <a:ext cx="8229600" cy="4983163"/>
          </a:xfrm>
          <a:ln/>
        </p:spPr>
        <p:txBody>
          <a:bodyPr vert="horz" wrap="square" lIns="91440" tIns="45720" rIns="91440" bIns="45720" anchor="t"/>
          <a:p>
            <a:r>
              <a:rPr lang="zh-CN" altLang="en-US" dirty="0"/>
              <a:t>空串对应起始符号，起始符号对应空串。</a:t>
            </a:r>
            <a:endParaRPr lang="en-US" altLang="zh-CN" dirty="0"/>
          </a:p>
          <a:p>
            <a:r>
              <a:rPr lang="en-US" altLang="zh-CN" dirty="0"/>
              <a:t>A</a:t>
            </a:r>
            <a:r>
              <a:rPr lang="en-US" altLang="zh-CN" dirty="0">
                <a:latin typeface="宋体" panose="02010600030101010101" pitchFamily="2" charset="-122"/>
              </a:rPr>
              <a:t>→aB   </a:t>
            </a:r>
            <a:r>
              <a:rPr lang="en-US" altLang="zh-CN" dirty="0">
                <a:latin typeface="宋体" panose="02010600030101010101" pitchFamily="2" charset="-122"/>
                <a:sym typeface="Symbol" panose="05050102010706020507" pitchFamily="18" charset="2"/>
              </a:rPr>
              <a:t>   B</a:t>
            </a:r>
            <a:r>
              <a:rPr lang="en-US" altLang="zh-CN" dirty="0">
                <a:latin typeface="宋体" panose="02010600030101010101" pitchFamily="2" charset="-122"/>
              </a:rPr>
              <a:t>→Aa </a:t>
            </a:r>
            <a:endParaRPr lang="en-US" altLang="zh-CN" dirty="0">
              <a:latin typeface="宋体" panose="02010600030101010101" pitchFamily="2" charset="-122"/>
            </a:endParaRPr>
          </a:p>
          <a:p>
            <a:r>
              <a:rPr lang="en-US" altLang="zh-CN" dirty="0">
                <a:latin typeface="宋体" panose="02010600030101010101" pitchFamily="2" charset="-122"/>
              </a:rPr>
              <a:t>A→a    </a:t>
            </a:r>
            <a:r>
              <a:rPr lang="en-US" altLang="zh-CN" dirty="0">
                <a:latin typeface="宋体" panose="02010600030101010101" pitchFamily="2" charset="-122"/>
                <a:sym typeface="Symbol" panose="05050102010706020507" pitchFamily="18" charset="2"/>
              </a:rPr>
              <a:t>   S</a:t>
            </a:r>
            <a:r>
              <a:rPr lang="en-US" altLang="zh-CN" dirty="0">
                <a:latin typeface="宋体" panose="02010600030101010101" pitchFamily="2" charset="-122"/>
              </a:rPr>
              <a:t>→Aa </a:t>
            </a:r>
            <a:endParaRPr lang="en-US" altLang="zh-CN" dirty="0">
              <a:latin typeface="宋体" panose="02010600030101010101" pitchFamily="2" charset="-122"/>
            </a:endParaRPr>
          </a:p>
          <a:p>
            <a:r>
              <a:rPr lang="en-US" altLang="zh-CN" dirty="0">
                <a:latin typeface="宋体" panose="02010600030101010101" pitchFamily="2" charset="-122"/>
              </a:rPr>
              <a:t>A→</a:t>
            </a:r>
            <a:r>
              <a:rPr lang="en-US" altLang="zh-CN" dirty="0">
                <a:latin typeface="宋体" panose="02010600030101010101" pitchFamily="2" charset="-122"/>
                <a:sym typeface="Symbol" panose="05050102010706020507" pitchFamily="18" charset="2"/>
              </a:rPr>
              <a:t></a:t>
            </a:r>
            <a:r>
              <a:rPr lang="en-US" altLang="zh-CN" dirty="0">
                <a:latin typeface="宋体" panose="02010600030101010101" pitchFamily="2" charset="-122"/>
              </a:rPr>
              <a:t>    </a:t>
            </a:r>
            <a:r>
              <a:rPr lang="en-US" altLang="zh-CN" dirty="0">
                <a:latin typeface="宋体" panose="02010600030101010101" pitchFamily="2" charset="-122"/>
                <a:sym typeface="Symbol" panose="05050102010706020507" pitchFamily="18" charset="2"/>
              </a:rPr>
              <a:t>   S</a:t>
            </a:r>
            <a:r>
              <a:rPr lang="en-US" altLang="zh-CN" dirty="0">
                <a:latin typeface="宋体" panose="02010600030101010101" pitchFamily="2" charset="-122"/>
              </a:rPr>
              <a:t>→A</a:t>
            </a:r>
            <a:endParaRPr lang="en-US" altLang="zh-CN" dirty="0">
              <a:latin typeface="宋体" panose="02010600030101010101" pitchFamily="2" charset="-122"/>
            </a:endParaRPr>
          </a:p>
          <a:p>
            <a:r>
              <a:rPr lang="en-US" altLang="zh-CN" dirty="0">
                <a:latin typeface="宋体" panose="02010600030101010101" pitchFamily="2" charset="-122"/>
              </a:rPr>
              <a:t>S→Aa   </a:t>
            </a:r>
            <a:r>
              <a:rPr lang="en-US" altLang="zh-CN" dirty="0">
                <a:latin typeface="宋体" panose="02010600030101010101" pitchFamily="2" charset="-122"/>
                <a:sym typeface="Symbol" panose="05050102010706020507" pitchFamily="18" charset="2"/>
              </a:rPr>
              <a:t>   A</a:t>
            </a:r>
            <a:r>
              <a:rPr lang="en-US" altLang="zh-CN" dirty="0">
                <a:latin typeface="宋体" panose="02010600030101010101" pitchFamily="2" charset="-122"/>
              </a:rPr>
              <a:t>→a </a:t>
            </a:r>
            <a:endParaRPr lang="en-US" altLang="zh-CN" dirty="0">
              <a:latin typeface="宋体" panose="02010600030101010101" pitchFamily="2" charset="-122"/>
            </a:endParaRPr>
          </a:p>
          <a:p>
            <a:r>
              <a:rPr lang="en-US" altLang="zh-CN" dirty="0">
                <a:latin typeface="宋体" panose="02010600030101010101" pitchFamily="2" charset="-122"/>
              </a:rPr>
              <a:t>S→A    </a:t>
            </a:r>
            <a:r>
              <a:rPr lang="en-US" altLang="zh-CN" dirty="0">
                <a:latin typeface="宋体" panose="02010600030101010101" pitchFamily="2" charset="-122"/>
                <a:sym typeface="Symbol" panose="05050102010706020507" pitchFamily="18" charset="2"/>
              </a:rPr>
              <a:t>   A</a:t>
            </a:r>
            <a:r>
              <a:rPr lang="en-US" altLang="zh-CN" dirty="0">
                <a:latin typeface="宋体" panose="02010600030101010101" pitchFamily="2" charset="-122"/>
              </a:rPr>
              <a:t>→</a:t>
            </a:r>
            <a:r>
              <a:rPr lang="en-US" altLang="zh-CN" dirty="0">
                <a:latin typeface="宋体" panose="02010600030101010101" pitchFamily="2" charset="-122"/>
                <a:sym typeface="Symbol" panose="05050102010706020507" pitchFamily="18" charset="2"/>
              </a:rPr>
              <a:t></a:t>
            </a:r>
            <a:r>
              <a:rPr lang="en-US" altLang="zh-CN" dirty="0">
                <a:latin typeface="宋体" panose="02010600030101010101" pitchFamily="2" charset="-122"/>
              </a:rPr>
              <a:t> </a:t>
            </a:r>
            <a:endParaRPr lang="en-US" altLang="zh-CN" dirty="0">
              <a:latin typeface="宋体" panose="02010600030101010101" pitchFamily="2" charset="-122"/>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内容占位符 1"/>
          <p:cNvSpPr>
            <a:spLocks noGrp="1"/>
          </p:cNvSpPr>
          <p:nvPr>
            <p:ph/>
          </p:nvPr>
        </p:nvSpPr>
        <p:spPr>
          <a:ln/>
        </p:spPr>
        <p:txBody>
          <a:bodyPr vert="horz" wrap="square" lIns="91440" tIns="45720" rIns="91440" bIns="45720" anchor="t"/>
          <a:p>
            <a:pPr eaLnBrk="1" hangingPunct="1"/>
            <a:r>
              <a:rPr lang="zh-CN" altLang="en-US" sz="2800" dirty="0"/>
              <a:t>归纳步：</a:t>
            </a:r>
            <a:r>
              <a:rPr lang="zh-CN" altLang="zh-CN" sz="2800" dirty="0"/>
              <a:t>假设当</a:t>
            </a:r>
            <a:r>
              <a:rPr lang="en-US" altLang="zh-CN" sz="2800" dirty="0"/>
              <a:t>r</a:t>
            </a:r>
            <a:r>
              <a:rPr lang="zh-CN" altLang="zh-CN" sz="2800" dirty="0"/>
              <a:t>中含有不多于</a:t>
            </a:r>
            <a:r>
              <a:rPr lang="en-US" altLang="zh-CN" sz="2800" dirty="0"/>
              <a:t>k</a:t>
            </a:r>
            <a:r>
              <a:rPr lang="zh-CN" altLang="zh-CN" sz="2800" dirty="0"/>
              <a:t>个运算符时</a:t>
            </a:r>
            <a:r>
              <a:rPr lang="zh-CN" altLang="en-US" sz="2800" dirty="0"/>
              <a:t>结论成立</a:t>
            </a:r>
            <a:r>
              <a:rPr lang="zh-CN" altLang="zh-CN" sz="2800" dirty="0"/>
              <a:t>。</a:t>
            </a:r>
            <a:r>
              <a:rPr lang="zh-CN" altLang="en-US" sz="2800" dirty="0"/>
              <a:t>下面</a:t>
            </a:r>
            <a:r>
              <a:rPr lang="zh-CN" altLang="zh-CN" sz="2800" dirty="0"/>
              <a:t>证明当</a:t>
            </a:r>
            <a:r>
              <a:rPr lang="en-US" altLang="zh-CN" sz="2800" dirty="0"/>
              <a:t>r</a:t>
            </a:r>
            <a:r>
              <a:rPr lang="zh-CN" altLang="zh-CN" sz="2800" dirty="0"/>
              <a:t>中含有</a:t>
            </a:r>
            <a:r>
              <a:rPr lang="en-US" altLang="zh-CN" sz="2800" dirty="0"/>
              <a:t>k+1</a:t>
            </a:r>
            <a:r>
              <a:rPr lang="zh-CN" altLang="zh-CN" sz="2800" dirty="0"/>
              <a:t>个运算符时</a:t>
            </a:r>
            <a:r>
              <a:rPr lang="zh-CN" altLang="en-US" sz="2800" dirty="0"/>
              <a:t>结论也成立。</a:t>
            </a:r>
            <a:r>
              <a:rPr lang="zh-CN" altLang="zh-CN" sz="2800" dirty="0"/>
              <a:t>分</a:t>
            </a:r>
            <a:r>
              <a:rPr lang="en-US" altLang="zh-CN" sz="2800" dirty="0"/>
              <a:t>3</a:t>
            </a:r>
            <a:r>
              <a:rPr lang="zh-CN" altLang="zh-CN" sz="2800" dirty="0"/>
              <a:t>种情况讨论。</a:t>
            </a:r>
            <a:endParaRPr lang="zh-CN" altLang="zh-CN" sz="2800" dirty="0"/>
          </a:p>
          <a:p>
            <a:pPr eaLnBrk="1" hangingPunct="1"/>
            <a:r>
              <a:rPr lang="zh-CN" altLang="zh-CN" sz="2800" dirty="0"/>
              <a:t>情况</a:t>
            </a:r>
            <a:r>
              <a:rPr lang="en-US" altLang="zh-CN" sz="2800" dirty="0"/>
              <a:t>1. </a:t>
            </a:r>
            <a:r>
              <a:rPr lang="zh-CN" altLang="en-US" sz="2800" dirty="0"/>
              <a:t>设</a:t>
            </a:r>
            <a:r>
              <a:rPr lang="en-US" altLang="zh-CN" sz="2800" dirty="0"/>
              <a:t>r</a:t>
            </a:r>
            <a:r>
              <a:rPr lang="zh-CN" altLang="zh-CN" sz="2800" dirty="0"/>
              <a:t>的最外层运算为“＋”，即</a:t>
            </a:r>
            <a:r>
              <a:rPr lang="en-US" altLang="zh-CN" sz="2800" dirty="0"/>
              <a:t>r=r</a:t>
            </a:r>
            <a:r>
              <a:rPr lang="en-US" altLang="zh-CN" sz="2800" baseline="-25000" dirty="0"/>
              <a:t>1</a:t>
            </a:r>
            <a:r>
              <a:rPr lang="en-US" altLang="zh-CN" sz="2800" dirty="0"/>
              <a:t>+r</a:t>
            </a:r>
            <a:r>
              <a:rPr lang="en-US" altLang="zh-CN" sz="2800" baseline="-25000" dirty="0"/>
              <a:t>2</a:t>
            </a:r>
            <a:r>
              <a:rPr lang="zh-CN" altLang="en-US" sz="2800" dirty="0"/>
              <a:t>。此时构造</a:t>
            </a:r>
            <a:r>
              <a:rPr lang="en-US" altLang="zh-CN" sz="2800" dirty="0"/>
              <a:t>NFA</a:t>
            </a:r>
            <a:r>
              <a:rPr lang="zh-CN" altLang="en-US" sz="2800" dirty="0"/>
              <a:t>如下：</a:t>
            </a:r>
            <a:endParaRPr lang="zh-CN" altLang="en-US" sz="2800" dirty="0"/>
          </a:p>
        </p:txBody>
      </p:sp>
      <p:graphicFrame>
        <p:nvGraphicFramePr>
          <p:cNvPr id="2050" name="Object 2"/>
          <p:cNvGraphicFramePr/>
          <p:nvPr/>
        </p:nvGraphicFramePr>
        <p:xfrm>
          <a:off x="1752600" y="4038600"/>
          <a:ext cx="4572000" cy="1989138"/>
        </p:xfrm>
        <a:graphic>
          <a:graphicData uri="http://schemas.openxmlformats.org/presentationml/2006/ole">
            <mc:AlternateContent xmlns:mc="http://schemas.openxmlformats.org/markup-compatibility/2006">
              <mc:Choice xmlns:v="urn:schemas-microsoft-com:vml" Requires="v">
                <p:oleObj spid="_x0000_s3078" name="" r:id="rId1" imgW="7070090" imgH="3208655" progId="Word.Document.8">
                  <p:embed/>
                </p:oleObj>
              </mc:Choice>
              <mc:Fallback>
                <p:oleObj name="" r:id="rId1" imgW="7070090" imgH="3208655" progId="Word.Document.8">
                  <p:embed/>
                  <p:pic>
                    <p:nvPicPr>
                      <p:cNvPr id="0" name="图片 3077"/>
                      <p:cNvPicPr/>
                      <p:nvPr/>
                    </p:nvPicPr>
                    <p:blipFill>
                      <a:blip r:embed="rId2"/>
                      <a:stretch>
                        <a:fillRect/>
                      </a:stretch>
                    </p:blipFill>
                    <p:spPr>
                      <a:xfrm>
                        <a:off x="1752600" y="4038600"/>
                        <a:ext cx="4572000" cy="1989138"/>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内容占位符 1"/>
          <p:cNvSpPr>
            <a:spLocks noGrp="1"/>
          </p:cNvSpPr>
          <p:nvPr>
            <p:ph/>
          </p:nvPr>
        </p:nvSpPr>
        <p:spPr>
          <a:xfrm>
            <a:off x="381000" y="685800"/>
            <a:ext cx="8305800" cy="5181600"/>
          </a:xfrm>
          <a:ln/>
        </p:spPr>
        <p:txBody>
          <a:bodyPr vert="horz" wrap="square" lIns="91440" tIns="45720" rIns="91440" bIns="45720" anchor="t"/>
          <a:p>
            <a:pPr eaLnBrk="1" hangingPunct="1"/>
            <a:r>
              <a:rPr lang="zh-CN" altLang="zh-CN" sz="2800" dirty="0"/>
              <a:t>情况</a:t>
            </a:r>
            <a:r>
              <a:rPr lang="en-US" altLang="zh-CN" sz="2800" dirty="0"/>
              <a:t>2. </a:t>
            </a:r>
            <a:r>
              <a:rPr lang="zh-CN" altLang="en-US" sz="2800" dirty="0"/>
              <a:t>设</a:t>
            </a:r>
            <a:r>
              <a:rPr lang="en-US" altLang="zh-CN" sz="2800" dirty="0"/>
              <a:t>r</a:t>
            </a:r>
            <a:r>
              <a:rPr lang="zh-CN" altLang="zh-CN" sz="2800" dirty="0"/>
              <a:t>的最外层运算为</a:t>
            </a:r>
            <a:r>
              <a:rPr lang="zh-CN" altLang="en-US" sz="2800" dirty="0"/>
              <a:t>连接</a:t>
            </a:r>
            <a:r>
              <a:rPr lang="zh-CN" altLang="zh-CN" sz="2800" dirty="0"/>
              <a:t>，即</a:t>
            </a:r>
            <a:r>
              <a:rPr lang="en-US" altLang="zh-CN" sz="2800" dirty="0"/>
              <a:t>r=r</a:t>
            </a:r>
            <a:r>
              <a:rPr lang="en-US" altLang="zh-CN" sz="2800" baseline="-25000" dirty="0"/>
              <a:t>1</a:t>
            </a:r>
            <a:r>
              <a:rPr lang="en-US" altLang="zh-CN" sz="2800" dirty="0"/>
              <a:t> r</a:t>
            </a:r>
            <a:r>
              <a:rPr lang="en-US" altLang="zh-CN" sz="2800" baseline="-25000" dirty="0"/>
              <a:t>2</a:t>
            </a:r>
            <a:r>
              <a:rPr lang="zh-CN" altLang="en-US" sz="2800" dirty="0"/>
              <a:t>。构造</a:t>
            </a:r>
            <a:r>
              <a:rPr lang="en-US" altLang="zh-CN" sz="2800" dirty="0"/>
              <a:t>NFA</a:t>
            </a:r>
            <a:r>
              <a:rPr lang="zh-CN" altLang="en-US" sz="2800" dirty="0"/>
              <a:t>如下：</a:t>
            </a:r>
            <a:endParaRPr lang="en-US" altLang="zh-CN" sz="2800" dirty="0"/>
          </a:p>
          <a:p>
            <a:pPr eaLnBrk="1" hangingPunct="1"/>
            <a:endParaRPr lang="en-US" altLang="zh-CN" sz="2800" dirty="0"/>
          </a:p>
          <a:p>
            <a:pPr eaLnBrk="1" hangingPunct="1"/>
            <a:endParaRPr lang="en-US" altLang="zh-CN" sz="2800" dirty="0"/>
          </a:p>
          <a:p>
            <a:pPr eaLnBrk="1" hangingPunct="1"/>
            <a:r>
              <a:rPr lang="zh-CN" altLang="zh-CN" sz="2800" dirty="0"/>
              <a:t>情况</a:t>
            </a:r>
            <a:r>
              <a:rPr lang="en-US" altLang="zh-CN" sz="2800" dirty="0"/>
              <a:t>3. </a:t>
            </a:r>
            <a:r>
              <a:rPr lang="zh-CN" altLang="en-US" sz="2800" dirty="0"/>
              <a:t>设</a:t>
            </a:r>
            <a:r>
              <a:rPr lang="en-US" altLang="zh-CN" sz="2800" dirty="0"/>
              <a:t>r</a:t>
            </a:r>
            <a:r>
              <a:rPr lang="zh-CN" altLang="zh-CN" sz="2800" dirty="0"/>
              <a:t>的外层运算为</a:t>
            </a:r>
            <a:r>
              <a:rPr lang="en-US" altLang="zh-CN" sz="2800" dirty="0"/>
              <a:t>Kleene</a:t>
            </a:r>
            <a:r>
              <a:rPr lang="zh-CN" altLang="zh-CN" sz="2800" dirty="0"/>
              <a:t>闭包，即可写成</a:t>
            </a:r>
            <a:r>
              <a:rPr lang="en-US" altLang="zh-CN" sz="2800" dirty="0"/>
              <a:t>r=(r</a:t>
            </a:r>
            <a:r>
              <a:rPr lang="en-US" altLang="zh-CN" sz="2800" baseline="-25000" dirty="0"/>
              <a:t>1</a:t>
            </a:r>
            <a:r>
              <a:rPr lang="en-US" altLang="zh-CN" sz="2800" dirty="0"/>
              <a:t>)*</a:t>
            </a:r>
            <a:r>
              <a:rPr lang="zh-CN" altLang="en-US" sz="2800" dirty="0"/>
              <a:t>的形式。可构造</a:t>
            </a:r>
            <a:r>
              <a:rPr lang="en-US" altLang="zh-CN" sz="2800" dirty="0"/>
              <a:t>NFA</a:t>
            </a:r>
            <a:r>
              <a:rPr lang="zh-CN" altLang="en-US" sz="2800" dirty="0"/>
              <a:t>如下：</a:t>
            </a:r>
            <a:endParaRPr lang="en-US" altLang="zh-CN" sz="2800" dirty="0"/>
          </a:p>
          <a:p>
            <a:pPr eaLnBrk="1" hangingPunct="1"/>
            <a:endParaRPr lang="en-US" altLang="zh-CN" sz="2800" dirty="0"/>
          </a:p>
          <a:p>
            <a:pPr eaLnBrk="1" hangingPunct="1"/>
            <a:endParaRPr lang="en-US" altLang="zh-CN" sz="2800" dirty="0"/>
          </a:p>
          <a:p>
            <a:pPr eaLnBrk="1" hangingPunct="1">
              <a:buNone/>
            </a:pPr>
            <a:r>
              <a:rPr lang="en-US" altLang="zh-CN" sz="2800" dirty="0"/>
              <a:t>                                                                                            </a:t>
            </a:r>
            <a:r>
              <a:rPr lang="en-US" altLang="zh-CN" sz="2800" dirty="0">
                <a:latin typeface="宋体" panose="02010600030101010101" pitchFamily="2" charset="-122"/>
              </a:rPr>
              <a:t>□</a:t>
            </a:r>
            <a:endParaRPr lang="en-US" altLang="zh-CN" sz="2800" dirty="0"/>
          </a:p>
          <a:p>
            <a:pPr eaLnBrk="1" hangingPunct="1"/>
            <a:endParaRPr lang="en-US" altLang="zh-CN" dirty="0"/>
          </a:p>
          <a:p>
            <a:pPr eaLnBrk="1" hangingPunct="1"/>
            <a:endParaRPr lang="en-US" altLang="zh-CN" dirty="0"/>
          </a:p>
          <a:p>
            <a:pPr eaLnBrk="1" hangingPunct="1"/>
            <a:endParaRPr lang="zh-CN" altLang="en-US" dirty="0"/>
          </a:p>
        </p:txBody>
      </p:sp>
      <p:graphicFrame>
        <p:nvGraphicFramePr>
          <p:cNvPr id="3074" name="Object 2"/>
          <p:cNvGraphicFramePr/>
          <p:nvPr/>
        </p:nvGraphicFramePr>
        <p:xfrm>
          <a:off x="2286000" y="1981200"/>
          <a:ext cx="3733800" cy="2286000"/>
        </p:xfrm>
        <a:graphic>
          <a:graphicData uri="http://schemas.openxmlformats.org/presentationml/2006/ole">
            <mc:AlternateContent xmlns:mc="http://schemas.openxmlformats.org/markup-compatibility/2006">
              <mc:Choice xmlns:v="urn:schemas-microsoft-com:vml" Requires="v">
                <p:oleObj spid="_x0000_s3082" name="" r:id="rId1" imgW="6981190" imgH="4065270" progId="Word.Document.8">
                  <p:embed/>
                </p:oleObj>
              </mc:Choice>
              <mc:Fallback>
                <p:oleObj name="" r:id="rId1" imgW="6981190" imgH="4065270" progId="Word.Document.8">
                  <p:embed/>
                  <p:pic>
                    <p:nvPicPr>
                      <p:cNvPr id="0" name="图片 3081"/>
                      <p:cNvPicPr/>
                      <p:nvPr/>
                    </p:nvPicPr>
                    <p:blipFill>
                      <a:blip r:embed="rId2"/>
                      <a:stretch>
                        <a:fillRect/>
                      </a:stretch>
                    </p:blipFill>
                    <p:spPr>
                      <a:xfrm>
                        <a:off x="2286000" y="1981200"/>
                        <a:ext cx="3733800" cy="2286000"/>
                      </a:xfrm>
                      <a:prstGeom prst="rect">
                        <a:avLst/>
                      </a:prstGeom>
                      <a:noFill/>
                      <a:ln w="38100">
                        <a:noFill/>
                        <a:miter/>
                      </a:ln>
                    </p:spPr>
                  </p:pic>
                </p:oleObj>
              </mc:Fallback>
            </mc:AlternateContent>
          </a:graphicData>
        </a:graphic>
      </p:graphicFrame>
      <p:graphicFrame>
        <p:nvGraphicFramePr>
          <p:cNvPr id="4099" name="Object 3"/>
          <p:cNvGraphicFramePr/>
          <p:nvPr/>
        </p:nvGraphicFramePr>
        <p:xfrm>
          <a:off x="1981200" y="3733800"/>
          <a:ext cx="4262438" cy="2060575"/>
        </p:xfrm>
        <a:graphic>
          <a:graphicData uri="http://schemas.openxmlformats.org/presentationml/2006/ole">
            <mc:AlternateContent xmlns:mc="http://schemas.openxmlformats.org/markup-compatibility/2006">
              <mc:Choice xmlns:v="urn:schemas-microsoft-com:vml" Requires="v">
                <p:oleObj spid="_x0000_s3079" name="" r:id="rId3" imgW="7105015" imgH="4065270" progId="Word.Document.8">
                  <p:embed/>
                </p:oleObj>
              </mc:Choice>
              <mc:Fallback>
                <p:oleObj name="" r:id="rId3" imgW="7105015" imgH="4065270" progId="Word.Document.8">
                  <p:embed/>
                  <p:pic>
                    <p:nvPicPr>
                      <p:cNvPr id="0" name="图片 3078"/>
                      <p:cNvPicPr/>
                      <p:nvPr/>
                    </p:nvPicPr>
                    <p:blipFill>
                      <a:blip r:embed="rId4"/>
                      <a:stretch>
                        <a:fillRect/>
                      </a:stretch>
                    </p:blipFill>
                    <p:spPr>
                      <a:xfrm>
                        <a:off x="1981200" y="3733800"/>
                        <a:ext cx="4262438" cy="20605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charRg st="37" end="8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charRg st="86" end="18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内容占位符 1"/>
          <p:cNvSpPr>
            <a:spLocks noGrp="1"/>
          </p:cNvSpPr>
          <p:nvPr>
            <p:ph/>
          </p:nvPr>
        </p:nvSpPr>
        <p:spPr>
          <a:ln/>
        </p:spPr>
        <p:txBody>
          <a:bodyPr vert="horz" wrap="square" lIns="91440" tIns="45720" rIns="91440" bIns="45720" anchor="t"/>
          <a:p>
            <a:pPr eaLnBrk="1" hangingPunct="1"/>
            <a:r>
              <a:rPr lang="zh-CN" altLang="en-US" dirty="0"/>
              <a:t>例：根据正规式构造等价的</a:t>
            </a:r>
            <a:r>
              <a:rPr lang="en-US" altLang="zh-CN" dirty="0"/>
              <a:t>NFA</a:t>
            </a:r>
            <a:r>
              <a:rPr lang="zh-CN" altLang="en-US" dirty="0"/>
              <a:t>。</a:t>
            </a:r>
            <a:endParaRPr lang="en-US" altLang="zh-CN" dirty="0"/>
          </a:p>
          <a:p>
            <a:pPr eaLnBrk="1" hangingPunct="1"/>
            <a:r>
              <a:rPr lang="en-US" altLang="zh-CN" dirty="0"/>
              <a:t>1</a:t>
            </a:r>
            <a:r>
              <a:rPr lang="zh-CN" altLang="en-US" dirty="0"/>
              <a:t>）</a:t>
            </a:r>
            <a:r>
              <a:rPr lang="en-US" altLang="zh-CN" dirty="0"/>
              <a:t>a(a+b)*b</a:t>
            </a:r>
            <a:endParaRPr lang="en-US" altLang="zh-CN" dirty="0"/>
          </a:p>
          <a:p>
            <a:pPr eaLnBrk="1" hangingPunct="1"/>
            <a:r>
              <a:rPr lang="en-US" altLang="zh-CN" dirty="0"/>
              <a:t>2</a:t>
            </a:r>
            <a:r>
              <a:rPr lang="zh-CN" altLang="en-US" dirty="0"/>
              <a:t>）</a:t>
            </a:r>
            <a:r>
              <a:rPr lang="en-US" altLang="zh-CN" dirty="0"/>
              <a:t>((a+b)</a:t>
            </a:r>
            <a:r>
              <a:rPr lang="en-US" altLang="zh-CN" baseline="30000" dirty="0"/>
              <a:t>2</a:t>
            </a:r>
            <a:r>
              <a:rPr lang="en-US" altLang="zh-CN" dirty="0"/>
              <a:t>)*</a:t>
            </a:r>
            <a:endParaRPr lang="zh-CN" altLang="en-US"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charRg st="28" end="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8" name="Object 2"/>
          <p:cNvGraphicFramePr>
            <a:graphicFrameLocks noGrp="1"/>
          </p:cNvGraphicFramePr>
          <p:nvPr>
            <p:ph/>
          </p:nvPr>
        </p:nvGraphicFramePr>
        <p:xfrm>
          <a:off x="844550" y="708025"/>
          <a:ext cx="7631113" cy="5422900"/>
        </p:xfrm>
        <a:graphic>
          <a:graphicData uri="http://schemas.openxmlformats.org/presentationml/2006/ole">
            <mc:AlternateContent xmlns:mc="http://schemas.openxmlformats.org/markup-compatibility/2006">
              <mc:Choice xmlns:v="urn:schemas-microsoft-com:vml" Requires="v">
                <p:oleObj spid="_x0000_s3080" name="" r:id="rId1" imgW="9462135" imgH="6736080" progId="Word.Document.8">
                  <p:embed/>
                </p:oleObj>
              </mc:Choice>
              <mc:Fallback>
                <p:oleObj name="" r:id="rId1" imgW="9462135" imgH="6736080" progId="Word.Document.8">
                  <p:embed/>
                  <p:pic>
                    <p:nvPicPr>
                      <p:cNvPr id="0" name="图片 3079"/>
                      <p:cNvPicPr/>
                      <p:nvPr/>
                    </p:nvPicPr>
                    <p:blipFill>
                      <a:blip r:embed="rId2"/>
                      <a:stretch>
                        <a:fillRect/>
                      </a:stretch>
                    </p:blipFill>
                    <p:spPr>
                      <a:xfrm>
                        <a:off x="844550" y="708025"/>
                        <a:ext cx="7631113" cy="5422900"/>
                      </a:xfrm>
                      <a:prstGeom prst="rect">
                        <a:avLst/>
                      </a:prstGeom>
                      <a:noFill/>
                      <a:ln w="38100">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Object 2"/>
          <p:cNvGraphicFramePr>
            <a:graphicFrameLocks noGrp="1"/>
          </p:cNvGraphicFramePr>
          <p:nvPr>
            <p:ph/>
          </p:nvPr>
        </p:nvGraphicFramePr>
        <p:xfrm>
          <a:off x="990600" y="1073150"/>
          <a:ext cx="7073900" cy="4765675"/>
        </p:xfrm>
        <a:graphic>
          <a:graphicData uri="http://schemas.openxmlformats.org/presentationml/2006/ole">
            <mc:AlternateContent xmlns:mc="http://schemas.openxmlformats.org/markup-compatibility/2006">
              <mc:Choice xmlns:v="urn:schemas-microsoft-com:vml" Requires="v">
                <p:oleObj spid="_x0000_s3083" name="" r:id="rId1" imgW="8082280" imgH="5454650" progId="Word.Document.8">
                  <p:embed/>
                </p:oleObj>
              </mc:Choice>
              <mc:Fallback>
                <p:oleObj name="" r:id="rId1" imgW="8082280" imgH="5454650" progId="Word.Document.8">
                  <p:embed/>
                  <p:pic>
                    <p:nvPicPr>
                      <p:cNvPr id="0" name="图片 3082"/>
                      <p:cNvPicPr/>
                      <p:nvPr/>
                    </p:nvPicPr>
                    <p:blipFill>
                      <a:blip r:embed="rId2"/>
                      <a:stretch>
                        <a:fillRect/>
                      </a:stretch>
                    </p:blipFill>
                    <p:spPr>
                      <a:xfrm>
                        <a:off x="990600" y="1073150"/>
                        <a:ext cx="7073900" cy="4765675"/>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内容占位符 1"/>
          <p:cNvSpPr>
            <a:spLocks noGrp="1"/>
          </p:cNvSpPr>
          <p:nvPr>
            <p:ph/>
          </p:nvPr>
        </p:nvSpPr>
        <p:spPr>
          <a:ln/>
        </p:spPr>
        <p:txBody>
          <a:bodyPr vert="horz" wrap="square" lIns="91440" tIns="45720" rIns="91440" bIns="45720" anchor="t"/>
          <a:p>
            <a:pPr eaLnBrk="1" hangingPunct="1"/>
            <a:r>
              <a:rPr lang="zh-CN" altLang="en-US" dirty="0"/>
              <a:t>例：构造等价于下列</a:t>
            </a:r>
            <a:r>
              <a:rPr lang="en-US" altLang="zh-CN" dirty="0"/>
              <a:t>DFA</a:t>
            </a:r>
            <a:r>
              <a:rPr lang="zh-CN" altLang="en-US" dirty="0"/>
              <a:t>的正规式：</a:t>
            </a:r>
            <a:endParaRPr lang="zh-CN" altLang="en-US" dirty="0"/>
          </a:p>
        </p:txBody>
      </p:sp>
      <p:graphicFrame>
        <p:nvGraphicFramePr>
          <p:cNvPr id="6146" name="Object 3"/>
          <p:cNvGraphicFramePr/>
          <p:nvPr/>
        </p:nvGraphicFramePr>
        <p:xfrm>
          <a:off x="1600200" y="1676400"/>
          <a:ext cx="4038600" cy="3559175"/>
        </p:xfrm>
        <a:graphic>
          <a:graphicData uri="http://schemas.openxmlformats.org/presentationml/2006/ole">
            <mc:AlternateContent xmlns:mc="http://schemas.openxmlformats.org/markup-compatibility/2006">
              <mc:Choice xmlns:v="urn:schemas-microsoft-com:vml" Requires="v">
                <p:oleObj spid="_x0000_s3081" name="" r:id="rId1" imgW="4450080" imgH="4065270" progId="Word.Document.8">
                  <p:embed/>
                </p:oleObj>
              </mc:Choice>
              <mc:Fallback>
                <p:oleObj name="" r:id="rId1" imgW="4450080" imgH="4065270" progId="Word.Document.8">
                  <p:embed/>
                  <p:pic>
                    <p:nvPicPr>
                      <p:cNvPr id="0" name="图片 3080"/>
                      <p:cNvPicPr/>
                      <p:nvPr/>
                    </p:nvPicPr>
                    <p:blipFill>
                      <a:blip r:embed="rId2"/>
                      <a:stretch>
                        <a:fillRect/>
                      </a:stretch>
                    </p:blipFill>
                    <p:spPr>
                      <a:xfrm>
                        <a:off x="1600200" y="1676400"/>
                        <a:ext cx="4038600" cy="355917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1"/>
          <p:cNvSpPr>
            <a:spLocks noGrp="1"/>
          </p:cNvSpPr>
          <p:nvPr>
            <p:ph/>
          </p:nvPr>
        </p:nvSpPr>
        <p:spPr>
          <a:ln/>
        </p:spPr>
        <p:txBody>
          <a:bodyPr vert="horz" wrap="square" lIns="91440" tIns="45720" rIns="91440" bIns="45720" anchor="t"/>
          <a:p>
            <a:pPr lvl="2" eaLnBrk="1" hangingPunct="1">
              <a:buNone/>
            </a:pPr>
            <a:r>
              <a:rPr lang="en-US" altLang="zh-CN" sz="2800" b="1" dirty="0"/>
              <a:t>      </a:t>
            </a:r>
            <a:r>
              <a:rPr lang="zh-CN" altLang="zh-CN" sz="2800" b="1" dirty="0"/>
              <a:t>正规文法与有限自动机的等价性</a:t>
            </a:r>
            <a:endParaRPr lang="zh-CN" altLang="zh-CN" sz="2800" dirty="0"/>
          </a:p>
          <a:p>
            <a:pPr eaLnBrk="1" hangingPunct="1"/>
            <a:r>
              <a:rPr lang="en-US" altLang="zh-CN" sz="2800" dirty="0"/>
              <a:t> </a:t>
            </a:r>
            <a:r>
              <a:rPr lang="zh-CN" altLang="zh-CN" sz="2800" dirty="0"/>
              <a:t>正规文法是左线性文法和右线性文法的总称。</a:t>
            </a:r>
            <a:endParaRPr lang="en-US" altLang="zh-CN" sz="2800" dirty="0"/>
          </a:p>
          <a:p>
            <a:pPr eaLnBrk="1" hangingPunct="1"/>
            <a:r>
              <a:rPr lang="zh-CN" altLang="zh-CN" sz="2800" dirty="0"/>
              <a:t>为了证明正规文法和</a:t>
            </a:r>
            <a:r>
              <a:rPr lang="en-US" altLang="zh-CN" sz="2800" dirty="0"/>
              <a:t>FA</a:t>
            </a:r>
            <a:r>
              <a:rPr lang="zh-CN" altLang="zh-CN" sz="2800" dirty="0"/>
              <a:t>的等价性，我们首先证明每个右线性文法和每个左线性文法所产生的语言都可以被一个带</a:t>
            </a:r>
            <a:r>
              <a:rPr lang="zh-CN" altLang="en-US" sz="2800" dirty="0">
                <a:sym typeface="Symbol" panose="05050102010706020507" pitchFamily="18" charset="2"/>
              </a:rPr>
              <a:t></a:t>
            </a:r>
            <a:r>
              <a:rPr lang="en-US" altLang="zh-CN" sz="2800" dirty="0"/>
              <a:t>-</a:t>
            </a:r>
            <a:r>
              <a:rPr lang="zh-CN" altLang="zh-CN" sz="2800" dirty="0"/>
              <a:t>转换的</a:t>
            </a:r>
            <a:r>
              <a:rPr lang="en-US" altLang="zh-CN" sz="2800" dirty="0"/>
              <a:t>NFA</a:t>
            </a:r>
            <a:r>
              <a:rPr lang="zh-CN" altLang="zh-CN" sz="2800" dirty="0"/>
              <a:t>接受，然后证明每个</a:t>
            </a:r>
            <a:r>
              <a:rPr lang="en-US" altLang="zh-CN" sz="2800" dirty="0"/>
              <a:t>DFA</a:t>
            </a:r>
            <a:r>
              <a:rPr lang="zh-CN" altLang="zh-CN" sz="2800" dirty="0"/>
              <a:t>接受的语言都可以由一个右线性文法产生，也可以被一个左线性文法产生。</a:t>
            </a:r>
            <a:endParaRPr lang="zh-CN" altLang="zh-CN" sz="2800" dirty="0"/>
          </a:p>
          <a:p>
            <a:pPr eaLnBrk="1" hangingPunct="1"/>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1787</Words>
  <Application>WPS 演示</Application>
  <PresentationFormat/>
  <Paragraphs>160</Paragraphs>
  <Slides>26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22</vt:i4>
      </vt:variant>
      <vt:variant>
        <vt:lpstr>幻灯片标题</vt:lpstr>
      </vt:variant>
      <vt:variant>
        <vt:i4>26</vt:i4>
      </vt:variant>
    </vt:vector>
  </HeadingPairs>
  <TitlesOfParts>
    <vt:vector size="56" baseType="lpstr">
      <vt:lpstr>Arial</vt:lpstr>
      <vt:lpstr>宋体</vt:lpstr>
      <vt:lpstr>Wingdings</vt:lpstr>
      <vt:lpstr>Calibri</vt:lpstr>
      <vt:lpstr>Symbol</vt:lpstr>
      <vt:lpstr>微软雅黑</vt:lpstr>
      <vt:lpstr>Arial Unicode MS</vt:lpstr>
      <vt:lpstr>Office 主题</vt:lpstr>
      <vt:lpstr>Word.Document.12</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Yongcheng Wu</dc:creator>
  <cp:lastModifiedBy>常会友</cp:lastModifiedBy>
  <cp:revision>48</cp:revision>
  <dcterms:created xsi:type="dcterms:W3CDTF">2010-09-08T15:16:25Z</dcterms:created>
  <dcterms:modified xsi:type="dcterms:W3CDTF">2018-10-08T08:28:36Z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