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444" r:id="rId3"/>
    <p:sldId id="285" r:id="rId4"/>
    <p:sldId id="394" r:id="rId5"/>
    <p:sldId id="395" r:id="rId6"/>
    <p:sldId id="396" r:id="rId7"/>
    <p:sldId id="397" r:id="rId8"/>
    <p:sldId id="398" r:id="rId9"/>
    <p:sldId id="399" r:id="rId10"/>
    <p:sldId id="403" r:id="rId11"/>
    <p:sldId id="400" r:id="rId12"/>
    <p:sldId id="401" r:id="rId13"/>
    <p:sldId id="402" r:id="rId14"/>
    <p:sldId id="404" r:id="rId15"/>
    <p:sldId id="405" r:id="rId16"/>
    <p:sldId id="408" r:id="rId17"/>
    <p:sldId id="406" r:id="rId18"/>
    <p:sldId id="409" r:id="rId19"/>
    <p:sldId id="407" r:id="rId20"/>
    <p:sldId id="415" r:id="rId21"/>
    <p:sldId id="417" r:id="rId22"/>
    <p:sldId id="418" r:id="rId23"/>
    <p:sldId id="419" r:id="rId24"/>
    <p:sldId id="420" r:id="rId25"/>
    <p:sldId id="443" r:id="rId26"/>
    <p:sldId id="441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4" r:id="rId38"/>
    <p:sldId id="431" r:id="rId39"/>
    <p:sldId id="435" r:id="rId40"/>
    <p:sldId id="432" r:id="rId41"/>
    <p:sldId id="416" r:id="rId42"/>
    <p:sldId id="436" r:id="rId43"/>
    <p:sldId id="437" r:id="rId44"/>
    <p:sldId id="439" r:id="rId45"/>
    <p:sldId id="440" r:id="rId46"/>
    <p:sldId id="438" r:id="rId47"/>
    <p:sldId id="410" r:id="rId48"/>
    <p:sldId id="411" r:id="rId49"/>
    <p:sldId id="412" r:id="rId50"/>
    <p:sldId id="413" r:id="rId51"/>
    <p:sldId id="414" r:id="rId52"/>
    <p:sldId id="283" r:id="rId53"/>
  </p:sldIdLst>
  <p:sldSz cx="9144000" cy="6858000" type="screen4x3"/>
  <p:notesSz cx="7099300" cy="10234930"/>
  <p:defaultTextStyle>
    <a:defPPr>
      <a:defRPr lang="zh-CN"/>
    </a:defPPr>
    <a:lvl1pPr marL="0" lvl="0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33CC"/>
    <a:srgbClr val="FF3300"/>
    <a:srgbClr val="CC6600"/>
    <a:srgbClr val="FCFFD5"/>
    <a:srgbClr val="A50021"/>
    <a:srgbClr val="FF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662"/>
  </p:normalViewPr>
  <p:slideViewPr>
    <p:cSldViewPr showGuides="1">
      <p:cViewPr varScale="1">
        <p:scale>
          <a:sx n="86" d="100"/>
          <a:sy n="86" d="100"/>
        </p:scale>
        <p:origin x="-17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84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页眉占位符 3389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sz="1300" dirty="0"/>
          </a:p>
        </p:txBody>
      </p:sp>
      <p:sp>
        <p:nvSpPr>
          <p:cNvPr id="338947" name="日期占位符 33894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dirty="0"/>
          </a:p>
        </p:txBody>
      </p:sp>
      <p:sp>
        <p:nvSpPr>
          <p:cNvPr id="338948" name="幻灯片图像占位符 338947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949" name="文本占位符 33894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8950" name="页脚占位符 33894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sz="1300" dirty="0"/>
          </a:p>
        </p:txBody>
      </p:sp>
      <p:sp>
        <p:nvSpPr>
          <p:cNvPr id="338951" name="灯片编号占位符 33895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4082" name="组合 174081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083" name="直接连接符 174082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84" name="任意多边形 174083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085" name="任意多边形 174084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086" name="标题 174085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7" name="副标题 174086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73059" name="任意多边形 17305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0" name="任意多边形 173059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061" name="直接连接符 173060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062" name="标题 17306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3" name="文本占位符 17306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4" name="页脚占位符 173063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9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73065" name="文本框 173064"/>
          <p:cNvSpPr txBox="1"/>
          <p:nvPr/>
        </p:nvSpPr>
        <p:spPr>
          <a:xfrm>
            <a:off x="6934200" y="6400800"/>
            <a:ext cx="2057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zh-CN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/52</a:t>
            </a:r>
            <a:endParaRPr lang="en-US" altLang="zh-CN" sz="1400" b="1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1378" name="标题 741377"/>
          <p:cNvSpPr>
            <a:spLocks noGrp="1"/>
          </p:cNvSpPr>
          <p:nvPr>
            <p:ph type="ctrTitle"/>
          </p:nvPr>
        </p:nvSpPr>
        <p:spPr>
          <a:xfrm>
            <a:off x="1219200" y="985838"/>
            <a:ext cx="7772400" cy="1444625"/>
          </a:xfrm>
        </p:spPr>
        <p:txBody>
          <a:bodyPr anchor="b"/>
          <a:p>
            <a:pPr defTabSz="914400">
              <a:lnSpc>
                <a:spcPct val="125000"/>
              </a:lnSpc>
              <a:buNone/>
            </a:pPr>
            <a:b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</a:br>
            <a: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  <a:t>Principles of Compiler Construction</a:t>
            </a:r>
            <a:endParaRPr lang="en-US" altLang="zh-CN" sz="3200" b="1" kern="1200" baseline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741380" name="文本框 741379"/>
          <p:cNvSpPr txBox="1"/>
          <p:nvPr/>
        </p:nvSpPr>
        <p:spPr>
          <a:xfrm>
            <a:off x="0" y="6583363"/>
            <a:ext cx="91440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20000"/>
              </a:spcBef>
            </a:pPr>
            <a:r>
              <a:rPr lang="en-US" altLang="zh-CN" sz="1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©</a:t>
            </a:r>
            <a:r>
              <a:rPr lang="en-US" altLang="zh-CN" sz="1200" b="1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Copyright 2008-2010, Sun Yat-sen</a:t>
            </a:r>
            <a:r>
              <a:rPr lang="en-US" altLang="zh-CN" sz="12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University</a:t>
            </a:r>
            <a:endParaRPr lang="en-US" altLang="zh-CN" sz="1200" b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1381" name="图片 7413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304800"/>
            <a:ext cx="1184275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1383" name="TextBox 3"/>
          <p:cNvSpPr txBox="1"/>
          <p:nvPr/>
        </p:nvSpPr>
        <p:spPr>
          <a:xfrm>
            <a:off x="914400" y="3429000"/>
            <a:ext cx="7993063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Lecturer: CHANG HUIYOU</a:t>
            </a:r>
            <a:endParaRPr lang="en-US" altLang="zh-CN" sz="2400" b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algn="l"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Note that most of these slides were created by: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Prof. Wen-jun LI</a:t>
            </a:r>
            <a:endParaRPr lang="en-US" altLang="zh-CN" sz="1400" b="1" err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1400" b="1" err="1">
                <a:latin typeface="Arial" panose="020B0604020202020204" pitchFamily="34" charset="0"/>
                <a:ea typeface="宋体" panose="02010600030101010101" pitchFamily="2" charset="-122"/>
              </a:rPr>
              <a:t>Dr. Zhong-mei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 SHU </a:t>
            </a:r>
            <a:b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Dr. Han LIN 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endParaRPr lang="en-US" altLang="zh-CN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8" name="标题 690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Addressing Modes</a:t>
            </a:r>
            <a:endParaRPr lang="en-US" altLang="zh-CN"/>
          </a:p>
        </p:txBody>
      </p:sp>
      <p:sp>
        <p:nvSpPr>
          <p:cNvPr id="690179" name="文本占位符 690178"/>
          <p:cNvSpPr>
            <a:spLocks noGrp="1"/>
          </p:cNvSpPr>
          <p:nvPr>
            <p:ph type="body" idx="1"/>
          </p:nvPr>
        </p:nvSpPr>
        <p:spPr>
          <a:xfrm>
            <a:off x="1371600" y="1752600"/>
            <a:ext cx="7313613" cy="4572000"/>
          </a:xfrm>
        </p:spPr>
        <p:txBody>
          <a:bodyPr/>
          <a:p>
            <a:pPr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2100"/>
              <a:t>Addressing in instructions</a:t>
            </a:r>
            <a:endParaRPr lang="en-US" altLang="zh-CN" sz="2100"/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#C</a:t>
            </a:r>
            <a:r>
              <a:rPr lang="en-US" altLang="zh-CN" sz="1900">
                <a:solidFill>
                  <a:srgbClr val="E6E6E6"/>
                </a:solidFill>
              </a:rPr>
              <a:t>	// immediate constant,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</a:t>
            </a:r>
            <a:r>
              <a:rPr lang="en-US" altLang="zh-CN" sz="1900">
                <a:solidFill>
                  <a:srgbClr val="E6E6E6"/>
                </a:solidFill>
              </a:rPr>
              <a:t>	// absolute,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*x</a:t>
            </a:r>
            <a:r>
              <a:rPr lang="en-US" altLang="zh-CN" sz="1900">
                <a:solidFill>
                  <a:srgbClr val="E6E6E6"/>
                </a:solidFill>
              </a:rPr>
              <a:t>	// indirect memory,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R</a:t>
            </a:r>
            <a:r>
              <a:rPr lang="en-US" altLang="zh-CN" sz="1900">
                <a:solidFill>
                  <a:srgbClr val="E6E6E6"/>
                </a:solidFill>
              </a:rPr>
              <a:t>	// direct register, cost = 0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*R</a:t>
            </a:r>
            <a:r>
              <a:rPr lang="en-US" altLang="zh-CN" sz="1900">
                <a:solidFill>
                  <a:srgbClr val="E6E6E6"/>
                </a:solidFill>
              </a:rPr>
              <a:t>	// indirect register, cost = 0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 err="1">
                <a:solidFill>
                  <a:srgbClr val="A50021"/>
                </a:solidFill>
              </a:rPr>
              <a:t>a(Ri</a:t>
            </a:r>
            <a:r>
              <a:rPr lang="en-US" altLang="zh-CN" sz="1900">
                <a:solidFill>
                  <a:srgbClr val="A50021"/>
                </a:solidFill>
              </a:rPr>
              <a:t>)</a:t>
            </a:r>
            <a:r>
              <a:rPr lang="en-US" altLang="zh-CN" sz="1900">
                <a:solidFill>
                  <a:srgbClr val="E6E6E6"/>
                </a:solidFill>
              </a:rPr>
              <a:t>	// direct indexed,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2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600" b="1">
                <a:solidFill>
                  <a:srgbClr val="A50021"/>
                </a:solidFill>
              </a:rPr>
              <a:t>a</a:t>
            </a:r>
            <a:r>
              <a:rPr lang="en-US" altLang="zh-CN" sz="1600">
                <a:solidFill>
                  <a:srgbClr val="A50021"/>
                </a:solidFill>
              </a:rPr>
              <a:t> is a variable or a constant</a:t>
            </a:r>
            <a:endParaRPr lang="en-US" altLang="zh-CN" sz="1600">
              <a:solidFill>
                <a:srgbClr val="A50021"/>
              </a:solidFill>
            </a:endParaRPr>
          </a:p>
          <a:p>
            <a:pPr lvl="2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600" u="sng">
                <a:solidFill>
                  <a:srgbClr val="0033CC"/>
                </a:solidFill>
              </a:rPr>
              <a:t>LD	R1,	a(R2)</a:t>
            </a:r>
            <a:endParaRPr lang="en-US" altLang="zh-CN" sz="1600" u="sng">
              <a:solidFill>
                <a:srgbClr val="0033CC"/>
              </a:solidFill>
            </a:endParaRPr>
          </a:p>
          <a:p>
            <a:pPr lvl="3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300">
                <a:solidFill>
                  <a:schemeClr val="tx2"/>
                </a:solidFill>
              </a:rPr>
              <a:t>R1 = contents(a + contents(R2))</a:t>
            </a:r>
            <a:endParaRPr lang="en-US" altLang="zh-CN" sz="1300">
              <a:solidFill>
                <a:schemeClr val="tx2"/>
              </a:solidFill>
            </a:endParaRPr>
          </a:p>
          <a:p>
            <a:pPr lvl="2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600" u="sng">
                <a:solidFill>
                  <a:srgbClr val="0033CC"/>
                </a:solidFill>
              </a:rPr>
              <a:t>LD	R1,	100(R2)</a:t>
            </a:r>
            <a:endParaRPr lang="en-US" altLang="zh-CN" sz="1600" u="sng">
              <a:solidFill>
                <a:srgbClr val="0033CC"/>
              </a:solidFill>
            </a:endParaRPr>
          </a:p>
          <a:p>
            <a:pPr lvl="3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300">
                <a:solidFill>
                  <a:schemeClr val="tx2"/>
                </a:solidFill>
              </a:rPr>
              <a:t>R1 = contents(100 + contents(R2))</a:t>
            </a:r>
            <a:endParaRPr lang="en-US" altLang="zh-CN" sz="1300">
              <a:solidFill>
                <a:schemeClr val="tx2"/>
              </a:solidFill>
            </a:endParaRPr>
          </a:p>
          <a:p>
            <a:pPr lvl="1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*a(Ri)</a:t>
            </a:r>
            <a:r>
              <a:rPr lang="en-US" altLang="zh-CN" sz="1900">
                <a:solidFill>
                  <a:srgbClr val="E6E6E6"/>
                </a:solidFill>
              </a:rPr>
              <a:t>	// indirect indexed,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2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600" u="sng">
                <a:solidFill>
                  <a:srgbClr val="0033CC"/>
                </a:solidFill>
              </a:rPr>
              <a:t>LD	R1,	*100(R2)</a:t>
            </a:r>
            <a:endParaRPr lang="en-US" altLang="zh-CN" sz="1600" u="sng">
              <a:solidFill>
                <a:srgbClr val="0033CC"/>
              </a:solidFill>
            </a:endParaRPr>
          </a:p>
          <a:p>
            <a:pPr lvl="3" defTabSz="0">
              <a:lnSpc>
                <a:spcPct val="90000"/>
              </a:lnSpc>
              <a:tabLst>
                <a:tab pos="1789430" algn="l"/>
                <a:tab pos="2421255" algn="l"/>
              </a:tabLst>
            </a:pPr>
            <a:r>
              <a:rPr lang="en-US" altLang="zh-CN" sz="1300">
                <a:solidFill>
                  <a:schemeClr val="tx2"/>
                </a:solidFill>
              </a:rPr>
              <a:t>R1 = contents(contents(100 + contents(R2)))</a:t>
            </a:r>
            <a:endParaRPr lang="en-US" altLang="zh-CN" sz="1300">
              <a:solidFill>
                <a:schemeClr val="tx2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2" name="标题 691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Program and Instruction Costs</a:t>
            </a:r>
            <a:endParaRPr lang="en-US" altLang="zh-CN"/>
          </a:p>
        </p:txBody>
      </p:sp>
      <p:sp>
        <p:nvSpPr>
          <p:cNvPr id="691203" name="文本占位符 691202"/>
          <p:cNvSpPr>
            <a:spLocks noGrp="1"/>
          </p:cNvSpPr>
          <p:nvPr>
            <p:ph type="body" idx="1"/>
          </p:nvPr>
        </p:nvSpPr>
        <p:spPr>
          <a:xfrm>
            <a:off x="1371600" y="1752600"/>
            <a:ext cx="7313613" cy="4265613"/>
          </a:xfrm>
        </p:spPr>
        <p:txBody>
          <a:bodyPr/>
          <a:p>
            <a:pPr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2500"/>
              <a:t>Cost of an instruction</a:t>
            </a:r>
            <a:endParaRPr lang="en-US" altLang="zh-CN" sz="2500"/>
          </a:p>
          <a:p>
            <a:pPr lvl="1"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2100"/>
              <a:t>= 1 + operand_addr_cost</a:t>
            </a:r>
            <a:endParaRPr lang="en-US" altLang="zh-CN" sz="2100"/>
          </a:p>
          <a:p>
            <a:pPr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2500"/>
              <a:t>Cost of a program</a:t>
            </a:r>
            <a:endParaRPr lang="en-US" altLang="zh-CN" sz="2500"/>
          </a:p>
          <a:p>
            <a:pPr lvl="1"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2100"/>
              <a:t>= total of instruction costs</a:t>
            </a:r>
            <a:endParaRPr lang="en-US" altLang="zh-CN" sz="2100"/>
          </a:p>
          <a:p>
            <a:pPr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2500"/>
              <a:t>Examples</a:t>
            </a:r>
            <a:endParaRPr lang="en-US" altLang="zh-CN" sz="2500"/>
          </a:p>
          <a:p>
            <a:pPr lvl="1"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R0,	R1</a:t>
            </a:r>
            <a:r>
              <a:rPr lang="en-US" altLang="zh-CN" sz="1900">
                <a:solidFill>
                  <a:srgbClr val="E6E6E6"/>
                </a:solidFill>
              </a:rPr>
              <a:t>	// cost = 1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R0,	x</a:t>
            </a:r>
            <a:r>
              <a:rPr lang="en-US" altLang="zh-CN" sz="1900">
                <a:solidFill>
                  <a:srgbClr val="E6E6E6"/>
                </a:solidFill>
              </a:rPr>
              <a:t>	// cost = 2</a:t>
            </a:r>
            <a:endParaRPr lang="en-US" altLang="zh-CN" sz="1900">
              <a:solidFill>
                <a:srgbClr val="E6E6E6"/>
              </a:solidFill>
            </a:endParaRPr>
          </a:p>
          <a:p>
            <a:pPr lvl="1" defTabSz="0">
              <a:tabLst>
                <a:tab pos="1438275" algn="l"/>
                <a:tab pos="2246630" algn="l"/>
                <a:tab pos="394017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R1,	*100(R2)</a:t>
            </a:r>
            <a:r>
              <a:rPr lang="en-US" altLang="zh-CN" sz="1900">
                <a:solidFill>
                  <a:srgbClr val="E6E6E6"/>
                </a:solidFill>
              </a:rPr>
              <a:t>	// cost = 2</a:t>
            </a:r>
            <a:endParaRPr lang="en-US" altLang="zh-CN" sz="1900">
              <a:solidFill>
                <a:srgbClr val="E6E6E6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2226" name="标题 692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3. Implementation of Procedures</a:t>
            </a:r>
            <a:endParaRPr lang="en-US" altLang="zh-CN"/>
          </a:p>
        </p:txBody>
      </p:sp>
      <p:sp>
        <p:nvSpPr>
          <p:cNvPr id="692227" name="文本占位符 6922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Static Allocation</a:t>
            </a:r>
            <a:endParaRPr lang="en-US" altLang="zh-CN"/>
          </a:p>
          <a:p>
            <a:r>
              <a:rPr lang="en-US" altLang="zh-CN"/>
              <a:t>Stack Allocation</a:t>
            </a:r>
            <a:endParaRPr lang="en-US" altLang="zh-CN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4274" name="标题 69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Static Allocation</a:t>
            </a:r>
            <a:endParaRPr lang="en-US" altLang="zh-CN"/>
          </a:p>
        </p:txBody>
      </p:sp>
      <p:sp>
        <p:nvSpPr>
          <p:cNvPr id="694275" name="文本占位符 694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344930" algn="l"/>
                <a:tab pos="3227705" algn="l"/>
                <a:tab pos="4840605" algn="l"/>
              </a:tabLst>
            </a:pPr>
            <a:r>
              <a:rPr lang="en-US" altLang="zh-CN" sz="2500"/>
              <a:t>Implementation of </a:t>
            </a:r>
            <a:r>
              <a:rPr lang="en-US" altLang="zh-CN" sz="2500" b="1">
                <a:solidFill>
                  <a:srgbClr val="0033CC"/>
                </a:solidFill>
              </a:rPr>
              <a:t>call </a:t>
            </a:r>
            <a:r>
              <a:rPr lang="en-US" altLang="zh-CN" sz="2500" b="1" i="1">
                <a:solidFill>
                  <a:srgbClr val="0033CC"/>
                </a:solidFill>
                <a:latin typeface="Times New Roman" panose="02020603050405020304" pitchFamily="18" charset="0"/>
              </a:rPr>
              <a:t>callee</a:t>
            </a:r>
            <a:endParaRPr lang="en-US" altLang="zh-CN" sz="25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lvl="1" defTabSz="0">
              <a:tabLst>
                <a:tab pos="1344930" algn="l"/>
                <a:tab pos="3227705" algn="l"/>
                <a:tab pos="484060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ST	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callee.staticArea</a:t>
            </a:r>
            <a:r>
              <a:rPr lang="en-US" altLang="zh-CN" sz="1900">
                <a:solidFill>
                  <a:srgbClr val="A50021"/>
                </a:solidFill>
              </a:rPr>
              <a:t>,	#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here</a:t>
            </a:r>
            <a:r>
              <a:rPr lang="en-US" altLang="zh-CN" sz="1900">
                <a:solidFill>
                  <a:srgbClr val="A50021"/>
                </a:solidFill>
              </a:rPr>
              <a:t> + 20</a:t>
            </a:r>
            <a:r>
              <a:rPr lang="en-US" altLang="zh-CN" sz="1900">
                <a:solidFill>
                  <a:srgbClr val="E6E6E6"/>
                </a:solidFill>
              </a:rPr>
              <a:t>	// return address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BR	</a:t>
            </a:r>
            <a:r>
              <a:rPr lang="en-US" altLang="zh-CN" sz="1900" i="1" err="1">
                <a:solidFill>
                  <a:srgbClr val="A50021"/>
                </a:solidFill>
                <a:latin typeface="Times New Roman" panose="02020603050405020304" pitchFamily="18" charset="0"/>
              </a:rPr>
              <a:t>callee.codeArea</a:t>
            </a:r>
            <a:r>
              <a:rPr lang="en-US" altLang="zh-CN" sz="1900">
                <a:solidFill>
                  <a:srgbClr val="E6E6E6"/>
                </a:solidFill>
              </a:rPr>
              <a:t>		// jump to Callee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...</a:t>
            </a:r>
            <a:endParaRPr lang="en-US" altLang="zh-CN" sz="1900">
              <a:solidFill>
                <a:srgbClr val="A50021"/>
              </a:solidFill>
            </a:endParaRPr>
          </a:p>
          <a:p>
            <a:pPr defTabSz="0">
              <a:tabLst>
                <a:tab pos="1344930" algn="l"/>
                <a:tab pos="3227705" algn="l"/>
                <a:tab pos="4840605" algn="l"/>
              </a:tabLst>
            </a:pPr>
            <a:r>
              <a:rPr lang="en-US" altLang="zh-CN" sz="2500"/>
              <a:t>Implementation of </a:t>
            </a:r>
            <a:r>
              <a:rPr lang="en-US" altLang="zh-CN" sz="2500" b="1">
                <a:solidFill>
                  <a:srgbClr val="0033CC"/>
                </a:solidFill>
              </a:rPr>
              <a:t>return</a:t>
            </a:r>
            <a:endParaRPr lang="en-US" altLang="zh-CN" sz="2500" b="1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3227705" algn="l"/>
                <a:tab pos="484060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BR	*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callee.staticArea</a:t>
            </a:r>
            <a:r>
              <a:rPr lang="en-US" altLang="zh-CN" sz="1900">
                <a:solidFill>
                  <a:srgbClr val="E6E6E6"/>
                </a:solidFill>
              </a:rPr>
              <a:t>		// return to Caller</a:t>
            </a:r>
            <a:endParaRPr lang="en-US" altLang="zh-CN" sz="1900">
              <a:solidFill>
                <a:srgbClr val="E6E6E6"/>
              </a:solidFill>
            </a:endParaRPr>
          </a:p>
        </p:txBody>
      </p:sp>
      <p:sp>
        <p:nvSpPr>
          <p:cNvPr id="694276" name="折角形 694275"/>
          <p:cNvSpPr/>
          <p:nvPr/>
        </p:nvSpPr>
        <p:spPr>
          <a:xfrm>
            <a:off x="5257800" y="4800600"/>
            <a:ext cx="3429000" cy="12192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rgbClr val="FF33CC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Assume that the return address </a:t>
            </a:r>
            <a:endParaRPr lang="en-US" altLang="zh-CN" sz="160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saved at the </a:t>
            </a:r>
            <a:r>
              <a:rPr lang="en-US" altLang="zh-CN" sz="1600" b="1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beginning</a:t>
            </a:r>
            <a:r>
              <a:rPr lang="en-US" altLang="zh-CN" sz="160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of </a:t>
            </a:r>
            <a:endParaRPr lang="en-US" altLang="zh-CN" sz="160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activation record. And</a:t>
            </a:r>
            <a:endParaRPr lang="en-US" altLang="zh-CN" sz="160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 b="1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 = 5 words * 4 bytes/word</a:t>
            </a:r>
            <a:endParaRPr lang="en-US" altLang="zh-CN" sz="1600" b="1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5298" name="标题 69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Example: Three-Address Code</a:t>
            </a:r>
            <a:endParaRPr lang="en-US" altLang="zh-CN"/>
          </a:p>
        </p:txBody>
      </p:sp>
      <p:sp>
        <p:nvSpPr>
          <p:cNvPr id="695299" name="文本占位符 695298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343400"/>
          </a:xfrm>
        </p:spPr>
        <p:txBody>
          <a:bodyPr/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E6E6E6"/>
                </a:solidFill>
              </a:rPr>
              <a:t>// code for </a:t>
            </a:r>
            <a:r>
              <a:rPr lang="en-US" altLang="zh-CN" sz="2400" b="1">
                <a:solidFill>
                  <a:srgbClr val="E6E6E6"/>
                </a:solidFill>
              </a:rPr>
              <a:t>c</a:t>
            </a:r>
            <a:endParaRPr lang="en-US" altLang="zh-CN" sz="24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2400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endParaRPr lang="en-US" altLang="zh-CN" sz="24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A50021"/>
                </a:solidFill>
              </a:rPr>
              <a:t>call p</a:t>
            </a:r>
            <a:endParaRPr lang="en-US" altLang="zh-CN" sz="2400">
              <a:solidFill>
                <a:srgbClr val="E6E6E6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2400" baseline="-25000">
                <a:solidFill>
                  <a:srgbClr val="FF3300"/>
                </a:solidFill>
              </a:rPr>
              <a:t>2</a:t>
            </a:r>
            <a:endParaRPr lang="en-US" altLang="zh-CN" sz="2400">
              <a:solidFill>
                <a:srgbClr val="FF3300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A50021"/>
                </a:solidFill>
              </a:rPr>
              <a:t>halt</a:t>
            </a:r>
            <a:endParaRPr lang="en-US" altLang="zh-CN" sz="2400">
              <a:solidFill>
                <a:srgbClr val="A50021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endParaRPr lang="en-US" altLang="zh-CN" sz="2400">
              <a:solidFill>
                <a:srgbClr val="E6E6E6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E6E6E6"/>
                </a:solidFill>
              </a:rPr>
              <a:t>// code for </a:t>
            </a:r>
            <a:r>
              <a:rPr lang="en-US" altLang="zh-CN" sz="2400" b="1">
                <a:solidFill>
                  <a:srgbClr val="E6E6E6"/>
                </a:solidFill>
              </a:rPr>
              <a:t>p</a:t>
            </a:r>
            <a:endParaRPr lang="en-US" altLang="zh-CN" sz="2400">
              <a:solidFill>
                <a:srgbClr val="A50021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2400" baseline="-25000">
                <a:solidFill>
                  <a:srgbClr val="FF3300"/>
                </a:solidFill>
              </a:rPr>
              <a:t>3</a:t>
            </a:r>
            <a:r>
              <a:rPr lang="en-US" altLang="zh-CN" sz="2400">
                <a:solidFill>
                  <a:srgbClr val="A50021"/>
                </a:solidFill>
              </a:rPr>
              <a:t>	</a:t>
            </a:r>
            <a:r>
              <a:rPr lang="en-US" altLang="zh-CN" sz="2400">
                <a:solidFill>
                  <a:srgbClr val="E6E6E6"/>
                </a:solidFill>
              </a:rPr>
              <a:t>	</a:t>
            </a:r>
            <a:endParaRPr lang="en-US" altLang="zh-CN" sz="2400" b="1">
              <a:solidFill>
                <a:srgbClr val="E6E6E6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1250950" algn="l"/>
                <a:tab pos="1789430" algn="l"/>
                <a:tab pos="2514600" algn="l"/>
                <a:tab pos="3765550" algn="l"/>
              </a:tabLst>
            </a:pPr>
            <a:r>
              <a:rPr lang="en-US" altLang="zh-CN" sz="2400">
                <a:solidFill>
                  <a:srgbClr val="A50021"/>
                </a:solidFill>
              </a:rPr>
              <a:t>return</a:t>
            </a:r>
            <a:endParaRPr lang="en-US" altLang="zh-CN" sz="2400">
              <a:solidFill>
                <a:srgbClr val="A50021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8370" name="标题 698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Example: Implementation</a:t>
            </a:r>
            <a:endParaRPr lang="en-US" altLang="zh-CN"/>
          </a:p>
        </p:txBody>
      </p:sp>
      <p:sp>
        <p:nvSpPr>
          <p:cNvPr id="698371" name="文本占位符 698370"/>
          <p:cNvSpPr>
            <a:spLocks noGrp="1"/>
          </p:cNvSpPr>
          <p:nvPr>
            <p:ph type="body" idx="1"/>
          </p:nvPr>
        </p:nvSpPr>
        <p:spPr>
          <a:xfrm>
            <a:off x="1370013" y="1524000"/>
            <a:ext cx="7313612" cy="4724400"/>
          </a:xfrm>
        </p:spPr>
        <p:txBody>
          <a:bodyPr/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// code for </a:t>
            </a:r>
            <a:r>
              <a:rPr lang="en-US" altLang="zh-CN" sz="1800" b="1">
                <a:solidFill>
                  <a:srgbClr val="E6E6E6"/>
                </a:solidFill>
              </a:rPr>
              <a:t>c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100	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endParaRPr lang="en-US" altLang="zh-CN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120	ST	</a:t>
            </a:r>
            <a:r>
              <a:rPr lang="en-US" altLang="zh-CN" sz="1800">
                <a:solidFill>
                  <a:srgbClr val="FF33CC"/>
                </a:solidFill>
              </a:rPr>
              <a:t>364</a:t>
            </a:r>
            <a:r>
              <a:rPr lang="en-US" altLang="zh-CN" sz="1800">
                <a:solidFill>
                  <a:srgbClr val="A50021"/>
                </a:solidFill>
              </a:rPr>
              <a:t>,	</a:t>
            </a:r>
            <a:r>
              <a:rPr lang="en-US" altLang="zh-CN" sz="1800">
                <a:solidFill>
                  <a:srgbClr val="0033CC"/>
                </a:solidFill>
              </a:rPr>
              <a:t>#140</a:t>
            </a:r>
            <a:r>
              <a:rPr lang="en-US" altLang="zh-CN" sz="1800">
                <a:solidFill>
                  <a:srgbClr val="E6E6E6"/>
                </a:solidFill>
              </a:rPr>
              <a:t>	// return address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132	BR	</a:t>
            </a:r>
            <a:r>
              <a:rPr lang="en-US" altLang="zh-CN" sz="1800">
                <a:solidFill>
                  <a:srgbClr val="FF33CC"/>
                </a:solidFill>
              </a:rPr>
              <a:t>200</a:t>
            </a:r>
            <a:r>
              <a:rPr lang="en-US" altLang="zh-CN" sz="1800">
                <a:solidFill>
                  <a:srgbClr val="E6E6E6"/>
                </a:solidFill>
              </a:rPr>
              <a:t>		// call </a:t>
            </a:r>
            <a:r>
              <a:rPr lang="en-US" altLang="zh-CN" sz="1800" b="1">
                <a:solidFill>
                  <a:srgbClr val="E6E6E6"/>
                </a:solidFill>
              </a:rPr>
              <a:t>p</a:t>
            </a:r>
            <a:endParaRPr lang="en-US" altLang="zh-CN" sz="1800" b="1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140	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2</a:t>
            </a:r>
            <a:endParaRPr lang="en-US" altLang="zh-CN" sz="1800">
              <a:solidFill>
                <a:srgbClr val="FF3300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160	HALT		</a:t>
            </a:r>
            <a:r>
              <a:rPr lang="en-US" altLang="zh-CN" sz="1800">
                <a:solidFill>
                  <a:srgbClr val="E6E6E6"/>
                </a:solidFill>
              </a:rPr>
              <a:t>// return to operating system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		...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// code for </a:t>
            </a:r>
            <a:r>
              <a:rPr lang="en-US" altLang="zh-CN" sz="1800" b="1">
                <a:solidFill>
                  <a:srgbClr val="E6E6E6"/>
                </a:solidFill>
              </a:rPr>
              <a:t>p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200	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  <a:latin typeface="Arial" panose="020B0604020202020204" pitchFamily="34" charset="0"/>
              </a:rPr>
              <a:t>3</a:t>
            </a:r>
            <a:endParaRPr lang="en-US" altLang="zh-CN" sz="1800" baseline="-250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220	BR	</a:t>
            </a:r>
            <a:r>
              <a:rPr lang="en-US" altLang="zh-CN" sz="1800">
                <a:solidFill>
                  <a:srgbClr val="0033CC"/>
                </a:solidFill>
              </a:rPr>
              <a:t>*364</a:t>
            </a:r>
            <a:r>
              <a:rPr lang="en-US" altLang="zh-CN" sz="1800">
                <a:solidFill>
                  <a:srgbClr val="A50021"/>
                </a:solidFill>
              </a:rPr>
              <a:t>	</a:t>
            </a:r>
            <a:r>
              <a:rPr lang="en-US" altLang="zh-CN" sz="1800">
                <a:solidFill>
                  <a:srgbClr val="E6E6E6"/>
                </a:solidFill>
              </a:rPr>
              <a:t>	// return to its caller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		</a:t>
            </a:r>
            <a:r>
              <a:rPr lang="en-US" altLang="zh-CN" sz="1800">
                <a:solidFill>
                  <a:srgbClr val="A50021"/>
                </a:solidFill>
              </a:rPr>
              <a:t>....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// activation record for </a:t>
            </a:r>
            <a:r>
              <a:rPr lang="en-US" altLang="zh-CN" sz="1800" b="1">
                <a:solidFill>
                  <a:srgbClr val="E6E6E6"/>
                </a:solidFill>
              </a:rPr>
              <a:t>c</a:t>
            </a:r>
            <a:endParaRPr lang="en-US" altLang="zh-CN" sz="1800" b="1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FF33CC"/>
                </a:solidFill>
              </a:rPr>
              <a:t>300</a:t>
            </a:r>
            <a:r>
              <a:rPr lang="en-US" altLang="zh-CN" sz="1800">
                <a:solidFill>
                  <a:srgbClr val="A50021"/>
                </a:solidFill>
              </a:rPr>
              <a:t>			</a:t>
            </a:r>
            <a:r>
              <a:rPr lang="en-US" altLang="zh-CN" sz="1800">
                <a:solidFill>
                  <a:srgbClr val="E6E6E6"/>
                </a:solidFill>
              </a:rPr>
              <a:t>	// return address to Caller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304			</a:t>
            </a:r>
            <a:r>
              <a:rPr lang="en-US" altLang="zh-CN" sz="1800">
                <a:solidFill>
                  <a:srgbClr val="E6E6E6"/>
                </a:solidFill>
              </a:rPr>
              <a:t>	// local data for </a:t>
            </a:r>
            <a:r>
              <a:rPr lang="en-US" altLang="zh-CN" sz="1800" b="1">
                <a:solidFill>
                  <a:srgbClr val="E6E6E6"/>
                </a:solidFill>
              </a:rPr>
              <a:t>c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		</a:t>
            </a:r>
            <a:r>
              <a:rPr lang="en-US" altLang="zh-CN" sz="1800">
                <a:solidFill>
                  <a:srgbClr val="A50021"/>
                </a:solidFill>
              </a:rPr>
              <a:t>....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E6E6E6"/>
                </a:solidFill>
              </a:rPr>
              <a:t>// activation record for </a:t>
            </a:r>
            <a:r>
              <a:rPr lang="en-US" altLang="zh-CN" sz="1800" b="1">
                <a:solidFill>
                  <a:srgbClr val="E6E6E6"/>
                </a:solidFill>
              </a:rPr>
              <a:t>p</a:t>
            </a:r>
            <a:endParaRPr lang="en-US" altLang="zh-CN" sz="1800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FF33CC"/>
                </a:solidFill>
              </a:rPr>
              <a:t>364</a:t>
            </a:r>
            <a:r>
              <a:rPr lang="en-US" altLang="zh-CN" sz="1800">
                <a:solidFill>
                  <a:srgbClr val="A50021"/>
                </a:solidFill>
              </a:rPr>
              <a:t>	</a:t>
            </a:r>
            <a:r>
              <a:rPr lang="en-US" altLang="zh-CN" sz="1600">
                <a:solidFill>
                  <a:schemeClr val="accent2"/>
                </a:solidFill>
              </a:rPr>
              <a:t>140</a:t>
            </a:r>
            <a:r>
              <a:rPr lang="en-US" altLang="zh-CN" sz="1800">
                <a:solidFill>
                  <a:srgbClr val="A50021"/>
                </a:solidFill>
              </a:rPr>
              <a:t>		</a:t>
            </a:r>
            <a:r>
              <a:rPr lang="en-US" altLang="zh-CN" sz="1800">
                <a:solidFill>
                  <a:srgbClr val="E6E6E6"/>
                </a:solidFill>
              </a:rPr>
              <a:t>	// return address to Caller</a:t>
            </a:r>
            <a:endParaRPr lang="en-US" altLang="zh-CN" sz="1800" b="1">
              <a:solidFill>
                <a:srgbClr val="E6E6E6"/>
              </a:solidFill>
            </a:endParaRPr>
          </a:p>
          <a:p>
            <a:pPr defTabSz="0">
              <a:lnSpc>
                <a:spcPct val="70000"/>
              </a:lnSpc>
              <a:buNone/>
              <a:tabLst>
                <a:tab pos="808355" algn="l"/>
                <a:tab pos="1338580" algn="l"/>
                <a:tab pos="2066925" algn="l"/>
                <a:tab pos="304800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368			</a:t>
            </a:r>
            <a:r>
              <a:rPr lang="en-US" altLang="zh-CN" sz="1800">
                <a:solidFill>
                  <a:srgbClr val="E6E6E6"/>
                </a:solidFill>
              </a:rPr>
              <a:t>	// local data for </a:t>
            </a:r>
            <a:r>
              <a:rPr lang="en-US" altLang="zh-CN" sz="1800" b="1">
                <a:solidFill>
                  <a:srgbClr val="E6E6E6"/>
                </a:solidFill>
              </a:rPr>
              <a:t>p</a:t>
            </a:r>
            <a:endParaRPr lang="en-US" altLang="zh-CN" sz="1800" b="1">
              <a:solidFill>
                <a:srgbClr val="E6E6E6"/>
              </a:solidFill>
            </a:endParaRPr>
          </a:p>
        </p:txBody>
      </p:sp>
      <p:sp>
        <p:nvSpPr>
          <p:cNvPr id="698375" name="矩形 698374"/>
          <p:cNvSpPr/>
          <p:nvPr/>
        </p:nvSpPr>
        <p:spPr>
          <a:xfrm>
            <a:off x="2247900" y="5675313"/>
            <a:ext cx="457200" cy="268287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endParaRPr lang="en-US" altLang="x-none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22" name="标题 696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Stack Allocation</a:t>
            </a:r>
            <a:endParaRPr lang="en-US" altLang="zh-CN"/>
          </a:p>
        </p:txBody>
      </p:sp>
      <p:sp>
        <p:nvSpPr>
          <p:cNvPr id="696323" name="文本占位符 696322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953000"/>
          </a:xfrm>
        </p:spPr>
        <p:txBody>
          <a:bodyPr/>
          <a:p>
            <a:pPr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2500"/>
              <a:t>Implementation of initialization</a:t>
            </a:r>
            <a:endParaRPr lang="en-US" altLang="zh-CN" sz="25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lvl="1"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SP,	#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stackStart</a:t>
            </a:r>
            <a:r>
              <a:rPr lang="en-US" altLang="zh-CN" sz="1900">
                <a:solidFill>
                  <a:srgbClr val="E6E6E6"/>
                </a:solidFill>
              </a:rPr>
              <a:t>	// initialize the stack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...</a:t>
            </a:r>
            <a:r>
              <a:rPr lang="en-US" altLang="zh-CN" sz="1900">
                <a:solidFill>
                  <a:srgbClr val="E6E6E6"/>
                </a:solidFill>
              </a:rPr>
              <a:t>				// code for main()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HALT</a:t>
            </a:r>
            <a:r>
              <a:rPr lang="en-US" altLang="zh-CN" sz="1900">
                <a:solidFill>
                  <a:srgbClr val="E6E6E6"/>
                </a:solidFill>
              </a:rPr>
              <a:t>				// terminate</a:t>
            </a:r>
            <a:endParaRPr lang="en-US" altLang="zh-CN" sz="1900">
              <a:solidFill>
                <a:srgbClr val="E6E6E6"/>
              </a:solidFill>
            </a:endParaRPr>
          </a:p>
          <a:p>
            <a:pPr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2500"/>
              <a:t>Implementation of </a:t>
            </a:r>
            <a:r>
              <a:rPr lang="en-US" altLang="zh-CN" sz="2500" b="1">
                <a:solidFill>
                  <a:srgbClr val="0033CC"/>
                </a:solidFill>
              </a:rPr>
              <a:t>call </a:t>
            </a:r>
            <a:r>
              <a:rPr lang="en-US" altLang="zh-CN" sz="2500" b="1" i="1">
                <a:solidFill>
                  <a:srgbClr val="0033CC"/>
                </a:solidFill>
                <a:latin typeface="Times New Roman" panose="02020603050405020304" pitchFamily="18" charset="0"/>
              </a:rPr>
              <a:t>callee</a:t>
            </a:r>
            <a:endParaRPr lang="en-US" altLang="zh-CN" sz="25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lvl="1"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ADD	SP,	SP,	#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caller.recordSize</a:t>
            </a:r>
            <a:r>
              <a:rPr lang="en-US" altLang="zh-CN" sz="1900">
                <a:solidFill>
                  <a:srgbClr val="E6E6E6"/>
                </a:solidFill>
              </a:rPr>
              <a:t>	// push an AR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ST	*SP,	#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here</a:t>
            </a:r>
            <a:r>
              <a:rPr lang="en-US" altLang="zh-CN" sz="1900">
                <a:solidFill>
                  <a:srgbClr val="A50021"/>
                </a:solidFill>
              </a:rPr>
              <a:t> + 16</a:t>
            </a:r>
            <a:r>
              <a:rPr lang="en-US" altLang="zh-CN" sz="1900">
                <a:solidFill>
                  <a:srgbClr val="E6E6E6"/>
                </a:solidFill>
              </a:rPr>
              <a:t>	// return address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BR	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callee.codeArea</a:t>
            </a:r>
            <a:r>
              <a:rPr lang="en-US" altLang="zh-CN" sz="1900">
                <a:solidFill>
                  <a:srgbClr val="E6E6E6"/>
                </a:solidFill>
              </a:rPr>
              <a:t>	// jump to Callee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SUB	SP,	SP,	#</a:t>
            </a:r>
            <a:r>
              <a:rPr lang="en-US" altLang="zh-CN" sz="1900" i="1">
                <a:solidFill>
                  <a:srgbClr val="A50021"/>
                </a:solidFill>
                <a:latin typeface="Times New Roman" panose="02020603050405020304" pitchFamily="18" charset="0"/>
              </a:rPr>
              <a:t>caller.recordSize</a:t>
            </a:r>
            <a:r>
              <a:rPr lang="en-US" altLang="zh-CN" sz="1900">
                <a:solidFill>
                  <a:srgbClr val="E6E6E6"/>
                </a:solidFill>
              </a:rPr>
              <a:t>	// pop the AR</a:t>
            </a:r>
            <a:br>
              <a:rPr lang="en-US" altLang="zh-CN" sz="1900">
                <a:solidFill>
                  <a:srgbClr val="E6E6E6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...</a:t>
            </a:r>
            <a:endParaRPr lang="en-US" altLang="zh-CN" sz="1900">
              <a:solidFill>
                <a:srgbClr val="A50021"/>
              </a:solidFill>
            </a:endParaRPr>
          </a:p>
          <a:p>
            <a:pPr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2500"/>
              <a:t>Implementation of </a:t>
            </a:r>
            <a:r>
              <a:rPr lang="en-US" altLang="zh-CN" sz="2500" b="1">
                <a:solidFill>
                  <a:srgbClr val="0033CC"/>
                </a:solidFill>
              </a:rPr>
              <a:t>return</a:t>
            </a:r>
            <a:endParaRPr lang="en-US" altLang="zh-CN" sz="2500" b="1">
              <a:solidFill>
                <a:srgbClr val="0033CC"/>
              </a:solidFill>
            </a:endParaRPr>
          </a:p>
          <a:p>
            <a:pPr lvl="1" defTabSz="0">
              <a:lnSpc>
                <a:spcPct val="95000"/>
              </a:lnSpc>
              <a:tabLst>
                <a:tab pos="1431925" algn="l"/>
                <a:tab pos="1974850" algn="l"/>
                <a:tab pos="2517775" algn="l"/>
                <a:tab pos="45720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BR	*0(SP)</a:t>
            </a:r>
            <a:r>
              <a:rPr lang="en-US" altLang="zh-CN" sz="1900">
                <a:solidFill>
                  <a:srgbClr val="E6E6E6"/>
                </a:solidFill>
              </a:rPr>
              <a:t>		// return to Caller</a:t>
            </a:r>
            <a:endParaRPr lang="en-US" altLang="zh-CN" sz="1900">
              <a:solidFill>
                <a:srgbClr val="E6E6E6"/>
              </a:solidFill>
            </a:endParaRPr>
          </a:p>
        </p:txBody>
      </p:sp>
      <p:sp>
        <p:nvSpPr>
          <p:cNvPr id="696325" name="线形标注 2 696324"/>
          <p:cNvSpPr/>
          <p:nvPr/>
        </p:nvSpPr>
        <p:spPr>
          <a:xfrm>
            <a:off x="152400" y="4495800"/>
            <a:ext cx="1752600" cy="495300"/>
          </a:xfrm>
          <a:prstGeom prst="borderCallout2">
            <a:avLst>
              <a:gd name="adj1" fmla="val 23079"/>
              <a:gd name="adj2" fmla="val 104347"/>
              <a:gd name="adj3" fmla="val 23079"/>
              <a:gd name="adj4" fmla="val 133333"/>
              <a:gd name="adj5" fmla="val -32370"/>
              <a:gd name="adj6" fmla="val 163315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DBv2 must assume that addressing </a:t>
            </a:r>
            <a:r>
              <a:rPr lang="en-US" altLang="zh-CN" sz="1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0(SP)</a:t>
            </a:r>
            <a:r>
              <a:rPr lang="en-US" altLang="zh-CN" sz="10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has no additional cost</a:t>
            </a:r>
            <a:endParaRPr lang="en-US" altLang="zh-CN" sz="10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9394" name="标题 6993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Example: Three-Address Code</a:t>
            </a:r>
            <a:endParaRPr lang="en-US" altLang="zh-CN"/>
          </a:p>
        </p:txBody>
      </p:sp>
      <p:sp>
        <p:nvSpPr>
          <p:cNvPr id="699395" name="文本占位符 699394"/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3733800" cy="4495800"/>
          </a:xfrm>
        </p:spPr>
        <p:txBody>
          <a:bodyPr/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E6E6E6"/>
                </a:solidFill>
              </a:rPr>
              <a:t>// code for </a:t>
            </a:r>
            <a:r>
              <a:rPr lang="en-US" altLang="zh-CN" sz="2000" b="1">
                <a:solidFill>
                  <a:srgbClr val="E6E6E6"/>
                </a:solidFill>
              </a:rPr>
              <a:t>m</a:t>
            </a:r>
            <a:endParaRPr lang="en-US" altLang="zh-CN" sz="2000" b="1">
              <a:solidFill>
                <a:srgbClr val="E6E6E6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FF3300"/>
                </a:solidFill>
              </a:rPr>
              <a:t>action</a:t>
            </a:r>
            <a:r>
              <a:rPr lang="en-US" altLang="zh-CN" sz="2000" baseline="-25000">
                <a:solidFill>
                  <a:srgbClr val="FF3300"/>
                </a:solidFill>
              </a:rPr>
              <a:t>1</a:t>
            </a:r>
            <a:endParaRPr lang="en-US" altLang="zh-CN" sz="2000" baseline="-25000">
              <a:solidFill>
                <a:srgbClr val="FF3300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call q</a:t>
            </a:r>
            <a:endParaRPr lang="en-US" altLang="zh-CN" sz="1900">
              <a:solidFill>
                <a:srgbClr val="A50021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FF3300"/>
                </a:solidFill>
              </a:rPr>
              <a:t>action</a:t>
            </a:r>
            <a:r>
              <a:rPr lang="en-US" altLang="zh-CN" sz="2000" baseline="-25000">
                <a:solidFill>
                  <a:srgbClr val="FF3300"/>
                </a:solidFill>
              </a:rPr>
              <a:t>2</a:t>
            </a:r>
            <a:endParaRPr lang="en-US" altLang="zh-CN" sz="2000" baseline="-25000">
              <a:solidFill>
                <a:srgbClr val="FF3300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halt</a:t>
            </a:r>
            <a:endParaRPr lang="en-US" altLang="zh-CN" sz="1900">
              <a:solidFill>
                <a:srgbClr val="A50021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endParaRPr lang="en-US" altLang="zh-CN" sz="2000">
              <a:solidFill>
                <a:srgbClr val="E6E6E6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E6E6E6"/>
                </a:solidFill>
              </a:rPr>
              <a:t>// code for </a:t>
            </a:r>
            <a:r>
              <a:rPr lang="en-US" altLang="zh-CN" sz="2000" b="1">
                <a:solidFill>
                  <a:srgbClr val="E6E6E6"/>
                </a:solidFill>
              </a:rPr>
              <a:t>p</a:t>
            </a:r>
            <a:endParaRPr lang="en-US" altLang="zh-CN" sz="2000" b="1">
              <a:solidFill>
                <a:srgbClr val="E6E6E6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FF3300"/>
                </a:solidFill>
              </a:rPr>
              <a:t>action</a:t>
            </a:r>
            <a:r>
              <a:rPr lang="en-US" altLang="zh-CN" sz="2000" baseline="-25000">
                <a:solidFill>
                  <a:srgbClr val="FF3300"/>
                </a:solidFill>
              </a:rPr>
              <a:t>3</a:t>
            </a:r>
            <a:endParaRPr lang="en-US" altLang="zh-CN" sz="2000" baseline="-25000">
              <a:solidFill>
                <a:srgbClr val="FF3300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return</a:t>
            </a:r>
            <a:endParaRPr lang="en-US" altLang="zh-CN" sz="2000">
              <a:solidFill>
                <a:srgbClr val="A50021"/>
              </a:solidFill>
            </a:endParaRPr>
          </a:p>
          <a:p>
            <a:pPr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endParaRPr lang="en-US" altLang="zh-CN" sz="2000">
              <a:solidFill>
                <a:srgbClr val="A50021"/>
              </a:solidFill>
            </a:endParaRPr>
          </a:p>
        </p:txBody>
      </p:sp>
      <p:sp>
        <p:nvSpPr>
          <p:cNvPr id="699403" name="矩形 699402"/>
          <p:cNvSpPr/>
          <p:nvPr/>
        </p:nvSpPr>
        <p:spPr>
          <a:xfrm>
            <a:off x="4876800" y="1676400"/>
            <a:ext cx="37338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E6E6E6"/>
                </a:solidFill>
              </a:rPr>
              <a:t>// code for </a:t>
            </a:r>
            <a:r>
              <a:rPr lang="en-US" altLang="zh-CN" sz="2000" b="1">
                <a:solidFill>
                  <a:srgbClr val="E6E6E6"/>
                </a:solidFill>
              </a:rPr>
              <a:t>q</a:t>
            </a:r>
            <a:endParaRPr lang="en-US" altLang="zh-CN" sz="2000" b="1">
              <a:solidFill>
                <a:srgbClr val="E6E6E6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FF3300"/>
                </a:solidFill>
              </a:rPr>
              <a:t>action</a:t>
            </a:r>
            <a:r>
              <a:rPr lang="en-US" altLang="zh-CN" sz="1900" baseline="-25000">
                <a:solidFill>
                  <a:srgbClr val="FF3300"/>
                </a:solidFill>
              </a:rPr>
              <a:t>4</a:t>
            </a:r>
            <a:endParaRPr lang="en-US" altLang="zh-CN" sz="1900" baseline="-25000">
              <a:solidFill>
                <a:srgbClr val="FF3300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call p</a:t>
            </a:r>
            <a:endParaRPr lang="en-US" altLang="zh-CN" sz="1900">
              <a:solidFill>
                <a:srgbClr val="A50021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FF3300"/>
                </a:solidFill>
              </a:rPr>
              <a:t>action</a:t>
            </a:r>
            <a:r>
              <a:rPr lang="en-US" altLang="zh-CN" sz="2000" baseline="-25000">
                <a:solidFill>
                  <a:srgbClr val="FF3300"/>
                </a:solidFill>
              </a:rPr>
              <a:t>5</a:t>
            </a:r>
            <a:endParaRPr lang="en-US" altLang="zh-CN" sz="2000" baseline="-25000">
              <a:solidFill>
                <a:srgbClr val="FF3300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call q</a:t>
            </a:r>
            <a:endParaRPr lang="en-US" altLang="zh-CN" sz="1900">
              <a:solidFill>
                <a:srgbClr val="A50021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FF3300"/>
                </a:solidFill>
              </a:rPr>
              <a:t>action</a:t>
            </a:r>
            <a:r>
              <a:rPr lang="en-US" altLang="zh-CN" sz="2000" baseline="-25000">
                <a:solidFill>
                  <a:srgbClr val="FF3300"/>
                </a:solidFill>
              </a:rPr>
              <a:t>6</a:t>
            </a:r>
            <a:endParaRPr lang="en-US" altLang="zh-CN" sz="2000" baseline="-25000">
              <a:solidFill>
                <a:srgbClr val="FF3300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call q</a:t>
            </a:r>
            <a:endParaRPr lang="en-US" altLang="zh-CN" sz="1900">
              <a:solidFill>
                <a:srgbClr val="A50021"/>
              </a:solidFill>
            </a:endParaRPr>
          </a:p>
          <a:p>
            <a:pPr lvl="0" defTabSz="0"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2000">
                <a:solidFill>
                  <a:srgbClr val="A50021"/>
                </a:solidFill>
              </a:rPr>
              <a:t>return</a:t>
            </a:r>
            <a:endParaRPr lang="en-US" altLang="zh-CN" sz="2000">
              <a:solidFill>
                <a:srgbClr val="A50021"/>
              </a:solidFill>
            </a:endParaRPr>
          </a:p>
        </p:txBody>
      </p:sp>
      <p:sp>
        <p:nvSpPr>
          <p:cNvPr id="699404" name="直接连接符 699403"/>
          <p:cNvSpPr/>
          <p:nvPr/>
        </p:nvSpPr>
        <p:spPr>
          <a:xfrm>
            <a:off x="4800600" y="1524000"/>
            <a:ext cx="0" cy="472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7346" name="标题 6973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Example: Implementation</a:t>
            </a:r>
            <a:endParaRPr lang="en-US" altLang="zh-CN"/>
          </a:p>
        </p:txBody>
      </p:sp>
      <p:sp>
        <p:nvSpPr>
          <p:cNvPr id="697347" name="文本占位符 697346"/>
          <p:cNvSpPr>
            <a:spLocks noGrp="1"/>
          </p:cNvSpPr>
          <p:nvPr>
            <p:ph type="body" idx="1"/>
          </p:nvPr>
        </p:nvSpPr>
        <p:spPr>
          <a:xfrm>
            <a:off x="1295400" y="1600200"/>
            <a:ext cx="3659188" cy="4572000"/>
          </a:xfrm>
        </p:spPr>
        <p:txBody>
          <a:bodyPr/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100	LD	SP,	#</a:t>
            </a:r>
            <a:r>
              <a:rPr lang="en-US" altLang="zh-CN" sz="1800">
                <a:solidFill>
                  <a:srgbClr val="FF33CC"/>
                </a:solidFill>
              </a:rPr>
              <a:t>600</a:t>
            </a:r>
            <a:endParaRPr lang="en-US" altLang="zh-CN" sz="1800">
              <a:solidFill>
                <a:srgbClr val="FF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108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1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128</a:t>
            </a:r>
            <a:r>
              <a:rPr lang="en-US" altLang="zh-CN" sz="1800">
                <a:solidFill>
                  <a:srgbClr val="0033CC"/>
                </a:solidFill>
              </a:rPr>
              <a:t>	ADD	SP,	SP,	#msize</a:t>
            </a:r>
            <a:endParaRPr lang="en-US" altLang="zh-CN" sz="1800">
              <a:solidFill>
                <a:srgbClr val="00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136</a:t>
            </a:r>
            <a:r>
              <a:rPr lang="en-US" altLang="zh-CN" sz="1800">
                <a:solidFill>
                  <a:srgbClr val="0033CC"/>
                </a:solidFill>
              </a:rPr>
              <a:t>	ST	*SP, 	#152</a:t>
            </a:r>
            <a:endParaRPr lang="en-US" altLang="zh-CN" sz="1800">
              <a:solidFill>
                <a:srgbClr val="00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144</a:t>
            </a:r>
            <a:r>
              <a:rPr lang="en-US" altLang="zh-CN" sz="1800">
                <a:solidFill>
                  <a:srgbClr val="0033CC"/>
                </a:solidFill>
              </a:rPr>
              <a:t>	BR	300</a:t>
            </a:r>
            <a:endParaRPr lang="en-US" altLang="zh-CN" sz="1800">
              <a:solidFill>
                <a:srgbClr val="00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152</a:t>
            </a:r>
            <a:r>
              <a:rPr lang="en-US" altLang="zh-CN" sz="1800">
                <a:solidFill>
                  <a:srgbClr val="0033CC"/>
                </a:solidFill>
              </a:rPr>
              <a:t>	SUB	SP,	SP,	#msize</a:t>
            </a:r>
            <a:endParaRPr lang="en-US" altLang="zh-CN" sz="1800">
              <a:solidFill>
                <a:srgbClr val="00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160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2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180	HALT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		...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200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3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220	</a:t>
            </a:r>
            <a:r>
              <a:rPr lang="en-US" altLang="zh-CN" sz="1800">
                <a:solidFill>
                  <a:schemeClr val="hlink"/>
                </a:solidFill>
              </a:rPr>
              <a:t>BR	*0(SP)</a:t>
            </a:r>
            <a:endParaRPr lang="en-US" altLang="zh-CN" sz="1800">
              <a:solidFill>
                <a:schemeClr val="hlink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		....</a:t>
            </a:r>
            <a:endParaRPr lang="en-US" altLang="zh-CN" sz="1800">
              <a:solidFill>
                <a:srgbClr val="A50021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300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4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320	</a:t>
            </a:r>
            <a:r>
              <a:rPr lang="en-US" altLang="zh-CN" sz="1800">
                <a:solidFill>
                  <a:srgbClr val="0033CC"/>
                </a:solidFill>
              </a:rPr>
              <a:t>ADD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defTabSz="0">
              <a:lnSpc>
                <a:spcPct val="85000"/>
              </a:lnSpc>
              <a:buNone/>
              <a:tabLst>
                <a:tab pos="542925" algn="l"/>
                <a:tab pos="1167130" algn="l"/>
                <a:tab pos="1710055" algn="l"/>
                <a:tab pos="2240280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328	</a:t>
            </a:r>
            <a:r>
              <a:rPr lang="en-US" altLang="zh-CN" sz="1800">
                <a:solidFill>
                  <a:srgbClr val="0033CC"/>
                </a:solidFill>
              </a:rPr>
              <a:t>ST	*SP, 	#344</a:t>
            </a:r>
            <a:endParaRPr lang="en-US" altLang="zh-CN" sz="1800">
              <a:solidFill>
                <a:srgbClr val="0033CC"/>
              </a:solidFill>
            </a:endParaRPr>
          </a:p>
        </p:txBody>
      </p:sp>
      <p:sp>
        <p:nvSpPr>
          <p:cNvPr id="697349" name="矩形 697348"/>
          <p:cNvSpPr/>
          <p:nvPr/>
        </p:nvSpPr>
        <p:spPr>
          <a:xfrm>
            <a:off x="4953000" y="1600200"/>
            <a:ext cx="3659188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336	</a:t>
            </a:r>
            <a:r>
              <a:rPr lang="en-US" altLang="zh-CN" sz="1800">
                <a:solidFill>
                  <a:srgbClr val="0033CC"/>
                </a:solidFill>
              </a:rPr>
              <a:t>BR	200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344	</a:t>
            </a:r>
            <a:r>
              <a:rPr lang="en-US" altLang="zh-CN" sz="1800">
                <a:solidFill>
                  <a:srgbClr val="0033CC"/>
                </a:solidFill>
              </a:rPr>
              <a:t>SUB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352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5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372</a:t>
            </a:r>
            <a:r>
              <a:rPr lang="en-US" altLang="zh-CN" sz="1800">
                <a:solidFill>
                  <a:srgbClr val="0033CC"/>
                </a:solidFill>
              </a:rPr>
              <a:t>	ADD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380</a:t>
            </a:r>
            <a:r>
              <a:rPr lang="en-US" altLang="zh-CN" sz="1800">
                <a:solidFill>
                  <a:srgbClr val="0033CC"/>
                </a:solidFill>
              </a:rPr>
              <a:t>	ST	*SP, 	#396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388</a:t>
            </a:r>
            <a:r>
              <a:rPr lang="en-US" altLang="zh-CN" sz="1800">
                <a:solidFill>
                  <a:srgbClr val="0033CC"/>
                </a:solidFill>
              </a:rPr>
              <a:t>	BR	300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396</a:t>
            </a:r>
            <a:r>
              <a:rPr lang="en-US" altLang="zh-CN" sz="1800">
                <a:solidFill>
                  <a:srgbClr val="0033CC"/>
                </a:solidFill>
              </a:rPr>
              <a:t>	SUB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404	</a:t>
            </a:r>
            <a:r>
              <a:rPr lang="en-US" altLang="zh-CN" sz="1800">
                <a:solidFill>
                  <a:srgbClr val="FF3300"/>
                </a:solidFill>
              </a:rPr>
              <a:t>action</a:t>
            </a:r>
            <a:r>
              <a:rPr lang="en-US" altLang="zh-CN" sz="1800" baseline="-25000">
                <a:solidFill>
                  <a:srgbClr val="FF3300"/>
                </a:solidFill>
              </a:rPr>
              <a:t>6</a:t>
            </a:r>
            <a:endParaRPr lang="en-US" altLang="zh-CN" sz="1800" baseline="-25000">
              <a:solidFill>
                <a:srgbClr val="FF3300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424</a:t>
            </a:r>
            <a:r>
              <a:rPr lang="en-US" altLang="zh-CN" sz="1800">
                <a:solidFill>
                  <a:srgbClr val="0033CC"/>
                </a:solidFill>
              </a:rPr>
              <a:t>	ADD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432</a:t>
            </a:r>
            <a:r>
              <a:rPr lang="en-US" altLang="zh-CN" sz="1800">
                <a:solidFill>
                  <a:srgbClr val="0033CC"/>
                </a:solidFill>
              </a:rPr>
              <a:t>	ST	*SP, 	#448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440</a:t>
            </a:r>
            <a:r>
              <a:rPr lang="en-US" altLang="zh-CN" sz="1800">
                <a:solidFill>
                  <a:srgbClr val="0033CC"/>
                </a:solidFill>
              </a:rPr>
              <a:t>	BR	300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448</a:t>
            </a:r>
            <a:r>
              <a:rPr lang="en-US" altLang="zh-CN" sz="1800">
                <a:solidFill>
                  <a:srgbClr val="0033CC"/>
                </a:solidFill>
              </a:rPr>
              <a:t>	SUB	SP,	SP,	#qsize</a:t>
            </a:r>
            <a:endParaRPr lang="en-US" altLang="zh-CN" sz="1800">
              <a:solidFill>
                <a:srgbClr val="0033CC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456	</a:t>
            </a:r>
            <a:r>
              <a:rPr lang="en-US" altLang="zh-CN" sz="1800">
                <a:solidFill>
                  <a:schemeClr val="hlink"/>
                </a:solidFill>
              </a:rPr>
              <a:t>BR	*0(SP)</a:t>
            </a:r>
            <a:endParaRPr lang="en-US" altLang="zh-CN" sz="1800">
              <a:solidFill>
                <a:schemeClr val="hlink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A50021"/>
                </a:solidFill>
              </a:rPr>
              <a:t>		...</a:t>
            </a:r>
            <a:endParaRPr lang="en-US" altLang="zh-CN" sz="1800">
              <a:solidFill>
                <a:srgbClr val="A50021"/>
              </a:solidFill>
            </a:endParaRPr>
          </a:p>
          <a:p>
            <a:pPr lvl="0" defTabSz="0">
              <a:lnSpc>
                <a:spcPct val="85000"/>
              </a:lnSpc>
              <a:buNone/>
              <a:tabLst>
                <a:tab pos="622300" algn="l"/>
                <a:tab pos="1259205" algn="l"/>
                <a:tab pos="1789430" algn="l"/>
                <a:tab pos="2332355" algn="l"/>
                <a:tab pos="3765550" algn="l"/>
              </a:tabLst>
            </a:pPr>
            <a:r>
              <a:rPr lang="en-US" altLang="zh-CN" sz="1800">
                <a:solidFill>
                  <a:srgbClr val="FF33CC"/>
                </a:solidFill>
              </a:rPr>
              <a:t>600</a:t>
            </a:r>
            <a:endParaRPr lang="en-US" altLang="zh-CN" sz="1800">
              <a:solidFill>
                <a:srgbClr val="FF33CC"/>
              </a:solidFill>
            </a:endParaRPr>
          </a:p>
        </p:txBody>
      </p:sp>
      <p:sp>
        <p:nvSpPr>
          <p:cNvPr id="697350" name="直接连接符 697349"/>
          <p:cNvSpPr/>
          <p:nvPr/>
        </p:nvSpPr>
        <p:spPr>
          <a:xfrm>
            <a:off x="4800600" y="1524000"/>
            <a:ext cx="0" cy="472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</p:sp>
      <p:sp>
        <p:nvSpPr>
          <p:cNvPr id="697352" name="直接连接符 697351"/>
          <p:cNvSpPr/>
          <p:nvPr/>
        </p:nvSpPr>
        <p:spPr>
          <a:xfrm flipV="1">
            <a:off x="1905000" y="5029200"/>
            <a:ext cx="2667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dashDot"/>
            <a:headEnd type="none" w="med" len="med"/>
            <a:tailEnd type="none" w="lg" len="lg"/>
          </a:ln>
        </p:spPr>
      </p:sp>
      <p:sp>
        <p:nvSpPr>
          <p:cNvPr id="697353" name="直接连接符 697352"/>
          <p:cNvSpPr/>
          <p:nvPr/>
        </p:nvSpPr>
        <p:spPr>
          <a:xfrm flipV="1">
            <a:off x="1905000" y="4303713"/>
            <a:ext cx="2667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dashDot"/>
            <a:headEnd type="none" w="med" len="med"/>
            <a:tailEnd type="none" w="lg" len="lg"/>
          </a:ln>
        </p:spPr>
      </p:sp>
      <p:sp>
        <p:nvSpPr>
          <p:cNvPr id="697354" name="线形标注 2 697353"/>
          <p:cNvSpPr/>
          <p:nvPr/>
        </p:nvSpPr>
        <p:spPr>
          <a:xfrm>
            <a:off x="152400" y="3962400"/>
            <a:ext cx="1066800" cy="381000"/>
          </a:xfrm>
          <a:prstGeom prst="borderCallout2">
            <a:avLst>
              <a:gd name="adj1" fmla="val 30000"/>
              <a:gd name="adj2" fmla="val 107144"/>
              <a:gd name="adj3" fmla="val 30000"/>
              <a:gd name="adj4" fmla="val 128722"/>
              <a:gd name="adj5" fmla="val 90000"/>
              <a:gd name="adj6" fmla="val 151190"/>
            </a:avLst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code for </a:t>
            </a:r>
            <a:r>
              <a: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endParaRPr lang="en-US" altLang="zh-CN" sz="1400" b="1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355" name="线形标注 2 697354"/>
          <p:cNvSpPr/>
          <p:nvPr/>
        </p:nvSpPr>
        <p:spPr>
          <a:xfrm>
            <a:off x="152400" y="4876800"/>
            <a:ext cx="1066800" cy="381000"/>
          </a:xfrm>
          <a:prstGeom prst="borderCallout2">
            <a:avLst>
              <a:gd name="adj1" fmla="val 30000"/>
              <a:gd name="adj2" fmla="val 107144"/>
              <a:gd name="adj3" fmla="val 30000"/>
              <a:gd name="adj4" fmla="val 127380"/>
              <a:gd name="adj5" fmla="val 87917"/>
              <a:gd name="adj6" fmla="val 148361"/>
            </a:avLst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code for </a:t>
            </a:r>
            <a:r>
              <a: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endParaRPr lang="en-US" altLang="zh-CN" sz="1400" b="1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356" name="线形标注 2 697355"/>
          <p:cNvSpPr/>
          <p:nvPr/>
        </p:nvSpPr>
        <p:spPr>
          <a:xfrm>
            <a:off x="7696200" y="533400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25245"/>
              <a:gd name="adj5" fmla="val -21875"/>
              <a:gd name="adj6" fmla="val -44731"/>
            </a:avLst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blue for call sequence</a:t>
            </a:r>
            <a:endParaRPr lang="en-US" altLang="zh-CN" sz="1400" b="1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357" name="直接连接符 697356"/>
          <p:cNvSpPr/>
          <p:nvPr/>
        </p:nvSpPr>
        <p:spPr>
          <a:xfrm flipV="1">
            <a:off x="5638800" y="5867400"/>
            <a:ext cx="2667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dashDot"/>
            <a:headEnd type="none" w="med" len="med"/>
            <a:tailEnd type="none" w="lg" len="lg"/>
          </a:ln>
        </p:spPr>
      </p:sp>
      <p:sp>
        <p:nvSpPr>
          <p:cNvPr id="697358" name="线形标注 2 697357"/>
          <p:cNvSpPr/>
          <p:nvPr/>
        </p:nvSpPr>
        <p:spPr>
          <a:xfrm>
            <a:off x="6553200" y="6172200"/>
            <a:ext cx="914400" cy="381000"/>
          </a:xfrm>
          <a:prstGeom prst="borderCallout2">
            <a:avLst>
              <a:gd name="adj1" fmla="val 30000"/>
              <a:gd name="adj2" fmla="val -8333"/>
              <a:gd name="adj3" fmla="val 30000"/>
              <a:gd name="adj4" fmla="val -48264"/>
              <a:gd name="adj5" fmla="val -40833"/>
              <a:gd name="adj6" fmla="val -89583"/>
            </a:avLst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stack</a:t>
            </a:r>
            <a:endParaRPr lang="en-US" altLang="zh-CN" sz="1400" b="1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5538" name="标题 705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 Optimization of Basic Blocks</a:t>
            </a:r>
            <a:endParaRPr lang="en-US" altLang="zh-CN"/>
          </a:p>
        </p:txBody>
      </p:sp>
      <p:sp>
        <p:nvSpPr>
          <p:cNvPr id="705539" name="文本占位符 7055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Approach</a:t>
            </a:r>
            <a:endParaRPr lang="en-US" altLang="zh-CN"/>
          </a:p>
        </p:txBody>
      </p:sp>
      <p:grpSp>
        <p:nvGrpSpPr>
          <p:cNvPr id="705547" name="组合 705546"/>
          <p:cNvGrpSpPr/>
          <p:nvPr/>
        </p:nvGrpSpPr>
        <p:grpSpPr>
          <a:xfrm>
            <a:off x="1371600" y="2895600"/>
            <a:ext cx="7239000" cy="1219200"/>
            <a:chOff x="864" y="1824"/>
            <a:chExt cx="4560" cy="576"/>
          </a:xfrm>
        </p:grpSpPr>
        <p:sp>
          <p:nvSpPr>
            <p:cNvPr id="705540" name="矩形 705539"/>
            <p:cNvSpPr/>
            <p:nvPr/>
          </p:nvSpPr>
          <p:spPr>
            <a:xfrm>
              <a:off x="864" y="1824"/>
              <a:ext cx="1104" cy="576"/>
            </a:xfrm>
            <a:prstGeom prst="rect">
              <a:avLst/>
            </a:prstGeom>
            <a:solidFill>
              <a:srgbClr val="F2FF4F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Basic Block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1" name="矩形 705540"/>
            <p:cNvSpPr/>
            <p:nvPr/>
          </p:nvSpPr>
          <p:spPr>
            <a:xfrm>
              <a:off x="2592" y="1824"/>
              <a:ext cx="1104" cy="576"/>
            </a:xfrm>
            <a:prstGeom prst="rect">
              <a:avLst/>
            </a:prstGeom>
            <a:solidFill>
              <a:schemeClr val="accent2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DAG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2" name="矩形 705541"/>
            <p:cNvSpPr/>
            <p:nvPr/>
          </p:nvSpPr>
          <p:spPr>
            <a:xfrm>
              <a:off x="4320" y="1824"/>
              <a:ext cx="1104" cy="576"/>
            </a:xfrm>
            <a:prstGeom prst="rect">
              <a:avLst/>
            </a:prstGeom>
            <a:solidFill>
              <a:srgbClr val="F2FF4F"/>
            </a:solidFill>
            <a:ln w="57150" cap="flat" cmpd="thickThin">
              <a:prstDash val="solid"/>
              <a:miter/>
              <a:headEnd type="none" w="med" len="med"/>
              <a:tailEnd type="none" w="lg" len="lg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FF4F"/>
              </a:extrusionClr>
            </a:sp3d>
          </p:spPr>
          <p:txBody>
            <a:bodyPr wrap="none" anchor="ctr">
              <a:flatTx/>
            </a:bodyPr>
            <a:p>
              <a:pPr lvl="0" algn="ctr" eaLnBrk="0" hangingPunct="0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Basic Block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5543" name="任意多边形 705542"/>
            <p:cNvSpPr/>
            <p:nvPr/>
          </p:nvSpPr>
          <p:spPr>
            <a:xfrm>
              <a:off x="2016" y="1997"/>
              <a:ext cx="576" cy="230"/>
            </a:xfrm>
            <a:custGeom>
              <a:avLst/>
              <a:gdLst>
                <a:gd name="txL" fmla="*/ 3375 w 21600"/>
                <a:gd name="txT" fmla="*/ 6300 h 21600"/>
                <a:gd name="txR" fmla="*/ 19350 w 21600"/>
                <a:gd name="txB" fmla="*/ 153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6300"/>
                  </a:lnTo>
                  <a:lnTo>
                    <a:pt x="3375" y="6300"/>
                  </a:lnTo>
                  <a:lnTo>
                    <a:pt x="3375" y="15300"/>
                  </a:lnTo>
                  <a:lnTo>
                    <a:pt x="16200" y="153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300"/>
                  </a:moveTo>
                  <a:lnTo>
                    <a:pt x="1350" y="15300"/>
                  </a:lnTo>
                  <a:lnTo>
                    <a:pt x="2700" y="15300"/>
                  </a:lnTo>
                  <a:lnTo>
                    <a:pt x="2700" y="6300"/>
                  </a:lnTo>
                  <a:close/>
                </a:path>
                <a:path w="21600" h="21600">
                  <a:moveTo>
                    <a:pt x="0" y="6300"/>
                  </a:moveTo>
                  <a:lnTo>
                    <a:pt x="0" y="15300"/>
                  </a:lnTo>
                  <a:lnTo>
                    <a:pt x="675" y="15300"/>
                  </a:lnTo>
                  <a:lnTo>
                    <a:pt x="675" y="6300"/>
                  </a:lnTo>
                  <a:close/>
                </a:path>
              </a:pathLst>
            </a:custGeom>
            <a:solidFill>
              <a:srgbClr val="33CC33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5544" name="任意多边形 705543"/>
            <p:cNvSpPr/>
            <p:nvPr/>
          </p:nvSpPr>
          <p:spPr>
            <a:xfrm>
              <a:off x="3744" y="1997"/>
              <a:ext cx="576" cy="230"/>
            </a:xfrm>
            <a:custGeom>
              <a:avLst/>
              <a:gdLst>
                <a:gd name="txL" fmla="*/ 3375 w 21600"/>
                <a:gd name="txT" fmla="*/ 6300 h 21600"/>
                <a:gd name="txR" fmla="*/ 19350 w 21600"/>
                <a:gd name="txB" fmla="*/ 153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6300"/>
                  </a:lnTo>
                  <a:lnTo>
                    <a:pt x="3375" y="6300"/>
                  </a:lnTo>
                  <a:lnTo>
                    <a:pt x="3375" y="15300"/>
                  </a:lnTo>
                  <a:lnTo>
                    <a:pt x="16200" y="153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300"/>
                  </a:moveTo>
                  <a:lnTo>
                    <a:pt x="1350" y="15300"/>
                  </a:lnTo>
                  <a:lnTo>
                    <a:pt x="2700" y="15300"/>
                  </a:lnTo>
                  <a:lnTo>
                    <a:pt x="2700" y="6300"/>
                  </a:lnTo>
                  <a:close/>
                </a:path>
                <a:path w="21600" h="21600">
                  <a:moveTo>
                    <a:pt x="0" y="6300"/>
                  </a:moveTo>
                  <a:lnTo>
                    <a:pt x="0" y="15300"/>
                  </a:lnTo>
                  <a:lnTo>
                    <a:pt x="675" y="15300"/>
                  </a:lnTo>
                  <a:lnTo>
                    <a:pt x="675" y="6300"/>
                  </a:lnTo>
                  <a:close/>
                </a:path>
              </a:pathLst>
            </a:custGeom>
            <a:solidFill>
              <a:srgbClr val="33CC33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5546" name="折角形 705545"/>
          <p:cNvSpPr/>
          <p:nvPr/>
        </p:nvSpPr>
        <p:spPr>
          <a:xfrm>
            <a:off x="6477000" y="5181600"/>
            <a:ext cx="2057400" cy="838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A50021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Petri Nets in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 Compiler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126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Lecture 11.  Code Generation</a:t>
            </a:r>
            <a:endParaRPr lang="en-US" altLang="zh-CN"/>
          </a:p>
        </p:txBody>
      </p:sp>
      <p:sp>
        <p:nvSpPr>
          <p:cNvPr id="112643" name="文本占位符 112642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Introduction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Abstraction of Target Machines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Implementation of Procedures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Optimization of Basic Blocks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A Simple Code Generator</a:t>
            </a:r>
            <a:endParaRPr lang="en-US" altLang="zh-CN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/>
              <a:t>Peephole Optimization</a:t>
            </a:r>
            <a:endParaRPr lang="en-US" altLang="zh-CN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7586" name="标题 707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Basic Blocks</a:t>
            </a:r>
            <a:endParaRPr lang="en-US" altLang="zh-CN"/>
          </a:p>
        </p:txBody>
      </p:sp>
      <p:sp>
        <p:nvSpPr>
          <p:cNvPr id="707587" name="文本占位符 70758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57505" indent="-357505"/>
            <a:r>
              <a:rPr lang="en-US" altLang="zh-CN" sz="2500"/>
              <a:t>Single entry and single exit </a:t>
            </a:r>
            <a:endParaRPr lang="en-US" altLang="zh-CN" sz="2500"/>
          </a:p>
          <a:p>
            <a:pPr marL="357505" indent="-357505"/>
            <a:r>
              <a:rPr lang="en-US" altLang="zh-CN" sz="2500"/>
              <a:t>Example</a:t>
            </a:r>
            <a:endParaRPr lang="en-US" altLang="zh-CN" sz="2500"/>
          </a:p>
        </p:txBody>
      </p:sp>
      <p:grpSp>
        <p:nvGrpSpPr>
          <p:cNvPr id="707592" name="组合 707591"/>
          <p:cNvGrpSpPr/>
          <p:nvPr/>
        </p:nvGrpSpPr>
        <p:grpSpPr>
          <a:xfrm>
            <a:off x="1600200" y="2819400"/>
            <a:ext cx="7162800" cy="3200400"/>
            <a:chOff x="1008" y="1776"/>
            <a:chExt cx="4512" cy="2016"/>
          </a:xfrm>
        </p:grpSpPr>
        <p:sp>
          <p:nvSpPr>
            <p:cNvPr id="707588" name="矩形 707587"/>
            <p:cNvSpPr/>
            <p:nvPr/>
          </p:nvSpPr>
          <p:spPr>
            <a:xfrm>
              <a:off x="3216" y="1776"/>
              <a:ext cx="2304" cy="20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(10)	i = i + 1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(11)	</a:t>
              </a:r>
              <a:r>
                <a:rPr lang="en-US" altLang="zh-CN" sz="1700" b="1">
                  <a:solidFill>
                    <a:srgbClr val="A50021"/>
                  </a:solidFill>
                </a:rPr>
                <a:t>if</a:t>
              </a:r>
              <a:r>
                <a:rPr lang="en-US" altLang="zh-CN" sz="1700">
                  <a:solidFill>
                    <a:srgbClr val="A50021"/>
                  </a:solidFill>
                </a:rPr>
                <a:t> i &lt;= 10 </a:t>
              </a:r>
              <a:r>
                <a:rPr lang="en-US" altLang="zh-CN" sz="1700" b="1">
                  <a:solidFill>
                    <a:srgbClr val="A50021"/>
                  </a:solidFill>
                </a:rPr>
                <a:t>goto</a:t>
              </a:r>
              <a:r>
                <a:rPr lang="en-US" altLang="zh-CN" sz="1700">
                  <a:solidFill>
                    <a:srgbClr val="A50021"/>
                  </a:solidFill>
                </a:rPr>
                <a:t> 2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(12)	i =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(13)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5</a:t>
              </a:r>
              <a:r>
                <a:rPr lang="en-US" altLang="zh-CN" sz="1700">
                  <a:solidFill>
                    <a:srgbClr val="A50021"/>
                  </a:solidFill>
                </a:rPr>
                <a:t> = i –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(14)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6</a:t>
              </a:r>
              <a:r>
                <a:rPr lang="en-US" altLang="zh-CN" sz="1700">
                  <a:solidFill>
                    <a:srgbClr val="A50021"/>
                  </a:solidFill>
                </a:rPr>
                <a:t> = 88 * 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5</a:t>
              </a:r>
              <a:endParaRPr lang="en-US" altLang="zh-CN" sz="1700" baseline="-250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(15)	a[t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6</a:t>
              </a:r>
              <a:r>
                <a:rPr lang="en-US" altLang="zh-CN" sz="1700">
                  <a:solidFill>
                    <a:srgbClr val="A50021"/>
                  </a:solidFill>
                </a:rPr>
                <a:t>] = 1.0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(16)	i = i + 1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(17)	</a:t>
              </a:r>
              <a:r>
                <a:rPr lang="en-US" altLang="zh-CN" sz="1700" b="1">
                  <a:solidFill>
                    <a:srgbClr val="A50021"/>
                  </a:solidFill>
                </a:rPr>
                <a:t>if</a:t>
              </a:r>
              <a:r>
                <a:rPr lang="en-US" altLang="zh-CN" sz="1700">
                  <a:solidFill>
                    <a:srgbClr val="A50021"/>
                  </a:solidFill>
                </a:rPr>
                <a:t> i &lt;= 10 </a:t>
              </a:r>
              <a:r>
                <a:rPr lang="en-US" altLang="zh-CN" sz="1700" b="1">
                  <a:solidFill>
                    <a:srgbClr val="A50021"/>
                  </a:solidFill>
                </a:rPr>
                <a:t>goto</a:t>
              </a:r>
              <a:r>
                <a:rPr lang="en-US" altLang="zh-CN" sz="1700">
                  <a:solidFill>
                    <a:srgbClr val="A50021"/>
                  </a:solidFill>
                </a:rPr>
                <a:t> 13</a:t>
              </a:r>
              <a:endParaRPr lang="en-US" altLang="zh-CN" sz="1700">
                <a:solidFill>
                  <a:srgbClr val="A50021"/>
                </a:solidFill>
              </a:endParaRPr>
            </a:p>
          </p:txBody>
        </p:sp>
        <p:sp>
          <p:nvSpPr>
            <p:cNvPr id="707589" name="矩形 707588"/>
            <p:cNvSpPr/>
            <p:nvPr/>
          </p:nvSpPr>
          <p:spPr>
            <a:xfrm>
              <a:off x="1008" y="1776"/>
              <a:ext cx="2304" cy="20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(1)	i =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(2)	j =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(3)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1</a:t>
              </a:r>
              <a:r>
                <a:rPr lang="en-US" altLang="zh-CN" sz="1700">
                  <a:solidFill>
                    <a:srgbClr val="A50021"/>
                  </a:solidFill>
                </a:rPr>
                <a:t> = 10 * i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(4)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2</a:t>
              </a:r>
              <a:r>
                <a:rPr lang="en-US" altLang="zh-CN" sz="1700">
                  <a:solidFill>
                    <a:srgbClr val="A50021"/>
                  </a:solidFill>
                </a:rPr>
                <a:t> = 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1</a:t>
              </a:r>
              <a:r>
                <a:rPr lang="en-US" altLang="zh-CN" sz="1700">
                  <a:solidFill>
                    <a:srgbClr val="A50021"/>
                  </a:solidFill>
                </a:rPr>
                <a:t> + j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(5)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3</a:t>
              </a:r>
              <a:r>
                <a:rPr lang="en-US" altLang="zh-CN" sz="1700">
                  <a:solidFill>
                    <a:srgbClr val="A50021"/>
                  </a:solidFill>
                </a:rPr>
                <a:t> = 8 * 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2</a:t>
              </a:r>
              <a:endParaRPr lang="en-US" altLang="zh-CN" sz="1700" baseline="-250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(6)	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4</a:t>
              </a:r>
              <a:r>
                <a:rPr lang="en-US" altLang="zh-CN" sz="1700">
                  <a:solidFill>
                    <a:srgbClr val="A50021"/>
                  </a:solidFill>
                </a:rPr>
                <a:t> = 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3</a:t>
              </a:r>
              <a:r>
                <a:rPr lang="en-US" altLang="zh-CN" sz="1700">
                  <a:solidFill>
                    <a:srgbClr val="A50021"/>
                  </a:solidFill>
                </a:rPr>
                <a:t> – 88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(7)	a[t</a:t>
              </a:r>
              <a:r>
                <a:rPr lang="en-US" altLang="zh-CN" sz="1700" baseline="-25000">
                  <a:solidFill>
                    <a:srgbClr val="A50021"/>
                  </a:solidFill>
                </a:rPr>
                <a:t>4</a:t>
              </a:r>
              <a:r>
                <a:rPr lang="en-US" altLang="zh-CN" sz="1700">
                  <a:solidFill>
                    <a:srgbClr val="A50021"/>
                  </a:solidFill>
                </a:rPr>
                <a:t>] = 0.0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(8)	j = j + 1</a:t>
              </a:r>
              <a:endParaRPr lang="en-US" altLang="zh-CN" sz="1700">
                <a:solidFill>
                  <a:srgbClr val="A50021"/>
                </a:solidFill>
              </a:endParaRPr>
            </a:p>
            <a:p>
              <a:pPr marL="552450" lvl="0" indent="-552450" defTabSz="0">
                <a:buNone/>
                <a:tabLst>
                  <a:tab pos="1073150" algn="l"/>
                </a:tabLst>
              </a:pPr>
              <a:r>
                <a:rPr lang="en-US" altLang="zh-CN" sz="1700">
                  <a:solidFill>
                    <a:srgbClr val="A50021"/>
                  </a:solidFill>
                </a:rPr>
                <a:t>(9)	</a:t>
              </a:r>
              <a:r>
                <a:rPr lang="en-US" altLang="zh-CN" sz="1700" b="1">
                  <a:solidFill>
                    <a:srgbClr val="A50021"/>
                  </a:solidFill>
                </a:rPr>
                <a:t>if</a:t>
              </a:r>
              <a:r>
                <a:rPr lang="en-US" altLang="zh-CN" sz="1700">
                  <a:solidFill>
                    <a:srgbClr val="A50021"/>
                  </a:solidFill>
                </a:rPr>
                <a:t> j &lt;= 10 </a:t>
              </a:r>
              <a:r>
                <a:rPr lang="en-US" altLang="zh-CN" sz="1700" b="1">
                  <a:solidFill>
                    <a:srgbClr val="A50021"/>
                  </a:solidFill>
                </a:rPr>
                <a:t>goto</a:t>
              </a:r>
              <a:r>
                <a:rPr lang="en-US" altLang="zh-CN" sz="1700">
                  <a:solidFill>
                    <a:srgbClr val="A50021"/>
                  </a:solidFill>
                </a:rPr>
                <a:t> 3</a:t>
              </a:r>
              <a:endParaRPr lang="en-US" altLang="zh-CN" sz="1700">
                <a:solidFill>
                  <a:srgbClr val="A50021"/>
                </a:solidFill>
              </a:endParaRPr>
            </a:p>
          </p:txBody>
        </p:sp>
        <p:sp>
          <p:nvSpPr>
            <p:cNvPr id="707591" name="直接连接符 707590"/>
            <p:cNvSpPr/>
            <p:nvPr/>
          </p:nvSpPr>
          <p:spPr>
            <a:xfrm>
              <a:off x="3024" y="1824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8610" name="标题 708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Flow Graphs</a:t>
            </a:r>
            <a:endParaRPr lang="en-US" altLang="zh-CN"/>
          </a:p>
        </p:txBody>
      </p:sp>
      <p:grpSp>
        <p:nvGrpSpPr>
          <p:cNvPr id="708648" name="组合 708647"/>
          <p:cNvGrpSpPr/>
          <p:nvPr/>
        </p:nvGrpSpPr>
        <p:grpSpPr>
          <a:xfrm>
            <a:off x="1905000" y="1676400"/>
            <a:ext cx="6496050" cy="4724400"/>
            <a:chOff x="864" y="1104"/>
            <a:chExt cx="4092" cy="2976"/>
          </a:xfrm>
        </p:grpSpPr>
        <p:sp>
          <p:nvSpPr>
            <p:cNvPr id="708612" name="矩形 708611"/>
            <p:cNvSpPr/>
            <p:nvPr/>
          </p:nvSpPr>
          <p:spPr>
            <a:xfrm>
              <a:off x="3216" y="1680"/>
              <a:ext cx="144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i = 1</a:t>
              </a:r>
              <a:endParaRPr lang="en-US" altLang="zh-CN" sz="1300">
                <a:solidFill>
                  <a:srgbClr val="A50021"/>
                </a:solidFill>
              </a:endParaRPr>
            </a:p>
          </p:txBody>
        </p:sp>
        <p:sp>
          <p:nvSpPr>
            <p:cNvPr id="708616" name="矩形 708615"/>
            <p:cNvSpPr/>
            <p:nvPr/>
          </p:nvSpPr>
          <p:spPr>
            <a:xfrm>
              <a:off x="1104" y="2256"/>
              <a:ext cx="1440" cy="11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1</a:t>
              </a:r>
              <a:r>
                <a:rPr lang="en-US" altLang="zh-CN" sz="1300">
                  <a:solidFill>
                    <a:srgbClr val="A50021"/>
                  </a:solidFill>
                </a:rPr>
                <a:t> = 10 * i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2</a:t>
              </a:r>
              <a:r>
                <a:rPr lang="en-US" altLang="zh-CN" sz="1300">
                  <a:solidFill>
                    <a:srgbClr val="A50021"/>
                  </a:solidFill>
                </a:rPr>
                <a:t> = 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1</a:t>
              </a:r>
              <a:r>
                <a:rPr lang="en-US" altLang="zh-CN" sz="1300">
                  <a:solidFill>
                    <a:srgbClr val="A50021"/>
                  </a:solidFill>
                </a:rPr>
                <a:t> + j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3</a:t>
              </a:r>
              <a:r>
                <a:rPr lang="en-US" altLang="zh-CN" sz="1300">
                  <a:solidFill>
                    <a:srgbClr val="A50021"/>
                  </a:solidFill>
                </a:rPr>
                <a:t> = 8 * 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2</a:t>
              </a:r>
              <a:endParaRPr lang="en-US" altLang="zh-CN" sz="1300" baseline="-250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4</a:t>
              </a:r>
              <a:r>
                <a:rPr lang="en-US" altLang="zh-CN" sz="1300">
                  <a:solidFill>
                    <a:srgbClr val="A50021"/>
                  </a:solidFill>
                </a:rPr>
                <a:t> = 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3</a:t>
              </a:r>
              <a:r>
                <a:rPr lang="en-US" altLang="zh-CN" sz="1300">
                  <a:solidFill>
                    <a:srgbClr val="A50021"/>
                  </a:solidFill>
                </a:rPr>
                <a:t> – 88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a[t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4</a:t>
              </a:r>
              <a:r>
                <a:rPr lang="en-US" altLang="zh-CN" sz="1300">
                  <a:solidFill>
                    <a:srgbClr val="A50021"/>
                  </a:solidFill>
                </a:rPr>
                <a:t>] = 0.0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j = j + 1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 b="1">
                  <a:solidFill>
                    <a:srgbClr val="A50021"/>
                  </a:solidFill>
                </a:rPr>
                <a:t>if</a:t>
              </a:r>
              <a:r>
                <a:rPr lang="en-US" altLang="zh-CN" sz="1300">
                  <a:solidFill>
                    <a:srgbClr val="A50021"/>
                  </a:solidFill>
                </a:rPr>
                <a:t> j &lt;= 10 </a:t>
              </a:r>
              <a:r>
                <a:rPr lang="en-US" altLang="zh-CN" sz="1300" b="1">
                  <a:solidFill>
                    <a:srgbClr val="A50021"/>
                  </a:solidFill>
                </a:rPr>
                <a:t>goto</a:t>
              </a:r>
              <a:r>
                <a:rPr lang="en-US" altLang="zh-CN" sz="1300">
                  <a:solidFill>
                    <a:srgbClr val="A50021"/>
                  </a:solidFill>
                </a:rPr>
                <a:t> </a:t>
              </a:r>
              <a:r>
                <a:rPr lang="en-US" altLang="zh-CN" sz="1300">
                  <a:solidFill>
                    <a:srgbClr val="FF3300"/>
                  </a:solidFill>
                </a:rPr>
                <a:t>B</a:t>
              </a:r>
              <a:r>
                <a:rPr lang="en-US" altLang="zh-CN" sz="1300" baseline="-25000">
                  <a:solidFill>
                    <a:srgbClr val="FF3300"/>
                  </a:solidFill>
                </a:rPr>
                <a:t>3</a:t>
              </a:r>
              <a:endParaRPr lang="en-US" altLang="zh-CN" sz="1300" baseline="-25000">
                <a:solidFill>
                  <a:srgbClr val="FF3300"/>
                </a:solidFill>
              </a:endParaRPr>
            </a:p>
          </p:txBody>
        </p:sp>
        <p:sp>
          <p:nvSpPr>
            <p:cNvPr id="708617" name="矩形 708616"/>
            <p:cNvSpPr/>
            <p:nvPr/>
          </p:nvSpPr>
          <p:spPr>
            <a:xfrm>
              <a:off x="1104" y="1872"/>
              <a:ext cx="144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j = 1</a:t>
              </a:r>
              <a:endParaRPr lang="en-US" altLang="zh-CN" sz="1300">
                <a:solidFill>
                  <a:srgbClr val="A50021"/>
                </a:solidFill>
              </a:endParaRPr>
            </a:p>
          </p:txBody>
        </p:sp>
        <p:sp>
          <p:nvSpPr>
            <p:cNvPr id="708618" name="矩形 708617"/>
            <p:cNvSpPr/>
            <p:nvPr/>
          </p:nvSpPr>
          <p:spPr>
            <a:xfrm>
              <a:off x="1104" y="1488"/>
              <a:ext cx="1440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i = 1</a:t>
              </a:r>
              <a:endParaRPr lang="en-US" altLang="zh-CN" sz="1300">
                <a:solidFill>
                  <a:srgbClr val="A50021"/>
                </a:solidFill>
              </a:endParaRPr>
            </a:p>
          </p:txBody>
        </p:sp>
        <p:sp>
          <p:nvSpPr>
            <p:cNvPr id="708619" name="矩形 708618"/>
            <p:cNvSpPr/>
            <p:nvPr/>
          </p:nvSpPr>
          <p:spPr>
            <a:xfrm>
              <a:off x="1104" y="3552"/>
              <a:ext cx="1440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i = i + 1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 b="1">
                  <a:solidFill>
                    <a:srgbClr val="A50021"/>
                  </a:solidFill>
                </a:rPr>
                <a:t>if</a:t>
              </a:r>
              <a:r>
                <a:rPr lang="en-US" altLang="zh-CN" sz="1300">
                  <a:solidFill>
                    <a:srgbClr val="A50021"/>
                  </a:solidFill>
                </a:rPr>
                <a:t> i &lt;= 10 </a:t>
              </a:r>
              <a:r>
                <a:rPr lang="en-US" altLang="zh-CN" sz="1300" b="1">
                  <a:solidFill>
                    <a:srgbClr val="A50021"/>
                  </a:solidFill>
                </a:rPr>
                <a:t>goto</a:t>
              </a:r>
              <a:r>
                <a:rPr lang="en-US" altLang="zh-CN" sz="1300">
                  <a:solidFill>
                    <a:srgbClr val="A50021"/>
                  </a:solidFill>
                </a:rPr>
                <a:t> </a:t>
              </a:r>
              <a:r>
                <a:rPr lang="en-US" altLang="zh-CN" sz="1300">
                  <a:solidFill>
                    <a:srgbClr val="FF3300"/>
                  </a:solidFill>
                </a:rPr>
                <a:t>B</a:t>
              </a:r>
              <a:r>
                <a:rPr lang="en-US" altLang="zh-CN" sz="1300" baseline="-25000">
                  <a:solidFill>
                    <a:srgbClr val="FF3300"/>
                  </a:solidFill>
                </a:rPr>
                <a:t>2</a:t>
              </a:r>
              <a:endParaRPr lang="en-US" altLang="zh-CN" sz="1300" baseline="-25000">
                <a:solidFill>
                  <a:srgbClr val="FF3300"/>
                </a:solidFill>
              </a:endParaRPr>
            </a:p>
          </p:txBody>
        </p:sp>
        <p:sp>
          <p:nvSpPr>
            <p:cNvPr id="708620" name="流程图: 可选过程 708619"/>
            <p:cNvSpPr/>
            <p:nvPr/>
          </p:nvSpPr>
          <p:spPr>
            <a:xfrm>
              <a:off x="1440" y="1104"/>
              <a:ext cx="768" cy="192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ENTRY</a:t>
              </a:r>
              <a:endParaRPr lang="en-US" altLang="zh-CN" sz="1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21" name="流程图: 可选过程 708620"/>
            <p:cNvSpPr/>
            <p:nvPr/>
          </p:nvSpPr>
          <p:spPr>
            <a:xfrm>
              <a:off x="3552" y="3072"/>
              <a:ext cx="768" cy="192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400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EXIT</a:t>
              </a:r>
              <a:endParaRPr lang="en-US" altLang="zh-CN" sz="1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22" name="矩形 708621"/>
            <p:cNvSpPr/>
            <p:nvPr/>
          </p:nvSpPr>
          <p:spPr>
            <a:xfrm>
              <a:off x="3216" y="2064"/>
              <a:ext cx="1440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 b="0" i="0" u="none" kern="1200" baseline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lvl="1" indent="-28575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1" fontAlgn="base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5</a:t>
              </a:r>
              <a:r>
                <a:rPr lang="en-US" altLang="zh-CN" sz="1300">
                  <a:solidFill>
                    <a:srgbClr val="A50021"/>
                  </a:solidFill>
                </a:rPr>
                <a:t> = i – 1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6</a:t>
              </a:r>
              <a:r>
                <a:rPr lang="en-US" altLang="zh-CN" sz="1300">
                  <a:solidFill>
                    <a:srgbClr val="A50021"/>
                  </a:solidFill>
                </a:rPr>
                <a:t> = 88 * 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5</a:t>
              </a:r>
              <a:endParaRPr lang="en-US" altLang="zh-CN" sz="1300" baseline="-250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a[t</a:t>
              </a:r>
              <a:r>
                <a:rPr lang="en-US" altLang="zh-CN" sz="1300" baseline="-25000">
                  <a:solidFill>
                    <a:srgbClr val="A50021"/>
                  </a:solidFill>
                </a:rPr>
                <a:t>6</a:t>
              </a:r>
              <a:r>
                <a:rPr lang="en-US" altLang="zh-CN" sz="1300">
                  <a:solidFill>
                    <a:srgbClr val="A50021"/>
                  </a:solidFill>
                </a:rPr>
                <a:t>] = 1.0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>
                  <a:solidFill>
                    <a:srgbClr val="A50021"/>
                  </a:solidFill>
                </a:rPr>
                <a:t>i = i + 1</a:t>
              </a:r>
              <a:endParaRPr lang="en-US" altLang="zh-CN" sz="1300">
                <a:solidFill>
                  <a:srgbClr val="A50021"/>
                </a:solidFill>
              </a:endParaRPr>
            </a:p>
            <a:p>
              <a:pPr marL="450850" lvl="0" indent="-450850">
                <a:buNone/>
              </a:pPr>
              <a:r>
                <a:rPr lang="en-US" altLang="zh-CN" sz="1300" b="1">
                  <a:solidFill>
                    <a:srgbClr val="A50021"/>
                  </a:solidFill>
                </a:rPr>
                <a:t>if</a:t>
              </a:r>
              <a:r>
                <a:rPr lang="en-US" altLang="zh-CN" sz="1300">
                  <a:solidFill>
                    <a:srgbClr val="A50021"/>
                  </a:solidFill>
                </a:rPr>
                <a:t> i &lt;= 10 </a:t>
              </a:r>
              <a:r>
                <a:rPr lang="en-US" altLang="zh-CN" sz="1300" b="1">
                  <a:solidFill>
                    <a:srgbClr val="A50021"/>
                  </a:solidFill>
                </a:rPr>
                <a:t>goto</a:t>
              </a:r>
              <a:r>
                <a:rPr lang="en-US" altLang="zh-CN" sz="1300">
                  <a:solidFill>
                    <a:srgbClr val="A50021"/>
                  </a:solidFill>
                </a:rPr>
                <a:t> </a:t>
              </a:r>
              <a:r>
                <a:rPr lang="en-US" altLang="zh-CN" sz="1300">
                  <a:solidFill>
                    <a:srgbClr val="FF3300"/>
                  </a:solidFill>
                </a:rPr>
                <a:t>B</a:t>
              </a:r>
              <a:r>
                <a:rPr lang="en-US" altLang="zh-CN" sz="1300" baseline="-25000">
                  <a:solidFill>
                    <a:srgbClr val="FF3300"/>
                  </a:solidFill>
                </a:rPr>
                <a:t>6</a:t>
              </a:r>
              <a:endParaRPr lang="en-US" altLang="zh-CN" sz="1300" baseline="-25000">
                <a:solidFill>
                  <a:srgbClr val="FF3300"/>
                </a:solidFill>
              </a:endParaRPr>
            </a:p>
          </p:txBody>
        </p:sp>
        <p:sp>
          <p:nvSpPr>
            <p:cNvPr id="708623" name="直接连接符 708622"/>
            <p:cNvSpPr/>
            <p:nvPr/>
          </p:nvSpPr>
          <p:spPr>
            <a:xfrm>
              <a:off x="1824" y="38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24" name="直接连接符 708623"/>
            <p:cNvSpPr/>
            <p:nvPr/>
          </p:nvSpPr>
          <p:spPr>
            <a:xfrm>
              <a:off x="3936" y="14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26" name="直接连接符 708625"/>
            <p:cNvSpPr/>
            <p:nvPr/>
          </p:nvSpPr>
          <p:spPr>
            <a:xfrm>
              <a:off x="2928" y="1488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27" name="直接连接符 708626"/>
            <p:cNvSpPr/>
            <p:nvPr/>
          </p:nvSpPr>
          <p:spPr>
            <a:xfrm>
              <a:off x="2928" y="1488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28" name="直接连接符 708627"/>
            <p:cNvSpPr/>
            <p:nvPr/>
          </p:nvSpPr>
          <p:spPr>
            <a:xfrm>
              <a:off x="1824" y="4080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29" name="直接连接符 708628"/>
            <p:cNvSpPr/>
            <p:nvPr/>
          </p:nvSpPr>
          <p:spPr>
            <a:xfrm>
              <a:off x="1824" y="129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0" name="直接连接符 708629"/>
            <p:cNvSpPr/>
            <p:nvPr/>
          </p:nvSpPr>
          <p:spPr>
            <a:xfrm>
              <a:off x="1824" y="16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1" name="直接连接符 708630"/>
            <p:cNvSpPr/>
            <p:nvPr/>
          </p:nvSpPr>
          <p:spPr>
            <a:xfrm>
              <a:off x="1824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2" name="直接连接符 708631"/>
            <p:cNvSpPr/>
            <p:nvPr/>
          </p:nvSpPr>
          <p:spPr>
            <a:xfrm>
              <a:off x="1824" y="336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3" name="直接连接符 708632"/>
            <p:cNvSpPr/>
            <p:nvPr/>
          </p:nvSpPr>
          <p:spPr>
            <a:xfrm>
              <a:off x="3936" y="187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4" name="直接连接符 708633"/>
            <p:cNvSpPr/>
            <p:nvPr/>
          </p:nvSpPr>
          <p:spPr>
            <a:xfrm>
              <a:off x="3936" y="28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36" name="任意多边形 708635"/>
            <p:cNvSpPr/>
            <p:nvPr/>
          </p:nvSpPr>
          <p:spPr>
            <a:xfrm flipV="1">
              <a:off x="2449" y="2064"/>
              <a:ext cx="396" cy="384"/>
            </a:xfrm>
            <a:custGeom>
              <a:avLst/>
              <a:gdLst>
                <a:gd name="txL" fmla="*/ 0 w 43165"/>
                <a:gd name="txT" fmla="*/ 0 h 43200"/>
                <a:gd name="txR" fmla="*/ 43165 w 43165"/>
                <a:gd name="txB" fmla="*/ 43200 h 43200"/>
              </a:gdLst>
              <a:ahLst/>
              <a:cxnLst>
                <a:cxn ang="270">
                  <a:pos x="10842" y="2849"/>
                </a:cxn>
                <a:cxn ang="90">
                  <a:pos x="0" y="22834"/>
                </a:cxn>
                <a:cxn ang="90">
                  <a:pos x="21565" y="21600"/>
                </a:cxn>
              </a:cxnLst>
              <a:rect l="txL" t="txT" r="txR" b="txB"/>
              <a:pathLst>
                <a:path w="43165" h="43200" fill="none">
                  <a:moveTo>
                    <a:pt x="10842" y="2849"/>
                  </a:moveTo>
                  <a:arcTo wR="21600" hR="21600" stAng="-7185818" swAng="17789316"/>
                </a:path>
                <a:path w="43165" h="43200" stroke="0">
                  <a:moveTo>
                    <a:pt x="10842" y="2849"/>
                  </a:moveTo>
                  <a:arcTo wR="21600" hR="21600" stAng="-7185818" swAng="17789316"/>
                  <a:lnTo>
                    <a:pt x="2156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8637" name="任意多边形 708636"/>
            <p:cNvSpPr/>
            <p:nvPr/>
          </p:nvSpPr>
          <p:spPr>
            <a:xfrm flipV="1">
              <a:off x="4560" y="1872"/>
              <a:ext cx="396" cy="384"/>
            </a:xfrm>
            <a:custGeom>
              <a:avLst/>
              <a:gdLst>
                <a:gd name="txL" fmla="*/ 0 w 43165"/>
                <a:gd name="txT" fmla="*/ 0 h 43200"/>
                <a:gd name="txR" fmla="*/ 43165 w 43165"/>
                <a:gd name="txB" fmla="*/ 43200 h 43200"/>
              </a:gdLst>
              <a:ahLst/>
              <a:cxnLst>
                <a:cxn ang="270">
                  <a:pos x="10842" y="2849"/>
                </a:cxn>
                <a:cxn ang="90">
                  <a:pos x="0" y="22834"/>
                </a:cxn>
                <a:cxn ang="90">
                  <a:pos x="21565" y="21600"/>
                </a:cxn>
              </a:cxnLst>
              <a:rect l="txL" t="txT" r="txR" b="txB"/>
              <a:pathLst>
                <a:path w="43165" h="43200" fill="none">
                  <a:moveTo>
                    <a:pt x="10842" y="2849"/>
                  </a:moveTo>
                  <a:arcTo wR="21600" hR="21600" stAng="-7185818" swAng="17789316"/>
                </a:path>
                <a:path w="43165" h="43200" stroke="0">
                  <a:moveTo>
                    <a:pt x="10842" y="2849"/>
                  </a:moveTo>
                  <a:arcTo wR="21600" hR="21600" stAng="-7185818" swAng="17789316"/>
                  <a:lnTo>
                    <a:pt x="2156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8639" name="直接连接符 708638"/>
            <p:cNvSpPr/>
            <p:nvPr/>
          </p:nvSpPr>
          <p:spPr>
            <a:xfrm flipH="1">
              <a:off x="864" y="369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40" name="直接连接符 708639"/>
            <p:cNvSpPr/>
            <p:nvPr/>
          </p:nvSpPr>
          <p:spPr>
            <a:xfrm flipV="1">
              <a:off x="864" y="1968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08641" name="直接连接符 708640"/>
            <p:cNvSpPr/>
            <p:nvPr/>
          </p:nvSpPr>
          <p:spPr>
            <a:xfrm>
              <a:off x="864" y="196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08642" name="文本框 708641"/>
            <p:cNvSpPr txBox="1"/>
            <p:nvPr/>
          </p:nvSpPr>
          <p:spPr>
            <a:xfrm>
              <a:off x="2256" y="1488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43" name="文本框 708642"/>
            <p:cNvSpPr txBox="1"/>
            <p:nvPr/>
          </p:nvSpPr>
          <p:spPr>
            <a:xfrm>
              <a:off x="4368" y="1680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44" name="文本框 708643"/>
            <p:cNvSpPr txBox="1"/>
            <p:nvPr/>
          </p:nvSpPr>
          <p:spPr>
            <a:xfrm>
              <a:off x="2256" y="3552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45" name="文本框 708644"/>
            <p:cNvSpPr txBox="1"/>
            <p:nvPr/>
          </p:nvSpPr>
          <p:spPr>
            <a:xfrm>
              <a:off x="2256" y="2256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46" name="文本框 708645"/>
            <p:cNvSpPr txBox="1"/>
            <p:nvPr/>
          </p:nvSpPr>
          <p:spPr>
            <a:xfrm>
              <a:off x="2256" y="1872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8647" name="文本框 708646"/>
            <p:cNvSpPr txBox="1"/>
            <p:nvPr/>
          </p:nvSpPr>
          <p:spPr>
            <a:xfrm>
              <a:off x="4368" y="2064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400" b="1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4" name="标题 709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Construction of Flow Graphs</a:t>
            </a:r>
            <a:endParaRPr lang="en-US" altLang="zh-CN"/>
          </a:p>
        </p:txBody>
      </p:sp>
      <p:sp>
        <p:nvSpPr>
          <p:cNvPr id="709635" name="文本占位符 70963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57505" indent="-357505"/>
            <a:r>
              <a:rPr lang="en-US" altLang="zh-CN" sz="2500"/>
              <a:t>Partition three-address instructions into basic blocks</a:t>
            </a:r>
            <a:endParaRPr lang="en-US" altLang="zh-CN" sz="2500"/>
          </a:p>
          <a:p>
            <a:pPr marL="901700" lvl="1" indent="-365125"/>
            <a:r>
              <a:rPr lang="en-US" altLang="zh-CN" sz="2100" b="1"/>
              <a:t>Leader</a:t>
            </a:r>
            <a:r>
              <a:rPr lang="en-US" altLang="zh-CN" sz="2100"/>
              <a:t>: the 1</a:t>
            </a:r>
            <a:r>
              <a:rPr lang="en-US" altLang="zh-CN" sz="2100" baseline="30000"/>
              <a:t>st</a:t>
            </a:r>
            <a:r>
              <a:rPr lang="en-US" altLang="zh-CN" sz="2100"/>
              <a:t> instruction in a basic block. </a:t>
            </a:r>
            <a:endParaRPr lang="en-US" altLang="zh-CN" sz="2100"/>
          </a:p>
          <a:p>
            <a:pPr marL="901700" lvl="1" indent="-365125"/>
            <a:r>
              <a:rPr lang="en-US" altLang="zh-CN" sz="2100"/>
              <a:t>Algorithm to find all leaders</a:t>
            </a:r>
            <a:endParaRPr lang="en-US" altLang="zh-CN" sz="2100"/>
          </a:p>
          <a:p>
            <a:pPr marL="1431925" lvl="2" indent="-350520">
              <a:buFont typeface="Wingdings" panose="05000000000000000000" pitchFamily="2" charset="2"/>
              <a:buAutoNum type="arabicPeriod"/>
            </a:pPr>
            <a:r>
              <a:rPr lang="en-US" altLang="zh-CN" sz="2000">
                <a:solidFill>
                  <a:srgbClr val="A50021"/>
                </a:solidFill>
              </a:rPr>
              <a:t>The 1</a:t>
            </a:r>
            <a:r>
              <a:rPr lang="en-US" altLang="zh-CN" sz="2000" baseline="30000">
                <a:solidFill>
                  <a:srgbClr val="A50021"/>
                </a:solidFill>
              </a:rPr>
              <a:t>st</a:t>
            </a:r>
            <a:r>
              <a:rPr lang="en-US" altLang="zh-CN" sz="2000">
                <a:solidFill>
                  <a:srgbClr val="A50021"/>
                </a:solidFill>
              </a:rPr>
              <a:t> three-address instruction</a:t>
            </a:r>
            <a:endParaRPr lang="en-US" altLang="zh-CN" sz="2000">
              <a:solidFill>
                <a:srgbClr val="A50021"/>
              </a:solidFill>
            </a:endParaRPr>
          </a:p>
          <a:p>
            <a:pPr marL="1431925" lvl="2" indent="-350520">
              <a:buFont typeface="Wingdings" panose="05000000000000000000" pitchFamily="2" charset="2"/>
              <a:buAutoNum type="arabicPeriod"/>
            </a:pPr>
            <a:r>
              <a:rPr lang="en-US" altLang="zh-CN" sz="2000">
                <a:solidFill>
                  <a:srgbClr val="A50021"/>
                </a:solidFill>
              </a:rPr>
              <a:t>Target of a conditional or unconditional jump</a:t>
            </a:r>
            <a:endParaRPr lang="en-US" altLang="zh-CN" sz="2000">
              <a:solidFill>
                <a:srgbClr val="A50021"/>
              </a:solidFill>
            </a:endParaRPr>
          </a:p>
          <a:p>
            <a:pPr marL="1431925" lvl="2" indent="-350520">
              <a:buFont typeface="Wingdings" panose="05000000000000000000" pitchFamily="2" charset="2"/>
              <a:buAutoNum type="arabicPeriod"/>
            </a:pPr>
            <a:r>
              <a:rPr lang="en-US" altLang="zh-CN" sz="2000">
                <a:solidFill>
                  <a:srgbClr val="A50021"/>
                </a:solidFill>
              </a:rPr>
              <a:t>Instruction immediately follows a conditional or unconditional jump</a:t>
            </a:r>
            <a:endParaRPr lang="en-US" altLang="zh-CN" sz="2000">
              <a:solidFill>
                <a:srgbClr val="A50021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0658" name="标题 710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Liveness and Next-Use Information</a:t>
            </a:r>
            <a:endParaRPr lang="en-US" altLang="zh-CN" sz="3200"/>
          </a:p>
        </p:txBody>
      </p:sp>
      <p:sp>
        <p:nvSpPr>
          <p:cNvPr id="710659" name="文本占位符 71065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421187"/>
          </a:xfrm>
        </p:spPr>
        <p:txBody>
          <a:bodyPr/>
          <a:p>
            <a:pPr marL="357505" indent="-357505"/>
            <a:r>
              <a:rPr lang="en-US" altLang="zh-CN" sz="2500" err="1"/>
              <a:t>Calculate liveness</a:t>
            </a:r>
            <a:r>
              <a:rPr lang="en-US" altLang="zh-CN" sz="2500"/>
              <a:t> and next-use info in a basic block: backward scanning</a:t>
            </a:r>
            <a:endParaRPr lang="en-US" altLang="zh-CN" sz="2500"/>
          </a:p>
          <a:p>
            <a:pPr marL="808355" lvl="1" indent="-271780"/>
            <a:r>
              <a:rPr lang="en-US" altLang="zh-CN" sz="2100"/>
              <a:t>Initialize: for each variable </a:t>
            </a:r>
            <a:r>
              <a:rPr lang="en-US" altLang="zh-CN" sz="2100">
                <a:solidFill>
                  <a:srgbClr val="A50021"/>
                </a:solidFill>
              </a:rPr>
              <a:t>v</a:t>
            </a:r>
            <a:r>
              <a:rPr lang="en-US" altLang="zh-CN" sz="2100"/>
              <a:t>, </a:t>
            </a:r>
            <a:endParaRPr lang="en-US" altLang="zh-CN" sz="2100"/>
          </a:p>
          <a:p>
            <a:pPr marL="1338580" lvl="2" indent="-263525"/>
            <a:r>
              <a:rPr lang="en-US" altLang="zh-CN" sz="1900" err="1">
                <a:solidFill>
                  <a:srgbClr val="A50021"/>
                </a:solidFill>
              </a:rPr>
              <a:t>v</a:t>
            </a:r>
            <a:r>
              <a:rPr lang="en-US" altLang="zh-CN" sz="1900" err="1"/>
              <a:t>.nextUse</a:t>
            </a:r>
            <a:r>
              <a:rPr lang="en-US" altLang="zh-CN" sz="1900"/>
              <a:t> = </a:t>
            </a:r>
            <a:r>
              <a:rPr lang="en-US" altLang="zh-CN" sz="1900" b="1"/>
              <a:t>none</a:t>
            </a:r>
            <a:r>
              <a:rPr lang="en-US" altLang="zh-CN" sz="1900"/>
              <a:t>; 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v</a:t>
            </a:r>
            <a:r>
              <a:rPr lang="en-US" altLang="zh-CN" sz="1900"/>
              <a:t>.liveness = </a:t>
            </a:r>
            <a:r>
              <a:rPr lang="en-US" altLang="zh-CN" sz="1900">
                <a:solidFill>
                  <a:srgbClr val="A50021"/>
                </a:solidFill>
              </a:rPr>
              <a:t>v</a:t>
            </a:r>
            <a:r>
              <a:rPr lang="en-US" altLang="zh-CN" sz="1900"/>
              <a:t> is temporary ? </a:t>
            </a:r>
            <a:r>
              <a:rPr lang="en-US" altLang="zh-CN" sz="1900" b="1"/>
              <a:t>false</a:t>
            </a:r>
            <a:r>
              <a:rPr lang="en-US" altLang="zh-CN" sz="1900"/>
              <a:t> : </a:t>
            </a:r>
            <a:r>
              <a:rPr lang="en-US" altLang="zh-CN" sz="1900" b="1"/>
              <a:t>true</a:t>
            </a:r>
            <a:r>
              <a:rPr lang="en-US" altLang="zh-CN" sz="1900"/>
              <a:t>;</a:t>
            </a:r>
            <a:endParaRPr lang="en-US" altLang="zh-CN" sz="1900"/>
          </a:p>
          <a:p>
            <a:pPr marL="808355" lvl="1" indent="-271780"/>
            <a:r>
              <a:rPr lang="en-US" altLang="zh-CN" sz="2000"/>
              <a:t>For each </a:t>
            </a:r>
            <a:r>
              <a:rPr lang="en-US" altLang="zh-CN" sz="2000">
                <a:solidFill>
                  <a:srgbClr val="A50021"/>
                </a:solidFill>
              </a:rPr>
              <a:t>i: x = y + z</a:t>
            </a:r>
            <a:endParaRPr lang="en-US" altLang="zh-CN" sz="2000">
              <a:solidFill>
                <a:srgbClr val="A50021"/>
              </a:solidFill>
            </a:endParaRPr>
          </a:p>
          <a:p>
            <a:pPr marL="1338580" lvl="2" indent="-263525"/>
            <a:r>
              <a:rPr lang="en-US" altLang="zh-CN" sz="1900"/>
              <a:t>Attach information of </a:t>
            </a:r>
            <a:r>
              <a:rPr lang="en-US" altLang="zh-CN" sz="1900">
                <a:solidFill>
                  <a:srgbClr val="A50021"/>
                </a:solidFill>
              </a:rPr>
              <a:t>x</a:t>
            </a:r>
            <a:r>
              <a:rPr lang="en-US" altLang="zh-CN" sz="1900"/>
              <a:t>, </a:t>
            </a:r>
            <a:r>
              <a:rPr lang="en-US" altLang="zh-CN" sz="1900">
                <a:solidFill>
                  <a:srgbClr val="A50021"/>
                </a:solidFill>
              </a:rPr>
              <a:t>y</a:t>
            </a:r>
            <a:r>
              <a:rPr lang="en-US" altLang="zh-CN" sz="1900"/>
              <a:t> and </a:t>
            </a:r>
            <a:r>
              <a:rPr lang="en-US" altLang="zh-CN" sz="1900">
                <a:solidFill>
                  <a:srgbClr val="A50021"/>
                </a:solidFill>
              </a:rPr>
              <a:t>z</a:t>
            </a:r>
            <a:r>
              <a:rPr lang="en-US" altLang="zh-CN" sz="1900"/>
              <a:t> to instruction </a:t>
            </a:r>
            <a:r>
              <a:rPr lang="en-US" altLang="zh-CN" sz="1900">
                <a:solidFill>
                  <a:srgbClr val="A50021"/>
                </a:solidFill>
              </a:rPr>
              <a:t>i</a:t>
            </a:r>
            <a:r>
              <a:rPr lang="en-US" altLang="zh-CN" sz="1900"/>
              <a:t>;</a:t>
            </a:r>
            <a:endParaRPr lang="en-US" altLang="zh-CN" sz="1900"/>
          </a:p>
          <a:p>
            <a:pPr marL="1338580" lvl="2" indent="-263525"/>
            <a:r>
              <a:rPr lang="en-US" altLang="zh-CN" sz="1900">
                <a:solidFill>
                  <a:srgbClr val="A50021"/>
                </a:solidFill>
              </a:rPr>
              <a:t>x</a:t>
            </a:r>
            <a:r>
              <a:rPr lang="en-US" altLang="zh-CN" sz="1900"/>
              <a:t>.liveness = </a:t>
            </a:r>
            <a:r>
              <a:rPr lang="en-US" altLang="zh-CN" sz="1900" b="1"/>
              <a:t>false</a:t>
            </a:r>
            <a:r>
              <a:rPr lang="en-US" altLang="zh-CN" sz="1900"/>
              <a:t>;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x</a:t>
            </a:r>
            <a:r>
              <a:rPr lang="en-US" altLang="zh-CN" sz="1900"/>
              <a:t>.nextUse = </a:t>
            </a:r>
            <a:r>
              <a:rPr lang="en-US" altLang="zh-CN" sz="1900" b="1"/>
              <a:t>none</a:t>
            </a:r>
            <a:r>
              <a:rPr lang="en-US" altLang="zh-CN" sz="1900"/>
              <a:t>; </a:t>
            </a:r>
            <a:endParaRPr lang="en-US" altLang="zh-CN" sz="1900"/>
          </a:p>
          <a:p>
            <a:pPr marL="1338580" lvl="2" indent="-263525"/>
            <a:r>
              <a:rPr lang="en-US" altLang="zh-CN" sz="1900">
                <a:solidFill>
                  <a:srgbClr val="A50021"/>
                </a:solidFill>
              </a:rPr>
              <a:t>y</a:t>
            </a:r>
            <a:r>
              <a:rPr lang="en-US" altLang="zh-CN" sz="1900"/>
              <a:t>.liveness = </a:t>
            </a:r>
            <a:r>
              <a:rPr lang="en-US" altLang="zh-CN" sz="1900">
                <a:solidFill>
                  <a:srgbClr val="A50021"/>
                </a:solidFill>
              </a:rPr>
              <a:t>z</a:t>
            </a:r>
            <a:r>
              <a:rPr lang="en-US" altLang="zh-CN" sz="1900"/>
              <a:t>.liveness = </a:t>
            </a:r>
            <a:r>
              <a:rPr lang="en-US" altLang="zh-CN" sz="1900" b="1"/>
              <a:t>true</a:t>
            </a:r>
            <a:r>
              <a:rPr lang="en-US" altLang="zh-CN" sz="1900"/>
              <a:t>; </a:t>
            </a:r>
            <a:br>
              <a:rPr lang="en-US" altLang="zh-CN" sz="1900"/>
            </a:br>
            <a:r>
              <a:rPr lang="en-US" altLang="zh-CN" sz="1900">
                <a:solidFill>
                  <a:srgbClr val="A50021"/>
                </a:solidFill>
              </a:rPr>
              <a:t>y</a:t>
            </a:r>
            <a:r>
              <a:rPr lang="en-US" altLang="zh-CN" sz="1900"/>
              <a:t>.nextUse = </a:t>
            </a:r>
            <a:r>
              <a:rPr lang="en-US" altLang="zh-CN" sz="1900">
                <a:solidFill>
                  <a:srgbClr val="A50021"/>
                </a:solidFill>
              </a:rPr>
              <a:t>z</a:t>
            </a:r>
            <a:r>
              <a:rPr lang="en-US" altLang="zh-CN" sz="1900"/>
              <a:t>.nextUse = </a:t>
            </a:r>
            <a:r>
              <a:rPr lang="en-US" altLang="zh-CN" sz="1900">
                <a:solidFill>
                  <a:srgbClr val="A50021"/>
                </a:solidFill>
              </a:rPr>
              <a:t>i</a:t>
            </a:r>
            <a:r>
              <a:rPr lang="en-US" altLang="zh-CN" sz="1900"/>
              <a:t>;</a:t>
            </a:r>
            <a:endParaRPr lang="en-US" altLang="zh-CN" sz="1900"/>
          </a:p>
        </p:txBody>
      </p:sp>
      <p:sp>
        <p:nvSpPr>
          <p:cNvPr id="710661" name="线形标注 2 710660"/>
          <p:cNvSpPr/>
          <p:nvPr/>
        </p:nvSpPr>
        <p:spPr>
          <a:xfrm>
            <a:off x="152400" y="3657600"/>
            <a:ext cx="1524000" cy="609600"/>
          </a:xfrm>
          <a:prstGeom prst="borderCallout2">
            <a:avLst>
              <a:gd name="adj1" fmla="val 18750"/>
              <a:gd name="adj2" fmla="val 105000"/>
              <a:gd name="adj3" fmla="val 18750"/>
              <a:gd name="adj4" fmla="val 135940"/>
              <a:gd name="adj5" fmla="val -14324"/>
              <a:gd name="adj6" fmla="val 168023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2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Conservative</a:t>
            </a:r>
            <a:r>
              <a: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endParaRPr lang="en-US" altLang="zh-CN" sz="12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Global data-flow analysis in practice</a:t>
            </a:r>
            <a:endParaRPr lang="en-US" altLang="zh-CN" sz="12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5234" name="标题 7352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 Example</a:t>
            </a:r>
            <a:endParaRPr lang="en-US" altLang="zh-CN"/>
          </a:p>
        </p:txBody>
      </p:sp>
      <p:sp>
        <p:nvSpPr>
          <p:cNvPr id="735235" name="文本占位符 735234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7316787" cy="4265613"/>
          </a:xfrm>
        </p:spPr>
        <p:txBody>
          <a:bodyPr/>
          <a:p>
            <a:pPr marL="357505" indent="-357505"/>
            <a:r>
              <a:rPr lang="en-US" altLang="zh-CN" sz="2100" kern="1200"/>
              <a:t>Information are stored at the entry of each variables in the symbol table</a:t>
            </a:r>
            <a:endParaRPr lang="en-US" altLang="zh-CN" sz="2100" kern="1200"/>
          </a:p>
        </p:txBody>
      </p:sp>
      <p:sp>
        <p:nvSpPr>
          <p:cNvPr id="735236" name="矩形 735235"/>
          <p:cNvSpPr/>
          <p:nvPr/>
        </p:nvSpPr>
        <p:spPr>
          <a:xfrm>
            <a:off x="990600" y="2438400"/>
            <a:ext cx="2514600" cy="1143000"/>
          </a:xfrm>
          <a:prstGeom prst="rect">
            <a:avLst/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542925" algn="l"/>
                <a:tab pos="808355" algn="l"/>
                <a:tab pos="1259205" algn="l"/>
              </a:tabLst>
            </a:pPr>
            <a:r>
              <a: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	=	a – b</a:t>
            </a:r>
            <a:endParaRPr lang="en-US" altLang="zh-CN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808355" algn="l"/>
                <a:tab pos="1259205" algn="l"/>
              </a:tabLst>
            </a:pPr>
            <a:r>
              <a: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u	=	a – c</a:t>
            </a:r>
            <a:endParaRPr lang="en-US" altLang="zh-CN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808355" algn="l"/>
                <a:tab pos="1259205" algn="l"/>
              </a:tabLst>
            </a:pPr>
            <a:r>
              <a: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v	=	t + u</a:t>
            </a:r>
            <a:endParaRPr lang="en-US" altLang="zh-CN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808355" algn="l"/>
                <a:tab pos="1259205" algn="l"/>
              </a:tabLst>
            </a:pPr>
            <a:r>
              <a: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d	=	v + u </a:t>
            </a:r>
            <a:endParaRPr lang="en-US" altLang="zh-CN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702" name="矩形 737701"/>
          <p:cNvSpPr/>
          <p:nvPr/>
        </p:nvSpPr>
        <p:spPr>
          <a:xfrm>
            <a:off x="4800600" y="2438400"/>
            <a:ext cx="3733800" cy="1143000"/>
          </a:xfrm>
          <a:prstGeom prst="rect">
            <a:avLst/>
          </a:prstGeom>
          <a:noFill/>
          <a:ln w="9525" cap="flat" cmpd="sng">
            <a:solidFill>
              <a:srgbClr val="E6E6E6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542925" algn="l"/>
                <a:tab pos="1431925" algn="l"/>
                <a:tab pos="1710055" algn="l"/>
              </a:tabLst>
            </a:pP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(1)	t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 b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endParaRPr lang="fr-FR" altLang="zh-CN" baseline="30000" dirty="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1431925" algn="l"/>
                <a:tab pos="1710055" algn="l"/>
              </a:tabLst>
            </a:pP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(2)	u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a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 c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endParaRPr lang="fr-FR" altLang="zh-CN" baseline="30000" dirty="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1431925" algn="l"/>
                <a:tab pos="1710055" algn="l"/>
              </a:tabLst>
            </a:pP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	v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t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u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endParaRPr lang="fr-FR" altLang="zh-CN" baseline="30000" dirty="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tabLst>
                <a:tab pos="542925" algn="l"/>
                <a:tab pos="1431925" algn="l"/>
                <a:tab pos="1710055" algn="l"/>
              </a:tabLst>
            </a:pP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(4)	d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=	v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fr-FR" altLang="zh-CN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u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fr-FR" altLang="zh-CN" baseline="300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– </a:t>
            </a:r>
            <a:r>
              <a:rPr lang="fr-FR" altLang="zh-CN" baseline="30000" dirty="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fr-FR" altLang="zh-CN" baseline="30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endParaRPr lang="en-US" altLang="zh-CN" baseline="3000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705" name="任意多边形 737704"/>
          <p:cNvSpPr/>
          <p:nvPr/>
        </p:nvSpPr>
        <p:spPr>
          <a:xfrm>
            <a:off x="3657600" y="2819400"/>
            <a:ext cx="914400" cy="3810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lg" len="lg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39332" name="内容占位符 739331"/>
          <p:cNvGraphicFramePr/>
          <p:nvPr>
            <p:ph sz="quarter" idx="3"/>
          </p:nvPr>
        </p:nvGraphicFramePr>
        <p:xfrm>
          <a:off x="762000" y="3657600"/>
          <a:ext cx="8001000" cy="2760663"/>
        </p:xfrm>
        <a:graphic>
          <a:graphicData uri="http://schemas.openxmlformats.org/drawingml/2006/table">
            <a:tbl>
              <a:tblPr/>
              <a:tblGrid>
                <a:gridCol w="728663"/>
                <a:gridCol w="725487"/>
                <a:gridCol w="727075"/>
                <a:gridCol w="727075"/>
                <a:gridCol w="727075"/>
                <a:gridCol w="730250"/>
                <a:gridCol w="727075"/>
                <a:gridCol w="727075"/>
                <a:gridCol w="727075"/>
                <a:gridCol w="725488"/>
                <a:gridCol w="728662"/>
              </a:tblGrid>
              <a:tr h="334963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Var.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Next-Use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grid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 b="1">
                          <a:ea typeface="Times New Roman" panose="02020603050405020304" pitchFamily="18" charset="0"/>
                        </a:rPr>
                        <a:t>Liveness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</a:tr>
              <a:tr h="303212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Init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(4)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(3)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(2)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(1)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Times New Roman" panose="02020603050405020304" pitchFamily="18" charset="0"/>
                        </a:rPr>
                        <a:t>Init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(4)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(3)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(2)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(1)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FF00FF"/>
                          </a:solidFill>
                          <a:ea typeface="Courier New" panose="02070309020205020404" pitchFamily="49" charset="0"/>
                        </a:rPr>
                        <a:t>a</a:t>
                      </a:r>
                      <a:endParaRPr lang="zh-CN" altLang="en-US" sz="1400" b="1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(2)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(1)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FF00FF"/>
                          </a:solidFill>
                          <a:ea typeface="Courier New" panose="02070309020205020404" pitchFamily="49" charset="0"/>
                        </a:rPr>
                        <a:t>b</a:t>
                      </a:r>
                      <a:endParaRPr lang="zh-CN" altLang="en-US" sz="1400" b="1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(1)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FF00FF"/>
                          </a:solidFill>
                          <a:ea typeface="Courier New" panose="02070309020205020404" pitchFamily="49" charset="0"/>
                        </a:rPr>
                        <a:t>c</a:t>
                      </a:r>
                      <a:endParaRPr lang="zh-CN" altLang="en-US" sz="1400" b="1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(2)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FF00FF"/>
                          </a:solidFill>
                          <a:ea typeface="Courier New" panose="02070309020205020404" pitchFamily="49" charset="0"/>
                        </a:rPr>
                        <a:t>d</a:t>
                      </a:r>
                      <a:endParaRPr lang="zh-CN" altLang="en-US" sz="1400" b="1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(3)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u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(4)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(3)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 b="1">
                          <a:solidFill>
                            <a:srgbClr val="A50021"/>
                          </a:solidFill>
                          <a:ea typeface="Courier New" panose="02070309020205020404" pitchFamily="49" charset="0"/>
                        </a:rPr>
                        <a:t>v</a:t>
                      </a:r>
                      <a:endParaRPr lang="zh-CN" altLang="en-US" sz="1400" b="1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Courier New" panose="02070309020205020404" pitchFamily="49" charset="0"/>
                        </a:rPr>
                        <a:t>(4)</a:t>
                      </a:r>
                      <a:endParaRPr lang="zh-CN" altLang="en-US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0033CC"/>
                          </a:solidFill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lang="zh-CN" altLang="en-US" sz="1400">
                        <a:solidFill>
                          <a:srgbClr val="0033CC"/>
                        </a:solidFill>
                        <a:ea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T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400">
                          <a:solidFill>
                            <a:srgbClr val="FF3300"/>
                          </a:solidFill>
                          <a:ea typeface="Courier New" panose="02070309020205020404" pitchFamily="49" charset="0"/>
                        </a:rPr>
                        <a:t>F</a:t>
                      </a:r>
                      <a:endParaRPr lang="zh-CN" altLang="en-US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2162" name="标题 7321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Optimization Based on DAGs</a:t>
            </a:r>
            <a:endParaRPr lang="en-US" altLang="zh-CN"/>
          </a:p>
        </p:txBody>
      </p:sp>
      <p:sp>
        <p:nvSpPr>
          <p:cNvPr id="732163" name="文本占位符 73216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57505" indent="-357505"/>
            <a:r>
              <a:rPr lang="en-US" altLang="zh-CN" sz="2600"/>
              <a:t>Perform several code-improving transformations</a:t>
            </a:r>
            <a:endParaRPr lang="en-US" altLang="zh-CN" sz="2600"/>
          </a:p>
          <a:p>
            <a:pPr marL="901700" lvl="1" indent="-358775"/>
            <a:r>
              <a:rPr lang="en-US" altLang="zh-CN" sz="2200"/>
              <a:t>Elimination of local common subexpressions</a:t>
            </a:r>
            <a:endParaRPr lang="en-US" altLang="zh-CN" sz="2200"/>
          </a:p>
          <a:p>
            <a:pPr marL="901700" lvl="1" indent="-358775"/>
            <a:r>
              <a:rPr lang="en-US" altLang="zh-CN" sz="2200"/>
              <a:t>Elimination of dead code</a:t>
            </a:r>
            <a:endParaRPr lang="en-US" altLang="zh-CN" sz="2200"/>
          </a:p>
          <a:p>
            <a:pPr marL="901700" lvl="1" indent="-358775"/>
            <a:r>
              <a:rPr lang="en-US" altLang="zh-CN" sz="2200"/>
              <a:t>Reordering of independent statements</a:t>
            </a:r>
            <a:endParaRPr lang="en-US" altLang="zh-CN" sz="2200"/>
          </a:p>
          <a:p>
            <a:pPr marL="901700" lvl="1" indent="-358775"/>
            <a:r>
              <a:rPr lang="en-US" altLang="zh-CN" sz="2200"/>
              <a:t>Application of algebraic laws</a:t>
            </a:r>
            <a:endParaRPr lang="en-US" altLang="zh-CN" sz="22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1682" name="标题 711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Local Common Subexpressions</a:t>
            </a:r>
            <a:endParaRPr lang="en-US" altLang="zh-CN"/>
          </a:p>
        </p:txBody>
      </p:sp>
      <p:grpSp>
        <p:nvGrpSpPr>
          <p:cNvPr id="711712" name="组合 711711"/>
          <p:cNvGrpSpPr/>
          <p:nvPr/>
        </p:nvGrpSpPr>
        <p:grpSpPr>
          <a:xfrm>
            <a:off x="1447800" y="2209800"/>
            <a:ext cx="7162800" cy="3200400"/>
            <a:chOff x="912" y="1392"/>
            <a:chExt cx="4512" cy="2016"/>
          </a:xfrm>
        </p:grpSpPr>
        <p:sp>
          <p:nvSpPr>
            <p:cNvPr id="711684" name="折角形 711683"/>
            <p:cNvSpPr/>
            <p:nvPr/>
          </p:nvSpPr>
          <p:spPr>
            <a:xfrm>
              <a:off x="912" y="1392"/>
              <a:ext cx="1008" cy="816"/>
            </a:xfrm>
            <a:prstGeom prst="foldedCorner">
              <a:avLst>
                <a:gd name="adj" fmla="val 12500"/>
              </a:avLst>
            </a:prstGeom>
            <a:noFill/>
            <a:ln w="317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 = a –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 = a –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711705" name="组合 711704"/>
            <p:cNvGrpSpPr/>
            <p:nvPr/>
          </p:nvGrpSpPr>
          <p:grpSpPr>
            <a:xfrm>
              <a:off x="2016" y="1392"/>
              <a:ext cx="1896" cy="1527"/>
              <a:chOff x="1872" y="1584"/>
              <a:chExt cx="1896" cy="1527"/>
            </a:xfrm>
          </p:grpSpPr>
          <p:sp>
            <p:nvSpPr>
              <p:cNvPr id="711685" name="文本框 711684"/>
              <p:cNvSpPr txBox="1"/>
              <p:nvPr/>
            </p:nvSpPr>
            <p:spPr>
              <a:xfrm>
                <a:off x="1872" y="2880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87" name="文本框 711686"/>
              <p:cNvSpPr txBox="1"/>
              <p:nvPr/>
            </p:nvSpPr>
            <p:spPr>
              <a:xfrm>
                <a:off x="2448" y="2880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88" name="椭圆 711687"/>
              <p:cNvSpPr/>
              <p:nvPr/>
            </p:nvSpPr>
            <p:spPr>
              <a:xfrm>
                <a:off x="2208" y="240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89" name="文本框 711688"/>
              <p:cNvSpPr txBox="1"/>
              <p:nvPr/>
            </p:nvSpPr>
            <p:spPr>
              <a:xfrm>
                <a:off x="2784" y="2448"/>
                <a:ext cx="4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90" name="椭圆 711689"/>
              <p:cNvSpPr/>
              <p:nvPr/>
            </p:nvSpPr>
            <p:spPr>
              <a:xfrm>
                <a:off x="2544" y="1968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–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91" name="椭圆 711690"/>
              <p:cNvSpPr/>
              <p:nvPr/>
            </p:nvSpPr>
            <p:spPr>
              <a:xfrm>
                <a:off x="2928" y="1584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692" name="直接连接符 711691"/>
              <p:cNvSpPr/>
              <p:nvPr/>
            </p:nvSpPr>
            <p:spPr>
              <a:xfrm flipV="1">
                <a:off x="2064" y="2640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1693" name="直接连接符 711692"/>
              <p:cNvSpPr/>
              <p:nvPr/>
            </p:nvSpPr>
            <p:spPr>
              <a:xfrm flipH="1" flipV="1">
                <a:off x="2448" y="2640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1694" name="直接连接符 711693"/>
              <p:cNvSpPr/>
              <p:nvPr/>
            </p:nvSpPr>
            <p:spPr>
              <a:xfrm flipV="1">
                <a:off x="2400" y="2208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1695" name="直接连接符 711694"/>
              <p:cNvSpPr/>
              <p:nvPr/>
            </p:nvSpPr>
            <p:spPr>
              <a:xfrm>
                <a:off x="2784" y="2208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1697" name="直接连接符 711696"/>
              <p:cNvSpPr/>
              <p:nvPr/>
            </p:nvSpPr>
            <p:spPr>
              <a:xfrm flipV="1">
                <a:off x="2784" y="1824"/>
                <a:ext cx="19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1701" name="文本框 711700"/>
              <p:cNvSpPr txBox="1"/>
              <p:nvPr/>
            </p:nvSpPr>
            <p:spPr>
              <a:xfrm>
                <a:off x="2832" y="1968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702" name="文本框 711701"/>
              <p:cNvSpPr txBox="1"/>
              <p:nvPr/>
            </p:nvSpPr>
            <p:spPr>
              <a:xfrm>
                <a:off x="3216" y="1584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703" name="文本框 711702"/>
              <p:cNvSpPr txBox="1"/>
              <p:nvPr/>
            </p:nvSpPr>
            <p:spPr>
              <a:xfrm>
                <a:off x="2496" y="2400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1704" name="任意多边形 711703"/>
              <p:cNvSpPr/>
              <p:nvPr/>
            </p:nvSpPr>
            <p:spPr>
              <a:xfrm>
                <a:off x="2736" y="1824"/>
                <a:ext cx="1032" cy="1104"/>
              </a:xfrm>
              <a:custGeom>
                <a:avLst/>
                <a:gdLst/>
                <a:ahLst/>
                <a:cxnLst/>
                <a:pathLst>
                  <a:path w="1032" h="1104">
                    <a:moveTo>
                      <a:pt x="432" y="0"/>
                    </a:moveTo>
                    <a:cubicBezTo>
                      <a:pt x="732" y="268"/>
                      <a:pt x="1032" y="536"/>
                      <a:pt x="960" y="720"/>
                    </a:cubicBezTo>
                    <a:cubicBezTo>
                      <a:pt x="888" y="904"/>
                      <a:pt x="444" y="1004"/>
                      <a:pt x="0" y="1104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11706" name="折角形 711705"/>
            <p:cNvSpPr/>
            <p:nvPr/>
          </p:nvSpPr>
          <p:spPr>
            <a:xfrm>
              <a:off x="4416" y="1392"/>
              <a:ext cx="1008" cy="816"/>
            </a:xfrm>
            <a:prstGeom prst="foldedCorner">
              <a:avLst>
                <a:gd name="adj" fmla="val 12500"/>
              </a:avLst>
            </a:prstGeom>
            <a:noFill/>
            <a:ln w="317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d = a –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 = d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E6E6E6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 = d</a:t>
              </a:r>
              <a:endParaRPr lang="en-US" altLang="zh-CN">
                <a:solidFill>
                  <a:srgbClr val="E6E6E6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1708" name="线形标注 2 711707"/>
            <p:cNvSpPr/>
            <p:nvPr/>
          </p:nvSpPr>
          <p:spPr>
            <a:xfrm>
              <a:off x="3456" y="3024"/>
              <a:ext cx="816" cy="384"/>
            </a:xfrm>
            <a:prstGeom prst="borderCallout2">
              <a:avLst>
                <a:gd name="adj1" fmla="val 18750"/>
                <a:gd name="adj2" fmla="val 105884"/>
                <a:gd name="adj3" fmla="val 18750"/>
                <a:gd name="adj4" fmla="val 128310"/>
                <a:gd name="adj5" fmla="val -229167"/>
                <a:gd name="adj6" fmla="val 151838"/>
              </a:avLst>
            </a:prstGeom>
            <a:noFill/>
            <a:ln w="9525" cap="flat" cmpd="sng">
              <a:solidFill>
                <a:srgbClr val="FF3300"/>
              </a:solidFill>
              <a:prstDash val="dash"/>
              <a:miter/>
              <a:headEnd type="none" w="lg" len="lg"/>
              <a:tailEnd type="none" w="med" len="med"/>
            </a:ln>
          </p:spPr>
          <p:txBody>
            <a:bodyPr anchor="ctr"/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Only if b is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live on exit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1709" name="任意多边形 711708"/>
            <p:cNvSpPr/>
            <p:nvPr/>
          </p:nvSpPr>
          <p:spPr>
            <a:xfrm>
              <a:off x="2064" y="1728"/>
              <a:ext cx="432" cy="2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1710" name="任意多边形 711709"/>
            <p:cNvSpPr/>
            <p:nvPr/>
          </p:nvSpPr>
          <p:spPr>
            <a:xfrm>
              <a:off x="3840" y="1728"/>
              <a:ext cx="432" cy="2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2706" name="标题 7127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Dead Code</a:t>
            </a:r>
            <a:endParaRPr lang="en-US" altLang="zh-CN"/>
          </a:p>
        </p:txBody>
      </p:sp>
      <p:sp>
        <p:nvSpPr>
          <p:cNvPr id="712726" name="线形标注 2 712725"/>
          <p:cNvSpPr/>
          <p:nvPr/>
        </p:nvSpPr>
        <p:spPr>
          <a:xfrm>
            <a:off x="7086600" y="5334000"/>
            <a:ext cx="1524000" cy="685800"/>
          </a:xfrm>
          <a:prstGeom prst="borderCallout2">
            <a:avLst>
              <a:gd name="adj1" fmla="val 16667"/>
              <a:gd name="adj2" fmla="val -5000"/>
              <a:gd name="adj3" fmla="val 16667"/>
              <a:gd name="adj4" fmla="val -27815"/>
              <a:gd name="adj5" fmla="val -89815"/>
              <a:gd name="adj6" fmla="val -52083"/>
            </a:avLst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lg" len="lg"/>
            <a:tailEnd type="none" w="med" len="med"/>
          </a:ln>
        </p:spPr>
        <p:txBody>
          <a:bodyPr anchor="ctr"/>
          <a:p>
            <a:pPr lvl="0" algn="ctr" eaLnBrk="0" hangingPunct="0"/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Suppose only 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live on exit</a:t>
            </a:r>
            <a:endParaRPr lang="en-US" altLang="zh-CN" sz="14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2739" name="组合 712738"/>
          <p:cNvGrpSpPr/>
          <p:nvPr/>
        </p:nvGrpSpPr>
        <p:grpSpPr>
          <a:xfrm>
            <a:off x="1447800" y="1905000"/>
            <a:ext cx="7086600" cy="3262313"/>
            <a:chOff x="912" y="1200"/>
            <a:chExt cx="4464" cy="2055"/>
          </a:xfrm>
        </p:grpSpPr>
        <p:sp>
          <p:nvSpPr>
            <p:cNvPr id="712708" name="折角形 712707"/>
            <p:cNvSpPr/>
            <p:nvPr/>
          </p:nvSpPr>
          <p:spPr>
            <a:xfrm>
              <a:off x="912" y="1200"/>
              <a:ext cx="1008" cy="816"/>
            </a:xfrm>
            <a:prstGeom prst="foldedCorner">
              <a:avLst>
                <a:gd name="adj" fmla="val 12500"/>
              </a:avLst>
            </a:prstGeom>
            <a:noFill/>
            <a:ln w="317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 = b –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 = c +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e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2725" name="折角形 712724"/>
            <p:cNvSpPr/>
            <p:nvPr/>
          </p:nvSpPr>
          <p:spPr>
            <a:xfrm>
              <a:off x="4368" y="1200"/>
              <a:ext cx="1008" cy="816"/>
            </a:xfrm>
            <a:prstGeom prst="foldedCorner">
              <a:avLst>
                <a:gd name="adj" fmla="val 12500"/>
              </a:avLst>
            </a:prstGeom>
            <a:noFill/>
            <a:ln w="317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 = b + c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 = b – d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2727" name="任意多边形 712726"/>
            <p:cNvSpPr/>
            <p:nvPr/>
          </p:nvSpPr>
          <p:spPr>
            <a:xfrm rot="2728802">
              <a:off x="1872" y="2064"/>
              <a:ext cx="432" cy="2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2728" name="任意多边形 712727"/>
            <p:cNvSpPr/>
            <p:nvPr/>
          </p:nvSpPr>
          <p:spPr>
            <a:xfrm rot="-2155377">
              <a:off x="3888" y="2064"/>
              <a:ext cx="432" cy="2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2710" name="文本框 712709"/>
            <p:cNvSpPr txBox="1"/>
            <p:nvPr/>
          </p:nvSpPr>
          <p:spPr>
            <a:xfrm>
              <a:off x="2160" y="302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1" name="文本框 712710"/>
            <p:cNvSpPr txBox="1"/>
            <p:nvPr/>
          </p:nvSpPr>
          <p:spPr>
            <a:xfrm>
              <a:off x="2736" y="302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2" name="椭圆 712711"/>
            <p:cNvSpPr/>
            <p:nvPr/>
          </p:nvSpPr>
          <p:spPr>
            <a:xfrm>
              <a:off x="2208" y="249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3" name="文本框 712712"/>
            <p:cNvSpPr txBox="1"/>
            <p:nvPr/>
          </p:nvSpPr>
          <p:spPr>
            <a:xfrm>
              <a:off x="3312" y="3024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4" name="椭圆 712713"/>
            <p:cNvSpPr/>
            <p:nvPr/>
          </p:nvSpPr>
          <p:spPr>
            <a:xfrm>
              <a:off x="2784" y="249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5" name="椭圆 712714"/>
            <p:cNvSpPr/>
            <p:nvPr/>
          </p:nvSpPr>
          <p:spPr>
            <a:xfrm>
              <a:off x="3408" y="249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16" name="直接连接符 712715"/>
            <p:cNvSpPr/>
            <p:nvPr/>
          </p:nvSpPr>
          <p:spPr>
            <a:xfrm flipV="1">
              <a:off x="2352" y="278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17" name="直接连接符 712716"/>
            <p:cNvSpPr/>
            <p:nvPr/>
          </p:nvSpPr>
          <p:spPr>
            <a:xfrm flipH="1" flipV="1">
              <a:off x="2448" y="2736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18" name="直接连接符 712717"/>
            <p:cNvSpPr/>
            <p:nvPr/>
          </p:nvSpPr>
          <p:spPr>
            <a:xfrm flipV="1">
              <a:off x="2448" y="2736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19" name="直接连接符 712718"/>
            <p:cNvSpPr/>
            <p:nvPr/>
          </p:nvSpPr>
          <p:spPr>
            <a:xfrm>
              <a:off x="3024" y="2736"/>
              <a:ext cx="48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20" name="直接连接符 712719"/>
            <p:cNvSpPr/>
            <p:nvPr/>
          </p:nvSpPr>
          <p:spPr>
            <a:xfrm flipV="1">
              <a:off x="3024" y="2736"/>
              <a:ext cx="43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21" name="文本框 712720"/>
            <p:cNvSpPr txBox="1"/>
            <p:nvPr/>
          </p:nvSpPr>
          <p:spPr>
            <a:xfrm>
              <a:off x="3072" y="254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22" name="文本框 712721"/>
            <p:cNvSpPr txBox="1"/>
            <p:nvPr/>
          </p:nvSpPr>
          <p:spPr>
            <a:xfrm>
              <a:off x="3696" y="254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23" name="文本框 712722"/>
            <p:cNvSpPr txBox="1"/>
            <p:nvPr/>
          </p:nvSpPr>
          <p:spPr>
            <a:xfrm>
              <a:off x="2496" y="254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29" name="直接连接符 712728"/>
            <p:cNvSpPr/>
            <p:nvPr/>
          </p:nvSpPr>
          <p:spPr>
            <a:xfrm flipV="1">
              <a:off x="3552" y="278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30" name="椭圆 712729"/>
            <p:cNvSpPr/>
            <p:nvPr/>
          </p:nvSpPr>
          <p:spPr>
            <a:xfrm>
              <a:off x="3120" y="206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31" name="直接连接符 712730"/>
            <p:cNvSpPr/>
            <p:nvPr/>
          </p:nvSpPr>
          <p:spPr>
            <a:xfrm flipV="1">
              <a:off x="2976" y="230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32" name="直接连接符 712731"/>
            <p:cNvSpPr/>
            <p:nvPr/>
          </p:nvSpPr>
          <p:spPr>
            <a:xfrm>
              <a:off x="3360" y="230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2733" name="文本框 712732"/>
            <p:cNvSpPr txBox="1"/>
            <p:nvPr/>
          </p:nvSpPr>
          <p:spPr>
            <a:xfrm>
              <a:off x="3408" y="206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35" name="直接连接符 712734"/>
            <p:cNvSpPr/>
            <p:nvPr/>
          </p:nvSpPr>
          <p:spPr>
            <a:xfrm>
              <a:off x="2832" y="2304"/>
              <a:ext cx="1248" cy="192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712736" name="文本框 712735"/>
            <p:cNvSpPr txBox="1"/>
            <p:nvPr/>
          </p:nvSpPr>
          <p:spPr>
            <a:xfrm>
              <a:off x="4080" y="2400"/>
              <a:ext cx="4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1st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2737" name="直接连接符 712736"/>
            <p:cNvSpPr/>
            <p:nvPr/>
          </p:nvSpPr>
          <p:spPr>
            <a:xfrm>
              <a:off x="3216" y="2784"/>
              <a:ext cx="864" cy="14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712738" name="文本框 712737"/>
            <p:cNvSpPr txBox="1"/>
            <p:nvPr/>
          </p:nvSpPr>
          <p:spPr>
            <a:xfrm>
              <a:off x="4080" y="2832"/>
              <a:ext cx="43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2nd</a:t>
              </a:r>
              <a:endParaRPr lang="en-US" altLang="zh-CN" sz="1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3730" name="标题 7137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Algebraic Identities</a:t>
            </a:r>
            <a:endParaRPr lang="en-US" altLang="zh-CN"/>
          </a:p>
        </p:txBody>
      </p:sp>
      <p:sp>
        <p:nvSpPr>
          <p:cNvPr id="713731" name="文本占位符 713730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5720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100"/>
              <a:t>Arithmetic identities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x + 0 = 0 + x = x</a:t>
            </a:r>
            <a:endParaRPr lang="en-US" altLang="zh-CN" sz="1900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x * 1 = 1 * x = x</a:t>
            </a:r>
            <a:endParaRPr lang="en-US" altLang="zh-CN" sz="1900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x – 0 = x</a:t>
            </a:r>
            <a:endParaRPr lang="en-US" altLang="zh-CN" sz="1900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x / 1 = x</a:t>
            </a:r>
            <a:endParaRPr lang="en-US" altLang="zh-CN" sz="1900">
              <a:solidFill>
                <a:srgbClr val="A5002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...</a:t>
            </a:r>
            <a:endParaRPr lang="en-US" altLang="zh-CN" sz="190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100"/>
              <a:t>Local reduction in strength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</a:rPr>
              <a:t>2 * x 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 x + x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x / 2</a:t>
            </a:r>
            <a:r>
              <a:rPr lang="en-US" altLang="zh-CN" sz="1900">
                <a:solidFill>
                  <a:srgbClr val="A50021"/>
                </a:solidFill>
              </a:rPr>
              <a:t> 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 x * 0.5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...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100">
                <a:sym typeface="Symbol" panose="05050102010706020507" pitchFamily="18" charset="2"/>
              </a:rPr>
              <a:t>Constant folding</a:t>
            </a:r>
            <a:endParaRPr lang="en-US" altLang="zh-CN" sz="21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2 * 3.14</a:t>
            </a:r>
            <a:r>
              <a:rPr lang="en-US" altLang="zh-CN" sz="1900">
                <a:solidFill>
                  <a:srgbClr val="A50021"/>
                </a:solidFill>
              </a:rPr>
              <a:t> </a:t>
            </a: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 6.28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900">
                <a:solidFill>
                  <a:srgbClr val="A50021"/>
                </a:solidFill>
                <a:sym typeface="Symbol" panose="05050102010706020507" pitchFamily="18" charset="2"/>
              </a:rPr>
              <a:t>...</a:t>
            </a:r>
            <a:endParaRPr lang="en-US" altLang="zh-CN" sz="19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4754" name="标题 7147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Array References</a:t>
            </a:r>
            <a:endParaRPr lang="en-US" altLang="zh-CN"/>
          </a:p>
        </p:txBody>
      </p:sp>
      <p:grpSp>
        <p:nvGrpSpPr>
          <p:cNvPr id="714790" name="组合 714789"/>
          <p:cNvGrpSpPr/>
          <p:nvPr/>
        </p:nvGrpSpPr>
        <p:grpSpPr>
          <a:xfrm>
            <a:off x="1752600" y="2514600"/>
            <a:ext cx="6629400" cy="2119313"/>
            <a:chOff x="1056" y="1584"/>
            <a:chExt cx="4176" cy="1335"/>
          </a:xfrm>
        </p:grpSpPr>
        <p:sp>
          <p:nvSpPr>
            <p:cNvPr id="714757" name="折角形 714756"/>
            <p:cNvSpPr/>
            <p:nvPr/>
          </p:nvSpPr>
          <p:spPr>
            <a:xfrm>
              <a:off x="1056" y="1824"/>
              <a:ext cx="1008" cy="720"/>
            </a:xfrm>
            <a:prstGeom prst="foldedCorner">
              <a:avLst>
                <a:gd name="adj" fmla="val 12500"/>
              </a:avLst>
            </a:prstGeom>
            <a:noFill/>
            <a:ln w="3175" cap="flat" cmpd="sng">
              <a:solidFill>
                <a:schemeClr val="folHlink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x = a[i]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a[j] = y</a:t>
              </a:r>
              <a:endParaRPr lang="en-US" altLang="zh-CN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z = a[i]</a:t>
              </a:r>
              <a:endParaRPr lang="en-US" altLang="zh-CN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4759" name="任意多边形 714758"/>
            <p:cNvSpPr/>
            <p:nvPr/>
          </p:nvSpPr>
          <p:spPr>
            <a:xfrm>
              <a:off x="2352" y="2016"/>
              <a:ext cx="432" cy="240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14789" name="组合 714788"/>
            <p:cNvGrpSpPr/>
            <p:nvPr/>
          </p:nvGrpSpPr>
          <p:grpSpPr>
            <a:xfrm>
              <a:off x="3024" y="1584"/>
              <a:ext cx="2208" cy="1335"/>
              <a:chOff x="2160" y="1920"/>
              <a:chExt cx="2208" cy="1335"/>
            </a:xfrm>
          </p:grpSpPr>
          <p:sp>
            <p:nvSpPr>
              <p:cNvPr id="714761" name="文本框 714760"/>
              <p:cNvSpPr txBox="1"/>
              <p:nvPr/>
            </p:nvSpPr>
            <p:spPr>
              <a:xfrm>
                <a:off x="2160" y="3024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62" name="文本框 714761"/>
              <p:cNvSpPr txBox="1"/>
              <p:nvPr/>
            </p:nvSpPr>
            <p:spPr>
              <a:xfrm>
                <a:off x="2736" y="3024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63" name="椭圆 714762"/>
              <p:cNvSpPr/>
              <p:nvPr/>
            </p:nvSpPr>
            <p:spPr>
              <a:xfrm>
                <a:off x="2496" y="24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=[ ]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64" name="文本框 714763"/>
              <p:cNvSpPr txBox="1"/>
              <p:nvPr/>
            </p:nvSpPr>
            <p:spPr>
              <a:xfrm>
                <a:off x="3312" y="3024"/>
                <a:ext cx="4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66" name="椭圆 714765"/>
              <p:cNvSpPr/>
              <p:nvPr/>
            </p:nvSpPr>
            <p:spPr>
              <a:xfrm>
                <a:off x="3408" y="2496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=[ ]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68" name="直接连接符 714767"/>
              <p:cNvSpPr/>
              <p:nvPr/>
            </p:nvSpPr>
            <p:spPr>
              <a:xfrm flipH="1" flipV="1">
                <a:off x="2688" y="2784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4769" name="直接连接符 714768"/>
              <p:cNvSpPr/>
              <p:nvPr/>
            </p:nvSpPr>
            <p:spPr>
              <a:xfrm flipV="1">
                <a:off x="2400" y="2784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4771" name="直接连接符 714770"/>
              <p:cNvSpPr/>
              <p:nvPr/>
            </p:nvSpPr>
            <p:spPr>
              <a:xfrm flipV="1">
                <a:off x="2496" y="2736"/>
                <a:ext cx="96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4772" name="文本框 714771"/>
              <p:cNvSpPr txBox="1"/>
              <p:nvPr/>
            </p:nvSpPr>
            <p:spPr>
              <a:xfrm>
                <a:off x="2784" y="2496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73" name="文本框 714772"/>
              <p:cNvSpPr txBox="1"/>
              <p:nvPr/>
            </p:nvSpPr>
            <p:spPr>
              <a:xfrm>
                <a:off x="2400" y="2304"/>
                <a:ext cx="48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killed</a:t>
                </a:r>
                <a:endParaRPr lang="en-US" altLang="zh-CN" sz="16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75" name="直接连接符 714774"/>
              <p:cNvSpPr/>
              <p:nvPr/>
            </p:nvSpPr>
            <p:spPr>
              <a:xfrm flipV="1">
                <a:off x="3552" y="278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714776" name="椭圆 714775"/>
              <p:cNvSpPr/>
              <p:nvPr/>
            </p:nvSpPr>
            <p:spPr>
              <a:xfrm>
                <a:off x="2496" y="1920"/>
                <a:ext cx="288" cy="28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 wrap="none" anchor="ctr"/>
              <a:p>
                <a:pPr lvl="0" algn="ctr" eaLnBrk="0" hangingPunct="0"/>
                <a:r>
                  <a:rPr lang="en-US" altLang="zh-CN">
                    <a:solidFill>
                      <a:srgbClr val="FF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=[ ]</a:t>
                </a:r>
                <a:endPara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79" name="文本框 714778"/>
              <p:cNvSpPr txBox="1"/>
              <p:nvPr/>
            </p:nvSpPr>
            <p:spPr>
              <a:xfrm>
                <a:off x="2784" y="1920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  <a:endPara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84" name="文本框 714783"/>
              <p:cNvSpPr txBox="1"/>
              <p:nvPr/>
            </p:nvSpPr>
            <p:spPr>
              <a:xfrm>
                <a:off x="3888" y="3024"/>
                <a:ext cx="4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baseline="-25000">
                    <a:solidFill>
                      <a:srgbClr val="A5002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4785" name="任意多边形 714784"/>
              <p:cNvSpPr/>
              <p:nvPr/>
            </p:nvSpPr>
            <p:spPr>
              <a:xfrm>
                <a:off x="2216" y="2160"/>
                <a:ext cx="328" cy="864"/>
              </a:xfrm>
              <a:custGeom>
                <a:avLst/>
                <a:gdLst/>
                <a:ahLst/>
                <a:cxnLst/>
                <a:pathLst>
                  <a:path w="328" h="816">
                    <a:moveTo>
                      <a:pt x="88" y="816"/>
                    </a:moveTo>
                    <a:cubicBezTo>
                      <a:pt x="44" y="620"/>
                      <a:pt x="0" y="424"/>
                      <a:pt x="40" y="288"/>
                    </a:cubicBezTo>
                    <a:cubicBezTo>
                      <a:pt x="80" y="152"/>
                      <a:pt x="204" y="76"/>
                      <a:pt x="32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4787" name="任意多边形 714786"/>
              <p:cNvSpPr/>
              <p:nvPr/>
            </p:nvSpPr>
            <p:spPr>
              <a:xfrm flipH="1">
                <a:off x="2736" y="2160"/>
                <a:ext cx="336" cy="864"/>
              </a:xfrm>
              <a:custGeom>
                <a:avLst/>
                <a:gdLst/>
                <a:ahLst/>
                <a:cxnLst/>
                <a:pathLst>
                  <a:path w="328" h="816">
                    <a:moveTo>
                      <a:pt x="88" y="816"/>
                    </a:moveTo>
                    <a:cubicBezTo>
                      <a:pt x="44" y="620"/>
                      <a:pt x="0" y="424"/>
                      <a:pt x="40" y="288"/>
                    </a:cubicBezTo>
                    <a:cubicBezTo>
                      <a:pt x="80" y="152"/>
                      <a:pt x="204" y="76"/>
                      <a:pt x="32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4788" name="直接连接符 714787"/>
              <p:cNvSpPr/>
              <p:nvPr/>
            </p:nvSpPr>
            <p:spPr>
              <a:xfrm>
                <a:off x="3648" y="2736"/>
                <a:ext cx="43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</p:grp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4" name="标题 65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1. Introduction</a:t>
            </a:r>
            <a:endParaRPr lang="en-US" altLang="zh-CN"/>
          </a:p>
        </p:txBody>
      </p:sp>
      <p:sp>
        <p:nvSpPr>
          <p:cNvPr id="658435" name="文本占位符 658434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648200"/>
          </a:xfrm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Code generators focus on</a:t>
            </a:r>
            <a:endParaRPr lang="en-US" altLang="zh-CN" sz="2500"/>
          </a:p>
          <a:p>
            <a:pPr lvl="1" defTabSz="0">
              <a:buNone/>
              <a:tabLst>
                <a:tab pos="1524000" algn="l"/>
                <a:tab pos="2066925" algn="l"/>
              </a:tabLst>
            </a:pPr>
            <a:r>
              <a:rPr lang="en-US" altLang="zh-CN" sz="2100"/>
              <a:t>1. Instruction selection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Choose appropriate target-machine instructions to implement IR statements. </a:t>
            </a:r>
            <a:endParaRPr lang="en-US" altLang="zh-CN" sz="2000"/>
          </a:p>
          <a:p>
            <a:pPr lvl="1" defTabSz="0">
              <a:buNone/>
              <a:tabLst>
                <a:tab pos="1524000" algn="l"/>
                <a:tab pos="2066925" algn="l"/>
              </a:tabLst>
            </a:pPr>
            <a:r>
              <a:rPr lang="en-US" altLang="zh-CN" sz="2100"/>
              <a:t>2. Register allocation and assignment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Make full use of registers, the fastest computational unit. </a:t>
            </a:r>
            <a:endParaRPr lang="en-US" altLang="zh-CN" sz="2000"/>
          </a:p>
          <a:p>
            <a:pPr lvl="1" defTabSz="0">
              <a:buNone/>
              <a:tabLst>
                <a:tab pos="1524000" algn="l"/>
                <a:tab pos="2066925" algn="l"/>
              </a:tabLst>
            </a:pPr>
            <a:r>
              <a:rPr lang="en-US" altLang="zh-CN" sz="2100"/>
              <a:t>3. Instruction ordering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Decide the order in which the execution of instructions is scheduled. 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Also called </a:t>
            </a:r>
            <a:r>
              <a:rPr lang="en-US" altLang="zh-CN" sz="2000" b="1"/>
              <a:t>instruction scheduling</a:t>
            </a:r>
            <a:r>
              <a:rPr lang="en-US" altLang="zh-CN" sz="2000"/>
              <a:t>. </a:t>
            </a:r>
            <a:endParaRPr lang="en-US" altLang="zh-CN" sz="20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5778" name="标题 715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(1)</a:t>
            </a:r>
            <a:endParaRPr lang="en-US" altLang="zh-CN" sz="3200"/>
          </a:p>
        </p:txBody>
      </p:sp>
      <p:grpSp>
        <p:nvGrpSpPr>
          <p:cNvPr id="715825" name="组合 715824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15781" name="矩形 715780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5787" name="文本框 715786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88" name="椭圆 715787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92" name="文本框 715791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794" name="直接连接符 715793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5797" name="文本框 715796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0" name="直接连接符 715799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02" name="标题 7168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(2)</a:t>
            </a:r>
            <a:endParaRPr lang="en-US" altLang="zh-CN" sz="3200"/>
          </a:p>
        </p:txBody>
      </p:sp>
      <p:grpSp>
        <p:nvGrpSpPr>
          <p:cNvPr id="716839" name="组合 716838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16803" name="矩形 716802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804" name="文本框 716803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7" name="文本框 716806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08" name="椭圆 716807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0" name="文本框 716809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1" name="直接连接符 716810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6813" name="文本框 716812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4" name="直接连接符 716813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6829" name="椭圆 716828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31" name="直接连接符 716830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6832" name="直接连接符 716831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6833" name="文本框 716832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26" name="标题 7178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(3)</a:t>
            </a:r>
            <a:endParaRPr lang="en-US" altLang="zh-CN" sz="3200"/>
          </a:p>
        </p:txBody>
      </p:sp>
      <p:grpSp>
        <p:nvGrpSpPr>
          <p:cNvPr id="717863" name="组合 717862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17827" name="矩形 717826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828" name="文本框 717827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1" name="文本框 717830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2" name="椭圆 717831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4" name="文本框 717833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5" name="直接连接符 717834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7837" name="文本框 717836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38" name="直接连接符 717837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7853" name="椭圆 717852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55" name="直接连接符 717854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7856" name="直接连接符 717855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7857" name="文本框 717856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850" name="标题 718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(4)</a:t>
            </a:r>
            <a:endParaRPr lang="en-US" altLang="zh-CN" sz="3200"/>
          </a:p>
        </p:txBody>
      </p:sp>
      <p:grpSp>
        <p:nvGrpSpPr>
          <p:cNvPr id="718887" name="组合 718886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18851" name="矩形 718850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8852" name="文本框 718851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3" name="文本框 718852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4" name="椭圆 718853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5" name="文本框 718854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6" name="椭圆 718855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7" name="直接连接符 718856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58" name="文本框 718857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59" name="直接连接符 718858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61" name="文本框 718860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62" name="直接连接符 718861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73" name="直接连接符 718872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74" name="文本框 718873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77" name="椭圆 718876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79" name="直接连接符 718878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80" name="直接连接符 718879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8881" name="文本框 718880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874" name="标题 7198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(5)</a:t>
            </a:r>
            <a:endParaRPr lang="en-US" altLang="zh-CN" sz="3200"/>
          </a:p>
        </p:txBody>
      </p:sp>
      <p:grpSp>
        <p:nvGrpSpPr>
          <p:cNvPr id="719911" name="组合 719910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19875" name="矩形 719874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9876" name="文本框 719875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77" name="文本框 719876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78" name="椭圆 719877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79" name="文本框 719878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80" name="椭圆 719879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81" name="直接连接符 719880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882" name="文本框 719881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83" name="直接连接符 719882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884" name="椭圆 719883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85" name="文本框 719884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86" name="直接连接符 719885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897" name="直接连接符 719896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898" name="文本框 719897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99" name="直接连接符 719898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900" name="文本框 719899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01" name="椭圆 719900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02" name="直接连接符 719901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903" name="直接连接符 719902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904" name="直接连接符 719903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19905" name="文本框 719904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0898" name="标题 7208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(6)</a:t>
            </a:r>
            <a:endParaRPr lang="en-US" altLang="zh-CN" sz="3200"/>
          </a:p>
        </p:txBody>
      </p:sp>
      <p:grpSp>
        <p:nvGrpSpPr>
          <p:cNvPr id="720935" name="组合 720934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20899" name="矩形 720898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20900" name="文本框 720899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1" name="文本框 720900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2" name="椭圆 720901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3" name="文本框 720902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4" name="椭圆 720903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5" name="直接连接符 720904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06" name="文本框 720905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7" name="直接连接符 720906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08" name="椭圆 720907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09" name="文本框 720908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10" name="直接连接符 720909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1" name="直接连接符 720920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2" name="文本框 720921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23" name="直接连接符 720922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4" name="文本框 720923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25" name="椭圆 720924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26" name="直接连接符 720925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7" name="直接连接符 720926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8" name="直接连接符 720927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29" name="文本框 720928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30" name="椭圆 720929"/>
            <p:cNvSpPr/>
            <p:nvPr/>
          </p:nvSpPr>
          <p:spPr>
            <a:xfrm>
              <a:off x="283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31" name="直接连接符 720930"/>
            <p:cNvSpPr/>
            <p:nvPr/>
          </p:nvSpPr>
          <p:spPr>
            <a:xfrm flipV="1">
              <a:off x="2688" y="1680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32" name="文本框 720931"/>
            <p:cNvSpPr txBox="1"/>
            <p:nvPr/>
          </p:nvSpPr>
          <p:spPr>
            <a:xfrm>
              <a:off x="3120" y="192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933" name="直接连接符 720932"/>
            <p:cNvSpPr/>
            <p:nvPr/>
          </p:nvSpPr>
          <p:spPr>
            <a:xfrm>
              <a:off x="3072" y="16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0934" name="文本框 720933"/>
            <p:cNvSpPr txBox="1"/>
            <p:nvPr/>
          </p:nvSpPr>
          <p:spPr>
            <a:xfrm>
              <a:off x="3120" y="14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994" name="标题 724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(7)</a:t>
            </a:r>
            <a:endParaRPr lang="en-US" altLang="zh-CN" sz="3200"/>
          </a:p>
        </p:txBody>
      </p:sp>
      <p:grpSp>
        <p:nvGrpSpPr>
          <p:cNvPr id="725021" name="组合 725020"/>
          <p:cNvGrpSpPr/>
          <p:nvPr/>
        </p:nvGrpSpPr>
        <p:grpSpPr>
          <a:xfrm>
            <a:off x="152400" y="1600200"/>
            <a:ext cx="6324600" cy="3871913"/>
            <a:chOff x="96" y="1008"/>
            <a:chExt cx="3984" cy="2439"/>
          </a:xfrm>
        </p:grpSpPr>
        <p:sp>
          <p:nvSpPr>
            <p:cNvPr id="724995" name="矩形 724994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24996" name="文本框 724995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997" name="文本框 724996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998" name="椭圆 724997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999" name="文本框 724998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0" name="椭圆 724999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1" name="直接连接符 725000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02" name="文本框 725001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3" name="直接连接符 725002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04" name="椭圆 725003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5" name="文本框 725004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6" name="直接连接符 725005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07" name="直接连接符 725006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08" name="文本框 725007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09" name="直接连接符 725008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10" name="文本框 725009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11" name="椭圆 725010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12" name="直接连接符 725011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13" name="直接连接符 725012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14" name="直接连接符 725013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15" name="文本框 725014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16" name="椭圆 725015"/>
            <p:cNvSpPr/>
            <p:nvPr/>
          </p:nvSpPr>
          <p:spPr>
            <a:xfrm>
              <a:off x="283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17" name="直接连接符 725016"/>
            <p:cNvSpPr/>
            <p:nvPr/>
          </p:nvSpPr>
          <p:spPr>
            <a:xfrm flipV="1">
              <a:off x="2688" y="1680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18" name="文本框 725017"/>
            <p:cNvSpPr txBox="1"/>
            <p:nvPr/>
          </p:nvSpPr>
          <p:spPr>
            <a:xfrm>
              <a:off x="3120" y="192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5019" name="直接连接符 725018"/>
            <p:cNvSpPr/>
            <p:nvPr/>
          </p:nvSpPr>
          <p:spPr>
            <a:xfrm>
              <a:off x="3072" y="16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5020" name="文本框 725019"/>
            <p:cNvSpPr txBox="1"/>
            <p:nvPr/>
          </p:nvSpPr>
          <p:spPr>
            <a:xfrm>
              <a:off x="3120" y="14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prod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1922" name="标题 7219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(8)</a:t>
            </a:r>
            <a:endParaRPr lang="en-US" altLang="zh-CN" sz="3200"/>
          </a:p>
        </p:txBody>
      </p:sp>
      <p:grpSp>
        <p:nvGrpSpPr>
          <p:cNvPr id="721959" name="组合 721958"/>
          <p:cNvGrpSpPr/>
          <p:nvPr/>
        </p:nvGrpSpPr>
        <p:grpSpPr>
          <a:xfrm>
            <a:off x="152400" y="1600200"/>
            <a:ext cx="7391400" cy="3871913"/>
            <a:chOff x="96" y="1008"/>
            <a:chExt cx="4656" cy="2439"/>
          </a:xfrm>
        </p:grpSpPr>
        <p:sp>
          <p:nvSpPr>
            <p:cNvPr id="721923" name="矩形 721922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21924" name="文本框 721923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25" name="文本框 721924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26" name="椭圆 721925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27" name="文本框 721926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28" name="椭圆 721927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29" name="直接连接符 721928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30" name="文本框 721929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31" name="直接连接符 721930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32" name="椭圆 721931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33" name="文本框 721932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34" name="直接连接符 721933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35" name="文本框 721934"/>
            <p:cNvSpPr txBox="1"/>
            <p:nvPr/>
          </p:nvSpPr>
          <p:spPr>
            <a:xfrm>
              <a:off x="4272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36" name="椭圆 721935"/>
            <p:cNvSpPr/>
            <p:nvPr/>
          </p:nvSpPr>
          <p:spPr>
            <a:xfrm>
              <a:off x="403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37" name="直接连接符 721936"/>
            <p:cNvSpPr/>
            <p:nvPr/>
          </p:nvSpPr>
          <p:spPr>
            <a:xfrm flipV="1">
              <a:off x="388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38" name="直接连接符 721937"/>
            <p:cNvSpPr/>
            <p:nvPr/>
          </p:nvSpPr>
          <p:spPr>
            <a:xfrm>
              <a:off x="427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39" name="文本框 721938"/>
            <p:cNvSpPr txBox="1"/>
            <p:nvPr/>
          </p:nvSpPr>
          <p:spPr>
            <a:xfrm>
              <a:off x="432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45" name="直接连接符 721944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46" name="文本框 721945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47" name="直接连接符 721946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48" name="文本框 721947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49" name="椭圆 721948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50" name="直接连接符 721949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51" name="直接连接符 721950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52" name="直接连接符 721951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53" name="文本框 721952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54" name="椭圆 721953"/>
            <p:cNvSpPr/>
            <p:nvPr/>
          </p:nvSpPr>
          <p:spPr>
            <a:xfrm>
              <a:off x="283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55" name="直接连接符 721954"/>
            <p:cNvSpPr/>
            <p:nvPr/>
          </p:nvSpPr>
          <p:spPr>
            <a:xfrm flipV="1">
              <a:off x="2688" y="1680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56" name="文本框 721955"/>
            <p:cNvSpPr txBox="1"/>
            <p:nvPr/>
          </p:nvSpPr>
          <p:spPr>
            <a:xfrm>
              <a:off x="3120" y="192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57" name="直接连接符 721956"/>
            <p:cNvSpPr/>
            <p:nvPr/>
          </p:nvSpPr>
          <p:spPr>
            <a:xfrm>
              <a:off x="3072" y="16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1958" name="文本框 721957"/>
            <p:cNvSpPr txBox="1"/>
            <p:nvPr/>
          </p:nvSpPr>
          <p:spPr>
            <a:xfrm>
              <a:off x="3120" y="14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prod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6018" name="标题 7260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(9)</a:t>
            </a:r>
            <a:endParaRPr lang="en-US" altLang="zh-CN" sz="3200"/>
          </a:p>
        </p:txBody>
      </p:sp>
      <p:grpSp>
        <p:nvGrpSpPr>
          <p:cNvPr id="726050" name="组合 726049"/>
          <p:cNvGrpSpPr/>
          <p:nvPr/>
        </p:nvGrpSpPr>
        <p:grpSpPr>
          <a:xfrm>
            <a:off x="152400" y="1600200"/>
            <a:ext cx="7391400" cy="3871913"/>
            <a:chOff x="96" y="1008"/>
            <a:chExt cx="4656" cy="2439"/>
          </a:xfrm>
        </p:grpSpPr>
        <p:sp>
          <p:nvSpPr>
            <p:cNvPr id="726019" name="矩形 726018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26020" name="文本框 726019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1" name="文本框 726020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2" name="椭圆 726021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3" name="文本框 726022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4" name="椭圆 726023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5" name="直接连接符 726024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26" name="文本框 726025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7" name="直接连接符 726026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28" name="椭圆 726027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29" name="文本框 726028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30" name="直接连接符 726029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31" name="文本框 726030"/>
            <p:cNvSpPr txBox="1"/>
            <p:nvPr/>
          </p:nvSpPr>
          <p:spPr>
            <a:xfrm>
              <a:off x="4272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32" name="椭圆 726031"/>
            <p:cNvSpPr/>
            <p:nvPr/>
          </p:nvSpPr>
          <p:spPr>
            <a:xfrm>
              <a:off x="403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33" name="直接连接符 726032"/>
            <p:cNvSpPr/>
            <p:nvPr/>
          </p:nvSpPr>
          <p:spPr>
            <a:xfrm flipV="1">
              <a:off x="388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34" name="直接连接符 726033"/>
            <p:cNvSpPr/>
            <p:nvPr/>
          </p:nvSpPr>
          <p:spPr>
            <a:xfrm>
              <a:off x="427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35" name="文本框 726034"/>
            <p:cNvSpPr txBox="1"/>
            <p:nvPr/>
          </p:nvSpPr>
          <p:spPr>
            <a:xfrm>
              <a:off x="432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i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36" name="直接连接符 726035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37" name="文本框 726036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38" name="直接连接符 726037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39" name="文本框 726038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40" name="椭圆 726039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41" name="直接连接符 726040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42" name="直接连接符 726041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43" name="直接连接符 726042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44" name="文本框 726043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45" name="椭圆 726044"/>
            <p:cNvSpPr/>
            <p:nvPr/>
          </p:nvSpPr>
          <p:spPr>
            <a:xfrm>
              <a:off x="283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46" name="直接连接符 726045"/>
            <p:cNvSpPr/>
            <p:nvPr/>
          </p:nvSpPr>
          <p:spPr>
            <a:xfrm flipV="1">
              <a:off x="2688" y="1680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47" name="文本框 726046"/>
            <p:cNvSpPr txBox="1"/>
            <p:nvPr/>
          </p:nvSpPr>
          <p:spPr>
            <a:xfrm>
              <a:off x="3120" y="192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6048" name="直接连接符 726047"/>
            <p:cNvSpPr/>
            <p:nvPr/>
          </p:nvSpPr>
          <p:spPr>
            <a:xfrm>
              <a:off x="3072" y="16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6049" name="文本框 726048"/>
            <p:cNvSpPr txBox="1"/>
            <p:nvPr/>
          </p:nvSpPr>
          <p:spPr>
            <a:xfrm>
              <a:off x="3120" y="14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prod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2946" name="标题 7229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An Example: </a:t>
            </a:r>
            <a:br>
              <a:rPr lang="en-US" altLang="zh-CN" sz="3200"/>
            </a:br>
            <a:r>
              <a:rPr lang="en-US" altLang="zh-CN" sz="3200"/>
              <a:t>Construction a DAG from a BB (10)</a:t>
            </a:r>
            <a:endParaRPr lang="en-US" altLang="zh-CN" sz="3200"/>
          </a:p>
        </p:txBody>
      </p:sp>
      <p:grpSp>
        <p:nvGrpSpPr>
          <p:cNvPr id="722983" name="组合 722982"/>
          <p:cNvGrpSpPr/>
          <p:nvPr/>
        </p:nvGrpSpPr>
        <p:grpSpPr>
          <a:xfrm>
            <a:off x="152400" y="1600200"/>
            <a:ext cx="8077200" cy="3871913"/>
            <a:chOff x="96" y="1008"/>
            <a:chExt cx="5088" cy="2439"/>
          </a:xfrm>
        </p:grpSpPr>
        <p:sp>
          <p:nvSpPr>
            <p:cNvPr id="722947" name="矩形 722946"/>
            <p:cNvSpPr/>
            <p:nvPr/>
          </p:nvSpPr>
          <p:spPr>
            <a:xfrm>
              <a:off x="96" y="1008"/>
              <a:ext cx="1584" cy="1968"/>
            </a:xfrm>
            <a:prstGeom prst="rect">
              <a:avLst/>
            </a:prstGeom>
            <a:solidFill>
              <a:schemeClr val="bg1"/>
            </a:solidFill>
            <a:ln w="57150" cap="flat" cmpd="thickThin">
              <a:solidFill>
                <a:schemeClr val="folHlink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a[t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4 * i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b[t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]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*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+ prod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prod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= i + 1</a:t>
              </a:r>
              <a:endPara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 = t</a:t>
              </a:r>
              <a:r>
                <a:rPr lang="en-US" altLang="zh-CN" sz="1600" baseline="-25000">
                  <a:solidFill>
                    <a:srgbClr val="A50021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aseline="-250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i &lt;= 20 </a:t>
              </a:r>
              <a:r>
                <a:rPr lang="en-US" altLang="zh-CN" sz="1600" b="1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goto</a:t>
              </a:r>
              <a:r>
                <a:rPr lang="en-US" altLang="zh-CN" sz="1600">
                  <a:solidFill>
                    <a:srgbClr val="0033CC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 (1)</a:t>
              </a:r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lvl="0" algn="l" eaLnBrk="0" hangingPunct="0"/>
              <a:endPara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22948" name="文本框 722947"/>
            <p:cNvSpPr txBox="1"/>
            <p:nvPr/>
          </p:nvSpPr>
          <p:spPr>
            <a:xfrm>
              <a:off x="1680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49" name="文本框 722948"/>
            <p:cNvSpPr txBox="1"/>
            <p:nvPr/>
          </p:nvSpPr>
          <p:spPr>
            <a:xfrm>
              <a:off x="2304" y="32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0" name="椭圆 722949"/>
            <p:cNvSpPr/>
            <p:nvPr/>
          </p:nvSpPr>
          <p:spPr>
            <a:xfrm>
              <a:off x="2880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1" name="文本框 722950"/>
            <p:cNvSpPr txBox="1"/>
            <p:nvPr/>
          </p:nvSpPr>
          <p:spPr>
            <a:xfrm>
              <a:off x="2928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2" name="椭圆 722951"/>
            <p:cNvSpPr/>
            <p:nvPr/>
          </p:nvSpPr>
          <p:spPr>
            <a:xfrm>
              <a:off x="331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3" name="直接连接符 722952"/>
            <p:cNvSpPr/>
            <p:nvPr/>
          </p:nvSpPr>
          <p:spPr>
            <a:xfrm flipV="1">
              <a:off x="2496" y="2544"/>
              <a:ext cx="43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54" name="文本框 722953"/>
            <p:cNvSpPr txBox="1"/>
            <p:nvPr/>
          </p:nvSpPr>
          <p:spPr>
            <a:xfrm>
              <a:off x="360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5" name="直接连接符 722954"/>
            <p:cNvSpPr/>
            <p:nvPr/>
          </p:nvSpPr>
          <p:spPr>
            <a:xfrm flipV="1">
              <a:off x="316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56" name="椭圆 722955"/>
            <p:cNvSpPr/>
            <p:nvPr/>
          </p:nvSpPr>
          <p:spPr>
            <a:xfrm>
              <a:off x="2448" y="1872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7" name="文本框 722956"/>
            <p:cNvSpPr txBox="1"/>
            <p:nvPr/>
          </p:nvSpPr>
          <p:spPr>
            <a:xfrm>
              <a:off x="3600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58" name="直接连接符 722957"/>
            <p:cNvSpPr/>
            <p:nvPr/>
          </p:nvSpPr>
          <p:spPr>
            <a:xfrm>
              <a:off x="355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59" name="文本框 722958"/>
            <p:cNvSpPr txBox="1"/>
            <p:nvPr/>
          </p:nvSpPr>
          <p:spPr>
            <a:xfrm>
              <a:off x="4272" y="321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0" name="椭圆 722959"/>
            <p:cNvSpPr/>
            <p:nvPr/>
          </p:nvSpPr>
          <p:spPr>
            <a:xfrm>
              <a:off x="4032" y="273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1" name="直接连接符 722960"/>
            <p:cNvSpPr/>
            <p:nvPr/>
          </p:nvSpPr>
          <p:spPr>
            <a:xfrm flipV="1">
              <a:off x="3888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62" name="直接连接符 722961"/>
            <p:cNvSpPr/>
            <p:nvPr/>
          </p:nvSpPr>
          <p:spPr>
            <a:xfrm>
              <a:off x="4272" y="297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63" name="文本框 722962"/>
            <p:cNvSpPr txBox="1"/>
            <p:nvPr/>
          </p:nvSpPr>
          <p:spPr>
            <a:xfrm>
              <a:off x="4320" y="273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i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4" name="文本框 722963"/>
            <p:cNvSpPr txBox="1"/>
            <p:nvPr/>
          </p:nvSpPr>
          <p:spPr>
            <a:xfrm>
              <a:off x="4704" y="273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5" name="椭圆 722964"/>
            <p:cNvSpPr/>
            <p:nvPr/>
          </p:nvSpPr>
          <p:spPr>
            <a:xfrm>
              <a:off x="4416" y="225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&lt;=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6" name="直接连接符 722965"/>
            <p:cNvSpPr/>
            <p:nvPr/>
          </p:nvSpPr>
          <p:spPr>
            <a:xfrm flipV="1">
              <a:off x="4224" y="249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67" name="直接连接符 722966"/>
            <p:cNvSpPr/>
            <p:nvPr/>
          </p:nvSpPr>
          <p:spPr>
            <a:xfrm>
              <a:off x="4656" y="2496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68" name="文本框 722967"/>
            <p:cNvSpPr txBox="1"/>
            <p:nvPr/>
          </p:nvSpPr>
          <p:spPr>
            <a:xfrm>
              <a:off x="4704" y="225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(1)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69" name="直接连接符 722968"/>
            <p:cNvSpPr/>
            <p:nvPr/>
          </p:nvSpPr>
          <p:spPr>
            <a:xfrm>
              <a:off x="3120" y="2544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70" name="文本框 722969"/>
            <p:cNvSpPr txBox="1"/>
            <p:nvPr/>
          </p:nvSpPr>
          <p:spPr>
            <a:xfrm>
              <a:off x="3168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71" name="直接连接符 722970"/>
            <p:cNvSpPr/>
            <p:nvPr/>
          </p:nvSpPr>
          <p:spPr>
            <a:xfrm>
              <a:off x="2688" y="2112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72" name="文本框 722971"/>
            <p:cNvSpPr txBox="1"/>
            <p:nvPr/>
          </p:nvSpPr>
          <p:spPr>
            <a:xfrm>
              <a:off x="2736" y="187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73" name="椭圆 722972"/>
            <p:cNvSpPr/>
            <p:nvPr/>
          </p:nvSpPr>
          <p:spPr>
            <a:xfrm>
              <a:off x="2064" y="230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=[ ]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74" name="直接连接符 722973"/>
            <p:cNvSpPr/>
            <p:nvPr/>
          </p:nvSpPr>
          <p:spPr>
            <a:xfrm flipV="1">
              <a:off x="2304" y="211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75" name="直接连接符 722974"/>
            <p:cNvSpPr/>
            <p:nvPr/>
          </p:nvSpPr>
          <p:spPr>
            <a:xfrm flipV="1">
              <a:off x="1872" y="25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76" name="直接连接符 722975"/>
            <p:cNvSpPr/>
            <p:nvPr/>
          </p:nvSpPr>
          <p:spPr>
            <a:xfrm>
              <a:off x="2304" y="2544"/>
              <a:ext cx="100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77" name="文本框 722976"/>
            <p:cNvSpPr txBox="1"/>
            <p:nvPr/>
          </p:nvSpPr>
          <p:spPr>
            <a:xfrm>
              <a:off x="2352" y="230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78" name="椭圆 722977"/>
            <p:cNvSpPr/>
            <p:nvPr/>
          </p:nvSpPr>
          <p:spPr>
            <a:xfrm>
              <a:off x="283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79" name="直接连接符 722978"/>
            <p:cNvSpPr/>
            <p:nvPr/>
          </p:nvSpPr>
          <p:spPr>
            <a:xfrm flipV="1">
              <a:off x="2688" y="1680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80" name="文本框 722979"/>
            <p:cNvSpPr txBox="1"/>
            <p:nvPr/>
          </p:nvSpPr>
          <p:spPr>
            <a:xfrm>
              <a:off x="3120" y="1920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prod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981" name="直接连接符 722980"/>
            <p:cNvSpPr/>
            <p:nvPr/>
          </p:nvSpPr>
          <p:spPr>
            <a:xfrm>
              <a:off x="3072" y="1680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722982" name="文本框 722981"/>
            <p:cNvSpPr txBox="1"/>
            <p:nvPr/>
          </p:nvSpPr>
          <p:spPr>
            <a:xfrm>
              <a:off x="3120" y="1440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n-US" altLang="zh-CN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prod</a:t>
              </a:r>
              <a:endPara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标题 685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Instruction Selection</a:t>
            </a:r>
            <a:endParaRPr lang="en-US" altLang="zh-CN"/>
          </a:p>
        </p:txBody>
      </p:sp>
      <p:sp>
        <p:nvSpPr>
          <p:cNvPr id="685059" name="文本占位符 685058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495800"/>
          </a:xfrm>
        </p:spPr>
        <p:txBody>
          <a:bodyPr/>
          <a:p>
            <a:pPr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500"/>
              <a:t>Both the speed and the size cost of the generated code should be considered. </a:t>
            </a:r>
            <a:endParaRPr lang="en-US" altLang="zh-CN" sz="2500"/>
          </a:p>
          <a:p>
            <a:pPr lvl="1"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100"/>
              <a:t>Trade-off and consequence. </a:t>
            </a:r>
            <a:endParaRPr lang="en-US" altLang="zh-CN" sz="2100"/>
          </a:p>
          <a:p>
            <a:pPr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500"/>
              <a:t>Example 1: </a:t>
            </a:r>
            <a:r>
              <a:rPr lang="en-US" altLang="zh-CN" sz="2500" b="1"/>
              <a:t>a = a + 1</a:t>
            </a:r>
            <a:endParaRPr lang="en-US" altLang="zh-CN" sz="2500" b="1"/>
          </a:p>
          <a:p>
            <a:pPr lvl="1"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LD	R0,	a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ADD	R0,	R0,	#1</a:t>
            </a:r>
            <a:br>
              <a:rPr lang="en-US" altLang="zh-CN" sz="2100">
                <a:solidFill>
                  <a:srgbClr val="A50021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ST	a,	R0</a:t>
            </a:r>
            <a:endParaRPr lang="en-US" altLang="zh-CN" sz="2100">
              <a:solidFill>
                <a:srgbClr val="A50021"/>
              </a:solidFill>
            </a:endParaRPr>
          </a:p>
          <a:p>
            <a:pPr lvl="1"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INC	a</a:t>
            </a:r>
            <a:endParaRPr lang="en-US" altLang="zh-CN" sz="2100">
              <a:solidFill>
                <a:srgbClr val="0033CC"/>
              </a:solidFill>
            </a:endParaRPr>
          </a:p>
          <a:p>
            <a:pPr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500"/>
              <a:t>Example 2: set register R0 to 0</a:t>
            </a:r>
            <a:endParaRPr lang="en-US" altLang="zh-CN" sz="2500" b="1"/>
          </a:p>
          <a:p>
            <a:pPr lvl="1"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LD	R0,	#0</a:t>
            </a:r>
            <a:endParaRPr lang="en-US" altLang="zh-CN" sz="2100">
              <a:solidFill>
                <a:srgbClr val="A50021"/>
              </a:solidFill>
            </a:endParaRPr>
          </a:p>
          <a:p>
            <a:pPr lvl="1" defTabSz="0">
              <a:lnSpc>
                <a:spcPct val="95000"/>
              </a:lnSpc>
              <a:tabLst>
                <a:tab pos="1616075" algn="l"/>
                <a:tab pos="2332355" algn="l"/>
                <a:tab pos="3048000" algn="l"/>
              </a:tabLst>
            </a:pPr>
            <a:r>
              <a:rPr lang="en-US" altLang="zh-CN" sz="2100">
                <a:solidFill>
                  <a:srgbClr val="0033CC"/>
                </a:solidFill>
              </a:rPr>
              <a:t>XOR	R0, 	R0</a:t>
            </a:r>
            <a:endParaRPr lang="en-US" altLang="zh-CN" sz="21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标题 706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5. A Simple Code Generator</a:t>
            </a:r>
            <a:endParaRPr lang="en-US" altLang="zh-CN"/>
          </a:p>
        </p:txBody>
      </p:sp>
      <p:sp>
        <p:nvSpPr>
          <p:cNvPr id="706563" name="文本占位符 70656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</p:spPr>
        <p:txBody>
          <a:bodyPr/>
          <a:p>
            <a:r>
              <a:rPr lang="en-US" altLang="zh-CN" sz="2100" kern="1200"/>
              <a:t>What does "simple" mean ?</a:t>
            </a:r>
            <a:endParaRPr lang="en-US" altLang="zh-CN" sz="2100" kern="1200"/>
          </a:p>
          <a:p>
            <a:pPr lvl="1"/>
            <a:r>
              <a:rPr lang="en-US" altLang="zh-CN" sz="1900" kern="1200"/>
              <a:t>Generate code for a single basic block. </a:t>
            </a:r>
            <a:endParaRPr lang="en-US" altLang="zh-CN" sz="1900" kern="1200"/>
          </a:p>
          <a:p>
            <a:r>
              <a:rPr lang="en-US" altLang="zh-CN" sz="2100" kern="1200"/>
              <a:t>Motivation</a:t>
            </a:r>
            <a:endParaRPr lang="en-US" altLang="zh-CN" sz="2100" kern="1200"/>
          </a:p>
          <a:p>
            <a:pPr lvl="1"/>
            <a:r>
              <a:rPr lang="en-US" altLang="zh-CN" sz="1900" kern="1200"/>
              <a:t>Make full use of registers to the best advantage. </a:t>
            </a:r>
            <a:endParaRPr lang="en-US" altLang="zh-CN" sz="1900" kern="1200"/>
          </a:p>
        </p:txBody>
      </p:sp>
      <p:grpSp>
        <p:nvGrpSpPr>
          <p:cNvPr id="706830" name="组合 706829"/>
          <p:cNvGrpSpPr/>
          <p:nvPr/>
        </p:nvGrpSpPr>
        <p:grpSpPr>
          <a:xfrm>
            <a:off x="228600" y="4191000"/>
            <a:ext cx="4572000" cy="1143000"/>
            <a:chOff x="144" y="2640"/>
            <a:chExt cx="2880" cy="720"/>
          </a:xfrm>
        </p:grpSpPr>
        <p:sp>
          <p:nvSpPr>
            <p:cNvPr id="706786" name="任意多边形 706785"/>
            <p:cNvSpPr/>
            <p:nvPr/>
          </p:nvSpPr>
          <p:spPr>
            <a:xfrm flipH="1">
              <a:off x="816" y="3168"/>
              <a:ext cx="240" cy="192"/>
            </a:xfrm>
            <a:custGeom>
              <a:avLst/>
              <a:gdLst>
                <a:gd name="txL" fmla="*/ 0 w 26168"/>
                <a:gd name="txT" fmla="*/ 0 h 43200"/>
                <a:gd name="txR" fmla="*/ 26168 w 26168"/>
                <a:gd name="txB" fmla="*/ 43200 h 43200"/>
              </a:gdLst>
              <a:ahLst/>
              <a:cxnLst>
                <a:cxn ang="180">
                  <a:pos x="0" y="488"/>
                </a:cxn>
                <a:cxn ang="90">
                  <a:pos x="1093" y="42918"/>
                </a:cxn>
                <a:cxn ang="90">
                  <a:pos x="4568" y="21600"/>
                </a:cxn>
              </a:cxnLst>
              <a:rect l="txL" t="txT" r="txR" b="txB"/>
              <a:pathLst>
                <a:path w="26168" h="43200" fill="none">
                  <a:moveTo>
                    <a:pt x="0" y="488"/>
                  </a:moveTo>
                  <a:arcTo wR="21600" hR="21600" stAng="-6132533" swAng="12088026"/>
                </a:path>
                <a:path w="26168" h="43200" stroke="0">
                  <a:moveTo>
                    <a:pt x="0" y="488"/>
                  </a:moveTo>
                  <a:arcTo wR="21600" hR="21600" stAng="-6132533" swAng="12088026"/>
                  <a:lnTo>
                    <a:pt x="4568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solid"/>
              <a:headEnd type="arrow" w="lg" len="lg"/>
              <a:tailEnd type="arrow" w="lg" len="lg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87" name="文本框 706786"/>
            <p:cNvSpPr txBox="1"/>
            <p:nvPr/>
          </p:nvSpPr>
          <p:spPr>
            <a:xfrm>
              <a:off x="144" y="3120"/>
              <a:ext cx="7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Programmer</a:t>
              </a:r>
              <a:endParaRPr lang="en-US" altLang="zh-CN" sz="12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88" name="任意多边形 706787"/>
            <p:cNvSpPr/>
            <p:nvPr/>
          </p:nvSpPr>
          <p:spPr>
            <a:xfrm flipH="1">
              <a:off x="816" y="2688"/>
              <a:ext cx="240" cy="384"/>
            </a:xfrm>
            <a:custGeom>
              <a:avLst/>
              <a:gdLst>
                <a:gd name="txL" fmla="*/ 0 w 26168"/>
                <a:gd name="txT" fmla="*/ 0 h 43200"/>
                <a:gd name="txR" fmla="*/ 26168 w 26168"/>
                <a:gd name="txB" fmla="*/ 43200 h 43200"/>
              </a:gdLst>
              <a:ahLst/>
              <a:cxnLst>
                <a:cxn ang="180">
                  <a:pos x="0" y="488"/>
                </a:cxn>
                <a:cxn ang="90">
                  <a:pos x="158" y="42745"/>
                </a:cxn>
                <a:cxn ang="90">
                  <a:pos x="4568" y="21600"/>
                </a:cxn>
              </a:cxnLst>
              <a:rect l="txL" t="txT" r="txR" b="txB"/>
              <a:pathLst>
                <a:path w="26168" h="43200" fill="none">
                  <a:moveTo>
                    <a:pt x="0" y="488"/>
                  </a:moveTo>
                  <a:arcTo wR="21600" hR="21600" stAng="-6132533" swAng="12239377"/>
                </a:path>
                <a:path w="26168" h="43200" stroke="0">
                  <a:moveTo>
                    <a:pt x="0" y="488"/>
                  </a:moveTo>
                  <a:arcTo wR="21600" hR="21600" stAng="-6132533" swAng="12239377"/>
                  <a:lnTo>
                    <a:pt x="4568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headEnd type="arrow" w="lg" len="lg"/>
              <a:tailEnd type="arrow" w="lg" len="lg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89" name="文本框 706788"/>
            <p:cNvSpPr txBox="1"/>
            <p:nvPr/>
          </p:nvSpPr>
          <p:spPr>
            <a:xfrm>
              <a:off x="144" y="2688"/>
              <a:ext cx="72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Compiler</a:t>
              </a:r>
              <a:endParaRPr lang="en-US" altLang="zh-CN" sz="1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90" name="任意多边形 706789"/>
            <p:cNvSpPr/>
            <p:nvPr/>
          </p:nvSpPr>
          <p:spPr>
            <a:xfrm>
              <a:off x="2256" y="2880"/>
              <a:ext cx="288" cy="240"/>
            </a:xfrm>
            <a:custGeom>
              <a:avLst/>
              <a:gdLst>
                <a:gd name="txL" fmla="*/ 0 w 26168"/>
                <a:gd name="txT" fmla="*/ 0 h 43200"/>
                <a:gd name="txR" fmla="*/ 26168 w 26168"/>
                <a:gd name="txB" fmla="*/ 43200 h 43200"/>
              </a:gdLst>
              <a:ahLst/>
              <a:cxnLst>
                <a:cxn ang="180">
                  <a:pos x="0" y="488"/>
                </a:cxn>
                <a:cxn ang="90">
                  <a:pos x="1093" y="42918"/>
                </a:cxn>
                <a:cxn ang="90">
                  <a:pos x="4568" y="21600"/>
                </a:cxn>
              </a:cxnLst>
              <a:rect l="txL" t="txT" r="txR" b="txB"/>
              <a:pathLst>
                <a:path w="26168" h="43200" fill="none">
                  <a:moveTo>
                    <a:pt x="0" y="488"/>
                  </a:moveTo>
                  <a:arcTo wR="21600" hR="21600" stAng="-6132533" swAng="12088026"/>
                </a:path>
                <a:path w="26168" h="43200" stroke="0">
                  <a:moveTo>
                    <a:pt x="0" y="488"/>
                  </a:moveTo>
                  <a:arcTo wR="21600" hR="21600" stAng="-6132533" swAng="12088026"/>
                  <a:lnTo>
                    <a:pt x="4568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A50021"/>
              </a:solidFill>
              <a:prstDash val="solid"/>
              <a:headEnd type="arrow" w="lg" len="lg"/>
              <a:tailEnd type="arrow" w="lg" len="lg"/>
            </a:ln>
          </p:spPr>
          <p:txBody>
            <a:bodyPr wrap="none" anchor="ctr"/>
            <a:p>
              <a:pPr lvl="0" algn="ctr" eaLnBrk="0" hangingPunct="0"/>
              <a:endParaRPr lang="en-US" altLang="x-none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91" name="文本框 706790"/>
            <p:cNvSpPr txBox="1"/>
            <p:nvPr/>
          </p:nvSpPr>
          <p:spPr>
            <a:xfrm>
              <a:off x="2400" y="264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sz="12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OS and Hardware</a:t>
              </a:r>
              <a:endParaRPr lang="en-US" altLang="zh-CN" sz="12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06832" name="内容占位符 706831"/>
          <p:cNvGraphicFramePr/>
          <p:nvPr>
            <p:ph sz="quarter" idx="3"/>
          </p:nvPr>
        </p:nvGraphicFramePr>
        <p:xfrm>
          <a:off x="1524000" y="3581400"/>
          <a:ext cx="6781800" cy="1905000"/>
        </p:xfrm>
        <a:graphic>
          <a:graphicData uri="http://schemas.openxmlformats.org/drawingml/2006/table">
            <a:tbl>
              <a:tblPr/>
              <a:tblGrid>
                <a:gridCol w="2362200"/>
                <a:gridCol w="2209800"/>
                <a:gridCol w="2209800"/>
              </a:tblGrid>
              <a:tr h="4889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800" b="1">
                          <a:ea typeface="Times New Roman" panose="02020603050405020304" pitchFamily="18" charset="0"/>
                        </a:rPr>
                        <a:t>Storage</a:t>
                      </a:r>
                      <a:endParaRPr lang="zh-CN" altLang="en-US" sz="32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800" b="1">
                          <a:ea typeface="Times New Roman" panose="02020603050405020304" pitchFamily="18" charset="0"/>
                        </a:rPr>
                        <a:t>Access Cycles</a:t>
                      </a:r>
                      <a:endParaRPr lang="zh-CN" altLang="en-US" sz="32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800" b="1">
                          <a:ea typeface="Times New Roman" panose="02020603050405020304" pitchFamily="18" charset="0"/>
                        </a:rPr>
                        <a:t>Capability</a:t>
                      </a:r>
                      <a:endParaRPr lang="zh-CN" altLang="en-US" sz="32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Registers       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1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256-8000 Bytes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Cache             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3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256 KB - 1 MB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Main memory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20-100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32 MB - 1 GB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Disk                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0.5-5 Mega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600">
                          <a:solidFill>
                            <a:srgbClr val="000000"/>
                          </a:solidFill>
                          <a:ea typeface="Times New Roman" panose="02020603050405020304" pitchFamily="18" charset="0"/>
                        </a:rPr>
                        <a:t>10 GB - 1 TB</a:t>
                      </a:r>
                      <a:endParaRPr lang="zh-CN" altLang="en-US" sz="28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42" name="标题 7270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Register and Address Descriptors</a:t>
            </a:r>
            <a:endParaRPr lang="en-US" altLang="zh-CN"/>
          </a:p>
        </p:txBody>
      </p:sp>
      <p:sp>
        <p:nvSpPr>
          <p:cNvPr id="727043" name="文本占位符 7270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Register descriptor</a:t>
            </a:r>
            <a:endParaRPr lang="en-US" altLang="zh-CN" sz="2500"/>
          </a:p>
          <a:p>
            <a:pPr lvl="1"/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</a:rPr>
              <a:t>RegDesc: Register</a:t>
            </a:r>
            <a:r>
              <a:rPr lang="en-US" altLang="zh-CN" sz="210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1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 2</a:t>
            </a:r>
            <a:r>
              <a:rPr lang="en-US" altLang="zh-CN" sz="2100" b="1" baseline="300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Variable</a:t>
            </a:r>
            <a:endParaRPr lang="en-US" altLang="zh-CN" sz="2100" b="1" baseline="30000">
              <a:solidFill>
                <a:srgbClr val="A50021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zh-CN" sz="2500"/>
              <a:t>Address descriptor</a:t>
            </a:r>
            <a:endParaRPr lang="en-US" altLang="zh-CN" sz="2500"/>
          </a:p>
          <a:p>
            <a:pPr lvl="1"/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</a:rPr>
              <a:t>AddrDesc: Variable</a:t>
            </a:r>
            <a:r>
              <a:rPr lang="en-US" altLang="zh-CN" sz="210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1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 2</a:t>
            </a:r>
            <a:r>
              <a:rPr lang="en-US" altLang="zh-CN" sz="2100" b="1" baseline="30000">
                <a:solidFill>
                  <a:srgbClr val="A5002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Location</a:t>
            </a:r>
            <a:endParaRPr lang="en-US" altLang="zh-CN" sz="2100" b="1" baseline="30000">
              <a:solidFill>
                <a:srgbClr val="A50021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</a:rPr>
              <a:t>Location = Register </a:t>
            </a:r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</a:rPr>
              <a:t> Memory</a:t>
            </a:r>
            <a:endParaRPr lang="en-US" altLang="zh-CN" sz="2100" b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8066" name="标题 728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Code-Generation Algorithm</a:t>
            </a:r>
            <a:endParaRPr lang="en-US" altLang="zh-CN"/>
          </a:p>
        </p:txBody>
      </p:sp>
      <p:sp>
        <p:nvSpPr>
          <p:cNvPr id="728067" name="文本占位符 7280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Based on function </a:t>
            </a:r>
            <a:r>
              <a:rPr lang="en-US" altLang="zh-CN" sz="2500" err="1">
                <a:solidFill>
                  <a:srgbClr val="FF00FF"/>
                </a:solidFill>
              </a:rPr>
              <a:t>getReg(</a:t>
            </a:r>
            <a:r>
              <a:rPr lang="en-US" altLang="zh-CN" sz="2500" u="sng" err="1">
                <a:solidFill>
                  <a:srgbClr val="A50021"/>
                </a:solidFill>
              </a:rPr>
              <a:t>x</a:t>
            </a:r>
            <a:r>
              <a:rPr lang="en-US" altLang="zh-CN" sz="2500" u="sng">
                <a:solidFill>
                  <a:srgbClr val="A50021"/>
                </a:solidFill>
              </a:rPr>
              <a:t> = y op z</a:t>
            </a:r>
            <a:r>
              <a:rPr lang="en-US" altLang="zh-CN" sz="2500">
                <a:solidFill>
                  <a:srgbClr val="FF00FF"/>
                </a:solidFill>
              </a:rPr>
              <a:t>)</a:t>
            </a:r>
            <a:endParaRPr lang="en-US" altLang="zh-CN" sz="2500">
              <a:solidFill>
                <a:srgbClr val="FF00FF"/>
              </a:solidFill>
            </a:endParaRPr>
          </a:p>
          <a:p>
            <a:pPr lvl="1"/>
            <a:r>
              <a:rPr lang="en-US" altLang="zh-CN" sz="2100"/>
              <a:t>Select registers for variables in three-address instruction </a:t>
            </a:r>
            <a:r>
              <a:rPr lang="en-US" altLang="zh-CN" sz="2100" u="sng">
                <a:solidFill>
                  <a:srgbClr val="A50021"/>
                </a:solidFill>
              </a:rPr>
              <a:t>x = y op z</a:t>
            </a:r>
            <a:r>
              <a:rPr lang="en-US" altLang="zh-CN" sz="2100"/>
              <a:t>. </a:t>
            </a:r>
            <a:endParaRPr lang="en-US" altLang="zh-CN" sz="2100"/>
          </a:p>
          <a:p>
            <a:pPr lvl="2"/>
            <a:r>
              <a:rPr lang="en-US" altLang="zh-CN" sz="2000"/>
              <a:t>That is R</a:t>
            </a:r>
            <a:r>
              <a:rPr lang="en-US" altLang="zh-CN" sz="2000" baseline="-25000"/>
              <a:t>x</a:t>
            </a:r>
            <a:r>
              <a:rPr lang="en-US" altLang="zh-CN" sz="2000" err="1"/>
              <a:t>, R</a:t>
            </a:r>
            <a:r>
              <a:rPr lang="en-US" altLang="zh-CN" sz="2000" baseline="-25000" err="1"/>
              <a:t>y</a:t>
            </a:r>
            <a:r>
              <a:rPr lang="en-US" altLang="zh-CN" sz="2000" err="1"/>
              <a:t> and R</a:t>
            </a:r>
            <a:r>
              <a:rPr lang="en-US" altLang="zh-CN" sz="2000" baseline="-25000" err="1"/>
              <a:t>z</a:t>
            </a:r>
            <a:r>
              <a:rPr lang="en-US" altLang="zh-CN" sz="2000"/>
              <a:t> for x, y and z respectively. </a:t>
            </a:r>
            <a:endParaRPr lang="en-US" altLang="zh-CN" sz="2000"/>
          </a:p>
          <a:p>
            <a:pPr lvl="1"/>
            <a:r>
              <a:rPr lang="en-US" altLang="zh-CN" sz="2100"/>
              <a:t>Make decisions based on the register descriptor and the address descriptor.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0114" name="标题 7301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Code-Generation Algorithm (cont')</a:t>
            </a:r>
            <a:endParaRPr lang="en-US" altLang="zh-CN"/>
          </a:p>
        </p:txBody>
      </p:sp>
      <p:sp>
        <p:nvSpPr>
          <p:cNvPr id="730115" name="文本占位符 7301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Machine instructions for </a:t>
            </a:r>
            <a:r>
              <a:rPr lang="en-US" altLang="zh-CN" sz="2500" u="sng">
                <a:solidFill>
                  <a:srgbClr val="A50021"/>
                </a:solidFill>
              </a:rPr>
              <a:t>x = y + z</a:t>
            </a:r>
            <a:endParaRPr lang="en-US" altLang="zh-CN" sz="2500" u="sng">
              <a:solidFill>
                <a:srgbClr val="A50021"/>
              </a:solidFill>
            </a:endParaRPr>
          </a:p>
          <a:p>
            <a:pPr lvl="1"/>
            <a:r>
              <a:rPr lang="en-US" altLang="zh-CN" sz="2100"/>
              <a:t>Call </a:t>
            </a:r>
            <a:r>
              <a:rPr lang="en-US" altLang="zh-CN" sz="2100">
                <a:solidFill>
                  <a:srgbClr val="FF00FF"/>
                </a:solidFill>
              </a:rPr>
              <a:t>getReg(</a:t>
            </a:r>
            <a:r>
              <a:rPr lang="en-US" altLang="zh-CN" sz="2100" u="sng">
                <a:solidFill>
                  <a:srgbClr val="A50021"/>
                </a:solidFill>
              </a:rPr>
              <a:t>x = y + z</a:t>
            </a:r>
            <a:r>
              <a:rPr lang="en-US" altLang="zh-CN" sz="2100">
                <a:solidFill>
                  <a:srgbClr val="FF00FF"/>
                </a:solidFill>
              </a:rPr>
              <a:t>)</a:t>
            </a:r>
            <a:r>
              <a:rPr lang="en-US" altLang="zh-CN" sz="2100"/>
              <a:t> to select registers R</a:t>
            </a:r>
            <a:r>
              <a:rPr lang="en-US" altLang="zh-CN" sz="2100" baseline="-25000"/>
              <a:t>x</a:t>
            </a:r>
            <a:r>
              <a:rPr lang="en-US" altLang="zh-CN" sz="2100"/>
              <a:t>, R</a:t>
            </a:r>
            <a:r>
              <a:rPr lang="en-US" altLang="zh-CN" sz="2100" baseline="-25000"/>
              <a:t>y</a:t>
            </a:r>
            <a:r>
              <a:rPr lang="en-US" altLang="zh-CN" sz="2100"/>
              <a:t> and R</a:t>
            </a:r>
            <a:r>
              <a:rPr lang="en-US" altLang="zh-CN" sz="2100" baseline="-25000"/>
              <a:t>z</a:t>
            </a:r>
            <a:r>
              <a:rPr lang="en-US" altLang="zh-CN" sz="2100"/>
              <a:t> for x, y and z. </a:t>
            </a:r>
            <a:endParaRPr lang="en-US" altLang="zh-CN" sz="2100"/>
          </a:p>
          <a:p>
            <a:pPr lvl="1"/>
            <a:r>
              <a:rPr lang="en-US" altLang="zh-CN" sz="2100" b="1"/>
              <a:t>If</a:t>
            </a:r>
            <a:r>
              <a:rPr lang="en-US" altLang="zh-CN" sz="2100"/>
              <a:t> </a:t>
            </a:r>
            <a:r>
              <a:rPr lang="en-US" altLang="zh-CN" sz="2100">
                <a:solidFill>
                  <a:srgbClr val="A50021"/>
                </a:solidFill>
              </a:rPr>
              <a:t>y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 regDesc(</a:t>
            </a:r>
            <a:r>
              <a:rPr lang="en-US" altLang="zh-CN" sz="2100">
                <a:solidFill>
                  <a:srgbClr val="A50021"/>
                </a:solidFill>
              </a:rPr>
              <a:t>R</a:t>
            </a:r>
            <a:r>
              <a:rPr lang="en-US" altLang="zh-CN" sz="2100" baseline="-25000">
                <a:solidFill>
                  <a:srgbClr val="A50021"/>
                </a:solidFill>
              </a:rPr>
              <a:t>y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2100">
                <a:sym typeface="Symbol" panose="05050102010706020507" pitchFamily="18" charset="2"/>
              </a:rPr>
              <a:t>,</a:t>
            </a:r>
            <a:r>
              <a:rPr lang="en-US" altLang="zh-CN" sz="2100"/>
              <a:t> get some </a:t>
            </a:r>
            <a:r>
              <a:rPr lang="en-US" altLang="zh-CN" sz="2100">
                <a:solidFill>
                  <a:srgbClr val="A50021"/>
                </a:solidFill>
              </a:rPr>
              <a:t>y'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100">
                <a:solidFill>
                  <a:srgbClr val="A50021"/>
                </a:solidFill>
              </a:rPr>
              <a:t> addrDesc(y)</a:t>
            </a:r>
            <a:r>
              <a:rPr lang="en-US" altLang="zh-CN" sz="2100"/>
              <a:t> and issue an instruction: </a:t>
            </a:r>
            <a:r>
              <a:rPr lang="en-US" altLang="zh-CN" sz="2100" u="sng">
                <a:solidFill>
                  <a:srgbClr val="0033CC"/>
                </a:solidFill>
              </a:rPr>
              <a:t>LD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y</a:t>
            </a:r>
            <a:r>
              <a:rPr lang="en-US" altLang="zh-CN" sz="2100" u="sng">
                <a:solidFill>
                  <a:srgbClr val="0033CC"/>
                </a:solidFill>
              </a:rPr>
              <a:t>, y'</a:t>
            </a:r>
            <a:r>
              <a:rPr lang="en-US" altLang="zh-CN" sz="2100"/>
              <a:t>. </a:t>
            </a:r>
            <a:endParaRPr lang="en-US" altLang="zh-CN" sz="2100"/>
          </a:p>
          <a:p>
            <a:pPr lvl="1"/>
            <a:r>
              <a:rPr lang="en-US" altLang="zh-CN" sz="2100" b="1"/>
              <a:t>If</a:t>
            </a:r>
            <a:r>
              <a:rPr lang="en-US" altLang="zh-CN" sz="2100"/>
              <a:t> </a:t>
            </a:r>
            <a:r>
              <a:rPr lang="en-US" altLang="zh-CN" sz="2100">
                <a:solidFill>
                  <a:srgbClr val="A50021"/>
                </a:solidFill>
              </a:rPr>
              <a:t>z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 regDesc(</a:t>
            </a:r>
            <a:r>
              <a:rPr lang="en-US" altLang="zh-CN" sz="2100">
                <a:solidFill>
                  <a:srgbClr val="A50021"/>
                </a:solidFill>
              </a:rPr>
              <a:t>R</a:t>
            </a:r>
            <a:r>
              <a:rPr lang="en-US" altLang="zh-CN" sz="2100" baseline="-25000">
                <a:solidFill>
                  <a:srgbClr val="A50021"/>
                </a:solidFill>
              </a:rPr>
              <a:t>z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2100">
                <a:sym typeface="Symbol" panose="05050102010706020507" pitchFamily="18" charset="2"/>
              </a:rPr>
              <a:t>,</a:t>
            </a:r>
            <a:r>
              <a:rPr lang="en-US" altLang="zh-CN" sz="2100"/>
              <a:t> get some </a:t>
            </a:r>
            <a:r>
              <a:rPr lang="en-US" altLang="zh-CN" sz="2100">
                <a:solidFill>
                  <a:srgbClr val="A50021"/>
                </a:solidFill>
              </a:rPr>
              <a:t>z'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100">
                <a:solidFill>
                  <a:srgbClr val="A50021"/>
                </a:solidFill>
              </a:rPr>
              <a:t> addrDesc(z)</a:t>
            </a:r>
            <a:r>
              <a:rPr lang="en-US" altLang="zh-CN" sz="2100"/>
              <a:t> and issue an instruction: </a:t>
            </a:r>
            <a:r>
              <a:rPr lang="en-US" altLang="zh-CN" sz="2100" u="sng">
                <a:solidFill>
                  <a:srgbClr val="0033CC"/>
                </a:solidFill>
              </a:rPr>
              <a:t>LD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z</a:t>
            </a:r>
            <a:r>
              <a:rPr lang="en-US" altLang="zh-CN" sz="2100" u="sng">
                <a:solidFill>
                  <a:srgbClr val="0033CC"/>
                </a:solidFill>
              </a:rPr>
              <a:t>, z'</a:t>
            </a:r>
            <a:r>
              <a:rPr lang="en-US" altLang="zh-CN" sz="2100"/>
              <a:t>. </a:t>
            </a:r>
            <a:endParaRPr lang="en-US" altLang="zh-CN" sz="2100"/>
          </a:p>
          <a:p>
            <a:pPr lvl="1"/>
            <a:r>
              <a:rPr lang="en-US" altLang="zh-CN" sz="2100"/>
              <a:t>Issue an instruction: </a:t>
            </a:r>
            <a:r>
              <a:rPr lang="en-US" altLang="zh-CN" sz="2100" u="sng">
                <a:solidFill>
                  <a:srgbClr val="0033CC"/>
                </a:solidFill>
              </a:rPr>
              <a:t>ADD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x</a:t>
            </a:r>
            <a:r>
              <a:rPr lang="en-US" altLang="zh-CN" sz="2100" u="sng">
                <a:solidFill>
                  <a:srgbClr val="0033CC"/>
                </a:solidFill>
              </a:rPr>
              <a:t>,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y</a:t>
            </a:r>
            <a:r>
              <a:rPr lang="en-US" altLang="zh-CN" sz="2100" u="sng">
                <a:solidFill>
                  <a:srgbClr val="0033CC"/>
                </a:solidFill>
              </a:rPr>
              <a:t>,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z</a:t>
            </a:r>
            <a:r>
              <a:rPr lang="en-US" altLang="zh-CN" sz="2100"/>
              <a:t>. </a:t>
            </a:r>
            <a:endParaRPr lang="en-US" altLang="zh-CN" sz="2100"/>
          </a:p>
          <a:p>
            <a:pPr lvl="1"/>
            <a:r>
              <a:rPr lang="en-US" altLang="zh-CN" sz="2100"/>
              <a:t>Adjust register and address descriptors.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1138" name="标题 7311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Code-Generation Algorithm (cont')</a:t>
            </a:r>
            <a:endParaRPr lang="en-US" altLang="zh-CN"/>
          </a:p>
        </p:txBody>
      </p:sp>
      <p:sp>
        <p:nvSpPr>
          <p:cNvPr id="731139" name="文本占位符 7311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Machine instructions for </a:t>
            </a:r>
            <a:r>
              <a:rPr lang="en-US" altLang="zh-CN" sz="2500" u="sng">
                <a:solidFill>
                  <a:srgbClr val="A50021"/>
                </a:solidFill>
              </a:rPr>
              <a:t>x = y</a:t>
            </a:r>
            <a:endParaRPr lang="en-US" altLang="zh-CN" sz="2500" u="sng">
              <a:solidFill>
                <a:srgbClr val="A50021"/>
              </a:solidFill>
            </a:endParaRPr>
          </a:p>
          <a:p>
            <a:pPr lvl="1"/>
            <a:r>
              <a:rPr lang="en-US" altLang="zh-CN" sz="2100"/>
              <a:t>Call </a:t>
            </a:r>
            <a:r>
              <a:rPr lang="en-US" altLang="zh-CN" sz="2100">
                <a:solidFill>
                  <a:srgbClr val="FF00FF"/>
                </a:solidFill>
              </a:rPr>
              <a:t>getReg(</a:t>
            </a:r>
            <a:r>
              <a:rPr lang="en-US" altLang="zh-CN" sz="2100" u="sng">
                <a:solidFill>
                  <a:srgbClr val="A50021"/>
                </a:solidFill>
              </a:rPr>
              <a:t>x = y</a:t>
            </a:r>
            <a:r>
              <a:rPr lang="en-US" altLang="zh-CN" sz="2100">
                <a:solidFill>
                  <a:srgbClr val="FF00FF"/>
                </a:solidFill>
              </a:rPr>
              <a:t>)</a:t>
            </a:r>
            <a:r>
              <a:rPr lang="en-US" altLang="zh-CN" sz="2100"/>
              <a:t> to select registers R</a:t>
            </a:r>
            <a:r>
              <a:rPr lang="en-US" altLang="zh-CN" sz="2100" baseline="-25000"/>
              <a:t>x</a:t>
            </a:r>
            <a:r>
              <a:rPr lang="en-US" altLang="zh-CN" sz="2100"/>
              <a:t> and R</a:t>
            </a:r>
            <a:r>
              <a:rPr lang="en-US" altLang="zh-CN" sz="2100" baseline="-25000"/>
              <a:t>y</a:t>
            </a:r>
            <a:r>
              <a:rPr lang="en-US" altLang="zh-CN" sz="2100"/>
              <a:t>. </a:t>
            </a:r>
            <a:endParaRPr lang="en-US" altLang="zh-CN" sz="2100"/>
          </a:p>
          <a:p>
            <a:pPr lvl="2"/>
            <a:r>
              <a:rPr lang="en-US" altLang="zh-CN" sz="1800">
                <a:solidFill>
                  <a:srgbClr val="A50021"/>
                </a:solidFill>
              </a:rPr>
              <a:t>getReg()</a:t>
            </a:r>
            <a:r>
              <a:rPr lang="en-US" altLang="zh-CN" sz="1800"/>
              <a:t> will always choose the same register for both x and y. </a:t>
            </a:r>
            <a:endParaRPr lang="en-US" altLang="zh-CN" sz="1800"/>
          </a:p>
          <a:p>
            <a:pPr lvl="1"/>
            <a:r>
              <a:rPr lang="en-US" altLang="zh-CN" sz="2100" b="1"/>
              <a:t>If</a:t>
            </a:r>
            <a:r>
              <a:rPr lang="en-US" altLang="zh-CN" sz="2100"/>
              <a:t> </a:t>
            </a:r>
            <a:r>
              <a:rPr lang="en-US" altLang="zh-CN" sz="2100">
                <a:solidFill>
                  <a:srgbClr val="A50021"/>
                </a:solidFill>
              </a:rPr>
              <a:t>y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 regDesc(</a:t>
            </a:r>
            <a:r>
              <a:rPr lang="en-US" altLang="zh-CN" sz="2100">
                <a:solidFill>
                  <a:srgbClr val="A50021"/>
                </a:solidFill>
              </a:rPr>
              <a:t>R</a:t>
            </a:r>
            <a:r>
              <a:rPr lang="en-US" altLang="zh-CN" sz="2100" baseline="-25000">
                <a:solidFill>
                  <a:srgbClr val="A50021"/>
                </a:solidFill>
              </a:rPr>
              <a:t>y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)</a:t>
            </a:r>
            <a:r>
              <a:rPr lang="en-US" altLang="zh-CN" sz="2100">
                <a:sym typeface="Symbol" panose="05050102010706020507" pitchFamily="18" charset="2"/>
              </a:rPr>
              <a:t>,</a:t>
            </a:r>
            <a:r>
              <a:rPr lang="en-US" altLang="zh-CN" sz="2100"/>
              <a:t> get some </a:t>
            </a:r>
            <a:r>
              <a:rPr lang="en-US" altLang="zh-CN" sz="2100">
                <a:solidFill>
                  <a:srgbClr val="A50021"/>
                </a:solidFill>
              </a:rPr>
              <a:t>y'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100">
                <a:solidFill>
                  <a:srgbClr val="A50021"/>
                </a:solidFill>
              </a:rPr>
              <a:t> addrDesc(y)</a:t>
            </a:r>
            <a:r>
              <a:rPr lang="en-US" altLang="zh-CN" sz="2100"/>
              <a:t> and issue an instruction: </a:t>
            </a:r>
            <a:r>
              <a:rPr lang="en-US" altLang="zh-CN" sz="2100" u="sng">
                <a:solidFill>
                  <a:srgbClr val="0033CC"/>
                </a:solidFill>
              </a:rPr>
              <a:t>LD R</a:t>
            </a:r>
            <a:r>
              <a:rPr lang="en-US" altLang="zh-CN" sz="2100" u="sng" baseline="-25000">
                <a:solidFill>
                  <a:srgbClr val="0033CC"/>
                </a:solidFill>
              </a:rPr>
              <a:t>y</a:t>
            </a:r>
            <a:r>
              <a:rPr lang="en-US" altLang="zh-CN" sz="2100" u="sng">
                <a:solidFill>
                  <a:srgbClr val="0033CC"/>
                </a:solidFill>
              </a:rPr>
              <a:t>, y'</a:t>
            </a:r>
            <a:r>
              <a:rPr lang="en-US" altLang="zh-CN" sz="2100"/>
              <a:t>. </a:t>
            </a:r>
            <a:endParaRPr lang="en-US" altLang="zh-CN" sz="2100"/>
          </a:p>
          <a:p>
            <a:pPr lvl="1"/>
            <a:r>
              <a:rPr lang="en-US" altLang="zh-CN" sz="2100"/>
              <a:t>Adjust register descriptor: 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regDesc(</a:t>
            </a:r>
            <a:r>
              <a:rPr lang="en-US" altLang="zh-CN" sz="2100">
                <a:solidFill>
                  <a:srgbClr val="A50021"/>
                </a:solidFill>
              </a:rPr>
              <a:t>R</a:t>
            </a:r>
            <a:r>
              <a:rPr lang="en-US" altLang="zh-CN" sz="2100" baseline="-25000">
                <a:solidFill>
                  <a:srgbClr val="A50021"/>
                </a:solidFill>
              </a:rPr>
              <a:t>y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100" b="1">
                <a:solidFill>
                  <a:srgbClr val="A50021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</a:t>
            </a:r>
            <a:r>
              <a:rPr lang="en-US" altLang="zh-CN" sz="2100">
                <a:solidFill>
                  <a:srgbClr val="A50021"/>
                </a:solidFill>
                <a:sym typeface="Symbol" panose="05050102010706020507" pitchFamily="18" charset="2"/>
              </a:rPr>
              <a:t>= {x}</a:t>
            </a:r>
            <a:endParaRPr lang="en-US" altLang="zh-CN" sz="2100">
              <a:solidFill>
                <a:srgbClr val="A50021"/>
              </a:solidFill>
              <a:sym typeface="Symbol" panose="05050102010706020507" pitchFamily="18" charset="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9090" name="标题 7290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Design of </a:t>
            </a:r>
            <a:r>
              <a:rPr lang="en-US" altLang="zh-CN" b="1" err="1"/>
              <a:t>getReg</a:t>
            </a:r>
            <a:r>
              <a:rPr lang="en-US" altLang="zh-CN" b="1"/>
              <a:t>(...)</a:t>
            </a:r>
            <a:endParaRPr lang="en-US" altLang="zh-CN" b="1"/>
          </a:p>
        </p:txBody>
      </p:sp>
      <p:sp>
        <p:nvSpPr>
          <p:cNvPr id="729091" name="文本占位符 729090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196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100"/>
              <a:t>Input: x = y + z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100"/>
              <a:t>Output: R</a:t>
            </a:r>
            <a:r>
              <a:rPr lang="en-US" altLang="zh-CN" sz="2100" baseline="-25000"/>
              <a:t>x</a:t>
            </a:r>
            <a:r>
              <a:rPr lang="en-US" altLang="zh-CN" sz="2100"/>
              <a:t>, R</a:t>
            </a:r>
            <a:r>
              <a:rPr lang="en-US" altLang="zh-CN" sz="2100" baseline="-25000"/>
              <a:t>y</a:t>
            </a:r>
            <a:r>
              <a:rPr lang="en-US" altLang="zh-CN" sz="2100" err="1"/>
              <a:t> and R</a:t>
            </a:r>
            <a:r>
              <a:rPr lang="en-US" altLang="zh-CN" sz="2100" baseline="-25000" err="1"/>
              <a:t>z</a:t>
            </a:r>
            <a:endParaRPr lang="en-US" altLang="zh-CN" sz="2100"/>
          </a:p>
          <a:p>
            <a:pPr>
              <a:lnSpc>
                <a:spcPct val="90000"/>
              </a:lnSpc>
            </a:pPr>
            <a:r>
              <a:rPr lang="en-US" altLang="zh-CN" sz="2100"/>
              <a:t>Algorithm</a:t>
            </a:r>
            <a:r>
              <a:rPr lang="en-US" altLang="zh-CN" sz="2100" baseline="-25000"/>
              <a:t> </a:t>
            </a:r>
            <a:r>
              <a:rPr lang="en-US" altLang="zh-CN" sz="2100" err="1"/>
              <a:t>(use R</a:t>
            </a:r>
            <a:r>
              <a:rPr lang="en-US" altLang="zh-CN" sz="2100" baseline="-25000" err="1"/>
              <a:t>y</a:t>
            </a:r>
            <a:r>
              <a:rPr lang="en-US" altLang="zh-CN" sz="2100"/>
              <a:t> as an example)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if </a:t>
            </a:r>
            <a:r>
              <a:rPr lang="en-US" altLang="zh-CN" sz="2100"/>
              <a:t>y in some registers, pick R</a:t>
            </a:r>
            <a:r>
              <a:rPr lang="en-US" altLang="zh-CN" sz="2100" baseline="-25000"/>
              <a:t>y</a:t>
            </a:r>
            <a:r>
              <a:rPr lang="en-US" altLang="zh-CN" sz="2100"/>
              <a:t> in them.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elsif </a:t>
            </a:r>
            <a:r>
              <a:rPr lang="en-US" altLang="zh-CN" sz="2100"/>
              <a:t>there is empty registers, pick one as R</a:t>
            </a:r>
            <a:r>
              <a:rPr lang="en-US" altLang="zh-CN" sz="2100" baseline="-25000"/>
              <a:t>y</a:t>
            </a:r>
            <a:r>
              <a:rPr lang="en-US" altLang="zh-CN" sz="2100"/>
              <a:t>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 b="1"/>
              <a:t>elsif</a:t>
            </a:r>
            <a:r>
              <a:rPr lang="en-US" altLang="zh-CN" sz="2100"/>
              <a:t> { let R be a candidate and R holds v, </a:t>
            </a:r>
            <a:r>
              <a:rPr lang="en-US" altLang="zh-CN" sz="2100" b="1"/>
              <a:t>foreach</a:t>
            </a:r>
            <a:r>
              <a:rPr lang="en-US" altLang="zh-CN" sz="2100"/>
              <a:t> v check: 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if</a:t>
            </a:r>
            <a:r>
              <a:rPr lang="en-US" altLang="zh-CN" sz="2000"/>
              <a:t> addrDesc(v) has other location, R is OK. 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elsif</a:t>
            </a:r>
            <a:r>
              <a:rPr lang="en-US" altLang="zh-CN" sz="2000"/>
              <a:t> v == x </a:t>
            </a:r>
            <a:r>
              <a:rPr lang="en-US" altLang="zh-CN" sz="2000" b="1"/>
              <a:t>and</a:t>
            </a:r>
            <a:r>
              <a:rPr lang="en-US" altLang="zh-CN" sz="2000"/>
              <a:t> x != z, R is OK. 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elsif</a:t>
            </a:r>
            <a:r>
              <a:rPr lang="en-US" altLang="zh-CN" sz="2000"/>
              <a:t> v is not used later, R is OK. 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else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A50021"/>
                </a:solidFill>
              </a:rPr>
              <a:t>spill</a:t>
            </a:r>
            <a:r>
              <a:rPr lang="en-US" altLang="zh-CN" sz="2000"/>
              <a:t>, i.e. issue </a:t>
            </a:r>
            <a:r>
              <a:rPr lang="en-US" altLang="zh-CN" sz="2000" u="sng">
                <a:solidFill>
                  <a:srgbClr val="0033CC"/>
                </a:solidFill>
              </a:rPr>
              <a:t>ST v, R</a:t>
            </a:r>
            <a:r>
              <a:rPr lang="en-US" altLang="zh-CN" sz="2000"/>
              <a:t>. 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100"/>
              <a:t>choose the R with minimal spills }.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0418" name="标题 700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6. Peephole Optimization</a:t>
            </a:r>
            <a:endParaRPr lang="en-US" altLang="zh-CN"/>
          </a:p>
        </p:txBody>
      </p:sp>
      <p:sp>
        <p:nvSpPr>
          <p:cNvPr id="700419" name="文本占位符 7004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simple but effective technique for locally code improvement</a:t>
            </a:r>
            <a:endParaRPr lang="en-US" altLang="zh-CN" sz="2500"/>
          </a:p>
          <a:p>
            <a:pPr lvl="1"/>
            <a:r>
              <a:rPr lang="en-US" altLang="zh-CN" sz="2100"/>
              <a:t>Examine a sliding window (peephole) of target instructions. </a:t>
            </a:r>
            <a:endParaRPr lang="en-US" altLang="zh-CN" sz="2100"/>
          </a:p>
          <a:p>
            <a:pPr lvl="1"/>
            <a:r>
              <a:rPr lang="en-US" altLang="zh-CN" sz="2100"/>
              <a:t>Replace instruction sequence within the peephole by a shorter or faster sequence. </a:t>
            </a:r>
            <a:endParaRPr lang="en-US" altLang="zh-CN" sz="21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1442" name="标题 7014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Eliminating </a:t>
            </a:r>
            <a:br>
              <a:rPr lang="en-US" altLang="zh-CN" sz="3200"/>
            </a:br>
            <a:r>
              <a:rPr lang="en-US" altLang="zh-CN" sz="3200"/>
              <a:t>Redundant Loads and Stores</a:t>
            </a:r>
            <a:endParaRPr lang="en-US" altLang="zh-CN" sz="3200"/>
          </a:p>
        </p:txBody>
      </p:sp>
      <p:sp>
        <p:nvSpPr>
          <p:cNvPr id="701443" name="文本占位符 701442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344930" algn="l"/>
                <a:tab pos="2057400" algn="l"/>
              </a:tabLst>
            </a:pPr>
            <a:r>
              <a:rPr lang="en-US" altLang="zh-CN" sz="2500"/>
              <a:t>Examples</a:t>
            </a:r>
            <a:endParaRPr lang="en-US" altLang="zh-CN" sz="2500"/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R0,	a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ST	a,	R0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// eliminated</a:t>
            </a:r>
            <a:endParaRPr lang="en-US" altLang="zh-CN" sz="19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2466" name="标题 70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Eliminating </a:t>
            </a:r>
            <a:br>
              <a:rPr lang="en-US" altLang="zh-CN" sz="3200"/>
            </a:br>
            <a:r>
              <a:rPr lang="en-US" altLang="zh-CN" sz="3200"/>
              <a:t>Unreachable Code</a:t>
            </a:r>
            <a:endParaRPr lang="en-US" altLang="zh-CN" sz="3200"/>
          </a:p>
        </p:txBody>
      </p:sp>
      <p:sp>
        <p:nvSpPr>
          <p:cNvPr id="702467" name="文本占位符 702466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344930" algn="l"/>
                <a:tab pos="2057400" algn="l"/>
              </a:tabLst>
            </a:pPr>
            <a:r>
              <a:rPr lang="en-US" altLang="zh-CN" sz="2500"/>
              <a:t>Examples</a:t>
            </a:r>
            <a:endParaRPr lang="en-US" altLang="zh-CN" sz="2500"/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	if debug == 1 goto L1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goto L2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L1:	print debugging information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L2:	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if debug != 1 goto L2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print debugging information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L2:	</a:t>
            </a:r>
            <a:endParaRPr lang="en-US" altLang="zh-CN" sz="1900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2057400" algn="l"/>
              </a:tabLst>
            </a:pPr>
            <a:endParaRPr lang="en-US" altLang="zh-CN" sz="19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3490" name="标题 70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Flow-of-Control Optimizations</a:t>
            </a:r>
            <a:endParaRPr lang="en-US" altLang="zh-CN" sz="3200"/>
          </a:p>
        </p:txBody>
      </p:sp>
      <p:sp>
        <p:nvSpPr>
          <p:cNvPr id="703491" name="文本占位符 703490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344930" algn="l"/>
                <a:tab pos="2057400" algn="l"/>
              </a:tabLst>
            </a:pPr>
            <a:r>
              <a:rPr lang="en-US" altLang="zh-CN" sz="2500"/>
              <a:t>Examples</a:t>
            </a:r>
            <a:endParaRPr lang="en-US" altLang="zh-CN" sz="2500"/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	goto L1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L1:	goto L2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goto L2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...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L1:	goto L2</a:t>
            </a:r>
            <a:endParaRPr lang="en-US" altLang="zh-CN" sz="1900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	if a &lt; b goto L1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	...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L1:	goto L2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if a &lt; b goto L2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	...</a:t>
            </a:r>
            <a:br>
              <a:rPr lang="en-US" altLang="zh-CN" sz="1900">
                <a:solidFill>
                  <a:srgbClr val="0033CC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L1:	goto L2</a:t>
            </a:r>
            <a:endParaRPr lang="en-US" altLang="zh-CN" sz="1900">
              <a:solidFill>
                <a:srgbClr val="0033CC"/>
              </a:solidFill>
            </a:endParaRPr>
          </a:p>
        </p:txBody>
      </p:sp>
      <p:sp>
        <p:nvSpPr>
          <p:cNvPr id="703492" name="折角形 703491"/>
          <p:cNvSpPr/>
          <p:nvPr/>
        </p:nvSpPr>
        <p:spPr>
          <a:xfrm>
            <a:off x="5562600" y="2057400"/>
            <a:ext cx="3124200" cy="8382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rgbClr val="FF3300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Recall the translation scheme of</a:t>
            </a:r>
            <a:endParaRPr lang="en-US" altLang="zh-CN" sz="16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flow-of-control statements !</a:t>
            </a:r>
            <a:endParaRPr lang="en-US" altLang="zh-CN" sz="160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2" name="标题 68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Register Allocation and Assignment</a:t>
            </a:r>
            <a:endParaRPr lang="en-US" altLang="zh-CN" sz="3200"/>
          </a:p>
        </p:txBody>
      </p:sp>
      <p:sp>
        <p:nvSpPr>
          <p:cNvPr id="686083" name="文本占位符 686082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648200"/>
          </a:xfrm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Include two subproblems 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Register allocation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Select the set of variables that will reside in registers at each point in the program. </a:t>
            </a:r>
            <a:endParaRPr lang="en-US" altLang="zh-CN" sz="20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Register assignment 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Pick the specific register that a variable will reside in. </a:t>
            </a:r>
            <a:endParaRPr lang="en-US" altLang="zh-CN" sz="2000"/>
          </a:p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A difficult problem in code generation. </a:t>
            </a:r>
            <a:endParaRPr lang="en-US" altLang="zh-CN" sz="25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4514" name="标题 70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Algebraic Simplification and </a:t>
            </a:r>
            <a:br>
              <a:rPr lang="en-US" altLang="zh-CN" sz="3200"/>
            </a:br>
            <a:r>
              <a:rPr lang="en-US" altLang="zh-CN" sz="3200"/>
              <a:t>Reduction in Strength</a:t>
            </a:r>
            <a:endParaRPr lang="en-US" altLang="zh-CN" sz="3200"/>
          </a:p>
        </p:txBody>
      </p:sp>
      <p:sp>
        <p:nvSpPr>
          <p:cNvPr id="704515" name="文本占位符 704514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344930" algn="l"/>
                <a:tab pos="2057400" algn="l"/>
              </a:tabLst>
            </a:pPr>
            <a:r>
              <a:rPr lang="en-US" altLang="zh-CN" sz="2500"/>
              <a:t>Examples</a:t>
            </a:r>
            <a:endParaRPr lang="en-US" altLang="zh-CN" sz="2500"/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 = x + 0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// eliminated</a:t>
            </a:r>
            <a:endParaRPr lang="en-US" altLang="zh-CN" sz="1900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x = x * 1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// eliminated</a:t>
            </a:r>
            <a:endParaRPr lang="en-US" altLang="zh-CN" sz="1900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y = x * 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y = x &lt;&lt; 1</a:t>
            </a:r>
            <a:endParaRPr lang="en-US" altLang="zh-CN" sz="1900">
              <a:solidFill>
                <a:srgbClr val="0033CC"/>
              </a:solidFill>
            </a:endParaRPr>
          </a:p>
          <a:p>
            <a:pPr lvl="1" defTabSz="0">
              <a:tabLst>
                <a:tab pos="1344930" algn="l"/>
                <a:tab pos="2057400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y = x * 4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0033CC"/>
                </a:solidFill>
              </a:rPr>
              <a:t>y = x &lt;&lt; 2</a:t>
            </a:r>
            <a:endParaRPr lang="en-US" altLang="zh-CN" sz="19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Enjoy the Course!</a:t>
            </a:r>
            <a:endParaRPr lang="en-US" altLang="zh-CN"/>
          </a:p>
        </p:txBody>
      </p:sp>
      <p:graphicFrame>
        <p:nvGraphicFramePr>
          <p:cNvPr id="109572" name="内容占位符 109571"/>
          <p:cNvGraphicFramePr/>
          <p:nvPr>
            <p:ph sz="half" idx="2"/>
          </p:nvPr>
        </p:nvGraphicFramePr>
        <p:xfrm>
          <a:off x="4344988" y="2819400"/>
          <a:ext cx="31988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4988" y="2819400"/>
                        <a:ext cx="3198812" cy="228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标题 68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Instruction Scheduling</a:t>
            </a:r>
            <a:endParaRPr lang="en-US" altLang="zh-CN"/>
          </a:p>
        </p:txBody>
      </p:sp>
      <p:sp>
        <p:nvSpPr>
          <p:cNvPr id="687107" name="文本占位符 687106"/>
          <p:cNvSpPr>
            <a:spLocks noGrp="1"/>
          </p:cNvSpPr>
          <p:nvPr>
            <p:ph type="body" idx="1"/>
          </p:nvPr>
        </p:nvSpPr>
        <p:spPr>
          <a:xfrm>
            <a:off x="1219200" y="1676400"/>
            <a:ext cx="7466013" cy="4648200"/>
          </a:xfrm>
        </p:spPr>
        <p:txBody>
          <a:bodyPr/>
          <a:p>
            <a:pPr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500"/>
              <a:t>Important for modern pipelined processors</a:t>
            </a:r>
            <a:endParaRPr lang="en-US" altLang="zh-CN" sz="2500"/>
          </a:p>
          <a:p>
            <a:pPr lvl="1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100"/>
              <a:t>RISC: Reduced Instruction Set Computer</a:t>
            </a:r>
            <a:endParaRPr lang="en-US" altLang="zh-CN" sz="21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900"/>
              <a:t>RISC vs. CISC</a:t>
            </a:r>
            <a:endParaRPr lang="en-US" altLang="zh-CN" sz="1900"/>
          </a:p>
          <a:p>
            <a:pPr lvl="1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2100"/>
              <a:t>Data Hazards (</a:t>
            </a:r>
            <a:r>
              <a:rPr lang="en-US" altLang="zh-CN" sz="2100" b="1"/>
              <a:t>stalls</a:t>
            </a:r>
            <a:r>
              <a:rPr lang="en-US" altLang="zh-CN" sz="2100"/>
              <a:t> in a pipeline): attempt to use a datum before it becomes available in register. </a:t>
            </a:r>
            <a:endParaRPr lang="en-US" altLang="zh-CN" sz="21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900"/>
              <a:t>A value written to a register will not be available in its following cycles. </a:t>
            </a:r>
            <a:endParaRPr lang="en-US" altLang="zh-CN" sz="19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900"/>
              <a:t>The following cycles should be utilized by instructions that does not depend on the value</a:t>
            </a:r>
            <a:endParaRPr lang="en-US" altLang="zh-CN" sz="1900"/>
          </a:p>
          <a:p>
            <a:pPr lvl="3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600"/>
              <a:t>Or they will be wasted.</a:t>
            </a:r>
            <a:endParaRPr lang="en-US" altLang="zh-CN" sz="1600"/>
          </a:p>
          <a:p>
            <a:pPr lvl="2" defTabSz="0">
              <a:lnSpc>
                <a:spcPct val="90000"/>
              </a:lnSpc>
              <a:tabLst>
                <a:tab pos="1524000" algn="l"/>
                <a:tab pos="2066925" algn="l"/>
              </a:tabLst>
            </a:pPr>
            <a:r>
              <a:rPr lang="en-US" altLang="zh-CN" sz="1900"/>
              <a:t>Optimization: clustering instructions with no dependencies together, while preserving original semantics.  </a:t>
            </a:r>
            <a:endParaRPr lang="en-US" altLang="zh-CN" sz="1900"/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0" name="标题 68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Instruction Scheduling (cont')</a:t>
            </a:r>
            <a:endParaRPr lang="en-US" altLang="zh-CN"/>
          </a:p>
        </p:txBody>
      </p:sp>
      <p:sp>
        <p:nvSpPr>
          <p:cNvPr id="688131" name="文本占位符 688130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800600"/>
          </a:xfrm>
        </p:spPr>
        <p:txBody>
          <a:bodyPr/>
          <a:p>
            <a:pPr defTabSz="0">
              <a:tabLst>
                <a:tab pos="1616075" algn="l"/>
                <a:tab pos="2332355" algn="l"/>
                <a:tab pos="2955925" algn="l"/>
              </a:tabLst>
            </a:pPr>
            <a:r>
              <a:rPr lang="en-US" altLang="zh-CN" sz="2100"/>
              <a:t>An example: </a:t>
            </a:r>
            <a:r>
              <a:rPr lang="en-US" altLang="zh-CN" sz="2100" b="1"/>
              <a:t>(a + b) + c</a:t>
            </a:r>
            <a:r>
              <a:rPr lang="en-US" altLang="zh-CN" sz="2100" err="1"/>
              <a:t> on SGI's</a:t>
            </a:r>
            <a:r>
              <a:rPr lang="en-US" altLang="zh-CN" sz="2100"/>
              <a:t> </a:t>
            </a:r>
            <a:r>
              <a:rPr lang="en-US" altLang="zh-CN" sz="2100" u="sng"/>
              <a:t>MIPS 2000</a:t>
            </a:r>
            <a:endParaRPr lang="en-US" altLang="zh-CN" sz="2100" u="sng"/>
          </a:p>
          <a:p>
            <a:pPr lvl="1" defTabSz="0">
              <a:tabLst>
                <a:tab pos="1616075" algn="l"/>
                <a:tab pos="2332355" algn="l"/>
                <a:tab pos="2955925" algn="l"/>
              </a:tabLst>
            </a:pPr>
            <a:r>
              <a:rPr lang="en-US" altLang="zh-CN" sz="1900">
                <a:solidFill>
                  <a:srgbClr val="A50021"/>
                </a:solidFill>
              </a:rPr>
              <a:t>LD	R1, 	a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LD	R2, 	b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 b="1">
                <a:solidFill>
                  <a:srgbClr val="A50021"/>
                </a:solidFill>
              </a:rPr>
              <a:t>NOP</a:t>
            </a:r>
            <a:br>
              <a:rPr lang="en-US" altLang="zh-CN" sz="1900" b="1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ADDi	R1,	R1,	R2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LD	R2,	c</a:t>
            </a:r>
            <a:br>
              <a:rPr lang="en-US" altLang="zh-CN" sz="1900">
                <a:solidFill>
                  <a:srgbClr val="A50021"/>
                </a:solidFill>
              </a:rPr>
            </a:br>
            <a:r>
              <a:rPr lang="en-US" altLang="zh-CN" sz="1900" b="1">
                <a:solidFill>
                  <a:srgbClr val="A50021"/>
                </a:solidFill>
              </a:rPr>
              <a:t>NOP</a:t>
            </a:r>
            <a:br>
              <a:rPr lang="en-US" altLang="zh-CN" sz="1900" b="1">
                <a:solidFill>
                  <a:srgbClr val="A50021"/>
                </a:solidFill>
              </a:rPr>
            </a:br>
            <a:r>
              <a:rPr lang="en-US" altLang="zh-CN" sz="1900">
                <a:solidFill>
                  <a:srgbClr val="A50021"/>
                </a:solidFill>
              </a:rPr>
              <a:t>ADDi	R1,	R1,	R2                 </a:t>
            </a:r>
            <a:r>
              <a:rPr lang="zh-CN" altLang="en-US" sz="1900">
                <a:solidFill>
                  <a:srgbClr val="A50021"/>
                </a:solidFill>
              </a:rPr>
              <a:t>指令流水线：</a:t>
            </a:r>
            <a:endParaRPr lang="zh-CN" altLang="en-US" sz="1900">
              <a:solidFill>
                <a:srgbClr val="A50021"/>
              </a:solidFill>
            </a:endParaRPr>
          </a:p>
          <a:p>
            <a:pPr defTabSz="0">
              <a:tabLst>
                <a:tab pos="1616075" algn="l"/>
                <a:tab pos="2332355" algn="l"/>
                <a:tab pos="2955925" algn="l"/>
              </a:tabLst>
            </a:pPr>
            <a:r>
              <a:rPr lang="en-US" altLang="zh-CN" sz="2100"/>
              <a:t>Optimal generated code                 		 </a:t>
            </a:r>
            <a:r>
              <a:rPr lang="en-US" altLang="zh-CN" sz="1900" err="1">
                <a:solidFill>
                  <a:srgbClr val="0033CC"/>
                </a:solidFill>
              </a:rPr>
              <a:t>取指令</a:t>
            </a:r>
            <a:endParaRPr lang="en-US" altLang="zh-CN" sz="1900" err="1">
              <a:solidFill>
                <a:srgbClr val="0033CC"/>
              </a:solidFill>
            </a:endParaRPr>
          </a:p>
          <a:p>
            <a:pPr lvl="1" defTabSz="0">
              <a:tabLst>
                <a:tab pos="1616075" algn="l"/>
                <a:tab pos="2332355" algn="l"/>
                <a:tab pos="2955925" algn="l"/>
              </a:tabLst>
            </a:pPr>
            <a:r>
              <a:rPr lang="en-US" altLang="zh-CN" sz="1900" err="1">
                <a:solidFill>
                  <a:srgbClr val="0033CC"/>
                </a:solidFill>
              </a:rPr>
              <a:t>LD	R1, 	a                                 译码</a:t>
            </a:r>
            <a:endParaRPr lang="en-US" altLang="zh-CN" sz="1900" err="1">
              <a:solidFill>
                <a:srgbClr val="0033CC"/>
              </a:solidFill>
            </a:endParaRPr>
          </a:p>
          <a:p>
            <a:pPr marL="457200" lvl="1" indent="0" defTabSz="0">
              <a:buNone/>
              <a:tabLst>
                <a:tab pos="1616075" algn="l"/>
                <a:tab pos="2332355" algn="l"/>
                <a:tab pos="2955925" algn="l"/>
              </a:tabLst>
            </a:pPr>
            <a:r>
              <a:rPr lang="en-US" altLang="zh-CN" sz="1900" err="1">
                <a:solidFill>
                  <a:srgbClr val="0033CC"/>
                </a:solidFill>
              </a:rPr>
              <a:t>    LD	R2, 	b                                 </a:t>
            </a:r>
            <a:r>
              <a:rPr lang="zh-CN" altLang="en-US" sz="1900" err="1">
                <a:solidFill>
                  <a:srgbClr val="0033CC"/>
                </a:solidFill>
              </a:rPr>
              <a:t>执行</a:t>
            </a:r>
            <a:br>
              <a:rPr lang="en-US" altLang="zh-CN" sz="1900" err="1">
                <a:solidFill>
                  <a:srgbClr val="0033CC"/>
                </a:solidFill>
              </a:rPr>
            </a:br>
            <a:r>
              <a:rPr lang="en-US" altLang="zh-CN" sz="1900" err="1">
                <a:solidFill>
                  <a:srgbClr val="0033CC"/>
                </a:solidFill>
              </a:rPr>
              <a:t>    LD	R3,	c                                 </a:t>
            </a:r>
            <a:r>
              <a:rPr lang="zh-CN" altLang="en-US" sz="1900" err="1">
                <a:solidFill>
                  <a:srgbClr val="0033CC"/>
                </a:solidFill>
              </a:rPr>
              <a:t>访存</a:t>
            </a:r>
            <a:br>
              <a:rPr lang="en-US" altLang="zh-CN" sz="1900" err="1">
                <a:solidFill>
                  <a:srgbClr val="0033CC"/>
                </a:solidFill>
              </a:rPr>
            </a:br>
            <a:r>
              <a:rPr lang="en-US" altLang="zh-CN" sz="1900" err="1">
                <a:solidFill>
                  <a:srgbClr val="0033CC"/>
                </a:solidFill>
              </a:rPr>
              <a:t>    ADDi	R1,	R1,	R2                        </a:t>
            </a:r>
            <a:r>
              <a:rPr lang="zh-CN" altLang="en-US" sz="1900" err="1">
                <a:solidFill>
                  <a:srgbClr val="0033CC"/>
                </a:solidFill>
              </a:rPr>
              <a:t>写回寄存器堆</a:t>
            </a:r>
            <a:br>
              <a:rPr lang="en-US" altLang="zh-CN" sz="1900" err="1">
                <a:solidFill>
                  <a:srgbClr val="0033CC"/>
                </a:solidFill>
              </a:rPr>
            </a:br>
            <a:r>
              <a:rPr lang="en-US" altLang="zh-CN" sz="1900" err="1">
                <a:solidFill>
                  <a:srgbClr val="0033CC"/>
                </a:solidFill>
              </a:rPr>
              <a:t>    NOP</a:t>
            </a:r>
            <a:br>
              <a:rPr lang="en-US" altLang="zh-CN" sz="1900" err="1">
                <a:solidFill>
                  <a:srgbClr val="0033CC"/>
                </a:solidFill>
              </a:rPr>
            </a:br>
            <a:r>
              <a:rPr lang="en-US" altLang="zh-CN" sz="1900" err="1">
                <a:solidFill>
                  <a:srgbClr val="0033CC"/>
                </a:solidFill>
              </a:rPr>
              <a:t>    ADDi</a:t>
            </a:r>
            <a:r>
              <a:rPr lang="en-US" altLang="zh-CN" sz="1900">
                <a:solidFill>
                  <a:srgbClr val="0033CC"/>
                </a:solidFill>
              </a:rPr>
              <a:t>	R1,	R1,	R3</a:t>
            </a:r>
            <a:endParaRPr lang="en-US" altLang="zh-CN" sz="1900">
              <a:solidFill>
                <a:srgbClr val="0033CC"/>
              </a:solidFill>
            </a:endParaRPr>
          </a:p>
        </p:txBody>
      </p:sp>
      <p:pic>
        <p:nvPicPr>
          <p:cNvPr id="688132" name="图片 688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286000"/>
            <a:ext cx="3429000" cy="11049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lg" len="lg"/>
          </a:ln>
        </p:spPr>
      </p:pic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4" name="标题 68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 Abstraction of Target Machines</a:t>
            </a:r>
            <a:endParaRPr lang="en-US" altLang="zh-CN"/>
          </a:p>
        </p:txBody>
      </p:sp>
      <p:sp>
        <p:nvSpPr>
          <p:cNvPr id="689155" name="文本占位符 689154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500"/>
              <a:t>Instruction set</a:t>
            </a:r>
            <a:endParaRPr lang="en-US" altLang="zh-CN" sz="2500"/>
          </a:p>
          <a:p>
            <a:pPr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500"/>
              <a:t>Addressing modes</a:t>
            </a:r>
            <a:endParaRPr lang="en-US" altLang="zh-CN" sz="2500"/>
          </a:p>
          <a:p>
            <a:pPr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500"/>
              <a:t>Program and instruction costs</a:t>
            </a:r>
            <a:endParaRPr lang="en-US" altLang="zh-CN" sz="2500">
              <a:solidFill>
                <a:srgbClr val="E6E6E6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标题 6932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Instruction Set</a:t>
            </a:r>
            <a:endParaRPr lang="en-US" altLang="zh-CN"/>
          </a:p>
        </p:txBody>
      </p:sp>
      <p:sp>
        <p:nvSpPr>
          <p:cNvPr id="693251" name="文本占位符 693250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500"/>
              <a:t>Supports the following instructions</a:t>
            </a:r>
            <a:endParaRPr lang="en-US" altLang="zh-CN" sz="2500"/>
          </a:p>
          <a:p>
            <a:pPr lvl="1"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LD	dst,	addr</a:t>
            </a:r>
            <a:r>
              <a:rPr lang="en-US" altLang="zh-CN" sz="2100">
                <a:solidFill>
                  <a:srgbClr val="E6E6E6"/>
                </a:solidFill>
              </a:rPr>
              <a:t>		// load</a:t>
            </a:r>
            <a:endParaRPr lang="en-US" altLang="zh-CN" sz="2100">
              <a:solidFill>
                <a:srgbClr val="E6E6E6"/>
              </a:solidFill>
            </a:endParaRPr>
          </a:p>
          <a:p>
            <a:pPr lvl="1"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ST	x, 	Ri</a:t>
            </a:r>
            <a:r>
              <a:rPr lang="en-US" altLang="zh-CN" sz="2100">
                <a:solidFill>
                  <a:srgbClr val="E6E6E6"/>
                </a:solidFill>
              </a:rPr>
              <a:t>		// store</a:t>
            </a:r>
            <a:endParaRPr lang="en-US" altLang="zh-CN" sz="2100">
              <a:solidFill>
                <a:srgbClr val="E6E6E6"/>
              </a:solidFill>
            </a:endParaRPr>
          </a:p>
          <a:p>
            <a:pPr lvl="1"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OP	dst,	src1,	src2</a:t>
            </a:r>
            <a:r>
              <a:rPr lang="en-US" altLang="zh-CN" sz="2100">
                <a:solidFill>
                  <a:srgbClr val="E6E6E6"/>
                </a:solidFill>
              </a:rPr>
              <a:t>	// ADD, SUB, ...</a:t>
            </a:r>
            <a:br>
              <a:rPr lang="en-US" altLang="zh-CN" sz="2100">
                <a:solidFill>
                  <a:srgbClr val="E6E6E6"/>
                </a:solidFill>
              </a:rPr>
            </a:br>
            <a:r>
              <a:rPr lang="en-US" altLang="zh-CN" sz="2100">
                <a:solidFill>
                  <a:srgbClr val="A50021"/>
                </a:solidFill>
              </a:rPr>
              <a:t>OP	dst,	src1</a:t>
            </a:r>
            <a:r>
              <a:rPr lang="en-US" altLang="zh-CN" sz="2100">
                <a:solidFill>
                  <a:srgbClr val="E6E6E6"/>
                </a:solidFill>
              </a:rPr>
              <a:t>		// unary operation</a:t>
            </a:r>
            <a:endParaRPr lang="en-US" altLang="zh-CN" sz="2100">
              <a:solidFill>
                <a:srgbClr val="E6E6E6"/>
              </a:solidFill>
            </a:endParaRPr>
          </a:p>
          <a:p>
            <a:pPr lvl="1"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BR	L</a:t>
            </a:r>
            <a:r>
              <a:rPr lang="en-US" altLang="zh-CN" sz="2100">
                <a:solidFill>
                  <a:srgbClr val="E6E6E6"/>
                </a:solidFill>
              </a:rPr>
              <a:t>			// branch</a:t>
            </a:r>
            <a:endParaRPr lang="en-US" altLang="zh-CN" sz="2100">
              <a:solidFill>
                <a:srgbClr val="E6E6E6"/>
              </a:solidFill>
            </a:endParaRPr>
          </a:p>
          <a:p>
            <a:pPr lvl="1" defTabSz="0">
              <a:tabLst>
                <a:tab pos="1789430" algn="l"/>
                <a:tab pos="2514600" algn="l"/>
                <a:tab pos="3402330" algn="l"/>
                <a:tab pos="4208780" algn="l"/>
              </a:tabLst>
            </a:pPr>
            <a:r>
              <a:rPr lang="en-US" altLang="zh-CN" sz="2100">
                <a:solidFill>
                  <a:srgbClr val="A50021"/>
                </a:solidFill>
              </a:rPr>
              <a:t>Bcond	r,	L</a:t>
            </a:r>
            <a:r>
              <a:rPr lang="en-US" altLang="zh-CN" sz="2100">
                <a:solidFill>
                  <a:srgbClr val="E6E6E6"/>
                </a:solidFill>
              </a:rPr>
              <a:t>		// conditional branch</a:t>
            </a:r>
            <a:endParaRPr lang="en-US" altLang="zh-CN" sz="2100">
              <a:solidFill>
                <a:srgbClr val="E6E6E6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>
                <a:srgbClr val="000000"/>
              </a:buClr>
            </a:pPr>
            <a:r>
              <a:rPr lang="en-US" altLang="zh-CN"/>
              <a:t>SE-303 Principles of Compiler Construction</a:t>
            </a:r>
            <a:endParaRPr lang="en-US" altLang="zh-CN"/>
          </a:p>
          <a:p>
            <a:pPr lvl="0">
              <a:buClr>
                <a:srgbClr val="000000"/>
              </a:buClr>
            </a:pPr>
            <a:r>
              <a:rPr lang="en-US" altLang="zh-CN" sz="800" err="1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 Copyright 2008-2010,  Sun Yat-sen</a:t>
            </a:r>
            <a:r>
              <a:rPr lang="en-US" altLang="zh-CN" sz="800">
                <a:solidFill>
                  <a:schemeClr val="accent2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University</a:t>
            </a:r>
            <a:endParaRPr lang="en-US" altLang="zh-CN" sz="8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16586</Words>
  <Application>WPS 演示</Application>
  <PresentationFormat>On-screen Show</PresentationFormat>
  <Paragraphs>1278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Georgia</vt:lpstr>
      <vt:lpstr>Symbol</vt:lpstr>
      <vt:lpstr>Verdana</vt:lpstr>
      <vt:lpstr>Franklin Gothic Book</vt:lpstr>
      <vt:lpstr>华文楷体</vt:lpstr>
      <vt:lpstr>微软雅黑</vt:lpstr>
      <vt:lpstr>Arial Unicode MS</vt:lpstr>
      <vt:lpstr>Courier New</vt:lpstr>
      <vt:lpstr>MT Extra</vt:lpstr>
      <vt:lpstr>Eclipse</vt:lpstr>
      <vt:lpstr>MS_ClipArt_Gallery.2</vt:lpstr>
      <vt:lpstr> Principles of Compiler Construction</vt:lpstr>
      <vt:lpstr>Lecture 11.  Code Generation</vt:lpstr>
      <vt:lpstr>1. Introduction</vt:lpstr>
      <vt:lpstr>Instruction Selection</vt:lpstr>
      <vt:lpstr>Register Allocation and Assignment</vt:lpstr>
      <vt:lpstr>Instruction Scheduling</vt:lpstr>
      <vt:lpstr>Instruction Scheduling (cont')</vt:lpstr>
      <vt:lpstr>2. Abstraction of Target Machines</vt:lpstr>
      <vt:lpstr>Instruction Set</vt:lpstr>
      <vt:lpstr>Addressing Modes</vt:lpstr>
      <vt:lpstr>Program and Instruction Costs</vt:lpstr>
      <vt:lpstr>3. Implementation of Procedures</vt:lpstr>
      <vt:lpstr>Static Allocation</vt:lpstr>
      <vt:lpstr>An Example: Three-Address Code</vt:lpstr>
      <vt:lpstr>An Example: Implementation</vt:lpstr>
      <vt:lpstr>Stack Allocation</vt:lpstr>
      <vt:lpstr>An Example: Three-Address Code</vt:lpstr>
      <vt:lpstr>An Example: Implementation</vt:lpstr>
      <vt:lpstr>4. Optimization of Basic Blocks</vt:lpstr>
      <vt:lpstr>Basic Blocks</vt:lpstr>
      <vt:lpstr>Flow Graphs</vt:lpstr>
      <vt:lpstr>Construction of Flow Graphs</vt:lpstr>
      <vt:lpstr>Liveness and Next-Use Information</vt:lpstr>
      <vt:lpstr>An Example</vt:lpstr>
      <vt:lpstr>Optimization Based on DAGs</vt:lpstr>
      <vt:lpstr>Local Common Subexpressions</vt:lpstr>
      <vt:lpstr>Dead Code</vt:lpstr>
      <vt:lpstr>Algebraic Identities</vt:lpstr>
      <vt:lpstr>Array References</vt:lpstr>
      <vt:lpstr>An Example:  Construction a DAG from a BB (1)</vt:lpstr>
      <vt:lpstr>An Example:  Construction a DAG from a BB (2)</vt:lpstr>
      <vt:lpstr>An Example:  Construction a DAG from a BB (3)</vt:lpstr>
      <vt:lpstr>An Example:  Construction a DAG from a BB (4)</vt:lpstr>
      <vt:lpstr>An Example:  Construction a DAG from a BB (5)</vt:lpstr>
      <vt:lpstr>An Example:  Construction a DAG from a BB (6)</vt:lpstr>
      <vt:lpstr>An Example:  Construction a DAG from a BB (7)</vt:lpstr>
      <vt:lpstr>An Example:  Construction a DAG from a BB (8)</vt:lpstr>
      <vt:lpstr>An Example:  Construction a DAG from a BB (9)</vt:lpstr>
      <vt:lpstr>An Example:  Construction a DAG from a BB (10)</vt:lpstr>
      <vt:lpstr>5. A Simple Code Generator</vt:lpstr>
      <vt:lpstr>Register and Address Descriptors</vt:lpstr>
      <vt:lpstr>Code-Generation Algorithm</vt:lpstr>
      <vt:lpstr>Code-Generation Algorithm (cont')</vt:lpstr>
      <vt:lpstr>Code-Generation Algorithm (cont')</vt:lpstr>
      <vt:lpstr>Design of getReg(...)</vt:lpstr>
      <vt:lpstr>6. Peephole Optimization</vt:lpstr>
      <vt:lpstr>Eliminating  Redundant Loads and Stores</vt:lpstr>
      <vt:lpstr>Eliminating  Unreachable Code</vt:lpstr>
      <vt:lpstr>Flow-of-Control Optimizations</vt:lpstr>
      <vt:lpstr>Algebraic Simplification and  Reduction in Strength</vt:lpstr>
      <vt:lpstr>Enjoy the Course!</vt:lpstr>
    </vt:vector>
  </TitlesOfParts>
  <Company>Sun Yat-sen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Construction</dc:title>
  <dc:creator>Dr. Wen-jun LI</dc:creator>
  <cp:keywords>language, compiler, programming</cp:keywords>
  <dc:subject>Compiler</dc:subject>
  <cp:category>Lecture</cp:category>
  <cp:lastModifiedBy>阿不1413529847</cp:lastModifiedBy>
  <cp:revision>3983</cp:revision>
  <dcterms:created xsi:type="dcterms:W3CDTF">2016-12-08T13:39:00Z</dcterms:created>
  <dcterms:modified xsi:type="dcterms:W3CDTF">2018-11-26T06:11:36Z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2052-10.1.0.7668</vt:lpwstr>
  </property>
</Properties>
</file>