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452" r:id="rId3"/>
    <p:sldId id="285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422" r:id="rId33"/>
    <p:sldId id="424" r:id="rId34"/>
    <p:sldId id="423" r:id="rId35"/>
    <p:sldId id="425" r:id="rId36"/>
    <p:sldId id="426" r:id="rId37"/>
    <p:sldId id="427" r:id="rId38"/>
    <p:sldId id="428" r:id="rId39"/>
    <p:sldId id="429" r:id="rId40"/>
    <p:sldId id="430" r:id="rId41"/>
    <p:sldId id="431" r:id="rId42"/>
    <p:sldId id="432" r:id="rId43"/>
    <p:sldId id="433" r:id="rId44"/>
    <p:sldId id="434" r:id="rId46"/>
    <p:sldId id="435" r:id="rId47"/>
    <p:sldId id="436" r:id="rId48"/>
    <p:sldId id="437" r:id="rId49"/>
    <p:sldId id="438" r:id="rId50"/>
    <p:sldId id="439" r:id="rId51"/>
    <p:sldId id="440" r:id="rId52"/>
    <p:sldId id="441" r:id="rId53"/>
    <p:sldId id="442" r:id="rId54"/>
    <p:sldId id="443" r:id="rId55"/>
    <p:sldId id="444" r:id="rId56"/>
    <p:sldId id="445" r:id="rId57"/>
    <p:sldId id="446" r:id="rId58"/>
    <p:sldId id="447" r:id="rId59"/>
    <p:sldId id="448" r:id="rId60"/>
    <p:sldId id="449" r:id="rId61"/>
    <p:sldId id="450" r:id="rId62"/>
    <p:sldId id="451" r:id="rId63"/>
    <p:sldId id="308" r:id="rId64"/>
    <p:sldId id="283" r:id="rId65"/>
  </p:sldIdLst>
  <p:sldSz cx="9144000" cy="6858000" type="screen4x3"/>
  <p:notesSz cx="7099300" cy="10234930"/>
  <p:defaultTextStyle>
    <a:defPPr>
      <a:defRPr lang="zh-CN"/>
    </a:defPPr>
    <a:lvl1pPr marL="0" lvl="0" indent="0" algn="ctr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ctr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ctr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ctr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ctr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ctr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ctr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ctr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ctr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0033CC"/>
    <a:srgbClr val="FF3300"/>
    <a:srgbClr val="CC6600"/>
    <a:srgbClr val="FCFFD5"/>
    <a:srgbClr val="F2FF4F"/>
    <a:srgbClr val="A50021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18"/>
    <p:restoredTop sz="94603"/>
  </p:normalViewPr>
  <p:slideViewPr>
    <p:cSldViewPr showGuides="1">
      <p:cViewPr varScale="1">
        <p:scale>
          <a:sx n="86" d="100"/>
          <a:sy n="86" d="100"/>
        </p:scale>
        <p:origin x="-1790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213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8946" name="页眉占位符 33894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p>
            <a:pPr lvl="0" defTabSz="990600"/>
            <a:endParaRPr lang="zh-CN" sz="1300" dirty="0"/>
          </a:p>
        </p:txBody>
      </p:sp>
      <p:sp>
        <p:nvSpPr>
          <p:cNvPr id="338947" name="日期占位符 338946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p>
            <a:pPr lvl="0" algn="r" defTabSz="990600"/>
            <a:endParaRPr lang="zh-CN" altLang="en-US" sz="1300" dirty="0"/>
          </a:p>
        </p:txBody>
      </p:sp>
      <p:sp>
        <p:nvSpPr>
          <p:cNvPr id="338948" name="幻灯片图像占位符 338947"/>
          <p:cNvSpPr>
            <a:spLocks noRot="1" noTextEdi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38949" name="文本占位符 338948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38950" name="页脚占位符 338949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defTabSz="990600"/>
            <a:endParaRPr lang="zh-CN" sz="1300" dirty="0"/>
          </a:p>
        </p:txBody>
      </p:sp>
      <p:sp>
        <p:nvSpPr>
          <p:cNvPr id="338951" name="灯片编号占位符 338950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algn="r" defTabSz="990600"/>
            <a:fld id="{9A0DB2DC-4C9A-4742-B13C-FB6460FD3503}" type="slidenum">
              <a:rPr lang="zh-CN" sz="1300" dirty="0"/>
            </a:fld>
            <a:endParaRPr lang="zh-CN" sz="13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9090" name="幻灯片图像占位符 72908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29091" name="文本占位符 72909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r>
              <a:rPr lang="en-US" altLang="zh-CN"/>
              <a:t>Why don't we propagate the constant C</a:t>
            </a:r>
            <a:r>
              <a:rPr lang="en-US" altLang="zh-CN" baseline="-25000"/>
              <a:t>1</a:t>
            </a:r>
            <a:r>
              <a:rPr lang="en-US" altLang="zh-CN"/>
              <a:t> * C ? Because C</a:t>
            </a:r>
            <a:r>
              <a:rPr lang="en-US" altLang="zh-CN" baseline="-25000"/>
              <a:t>1</a:t>
            </a:r>
            <a:r>
              <a:rPr lang="en-US" altLang="zh-CN"/>
              <a:t> and C are loop-invariants. The may be or may not be constants. </a:t>
            </a:r>
            <a:endParaRPr lang="en-US" altLang="zh-CN"/>
          </a:p>
          <a:p>
            <a:pPr lvl="0"/>
            <a:endParaRPr lang="en-US" altLang="zh-CN"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defTabSz="990600"/>
            <a:fld id="{9A0DB2DC-4C9A-4742-B13C-FB6460FD3503}" type="slidenum">
              <a:rPr lang="zh-CN" sz="1300" dirty="0"/>
            </a:fld>
            <a:endParaRPr lang="zh-CN" sz="13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74082" name="组合 174081"/>
          <p:cNvGrpSpPr/>
          <p:nvPr/>
        </p:nvGrpSpPr>
        <p:grpSpPr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174083" name="直接连接符 174082"/>
            <p:cNvSpPr/>
            <p:nvPr/>
          </p:nvSpPr>
          <p:spPr>
            <a:xfrm>
              <a:off x="912" y="1584"/>
              <a:ext cx="456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084" name="任意多边形 174083"/>
            <p:cNvSpPr/>
            <p:nvPr/>
          </p:nvSpPr>
          <p:spPr>
            <a:xfrm>
              <a:off x="-1584" y="864"/>
              <a:ext cx="2304" cy="2304"/>
            </a:xfrm>
            <a:custGeom>
              <a:avLst/>
              <a:gdLst>
                <a:gd name="A1" fmla="val 12083"/>
                <a:gd name="A2" fmla="val -32000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44083" y="2369"/>
                  </a:moveTo>
                  <a:arcTo wR="32000" hR="32000" stAng="-4068954" swAng="8137868"/>
                  <a:arcTo wR="32000" hR="32000" stAng="-17531086" swAng="41"/>
                  <a:lnTo>
                    <a:pt x="44083" y="61632"/>
                  </a:lnTo>
                  <a:lnTo>
                    <a:pt x="44083" y="2368"/>
                  </a:lnTo>
                  <a:arcTo wR="32000" hR="32000" stAng="-4068995" swAng="41"/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p>
              <a:pPr lvl="0" algn="l" eaLnBrk="1" hangingPunct="1">
                <a:buClr>
                  <a:srgbClr val="000000"/>
                </a:buClr>
              </a:pPr>
              <a:endParaRPr lang="en-US" altLang="x-none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085" name="任意多边形 174084"/>
            <p:cNvSpPr/>
            <p:nvPr/>
          </p:nvSpPr>
          <p:spPr>
            <a:xfrm>
              <a:off x="-2030" y="192"/>
              <a:ext cx="2544" cy="2544"/>
            </a:xfrm>
            <a:custGeom>
              <a:avLst/>
              <a:gdLst>
                <a:gd name="A1" fmla="val 18994"/>
                <a:gd name="A2" fmla="val -30013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994" y="6247"/>
                  </a:moveTo>
                  <a:arcTo wR="32000" hR="32000" stAng="-3215437" swAng="6430810"/>
                  <a:arcTo wR="32000" hR="32000" stAng="-18384627" swAng="64"/>
                  <a:lnTo>
                    <a:pt x="50994" y="57754"/>
                  </a:lnTo>
                  <a:lnTo>
                    <a:pt x="50994" y="6246"/>
                  </a:lnTo>
                  <a:arcTo wR="32000" hR="32000" stAng="-3215501" swAng="64"/>
                  <a:close/>
                </a:path>
              </a:pathLst>
            </a:custGeom>
            <a:solidFill>
              <a:schemeClr val="hlink"/>
            </a:solidFill>
            <a:ln w="9525">
              <a:noFill/>
            </a:ln>
          </p:spPr>
          <p:txBody>
            <a:bodyPr/>
            <a:p>
              <a:pPr lvl="0" algn="l" eaLnBrk="1" hangingPunct="1"/>
              <a:endParaRPr lang="en-US" altLang="x-none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4086" name="标题 174085"/>
          <p:cNvSpPr>
            <a:spLocks noGrp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 kern="120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4087" name="副标题 174086"/>
          <p:cNvSpPr>
            <a:spLocks noGrp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/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5222" y="301625"/>
            <a:ext cx="1828403" cy="56403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79215" cy="56403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联机映像占位符 3"/>
          <p:cNvSpPr>
            <a:spLocks noGrp="1"/>
          </p:cNvSpPr>
          <p:nvPr>
            <p:ph type="clipArt"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8367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99955" y="1827213"/>
            <a:ext cx="358367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73058" name="组合 173057"/>
          <p:cNvGrpSpPr/>
          <p:nvPr/>
        </p:nvGrpSpPr>
        <p:grpSpPr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73059" name="任意多边形 173058"/>
            <p:cNvSpPr/>
            <p:nvPr/>
          </p:nvSpPr>
          <p:spPr>
            <a:xfrm>
              <a:off x="-2040" y="432"/>
              <a:ext cx="2592" cy="1968"/>
            </a:xfrm>
            <a:custGeom>
              <a:avLst/>
              <a:gdLst>
                <a:gd name="A1" fmla="val 18296"/>
                <a:gd name="A2" fmla="val -30880"/>
                <a:gd name="A3" fmla="val 31512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296" y="5746"/>
                  </a:moveTo>
                  <a:arcTo wR="32000" hR="32000" stAng="-3307678" swAng="6615294"/>
                  <a:arcTo wR="32000" hR="32000" stAng="-18292383" swAng="61"/>
                  <a:lnTo>
                    <a:pt x="50296" y="58255"/>
                  </a:lnTo>
                  <a:lnTo>
                    <a:pt x="50296" y="5745"/>
                  </a:lnTo>
                  <a:arcTo wR="32000" hR="32000" stAng="-3307739" swAng="61"/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p>
              <a:pPr lvl="0" algn="l" eaLnBrk="1" hangingPunct="1">
                <a:buClr>
                  <a:srgbClr val="000000"/>
                </a:buClr>
              </a:pPr>
              <a:endParaRPr lang="en-US" altLang="x-none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3060" name="任意多边形 173059"/>
            <p:cNvSpPr/>
            <p:nvPr/>
          </p:nvSpPr>
          <p:spPr>
            <a:xfrm>
              <a:off x="-1528" y="0"/>
              <a:ext cx="1949" cy="1987"/>
            </a:xfrm>
            <a:custGeom>
              <a:avLst/>
              <a:gdLst>
                <a:gd name="A1" fmla="val 18077"/>
                <a:gd name="A2" fmla="val -30880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077" y="5595"/>
                  </a:moveTo>
                  <a:arcTo wR="32000" hR="32000" stAng="-3336255" swAng="6672450"/>
                  <a:arcTo wR="32000" hR="32000" stAng="-18263805" swAng="61"/>
                  <a:lnTo>
                    <a:pt x="50077" y="58406"/>
                  </a:lnTo>
                  <a:lnTo>
                    <a:pt x="50077" y="5594"/>
                  </a:lnTo>
                  <a:arcTo wR="32000" hR="32000" stAng="-3336316" swAng="61"/>
                  <a:close/>
                </a:path>
              </a:pathLst>
            </a:custGeom>
            <a:solidFill>
              <a:schemeClr val="hlink"/>
            </a:solidFill>
            <a:ln w="9525">
              <a:noFill/>
            </a:ln>
          </p:spPr>
          <p:txBody>
            <a:bodyPr/>
            <a:p>
              <a:pPr lvl="0" algn="l" eaLnBrk="1" hangingPunct="1"/>
              <a:endParaRPr lang="en-US" altLang="x-none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3061" name="直接连接符 173060"/>
            <p:cNvSpPr/>
            <p:nvPr/>
          </p:nvSpPr>
          <p:spPr>
            <a:xfrm>
              <a:off x="864" y="960"/>
              <a:ext cx="460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73062" name="标题 17306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3063" name="文本占位符 173062"/>
          <p:cNvSpPr>
            <a:spLocks noGrp="1"/>
          </p:cNvSpPr>
          <p:nvPr>
            <p:ph type="body" idx="1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3064" name="页脚占位符 173063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31242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9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</a:lstStyle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  <p:sp>
        <p:nvSpPr>
          <p:cNvPr id="173065" name="文本框 173064"/>
          <p:cNvSpPr txBox="1"/>
          <p:nvPr/>
        </p:nvSpPr>
        <p:spPr>
          <a:xfrm>
            <a:off x="6934200" y="6400800"/>
            <a:ext cx="205740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r" eaLnBrk="1" hangingPunct="1"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Page </a:t>
            </a:r>
            <a:fld id="{9A0DB2DC-4C9A-4742-B13C-FB6460FD3503}" type="slidenum">
              <a:rPr lang="zh-CN" altLang="zh-CN" sz="1400" b="1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fld>
            <a:r>
              <a:rPr lang="en-US" altLang="zh-CN" sz="1400" b="1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/63</a:t>
            </a:r>
            <a:endParaRPr lang="en-US" altLang="zh-CN" sz="1400" b="1">
              <a:solidFill>
                <a:schemeClr val="hlink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/>
  <p:hf sldNum="0" hdr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22" name="标题 747521"/>
          <p:cNvSpPr>
            <a:spLocks noGrp="1"/>
          </p:cNvSpPr>
          <p:nvPr>
            <p:ph type="ctrTitle"/>
          </p:nvPr>
        </p:nvSpPr>
        <p:spPr>
          <a:xfrm>
            <a:off x="1219200" y="985838"/>
            <a:ext cx="7772400" cy="1444625"/>
          </a:xfrm>
        </p:spPr>
        <p:txBody>
          <a:bodyPr anchor="b"/>
          <a:p>
            <a:pPr defTabSz="914400">
              <a:lnSpc>
                <a:spcPct val="125000"/>
              </a:lnSpc>
              <a:buNone/>
            </a:pPr>
            <a:br>
              <a:rPr lang="en-US" altLang="zh-CN" sz="3200" b="1" kern="1200" baseline="0">
                <a:latin typeface="Georgia" panose="02040502050405020303" pitchFamily="18" charset="0"/>
                <a:ea typeface="宋体" panose="02010600030101010101" pitchFamily="2" charset="-122"/>
              </a:rPr>
            </a:br>
            <a:r>
              <a:rPr lang="en-US" altLang="zh-CN" sz="3200" b="1" kern="1200" baseline="0">
                <a:latin typeface="Georgia" panose="02040502050405020303" pitchFamily="18" charset="0"/>
                <a:ea typeface="宋体" panose="02010600030101010101" pitchFamily="2" charset="-122"/>
              </a:rPr>
              <a:t>Principles of Compiler Construction</a:t>
            </a:r>
            <a:endParaRPr lang="en-US" altLang="zh-CN" sz="3200" b="1" kern="1200" baseline="0">
              <a:latin typeface="Georgia" panose="02040502050405020303" pitchFamily="18" charset="0"/>
              <a:ea typeface="宋体" panose="02010600030101010101" pitchFamily="2" charset="-122"/>
            </a:endParaRPr>
          </a:p>
        </p:txBody>
      </p:sp>
      <p:sp>
        <p:nvSpPr>
          <p:cNvPr id="747524" name="文本框 747523"/>
          <p:cNvSpPr txBox="1"/>
          <p:nvPr/>
        </p:nvSpPr>
        <p:spPr>
          <a:xfrm>
            <a:off x="0" y="6583363"/>
            <a:ext cx="9144000" cy="274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 eaLnBrk="1" hangingPunct="1">
              <a:spcBef>
                <a:spcPct val="20000"/>
              </a:spcBef>
            </a:pPr>
            <a:r>
              <a:rPr lang="en-US" altLang="zh-CN" sz="1200" b="1">
                <a:solidFill>
                  <a:schemeClr val="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©</a:t>
            </a:r>
            <a:r>
              <a:rPr lang="en-US" altLang="zh-CN" sz="1200" b="1" err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Copyright 2008-2010, Sun Yat-sen</a:t>
            </a:r>
            <a:r>
              <a:rPr lang="en-US" altLang="zh-CN" sz="12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University</a:t>
            </a:r>
            <a:endParaRPr lang="en-US" altLang="zh-CN" sz="1200" b="1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47525" name="图片 7475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7600" y="304800"/>
            <a:ext cx="1184275" cy="1136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47527" name="TextBox 3"/>
          <p:cNvSpPr txBox="1"/>
          <p:nvPr/>
        </p:nvSpPr>
        <p:spPr>
          <a:xfrm>
            <a:off x="838200" y="3429000"/>
            <a:ext cx="7993063" cy="1660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/>
            <a:r>
              <a:rPr lang="en-US" altLang="zh-CN" sz="2400" b="1" err="1">
                <a:latin typeface="Franklin Gothic Book" pitchFamily="34" charset="0"/>
                <a:ea typeface="华文楷体" panose="02010600040101010101" pitchFamily="2" charset="-122"/>
              </a:rPr>
              <a:t>Lecturer: Change Huiyou</a:t>
            </a:r>
            <a:endParaRPr lang="en-US" altLang="zh-CN" sz="2400" b="1" err="1">
              <a:latin typeface="Franklin Gothic Book" pitchFamily="34" charset="0"/>
              <a:ea typeface="华文楷体" panose="02010600040101010101" pitchFamily="2" charset="-122"/>
            </a:endParaRPr>
          </a:p>
          <a:p>
            <a:pPr lvl="0" algn="l"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Note that most of these slides were created by: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/>
            <a:r>
              <a:rPr lang="en-US" altLang="zh-CN" sz="1400" b="1" err="1">
                <a:latin typeface="Arial" panose="020B0604020202020204" pitchFamily="34" charset="0"/>
                <a:ea typeface="宋体" panose="02010600030101010101" pitchFamily="2" charset="-122"/>
              </a:rPr>
              <a:t>Prof. Wen-jun LI </a:t>
            </a:r>
            <a:br>
              <a:rPr lang="en-US" altLang="zh-CN" sz="1400" b="1" err="1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1400" b="1" err="1">
                <a:latin typeface="Arial" panose="020B0604020202020204" pitchFamily="34" charset="0"/>
                <a:ea typeface="宋体" panose="02010600030101010101" pitchFamily="2" charset="-122"/>
              </a:rPr>
              <a:t>Dr. Zhong-mei</a:t>
            </a:r>
            <a: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  <a:t> SHU </a:t>
            </a:r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/>
            <a: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  <a:t>Dr. Han LIN </a:t>
            </a:r>
            <a:endParaRPr lang="en-US" altLang="zh-CN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/>
            <a:endParaRPr lang="en-US" altLang="zh-CN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1202" name="标题 69120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An Example: </a:t>
            </a:r>
            <a:br>
              <a:rPr lang="en-US" altLang="zh-CN" sz="3200"/>
            </a:br>
            <a:r>
              <a:rPr lang="en-US" altLang="zh-CN" sz="3200"/>
              <a:t>Loop Condition Transformation</a:t>
            </a:r>
            <a:endParaRPr lang="en-US" altLang="zh-CN" sz="3200"/>
          </a:p>
        </p:txBody>
      </p:sp>
      <p:grpSp>
        <p:nvGrpSpPr>
          <p:cNvPr id="691217" name="组合 691216"/>
          <p:cNvGrpSpPr/>
          <p:nvPr/>
        </p:nvGrpSpPr>
        <p:grpSpPr>
          <a:xfrm>
            <a:off x="3048000" y="1600200"/>
            <a:ext cx="5791200" cy="4724400"/>
            <a:chOff x="1920" y="1008"/>
            <a:chExt cx="3648" cy="2976"/>
          </a:xfrm>
        </p:grpSpPr>
        <p:sp>
          <p:nvSpPr>
            <p:cNvPr id="691203" name="文本框 691202"/>
            <p:cNvSpPr txBox="1"/>
            <p:nvPr/>
          </p:nvSpPr>
          <p:spPr>
            <a:xfrm>
              <a:off x="1968" y="2208"/>
              <a:ext cx="30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/>
            <a:p>
              <a:pPr lvl="0" algn="ctr" eaLnBrk="0" hangingPunct="0">
                <a:spcBef>
                  <a:spcPct val="25000"/>
                </a:spcBef>
              </a:pPr>
              <a:r>
                <a:rPr lang="en-US" altLang="zh-CN" sz="1600">
                  <a:solidFill>
                    <a:schemeClr val="hlink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B</a:t>
              </a:r>
              <a:r>
                <a:rPr lang="en-US" altLang="zh-CN" sz="1600" baseline="-25000">
                  <a:solidFill>
                    <a:schemeClr val="hlink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1204" name="文本框 691203"/>
            <p:cNvSpPr txBox="1"/>
            <p:nvPr/>
          </p:nvSpPr>
          <p:spPr>
            <a:xfrm>
              <a:off x="1968" y="1200"/>
              <a:ext cx="306" cy="23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/>
            <a:p>
              <a:pPr lvl="0" algn="ctr" eaLnBrk="0" hangingPunct="0">
                <a:spcBef>
                  <a:spcPct val="25000"/>
                </a:spcBef>
              </a:pPr>
              <a:r>
                <a:rPr lang="en-US" altLang="zh-CN" sz="1600">
                  <a:solidFill>
                    <a:schemeClr val="hlink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B</a:t>
              </a:r>
              <a:r>
                <a:rPr lang="en-US" altLang="zh-CN" sz="1600" baseline="-25000">
                  <a:solidFill>
                    <a:schemeClr val="hlink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1205" name="矩形 691204"/>
            <p:cNvSpPr/>
            <p:nvPr/>
          </p:nvSpPr>
          <p:spPr>
            <a:xfrm>
              <a:off x="2256" y="2208"/>
              <a:ext cx="2112" cy="15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(5)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[t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]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(6)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(8)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[</a:t>
              </a:r>
              <a:r>
                <a:rPr lang="en-US" altLang="zh-CN" sz="1600">
                  <a:solidFill>
                    <a:srgbClr val="FF33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FF33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]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(9)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7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*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(10)	sum	=	sum +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7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(11)	i	=	i + 1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(3')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+ 4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(12)	</a:t>
              </a:r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if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 sz="16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 sz="16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</a:t>
              </a:r>
              <a:r>
                <a:rPr lang="en-US" altLang="zh-CN" sz="16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80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goto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B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691206" name="矩形 691205"/>
            <p:cNvSpPr/>
            <p:nvPr/>
          </p:nvSpPr>
          <p:spPr>
            <a:xfrm>
              <a:off x="2256" y="1200"/>
              <a:ext cx="2064" cy="81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marL="342900" lvl="0" indent="-342900" algn="l" defTabSz="0" eaLnBrk="0" hangingPunct="0"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(1)	sum	=	0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342900" lvl="0" indent="-342900" algn="l" defTabSz="0" eaLnBrk="0" hangingPunct="0"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(2)	i	=	1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342900" lvl="0" indent="-342900" algn="l" defTabSz="0" eaLnBrk="0" hangingPunct="0"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(4)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addr(A) - 4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342900" lvl="0" indent="-342900" algn="l" defTabSz="0" eaLnBrk="0" hangingPunct="0"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(7)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addr(B) - 4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342900" lvl="0" indent="-342900" algn="l" defTabSz="0" eaLnBrk="0" hangingPunct="0"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(3)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4 * </a:t>
              </a:r>
              <a:r>
                <a:rPr lang="en-US" altLang="zh-CN" sz="1600">
                  <a:solidFill>
                    <a:srgbClr val="FF33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i</a:t>
              </a:r>
              <a:endParaRPr lang="en-US" altLang="zh-CN" sz="160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691207" name="直接连接符 691206"/>
            <p:cNvSpPr/>
            <p:nvPr/>
          </p:nvSpPr>
          <p:spPr>
            <a:xfrm>
              <a:off x="3312" y="2016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91208" name="直接连接符 691207"/>
            <p:cNvSpPr/>
            <p:nvPr/>
          </p:nvSpPr>
          <p:spPr>
            <a:xfrm>
              <a:off x="3312" y="1008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91209" name="直接连接符 691208"/>
            <p:cNvSpPr/>
            <p:nvPr/>
          </p:nvSpPr>
          <p:spPr>
            <a:xfrm>
              <a:off x="3312" y="3792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91210" name="直接连接符 691209"/>
            <p:cNvSpPr/>
            <p:nvPr/>
          </p:nvSpPr>
          <p:spPr>
            <a:xfrm>
              <a:off x="1920" y="2112"/>
              <a:ext cx="0" cy="17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691211" name="直接连接符 691210"/>
            <p:cNvSpPr/>
            <p:nvPr/>
          </p:nvSpPr>
          <p:spPr>
            <a:xfrm>
              <a:off x="1920" y="3840"/>
              <a:ext cx="13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691212" name="直接连接符 691211"/>
            <p:cNvSpPr/>
            <p:nvPr/>
          </p:nvSpPr>
          <p:spPr>
            <a:xfrm>
              <a:off x="1920" y="2112"/>
              <a:ext cx="13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91214" name="线形标注 2 691213"/>
            <p:cNvSpPr/>
            <p:nvPr/>
          </p:nvSpPr>
          <p:spPr>
            <a:xfrm>
              <a:off x="4512" y="3024"/>
              <a:ext cx="1056" cy="336"/>
            </a:xfrm>
            <a:prstGeom prst="borderCallout2">
              <a:avLst>
                <a:gd name="adj1" fmla="val 21431"/>
                <a:gd name="adj2" fmla="val -4546"/>
                <a:gd name="adj3" fmla="val 21431"/>
                <a:gd name="adj4" fmla="val -39773"/>
                <a:gd name="adj5" fmla="val 72023"/>
                <a:gd name="adj6" fmla="val -77463"/>
              </a:avLst>
            </a:prstGeom>
            <a:noFill/>
            <a:ln w="9525" cap="flat" cmpd="sng">
              <a:solidFill>
                <a:srgbClr val="0033CC"/>
              </a:solidFill>
              <a:prstDash val="dash"/>
              <a:miter/>
              <a:headEnd type="none" w="lg" len="lg"/>
              <a:tailEnd type="none" w="med" len="med"/>
            </a:ln>
          </p:spPr>
          <p:txBody>
            <a:bodyPr anchor="ctr"/>
            <a:p>
              <a:pPr lvl="0" algn="ctr" eaLnBrk="0" hangingPunct="0"/>
              <a:r>
                <a:rPr lang="en-US" altLang="zh-CN" sz="14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 can be removed if not live on exit</a:t>
              </a:r>
              <a:endParaRPr lang="en-US" altLang="zh-CN" sz="14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1215" name="线形标注 2 691214"/>
            <p:cNvSpPr/>
            <p:nvPr/>
          </p:nvSpPr>
          <p:spPr>
            <a:xfrm>
              <a:off x="4512" y="1728"/>
              <a:ext cx="1056" cy="336"/>
            </a:xfrm>
            <a:prstGeom prst="borderCallout2">
              <a:avLst>
                <a:gd name="adj1" fmla="val 21431"/>
                <a:gd name="adj2" fmla="val -4546"/>
                <a:gd name="adj3" fmla="val 21431"/>
                <a:gd name="adj4" fmla="val -39773"/>
                <a:gd name="adj5" fmla="val 49704"/>
                <a:gd name="adj6" fmla="val -77556"/>
              </a:avLst>
            </a:prstGeom>
            <a:noFill/>
            <a:ln w="9525" cap="flat" cmpd="sng">
              <a:solidFill>
                <a:srgbClr val="FF3300"/>
              </a:solidFill>
              <a:prstDash val="dash"/>
              <a:miter/>
              <a:headEnd type="none" w="lg" len="lg"/>
              <a:tailEnd type="none" w="med" len="med"/>
            </a:ln>
          </p:spPr>
          <p:txBody>
            <a:bodyPr anchor="ctr"/>
            <a:p>
              <a:pPr lvl="0" algn="ctr" eaLnBrk="0" hangingPunct="0"/>
              <a:r>
                <a:rPr lang="en-US" altLang="zh-CN" sz="140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 is known as 1</a:t>
              </a:r>
              <a:endParaRPr lang="en-US" altLang="zh-CN" sz="1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1216" name="线形标注 2 691215"/>
            <p:cNvSpPr/>
            <p:nvPr/>
          </p:nvSpPr>
          <p:spPr>
            <a:xfrm>
              <a:off x="4512" y="2400"/>
              <a:ext cx="1056" cy="336"/>
            </a:xfrm>
            <a:prstGeom prst="borderCallout2">
              <a:avLst>
                <a:gd name="adj1" fmla="val 21431"/>
                <a:gd name="adj2" fmla="val -4546"/>
                <a:gd name="adj3" fmla="val 21431"/>
                <a:gd name="adj4" fmla="val -47255"/>
                <a:gd name="adj5" fmla="val 77083"/>
                <a:gd name="adj6" fmla="val -92898"/>
              </a:avLst>
            </a:prstGeom>
            <a:noFill/>
            <a:ln w="9525" cap="flat" cmpd="sng">
              <a:solidFill>
                <a:srgbClr val="FF3300"/>
              </a:solidFill>
              <a:prstDash val="dash"/>
              <a:miter/>
              <a:headEnd type="none" w="lg" len="lg"/>
              <a:tailEnd type="none" w="med" len="med"/>
            </a:ln>
          </p:spPr>
          <p:txBody>
            <a:bodyPr anchor="ctr"/>
            <a:p>
              <a:pPr lvl="0" algn="ctr" eaLnBrk="0" hangingPunct="0"/>
              <a:r>
                <a:rPr lang="en-US" altLang="zh-CN" sz="140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sz="1400" baseline="-2500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r>
                <a:rPr lang="en-US" altLang="zh-CN" sz="140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is known as t</a:t>
              </a:r>
              <a:r>
                <a:rPr lang="en-US" altLang="zh-CN" sz="1400" baseline="-2500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1400" baseline="-250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3250" name="标题 69324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An Example: </a:t>
            </a:r>
            <a:br>
              <a:rPr lang="en-US" altLang="zh-CN" sz="3200"/>
            </a:br>
            <a:r>
              <a:rPr lang="en-US" altLang="zh-CN" sz="3200"/>
              <a:t>Constant and Copy Propagation</a:t>
            </a:r>
            <a:endParaRPr lang="en-US" altLang="zh-CN" sz="3200"/>
          </a:p>
        </p:txBody>
      </p:sp>
      <p:grpSp>
        <p:nvGrpSpPr>
          <p:cNvPr id="693265" name="组合 693264"/>
          <p:cNvGrpSpPr/>
          <p:nvPr/>
        </p:nvGrpSpPr>
        <p:grpSpPr>
          <a:xfrm>
            <a:off x="3048000" y="1600200"/>
            <a:ext cx="5867400" cy="4724400"/>
            <a:chOff x="1920" y="1008"/>
            <a:chExt cx="3696" cy="2976"/>
          </a:xfrm>
        </p:grpSpPr>
        <p:sp>
          <p:nvSpPr>
            <p:cNvPr id="693251" name="文本框 693250"/>
            <p:cNvSpPr txBox="1"/>
            <p:nvPr/>
          </p:nvSpPr>
          <p:spPr>
            <a:xfrm>
              <a:off x="1968" y="2208"/>
              <a:ext cx="30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/>
            <a:p>
              <a:pPr lvl="0" algn="ctr" eaLnBrk="0" hangingPunct="0">
                <a:spcBef>
                  <a:spcPct val="25000"/>
                </a:spcBef>
              </a:pPr>
              <a:r>
                <a:rPr lang="en-US" altLang="zh-CN" sz="1600">
                  <a:solidFill>
                    <a:schemeClr val="hlink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B</a:t>
              </a:r>
              <a:r>
                <a:rPr lang="en-US" altLang="zh-CN" sz="1600" baseline="-25000">
                  <a:solidFill>
                    <a:schemeClr val="hlink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3252" name="文本框 693251"/>
            <p:cNvSpPr txBox="1"/>
            <p:nvPr/>
          </p:nvSpPr>
          <p:spPr>
            <a:xfrm>
              <a:off x="1968" y="1200"/>
              <a:ext cx="306" cy="23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/>
            <a:p>
              <a:pPr lvl="0" algn="ctr" eaLnBrk="0" hangingPunct="0">
                <a:spcBef>
                  <a:spcPct val="25000"/>
                </a:spcBef>
              </a:pPr>
              <a:r>
                <a:rPr lang="en-US" altLang="zh-CN" sz="1600">
                  <a:solidFill>
                    <a:schemeClr val="hlink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B</a:t>
              </a:r>
              <a:r>
                <a:rPr lang="en-US" altLang="zh-CN" sz="1600" baseline="-25000">
                  <a:solidFill>
                    <a:schemeClr val="hlink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3253" name="矩形 693252"/>
            <p:cNvSpPr/>
            <p:nvPr/>
          </p:nvSpPr>
          <p:spPr>
            <a:xfrm>
              <a:off x="2256" y="2208"/>
              <a:ext cx="2112" cy="15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(5)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[t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]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(6)	</a:t>
              </a:r>
              <a:r>
                <a:rPr lang="en-US" altLang="zh-CN" sz="1600">
                  <a:solidFill>
                    <a:srgbClr val="FF33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FF33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  <a:r>
                <a:rPr lang="en-US" altLang="zh-CN" sz="1600">
                  <a:solidFill>
                    <a:srgbClr val="FF33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t</a:t>
              </a:r>
              <a:r>
                <a:rPr lang="en-US" altLang="zh-CN" sz="1600" baseline="-25000">
                  <a:solidFill>
                    <a:srgbClr val="FF33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en-US" altLang="zh-CN" sz="1600" baseline="-2500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(8)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[</a:t>
              </a:r>
              <a:r>
                <a:rPr lang="en-US" altLang="zh-CN" sz="16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]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(9)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7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*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(10)	sum	=	sum +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7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(11)	</a:t>
              </a:r>
              <a:r>
                <a:rPr lang="en-US" altLang="zh-CN" sz="1600">
                  <a:solidFill>
                    <a:srgbClr val="FF33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i	=	i + 1</a:t>
              </a:r>
              <a:endParaRPr lang="en-US" altLang="zh-CN" sz="160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(3')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+ 4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(12)	</a:t>
              </a:r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if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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80 </a:t>
              </a:r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goto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B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693254" name="矩形 693253"/>
            <p:cNvSpPr/>
            <p:nvPr/>
          </p:nvSpPr>
          <p:spPr>
            <a:xfrm>
              <a:off x="2256" y="1200"/>
              <a:ext cx="2064" cy="81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marL="342900" lvl="0" indent="-342900" algn="l" defTabSz="0" eaLnBrk="0" hangingPunct="0"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(1)	sum	=	0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342900" lvl="0" indent="-342900" algn="l" defTabSz="0" eaLnBrk="0" hangingPunct="0"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(2)	</a:t>
              </a:r>
              <a:r>
                <a:rPr lang="en-US" altLang="zh-CN" sz="1600">
                  <a:solidFill>
                    <a:srgbClr val="FF33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i	=	1</a:t>
              </a:r>
              <a:endParaRPr lang="en-US" altLang="zh-CN" sz="160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342900" lvl="0" indent="-342900" algn="l" defTabSz="0" eaLnBrk="0" hangingPunct="0"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(4)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addr(A) - 4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342900" lvl="0" indent="-342900" algn="l" defTabSz="0" eaLnBrk="0" hangingPunct="0"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(7)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addr(B) - 4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342900" lvl="0" indent="-342900" algn="l" defTabSz="0" eaLnBrk="0" hangingPunct="0"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(3)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</a:t>
              </a:r>
              <a:r>
                <a:rPr lang="en-US" altLang="zh-CN" sz="16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  <a:endPara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693255" name="直接连接符 693254"/>
            <p:cNvSpPr/>
            <p:nvPr/>
          </p:nvSpPr>
          <p:spPr>
            <a:xfrm>
              <a:off x="3312" y="2016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93256" name="直接连接符 693255"/>
            <p:cNvSpPr/>
            <p:nvPr/>
          </p:nvSpPr>
          <p:spPr>
            <a:xfrm>
              <a:off x="3312" y="1008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93257" name="直接连接符 693256"/>
            <p:cNvSpPr/>
            <p:nvPr/>
          </p:nvSpPr>
          <p:spPr>
            <a:xfrm>
              <a:off x="3312" y="3792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93258" name="直接连接符 693257"/>
            <p:cNvSpPr/>
            <p:nvPr/>
          </p:nvSpPr>
          <p:spPr>
            <a:xfrm>
              <a:off x="1920" y="2112"/>
              <a:ext cx="0" cy="17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693259" name="直接连接符 693258"/>
            <p:cNvSpPr/>
            <p:nvPr/>
          </p:nvSpPr>
          <p:spPr>
            <a:xfrm>
              <a:off x="1920" y="3840"/>
              <a:ext cx="13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693260" name="直接连接符 693259"/>
            <p:cNvSpPr/>
            <p:nvPr/>
          </p:nvSpPr>
          <p:spPr>
            <a:xfrm>
              <a:off x="1920" y="2112"/>
              <a:ext cx="13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93262" name="线形标注 2 693261"/>
            <p:cNvSpPr/>
            <p:nvPr/>
          </p:nvSpPr>
          <p:spPr>
            <a:xfrm>
              <a:off x="4512" y="1200"/>
              <a:ext cx="1056" cy="336"/>
            </a:xfrm>
            <a:prstGeom prst="borderCallout2">
              <a:avLst>
                <a:gd name="adj1" fmla="val 21431"/>
                <a:gd name="adj2" fmla="val -4546"/>
                <a:gd name="adj3" fmla="val 21431"/>
                <a:gd name="adj4" fmla="val -51324"/>
                <a:gd name="adj5" fmla="val 75296"/>
                <a:gd name="adj6" fmla="val -101611"/>
              </a:avLst>
            </a:prstGeom>
            <a:noFill/>
            <a:ln w="9525" cap="flat" cmpd="sng">
              <a:solidFill>
                <a:srgbClr val="FF3300"/>
              </a:solidFill>
              <a:prstDash val="dash"/>
              <a:miter/>
              <a:headEnd type="none" w="lg" len="lg"/>
              <a:tailEnd type="none" w="med" len="med"/>
            </a:ln>
          </p:spPr>
          <p:txBody>
            <a:bodyPr anchor="ctr"/>
            <a:p>
              <a:pPr lvl="0" algn="ctr" eaLnBrk="0" hangingPunct="0"/>
              <a:r>
                <a:rPr lang="en-US" altLang="zh-CN" sz="140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Suppose i is not live on exit</a:t>
              </a:r>
              <a:endParaRPr lang="en-US" altLang="zh-CN" sz="1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3263" name="线形标注 2 693262"/>
            <p:cNvSpPr/>
            <p:nvPr/>
          </p:nvSpPr>
          <p:spPr>
            <a:xfrm>
              <a:off x="4560" y="3072"/>
              <a:ext cx="1056" cy="336"/>
            </a:xfrm>
            <a:prstGeom prst="borderCallout2">
              <a:avLst>
                <a:gd name="adj1" fmla="val 21431"/>
                <a:gd name="adj2" fmla="val -4546"/>
                <a:gd name="adj3" fmla="val 21431"/>
                <a:gd name="adj4" fmla="val -43370"/>
                <a:gd name="adj5" fmla="val 55954"/>
                <a:gd name="adj6" fmla="val -85037"/>
              </a:avLst>
            </a:prstGeom>
            <a:noFill/>
            <a:ln w="9525" cap="flat" cmpd="sng">
              <a:solidFill>
                <a:srgbClr val="FF3300"/>
              </a:solidFill>
              <a:prstDash val="dash"/>
              <a:miter/>
              <a:headEnd type="none" w="lg" len="lg"/>
              <a:tailEnd type="none" w="med" len="med"/>
            </a:ln>
          </p:spPr>
          <p:txBody>
            <a:bodyPr anchor="ctr"/>
            <a:p>
              <a:pPr lvl="0" algn="ctr" eaLnBrk="0" hangingPunct="0"/>
              <a:r>
                <a:rPr lang="en-US" altLang="zh-CN" sz="140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Suppose i is not live on exit</a:t>
              </a:r>
              <a:endParaRPr lang="en-US" altLang="zh-CN" sz="1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3264" name="线形标注 2 693263"/>
            <p:cNvSpPr/>
            <p:nvPr/>
          </p:nvSpPr>
          <p:spPr>
            <a:xfrm>
              <a:off x="4512" y="2304"/>
              <a:ext cx="1056" cy="336"/>
            </a:xfrm>
            <a:prstGeom prst="borderCallout2">
              <a:avLst>
                <a:gd name="adj1" fmla="val 21431"/>
                <a:gd name="adj2" fmla="val -4546"/>
                <a:gd name="adj3" fmla="val 21431"/>
                <a:gd name="adj4" fmla="val -49431"/>
                <a:gd name="adj5" fmla="val 72023"/>
                <a:gd name="adj6" fmla="val -97537"/>
              </a:avLst>
            </a:prstGeom>
            <a:noFill/>
            <a:ln w="9525" cap="flat" cmpd="sng">
              <a:solidFill>
                <a:srgbClr val="FF3300"/>
              </a:solidFill>
              <a:prstDash val="dash"/>
              <a:miter/>
              <a:headEnd type="none" w="lg" len="lg"/>
              <a:tailEnd type="none" w="med" len="med"/>
            </a:ln>
          </p:spPr>
          <p:txBody>
            <a:bodyPr anchor="ctr"/>
            <a:p>
              <a:pPr lvl="0" algn="ctr" eaLnBrk="0" hangingPunct="0"/>
              <a:r>
                <a:rPr lang="en-US" altLang="zh-CN" sz="140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Suppose t</a:t>
              </a:r>
              <a:r>
                <a:rPr lang="en-US" altLang="zh-CN" sz="1400" baseline="-2500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r>
                <a:rPr lang="en-US" altLang="zh-CN" sz="140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is not live on exit</a:t>
              </a:r>
              <a:endParaRPr lang="en-US" altLang="zh-CN" sz="1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4274" name="标题 69427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An Example: </a:t>
            </a:r>
            <a:br>
              <a:rPr lang="en-US" altLang="zh-CN" sz="3200"/>
            </a:br>
            <a:r>
              <a:rPr lang="en-US" altLang="zh-CN" sz="3200"/>
              <a:t>Eliminating Redundant Operations</a:t>
            </a:r>
            <a:endParaRPr lang="en-US" altLang="zh-CN" sz="3200"/>
          </a:p>
        </p:txBody>
      </p:sp>
      <p:grpSp>
        <p:nvGrpSpPr>
          <p:cNvPr id="694286" name="组合 694285"/>
          <p:cNvGrpSpPr/>
          <p:nvPr/>
        </p:nvGrpSpPr>
        <p:grpSpPr>
          <a:xfrm>
            <a:off x="3048000" y="1828800"/>
            <a:ext cx="3886200" cy="3962400"/>
            <a:chOff x="1920" y="1152"/>
            <a:chExt cx="2448" cy="2496"/>
          </a:xfrm>
        </p:grpSpPr>
        <p:sp>
          <p:nvSpPr>
            <p:cNvPr id="694275" name="文本框 694274"/>
            <p:cNvSpPr txBox="1"/>
            <p:nvPr/>
          </p:nvSpPr>
          <p:spPr>
            <a:xfrm>
              <a:off x="1968" y="2208"/>
              <a:ext cx="30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/>
            <a:p>
              <a:pPr lvl="0" algn="ctr" eaLnBrk="0" hangingPunct="0">
                <a:spcBef>
                  <a:spcPct val="25000"/>
                </a:spcBef>
              </a:pPr>
              <a:r>
                <a:rPr lang="en-US" altLang="zh-CN" sz="1600">
                  <a:solidFill>
                    <a:schemeClr val="hlink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B</a:t>
              </a:r>
              <a:r>
                <a:rPr lang="en-US" altLang="zh-CN" sz="1600" baseline="-25000">
                  <a:solidFill>
                    <a:schemeClr val="hlink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4276" name="文本框 694275"/>
            <p:cNvSpPr txBox="1"/>
            <p:nvPr/>
          </p:nvSpPr>
          <p:spPr>
            <a:xfrm>
              <a:off x="1968" y="1296"/>
              <a:ext cx="306" cy="23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/>
            <a:p>
              <a:pPr lvl="0" algn="ctr" eaLnBrk="0" hangingPunct="0">
                <a:spcBef>
                  <a:spcPct val="25000"/>
                </a:spcBef>
              </a:pPr>
              <a:r>
                <a:rPr lang="en-US" altLang="zh-CN" sz="1600">
                  <a:solidFill>
                    <a:schemeClr val="hlink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B</a:t>
              </a:r>
              <a:r>
                <a:rPr lang="en-US" altLang="zh-CN" sz="1600" baseline="-25000">
                  <a:solidFill>
                    <a:schemeClr val="hlink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4277" name="矩形 694276"/>
            <p:cNvSpPr/>
            <p:nvPr/>
          </p:nvSpPr>
          <p:spPr>
            <a:xfrm>
              <a:off x="2256" y="2208"/>
              <a:ext cx="2112" cy="12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(5)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[t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]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(8)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[t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]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(9)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7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*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(10)	sum	=	sum +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7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(3')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+ 4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(12)	</a:t>
              </a:r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if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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80 </a:t>
              </a:r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goto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B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694278" name="矩形 694277"/>
            <p:cNvSpPr/>
            <p:nvPr/>
          </p:nvSpPr>
          <p:spPr>
            <a:xfrm>
              <a:off x="2256" y="1344"/>
              <a:ext cx="2064" cy="6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marL="342900" lvl="0" indent="-342900" algn="l" defTabSz="0" eaLnBrk="0" hangingPunct="0"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(1)	sum	=	0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342900" lvl="0" indent="-342900" algn="l" defTabSz="0" eaLnBrk="0" hangingPunct="0"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(4)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addr(A) - 4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342900" lvl="0" indent="-342900" algn="l" defTabSz="0" eaLnBrk="0" hangingPunct="0"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(7)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addr(B) - 4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342900" lvl="0" indent="-342900" algn="l" defTabSz="0" eaLnBrk="0" hangingPunct="0"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(3)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4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694279" name="直接连接符 694278"/>
            <p:cNvSpPr/>
            <p:nvPr/>
          </p:nvSpPr>
          <p:spPr>
            <a:xfrm>
              <a:off x="3312" y="2016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94280" name="直接连接符 694279"/>
            <p:cNvSpPr/>
            <p:nvPr/>
          </p:nvSpPr>
          <p:spPr>
            <a:xfrm>
              <a:off x="3264" y="1152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94281" name="直接连接符 694280"/>
            <p:cNvSpPr/>
            <p:nvPr/>
          </p:nvSpPr>
          <p:spPr>
            <a:xfrm>
              <a:off x="3312" y="3456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94282" name="直接连接符 694281"/>
            <p:cNvSpPr/>
            <p:nvPr/>
          </p:nvSpPr>
          <p:spPr>
            <a:xfrm>
              <a:off x="1920" y="2112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694283" name="直接连接符 694282"/>
            <p:cNvSpPr/>
            <p:nvPr/>
          </p:nvSpPr>
          <p:spPr>
            <a:xfrm>
              <a:off x="1920" y="3552"/>
              <a:ext cx="13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694284" name="直接连接符 694283"/>
            <p:cNvSpPr/>
            <p:nvPr/>
          </p:nvSpPr>
          <p:spPr>
            <a:xfrm>
              <a:off x="1920" y="2112"/>
              <a:ext cx="13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</p:grp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5298" name="标题 69529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2. Local Optimization</a:t>
            </a:r>
            <a:endParaRPr lang="en-US" altLang="zh-CN"/>
          </a:p>
        </p:txBody>
      </p:sp>
      <p:grpSp>
        <p:nvGrpSpPr>
          <p:cNvPr id="695300" name="组合 695299"/>
          <p:cNvGrpSpPr/>
          <p:nvPr/>
        </p:nvGrpSpPr>
        <p:grpSpPr>
          <a:xfrm>
            <a:off x="1524000" y="4114800"/>
            <a:ext cx="6858000" cy="1066800"/>
            <a:chOff x="864" y="1824"/>
            <a:chExt cx="4560" cy="576"/>
          </a:xfrm>
        </p:grpSpPr>
        <p:sp>
          <p:nvSpPr>
            <p:cNvPr id="695301" name="矩形 695300"/>
            <p:cNvSpPr/>
            <p:nvPr/>
          </p:nvSpPr>
          <p:spPr>
            <a:xfrm>
              <a:off x="864" y="1824"/>
              <a:ext cx="1104" cy="576"/>
            </a:xfrm>
            <a:prstGeom prst="rect">
              <a:avLst/>
            </a:prstGeom>
            <a:solidFill>
              <a:srgbClr val="F2FF4F"/>
            </a:solidFill>
            <a:ln w="57150" cap="flat" cmpd="thickThin">
              <a:prstDash val="solid"/>
              <a:miter/>
              <a:headEnd type="none" w="med" len="med"/>
              <a:tailEnd type="none" w="lg" len="lg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2FF4F"/>
              </a:extrusionClr>
            </a:sp3d>
          </p:spPr>
          <p:txBody>
            <a:bodyPr wrap="none" anchor="ctr">
              <a:flatTx/>
            </a:bodyPr>
            <a:p>
              <a:pPr lvl="0" algn="ctr" eaLnBrk="0" hangingPunct="0"/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Basic Block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5302" name="矩形 695301"/>
            <p:cNvSpPr/>
            <p:nvPr/>
          </p:nvSpPr>
          <p:spPr>
            <a:xfrm>
              <a:off x="2592" y="1824"/>
              <a:ext cx="1104" cy="576"/>
            </a:xfrm>
            <a:prstGeom prst="rect">
              <a:avLst/>
            </a:prstGeom>
            <a:solidFill>
              <a:schemeClr val="accent2"/>
            </a:solidFill>
            <a:ln w="57150" cap="flat" cmpd="thickThin">
              <a:prstDash val="solid"/>
              <a:miter/>
              <a:headEnd type="none" w="med" len="med"/>
              <a:tailEnd type="none" w="lg" len="lg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p>
              <a:pPr lvl="0" algn="ctr" eaLnBrk="0" hangingPunct="0"/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DAG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5303" name="矩形 695302"/>
            <p:cNvSpPr/>
            <p:nvPr/>
          </p:nvSpPr>
          <p:spPr>
            <a:xfrm>
              <a:off x="4320" y="1824"/>
              <a:ext cx="1104" cy="576"/>
            </a:xfrm>
            <a:prstGeom prst="rect">
              <a:avLst/>
            </a:prstGeom>
            <a:solidFill>
              <a:srgbClr val="F2FF4F"/>
            </a:solidFill>
            <a:ln w="57150" cap="flat" cmpd="thickThin">
              <a:prstDash val="solid"/>
              <a:miter/>
              <a:headEnd type="none" w="med" len="med"/>
              <a:tailEnd type="none" w="lg" len="lg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2FF4F"/>
              </a:extrusionClr>
            </a:sp3d>
          </p:spPr>
          <p:txBody>
            <a:bodyPr wrap="none" anchor="ctr">
              <a:flatTx/>
            </a:bodyPr>
            <a:p>
              <a:pPr lvl="0" algn="ctr" eaLnBrk="0" hangingPunct="0"/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Basic Block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5304" name="任意多边形 695303"/>
            <p:cNvSpPr/>
            <p:nvPr/>
          </p:nvSpPr>
          <p:spPr>
            <a:xfrm>
              <a:off x="2016" y="1997"/>
              <a:ext cx="576" cy="230"/>
            </a:xfrm>
            <a:custGeom>
              <a:avLst/>
              <a:gdLst>
                <a:gd name="txL" fmla="*/ 3375 w 21600"/>
                <a:gd name="txT" fmla="*/ 6300 h 21600"/>
                <a:gd name="txR" fmla="*/ 19350 w 21600"/>
                <a:gd name="txB" fmla="*/ 15300 h 21600"/>
              </a:gdLst>
              <a:ahLst/>
              <a:cxnLst>
                <a:cxn ang="270">
                  <a:pos x="16200" y="0"/>
                </a:cxn>
                <a:cxn ang="180">
                  <a:pos x="0" y="10800"/>
                </a:cxn>
                <a:cxn ang="90">
                  <a:pos x="16200" y="21600"/>
                </a:cxn>
                <a:cxn ang="0">
                  <a:pos x="21600" y="10800"/>
                </a:cxn>
              </a:cxnLst>
              <a:rect l="txL" t="txT" r="txR" b="txB"/>
              <a:pathLst>
                <a:path w="21600" h="21600">
                  <a:moveTo>
                    <a:pt x="16200" y="0"/>
                  </a:moveTo>
                  <a:lnTo>
                    <a:pt x="16200" y="6300"/>
                  </a:lnTo>
                  <a:lnTo>
                    <a:pt x="3375" y="6300"/>
                  </a:lnTo>
                  <a:lnTo>
                    <a:pt x="3375" y="15300"/>
                  </a:lnTo>
                  <a:lnTo>
                    <a:pt x="16200" y="153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6300"/>
                  </a:moveTo>
                  <a:lnTo>
                    <a:pt x="1350" y="15300"/>
                  </a:lnTo>
                  <a:lnTo>
                    <a:pt x="2700" y="15300"/>
                  </a:lnTo>
                  <a:lnTo>
                    <a:pt x="2700" y="6300"/>
                  </a:lnTo>
                  <a:close/>
                </a:path>
                <a:path w="21600" h="21600">
                  <a:moveTo>
                    <a:pt x="0" y="6300"/>
                  </a:moveTo>
                  <a:lnTo>
                    <a:pt x="0" y="15300"/>
                  </a:lnTo>
                  <a:lnTo>
                    <a:pt x="675" y="15300"/>
                  </a:lnTo>
                  <a:lnTo>
                    <a:pt x="675" y="6300"/>
                  </a:lnTo>
                  <a:close/>
                </a:path>
              </a:pathLst>
            </a:custGeom>
            <a:solidFill>
              <a:srgbClr val="33CC33"/>
            </a:soli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5305" name="任意多边形 695304"/>
            <p:cNvSpPr/>
            <p:nvPr/>
          </p:nvSpPr>
          <p:spPr>
            <a:xfrm>
              <a:off x="3744" y="1997"/>
              <a:ext cx="576" cy="230"/>
            </a:xfrm>
            <a:custGeom>
              <a:avLst/>
              <a:gdLst>
                <a:gd name="txL" fmla="*/ 3375 w 21600"/>
                <a:gd name="txT" fmla="*/ 6300 h 21600"/>
                <a:gd name="txR" fmla="*/ 19350 w 21600"/>
                <a:gd name="txB" fmla="*/ 15300 h 21600"/>
              </a:gdLst>
              <a:ahLst/>
              <a:cxnLst>
                <a:cxn ang="270">
                  <a:pos x="16200" y="0"/>
                </a:cxn>
                <a:cxn ang="180">
                  <a:pos x="0" y="10800"/>
                </a:cxn>
                <a:cxn ang="90">
                  <a:pos x="16200" y="21600"/>
                </a:cxn>
                <a:cxn ang="0">
                  <a:pos x="21600" y="10800"/>
                </a:cxn>
              </a:cxnLst>
              <a:rect l="txL" t="txT" r="txR" b="txB"/>
              <a:pathLst>
                <a:path w="21600" h="21600">
                  <a:moveTo>
                    <a:pt x="16200" y="0"/>
                  </a:moveTo>
                  <a:lnTo>
                    <a:pt x="16200" y="6300"/>
                  </a:lnTo>
                  <a:lnTo>
                    <a:pt x="3375" y="6300"/>
                  </a:lnTo>
                  <a:lnTo>
                    <a:pt x="3375" y="15300"/>
                  </a:lnTo>
                  <a:lnTo>
                    <a:pt x="16200" y="153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6300"/>
                  </a:moveTo>
                  <a:lnTo>
                    <a:pt x="1350" y="15300"/>
                  </a:lnTo>
                  <a:lnTo>
                    <a:pt x="2700" y="15300"/>
                  </a:lnTo>
                  <a:lnTo>
                    <a:pt x="2700" y="6300"/>
                  </a:lnTo>
                  <a:close/>
                </a:path>
                <a:path w="21600" h="21600">
                  <a:moveTo>
                    <a:pt x="0" y="6300"/>
                  </a:moveTo>
                  <a:lnTo>
                    <a:pt x="0" y="15300"/>
                  </a:lnTo>
                  <a:lnTo>
                    <a:pt x="675" y="15300"/>
                  </a:lnTo>
                  <a:lnTo>
                    <a:pt x="675" y="6300"/>
                  </a:lnTo>
                  <a:close/>
                </a:path>
              </a:pathLst>
            </a:custGeom>
            <a:solidFill>
              <a:srgbClr val="33CC33"/>
            </a:soli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95306" name="文本占位符 695305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7316787" cy="4114800"/>
          </a:xfrm>
        </p:spPr>
        <p:txBody>
          <a:bodyPr/>
          <a:p>
            <a:pPr defTabSz="0">
              <a:tabLst>
                <a:tab pos="1789430" algn="l"/>
                <a:tab pos="2332355" algn="l"/>
              </a:tabLst>
            </a:pPr>
            <a:r>
              <a:rPr lang="en-US" altLang="zh-CN" sz="2500" kern="1200"/>
              <a:t>Transformations</a:t>
            </a:r>
            <a:endParaRPr lang="en-US" altLang="zh-CN" sz="2500" kern="1200"/>
          </a:p>
          <a:p>
            <a:pPr lvl="1" defTabSz="0">
              <a:tabLst>
                <a:tab pos="1789430" algn="l"/>
                <a:tab pos="2332355" algn="l"/>
              </a:tabLst>
            </a:pPr>
            <a:r>
              <a:rPr lang="en-US" altLang="zh-CN" sz="2100" kern="1200"/>
              <a:t>Common subexpressions</a:t>
            </a:r>
            <a:endParaRPr lang="en-US" altLang="zh-CN" sz="2100" kern="1200"/>
          </a:p>
          <a:p>
            <a:pPr lvl="1" defTabSz="0">
              <a:tabLst>
                <a:tab pos="1789430" algn="l"/>
                <a:tab pos="2332355" algn="l"/>
              </a:tabLst>
            </a:pPr>
            <a:r>
              <a:rPr lang="en-US" altLang="zh-CN" sz="2100" kern="1200"/>
              <a:t>Constant and copy propagation</a:t>
            </a:r>
            <a:endParaRPr lang="en-US" altLang="zh-CN" sz="2100" kern="1200"/>
          </a:p>
          <a:p>
            <a:pPr lvl="1" defTabSz="0">
              <a:tabLst>
                <a:tab pos="1789430" algn="l"/>
                <a:tab pos="2332355" algn="l"/>
              </a:tabLst>
            </a:pPr>
            <a:r>
              <a:rPr lang="en-US" altLang="zh-CN" sz="2100" kern="1200"/>
              <a:t>Eliminating redundant operations</a:t>
            </a:r>
            <a:endParaRPr lang="en-US" altLang="zh-CN" sz="2100" kern="1200"/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22" name="标题 69632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One More Example (1)</a:t>
            </a:r>
            <a:endParaRPr lang="en-US" altLang="zh-CN"/>
          </a:p>
        </p:txBody>
      </p:sp>
      <p:sp>
        <p:nvSpPr>
          <p:cNvPr id="696324" name="矩形 696323"/>
          <p:cNvSpPr/>
          <p:nvPr/>
        </p:nvSpPr>
        <p:spPr>
          <a:xfrm>
            <a:off x="228600" y="1676400"/>
            <a:ext cx="2590800" cy="2590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(1)	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3.14</a:t>
            </a:r>
            <a:endParaRPr lang="en-US" altLang="zh-CN" sz="160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(2)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2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(3)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R + r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(4)	A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(5)	B	=	A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(6)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2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(7)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R + r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(8)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(9)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R - r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(10)	B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696397" name="组合 696396"/>
          <p:cNvGrpSpPr/>
          <p:nvPr/>
        </p:nvGrpSpPr>
        <p:grpSpPr>
          <a:xfrm>
            <a:off x="3043238" y="4572000"/>
            <a:ext cx="990600" cy="842963"/>
            <a:chOff x="1917" y="2880"/>
            <a:chExt cx="624" cy="531"/>
          </a:xfrm>
        </p:grpSpPr>
        <p:sp>
          <p:nvSpPr>
            <p:cNvPr id="696328" name="椭圆 696327"/>
            <p:cNvSpPr/>
            <p:nvPr/>
          </p:nvSpPr>
          <p:spPr>
            <a:xfrm>
              <a:off x="1986" y="288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6330" name="文本框 696329"/>
            <p:cNvSpPr txBox="1"/>
            <p:nvPr/>
          </p:nvSpPr>
          <p:spPr>
            <a:xfrm>
              <a:off x="1917" y="3203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3.14</a:t>
              </a:r>
              <a:endPara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331" name="文本框 696330"/>
            <p:cNvSpPr txBox="1"/>
            <p:nvPr/>
          </p:nvSpPr>
          <p:spPr>
            <a:xfrm>
              <a:off x="2305" y="2880"/>
              <a:ext cx="23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 eaLnBrk="0" hangingPunct="0"/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7346" name="标题 69734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One More Example (2)</a:t>
            </a:r>
            <a:endParaRPr lang="en-US" altLang="zh-CN"/>
          </a:p>
        </p:txBody>
      </p:sp>
      <p:sp>
        <p:nvSpPr>
          <p:cNvPr id="697347" name="矩形 697346"/>
          <p:cNvSpPr/>
          <p:nvPr/>
        </p:nvSpPr>
        <p:spPr>
          <a:xfrm>
            <a:off x="228600" y="1676400"/>
            <a:ext cx="2590800" cy="2590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3.14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(2)	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2 * 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endParaRPr lang="en-US" altLang="zh-CN" sz="1600" baseline="-2500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(3)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R + r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(4)	A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(5)	B	=	A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(6)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2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(7)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R + r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(8)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(9)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R - r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(10)	B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697378" name="组合 697377"/>
          <p:cNvGrpSpPr/>
          <p:nvPr/>
        </p:nvGrpSpPr>
        <p:grpSpPr>
          <a:xfrm>
            <a:off x="3043238" y="3722688"/>
            <a:ext cx="2395537" cy="1692275"/>
            <a:chOff x="1917" y="2345"/>
            <a:chExt cx="1509" cy="1066"/>
          </a:xfrm>
        </p:grpSpPr>
        <p:sp>
          <p:nvSpPr>
            <p:cNvPr id="697348" name="椭圆 697347"/>
            <p:cNvSpPr/>
            <p:nvPr/>
          </p:nvSpPr>
          <p:spPr>
            <a:xfrm>
              <a:off x="1986" y="288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7349" name="文本框 697348"/>
            <p:cNvSpPr txBox="1"/>
            <p:nvPr/>
          </p:nvSpPr>
          <p:spPr>
            <a:xfrm>
              <a:off x="1917" y="3203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3.14</a:t>
              </a:r>
              <a:endPara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350" name="文本框 697349"/>
            <p:cNvSpPr txBox="1"/>
            <p:nvPr/>
          </p:nvSpPr>
          <p:spPr>
            <a:xfrm>
              <a:off x="2305" y="2880"/>
              <a:ext cx="23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 eaLnBrk="0" hangingPunct="0"/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351" name="椭圆 697350"/>
            <p:cNvSpPr/>
            <p:nvPr/>
          </p:nvSpPr>
          <p:spPr>
            <a:xfrm>
              <a:off x="2658" y="288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E6E6E6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7352" name="文本框 697351"/>
            <p:cNvSpPr txBox="1"/>
            <p:nvPr/>
          </p:nvSpPr>
          <p:spPr>
            <a:xfrm>
              <a:off x="2589" y="3203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E6E6E6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solidFill>
                  <a:srgbClr val="E6E6E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353" name="椭圆 697352"/>
            <p:cNvSpPr/>
            <p:nvPr/>
          </p:nvSpPr>
          <p:spPr>
            <a:xfrm>
              <a:off x="2669" y="2345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7354" name="文本框 697353"/>
            <p:cNvSpPr txBox="1"/>
            <p:nvPr/>
          </p:nvSpPr>
          <p:spPr>
            <a:xfrm>
              <a:off x="2600" y="2668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FF33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6.28</a:t>
              </a:r>
              <a:endParaRPr lang="en-US" altLang="zh-CN" sz="16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355" name="文本框 697354"/>
            <p:cNvSpPr txBox="1"/>
            <p:nvPr/>
          </p:nvSpPr>
          <p:spPr>
            <a:xfrm>
              <a:off x="2988" y="2345"/>
              <a:ext cx="438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 eaLnBrk="0" hangingPunct="0"/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8370" name="标题 69836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One More Example (3)</a:t>
            </a:r>
            <a:endParaRPr lang="en-US" altLang="zh-CN"/>
          </a:p>
        </p:txBody>
      </p:sp>
      <p:sp>
        <p:nvSpPr>
          <p:cNvPr id="698371" name="矩形 698370"/>
          <p:cNvSpPr/>
          <p:nvPr/>
        </p:nvSpPr>
        <p:spPr>
          <a:xfrm>
            <a:off x="228600" y="1676400"/>
            <a:ext cx="2590800" cy="2590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3.14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(2)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2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(3)	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R + r</a:t>
            </a:r>
            <a:endParaRPr lang="en-US" altLang="zh-CN" sz="160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(4)	A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(5)	B	=	A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(6)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2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(7)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R + r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(8)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(9)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R - r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(10)	B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698402" name="组合 698401"/>
          <p:cNvGrpSpPr/>
          <p:nvPr/>
        </p:nvGrpSpPr>
        <p:grpSpPr>
          <a:xfrm>
            <a:off x="3043238" y="3722688"/>
            <a:ext cx="4454525" cy="1712912"/>
            <a:chOff x="1917" y="2345"/>
            <a:chExt cx="2806" cy="1079"/>
          </a:xfrm>
        </p:grpSpPr>
        <p:sp>
          <p:nvSpPr>
            <p:cNvPr id="698372" name="椭圆 698371"/>
            <p:cNvSpPr/>
            <p:nvPr/>
          </p:nvSpPr>
          <p:spPr>
            <a:xfrm>
              <a:off x="1986" y="288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8373" name="文本框 698372"/>
            <p:cNvSpPr txBox="1"/>
            <p:nvPr/>
          </p:nvSpPr>
          <p:spPr>
            <a:xfrm>
              <a:off x="1917" y="3203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3.14</a:t>
              </a:r>
              <a:endPara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374" name="文本框 698373"/>
            <p:cNvSpPr txBox="1"/>
            <p:nvPr/>
          </p:nvSpPr>
          <p:spPr>
            <a:xfrm>
              <a:off x="2305" y="2880"/>
              <a:ext cx="23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 eaLnBrk="0" hangingPunct="0"/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375" name="椭圆 698374"/>
            <p:cNvSpPr/>
            <p:nvPr/>
          </p:nvSpPr>
          <p:spPr>
            <a:xfrm>
              <a:off x="2658" y="288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E6E6E6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8376" name="文本框 698375"/>
            <p:cNvSpPr txBox="1"/>
            <p:nvPr/>
          </p:nvSpPr>
          <p:spPr>
            <a:xfrm>
              <a:off x="2589" y="3203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E6E6E6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solidFill>
                  <a:srgbClr val="E6E6E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377" name="椭圆 698376"/>
            <p:cNvSpPr/>
            <p:nvPr/>
          </p:nvSpPr>
          <p:spPr>
            <a:xfrm>
              <a:off x="2669" y="2345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8378" name="文本框 698377"/>
            <p:cNvSpPr txBox="1"/>
            <p:nvPr/>
          </p:nvSpPr>
          <p:spPr>
            <a:xfrm>
              <a:off x="2600" y="2668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FF33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6.28</a:t>
              </a:r>
              <a:endParaRPr lang="en-US" altLang="zh-CN" sz="16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379" name="文本框 698378"/>
            <p:cNvSpPr txBox="1"/>
            <p:nvPr/>
          </p:nvSpPr>
          <p:spPr>
            <a:xfrm>
              <a:off x="2988" y="2345"/>
              <a:ext cx="438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 eaLnBrk="0" hangingPunct="0"/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380" name="椭圆 698379"/>
            <p:cNvSpPr/>
            <p:nvPr/>
          </p:nvSpPr>
          <p:spPr>
            <a:xfrm>
              <a:off x="3522" y="288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8381" name="文本框 698380"/>
            <p:cNvSpPr txBox="1"/>
            <p:nvPr/>
          </p:nvSpPr>
          <p:spPr>
            <a:xfrm>
              <a:off x="3453" y="3203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R</a:t>
              </a:r>
              <a:endPara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382" name="椭圆 698381"/>
            <p:cNvSpPr/>
            <p:nvPr/>
          </p:nvSpPr>
          <p:spPr>
            <a:xfrm>
              <a:off x="4290" y="288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8383" name="文本框 698382"/>
            <p:cNvSpPr txBox="1"/>
            <p:nvPr/>
          </p:nvSpPr>
          <p:spPr>
            <a:xfrm>
              <a:off x="4257" y="3216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r</a:t>
              </a:r>
              <a:endPara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384" name="文本框 698383"/>
            <p:cNvSpPr txBox="1"/>
            <p:nvPr/>
          </p:nvSpPr>
          <p:spPr>
            <a:xfrm>
              <a:off x="3842" y="2345"/>
              <a:ext cx="448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 eaLnBrk="0" hangingPunct="0"/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385" name="直接连接符 698384"/>
            <p:cNvSpPr/>
            <p:nvPr/>
          </p:nvSpPr>
          <p:spPr>
            <a:xfrm>
              <a:off x="3666" y="264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698386" name="直接连接符 698385"/>
            <p:cNvSpPr/>
            <p:nvPr/>
          </p:nvSpPr>
          <p:spPr>
            <a:xfrm flipH="1" flipV="1">
              <a:off x="3762" y="2640"/>
              <a:ext cx="576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698401" name="椭圆 698400"/>
            <p:cNvSpPr/>
            <p:nvPr/>
          </p:nvSpPr>
          <p:spPr>
            <a:xfrm>
              <a:off x="3523" y="2345"/>
              <a:ext cx="310" cy="313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9394" name="标题 69939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One More Example (4)</a:t>
            </a:r>
            <a:endParaRPr lang="en-US" altLang="zh-CN"/>
          </a:p>
        </p:txBody>
      </p:sp>
      <p:sp>
        <p:nvSpPr>
          <p:cNvPr id="699395" name="矩形 699394"/>
          <p:cNvSpPr/>
          <p:nvPr/>
        </p:nvSpPr>
        <p:spPr>
          <a:xfrm>
            <a:off x="228600" y="1676400"/>
            <a:ext cx="2590800" cy="2590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3.14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(2)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2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(3)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R + r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(4)	A	=	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 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en-US" altLang="zh-CN" sz="1600" baseline="-2500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(5)	B	=	A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(6)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2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(7)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R + r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(8)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(9)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R - r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(10)	B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699426" name="组合 699425"/>
          <p:cNvGrpSpPr/>
          <p:nvPr/>
        </p:nvGrpSpPr>
        <p:grpSpPr>
          <a:xfrm>
            <a:off x="3043238" y="2897188"/>
            <a:ext cx="4454525" cy="2538412"/>
            <a:chOff x="1917" y="1825"/>
            <a:chExt cx="2806" cy="1599"/>
          </a:xfrm>
        </p:grpSpPr>
        <p:sp>
          <p:nvSpPr>
            <p:cNvPr id="699396" name="椭圆 699395"/>
            <p:cNvSpPr/>
            <p:nvPr/>
          </p:nvSpPr>
          <p:spPr>
            <a:xfrm>
              <a:off x="1986" y="288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9397" name="文本框 699396"/>
            <p:cNvSpPr txBox="1"/>
            <p:nvPr/>
          </p:nvSpPr>
          <p:spPr>
            <a:xfrm>
              <a:off x="1917" y="3203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3.14</a:t>
              </a:r>
              <a:endPara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398" name="文本框 699397"/>
            <p:cNvSpPr txBox="1"/>
            <p:nvPr/>
          </p:nvSpPr>
          <p:spPr>
            <a:xfrm>
              <a:off x="2305" y="2880"/>
              <a:ext cx="23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 eaLnBrk="0" hangingPunct="0"/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399" name="椭圆 699398"/>
            <p:cNvSpPr/>
            <p:nvPr/>
          </p:nvSpPr>
          <p:spPr>
            <a:xfrm>
              <a:off x="2658" y="288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E6E6E6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9400" name="文本框 699399"/>
            <p:cNvSpPr txBox="1"/>
            <p:nvPr/>
          </p:nvSpPr>
          <p:spPr>
            <a:xfrm>
              <a:off x="2589" y="3203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E6E6E6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solidFill>
                  <a:srgbClr val="E6E6E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401" name="椭圆 699400"/>
            <p:cNvSpPr/>
            <p:nvPr/>
          </p:nvSpPr>
          <p:spPr>
            <a:xfrm>
              <a:off x="2669" y="2345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9402" name="文本框 699401"/>
            <p:cNvSpPr txBox="1"/>
            <p:nvPr/>
          </p:nvSpPr>
          <p:spPr>
            <a:xfrm>
              <a:off x="2600" y="2668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FF33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6.28</a:t>
              </a:r>
              <a:endParaRPr lang="en-US" altLang="zh-CN" sz="16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403" name="文本框 699402"/>
            <p:cNvSpPr txBox="1"/>
            <p:nvPr/>
          </p:nvSpPr>
          <p:spPr>
            <a:xfrm>
              <a:off x="2988" y="2345"/>
              <a:ext cx="438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 eaLnBrk="0" hangingPunct="0"/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404" name="椭圆 699403"/>
            <p:cNvSpPr/>
            <p:nvPr/>
          </p:nvSpPr>
          <p:spPr>
            <a:xfrm>
              <a:off x="3522" y="288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9405" name="文本框 699404"/>
            <p:cNvSpPr txBox="1"/>
            <p:nvPr/>
          </p:nvSpPr>
          <p:spPr>
            <a:xfrm>
              <a:off x="3453" y="3203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R</a:t>
              </a:r>
              <a:endPara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406" name="椭圆 699405"/>
            <p:cNvSpPr/>
            <p:nvPr/>
          </p:nvSpPr>
          <p:spPr>
            <a:xfrm>
              <a:off x="4290" y="288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9407" name="文本框 699406"/>
            <p:cNvSpPr txBox="1"/>
            <p:nvPr/>
          </p:nvSpPr>
          <p:spPr>
            <a:xfrm>
              <a:off x="4257" y="3216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r</a:t>
              </a:r>
              <a:endPara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408" name="文本框 699407"/>
            <p:cNvSpPr txBox="1"/>
            <p:nvPr/>
          </p:nvSpPr>
          <p:spPr>
            <a:xfrm>
              <a:off x="3842" y="2345"/>
              <a:ext cx="448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 eaLnBrk="0" hangingPunct="0"/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409" name="直接连接符 699408"/>
            <p:cNvSpPr/>
            <p:nvPr/>
          </p:nvSpPr>
          <p:spPr>
            <a:xfrm>
              <a:off x="3666" y="264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699410" name="直接连接符 699409"/>
            <p:cNvSpPr/>
            <p:nvPr/>
          </p:nvSpPr>
          <p:spPr>
            <a:xfrm flipH="1" flipV="1">
              <a:off x="3762" y="2640"/>
              <a:ext cx="576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699411" name="椭圆 699410"/>
            <p:cNvSpPr/>
            <p:nvPr/>
          </p:nvSpPr>
          <p:spPr>
            <a:xfrm>
              <a:off x="3057" y="1825"/>
              <a:ext cx="310" cy="31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412" name="文本框 699411"/>
            <p:cNvSpPr txBox="1"/>
            <p:nvPr/>
          </p:nvSpPr>
          <p:spPr>
            <a:xfrm>
              <a:off x="3376" y="1825"/>
              <a:ext cx="621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 eaLnBrk="0" hangingPunct="0"/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A</a:t>
              </a:r>
              <a:endPara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413" name="直接连接符 699412"/>
            <p:cNvSpPr/>
            <p:nvPr/>
          </p:nvSpPr>
          <p:spPr>
            <a:xfrm flipV="1">
              <a:off x="2833" y="2137"/>
              <a:ext cx="310" cy="2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699414" name="直接连接符 699413"/>
            <p:cNvSpPr/>
            <p:nvPr/>
          </p:nvSpPr>
          <p:spPr>
            <a:xfrm flipH="1" flipV="1">
              <a:off x="3298" y="2137"/>
              <a:ext cx="388" cy="2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699425" name="椭圆 699424"/>
            <p:cNvSpPr/>
            <p:nvPr/>
          </p:nvSpPr>
          <p:spPr>
            <a:xfrm>
              <a:off x="3523" y="2345"/>
              <a:ext cx="310" cy="313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0418" name="标题 70041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One More Example (5)</a:t>
            </a:r>
            <a:endParaRPr lang="en-US" altLang="zh-CN"/>
          </a:p>
        </p:txBody>
      </p:sp>
      <p:sp>
        <p:nvSpPr>
          <p:cNvPr id="700419" name="矩形 700418"/>
          <p:cNvSpPr/>
          <p:nvPr/>
        </p:nvSpPr>
        <p:spPr>
          <a:xfrm>
            <a:off x="228600" y="1676400"/>
            <a:ext cx="2590800" cy="2590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3.14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(2)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2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(3)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R + r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(4)	A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(5)	B	=	A</a:t>
            </a:r>
            <a:endParaRPr lang="en-US" altLang="zh-CN" sz="160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(6)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2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(7)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R + r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(8)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(9)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R - r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(10)	B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700450" name="组合 700449"/>
          <p:cNvGrpSpPr/>
          <p:nvPr/>
        </p:nvGrpSpPr>
        <p:grpSpPr>
          <a:xfrm>
            <a:off x="3043238" y="2897188"/>
            <a:ext cx="4454525" cy="2538412"/>
            <a:chOff x="1917" y="1825"/>
            <a:chExt cx="2806" cy="1599"/>
          </a:xfrm>
        </p:grpSpPr>
        <p:sp>
          <p:nvSpPr>
            <p:cNvPr id="700420" name="椭圆 700419"/>
            <p:cNvSpPr/>
            <p:nvPr/>
          </p:nvSpPr>
          <p:spPr>
            <a:xfrm>
              <a:off x="1986" y="288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0421" name="文本框 700420"/>
            <p:cNvSpPr txBox="1"/>
            <p:nvPr/>
          </p:nvSpPr>
          <p:spPr>
            <a:xfrm>
              <a:off x="1917" y="3203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3.14</a:t>
              </a:r>
              <a:endPara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0422" name="文本框 700421"/>
            <p:cNvSpPr txBox="1"/>
            <p:nvPr/>
          </p:nvSpPr>
          <p:spPr>
            <a:xfrm>
              <a:off x="2305" y="2880"/>
              <a:ext cx="23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 eaLnBrk="0" hangingPunct="0"/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0423" name="椭圆 700422"/>
            <p:cNvSpPr/>
            <p:nvPr/>
          </p:nvSpPr>
          <p:spPr>
            <a:xfrm>
              <a:off x="2658" y="288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E6E6E6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0424" name="文本框 700423"/>
            <p:cNvSpPr txBox="1"/>
            <p:nvPr/>
          </p:nvSpPr>
          <p:spPr>
            <a:xfrm>
              <a:off x="2589" y="3203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E6E6E6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solidFill>
                  <a:srgbClr val="E6E6E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0425" name="椭圆 700424"/>
            <p:cNvSpPr/>
            <p:nvPr/>
          </p:nvSpPr>
          <p:spPr>
            <a:xfrm>
              <a:off x="2669" y="2345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0426" name="文本框 700425"/>
            <p:cNvSpPr txBox="1"/>
            <p:nvPr/>
          </p:nvSpPr>
          <p:spPr>
            <a:xfrm>
              <a:off x="2600" y="2668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FF33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6.28</a:t>
              </a:r>
              <a:endParaRPr lang="en-US" altLang="zh-CN" sz="16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0427" name="文本框 700426"/>
            <p:cNvSpPr txBox="1"/>
            <p:nvPr/>
          </p:nvSpPr>
          <p:spPr>
            <a:xfrm>
              <a:off x="2988" y="2345"/>
              <a:ext cx="438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 eaLnBrk="0" hangingPunct="0"/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0428" name="椭圆 700427"/>
            <p:cNvSpPr/>
            <p:nvPr/>
          </p:nvSpPr>
          <p:spPr>
            <a:xfrm>
              <a:off x="3522" y="288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0429" name="文本框 700428"/>
            <p:cNvSpPr txBox="1"/>
            <p:nvPr/>
          </p:nvSpPr>
          <p:spPr>
            <a:xfrm>
              <a:off x="3453" y="3203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R</a:t>
              </a:r>
              <a:endPara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0430" name="椭圆 700429"/>
            <p:cNvSpPr/>
            <p:nvPr/>
          </p:nvSpPr>
          <p:spPr>
            <a:xfrm>
              <a:off x="4290" y="288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0431" name="文本框 700430"/>
            <p:cNvSpPr txBox="1"/>
            <p:nvPr/>
          </p:nvSpPr>
          <p:spPr>
            <a:xfrm>
              <a:off x="4257" y="3216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r</a:t>
              </a:r>
              <a:endPara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0432" name="文本框 700431"/>
            <p:cNvSpPr txBox="1"/>
            <p:nvPr/>
          </p:nvSpPr>
          <p:spPr>
            <a:xfrm>
              <a:off x="3842" y="2345"/>
              <a:ext cx="448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 eaLnBrk="0" hangingPunct="0"/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0433" name="直接连接符 700432"/>
            <p:cNvSpPr/>
            <p:nvPr/>
          </p:nvSpPr>
          <p:spPr>
            <a:xfrm>
              <a:off x="3666" y="264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700434" name="直接连接符 700433"/>
            <p:cNvSpPr/>
            <p:nvPr/>
          </p:nvSpPr>
          <p:spPr>
            <a:xfrm flipH="1" flipV="1">
              <a:off x="3762" y="2640"/>
              <a:ext cx="576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700435" name="椭圆 700434"/>
            <p:cNvSpPr/>
            <p:nvPr/>
          </p:nvSpPr>
          <p:spPr>
            <a:xfrm>
              <a:off x="3057" y="1825"/>
              <a:ext cx="310" cy="31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0436" name="文本框 700435"/>
            <p:cNvSpPr txBox="1"/>
            <p:nvPr/>
          </p:nvSpPr>
          <p:spPr>
            <a:xfrm>
              <a:off x="3376" y="1825"/>
              <a:ext cx="621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 eaLnBrk="0" hangingPunct="0"/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A,B</a:t>
              </a:r>
              <a:endPara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0437" name="直接连接符 700436"/>
            <p:cNvSpPr/>
            <p:nvPr/>
          </p:nvSpPr>
          <p:spPr>
            <a:xfrm flipV="1">
              <a:off x="2833" y="2137"/>
              <a:ext cx="310" cy="2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700438" name="直接连接符 700437"/>
            <p:cNvSpPr/>
            <p:nvPr/>
          </p:nvSpPr>
          <p:spPr>
            <a:xfrm flipH="1" flipV="1">
              <a:off x="3298" y="2137"/>
              <a:ext cx="388" cy="2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700449" name="椭圆 700448"/>
            <p:cNvSpPr/>
            <p:nvPr/>
          </p:nvSpPr>
          <p:spPr>
            <a:xfrm>
              <a:off x="3523" y="2345"/>
              <a:ext cx="310" cy="313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1442" name="标题 70144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One More Example (6)</a:t>
            </a:r>
            <a:endParaRPr lang="en-US" altLang="zh-CN"/>
          </a:p>
        </p:txBody>
      </p:sp>
      <p:sp>
        <p:nvSpPr>
          <p:cNvPr id="701443" name="矩形 701442"/>
          <p:cNvSpPr/>
          <p:nvPr/>
        </p:nvSpPr>
        <p:spPr>
          <a:xfrm>
            <a:off x="228600" y="1676400"/>
            <a:ext cx="2590800" cy="2590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3.14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(2)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2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(3)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R + r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(4)	A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(5)	B	=	A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(6)	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2 * 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endParaRPr lang="en-US" altLang="zh-CN" sz="1600" baseline="-2500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(7)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R + r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(8)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(9)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R - r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(10)	B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701476" name="组合 701475"/>
          <p:cNvGrpSpPr/>
          <p:nvPr/>
        </p:nvGrpSpPr>
        <p:grpSpPr>
          <a:xfrm>
            <a:off x="3043238" y="2897188"/>
            <a:ext cx="5540375" cy="2538412"/>
            <a:chOff x="1917" y="1825"/>
            <a:chExt cx="3490" cy="1599"/>
          </a:xfrm>
        </p:grpSpPr>
        <p:sp>
          <p:nvSpPr>
            <p:cNvPr id="701444" name="椭圆 701443"/>
            <p:cNvSpPr/>
            <p:nvPr/>
          </p:nvSpPr>
          <p:spPr>
            <a:xfrm>
              <a:off x="1986" y="288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1445" name="文本框 701444"/>
            <p:cNvSpPr txBox="1"/>
            <p:nvPr/>
          </p:nvSpPr>
          <p:spPr>
            <a:xfrm>
              <a:off x="1917" y="3203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3.14</a:t>
              </a:r>
              <a:endPara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1446" name="文本框 701445"/>
            <p:cNvSpPr txBox="1"/>
            <p:nvPr/>
          </p:nvSpPr>
          <p:spPr>
            <a:xfrm>
              <a:off x="2305" y="2880"/>
              <a:ext cx="23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 eaLnBrk="0" hangingPunct="0"/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1447" name="椭圆 701446"/>
            <p:cNvSpPr/>
            <p:nvPr/>
          </p:nvSpPr>
          <p:spPr>
            <a:xfrm>
              <a:off x="2658" y="288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E6E6E6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1448" name="文本框 701447"/>
            <p:cNvSpPr txBox="1"/>
            <p:nvPr/>
          </p:nvSpPr>
          <p:spPr>
            <a:xfrm>
              <a:off x="2589" y="3203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E6E6E6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solidFill>
                  <a:srgbClr val="E6E6E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1449" name="椭圆 701448"/>
            <p:cNvSpPr/>
            <p:nvPr/>
          </p:nvSpPr>
          <p:spPr>
            <a:xfrm>
              <a:off x="2669" y="2345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1450" name="文本框 701449"/>
            <p:cNvSpPr txBox="1"/>
            <p:nvPr/>
          </p:nvSpPr>
          <p:spPr>
            <a:xfrm>
              <a:off x="2600" y="2668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FF33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6.28</a:t>
              </a:r>
              <a:endParaRPr lang="en-US" altLang="zh-CN" sz="16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1451" name="文本框 701450"/>
            <p:cNvSpPr txBox="1"/>
            <p:nvPr/>
          </p:nvSpPr>
          <p:spPr>
            <a:xfrm>
              <a:off x="2988" y="2345"/>
              <a:ext cx="438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 eaLnBrk="0" hangingPunct="0"/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,t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endPara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1452" name="椭圆 701451"/>
            <p:cNvSpPr/>
            <p:nvPr/>
          </p:nvSpPr>
          <p:spPr>
            <a:xfrm>
              <a:off x="3522" y="288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1453" name="文本框 701452"/>
            <p:cNvSpPr txBox="1"/>
            <p:nvPr/>
          </p:nvSpPr>
          <p:spPr>
            <a:xfrm>
              <a:off x="3453" y="3203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R</a:t>
              </a:r>
              <a:endPara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1454" name="椭圆 701453"/>
            <p:cNvSpPr/>
            <p:nvPr/>
          </p:nvSpPr>
          <p:spPr>
            <a:xfrm>
              <a:off x="4290" y="288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1455" name="文本框 701454"/>
            <p:cNvSpPr txBox="1"/>
            <p:nvPr/>
          </p:nvSpPr>
          <p:spPr>
            <a:xfrm>
              <a:off x="4257" y="3216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r</a:t>
              </a:r>
              <a:endPara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1456" name="文本框 701455"/>
            <p:cNvSpPr txBox="1"/>
            <p:nvPr/>
          </p:nvSpPr>
          <p:spPr>
            <a:xfrm>
              <a:off x="3842" y="2345"/>
              <a:ext cx="448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 eaLnBrk="0" hangingPunct="0"/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1457" name="直接连接符 701456"/>
            <p:cNvSpPr/>
            <p:nvPr/>
          </p:nvSpPr>
          <p:spPr>
            <a:xfrm>
              <a:off x="3666" y="264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701458" name="直接连接符 701457"/>
            <p:cNvSpPr/>
            <p:nvPr/>
          </p:nvSpPr>
          <p:spPr>
            <a:xfrm flipH="1" flipV="1">
              <a:off x="3762" y="2640"/>
              <a:ext cx="576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701459" name="椭圆 701458"/>
            <p:cNvSpPr/>
            <p:nvPr/>
          </p:nvSpPr>
          <p:spPr>
            <a:xfrm>
              <a:off x="3057" y="1825"/>
              <a:ext cx="310" cy="31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1460" name="文本框 701459"/>
            <p:cNvSpPr txBox="1"/>
            <p:nvPr/>
          </p:nvSpPr>
          <p:spPr>
            <a:xfrm>
              <a:off x="3376" y="1825"/>
              <a:ext cx="621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 eaLnBrk="0" hangingPunct="0"/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A,B</a:t>
              </a:r>
              <a:endPara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1461" name="直接连接符 701460"/>
            <p:cNvSpPr/>
            <p:nvPr/>
          </p:nvSpPr>
          <p:spPr>
            <a:xfrm flipV="1">
              <a:off x="2833" y="2137"/>
              <a:ext cx="310" cy="2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701462" name="直接连接符 701461"/>
            <p:cNvSpPr/>
            <p:nvPr/>
          </p:nvSpPr>
          <p:spPr>
            <a:xfrm flipH="1" flipV="1">
              <a:off x="3298" y="2137"/>
              <a:ext cx="388" cy="2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701473" name="椭圆 701472"/>
            <p:cNvSpPr/>
            <p:nvPr/>
          </p:nvSpPr>
          <p:spPr>
            <a:xfrm>
              <a:off x="3523" y="2345"/>
              <a:ext cx="310" cy="313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1474" name="椭圆 701473"/>
            <p:cNvSpPr/>
            <p:nvPr/>
          </p:nvSpPr>
          <p:spPr>
            <a:xfrm>
              <a:off x="5010" y="288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E6E6E6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1475" name="文本框 701474"/>
            <p:cNvSpPr txBox="1"/>
            <p:nvPr/>
          </p:nvSpPr>
          <p:spPr>
            <a:xfrm>
              <a:off x="4941" y="3203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E6E6E6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solidFill>
                  <a:srgbClr val="E6E6E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标题 11264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Lecture 12.  Code Optimization</a:t>
            </a:r>
            <a:endParaRPr lang="en-US" altLang="zh-CN"/>
          </a:p>
        </p:txBody>
      </p:sp>
      <p:sp>
        <p:nvSpPr>
          <p:cNvPr id="112643" name="文本占位符 112642"/>
          <p:cNvSpPr>
            <a:spLocks noGrp="1"/>
          </p:cNvSpPr>
          <p:nvPr>
            <p:ph type="body" idx="1"/>
          </p:nvPr>
        </p:nvSpPr>
        <p:spPr>
          <a:xfrm>
            <a:off x="1219200" y="1752600"/>
            <a:ext cx="7464425" cy="4648200"/>
          </a:xfrm>
        </p:spPr>
        <p:txBody>
          <a:bodyPr/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/>
              <a:t>Introduction</a:t>
            </a:r>
            <a:endParaRPr lang="en-US" altLang="zh-CN"/>
          </a:p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/>
              <a:t>Local Optimization</a:t>
            </a:r>
            <a:endParaRPr lang="en-US" altLang="zh-CN"/>
          </a:p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/>
              <a:t>Control-Flow Analysis and Loop Optimization</a:t>
            </a:r>
            <a:endParaRPr lang="en-US" altLang="zh-CN"/>
          </a:p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/>
              <a:t>Data-Flow Analysis and Global Optimization</a:t>
            </a:r>
            <a:endParaRPr lang="en-US" altLang="zh-CN"/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2466" name="标题 70246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One More Example (7)</a:t>
            </a:r>
            <a:endParaRPr lang="en-US" altLang="zh-CN"/>
          </a:p>
        </p:txBody>
      </p:sp>
      <p:sp>
        <p:nvSpPr>
          <p:cNvPr id="702467" name="矩形 702466"/>
          <p:cNvSpPr/>
          <p:nvPr/>
        </p:nvSpPr>
        <p:spPr>
          <a:xfrm>
            <a:off x="228600" y="1676400"/>
            <a:ext cx="2590800" cy="2590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3.14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(2)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2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(3)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R + r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(4)	A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(5)	B	=	A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(6)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2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(7)	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R + r</a:t>
            </a:r>
            <a:endParaRPr lang="en-US" altLang="zh-CN" sz="160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(8)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(9)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R - r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(10)	B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702500" name="组合 702499"/>
          <p:cNvGrpSpPr/>
          <p:nvPr/>
        </p:nvGrpSpPr>
        <p:grpSpPr>
          <a:xfrm>
            <a:off x="3043238" y="2897188"/>
            <a:ext cx="5540375" cy="2538412"/>
            <a:chOff x="1917" y="1825"/>
            <a:chExt cx="3490" cy="1599"/>
          </a:xfrm>
        </p:grpSpPr>
        <p:sp>
          <p:nvSpPr>
            <p:cNvPr id="702468" name="椭圆 702467"/>
            <p:cNvSpPr/>
            <p:nvPr/>
          </p:nvSpPr>
          <p:spPr>
            <a:xfrm>
              <a:off x="1986" y="288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2469" name="文本框 702468"/>
            <p:cNvSpPr txBox="1"/>
            <p:nvPr/>
          </p:nvSpPr>
          <p:spPr>
            <a:xfrm>
              <a:off x="1917" y="3203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3.14</a:t>
              </a:r>
              <a:endPara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2470" name="文本框 702469"/>
            <p:cNvSpPr txBox="1"/>
            <p:nvPr/>
          </p:nvSpPr>
          <p:spPr>
            <a:xfrm>
              <a:off x="2305" y="2880"/>
              <a:ext cx="23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 eaLnBrk="0" hangingPunct="0"/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2471" name="椭圆 702470"/>
            <p:cNvSpPr/>
            <p:nvPr/>
          </p:nvSpPr>
          <p:spPr>
            <a:xfrm>
              <a:off x="2658" y="288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E6E6E6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2472" name="文本框 702471"/>
            <p:cNvSpPr txBox="1"/>
            <p:nvPr/>
          </p:nvSpPr>
          <p:spPr>
            <a:xfrm>
              <a:off x="2589" y="3203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E6E6E6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solidFill>
                  <a:srgbClr val="E6E6E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2473" name="椭圆 702472"/>
            <p:cNvSpPr/>
            <p:nvPr/>
          </p:nvSpPr>
          <p:spPr>
            <a:xfrm>
              <a:off x="2669" y="2345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2474" name="文本框 702473"/>
            <p:cNvSpPr txBox="1"/>
            <p:nvPr/>
          </p:nvSpPr>
          <p:spPr>
            <a:xfrm>
              <a:off x="2600" y="2668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FF33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6.28</a:t>
              </a:r>
              <a:endParaRPr lang="en-US" altLang="zh-CN" sz="16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2475" name="文本框 702474"/>
            <p:cNvSpPr txBox="1"/>
            <p:nvPr/>
          </p:nvSpPr>
          <p:spPr>
            <a:xfrm>
              <a:off x="2988" y="2345"/>
              <a:ext cx="438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 eaLnBrk="0" hangingPunct="0"/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,t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endPara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2476" name="椭圆 702475"/>
            <p:cNvSpPr/>
            <p:nvPr/>
          </p:nvSpPr>
          <p:spPr>
            <a:xfrm>
              <a:off x="3522" y="288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2477" name="文本框 702476"/>
            <p:cNvSpPr txBox="1"/>
            <p:nvPr/>
          </p:nvSpPr>
          <p:spPr>
            <a:xfrm>
              <a:off x="3453" y="3203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R</a:t>
              </a:r>
              <a:endPara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2478" name="椭圆 702477"/>
            <p:cNvSpPr/>
            <p:nvPr/>
          </p:nvSpPr>
          <p:spPr>
            <a:xfrm>
              <a:off x="4290" y="288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2479" name="文本框 702478"/>
            <p:cNvSpPr txBox="1"/>
            <p:nvPr/>
          </p:nvSpPr>
          <p:spPr>
            <a:xfrm>
              <a:off x="4257" y="3216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r</a:t>
              </a:r>
              <a:endPara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2480" name="文本框 702479"/>
            <p:cNvSpPr txBox="1"/>
            <p:nvPr/>
          </p:nvSpPr>
          <p:spPr>
            <a:xfrm>
              <a:off x="3842" y="2345"/>
              <a:ext cx="448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 eaLnBrk="0" hangingPunct="0"/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,t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  <a:endPara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2481" name="直接连接符 702480"/>
            <p:cNvSpPr/>
            <p:nvPr/>
          </p:nvSpPr>
          <p:spPr>
            <a:xfrm>
              <a:off x="3666" y="264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702482" name="直接连接符 702481"/>
            <p:cNvSpPr/>
            <p:nvPr/>
          </p:nvSpPr>
          <p:spPr>
            <a:xfrm flipH="1" flipV="1">
              <a:off x="3762" y="2640"/>
              <a:ext cx="576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702483" name="椭圆 702482"/>
            <p:cNvSpPr/>
            <p:nvPr/>
          </p:nvSpPr>
          <p:spPr>
            <a:xfrm>
              <a:off x="3057" y="1825"/>
              <a:ext cx="310" cy="31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2484" name="文本框 702483"/>
            <p:cNvSpPr txBox="1"/>
            <p:nvPr/>
          </p:nvSpPr>
          <p:spPr>
            <a:xfrm>
              <a:off x="3376" y="1825"/>
              <a:ext cx="621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 eaLnBrk="0" hangingPunct="0"/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A,B</a:t>
              </a:r>
              <a:endPara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2485" name="直接连接符 702484"/>
            <p:cNvSpPr/>
            <p:nvPr/>
          </p:nvSpPr>
          <p:spPr>
            <a:xfrm flipV="1">
              <a:off x="2833" y="2137"/>
              <a:ext cx="310" cy="2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702486" name="直接连接符 702485"/>
            <p:cNvSpPr/>
            <p:nvPr/>
          </p:nvSpPr>
          <p:spPr>
            <a:xfrm flipH="1" flipV="1">
              <a:off x="3298" y="2137"/>
              <a:ext cx="388" cy="2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702497" name="椭圆 702496"/>
            <p:cNvSpPr/>
            <p:nvPr/>
          </p:nvSpPr>
          <p:spPr>
            <a:xfrm>
              <a:off x="3523" y="2345"/>
              <a:ext cx="310" cy="313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2498" name="椭圆 702497"/>
            <p:cNvSpPr/>
            <p:nvPr/>
          </p:nvSpPr>
          <p:spPr>
            <a:xfrm>
              <a:off x="5010" y="288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E6E6E6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2499" name="文本框 702498"/>
            <p:cNvSpPr txBox="1"/>
            <p:nvPr/>
          </p:nvSpPr>
          <p:spPr>
            <a:xfrm>
              <a:off x="4941" y="3203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E6E6E6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solidFill>
                  <a:srgbClr val="E6E6E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3490" name="标题 70348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One More Example (8)</a:t>
            </a:r>
            <a:endParaRPr lang="en-US" altLang="zh-CN"/>
          </a:p>
        </p:txBody>
      </p:sp>
      <p:sp>
        <p:nvSpPr>
          <p:cNvPr id="703491" name="矩形 703490"/>
          <p:cNvSpPr/>
          <p:nvPr/>
        </p:nvSpPr>
        <p:spPr>
          <a:xfrm>
            <a:off x="228600" y="1676400"/>
            <a:ext cx="2590800" cy="2590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3.14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(2)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2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(3)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R + r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(4)	A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(5)	B	=	A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(6)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2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(7)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R + r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(8)	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 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endParaRPr lang="en-US" altLang="zh-CN" sz="1600" baseline="-2500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(9)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R - r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(10)	B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703524" name="组合 703523"/>
          <p:cNvGrpSpPr/>
          <p:nvPr/>
        </p:nvGrpSpPr>
        <p:grpSpPr>
          <a:xfrm>
            <a:off x="3043238" y="2897188"/>
            <a:ext cx="5540375" cy="2538412"/>
            <a:chOff x="1917" y="1825"/>
            <a:chExt cx="3490" cy="1599"/>
          </a:xfrm>
        </p:grpSpPr>
        <p:sp>
          <p:nvSpPr>
            <p:cNvPr id="703492" name="椭圆 703491"/>
            <p:cNvSpPr/>
            <p:nvPr/>
          </p:nvSpPr>
          <p:spPr>
            <a:xfrm>
              <a:off x="1986" y="288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3493" name="文本框 703492"/>
            <p:cNvSpPr txBox="1"/>
            <p:nvPr/>
          </p:nvSpPr>
          <p:spPr>
            <a:xfrm>
              <a:off x="1917" y="3203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3.14</a:t>
              </a:r>
              <a:endPara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3494" name="文本框 703493"/>
            <p:cNvSpPr txBox="1"/>
            <p:nvPr/>
          </p:nvSpPr>
          <p:spPr>
            <a:xfrm>
              <a:off x="2305" y="2880"/>
              <a:ext cx="23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 eaLnBrk="0" hangingPunct="0"/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3495" name="椭圆 703494"/>
            <p:cNvSpPr/>
            <p:nvPr/>
          </p:nvSpPr>
          <p:spPr>
            <a:xfrm>
              <a:off x="2658" y="288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E6E6E6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3496" name="文本框 703495"/>
            <p:cNvSpPr txBox="1"/>
            <p:nvPr/>
          </p:nvSpPr>
          <p:spPr>
            <a:xfrm>
              <a:off x="2589" y="3203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E6E6E6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solidFill>
                  <a:srgbClr val="E6E6E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3497" name="椭圆 703496"/>
            <p:cNvSpPr/>
            <p:nvPr/>
          </p:nvSpPr>
          <p:spPr>
            <a:xfrm>
              <a:off x="2669" y="2345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3498" name="文本框 703497"/>
            <p:cNvSpPr txBox="1"/>
            <p:nvPr/>
          </p:nvSpPr>
          <p:spPr>
            <a:xfrm>
              <a:off x="2600" y="2668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FF33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6.28</a:t>
              </a:r>
              <a:endParaRPr lang="en-US" altLang="zh-CN" sz="16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3499" name="文本框 703498"/>
            <p:cNvSpPr txBox="1"/>
            <p:nvPr/>
          </p:nvSpPr>
          <p:spPr>
            <a:xfrm>
              <a:off x="2988" y="2345"/>
              <a:ext cx="438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 eaLnBrk="0" hangingPunct="0"/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,t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endPara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3500" name="椭圆 703499"/>
            <p:cNvSpPr/>
            <p:nvPr/>
          </p:nvSpPr>
          <p:spPr>
            <a:xfrm>
              <a:off x="3522" y="288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3501" name="文本框 703500"/>
            <p:cNvSpPr txBox="1"/>
            <p:nvPr/>
          </p:nvSpPr>
          <p:spPr>
            <a:xfrm>
              <a:off x="3453" y="3203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R</a:t>
              </a:r>
              <a:endPara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3502" name="椭圆 703501"/>
            <p:cNvSpPr/>
            <p:nvPr/>
          </p:nvSpPr>
          <p:spPr>
            <a:xfrm>
              <a:off x="4290" y="288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3503" name="文本框 703502"/>
            <p:cNvSpPr txBox="1"/>
            <p:nvPr/>
          </p:nvSpPr>
          <p:spPr>
            <a:xfrm>
              <a:off x="4257" y="3216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r</a:t>
              </a:r>
              <a:endPara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3504" name="文本框 703503"/>
            <p:cNvSpPr txBox="1"/>
            <p:nvPr/>
          </p:nvSpPr>
          <p:spPr>
            <a:xfrm>
              <a:off x="3842" y="2345"/>
              <a:ext cx="448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 eaLnBrk="0" hangingPunct="0"/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,t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  <a:endPara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3505" name="直接连接符 703504"/>
            <p:cNvSpPr/>
            <p:nvPr/>
          </p:nvSpPr>
          <p:spPr>
            <a:xfrm>
              <a:off x="3666" y="264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703506" name="直接连接符 703505"/>
            <p:cNvSpPr/>
            <p:nvPr/>
          </p:nvSpPr>
          <p:spPr>
            <a:xfrm flipH="1" flipV="1">
              <a:off x="3762" y="2640"/>
              <a:ext cx="576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703507" name="椭圆 703506"/>
            <p:cNvSpPr/>
            <p:nvPr/>
          </p:nvSpPr>
          <p:spPr>
            <a:xfrm>
              <a:off x="3057" y="1825"/>
              <a:ext cx="310" cy="31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3508" name="文本框 703507"/>
            <p:cNvSpPr txBox="1"/>
            <p:nvPr/>
          </p:nvSpPr>
          <p:spPr>
            <a:xfrm>
              <a:off x="3376" y="1825"/>
              <a:ext cx="621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 eaLnBrk="0" hangingPunct="0"/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A,B,t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endPara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3509" name="直接连接符 703508"/>
            <p:cNvSpPr/>
            <p:nvPr/>
          </p:nvSpPr>
          <p:spPr>
            <a:xfrm flipV="1">
              <a:off x="2833" y="2137"/>
              <a:ext cx="310" cy="2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703510" name="直接连接符 703509"/>
            <p:cNvSpPr/>
            <p:nvPr/>
          </p:nvSpPr>
          <p:spPr>
            <a:xfrm flipH="1" flipV="1">
              <a:off x="3298" y="2137"/>
              <a:ext cx="388" cy="2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703521" name="椭圆 703520"/>
            <p:cNvSpPr/>
            <p:nvPr/>
          </p:nvSpPr>
          <p:spPr>
            <a:xfrm>
              <a:off x="3523" y="2345"/>
              <a:ext cx="310" cy="313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3522" name="椭圆 703521"/>
            <p:cNvSpPr/>
            <p:nvPr/>
          </p:nvSpPr>
          <p:spPr>
            <a:xfrm>
              <a:off x="5010" y="288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E6E6E6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3523" name="文本框 703522"/>
            <p:cNvSpPr txBox="1"/>
            <p:nvPr/>
          </p:nvSpPr>
          <p:spPr>
            <a:xfrm>
              <a:off x="4941" y="3203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E6E6E6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solidFill>
                  <a:srgbClr val="E6E6E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4514" name="标题 70451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One More Example (9)</a:t>
            </a:r>
            <a:endParaRPr lang="en-US" altLang="zh-CN"/>
          </a:p>
        </p:txBody>
      </p:sp>
      <p:sp>
        <p:nvSpPr>
          <p:cNvPr id="704515" name="矩形 704514"/>
          <p:cNvSpPr/>
          <p:nvPr/>
        </p:nvSpPr>
        <p:spPr>
          <a:xfrm>
            <a:off x="228600" y="1676400"/>
            <a:ext cx="2590800" cy="2590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3.14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(2)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2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(3)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R + r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(4)	A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(5)	B	=	A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(6)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2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(7)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R + r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(8)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(9)	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R - r</a:t>
            </a:r>
            <a:endParaRPr lang="en-US" altLang="zh-CN" sz="160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(10)	B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704548" name="组合 704547"/>
          <p:cNvGrpSpPr/>
          <p:nvPr/>
        </p:nvGrpSpPr>
        <p:grpSpPr>
          <a:xfrm>
            <a:off x="3043238" y="2897188"/>
            <a:ext cx="5540375" cy="2538412"/>
            <a:chOff x="1917" y="1825"/>
            <a:chExt cx="3490" cy="1599"/>
          </a:xfrm>
        </p:grpSpPr>
        <p:sp>
          <p:nvSpPr>
            <p:cNvPr id="704516" name="椭圆 704515"/>
            <p:cNvSpPr/>
            <p:nvPr/>
          </p:nvSpPr>
          <p:spPr>
            <a:xfrm>
              <a:off x="1986" y="288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4517" name="文本框 704516"/>
            <p:cNvSpPr txBox="1"/>
            <p:nvPr/>
          </p:nvSpPr>
          <p:spPr>
            <a:xfrm>
              <a:off x="1917" y="3203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3.14</a:t>
              </a:r>
              <a:endPara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4518" name="文本框 704517"/>
            <p:cNvSpPr txBox="1"/>
            <p:nvPr/>
          </p:nvSpPr>
          <p:spPr>
            <a:xfrm>
              <a:off x="2305" y="2880"/>
              <a:ext cx="23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 eaLnBrk="0" hangingPunct="0"/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4519" name="椭圆 704518"/>
            <p:cNvSpPr/>
            <p:nvPr/>
          </p:nvSpPr>
          <p:spPr>
            <a:xfrm>
              <a:off x="2658" y="288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E6E6E6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4520" name="文本框 704519"/>
            <p:cNvSpPr txBox="1"/>
            <p:nvPr/>
          </p:nvSpPr>
          <p:spPr>
            <a:xfrm>
              <a:off x="2589" y="3203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E6E6E6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solidFill>
                  <a:srgbClr val="E6E6E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4521" name="椭圆 704520"/>
            <p:cNvSpPr/>
            <p:nvPr/>
          </p:nvSpPr>
          <p:spPr>
            <a:xfrm>
              <a:off x="2669" y="2345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4522" name="文本框 704521"/>
            <p:cNvSpPr txBox="1"/>
            <p:nvPr/>
          </p:nvSpPr>
          <p:spPr>
            <a:xfrm>
              <a:off x="2600" y="2668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FF33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6.28</a:t>
              </a:r>
              <a:endParaRPr lang="en-US" altLang="zh-CN" sz="16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4523" name="文本框 704522"/>
            <p:cNvSpPr txBox="1"/>
            <p:nvPr/>
          </p:nvSpPr>
          <p:spPr>
            <a:xfrm>
              <a:off x="2988" y="2345"/>
              <a:ext cx="438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 eaLnBrk="0" hangingPunct="0"/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,t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endPara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4524" name="椭圆 704523"/>
            <p:cNvSpPr/>
            <p:nvPr/>
          </p:nvSpPr>
          <p:spPr>
            <a:xfrm>
              <a:off x="3522" y="288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4525" name="文本框 704524"/>
            <p:cNvSpPr txBox="1"/>
            <p:nvPr/>
          </p:nvSpPr>
          <p:spPr>
            <a:xfrm>
              <a:off x="3453" y="3203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R</a:t>
              </a:r>
              <a:endPara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4526" name="椭圆 704525"/>
            <p:cNvSpPr/>
            <p:nvPr/>
          </p:nvSpPr>
          <p:spPr>
            <a:xfrm>
              <a:off x="4290" y="288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4527" name="文本框 704526"/>
            <p:cNvSpPr txBox="1"/>
            <p:nvPr/>
          </p:nvSpPr>
          <p:spPr>
            <a:xfrm>
              <a:off x="4257" y="3216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r</a:t>
              </a:r>
              <a:endPara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4528" name="文本框 704527"/>
            <p:cNvSpPr txBox="1"/>
            <p:nvPr/>
          </p:nvSpPr>
          <p:spPr>
            <a:xfrm>
              <a:off x="3842" y="2345"/>
              <a:ext cx="448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 eaLnBrk="0" hangingPunct="0"/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,t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  <a:endPara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4529" name="直接连接符 704528"/>
            <p:cNvSpPr/>
            <p:nvPr/>
          </p:nvSpPr>
          <p:spPr>
            <a:xfrm>
              <a:off x="3666" y="264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704530" name="直接连接符 704529"/>
            <p:cNvSpPr/>
            <p:nvPr/>
          </p:nvSpPr>
          <p:spPr>
            <a:xfrm flipH="1" flipV="1">
              <a:off x="3762" y="2640"/>
              <a:ext cx="576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704531" name="椭圆 704530"/>
            <p:cNvSpPr/>
            <p:nvPr/>
          </p:nvSpPr>
          <p:spPr>
            <a:xfrm>
              <a:off x="3057" y="1825"/>
              <a:ext cx="310" cy="31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4532" name="文本框 704531"/>
            <p:cNvSpPr txBox="1"/>
            <p:nvPr/>
          </p:nvSpPr>
          <p:spPr>
            <a:xfrm>
              <a:off x="3376" y="1825"/>
              <a:ext cx="621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 eaLnBrk="0" hangingPunct="0"/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A,B,t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endPara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4533" name="直接连接符 704532"/>
            <p:cNvSpPr/>
            <p:nvPr/>
          </p:nvSpPr>
          <p:spPr>
            <a:xfrm flipV="1">
              <a:off x="2833" y="2137"/>
              <a:ext cx="310" cy="2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704534" name="直接连接符 704533"/>
            <p:cNvSpPr/>
            <p:nvPr/>
          </p:nvSpPr>
          <p:spPr>
            <a:xfrm flipH="1" flipV="1">
              <a:off x="3298" y="2137"/>
              <a:ext cx="388" cy="2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704537" name="文本框 704536"/>
            <p:cNvSpPr txBox="1"/>
            <p:nvPr/>
          </p:nvSpPr>
          <p:spPr>
            <a:xfrm>
              <a:off x="4609" y="2352"/>
              <a:ext cx="257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 eaLnBrk="0" hangingPunct="0"/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endPara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4538" name="直接连接符 704537"/>
            <p:cNvSpPr/>
            <p:nvPr/>
          </p:nvSpPr>
          <p:spPr>
            <a:xfrm flipV="1">
              <a:off x="3762" y="2640"/>
              <a:ext cx="576" cy="2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704539" name="直接连接符 704538"/>
            <p:cNvSpPr/>
            <p:nvPr/>
          </p:nvSpPr>
          <p:spPr>
            <a:xfrm flipV="1">
              <a:off x="4434" y="264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704544" name="椭圆 704543"/>
            <p:cNvSpPr/>
            <p:nvPr/>
          </p:nvSpPr>
          <p:spPr>
            <a:xfrm>
              <a:off x="4290" y="2352"/>
              <a:ext cx="310" cy="312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–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4545" name="椭圆 704544"/>
            <p:cNvSpPr/>
            <p:nvPr/>
          </p:nvSpPr>
          <p:spPr>
            <a:xfrm>
              <a:off x="3523" y="2345"/>
              <a:ext cx="310" cy="313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4546" name="椭圆 704545"/>
            <p:cNvSpPr/>
            <p:nvPr/>
          </p:nvSpPr>
          <p:spPr>
            <a:xfrm>
              <a:off x="5010" y="288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E6E6E6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4547" name="文本框 704546"/>
            <p:cNvSpPr txBox="1"/>
            <p:nvPr/>
          </p:nvSpPr>
          <p:spPr>
            <a:xfrm>
              <a:off x="4941" y="3203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E6E6E6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solidFill>
                  <a:srgbClr val="E6E6E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5538" name="标题 70553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One More Example (10)</a:t>
            </a:r>
            <a:endParaRPr lang="en-US" altLang="zh-CN"/>
          </a:p>
        </p:txBody>
      </p:sp>
      <p:sp>
        <p:nvSpPr>
          <p:cNvPr id="705539" name="矩形 705538"/>
          <p:cNvSpPr/>
          <p:nvPr/>
        </p:nvSpPr>
        <p:spPr>
          <a:xfrm>
            <a:off x="228600" y="1676400"/>
            <a:ext cx="2590800" cy="2590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3.14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(2)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2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(3)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R + r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(4)	A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(5)	B	=	A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(6)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2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(7)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R + r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(8)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(9)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R - r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981075" algn="l"/>
                <a:tab pos="1259205" algn="l"/>
              </a:tabLst>
            </a:pP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(10)	B	=	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 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endParaRPr lang="en-US" altLang="zh-CN" sz="1600" baseline="-2500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705570" name="组合 705569"/>
          <p:cNvGrpSpPr/>
          <p:nvPr/>
        </p:nvGrpSpPr>
        <p:grpSpPr>
          <a:xfrm>
            <a:off x="3043238" y="1905000"/>
            <a:ext cx="5540375" cy="3530600"/>
            <a:chOff x="1917" y="1200"/>
            <a:chExt cx="3490" cy="2224"/>
          </a:xfrm>
        </p:grpSpPr>
        <p:sp>
          <p:nvSpPr>
            <p:cNvPr id="705540" name="椭圆 705539"/>
            <p:cNvSpPr/>
            <p:nvPr/>
          </p:nvSpPr>
          <p:spPr>
            <a:xfrm>
              <a:off x="1986" y="288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5541" name="文本框 705540"/>
            <p:cNvSpPr txBox="1"/>
            <p:nvPr/>
          </p:nvSpPr>
          <p:spPr>
            <a:xfrm>
              <a:off x="1917" y="3203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3.14</a:t>
              </a:r>
              <a:endPara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5542" name="文本框 705541"/>
            <p:cNvSpPr txBox="1"/>
            <p:nvPr/>
          </p:nvSpPr>
          <p:spPr>
            <a:xfrm>
              <a:off x="2305" y="2880"/>
              <a:ext cx="23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 eaLnBrk="0" hangingPunct="0"/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5543" name="椭圆 705542"/>
            <p:cNvSpPr/>
            <p:nvPr/>
          </p:nvSpPr>
          <p:spPr>
            <a:xfrm>
              <a:off x="2658" y="288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E6E6E6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5544" name="文本框 705543"/>
            <p:cNvSpPr txBox="1"/>
            <p:nvPr/>
          </p:nvSpPr>
          <p:spPr>
            <a:xfrm>
              <a:off x="2589" y="3203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E6E6E6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solidFill>
                  <a:srgbClr val="E6E6E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5545" name="椭圆 705544"/>
            <p:cNvSpPr/>
            <p:nvPr/>
          </p:nvSpPr>
          <p:spPr>
            <a:xfrm>
              <a:off x="2669" y="2345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5546" name="文本框 705545"/>
            <p:cNvSpPr txBox="1"/>
            <p:nvPr/>
          </p:nvSpPr>
          <p:spPr>
            <a:xfrm>
              <a:off x="2600" y="2668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FF33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6.28</a:t>
              </a:r>
              <a:endParaRPr lang="en-US" altLang="zh-CN" sz="16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5547" name="文本框 705546"/>
            <p:cNvSpPr txBox="1"/>
            <p:nvPr/>
          </p:nvSpPr>
          <p:spPr>
            <a:xfrm>
              <a:off x="2988" y="2345"/>
              <a:ext cx="438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 eaLnBrk="0" hangingPunct="0"/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,t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endPara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5548" name="椭圆 705547"/>
            <p:cNvSpPr/>
            <p:nvPr/>
          </p:nvSpPr>
          <p:spPr>
            <a:xfrm>
              <a:off x="3522" y="288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5549" name="文本框 705548"/>
            <p:cNvSpPr txBox="1"/>
            <p:nvPr/>
          </p:nvSpPr>
          <p:spPr>
            <a:xfrm>
              <a:off x="3453" y="3203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R</a:t>
              </a:r>
              <a:endPara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5550" name="椭圆 705549"/>
            <p:cNvSpPr/>
            <p:nvPr/>
          </p:nvSpPr>
          <p:spPr>
            <a:xfrm>
              <a:off x="4290" y="288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5551" name="文本框 705550"/>
            <p:cNvSpPr txBox="1"/>
            <p:nvPr/>
          </p:nvSpPr>
          <p:spPr>
            <a:xfrm>
              <a:off x="4257" y="3216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r</a:t>
              </a:r>
              <a:endPara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5552" name="文本框 705551"/>
            <p:cNvSpPr txBox="1"/>
            <p:nvPr/>
          </p:nvSpPr>
          <p:spPr>
            <a:xfrm>
              <a:off x="3842" y="2345"/>
              <a:ext cx="448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 eaLnBrk="0" hangingPunct="0"/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,t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  <a:endPara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5553" name="直接连接符 705552"/>
            <p:cNvSpPr/>
            <p:nvPr/>
          </p:nvSpPr>
          <p:spPr>
            <a:xfrm>
              <a:off x="3666" y="264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705554" name="直接连接符 705553"/>
            <p:cNvSpPr/>
            <p:nvPr/>
          </p:nvSpPr>
          <p:spPr>
            <a:xfrm flipH="1" flipV="1">
              <a:off x="3762" y="2640"/>
              <a:ext cx="576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705555" name="椭圆 705554"/>
            <p:cNvSpPr/>
            <p:nvPr/>
          </p:nvSpPr>
          <p:spPr>
            <a:xfrm>
              <a:off x="3057" y="1825"/>
              <a:ext cx="310" cy="31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5556" name="文本框 705555"/>
            <p:cNvSpPr txBox="1"/>
            <p:nvPr/>
          </p:nvSpPr>
          <p:spPr>
            <a:xfrm>
              <a:off x="3376" y="1825"/>
              <a:ext cx="621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 eaLnBrk="0" hangingPunct="0"/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A,</a:t>
              </a:r>
              <a:r>
                <a:rPr lang="en-US" altLang="zh-CN" sz="1600" b="1">
                  <a:solidFill>
                    <a:srgbClr val="E6E6E6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B,</a:t>
              </a:r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endPara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5557" name="直接连接符 705556"/>
            <p:cNvSpPr/>
            <p:nvPr/>
          </p:nvSpPr>
          <p:spPr>
            <a:xfrm flipV="1">
              <a:off x="2833" y="2137"/>
              <a:ext cx="310" cy="2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705558" name="直接连接符 705557"/>
            <p:cNvSpPr/>
            <p:nvPr/>
          </p:nvSpPr>
          <p:spPr>
            <a:xfrm flipH="1" flipV="1">
              <a:off x="3298" y="2137"/>
              <a:ext cx="388" cy="2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705559" name="椭圆 705558"/>
            <p:cNvSpPr/>
            <p:nvPr/>
          </p:nvSpPr>
          <p:spPr>
            <a:xfrm>
              <a:off x="5010" y="288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E6E6E6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5560" name="文本框 705559"/>
            <p:cNvSpPr txBox="1"/>
            <p:nvPr/>
          </p:nvSpPr>
          <p:spPr>
            <a:xfrm>
              <a:off x="4941" y="3203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E6E6E6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solidFill>
                  <a:srgbClr val="E6E6E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5561" name="文本框 705560"/>
            <p:cNvSpPr txBox="1"/>
            <p:nvPr/>
          </p:nvSpPr>
          <p:spPr>
            <a:xfrm>
              <a:off x="4609" y="2352"/>
              <a:ext cx="257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 eaLnBrk="0" hangingPunct="0"/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endPara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5562" name="直接连接符 705561"/>
            <p:cNvSpPr/>
            <p:nvPr/>
          </p:nvSpPr>
          <p:spPr>
            <a:xfrm flipV="1">
              <a:off x="3762" y="2640"/>
              <a:ext cx="576" cy="2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705563" name="直接连接符 705562"/>
            <p:cNvSpPr/>
            <p:nvPr/>
          </p:nvSpPr>
          <p:spPr>
            <a:xfrm flipV="1">
              <a:off x="4434" y="264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705564" name="椭圆 705563"/>
            <p:cNvSpPr/>
            <p:nvPr/>
          </p:nvSpPr>
          <p:spPr>
            <a:xfrm>
              <a:off x="3600" y="120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5565" name="文本框 705564"/>
            <p:cNvSpPr txBox="1"/>
            <p:nvPr/>
          </p:nvSpPr>
          <p:spPr>
            <a:xfrm>
              <a:off x="3954" y="1200"/>
              <a:ext cx="275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 eaLnBrk="0" hangingPunct="0"/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B</a:t>
              </a:r>
              <a:endPara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5566" name="直接连接符 705565"/>
            <p:cNvSpPr/>
            <p:nvPr/>
          </p:nvSpPr>
          <p:spPr>
            <a:xfrm flipV="1">
              <a:off x="3221" y="1512"/>
              <a:ext cx="465" cy="31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705567" name="直接连接符 705566"/>
            <p:cNvSpPr/>
            <p:nvPr/>
          </p:nvSpPr>
          <p:spPr>
            <a:xfrm flipH="1" flipV="1">
              <a:off x="3842" y="1512"/>
              <a:ext cx="592" cy="8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705568" name="椭圆 705567"/>
            <p:cNvSpPr/>
            <p:nvPr/>
          </p:nvSpPr>
          <p:spPr>
            <a:xfrm>
              <a:off x="4290" y="2352"/>
              <a:ext cx="310" cy="312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–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5569" name="椭圆 705568"/>
            <p:cNvSpPr/>
            <p:nvPr/>
          </p:nvSpPr>
          <p:spPr>
            <a:xfrm>
              <a:off x="3523" y="2345"/>
              <a:ext cx="310" cy="313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62" name="标题 70656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One More Example (end)</a:t>
            </a:r>
            <a:endParaRPr lang="en-US" altLang="zh-CN"/>
          </a:p>
        </p:txBody>
      </p:sp>
      <p:sp>
        <p:nvSpPr>
          <p:cNvPr id="706563" name="矩形 706562"/>
          <p:cNvSpPr/>
          <p:nvPr/>
        </p:nvSpPr>
        <p:spPr>
          <a:xfrm>
            <a:off x="5867400" y="1752600"/>
            <a:ext cx="2590800" cy="2895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/>
          <a:p>
            <a:pPr marL="342900" lvl="0" indent="-342900" algn="l" defTabSz="0" eaLnBrk="0" hangingPunct="0">
              <a:spcBef>
                <a:spcPct val="25000"/>
              </a:spcBef>
              <a:tabLst>
                <a:tab pos="622300" algn="l"/>
                <a:tab pos="981075" algn="l"/>
                <a:tab pos="1259205" algn="l"/>
              </a:tabLst>
            </a:pPr>
            <a:r>
              <a:rPr lang="fr-FR" altLang="zh-CN" sz="1600" dirty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(1)	t</a:t>
            </a:r>
            <a:r>
              <a:rPr lang="fr-FR" altLang="zh-CN" sz="1600" baseline="-25000" dirty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lang="fr-FR" altLang="zh-CN" sz="1600" dirty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3.14</a:t>
            </a:r>
            <a:endParaRPr lang="fr-FR" altLang="zh-CN" sz="1600" dirty="0">
              <a:solidFill>
                <a:schemeClr val="fol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l" defTabSz="0" eaLnBrk="0" hangingPunct="0">
              <a:spcBef>
                <a:spcPct val="25000"/>
              </a:spcBef>
              <a:tabLst>
                <a:tab pos="622300" algn="l"/>
                <a:tab pos="981075" algn="l"/>
                <a:tab pos="1259205" algn="l"/>
              </a:tabLst>
            </a:pPr>
            <a:r>
              <a:rPr lang="fr-FR" altLang="zh-CN" sz="1600" dirty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(2)	t</a:t>
            </a:r>
            <a:r>
              <a:rPr lang="fr-FR" altLang="zh-CN" sz="1600" baseline="-25000" dirty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fr-FR" altLang="zh-CN" sz="1600" dirty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6.28</a:t>
            </a:r>
            <a:endParaRPr lang="fr-FR" altLang="zh-CN" sz="1600" dirty="0">
              <a:solidFill>
                <a:schemeClr val="fol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l" defTabSz="0" eaLnBrk="0" hangingPunct="0">
              <a:spcBef>
                <a:spcPct val="25000"/>
              </a:spcBef>
              <a:tabLst>
                <a:tab pos="622300" algn="l"/>
                <a:tab pos="981075" algn="l"/>
                <a:tab pos="1259205" algn="l"/>
              </a:tabLst>
            </a:pPr>
            <a:r>
              <a:rPr lang="fr-FR" altLang="zh-CN" sz="1600" dirty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(3)	t</a:t>
            </a:r>
            <a:r>
              <a:rPr lang="fr-FR" altLang="zh-CN" sz="1600" baseline="-25000" dirty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fr-FR" altLang="zh-CN" sz="1600" dirty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6.28</a:t>
            </a:r>
            <a:endParaRPr lang="fr-FR" altLang="zh-CN" sz="1600" dirty="0">
              <a:solidFill>
                <a:schemeClr val="fol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l" defTabSz="0" eaLnBrk="0" hangingPunct="0">
              <a:spcBef>
                <a:spcPct val="25000"/>
              </a:spcBef>
              <a:tabLst>
                <a:tab pos="622300" algn="l"/>
                <a:tab pos="981075" algn="l"/>
                <a:tab pos="1259205" algn="l"/>
              </a:tabLst>
            </a:pPr>
            <a:r>
              <a:rPr lang="fr-FR" altLang="zh-CN" sz="1600" dirty="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(4)	t</a:t>
            </a:r>
            <a:r>
              <a:rPr lang="fr-FR" altLang="zh-CN" sz="1600" baseline="-25000" dirty="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fr-FR" altLang="zh-CN" sz="1600" dirty="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R + r</a:t>
            </a:r>
            <a:endParaRPr lang="fr-FR" altLang="zh-CN" sz="1600" dirty="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l" defTabSz="0" eaLnBrk="0" hangingPunct="0">
              <a:spcBef>
                <a:spcPct val="25000"/>
              </a:spcBef>
              <a:tabLst>
                <a:tab pos="622300" algn="l"/>
                <a:tab pos="981075" algn="l"/>
                <a:tab pos="1259205" algn="l"/>
              </a:tabLst>
            </a:pPr>
            <a:r>
              <a:rPr lang="fr-FR" altLang="zh-CN" sz="1600" dirty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(5)	t</a:t>
            </a:r>
            <a:r>
              <a:rPr lang="fr-FR" altLang="zh-CN" sz="1600" baseline="-25000" dirty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fr-FR" altLang="zh-CN" sz="1600" dirty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t</a:t>
            </a:r>
            <a:r>
              <a:rPr lang="fr-FR" altLang="zh-CN" sz="1600" baseline="-25000" dirty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fr-FR" altLang="zh-CN" sz="1600" baseline="-25000" dirty="0">
              <a:solidFill>
                <a:schemeClr val="fol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l" defTabSz="0" eaLnBrk="0" hangingPunct="0">
              <a:spcBef>
                <a:spcPct val="25000"/>
              </a:spcBef>
              <a:tabLst>
                <a:tab pos="622300" algn="l"/>
                <a:tab pos="981075" algn="l"/>
                <a:tab pos="1259205" algn="l"/>
              </a:tabLst>
            </a:pPr>
            <a:r>
              <a:rPr lang="fr-FR" altLang="zh-CN" sz="1600" dirty="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(6)	A	=	6.28 * t</a:t>
            </a:r>
            <a:r>
              <a:rPr lang="fr-FR" altLang="zh-CN" sz="1600" baseline="-25000" dirty="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fr-FR" altLang="zh-CN" sz="1600" baseline="-25000" dirty="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l" defTabSz="0" eaLnBrk="0" hangingPunct="0">
              <a:spcBef>
                <a:spcPct val="25000"/>
              </a:spcBef>
              <a:tabLst>
                <a:tab pos="622300" algn="l"/>
                <a:tab pos="981075" algn="l"/>
                <a:tab pos="1259205" algn="l"/>
              </a:tabLst>
            </a:pPr>
            <a:r>
              <a:rPr lang="fr-FR" altLang="zh-CN" sz="1600" dirty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(7)	t</a:t>
            </a:r>
            <a:r>
              <a:rPr lang="fr-FR" altLang="zh-CN" sz="1600" baseline="-25000" dirty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r>
              <a:rPr lang="fr-FR" altLang="zh-CN" sz="1600" dirty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A</a:t>
            </a:r>
            <a:endParaRPr lang="fr-FR" altLang="zh-CN" sz="1600" dirty="0">
              <a:solidFill>
                <a:schemeClr val="fol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l" defTabSz="0" eaLnBrk="0" hangingPunct="0">
              <a:spcBef>
                <a:spcPct val="25000"/>
              </a:spcBef>
              <a:tabLst>
                <a:tab pos="622300" algn="l"/>
                <a:tab pos="981075" algn="l"/>
                <a:tab pos="1259205" algn="l"/>
              </a:tabLst>
            </a:pPr>
            <a:r>
              <a:rPr lang="fr-FR" altLang="zh-CN" sz="1600" dirty="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(8)	t</a:t>
            </a:r>
            <a:r>
              <a:rPr lang="fr-FR" altLang="zh-CN" sz="1600" baseline="-25000" dirty="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r>
              <a:rPr lang="fr-FR" altLang="zh-CN" sz="1600" dirty="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R – r</a:t>
            </a:r>
            <a:endParaRPr lang="fr-FR" altLang="zh-CN" sz="1600" dirty="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l" defTabSz="0" eaLnBrk="0" hangingPunct="0">
              <a:spcBef>
                <a:spcPct val="25000"/>
              </a:spcBef>
              <a:tabLst>
                <a:tab pos="622300" algn="l"/>
                <a:tab pos="981075" algn="l"/>
                <a:tab pos="1259205" algn="l"/>
              </a:tabLst>
            </a:pPr>
            <a:r>
              <a:rPr lang="fr-FR" altLang="zh-CN" sz="1600" dirty="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(9)	B	=	A * t</a:t>
            </a:r>
            <a:r>
              <a:rPr lang="fr-FR" altLang="zh-CN" sz="1600" baseline="-25000" dirty="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706594" name="组合 706593"/>
          <p:cNvGrpSpPr/>
          <p:nvPr/>
        </p:nvGrpSpPr>
        <p:grpSpPr>
          <a:xfrm>
            <a:off x="1905000" y="1981200"/>
            <a:ext cx="3597275" cy="3530600"/>
            <a:chOff x="1158" y="1320"/>
            <a:chExt cx="2266" cy="2224"/>
          </a:xfrm>
        </p:grpSpPr>
        <p:sp>
          <p:nvSpPr>
            <p:cNvPr id="706564" name="椭圆 706563"/>
            <p:cNvSpPr/>
            <p:nvPr/>
          </p:nvSpPr>
          <p:spPr>
            <a:xfrm>
              <a:off x="1246" y="300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565" name="文本框 706564"/>
            <p:cNvSpPr txBox="1"/>
            <p:nvPr/>
          </p:nvSpPr>
          <p:spPr>
            <a:xfrm>
              <a:off x="1177" y="3323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3.14</a:t>
              </a:r>
              <a:endPara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566" name="文本框 706565"/>
            <p:cNvSpPr txBox="1"/>
            <p:nvPr/>
          </p:nvSpPr>
          <p:spPr>
            <a:xfrm>
              <a:off x="1565" y="3000"/>
              <a:ext cx="23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 eaLnBrk="0" hangingPunct="0"/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569" name="椭圆 706568"/>
            <p:cNvSpPr/>
            <p:nvPr/>
          </p:nvSpPr>
          <p:spPr>
            <a:xfrm>
              <a:off x="1227" y="2465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570" name="文本框 706569"/>
            <p:cNvSpPr txBox="1"/>
            <p:nvPr/>
          </p:nvSpPr>
          <p:spPr>
            <a:xfrm>
              <a:off x="1158" y="2788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FF33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6.28</a:t>
              </a:r>
              <a:endParaRPr lang="en-US" altLang="zh-CN" sz="16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571" name="文本框 706570"/>
            <p:cNvSpPr txBox="1"/>
            <p:nvPr/>
          </p:nvSpPr>
          <p:spPr>
            <a:xfrm>
              <a:off x="1546" y="2465"/>
              <a:ext cx="438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 eaLnBrk="0" hangingPunct="0"/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,t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endPara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572" name="椭圆 706571"/>
            <p:cNvSpPr/>
            <p:nvPr/>
          </p:nvSpPr>
          <p:spPr>
            <a:xfrm>
              <a:off x="2080" y="300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573" name="文本框 706572"/>
            <p:cNvSpPr txBox="1"/>
            <p:nvPr/>
          </p:nvSpPr>
          <p:spPr>
            <a:xfrm>
              <a:off x="2011" y="3323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R</a:t>
              </a:r>
              <a:endPara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574" name="椭圆 706573"/>
            <p:cNvSpPr/>
            <p:nvPr/>
          </p:nvSpPr>
          <p:spPr>
            <a:xfrm>
              <a:off x="2848" y="300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575" name="文本框 706574"/>
            <p:cNvSpPr txBox="1"/>
            <p:nvPr/>
          </p:nvSpPr>
          <p:spPr>
            <a:xfrm>
              <a:off x="2815" y="3336"/>
              <a:ext cx="46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ctr" eaLnBrk="0" hangingPunct="0"/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r</a:t>
              </a:r>
              <a:endPara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576" name="文本框 706575"/>
            <p:cNvSpPr txBox="1"/>
            <p:nvPr/>
          </p:nvSpPr>
          <p:spPr>
            <a:xfrm>
              <a:off x="2400" y="2465"/>
              <a:ext cx="448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 eaLnBrk="0" hangingPunct="0"/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,t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  <a:endPara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577" name="直接连接符 706576"/>
            <p:cNvSpPr/>
            <p:nvPr/>
          </p:nvSpPr>
          <p:spPr>
            <a:xfrm>
              <a:off x="2224" y="276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706578" name="直接连接符 706577"/>
            <p:cNvSpPr/>
            <p:nvPr/>
          </p:nvSpPr>
          <p:spPr>
            <a:xfrm flipH="1" flipV="1">
              <a:off x="2320" y="2760"/>
              <a:ext cx="576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706579" name="椭圆 706578"/>
            <p:cNvSpPr/>
            <p:nvPr/>
          </p:nvSpPr>
          <p:spPr>
            <a:xfrm>
              <a:off x="1615" y="1945"/>
              <a:ext cx="310" cy="31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580" name="文本框 706579"/>
            <p:cNvSpPr txBox="1"/>
            <p:nvPr/>
          </p:nvSpPr>
          <p:spPr>
            <a:xfrm>
              <a:off x="1934" y="1945"/>
              <a:ext cx="621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 eaLnBrk="0" hangingPunct="0"/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A,t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endPara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581" name="直接连接符 706580"/>
            <p:cNvSpPr/>
            <p:nvPr/>
          </p:nvSpPr>
          <p:spPr>
            <a:xfrm flipV="1">
              <a:off x="1391" y="2257"/>
              <a:ext cx="310" cy="2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706582" name="直接连接符 706581"/>
            <p:cNvSpPr/>
            <p:nvPr/>
          </p:nvSpPr>
          <p:spPr>
            <a:xfrm flipH="1" flipV="1">
              <a:off x="1856" y="2257"/>
              <a:ext cx="388" cy="2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706585" name="文本框 706584"/>
            <p:cNvSpPr txBox="1"/>
            <p:nvPr/>
          </p:nvSpPr>
          <p:spPr>
            <a:xfrm>
              <a:off x="3167" y="2472"/>
              <a:ext cx="257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 eaLnBrk="0" hangingPunct="0"/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endPara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586" name="直接连接符 706585"/>
            <p:cNvSpPr/>
            <p:nvPr/>
          </p:nvSpPr>
          <p:spPr>
            <a:xfrm flipV="1">
              <a:off x="2320" y="2760"/>
              <a:ext cx="576" cy="2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706587" name="直接连接符 706586"/>
            <p:cNvSpPr/>
            <p:nvPr/>
          </p:nvSpPr>
          <p:spPr>
            <a:xfrm flipV="1">
              <a:off x="2992" y="276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706588" name="椭圆 706587"/>
            <p:cNvSpPr/>
            <p:nvPr/>
          </p:nvSpPr>
          <p:spPr>
            <a:xfrm>
              <a:off x="2158" y="1320"/>
              <a:ext cx="310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589" name="文本框 706588"/>
            <p:cNvSpPr txBox="1"/>
            <p:nvPr/>
          </p:nvSpPr>
          <p:spPr>
            <a:xfrm>
              <a:off x="2512" y="1320"/>
              <a:ext cx="275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lvl="0" algn="just" eaLnBrk="0" hangingPunct="0"/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B</a:t>
              </a:r>
              <a:endPara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590" name="直接连接符 706589"/>
            <p:cNvSpPr/>
            <p:nvPr/>
          </p:nvSpPr>
          <p:spPr>
            <a:xfrm flipV="1">
              <a:off x="1779" y="1632"/>
              <a:ext cx="465" cy="31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706591" name="直接连接符 706590"/>
            <p:cNvSpPr/>
            <p:nvPr/>
          </p:nvSpPr>
          <p:spPr>
            <a:xfrm flipH="1" flipV="1">
              <a:off x="2400" y="1632"/>
              <a:ext cx="592" cy="8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706592" name="椭圆 706591"/>
            <p:cNvSpPr/>
            <p:nvPr/>
          </p:nvSpPr>
          <p:spPr>
            <a:xfrm>
              <a:off x="2848" y="2472"/>
              <a:ext cx="310" cy="312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–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593" name="椭圆 706592"/>
            <p:cNvSpPr/>
            <p:nvPr/>
          </p:nvSpPr>
          <p:spPr>
            <a:xfrm>
              <a:off x="2081" y="2465"/>
              <a:ext cx="310" cy="313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06595" name="线形标注 2 706594"/>
          <p:cNvSpPr/>
          <p:nvPr/>
        </p:nvSpPr>
        <p:spPr>
          <a:xfrm>
            <a:off x="5791200" y="5562600"/>
            <a:ext cx="1752600" cy="762000"/>
          </a:xfrm>
          <a:prstGeom prst="borderCallout2">
            <a:avLst>
              <a:gd name="adj1" fmla="val 15000"/>
              <a:gd name="adj2" fmla="val -4347"/>
              <a:gd name="adj3" fmla="val 15000"/>
              <a:gd name="adj4" fmla="val -23551"/>
              <a:gd name="adj5" fmla="val -35833"/>
              <a:gd name="adj6" fmla="val -43657"/>
            </a:avLst>
          </a:prstGeom>
          <a:solidFill>
            <a:schemeClr val="bg1"/>
          </a:solidFill>
          <a:ln w="9525" cap="flat" cmpd="sng">
            <a:solidFill>
              <a:srgbClr val="FF3300"/>
            </a:solidFill>
            <a:prstDash val="dash"/>
            <a:miter/>
            <a:headEnd type="none" w="lg" len="lg"/>
            <a:tailEnd type="none" w="med" len="med"/>
          </a:ln>
        </p:spPr>
        <p:txBody>
          <a:bodyPr anchor="ctr"/>
          <a:p>
            <a:pPr lvl="0" algn="ctr" eaLnBrk="0" hangingPunct="0"/>
            <a:r>
              <a:rPr lang="en-US" altLang="zh-CN" sz="1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leaf indicates </a:t>
            </a:r>
            <a:br>
              <a:rPr lang="en-US" altLang="zh-CN" sz="1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1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value from </a:t>
            </a:r>
            <a:br>
              <a:rPr lang="en-US" altLang="zh-CN" sz="1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1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outside the block</a:t>
            </a:r>
            <a:endParaRPr lang="en-US" altLang="zh-CN" sz="140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596" name="线形标注 2 706595"/>
          <p:cNvSpPr/>
          <p:nvPr/>
        </p:nvSpPr>
        <p:spPr>
          <a:xfrm>
            <a:off x="152400" y="3200400"/>
            <a:ext cx="1676400" cy="762000"/>
          </a:xfrm>
          <a:prstGeom prst="borderCallout2">
            <a:avLst>
              <a:gd name="adj1" fmla="val 15000"/>
              <a:gd name="adj2" fmla="val 104546"/>
              <a:gd name="adj3" fmla="val 15000"/>
              <a:gd name="adj4" fmla="val 128407"/>
              <a:gd name="adj5" fmla="val 77083"/>
              <a:gd name="adj6" fmla="val 153597"/>
            </a:avLst>
          </a:prstGeom>
          <a:solidFill>
            <a:schemeClr val="bg1"/>
          </a:solidFill>
          <a:ln w="9525" cap="flat" cmpd="sng">
            <a:solidFill>
              <a:srgbClr val="FF3300"/>
            </a:solidFill>
            <a:prstDash val="dash"/>
            <a:miter/>
            <a:headEnd type="none" w="lg" len="lg"/>
            <a:tailEnd type="none" w="med" len="med"/>
          </a:ln>
        </p:spPr>
        <p:txBody>
          <a:bodyPr anchor="ctr"/>
          <a:p>
            <a:pPr lvl="0" algn="ctr" eaLnBrk="0" hangingPunct="0"/>
            <a:r>
              <a:rPr lang="en-US" altLang="zh-CN" sz="1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label indicates </a:t>
            </a:r>
            <a:br>
              <a:rPr lang="en-US" altLang="zh-CN" sz="1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1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value available </a:t>
            </a:r>
            <a:br>
              <a:rPr lang="en-US" altLang="zh-CN" sz="1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1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 other blocks</a:t>
            </a:r>
            <a:endParaRPr lang="en-US" altLang="zh-CN" sz="140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7587" name="文本占位符 70758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500"/>
              <a:t>Three important subproblems</a:t>
            </a:r>
            <a:endParaRPr lang="en-US" altLang="zh-CN" sz="2500"/>
          </a:p>
          <a:p>
            <a:pPr lvl="1"/>
            <a:r>
              <a:rPr lang="en-US" altLang="zh-CN" sz="2100"/>
              <a:t>How to define a loop based on a flow graph ?</a:t>
            </a:r>
            <a:endParaRPr lang="en-US" altLang="zh-CN" sz="2100"/>
          </a:p>
          <a:p>
            <a:pPr lvl="1"/>
            <a:r>
              <a:rPr lang="en-US" altLang="zh-CN" sz="2100"/>
              <a:t>How to find a loop in a flow graph ?</a:t>
            </a:r>
            <a:endParaRPr lang="en-US" altLang="zh-CN" sz="2100"/>
          </a:p>
          <a:p>
            <a:pPr lvl="1"/>
            <a:r>
              <a:rPr lang="en-US" altLang="zh-CN" sz="2100"/>
              <a:t>How to optimize a loop ?</a:t>
            </a:r>
            <a:endParaRPr lang="en-US" altLang="zh-CN" sz="2100"/>
          </a:p>
        </p:txBody>
      </p:sp>
      <p:sp>
        <p:nvSpPr>
          <p:cNvPr id="707589" name="标题 707588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3. Control-Flow Analysis and </a:t>
            </a:r>
            <a:br>
              <a:rPr lang="en-US" altLang="zh-CN" sz="3200"/>
            </a:br>
            <a:r>
              <a:rPr lang="en-US" altLang="zh-CN" sz="3200"/>
              <a:t>Loop Optimization</a:t>
            </a:r>
            <a:endParaRPr lang="en-US" altLang="zh-CN" sz="3200"/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8611" name="文本占位符 70861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500"/>
              <a:t>A loop is a strongly connected subgraph with a unique entry (header). </a:t>
            </a:r>
            <a:endParaRPr lang="en-US" altLang="zh-CN" sz="2500"/>
          </a:p>
          <a:p>
            <a:pPr lvl="1"/>
            <a:r>
              <a:rPr lang="en-US" altLang="zh-CN" sz="2100"/>
              <a:t>Properties: </a:t>
            </a:r>
            <a:endParaRPr lang="en-US" altLang="zh-CN" sz="2100"/>
          </a:p>
          <a:p>
            <a:pPr lvl="2"/>
            <a:r>
              <a:rPr lang="en-US" altLang="zh-CN" sz="2000"/>
              <a:t>Strongly connected</a:t>
            </a:r>
            <a:endParaRPr lang="en-US" altLang="zh-CN" sz="2000"/>
          </a:p>
          <a:p>
            <a:pPr lvl="2"/>
            <a:r>
              <a:rPr lang="en-US" altLang="zh-CN" sz="2000"/>
              <a:t>Unique entry (destination of code motion)</a:t>
            </a:r>
            <a:endParaRPr lang="en-US" altLang="zh-CN" sz="2000"/>
          </a:p>
          <a:p>
            <a:pPr lvl="2"/>
            <a:r>
              <a:rPr lang="en-US" altLang="zh-CN" sz="2000"/>
              <a:t>A loop can be expressed as a sequence of nodes. </a:t>
            </a:r>
            <a:endParaRPr lang="en-US" altLang="zh-CN" sz="2000"/>
          </a:p>
        </p:txBody>
      </p:sp>
      <p:sp>
        <p:nvSpPr>
          <p:cNvPr id="708613" name="标题 708612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Define Loops Based on Flow Graphs</a:t>
            </a:r>
            <a:endParaRPr lang="en-US" altLang="zh-CN" sz="3200"/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9634" name="标题 70963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An Example</a:t>
            </a:r>
            <a:endParaRPr lang="en-US" altLang="zh-CN"/>
          </a:p>
        </p:txBody>
      </p:sp>
      <p:grpSp>
        <p:nvGrpSpPr>
          <p:cNvPr id="709672" name="组合 709671"/>
          <p:cNvGrpSpPr/>
          <p:nvPr/>
        </p:nvGrpSpPr>
        <p:grpSpPr>
          <a:xfrm>
            <a:off x="1447800" y="1981200"/>
            <a:ext cx="2563813" cy="3352800"/>
            <a:chOff x="384" y="1152"/>
            <a:chExt cx="1663" cy="2160"/>
          </a:xfrm>
        </p:grpSpPr>
        <p:sp>
          <p:nvSpPr>
            <p:cNvPr id="709640" name="椭圆 709639"/>
            <p:cNvSpPr/>
            <p:nvPr/>
          </p:nvSpPr>
          <p:spPr>
            <a:xfrm>
              <a:off x="1128" y="1152"/>
              <a:ext cx="334" cy="32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9643" name="椭圆 709642"/>
            <p:cNvSpPr/>
            <p:nvPr/>
          </p:nvSpPr>
          <p:spPr>
            <a:xfrm>
              <a:off x="1128" y="1612"/>
              <a:ext cx="334" cy="32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9646" name="椭圆 709645"/>
            <p:cNvSpPr/>
            <p:nvPr/>
          </p:nvSpPr>
          <p:spPr>
            <a:xfrm>
              <a:off x="1128" y="2072"/>
              <a:ext cx="334" cy="32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9649" name="椭圆 709648"/>
            <p:cNvSpPr/>
            <p:nvPr/>
          </p:nvSpPr>
          <p:spPr>
            <a:xfrm>
              <a:off x="1713" y="1842"/>
              <a:ext cx="334" cy="32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9652" name="椭圆 709651"/>
            <p:cNvSpPr/>
            <p:nvPr/>
          </p:nvSpPr>
          <p:spPr>
            <a:xfrm>
              <a:off x="710" y="2532"/>
              <a:ext cx="334" cy="32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9655" name="椭圆 709654"/>
            <p:cNvSpPr/>
            <p:nvPr/>
          </p:nvSpPr>
          <p:spPr>
            <a:xfrm>
              <a:off x="1128" y="2992"/>
              <a:ext cx="334" cy="32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9658" name="椭圆 709657"/>
            <p:cNvSpPr/>
            <p:nvPr/>
          </p:nvSpPr>
          <p:spPr>
            <a:xfrm>
              <a:off x="1546" y="2532"/>
              <a:ext cx="334" cy="32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9660" name="直接连接符 709659"/>
            <p:cNvSpPr/>
            <p:nvPr/>
          </p:nvSpPr>
          <p:spPr>
            <a:xfrm>
              <a:off x="1304" y="1497"/>
              <a:ext cx="0" cy="11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09661" name="直接连接符 709660"/>
            <p:cNvSpPr/>
            <p:nvPr/>
          </p:nvSpPr>
          <p:spPr>
            <a:xfrm>
              <a:off x="1304" y="1957"/>
              <a:ext cx="0" cy="11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09662" name="直接连接符 709661"/>
            <p:cNvSpPr/>
            <p:nvPr/>
          </p:nvSpPr>
          <p:spPr>
            <a:xfrm flipH="1">
              <a:off x="1053" y="2417"/>
              <a:ext cx="167" cy="23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09663" name="直接连接符 709662"/>
            <p:cNvSpPr/>
            <p:nvPr/>
          </p:nvSpPr>
          <p:spPr>
            <a:xfrm>
              <a:off x="1387" y="2417"/>
              <a:ext cx="168" cy="23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09664" name="直接连接符 709663"/>
            <p:cNvSpPr/>
            <p:nvPr/>
          </p:nvSpPr>
          <p:spPr>
            <a:xfrm>
              <a:off x="1053" y="2762"/>
              <a:ext cx="167" cy="23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09665" name="直接连接符 709664"/>
            <p:cNvSpPr/>
            <p:nvPr/>
          </p:nvSpPr>
          <p:spPr>
            <a:xfrm flipH="1">
              <a:off x="1387" y="2762"/>
              <a:ext cx="168" cy="23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09666" name="直接连接符 709665"/>
            <p:cNvSpPr/>
            <p:nvPr/>
          </p:nvSpPr>
          <p:spPr>
            <a:xfrm>
              <a:off x="1471" y="1842"/>
              <a:ext cx="251" cy="11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09667" name="直接连接符 709666"/>
            <p:cNvSpPr/>
            <p:nvPr/>
          </p:nvSpPr>
          <p:spPr>
            <a:xfrm flipH="1">
              <a:off x="1471" y="2072"/>
              <a:ext cx="251" cy="11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09668" name="任意多边形 709667"/>
            <p:cNvSpPr/>
            <p:nvPr/>
          </p:nvSpPr>
          <p:spPr>
            <a:xfrm flipH="1" flipV="1">
              <a:off x="886" y="1727"/>
              <a:ext cx="251" cy="460"/>
            </a:xfrm>
            <a:custGeom>
              <a:avLst/>
              <a:gdLst>
                <a:gd name="txL" fmla="*/ 0 w 21600"/>
                <a:gd name="txT" fmla="*/ 0 h 43150"/>
                <a:gd name="txR" fmla="*/ 21600 w 21600"/>
                <a:gd name="txB" fmla="*/ 43150 h 43150"/>
              </a:gdLst>
              <a:ahLst/>
              <a:cxnLst>
                <a:cxn ang="270">
                  <a:pos x="0" y="0"/>
                </a:cxn>
                <a:cxn ang="90">
                  <a:pos x="1463" y="43150"/>
                </a:cxn>
                <a:cxn ang="90">
                  <a:pos x="0" y="21600"/>
                </a:cxn>
              </a:cxnLst>
              <a:rect l="txL" t="txT" r="txR" b="txB"/>
              <a:pathLst>
                <a:path w="21600" h="43150" fill="none">
                  <a:moveTo>
                    <a:pt x="0" y="0"/>
                  </a:moveTo>
                  <a:arcTo wR="21600" hR="21600" stAng="-5400000" swAng="10566974"/>
                </a:path>
                <a:path w="21600" h="43150" stroke="0">
                  <a:moveTo>
                    <a:pt x="0" y="0"/>
                  </a:moveTo>
                  <a:arcTo wR="21600" hR="21600" stAng="-5400000" swAng="10566974"/>
                  <a:lnTo>
                    <a:pt x="0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9669" name="任意多边形 709668"/>
            <p:cNvSpPr/>
            <p:nvPr/>
          </p:nvSpPr>
          <p:spPr>
            <a:xfrm flipH="1" flipV="1">
              <a:off x="635" y="2765"/>
              <a:ext cx="251" cy="226"/>
            </a:xfrm>
            <a:custGeom>
              <a:avLst/>
              <a:gdLst>
                <a:gd name="txL" fmla="*/ 0 w 43200"/>
                <a:gd name="txT" fmla="*/ 0 h 42486"/>
                <a:gd name="txR" fmla="*/ 43200 w 43200"/>
                <a:gd name="txB" fmla="*/ 42486 h 42486"/>
              </a:gdLst>
              <a:ahLst/>
              <a:cxnLst>
                <a:cxn ang="90">
                  <a:pos x="681" y="26984"/>
                </a:cxn>
                <a:cxn ang="90">
                  <a:pos x="27108" y="42485"/>
                </a:cxn>
                <a:cxn ang="90">
                  <a:pos x="21600" y="21600"/>
                </a:cxn>
              </a:cxnLst>
              <a:rect l="txL" t="txT" r="txR" b="txB"/>
              <a:pathLst>
                <a:path w="43200" h="42486" fill="none">
                  <a:moveTo>
                    <a:pt x="681" y="26984"/>
                  </a:moveTo>
                  <a:arcTo wR="21600" hR="21600" stAng="-11665991" swAng="16179538"/>
                </a:path>
                <a:path w="43200" h="42486" stroke="0">
                  <a:moveTo>
                    <a:pt x="681" y="26984"/>
                  </a:moveTo>
                  <a:arcTo wR="21600" hR="21600" stAng="-11665991" swAng="16179538"/>
                  <a:lnTo>
                    <a:pt x="21600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9670" name="任意多边形 709669"/>
            <p:cNvSpPr/>
            <p:nvPr/>
          </p:nvSpPr>
          <p:spPr>
            <a:xfrm flipH="1" flipV="1">
              <a:off x="384" y="2302"/>
              <a:ext cx="753" cy="920"/>
            </a:xfrm>
            <a:custGeom>
              <a:avLst/>
              <a:gdLst>
                <a:gd name="txL" fmla="*/ 0 w 21600"/>
                <a:gd name="txT" fmla="*/ 0 h 43200"/>
                <a:gd name="txR" fmla="*/ 21600 w 21600"/>
                <a:gd name="txB" fmla="*/ 43200 h 43200"/>
              </a:gdLst>
              <a:ahLst/>
              <a:cxnLst>
                <a:cxn ang="270">
                  <a:pos x="0" y="0"/>
                </a:cxn>
                <a:cxn ang="90">
                  <a:pos x="132" y="43199"/>
                </a:cxn>
                <a:cxn ang="90">
                  <a:pos x="0" y="21600"/>
                </a:cxn>
              </a:cxnLst>
              <a:rect l="txL" t="txT" r="txR" b="txB"/>
              <a:pathLst>
                <a:path w="21600" h="43200" fill="none">
                  <a:moveTo>
                    <a:pt x="0" y="0"/>
                  </a:moveTo>
                  <a:arcTo wR="21600" hR="21600" stAng="-5400000" swAng="10778991"/>
                </a:path>
                <a:path w="21600" h="43200" stroke="0">
                  <a:moveTo>
                    <a:pt x="0" y="0"/>
                  </a:moveTo>
                  <a:arcTo wR="21600" hR="21600" stAng="-5400000" swAng="10778991"/>
                  <a:lnTo>
                    <a:pt x="0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09675" name="组合 709674"/>
          <p:cNvGrpSpPr/>
          <p:nvPr/>
        </p:nvGrpSpPr>
        <p:grpSpPr>
          <a:xfrm>
            <a:off x="4267200" y="2133600"/>
            <a:ext cx="4267200" cy="3048000"/>
            <a:chOff x="2736" y="1248"/>
            <a:chExt cx="2784" cy="1920"/>
          </a:xfrm>
        </p:grpSpPr>
        <p:sp>
          <p:nvSpPr>
            <p:cNvPr id="709671" name="文本框 709670"/>
            <p:cNvSpPr txBox="1"/>
            <p:nvPr/>
          </p:nvSpPr>
          <p:spPr>
            <a:xfrm>
              <a:off x="2736" y="1248"/>
              <a:ext cx="2784" cy="864"/>
            </a:xfrm>
            <a:prstGeom prst="rect">
              <a:avLst/>
            </a:prstGeom>
            <a:noFill/>
            <a:ln w="57150" cap="flat" cmpd="thickThin">
              <a:solidFill>
                <a:srgbClr val="800000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108000" rIns="108000"/>
            <a:p>
              <a:pPr lvl="0" algn="just" defTabSz="0" eaLnBrk="0" hangingPunct="0">
                <a:spcBef>
                  <a:spcPct val="25000"/>
                </a:spcBef>
                <a:tabLst>
                  <a:tab pos="363855" algn="l"/>
                </a:tabLst>
              </a:pPr>
              <a:r>
                <a:rPr lang="en-US" altLang="zh-CN" sz="1600">
                  <a:latin typeface="Verdana" panose="020B0604030504040204" pitchFamily="34" charset="0"/>
                  <a:ea typeface="楷体_GB2312" pitchFamily="49" charset="-122"/>
                </a:rPr>
                <a:t>There are 3 loops: </a:t>
              </a:r>
              <a:endParaRPr lang="en-US" altLang="zh-CN" sz="1600">
                <a:latin typeface="Verdana" panose="020B0604030504040204" pitchFamily="34" charset="0"/>
                <a:ea typeface="楷体_GB2312" pitchFamily="49" charset="-122"/>
              </a:endParaRPr>
            </a:p>
            <a:p>
              <a:pPr lvl="0" algn="just" defTabSz="0" eaLnBrk="0" hangingPunct="0">
                <a:spcBef>
                  <a:spcPct val="25000"/>
                </a:spcBef>
                <a:tabLst>
                  <a:tab pos="363855" algn="l"/>
                </a:tabLst>
              </a:pPr>
              <a:r>
                <a:rPr lang="en-US" altLang="zh-CN" sz="1600" b="1">
                  <a:latin typeface="Verdana" panose="020B0604030504040204" pitchFamily="34" charset="0"/>
                  <a:ea typeface="楷体_GB2312" pitchFamily="49" charset="-122"/>
                </a:rPr>
                <a:t>	</a:t>
              </a:r>
              <a:r>
                <a:rPr lang="en-US" altLang="zh-CN" sz="1600" b="1">
                  <a:solidFill>
                    <a:srgbClr val="0033CC"/>
                  </a:solidFill>
                  <a:latin typeface="Verdana" panose="020B0604030504040204" pitchFamily="34" charset="0"/>
                  <a:ea typeface="楷体_GB2312" pitchFamily="49" charset="-122"/>
                </a:rPr>
                <a:t>{5}</a:t>
              </a:r>
              <a:endParaRPr lang="en-US" altLang="zh-CN" sz="1600">
                <a:latin typeface="Verdana" panose="020B0604030504040204" pitchFamily="34" charset="0"/>
                <a:ea typeface="楷体_GB2312" pitchFamily="49" charset="-122"/>
              </a:endParaRPr>
            </a:p>
            <a:p>
              <a:pPr lvl="0" algn="just" defTabSz="0" eaLnBrk="0" hangingPunct="0">
                <a:spcBef>
                  <a:spcPct val="25000"/>
                </a:spcBef>
                <a:tabLst>
                  <a:tab pos="363855" algn="l"/>
                </a:tabLst>
              </a:pPr>
              <a:r>
                <a:rPr lang="en-US" altLang="zh-CN" sz="1600">
                  <a:latin typeface="Verdana" panose="020B0604030504040204" pitchFamily="34" charset="0"/>
                  <a:ea typeface="楷体_GB2312" pitchFamily="49" charset="-122"/>
                </a:rPr>
                <a:t>	</a:t>
              </a:r>
              <a:r>
                <a:rPr lang="en-US" altLang="zh-CN" sz="1600" b="1">
                  <a:solidFill>
                    <a:srgbClr val="0033CC"/>
                  </a:solidFill>
                  <a:latin typeface="Verdana" panose="020B0604030504040204" pitchFamily="34" charset="0"/>
                  <a:ea typeface="楷体_GB2312" pitchFamily="49" charset="-122"/>
                </a:rPr>
                <a:t>{4, 5, 6, 7}</a:t>
              </a:r>
              <a:endParaRPr lang="en-US" altLang="zh-CN" sz="1600" b="1">
                <a:latin typeface="Verdana" panose="020B0604030504040204" pitchFamily="34" charset="0"/>
                <a:ea typeface="楷体_GB2312" pitchFamily="49" charset="-122"/>
              </a:endParaRPr>
            </a:p>
            <a:p>
              <a:pPr lvl="0" algn="just" defTabSz="0" eaLnBrk="0" hangingPunct="0">
                <a:spcBef>
                  <a:spcPct val="25000"/>
                </a:spcBef>
                <a:tabLst>
                  <a:tab pos="363855" algn="l"/>
                </a:tabLst>
              </a:pPr>
              <a:r>
                <a:rPr lang="en-US" altLang="zh-CN" sz="1600" b="1">
                  <a:latin typeface="Verdana" panose="020B0604030504040204" pitchFamily="34" charset="0"/>
                  <a:ea typeface="楷体_GB2312" pitchFamily="49" charset="-122"/>
                </a:rPr>
                <a:t>	</a:t>
              </a:r>
              <a:r>
                <a:rPr lang="en-US" altLang="zh-CN" sz="1600" b="1">
                  <a:solidFill>
                    <a:srgbClr val="0033CC"/>
                  </a:solidFill>
                  <a:latin typeface="Verdana" panose="020B0604030504040204" pitchFamily="34" charset="0"/>
                  <a:ea typeface="楷体_GB2312" pitchFamily="49" charset="-122"/>
                </a:rPr>
                <a:t>{2, 3, 4, 5, 6, 7}</a:t>
              </a:r>
              <a:endParaRPr lang="en-US" altLang="zh-CN" sz="1600" b="1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9673" name="文本框 709672"/>
            <p:cNvSpPr txBox="1"/>
            <p:nvPr/>
          </p:nvSpPr>
          <p:spPr>
            <a:xfrm>
              <a:off x="2736" y="2112"/>
              <a:ext cx="2784" cy="1056"/>
            </a:xfrm>
            <a:prstGeom prst="rect">
              <a:avLst/>
            </a:prstGeom>
            <a:noFill/>
            <a:ln w="57150" cap="flat" cmpd="thickThin">
              <a:solidFill>
                <a:srgbClr val="800000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108000" rIns="108000"/>
            <a:p>
              <a:pPr lvl="0" algn="just" defTabSz="0" eaLnBrk="0" hangingPunct="0">
                <a:spcBef>
                  <a:spcPct val="25000"/>
                </a:spcBef>
                <a:tabLst>
                  <a:tab pos="363855" algn="l"/>
                  <a:tab pos="1438275" algn="l"/>
                </a:tabLst>
              </a:pPr>
              <a:r>
                <a:rPr lang="en-US" altLang="zh-CN" sz="1600">
                  <a:latin typeface="Verdana" panose="020B0604030504040204" pitchFamily="34" charset="0"/>
                  <a:ea typeface="楷体_GB2312" pitchFamily="49" charset="-122"/>
                </a:rPr>
                <a:t>They are NOT loops: </a:t>
              </a:r>
              <a:endParaRPr lang="en-US" altLang="zh-CN" sz="1600">
                <a:latin typeface="Verdana" panose="020B0604030504040204" pitchFamily="34" charset="0"/>
                <a:ea typeface="楷体_GB2312" pitchFamily="49" charset="-122"/>
              </a:endParaRPr>
            </a:p>
            <a:p>
              <a:pPr lvl="0" algn="just" defTabSz="0" eaLnBrk="0" hangingPunct="0">
                <a:spcBef>
                  <a:spcPct val="25000"/>
                </a:spcBef>
                <a:tabLst>
                  <a:tab pos="363855" algn="l"/>
                  <a:tab pos="1438275" algn="l"/>
                </a:tabLst>
              </a:pPr>
              <a:r>
                <a:rPr lang="en-US" altLang="zh-CN" sz="1600">
                  <a:latin typeface="Verdana" panose="020B0604030504040204" pitchFamily="34" charset="0"/>
                  <a:ea typeface="宋体" panose="02010600030101010101" pitchFamily="2" charset="-122"/>
                </a:rPr>
                <a:t>	</a:t>
              </a:r>
              <a:r>
                <a:rPr lang="en-US" altLang="zh-CN" sz="1600" b="1">
                  <a:solidFill>
                    <a:srgbClr val="FF33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{2, 4}</a:t>
              </a:r>
              <a:r>
                <a:rPr lang="en-US" altLang="zh-CN" sz="1600">
                  <a:latin typeface="Verdana" panose="020B0604030504040204" pitchFamily="34" charset="0"/>
                  <a:ea typeface="宋体" panose="02010600030101010101" pitchFamily="2" charset="-122"/>
                </a:rPr>
                <a:t>	Both 2 and 4 are entries</a:t>
              </a:r>
              <a:endParaRPr lang="en-US" altLang="zh-CN" sz="160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lvl="0" algn="just" defTabSz="0" eaLnBrk="0" hangingPunct="0">
                <a:spcBef>
                  <a:spcPct val="25000"/>
                </a:spcBef>
                <a:tabLst>
                  <a:tab pos="363855" algn="l"/>
                  <a:tab pos="1438275" algn="l"/>
                </a:tabLst>
              </a:pPr>
              <a:r>
                <a:rPr lang="en-US" altLang="zh-CN" sz="1600">
                  <a:latin typeface="Verdana" panose="020B0604030504040204" pitchFamily="34" charset="0"/>
                  <a:ea typeface="宋体" panose="02010600030101010101" pitchFamily="2" charset="-122"/>
                </a:rPr>
                <a:t>	</a:t>
              </a:r>
              <a:r>
                <a:rPr lang="en-US" altLang="zh-CN" sz="1600" b="1">
                  <a:solidFill>
                    <a:srgbClr val="FF33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{2, 3, 4}</a:t>
              </a:r>
              <a:r>
                <a:rPr lang="en-US" altLang="zh-CN" sz="1600">
                  <a:latin typeface="Verdana" panose="020B0604030504040204" pitchFamily="34" charset="0"/>
                  <a:ea typeface="宋体" panose="02010600030101010101" pitchFamily="2" charset="-122"/>
                </a:rPr>
                <a:t>	Both 2 and 4 are entries</a:t>
              </a:r>
              <a:endParaRPr lang="en-US" altLang="zh-CN" sz="160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lvl="0" algn="just" defTabSz="0" eaLnBrk="0" hangingPunct="0">
                <a:spcBef>
                  <a:spcPct val="25000"/>
                </a:spcBef>
                <a:tabLst>
                  <a:tab pos="363855" algn="l"/>
                  <a:tab pos="1438275" algn="l"/>
                </a:tabLst>
              </a:pPr>
              <a:r>
                <a:rPr lang="en-US" altLang="zh-CN" sz="1600">
                  <a:latin typeface="Verdana" panose="020B0604030504040204" pitchFamily="34" charset="0"/>
                  <a:ea typeface="宋体" panose="02010600030101010101" pitchFamily="2" charset="-122"/>
                </a:rPr>
                <a:t>	</a:t>
              </a:r>
              <a:r>
                <a:rPr lang="en-US" altLang="zh-CN" sz="1600" b="1">
                  <a:solidFill>
                    <a:srgbClr val="FF33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{4, 5, 7}</a:t>
              </a:r>
              <a:r>
                <a:rPr lang="en-US" altLang="zh-CN" sz="1600">
                  <a:latin typeface="Verdana" panose="020B0604030504040204" pitchFamily="34" charset="0"/>
                  <a:ea typeface="宋体" panose="02010600030101010101" pitchFamily="2" charset="-122"/>
                </a:rPr>
                <a:t>	Both 4 and 7 are entries</a:t>
              </a:r>
              <a:endParaRPr lang="en-US" altLang="zh-CN" sz="160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lvl="0" algn="just" defTabSz="0" eaLnBrk="0" hangingPunct="0">
                <a:spcBef>
                  <a:spcPct val="25000"/>
                </a:spcBef>
                <a:tabLst>
                  <a:tab pos="363855" algn="l"/>
                  <a:tab pos="1438275" algn="l"/>
                </a:tabLst>
              </a:pPr>
              <a:r>
                <a:rPr lang="en-US" altLang="zh-CN" sz="1600">
                  <a:latin typeface="Verdana" panose="020B0604030504040204" pitchFamily="34" charset="0"/>
                  <a:ea typeface="宋体" panose="02010600030101010101" pitchFamily="2" charset="-122"/>
                </a:rPr>
                <a:t>	</a:t>
              </a:r>
              <a:r>
                <a:rPr lang="en-US" altLang="zh-CN" sz="1600" b="1">
                  <a:solidFill>
                    <a:srgbClr val="FF33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{4, 6, 7}</a:t>
              </a:r>
              <a:r>
                <a:rPr lang="en-US" altLang="zh-CN" sz="1600">
                  <a:latin typeface="Verdana" panose="020B0604030504040204" pitchFamily="34" charset="0"/>
                  <a:ea typeface="宋体" panose="02010600030101010101" pitchFamily="2" charset="-122"/>
                </a:rPr>
                <a:t>	Both 4 and 7 are entries</a:t>
              </a:r>
              <a:endParaRPr lang="en-US" altLang="zh-CN" sz="16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0658" name="标题 71065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Dominators</a:t>
            </a:r>
            <a:endParaRPr lang="en-US" altLang="zh-CN"/>
          </a:p>
        </p:txBody>
      </p:sp>
      <p:sp>
        <p:nvSpPr>
          <p:cNvPr id="710659" name="文本占位符 710658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357505" indent="-357505"/>
            <a:r>
              <a:rPr lang="en-US" altLang="zh-CN" sz="2500"/>
              <a:t>Notations</a:t>
            </a:r>
            <a:endParaRPr lang="en-US" altLang="zh-CN" sz="2500"/>
          </a:p>
          <a:p>
            <a:pPr marL="895350" lvl="1" indent="-358775"/>
            <a:r>
              <a:rPr lang="en-US" altLang="zh-CN" sz="2100">
                <a:solidFill>
                  <a:srgbClr val="A50021"/>
                </a:solidFill>
              </a:rPr>
              <a:t>m </a:t>
            </a:r>
            <a:r>
              <a:rPr lang="en-US" altLang="zh-CN" sz="2100" b="1">
                <a:solidFill>
                  <a:srgbClr val="A50021"/>
                </a:solidFill>
              </a:rPr>
              <a:t>DOM</a:t>
            </a:r>
            <a:r>
              <a:rPr lang="en-US" altLang="zh-CN" sz="2100">
                <a:solidFill>
                  <a:srgbClr val="A50021"/>
                </a:solidFill>
              </a:rPr>
              <a:t> n </a:t>
            </a:r>
            <a:r>
              <a:rPr lang="en-US" altLang="zh-CN" sz="2100"/>
              <a:t>means m is a dominator of n. </a:t>
            </a:r>
            <a:endParaRPr lang="en-US" altLang="zh-CN" sz="2100"/>
          </a:p>
          <a:p>
            <a:pPr marL="895350" lvl="1" indent="-358775"/>
            <a:r>
              <a:rPr lang="en-US" altLang="zh-CN" sz="2100">
                <a:solidFill>
                  <a:srgbClr val="A50021"/>
                </a:solidFill>
              </a:rPr>
              <a:t>D(n) </a:t>
            </a:r>
            <a:r>
              <a:rPr lang="en-US" altLang="zh-CN" sz="2100"/>
              <a:t>is the set of all dominators of n. </a:t>
            </a:r>
            <a:endParaRPr lang="en-US" altLang="zh-CN" sz="2100"/>
          </a:p>
          <a:p>
            <a:pPr marL="1431925" lvl="2" indent="-356870"/>
            <a:r>
              <a:rPr lang="en-US" altLang="zh-CN" sz="2000"/>
              <a:t>D(n) = {m | m </a:t>
            </a:r>
            <a:r>
              <a:rPr lang="en-US" altLang="zh-CN" sz="2000" b="1"/>
              <a:t>DOM</a:t>
            </a:r>
            <a:r>
              <a:rPr lang="en-US" altLang="zh-CN" sz="2000"/>
              <a:t> n}</a:t>
            </a:r>
            <a:endParaRPr lang="en-US" altLang="zh-CN" sz="2000"/>
          </a:p>
          <a:p>
            <a:pPr marL="357505" indent="-357505"/>
            <a:r>
              <a:rPr lang="en-US" altLang="zh-CN" sz="2500"/>
              <a:t>Properties</a:t>
            </a:r>
            <a:endParaRPr lang="en-US" altLang="zh-CN" sz="2500"/>
          </a:p>
          <a:p>
            <a:pPr marL="895350" lvl="1" indent="-358775"/>
            <a:r>
              <a:rPr lang="en-US" altLang="zh-CN" sz="2100"/>
              <a:t>The entry is a dominator of all nodes in the loop. </a:t>
            </a:r>
            <a:endParaRPr lang="en-US" altLang="zh-CN" sz="2100"/>
          </a:p>
          <a:p>
            <a:pPr marL="895350" lvl="1" indent="-358775"/>
            <a:r>
              <a:rPr lang="en-US" altLang="zh-CN" sz="2100"/>
              <a:t>The binary relation </a:t>
            </a:r>
            <a:r>
              <a:rPr lang="en-US" altLang="zh-CN" sz="2100" b="1"/>
              <a:t>DOM</a:t>
            </a:r>
            <a:r>
              <a:rPr lang="en-US" altLang="zh-CN" sz="2100"/>
              <a:t> is a partial order</a:t>
            </a:r>
            <a:endParaRPr lang="en-US" altLang="zh-CN" sz="2100"/>
          </a:p>
          <a:p>
            <a:pPr marL="1431925" lvl="2" indent="-356870"/>
            <a:r>
              <a:rPr lang="en-US" altLang="zh-CN" sz="2000">
                <a:solidFill>
                  <a:srgbClr val="0033CC"/>
                </a:solidFill>
              </a:rPr>
              <a:t>Reflective</a:t>
            </a:r>
            <a:r>
              <a:rPr lang="en-US" altLang="zh-CN" sz="2000"/>
              <a:t>, </a:t>
            </a:r>
            <a:r>
              <a:rPr lang="en-US" altLang="zh-CN" sz="2000">
                <a:solidFill>
                  <a:srgbClr val="0033CC"/>
                </a:solidFill>
              </a:rPr>
              <a:t>transitive</a:t>
            </a:r>
            <a:r>
              <a:rPr lang="en-US" altLang="zh-CN" sz="2000"/>
              <a:t>, and </a:t>
            </a:r>
            <a:r>
              <a:rPr lang="en-US" altLang="zh-CN" sz="2000">
                <a:solidFill>
                  <a:srgbClr val="0033CC"/>
                </a:solidFill>
              </a:rPr>
              <a:t>antisymmetric</a:t>
            </a:r>
            <a:r>
              <a:rPr lang="en-US" altLang="zh-CN" sz="2000"/>
              <a:t>. </a:t>
            </a:r>
            <a:endParaRPr lang="en-US" altLang="zh-CN" sz="2000"/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1682" name="标题 71168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Algorithm to Calculate </a:t>
            </a:r>
            <a:r>
              <a:rPr lang="en-US" altLang="zh-CN" b="1"/>
              <a:t>D(n)</a:t>
            </a:r>
            <a:endParaRPr lang="en-US" altLang="zh-CN" b="1"/>
          </a:p>
        </p:txBody>
      </p:sp>
      <p:sp>
        <p:nvSpPr>
          <p:cNvPr id="711683" name="文本占位符 711682"/>
          <p:cNvSpPr>
            <a:spLocks noGrp="1"/>
          </p:cNvSpPr>
          <p:nvPr>
            <p:ph type="body" idx="1"/>
          </p:nvPr>
        </p:nvSpPr>
        <p:spPr>
          <a:xfrm>
            <a:off x="1370013" y="1600200"/>
            <a:ext cx="7313612" cy="4724400"/>
          </a:xfrm>
        </p:spPr>
        <p:txBody>
          <a:bodyPr/>
          <a:p>
            <a:pPr marL="357505" indent="-357505" defTabSz="0">
              <a:tabLst>
                <a:tab pos="1259205" algn="l"/>
                <a:tab pos="1524000" algn="l"/>
                <a:tab pos="1789430" algn="l"/>
              </a:tabLst>
            </a:pPr>
            <a:r>
              <a:rPr lang="en-US" altLang="zh-CN" sz="2000"/>
              <a:t>Input: flow graph </a:t>
            </a:r>
            <a:r>
              <a:rPr lang="en-US" altLang="zh-CN" sz="2000">
                <a:solidFill>
                  <a:srgbClr val="A50021"/>
                </a:solidFill>
              </a:rPr>
              <a:t>G = (N, E, n</a:t>
            </a:r>
            <a:r>
              <a:rPr lang="en-US" altLang="zh-CN" sz="2000" baseline="-25000">
                <a:solidFill>
                  <a:srgbClr val="A50021"/>
                </a:solidFill>
              </a:rPr>
              <a:t>0</a:t>
            </a:r>
            <a:r>
              <a:rPr lang="en-US" altLang="zh-CN" sz="2000">
                <a:solidFill>
                  <a:srgbClr val="A50021"/>
                </a:solidFill>
              </a:rPr>
              <a:t>)</a:t>
            </a:r>
            <a:endParaRPr lang="en-US" altLang="zh-CN" sz="2000">
              <a:solidFill>
                <a:srgbClr val="A50021"/>
              </a:solidFill>
            </a:endParaRPr>
          </a:p>
          <a:p>
            <a:pPr marL="895350" lvl="1" indent="-358775" defTabSz="0">
              <a:tabLst>
                <a:tab pos="1259205" algn="l"/>
                <a:tab pos="1524000" algn="l"/>
                <a:tab pos="1789430" algn="l"/>
              </a:tabLst>
            </a:pPr>
            <a:r>
              <a:rPr lang="en-US" altLang="zh-CN" sz="1600">
                <a:solidFill>
                  <a:srgbClr val="A50021"/>
                </a:solidFill>
              </a:rPr>
              <a:t>N</a:t>
            </a:r>
            <a:r>
              <a:rPr lang="en-US" altLang="zh-CN" sz="1600"/>
              <a:t> = set of nodes; </a:t>
            </a:r>
            <a:r>
              <a:rPr lang="en-US" altLang="zh-CN" sz="1600">
                <a:solidFill>
                  <a:srgbClr val="A50021"/>
                </a:solidFill>
              </a:rPr>
              <a:t>E </a:t>
            </a:r>
            <a:r>
              <a:rPr lang="en-US" altLang="zh-CN" sz="1600"/>
              <a:t>= set of edges; </a:t>
            </a:r>
            <a:r>
              <a:rPr lang="en-US" altLang="zh-CN" sz="1600">
                <a:solidFill>
                  <a:srgbClr val="A50021"/>
                </a:solidFill>
              </a:rPr>
              <a:t>n</a:t>
            </a:r>
            <a:r>
              <a:rPr lang="en-US" altLang="zh-CN" sz="1600" baseline="-25000">
                <a:solidFill>
                  <a:srgbClr val="A50021"/>
                </a:solidFill>
              </a:rPr>
              <a:t>0</a:t>
            </a:r>
            <a:r>
              <a:rPr lang="en-US" altLang="zh-CN" sz="1600"/>
              <a:t> = entry. </a:t>
            </a:r>
            <a:endParaRPr lang="en-US" altLang="zh-CN" sz="1600"/>
          </a:p>
          <a:p>
            <a:pPr marL="357505" indent="-357505" defTabSz="0">
              <a:tabLst>
                <a:tab pos="1259205" algn="l"/>
                <a:tab pos="1524000" algn="l"/>
                <a:tab pos="1789430" algn="l"/>
              </a:tabLst>
            </a:pPr>
            <a:r>
              <a:rPr lang="en-US" altLang="zh-CN" sz="2000"/>
              <a:t>Algorithm</a:t>
            </a:r>
            <a:endParaRPr lang="en-US" altLang="zh-CN" sz="2000"/>
          </a:p>
          <a:p>
            <a:pPr marL="895350" lvl="1" indent="-358775" defTabSz="0">
              <a:lnSpc>
                <a:spcPct val="85000"/>
              </a:lnSpc>
              <a:buFont typeface="Wingdings" panose="05000000000000000000" pitchFamily="2" charset="2"/>
              <a:buAutoNum type="arabicPeriod"/>
              <a:tabLst>
                <a:tab pos="1259205" algn="l"/>
                <a:tab pos="1524000" algn="l"/>
                <a:tab pos="1789430" algn="l"/>
              </a:tabLst>
            </a:pPr>
            <a:r>
              <a:rPr lang="en-US" altLang="zh-CN" sz="1800">
                <a:latin typeface="Courier New" panose="02070309020205020404" pitchFamily="49" charset="0"/>
              </a:rPr>
              <a:t>D(n</a:t>
            </a:r>
            <a:r>
              <a:rPr lang="en-US" altLang="zh-CN" sz="1800" baseline="-25000">
                <a:latin typeface="Courier New" panose="02070309020205020404" pitchFamily="49" charset="0"/>
              </a:rPr>
              <a:t>0</a:t>
            </a:r>
            <a:r>
              <a:rPr lang="en-US" altLang="zh-CN" sz="1800">
                <a:latin typeface="Courier New" panose="02070309020205020404" pitchFamily="49" charset="0"/>
              </a:rPr>
              <a:t>) = {n</a:t>
            </a:r>
            <a:r>
              <a:rPr lang="en-US" altLang="zh-CN" sz="1800" baseline="-25000">
                <a:latin typeface="Courier New" panose="02070309020205020404" pitchFamily="49" charset="0"/>
              </a:rPr>
              <a:t>0</a:t>
            </a:r>
            <a:r>
              <a:rPr lang="en-US" altLang="zh-CN" sz="1800">
                <a:latin typeface="Courier New" panose="02070309020205020404" pitchFamily="49" charset="0"/>
              </a:rPr>
              <a:t>};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marL="895350" lvl="1" indent="-358775" defTabSz="0">
              <a:lnSpc>
                <a:spcPct val="85000"/>
              </a:lnSpc>
              <a:buFont typeface="Wingdings" panose="05000000000000000000" pitchFamily="2" charset="2"/>
              <a:buAutoNum type="arabicPeriod"/>
              <a:tabLst>
                <a:tab pos="1259205" algn="l"/>
                <a:tab pos="1524000" algn="l"/>
                <a:tab pos="1789430" algn="l"/>
              </a:tabLst>
            </a:pPr>
            <a:r>
              <a:rPr lang="en-US" altLang="zh-CN" sz="1800" b="1">
                <a:latin typeface="Courier New" panose="02070309020205020404" pitchFamily="49" charset="0"/>
              </a:rPr>
              <a:t>foreach</a:t>
            </a:r>
            <a:r>
              <a:rPr lang="en-US" altLang="zh-CN" sz="1800">
                <a:latin typeface="Courier New" panose="02070309020205020404" pitchFamily="49" charset="0"/>
              </a:rPr>
              <a:t> (n </a:t>
            </a:r>
            <a:r>
              <a:rPr lang="en-US" altLang="zh-CN" sz="1800">
                <a:latin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lang="en-US" altLang="zh-CN" sz="1800">
                <a:latin typeface="Courier New" panose="02070309020205020404" pitchFamily="49" charset="0"/>
              </a:rPr>
              <a:t> N - {n</a:t>
            </a:r>
            <a:r>
              <a:rPr lang="en-US" altLang="zh-CN" sz="1800" baseline="-25000">
                <a:latin typeface="Courier New" panose="02070309020205020404" pitchFamily="49" charset="0"/>
              </a:rPr>
              <a:t>0</a:t>
            </a:r>
            <a:r>
              <a:rPr lang="en-US" altLang="zh-CN" sz="1800">
                <a:latin typeface="Courier New" panose="02070309020205020404" pitchFamily="49" charset="0"/>
              </a:rPr>
              <a:t>})  D(n) = N;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marL="895350" lvl="1" indent="-358775" defTabSz="0">
              <a:lnSpc>
                <a:spcPct val="85000"/>
              </a:lnSpc>
              <a:buFont typeface="Wingdings" panose="05000000000000000000" pitchFamily="2" charset="2"/>
              <a:buAutoNum type="arabicPeriod"/>
              <a:tabLst>
                <a:tab pos="1259205" algn="l"/>
                <a:tab pos="1524000" algn="l"/>
                <a:tab pos="1789430" algn="l"/>
              </a:tabLst>
            </a:pPr>
            <a:r>
              <a:rPr lang="en-US" altLang="zh-CN" sz="1800">
                <a:latin typeface="Courier New" panose="02070309020205020404" pitchFamily="49" charset="0"/>
              </a:rPr>
              <a:t>changed = </a:t>
            </a:r>
            <a:r>
              <a:rPr lang="en-US" altLang="zh-CN" sz="1800" b="1">
                <a:latin typeface="Courier New" panose="02070309020205020404" pitchFamily="49" charset="0"/>
              </a:rPr>
              <a:t>true</a:t>
            </a:r>
            <a:r>
              <a:rPr lang="en-US" altLang="zh-CN" sz="1800">
                <a:latin typeface="Courier New" panose="02070309020205020404" pitchFamily="49" charset="0"/>
              </a:rPr>
              <a:t>;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marL="895350" lvl="1" indent="-358775" defTabSz="0">
              <a:lnSpc>
                <a:spcPct val="85000"/>
              </a:lnSpc>
              <a:buFont typeface="Wingdings" panose="05000000000000000000" pitchFamily="2" charset="2"/>
              <a:buAutoNum type="arabicPeriod"/>
              <a:tabLst>
                <a:tab pos="1259205" algn="l"/>
                <a:tab pos="1524000" algn="l"/>
                <a:tab pos="1789430" algn="l"/>
              </a:tabLst>
            </a:pPr>
            <a:r>
              <a:rPr lang="en-US" altLang="zh-CN" sz="1800" b="1">
                <a:latin typeface="Courier New" panose="02070309020205020404" pitchFamily="49" charset="0"/>
              </a:rPr>
              <a:t>while</a:t>
            </a:r>
            <a:r>
              <a:rPr lang="en-US" altLang="zh-CN" sz="1800">
                <a:latin typeface="Courier New" panose="02070309020205020404" pitchFamily="49" charset="0"/>
              </a:rPr>
              <a:t> (changed) {</a:t>
            </a:r>
            <a:endParaRPr lang="en-US" altLang="zh-CN" sz="1800">
              <a:latin typeface="Courier New" panose="02070309020205020404" pitchFamily="49" charset="0"/>
            </a:endParaRPr>
          </a:p>
          <a:p>
            <a:pPr marL="895350" lvl="1" indent="-358775" defTabSz="0">
              <a:lnSpc>
                <a:spcPct val="85000"/>
              </a:lnSpc>
              <a:buFont typeface="Wingdings" panose="05000000000000000000" pitchFamily="2" charset="2"/>
              <a:buAutoNum type="arabicPeriod"/>
              <a:tabLst>
                <a:tab pos="1259205" algn="l"/>
                <a:tab pos="1524000" algn="l"/>
                <a:tab pos="1789430" algn="l"/>
              </a:tabLst>
            </a:pPr>
            <a:r>
              <a:rPr lang="en-US" altLang="zh-CN" sz="1800">
                <a:latin typeface="Courier New" panose="02070309020205020404" pitchFamily="49" charset="0"/>
              </a:rPr>
              <a:t>	changed = </a:t>
            </a:r>
            <a:r>
              <a:rPr lang="en-US" altLang="zh-CN" sz="1800" b="1">
                <a:latin typeface="Courier New" panose="02070309020205020404" pitchFamily="49" charset="0"/>
              </a:rPr>
              <a:t>false</a:t>
            </a:r>
            <a:r>
              <a:rPr lang="en-US" altLang="zh-CN" sz="1800">
                <a:latin typeface="Courier New" panose="02070309020205020404" pitchFamily="49" charset="0"/>
              </a:rPr>
              <a:t>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marL="895350" lvl="1" indent="-358775" defTabSz="0">
              <a:lnSpc>
                <a:spcPct val="85000"/>
              </a:lnSpc>
              <a:buFont typeface="Wingdings" panose="05000000000000000000" pitchFamily="2" charset="2"/>
              <a:buAutoNum type="arabicPeriod"/>
              <a:tabLst>
                <a:tab pos="1259205" algn="l"/>
                <a:tab pos="1524000" algn="l"/>
                <a:tab pos="1789430" algn="l"/>
              </a:tabLst>
            </a:pPr>
            <a:r>
              <a:rPr lang="en-US" altLang="zh-CN" sz="1800">
                <a:latin typeface="Courier New" panose="02070309020205020404" pitchFamily="49" charset="0"/>
              </a:rPr>
              <a:t>	</a:t>
            </a:r>
            <a:r>
              <a:rPr lang="en-US" altLang="zh-CN" sz="1800" b="1">
                <a:latin typeface="Courier New" panose="02070309020205020404" pitchFamily="49" charset="0"/>
              </a:rPr>
              <a:t>foreach</a:t>
            </a:r>
            <a:r>
              <a:rPr lang="en-US" altLang="zh-CN" sz="1800">
                <a:latin typeface="Courier New" panose="02070309020205020404" pitchFamily="49" charset="0"/>
              </a:rPr>
              <a:t> (n </a:t>
            </a:r>
            <a:r>
              <a:rPr lang="en-US" altLang="zh-CN" sz="1800">
                <a:latin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lang="en-US" altLang="zh-CN" sz="1800">
                <a:latin typeface="Courier New" panose="02070309020205020404" pitchFamily="49" charset="0"/>
              </a:rPr>
              <a:t> N - {n</a:t>
            </a:r>
            <a:r>
              <a:rPr lang="en-US" altLang="zh-CN" sz="1800" baseline="-25000">
                <a:latin typeface="Courier New" panose="02070309020205020404" pitchFamily="49" charset="0"/>
              </a:rPr>
              <a:t>0</a:t>
            </a:r>
            <a:r>
              <a:rPr lang="en-US" altLang="zh-CN" sz="1800">
                <a:latin typeface="Courier New" panose="02070309020205020404" pitchFamily="49" charset="0"/>
              </a:rPr>
              <a:t>}) {</a:t>
            </a:r>
            <a:endParaRPr lang="en-US" altLang="zh-CN" sz="1800">
              <a:latin typeface="Courier New" panose="02070309020205020404" pitchFamily="49" charset="0"/>
            </a:endParaRPr>
          </a:p>
          <a:p>
            <a:pPr marL="895350" lvl="1" indent="-358775" defTabSz="0">
              <a:lnSpc>
                <a:spcPct val="85000"/>
              </a:lnSpc>
              <a:buFont typeface="Wingdings" panose="05000000000000000000" pitchFamily="2" charset="2"/>
              <a:buAutoNum type="arabicPeriod"/>
              <a:tabLst>
                <a:tab pos="1259205" algn="l"/>
                <a:tab pos="1524000" algn="l"/>
                <a:tab pos="1789430" algn="l"/>
              </a:tabLst>
            </a:pPr>
            <a:r>
              <a:rPr lang="en-US" altLang="zh-CN" sz="1800">
                <a:latin typeface="Courier New" panose="02070309020205020404" pitchFamily="49" charset="0"/>
              </a:rPr>
              <a:t>		newd = </a:t>
            </a:r>
            <a:r>
              <a:rPr lang="en-US" altLang="zh-CN" sz="1800">
                <a:solidFill>
                  <a:srgbClr val="0033CC"/>
                </a:solidFill>
                <a:latin typeface="Courier New" panose="02070309020205020404" pitchFamily="49" charset="0"/>
              </a:rPr>
              <a:t>{n}</a:t>
            </a:r>
            <a:r>
              <a:rPr lang="en-US" altLang="zh-CN" sz="1800">
                <a:latin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sym typeface="MT Extra" panose="05050102010205020202" pitchFamily="18" charset="2"/>
              </a:rPr>
              <a:t></a:t>
            </a:r>
            <a:r>
              <a:rPr lang="en-US" altLang="zh-CN" sz="1800">
                <a:latin typeface="Courier New" panose="02070309020205020404" pitchFamily="49" charset="0"/>
              </a:rPr>
              <a:t> (</a:t>
            </a:r>
            <a:r>
              <a:rPr lang="en-US" altLang="zh-CN" sz="1800">
                <a:solidFill>
                  <a:srgbClr val="A50021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</a:t>
            </a:r>
            <a:r>
              <a:rPr lang="en-US" altLang="zh-CN" sz="1800" baseline="-25000">
                <a:solidFill>
                  <a:srgbClr val="A50021"/>
                </a:solidFill>
                <a:latin typeface="Courier New" panose="02070309020205020404" pitchFamily="49" charset="0"/>
              </a:rPr>
              <a:t>p</a:t>
            </a:r>
            <a:r>
              <a:rPr lang="en-US" altLang="zh-CN" sz="1800" baseline="-25000">
                <a:solidFill>
                  <a:srgbClr val="A5002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lang="en-US" altLang="zh-CN" sz="1800" baseline="-25000">
                <a:solidFill>
                  <a:srgbClr val="A50021"/>
                </a:solidFill>
                <a:latin typeface="Courier New" panose="02070309020205020404" pitchFamily="49" charset="0"/>
              </a:rPr>
              <a:t>PRE(n)</a:t>
            </a:r>
            <a:r>
              <a:rPr lang="en-US" altLang="zh-CN" sz="1800">
                <a:solidFill>
                  <a:srgbClr val="A50021"/>
                </a:solidFill>
                <a:latin typeface="Courier New" panose="02070309020205020404" pitchFamily="49" charset="0"/>
              </a:rPr>
              <a:t> D(p)</a:t>
            </a:r>
            <a:r>
              <a:rPr lang="en-US" altLang="zh-CN" sz="1800">
                <a:latin typeface="Courier New" panose="02070309020205020404" pitchFamily="49" charset="0"/>
              </a:rPr>
              <a:t>);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marL="895350" lvl="1" indent="-358775" defTabSz="0">
              <a:lnSpc>
                <a:spcPct val="85000"/>
              </a:lnSpc>
              <a:buFont typeface="Wingdings" panose="05000000000000000000" pitchFamily="2" charset="2"/>
              <a:buAutoNum type="arabicPeriod"/>
              <a:tabLst>
                <a:tab pos="1259205" algn="l"/>
                <a:tab pos="1524000" algn="l"/>
                <a:tab pos="1789430" algn="l"/>
              </a:tabLst>
            </a:pPr>
            <a:r>
              <a:rPr lang="en-US" altLang="zh-CN" sz="1800">
                <a:latin typeface="Courier New" panose="02070309020205020404" pitchFamily="49" charset="0"/>
              </a:rPr>
              <a:t>		</a:t>
            </a:r>
            <a:r>
              <a:rPr lang="en-US" altLang="zh-CN" sz="1800" b="1">
                <a:latin typeface="Courier New" panose="02070309020205020404" pitchFamily="49" charset="0"/>
              </a:rPr>
              <a:t>if </a:t>
            </a:r>
            <a:r>
              <a:rPr lang="en-US" altLang="zh-CN" sz="1800">
                <a:latin typeface="Courier New" panose="02070309020205020404" pitchFamily="49" charset="0"/>
              </a:rPr>
              <a:t>(D(n) </a:t>
            </a:r>
            <a:r>
              <a:rPr lang="en-US" altLang="zh-CN" sz="1800">
                <a:latin typeface="Courier New" panose="02070309020205020404" pitchFamily="49" charset="0"/>
                <a:sym typeface="Symbol" panose="05050102010706020507" pitchFamily="18" charset="2"/>
              </a:rPr>
              <a:t></a:t>
            </a:r>
            <a:r>
              <a:rPr lang="en-US" altLang="zh-CN" sz="1800">
                <a:latin typeface="Courier New" panose="02070309020205020404" pitchFamily="49" charset="0"/>
              </a:rPr>
              <a:t> newd) {</a:t>
            </a:r>
            <a:endParaRPr lang="en-US" altLang="zh-CN" sz="1800">
              <a:latin typeface="Courier New" panose="02070309020205020404" pitchFamily="49" charset="0"/>
            </a:endParaRPr>
          </a:p>
          <a:p>
            <a:pPr marL="895350" lvl="1" indent="-358775" defTabSz="0">
              <a:lnSpc>
                <a:spcPct val="85000"/>
              </a:lnSpc>
              <a:buFont typeface="Wingdings" panose="05000000000000000000" pitchFamily="2" charset="2"/>
              <a:buAutoNum type="arabicPeriod"/>
              <a:tabLst>
                <a:tab pos="1259205" algn="l"/>
                <a:tab pos="1524000" algn="l"/>
                <a:tab pos="1789430" algn="l"/>
              </a:tabLst>
            </a:pPr>
            <a:r>
              <a:rPr lang="en-US" altLang="zh-CN" sz="1800">
                <a:latin typeface="Courier New" panose="02070309020205020404" pitchFamily="49" charset="0"/>
              </a:rPr>
              <a:t>			D(n) = newd; changed = </a:t>
            </a:r>
            <a:r>
              <a:rPr lang="en-US" altLang="zh-CN" sz="1800" b="1">
                <a:latin typeface="Courier New" panose="02070309020205020404" pitchFamily="49" charset="0"/>
              </a:rPr>
              <a:t>true</a:t>
            </a:r>
            <a:r>
              <a:rPr lang="en-US" altLang="zh-CN" sz="1800">
                <a:latin typeface="Courier New" panose="02070309020205020404" pitchFamily="49" charset="0"/>
              </a:rPr>
              <a:t>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marL="895350" lvl="1" indent="-358775" defTabSz="0">
              <a:lnSpc>
                <a:spcPct val="85000"/>
              </a:lnSpc>
              <a:buFont typeface="Wingdings" panose="05000000000000000000" pitchFamily="2" charset="2"/>
              <a:buAutoNum type="arabicPeriod"/>
              <a:tabLst>
                <a:tab pos="1259205" algn="l"/>
                <a:tab pos="1524000" algn="l"/>
                <a:tab pos="1789430" algn="l"/>
              </a:tabLst>
            </a:pPr>
            <a:r>
              <a:rPr lang="en-US" altLang="zh-CN" sz="1800">
                <a:latin typeface="Courier New" panose="02070309020205020404" pitchFamily="49" charset="0"/>
              </a:rPr>
              <a:t>		}</a:t>
            </a:r>
            <a:endParaRPr lang="en-US" altLang="zh-CN" sz="1800">
              <a:latin typeface="Courier New" panose="02070309020205020404" pitchFamily="49" charset="0"/>
            </a:endParaRPr>
          </a:p>
          <a:p>
            <a:pPr marL="895350" lvl="1" indent="-358775" defTabSz="0">
              <a:lnSpc>
                <a:spcPct val="85000"/>
              </a:lnSpc>
              <a:buFont typeface="Wingdings" panose="05000000000000000000" pitchFamily="2" charset="2"/>
              <a:buAutoNum type="arabicPeriod"/>
              <a:tabLst>
                <a:tab pos="1259205" algn="l"/>
                <a:tab pos="1524000" algn="l"/>
                <a:tab pos="1789430" algn="l"/>
              </a:tabLst>
            </a:pPr>
            <a:r>
              <a:rPr lang="en-US" altLang="zh-CN" sz="1800">
                <a:latin typeface="Courier New" panose="02070309020205020404" pitchFamily="49" charset="0"/>
              </a:rPr>
              <a:t>	}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marL="895350" lvl="1" indent="-358775" defTabSz="0">
              <a:lnSpc>
                <a:spcPct val="85000"/>
              </a:lnSpc>
              <a:buFont typeface="Wingdings" panose="05000000000000000000" pitchFamily="2" charset="2"/>
              <a:buAutoNum type="arabicPeriod"/>
              <a:tabLst>
                <a:tab pos="1259205" algn="l"/>
                <a:tab pos="1524000" algn="l"/>
                <a:tab pos="1789430" algn="l"/>
              </a:tabLst>
            </a:pPr>
            <a:r>
              <a:rPr lang="en-US" altLang="zh-CN" sz="1800">
                <a:latin typeface="Courier New" panose="02070309020205020404" pitchFamily="49" charset="0"/>
              </a:rPr>
              <a:t>}</a:t>
            </a:r>
            <a:endParaRPr lang="en-US" altLang="zh-CN" sz="1800">
              <a:latin typeface="Courier New" panose="02070309020205020404" pitchFamily="49" charset="0"/>
            </a:endParaRPr>
          </a:p>
        </p:txBody>
      </p:sp>
      <p:sp>
        <p:nvSpPr>
          <p:cNvPr id="711684" name="折角形 711683"/>
          <p:cNvSpPr/>
          <p:nvPr/>
        </p:nvSpPr>
        <p:spPr>
          <a:xfrm>
            <a:off x="6781800" y="5715000"/>
            <a:ext cx="2133600" cy="609600"/>
          </a:xfrm>
          <a:prstGeom prst="foldedCorner">
            <a:avLst>
              <a:gd name="adj" fmla="val 12500"/>
            </a:avLst>
          </a:prstGeom>
          <a:noFill/>
          <a:ln w="9525" cap="flat" cmpd="sng">
            <a:solidFill>
              <a:srgbClr val="E6E6E6"/>
            </a:solidFill>
            <a:prstDash val="solid"/>
            <a:headEnd type="none" w="med" len="med"/>
            <a:tailEnd type="none" w="lg" len="lg"/>
          </a:ln>
        </p:spPr>
        <p:txBody>
          <a:bodyPr wrap="none" anchor="ctr"/>
          <a:p>
            <a:pPr lvl="0" algn="ctr" eaLnBrk="0" hangingPunct="0"/>
            <a:r>
              <a:rPr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 = predecessor</a:t>
            </a:r>
            <a:endParaRPr lang="en-US" altLang="zh-CN" sz="1600">
              <a:solidFill>
                <a:schemeClr val="fol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8434" name="标题 65843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1. Introduction</a:t>
            </a:r>
            <a:endParaRPr lang="en-US" altLang="zh-CN"/>
          </a:p>
        </p:txBody>
      </p:sp>
      <p:sp>
        <p:nvSpPr>
          <p:cNvPr id="658435" name="文本占位符 658434"/>
          <p:cNvSpPr>
            <a:spLocks noGrp="1"/>
          </p:cNvSpPr>
          <p:nvPr>
            <p:ph type="body" idx="1"/>
          </p:nvPr>
        </p:nvSpPr>
        <p:spPr>
          <a:xfrm>
            <a:off x="1371600" y="1676400"/>
            <a:ext cx="7313613" cy="4648200"/>
          </a:xfrm>
        </p:spPr>
        <p:txBody>
          <a:bodyPr/>
          <a:p>
            <a:pPr defTabSz="0">
              <a:tabLst>
                <a:tab pos="1524000" algn="l"/>
                <a:tab pos="2066925" algn="l"/>
              </a:tabLst>
            </a:pPr>
            <a:r>
              <a:rPr lang="en-US" altLang="zh-CN" sz="2500"/>
              <a:t>Terminology</a:t>
            </a:r>
            <a:endParaRPr lang="en-US" altLang="zh-CN" sz="2500"/>
          </a:p>
          <a:p>
            <a:pPr lvl="1" defTabSz="0">
              <a:tabLst>
                <a:tab pos="1524000" algn="l"/>
                <a:tab pos="2066925" algn="l"/>
              </a:tabLst>
            </a:pPr>
            <a:r>
              <a:rPr lang="en-US" altLang="zh-CN" sz="2100"/>
              <a:t>Code optimization vs. code improvement</a:t>
            </a:r>
            <a:endParaRPr lang="en-US" altLang="zh-CN" sz="2100"/>
          </a:p>
          <a:p>
            <a:pPr defTabSz="0">
              <a:tabLst>
                <a:tab pos="1524000" algn="l"/>
                <a:tab pos="2066925" algn="l"/>
              </a:tabLst>
            </a:pPr>
            <a:r>
              <a:rPr lang="en-US" altLang="zh-CN" sz="2500"/>
              <a:t>Precondition</a:t>
            </a:r>
            <a:endParaRPr lang="en-US" altLang="zh-CN" sz="2500"/>
          </a:p>
          <a:p>
            <a:pPr lvl="1" defTabSz="0">
              <a:tabLst>
                <a:tab pos="1524000" algn="l"/>
                <a:tab pos="2066925" algn="l"/>
              </a:tabLst>
            </a:pPr>
            <a:r>
              <a:rPr lang="en-US" altLang="zh-CN" sz="2100"/>
              <a:t>Semantics-preserving transformations</a:t>
            </a:r>
            <a:endParaRPr lang="en-US" altLang="zh-CN" sz="2100"/>
          </a:p>
          <a:p>
            <a:pPr defTabSz="0">
              <a:tabLst>
                <a:tab pos="1524000" algn="l"/>
                <a:tab pos="2066925" algn="l"/>
              </a:tabLst>
            </a:pPr>
            <a:r>
              <a:rPr lang="en-US" altLang="zh-CN" sz="2500"/>
              <a:t>Trade-off and consequence</a:t>
            </a:r>
            <a:endParaRPr lang="en-US" altLang="zh-CN" sz="2500"/>
          </a:p>
          <a:p>
            <a:pPr lvl="1" defTabSz="0">
              <a:tabLst>
                <a:tab pos="1524000" algn="l"/>
                <a:tab pos="2066925" algn="l"/>
              </a:tabLst>
            </a:pPr>
            <a:r>
              <a:rPr lang="en-US" altLang="zh-CN" sz="2100"/>
              <a:t>Time efficiency vs. space efficiency</a:t>
            </a:r>
            <a:endParaRPr lang="en-US" altLang="zh-CN" sz="2100"/>
          </a:p>
          <a:p>
            <a:pPr lvl="1" defTabSz="0">
              <a:tabLst>
                <a:tab pos="1524000" algn="l"/>
                <a:tab pos="2066925" algn="l"/>
              </a:tabLst>
            </a:pPr>
            <a:r>
              <a:rPr lang="en-US" altLang="zh-CN" sz="2100"/>
              <a:t>Compiler efficiency vs. target code efficiency</a:t>
            </a:r>
            <a:endParaRPr lang="en-US" altLang="zh-CN" sz="2100"/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2706" name="标题 71270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The Previous Example</a:t>
            </a:r>
            <a:endParaRPr lang="en-US" altLang="zh-CN" b="1"/>
          </a:p>
        </p:txBody>
      </p:sp>
      <p:grpSp>
        <p:nvGrpSpPr>
          <p:cNvPr id="712709" name="组合 712708"/>
          <p:cNvGrpSpPr/>
          <p:nvPr/>
        </p:nvGrpSpPr>
        <p:grpSpPr>
          <a:xfrm>
            <a:off x="1524000" y="2057400"/>
            <a:ext cx="2563813" cy="3352800"/>
            <a:chOff x="384" y="1152"/>
            <a:chExt cx="1663" cy="2160"/>
          </a:xfrm>
        </p:grpSpPr>
        <p:sp>
          <p:nvSpPr>
            <p:cNvPr id="712710" name="椭圆 712709"/>
            <p:cNvSpPr/>
            <p:nvPr/>
          </p:nvSpPr>
          <p:spPr>
            <a:xfrm>
              <a:off x="1128" y="1152"/>
              <a:ext cx="334" cy="32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2711" name="椭圆 712710"/>
            <p:cNvSpPr/>
            <p:nvPr/>
          </p:nvSpPr>
          <p:spPr>
            <a:xfrm>
              <a:off x="1128" y="1612"/>
              <a:ext cx="334" cy="32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2712" name="椭圆 712711"/>
            <p:cNvSpPr/>
            <p:nvPr/>
          </p:nvSpPr>
          <p:spPr>
            <a:xfrm>
              <a:off x="1128" y="2072"/>
              <a:ext cx="334" cy="32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2713" name="椭圆 712712"/>
            <p:cNvSpPr/>
            <p:nvPr/>
          </p:nvSpPr>
          <p:spPr>
            <a:xfrm>
              <a:off x="1713" y="1842"/>
              <a:ext cx="334" cy="32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2714" name="椭圆 712713"/>
            <p:cNvSpPr/>
            <p:nvPr/>
          </p:nvSpPr>
          <p:spPr>
            <a:xfrm>
              <a:off x="710" y="2532"/>
              <a:ext cx="334" cy="32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2715" name="椭圆 712714"/>
            <p:cNvSpPr/>
            <p:nvPr/>
          </p:nvSpPr>
          <p:spPr>
            <a:xfrm>
              <a:off x="1128" y="2992"/>
              <a:ext cx="334" cy="32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2716" name="椭圆 712715"/>
            <p:cNvSpPr/>
            <p:nvPr/>
          </p:nvSpPr>
          <p:spPr>
            <a:xfrm>
              <a:off x="1546" y="2532"/>
              <a:ext cx="334" cy="32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2717" name="直接连接符 712716"/>
            <p:cNvSpPr/>
            <p:nvPr/>
          </p:nvSpPr>
          <p:spPr>
            <a:xfrm>
              <a:off x="1304" y="1497"/>
              <a:ext cx="0" cy="11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12718" name="直接连接符 712717"/>
            <p:cNvSpPr/>
            <p:nvPr/>
          </p:nvSpPr>
          <p:spPr>
            <a:xfrm>
              <a:off x="1304" y="1957"/>
              <a:ext cx="0" cy="11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12719" name="直接连接符 712718"/>
            <p:cNvSpPr/>
            <p:nvPr/>
          </p:nvSpPr>
          <p:spPr>
            <a:xfrm flipH="1">
              <a:off x="1053" y="2417"/>
              <a:ext cx="167" cy="23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12720" name="直接连接符 712719"/>
            <p:cNvSpPr/>
            <p:nvPr/>
          </p:nvSpPr>
          <p:spPr>
            <a:xfrm>
              <a:off x="1387" y="2417"/>
              <a:ext cx="168" cy="23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12721" name="直接连接符 712720"/>
            <p:cNvSpPr/>
            <p:nvPr/>
          </p:nvSpPr>
          <p:spPr>
            <a:xfrm>
              <a:off x="1053" y="2762"/>
              <a:ext cx="167" cy="23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12722" name="直接连接符 712721"/>
            <p:cNvSpPr/>
            <p:nvPr/>
          </p:nvSpPr>
          <p:spPr>
            <a:xfrm flipH="1">
              <a:off x="1387" y="2762"/>
              <a:ext cx="168" cy="23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12723" name="直接连接符 712722"/>
            <p:cNvSpPr/>
            <p:nvPr/>
          </p:nvSpPr>
          <p:spPr>
            <a:xfrm>
              <a:off x="1471" y="1842"/>
              <a:ext cx="251" cy="11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12724" name="直接连接符 712723"/>
            <p:cNvSpPr/>
            <p:nvPr/>
          </p:nvSpPr>
          <p:spPr>
            <a:xfrm flipH="1">
              <a:off x="1471" y="2072"/>
              <a:ext cx="251" cy="11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12725" name="任意多边形 712724"/>
            <p:cNvSpPr/>
            <p:nvPr/>
          </p:nvSpPr>
          <p:spPr>
            <a:xfrm flipH="1" flipV="1">
              <a:off x="886" y="1727"/>
              <a:ext cx="251" cy="460"/>
            </a:xfrm>
            <a:custGeom>
              <a:avLst/>
              <a:gdLst>
                <a:gd name="txL" fmla="*/ 0 w 21600"/>
                <a:gd name="txT" fmla="*/ 0 h 43150"/>
                <a:gd name="txR" fmla="*/ 21600 w 21600"/>
                <a:gd name="txB" fmla="*/ 43150 h 43150"/>
              </a:gdLst>
              <a:ahLst/>
              <a:cxnLst>
                <a:cxn ang="270">
                  <a:pos x="0" y="0"/>
                </a:cxn>
                <a:cxn ang="90">
                  <a:pos x="1463" y="43150"/>
                </a:cxn>
                <a:cxn ang="90">
                  <a:pos x="0" y="21600"/>
                </a:cxn>
              </a:cxnLst>
              <a:rect l="txL" t="txT" r="txR" b="txB"/>
              <a:pathLst>
                <a:path w="21600" h="43150" fill="none">
                  <a:moveTo>
                    <a:pt x="0" y="0"/>
                  </a:moveTo>
                  <a:arcTo wR="21600" hR="21600" stAng="-5400000" swAng="10566974"/>
                </a:path>
                <a:path w="21600" h="43150" stroke="0">
                  <a:moveTo>
                    <a:pt x="0" y="0"/>
                  </a:moveTo>
                  <a:arcTo wR="21600" hR="21600" stAng="-5400000" swAng="10566974"/>
                  <a:lnTo>
                    <a:pt x="0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2726" name="任意多边形 712725"/>
            <p:cNvSpPr/>
            <p:nvPr/>
          </p:nvSpPr>
          <p:spPr>
            <a:xfrm flipH="1" flipV="1">
              <a:off x="635" y="2765"/>
              <a:ext cx="251" cy="226"/>
            </a:xfrm>
            <a:custGeom>
              <a:avLst/>
              <a:gdLst>
                <a:gd name="txL" fmla="*/ 0 w 43200"/>
                <a:gd name="txT" fmla="*/ 0 h 42486"/>
                <a:gd name="txR" fmla="*/ 43200 w 43200"/>
                <a:gd name="txB" fmla="*/ 42486 h 42486"/>
              </a:gdLst>
              <a:ahLst/>
              <a:cxnLst>
                <a:cxn ang="90">
                  <a:pos x="681" y="26984"/>
                </a:cxn>
                <a:cxn ang="90">
                  <a:pos x="27108" y="42485"/>
                </a:cxn>
                <a:cxn ang="90">
                  <a:pos x="21600" y="21600"/>
                </a:cxn>
              </a:cxnLst>
              <a:rect l="txL" t="txT" r="txR" b="txB"/>
              <a:pathLst>
                <a:path w="43200" h="42486" fill="none">
                  <a:moveTo>
                    <a:pt x="681" y="26984"/>
                  </a:moveTo>
                  <a:arcTo wR="21600" hR="21600" stAng="-11665991" swAng="16179538"/>
                </a:path>
                <a:path w="43200" h="42486" stroke="0">
                  <a:moveTo>
                    <a:pt x="681" y="26984"/>
                  </a:moveTo>
                  <a:arcTo wR="21600" hR="21600" stAng="-11665991" swAng="16179538"/>
                  <a:lnTo>
                    <a:pt x="21600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2727" name="任意多边形 712726"/>
            <p:cNvSpPr/>
            <p:nvPr/>
          </p:nvSpPr>
          <p:spPr>
            <a:xfrm flipH="1" flipV="1">
              <a:off x="384" y="2302"/>
              <a:ext cx="753" cy="920"/>
            </a:xfrm>
            <a:custGeom>
              <a:avLst/>
              <a:gdLst>
                <a:gd name="txL" fmla="*/ 0 w 21600"/>
                <a:gd name="txT" fmla="*/ 0 h 43200"/>
                <a:gd name="txR" fmla="*/ 21600 w 21600"/>
                <a:gd name="txB" fmla="*/ 43200 h 43200"/>
              </a:gdLst>
              <a:ahLst/>
              <a:cxnLst>
                <a:cxn ang="270">
                  <a:pos x="0" y="0"/>
                </a:cxn>
                <a:cxn ang="90">
                  <a:pos x="132" y="43199"/>
                </a:cxn>
                <a:cxn ang="90">
                  <a:pos x="0" y="21600"/>
                </a:cxn>
              </a:cxnLst>
              <a:rect l="txL" t="txT" r="txR" b="txB"/>
              <a:pathLst>
                <a:path w="21600" h="43200" fill="none">
                  <a:moveTo>
                    <a:pt x="0" y="0"/>
                  </a:moveTo>
                  <a:arcTo wR="21600" hR="21600" stAng="-5400000" swAng="10778991"/>
                </a:path>
                <a:path w="21600" h="43200" stroke="0">
                  <a:moveTo>
                    <a:pt x="0" y="0"/>
                  </a:moveTo>
                  <a:arcTo wR="21600" hR="21600" stAng="-5400000" swAng="10778991"/>
                  <a:lnTo>
                    <a:pt x="0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12730" name="文本框 712729"/>
          <p:cNvSpPr txBox="1"/>
          <p:nvPr/>
        </p:nvSpPr>
        <p:spPr>
          <a:xfrm>
            <a:off x="4495800" y="2514600"/>
            <a:ext cx="4038600" cy="2590800"/>
          </a:xfrm>
          <a:prstGeom prst="rect">
            <a:avLst/>
          </a:prstGeom>
          <a:noFill/>
          <a:ln w="57150" cap="flat" cmpd="thickThin">
            <a:solidFill>
              <a:srgbClr val="800000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108000" rIns="108000"/>
          <a:p>
            <a:pPr lvl="0" algn="l" defTabSz="0" eaLnBrk="0" hangingPunct="0">
              <a:spcBef>
                <a:spcPct val="25000"/>
              </a:spcBef>
              <a:tabLst>
                <a:tab pos="363855" algn="l"/>
                <a:tab pos="1438275" algn="l"/>
              </a:tabLst>
            </a:pPr>
            <a:r>
              <a:rPr lang="en-US" altLang="zh-CN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D(1) = {1}</a:t>
            </a:r>
            <a:endParaRPr lang="en-US" altLang="zh-CN">
              <a:solidFill>
                <a:srgbClr val="0033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363855" algn="l"/>
                <a:tab pos="1438275" algn="l"/>
              </a:tabLst>
            </a:pPr>
            <a:r>
              <a:rPr lang="en-US" altLang="zh-CN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D(2) = {1, 2}</a:t>
            </a:r>
            <a:endParaRPr lang="en-US" altLang="zh-CN">
              <a:solidFill>
                <a:srgbClr val="0033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363855" algn="l"/>
                <a:tab pos="1438275" algn="l"/>
              </a:tabLst>
            </a:pPr>
            <a:r>
              <a:rPr lang="en-US" altLang="zh-CN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D(3) = {1, 2, 3}</a:t>
            </a:r>
            <a:endParaRPr lang="en-US" altLang="zh-CN">
              <a:solidFill>
                <a:srgbClr val="0033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363855" algn="l"/>
                <a:tab pos="1438275" algn="l"/>
              </a:tabLst>
            </a:pPr>
            <a:r>
              <a:rPr lang="en-US" altLang="zh-CN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D(4) = {1, 2, 4}</a:t>
            </a:r>
            <a:endParaRPr lang="en-US" altLang="zh-CN">
              <a:solidFill>
                <a:srgbClr val="0033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363855" algn="l"/>
                <a:tab pos="1438275" algn="l"/>
              </a:tabLst>
            </a:pPr>
            <a:r>
              <a:rPr lang="en-US" altLang="zh-CN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D(5) = {1, 2, 4, 5}</a:t>
            </a:r>
            <a:endParaRPr lang="en-US" altLang="zh-CN">
              <a:solidFill>
                <a:srgbClr val="0033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363855" algn="l"/>
                <a:tab pos="1438275" algn="l"/>
              </a:tabLst>
            </a:pPr>
            <a:r>
              <a:rPr lang="en-US" altLang="zh-CN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D(6) = {1, 2, 4, 6}</a:t>
            </a:r>
            <a:endParaRPr lang="en-US" altLang="zh-CN">
              <a:solidFill>
                <a:srgbClr val="0033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363855" algn="l"/>
                <a:tab pos="1438275" algn="l"/>
              </a:tabLst>
            </a:pPr>
            <a:r>
              <a:rPr lang="en-US" altLang="zh-CN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D(7) = {1, 2, 4, 7}</a:t>
            </a:r>
            <a:endParaRPr lang="en-US" altLang="zh-CN">
              <a:solidFill>
                <a:srgbClr val="0033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3730" name="标题 71372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Back Edges and Natural Loops</a:t>
            </a:r>
            <a:endParaRPr lang="en-US" altLang="zh-CN"/>
          </a:p>
        </p:txBody>
      </p:sp>
      <p:sp>
        <p:nvSpPr>
          <p:cNvPr id="713731" name="文本占位符 71373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500"/>
              <a:t>Back edge</a:t>
            </a:r>
            <a:endParaRPr lang="en-US" altLang="zh-CN" sz="2500"/>
          </a:p>
          <a:p>
            <a:pPr lvl="1"/>
            <a:r>
              <a:rPr lang="en-US" altLang="zh-CN" sz="2100">
                <a:solidFill>
                  <a:srgbClr val="A50021"/>
                </a:solidFill>
              </a:rPr>
              <a:t>a </a:t>
            </a:r>
            <a:r>
              <a:rPr lang="en-US" altLang="zh-CN" sz="2100">
                <a:solidFill>
                  <a:srgbClr val="A50021"/>
                </a:solidFill>
                <a:sym typeface="Symbol" panose="05050102010706020507" pitchFamily="18" charset="2"/>
              </a:rPr>
              <a:t> b</a:t>
            </a:r>
            <a:r>
              <a:rPr lang="en-US" altLang="zh-CN" sz="2100">
                <a:sym typeface="Symbol" panose="05050102010706020507" pitchFamily="18" charset="2"/>
              </a:rPr>
              <a:t> is a back edge if </a:t>
            </a:r>
            <a:r>
              <a:rPr lang="en-US" altLang="zh-CN" sz="2100">
                <a:solidFill>
                  <a:srgbClr val="0033CC"/>
                </a:solidFill>
              </a:rPr>
              <a:t>a </a:t>
            </a:r>
            <a:r>
              <a:rPr lang="en-US" altLang="zh-CN" sz="2100">
                <a:solidFill>
                  <a:srgbClr val="0033CC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100">
                <a:solidFill>
                  <a:srgbClr val="0033CC"/>
                </a:solidFill>
              </a:rPr>
              <a:t> b </a:t>
            </a:r>
            <a:r>
              <a:rPr lang="en-US" altLang="zh-CN" sz="2100">
                <a:solidFill>
                  <a:srgbClr val="0033CC"/>
                </a:solidFill>
                <a:sym typeface="Symbol" panose="05050102010706020507" pitchFamily="18" charset="2"/>
              </a:rPr>
              <a:t> E</a:t>
            </a:r>
            <a:r>
              <a:rPr lang="en-US" altLang="zh-CN" sz="2100">
                <a:solidFill>
                  <a:srgbClr val="0033CC"/>
                </a:solidFill>
              </a:rPr>
              <a:t>  </a:t>
            </a:r>
            <a:r>
              <a:rPr lang="en-US" altLang="zh-CN" sz="2100">
                <a:solidFill>
                  <a:srgbClr val="0033CC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100">
                <a:solidFill>
                  <a:srgbClr val="0033CC"/>
                </a:solidFill>
              </a:rPr>
              <a:t>  b </a:t>
            </a:r>
            <a:r>
              <a:rPr lang="en-US" altLang="zh-CN" sz="2100" b="1">
                <a:solidFill>
                  <a:srgbClr val="0033CC"/>
                </a:solidFill>
              </a:rPr>
              <a:t>DOM</a:t>
            </a:r>
            <a:r>
              <a:rPr lang="en-US" altLang="zh-CN" sz="2100">
                <a:solidFill>
                  <a:srgbClr val="0033CC"/>
                </a:solidFill>
              </a:rPr>
              <a:t> a</a:t>
            </a:r>
            <a:r>
              <a:rPr lang="en-US" altLang="zh-CN" sz="2100"/>
              <a:t>. </a:t>
            </a:r>
            <a:endParaRPr lang="en-US" altLang="zh-CN" sz="2100"/>
          </a:p>
          <a:p>
            <a:r>
              <a:rPr lang="en-US" altLang="zh-CN" sz="2500"/>
              <a:t>Natural loop</a:t>
            </a:r>
            <a:endParaRPr lang="en-US" altLang="zh-CN" sz="2500"/>
          </a:p>
          <a:p>
            <a:pPr lvl="1"/>
            <a:r>
              <a:rPr lang="en-US" altLang="zh-CN" sz="2100"/>
              <a:t>A natural loop defined by a back edge </a:t>
            </a:r>
            <a:r>
              <a:rPr lang="en-US" altLang="zh-CN" sz="2100">
                <a:solidFill>
                  <a:srgbClr val="A50021"/>
                </a:solidFill>
              </a:rPr>
              <a:t>a </a:t>
            </a:r>
            <a:r>
              <a:rPr lang="en-US" altLang="zh-CN" sz="2100">
                <a:solidFill>
                  <a:srgbClr val="A50021"/>
                </a:solidFill>
                <a:sym typeface="Symbol" panose="05050102010706020507" pitchFamily="18" charset="2"/>
              </a:rPr>
              <a:t> b</a:t>
            </a:r>
            <a:r>
              <a:rPr lang="en-US" altLang="zh-CN" sz="2100">
                <a:sym typeface="Symbol" panose="05050102010706020507" pitchFamily="18" charset="2"/>
              </a:rPr>
              <a:t> </a:t>
            </a:r>
            <a:br>
              <a:rPr lang="en-US" altLang="zh-CN" sz="2100">
                <a:sym typeface="Symbol" panose="05050102010706020507" pitchFamily="18" charset="2"/>
              </a:rPr>
            </a:br>
            <a:r>
              <a:rPr lang="en-US" altLang="zh-CN" sz="2100"/>
              <a:t>= {</a:t>
            </a:r>
            <a:r>
              <a:rPr lang="en-US" altLang="zh-CN" sz="2100">
                <a:solidFill>
                  <a:srgbClr val="A50021"/>
                </a:solidFill>
              </a:rPr>
              <a:t>b</a:t>
            </a:r>
            <a:r>
              <a:rPr lang="en-US" altLang="zh-CN" sz="2100"/>
              <a:t>} </a:t>
            </a:r>
            <a:r>
              <a:rPr lang="en-US" altLang="zh-CN" sz="2100">
                <a:sym typeface="MT Extra" panose="05050102010205020202" pitchFamily="18" charset="2"/>
              </a:rPr>
              <a:t></a:t>
            </a:r>
            <a:r>
              <a:rPr lang="en-US" altLang="zh-CN" sz="2100"/>
              <a:t> {nodes that can reach </a:t>
            </a:r>
            <a:r>
              <a:rPr lang="en-US" altLang="zh-CN" sz="2100">
                <a:solidFill>
                  <a:srgbClr val="A50021"/>
                </a:solidFill>
              </a:rPr>
              <a:t>a</a:t>
            </a:r>
            <a:r>
              <a:rPr lang="en-US" altLang="zh-CN" sz="2100"/>
              <a:t> without going through b}</a:t>
            </a:r>
            <a:endParaRPr lang="en-US" altLang="zh-CN" sz="2100"/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5778" name="标题 71577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The Previous Example</a:t>
            </a:r>
            <a:endParaRPr lang="en-US" altLang="zh-CN"/>
          </a:p>
        </p:txBody>
      </p:sp>
      <p:grpSp>
        <p:nvGrpSpPr>
          <p:cNvPr id="715802" name="组合 715801"/>
          <p:cNvGrpSpPr/>
          <p:nvPr/>
        </p:nvGrpSpPr>
        <p:grpSpPr>
          <a:xfrm>
            <a:off x="1295400" y="1981200"/>
            <a:ext cx="2563813" cy="3352800"/>
            <a:chOff x="816" y="1248"/>
            <a:chExt cx="1615" cy="2112"/>
          </a:xfrm>
        </p:grpSpPr>
        <p:sp>
          <p:nvSpPr>
            <p:cNvPr id="715780" name="椭圆 715779"/>
            <p:cNvSpPr/>
            <p:nvPr/>
          </p:nvSpPr>
          <p:spPr>
            <a:xfrm>
              <a:off x="1539" y="1248"/>
              <a:ext cx="324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5781" name="椭圆 715780"/>
            <p:cNvSpPr/>
            <p:nvPr/>
          </p:nvSpPr>
          <p:spPr>
            <a:xfrm>
              <a:off x="1539" y="1698"/>
              <a:ext cx="324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5782" name="椭圆 715781"/>
            <p:cNvSpPr/>
            <p:nvPr/>
          </p:nvSpPr>
          <p:spPr>
            <a:xfrm>
              <a:off x="1539" y="2148"/>
              <a:ext cx="324" cy="31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5783" name="椭圆 715782"/>
            <p:cNvSpPr/>
            <p:nvPr/>
          </p:nvSpPr>
          <p:spPr>
            <a:xfrm>
              <a:off x="2107" y="1923"/>
              <a:ext cx="324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5784" name="椭圆 715783"/>
            <p:cNvSpPr/>
            <p:nvPr/>
          </p:nvSpPr>
          <p:spPr>
            <a:xfrm>
              <a:off x="1133" y="2597"/>
              <a:ext cx="324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5785" name="椭圆 715784"/>
            <p:cNvSpPr/>
            <p:nvPr/>
          </p:nvSpPr>
          <p:spPr>
            <a:xfrm>
              <a:off x="1539" y="3047"/>
              <a:ext cx="324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5786" name="椭圆 715785"/>
            <p:cNvSpPr/>
            <p:nvPr/>
          </p:nvSpPr>
          <p:spPr>
            <a:xfrm>
              <a:off x="1944" y="2597"/>
              <a:ext cx="325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5787" name="直接连接符 715786"/>
            <p:cNvSpPr/>
            <p:nvPr/>
          </p:nvSpPr>
          <p:spPr>
            <a:xfrm>
              <a:off x="1709" y="1585"/>
              <a:ext cx="0" cy="11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15788" name="直接连接符 715787"/>
            <p:cNvSpPr/>
            <p:nvPr/>
          </p:nvSpPr>
          <p:spPr>
            <a:xfrm>
              <a:off x="1709" y="2035"/>
              <a:ext cx="0" cy="11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15789" name="直接连接符 715788"/>
            <p:cNvSpPr/>
            <p:nvPr/>
          </p:nvSpPr>
          <p:spPr>
            <a:xfrm flipH="1">
              <a:off x="1466" y="2485"/>
              <a:ext cx="162" cy="2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15790" name="直接连接符 715789"/>
            <p:cNvSpPr/>
            <p:nvPr/>
          </p:nvSpPr>
          <p:spPr>
            <a:xfrm>
              <a:off x="1790" y="2485"/>
              <a:ext cx="163" cy="2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15791" name="直接连接符 715790"/>
            <p:cNvSpPr/>
            <p:nvPr/>
          </p:nvSpPr>
          <p:spPr>
            <a:xfrm>
              <a:off x="1466" y="2822"/>
              <a:ext cx="162" cy="2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15792" name="直接连接符 715791"/>
            <p:cNvSpPr/>
            <p:nvPr/>
          </p:nvSpPr>
          <p:spPr>
            <a:xfrm flipH="1">
              <a:off x="1790" y="2822"/>
              <a:ext cx="163" cy="2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15793" name="直接连接符 715792"/>
            <p:cNvSpPr/>
            <p:nvPr/>
          </p:nvSpPr>
          <p:spPr>
            <a:xfrm>
              <a:off x="1872" y="1923"/>
              <a:ext cx="243" cy="1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15794" name="直接连接符 715793"/>
            <p:cNvSpPr/>
            <p:nvPr/>
          </p:nvSpPr>
          <p:spPr>
            <a:xfrm flipH="1">
              <a:off x="1872" y="2148"/>
              <a:ext cx="243" cy="1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15795" name="任意多边形 715794"/>
            <p:cNvSpPr/>
            <p:nvPr/>
          </p:nvSpPr>
          <p:spPr>
            <a:xfrm flipH="1" flipV="1">
              <a:off x="1304" y="1810"/>
              <a:ext cx="243" cy="450"/>
            </a:xfrm>
            <a:custGeom>
              <a:avLst/>
              <a:gdLst>
                <a:gd name="txL" fmla="*/ 0 w 21600"/>
                <a:gd name="txT" fmla="*/ 0 h 43150"/>
                <a:gd name="txR" fmla="*/ 21600 w 21600"/>
                <a:gd name="txB" fmla="*/ 43150 h 43150"/>
              </a:gdLst>
              <a:ahLst/>
              <a:cxnLst>
                <a:cxn ang="270">
                  <a:pos x="0" y="0"/>
                </a:cxn>
                <a:cxn ang="90">
                  <a:pos x="1463" y="43150"/>
                </a:cxn>
                <a:cxn ang="90">
                  <a:pos x="0" y="21600"/>
                </a:cxn>
              </a:cxnLst>
              <a:rect l="txL" t="txT" r="txR" b="txB"/>
              <a:pathLst>
                <a:path w="21600" h="43150" fill="none">
                  <a:moveTo>
                    <a:pt x="0" y="0"/>
                  </a:moveTo>
                  <a:arcTo wR="21600" hR="21600" stAng="-5400000" swAng="10566974"/>
                </a:path>
                <a:path w="21600" h="43150" stroke="0">
                  <a:moveTo>
                    <a:pt x="0" y="0"/>
                  </a:moveTo>
                  <a:arcTo wR="21600" hR="21600" stAng="-5400000" swAng="10566974"/>
                  <a:lnTo>
                    <a:pt x="0" y="21600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5796" name="任意多边形 715795"/>
            <p:cNvSpPr/>
            <p:nvPr/>
          </p:nvSpPr>
          <p:spPr>
            <a:xfrm flipH="1" flipV="1">
              <a:off x="1060" y="2825"/>
              <a:ext cx="244" cy="221"/>
            </a:xfrm>
            <a:custGeom>
              <a:avLst/>
              <a:gdLst>
                <a:gd name="txL" fmla="*/ 0 w 43200"/>
                <a:gd name="txT" fmla="*/ 0 h 42486"/>
                <a:gd name="txR" fmla="*/ 43200 w 43200"/>
                <a:gd name="txB" fmla="*/ 42486 h 42486"/>
              </a:gdLst>
              <a:ahLst/>
              <a:cxnLst>
                <a:cxn ang="90">
                  <a:pos x="681" y="26984"/>
                </a:cxn>
                <a:cxn ang="90">
                  <a:pos x="27108" y="42485"/>
                </a:cxn>
                <a:cxn ang="90">
                  <a:pos x="21600" y="21600"/>
                </a:cxn>
              </a:cxnLst>
              <a:rect l="txL" t="txT" r="txR" b="txB"/>
              <a:pathLst>
                <a:path w="43200" h="42486" fill="none">
                  <a:moveTo>
                    <a:pt x="681" y="26984"/>
                  </a:moveTo>
                  <a:arcTo wR="21600" hR="21600" stAng="-11665991" swAng="16179538"/>
                </a:path>
                <a:path w="43200" h="42486" stroke="0">
                  <a:moveTo>
                    <a:pt x="681" y="26984"/>
                  </a:moveTo>
                  <a:arcTo wR="21600" hR="21600" stAng="-11665991" swAng="16179538"/>
                  <a:lnTo>
                    <a:pt x="21600" y="21600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5797" name="任意多边形 715796"/>
            <p:cNvSpPr/>
            <p:nvPr/>
          </p:nvSpPr>
          <p:spPr>
            <a:xfrm flipH="1" flipV="1">
              <a:off x="816" y="2372"/>
              <a:ext cx="731" cy="900"/>
            </a:xfrm>
            <a:custGeom>
              <a:avLst/>
              <a:gdLst>
                <a:gd name="txL" fmla="*/ 0 w 21600"/>
                <a:gd name="txT" fmla="*/ 0 h 43200"/>
                <a:gd name="txR" fmla="*/ 21600 w 21600"/>
                <a:gd name="txB" fmla="*/ 43200 h 43200"/>
              </a:gdLst>
              <a:ahLst/>
              <a:cxnLst>
                <a:cxn ang="270">
                  <a:pos x="0" y="0"/>
                </a:cxn>
                <a:cxn ang="90">
                  <a:pos x="132" y="43199"/>
                </a:cxn>
                <a:cxn ang="90">
                  <a:pos x="0" y="21600"/>
                </a:cxn>
              </a:cxnLst>
              <a:rect l="txL" t="txT" r="txR" b="txB"/>
              <a:pathLst>
                <a:path w="21600" h="43200" fill="none">
                  <a:moveTo>
                    <a:pt x="0" y="0"/>
                  </a:moveTo>
                  <a:arcTo wR="21600" hR="21600" stAng="-5400000" swAng="10778991"/>
                </a:path>
                <a:path w="21600" h="43200" stroke="0">
                  <a:moveTo>
                    <a:pt x="0" y="0"/>
                  </a:moveTo>
                  <a:arcTo wR="21600" hR="21600" stAng="-5400000" swAng="10778991"/>
                  <a:lnTo>
                    <a:pt x="0" y="21600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15801" name="组合 715800"/>
          <p:cNvGrpSpPr/>
          <p:nvPr/>
        </p:nvGrpSpPr>
        <p:grpSpPr>
          <a:xfrm>
            <a:off x="4191000" y="2362200"/>
            <a:ext cx="4495800" cy="2667000"/>
            <a:chOff x="2640" y="1392"/>
            <a:chExt cx="2832" cy="1680"/>
          </a:xfrm>
        </p:grpSpPr>
        <p:sp>
          <p:nvSpPr>
            <p:cNvPr id="715799" name="文本框 715798"/>
            <p:cNvSpPr txBox="1"/>
            <p:nvPr/>
          </p:nvSpPr>
          <p:spPr>
            <a:xfrm>
              <a:off x="2640" y="1392"/>
              <a:ext cx="2832" cy="816"/>
            </a:xfrm>
            <a:prstGeom prst="rect">
              <a:avLst/>
            </a:prstGeom>
            <a:noFill/>
            <a:ln w="57150" cap="flat" cmpd="thickThin">
              <a:solidFill>
                <a:srgbClr val="800000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108000" rIns="108000"/>
            <a:p>
              <a:pPr lvl="0" algn="just" defTabSz="0" eaLnBrk="0" hangingPunct="0">
                <a:spcBef>
                  <a:spcPct val="25000"/>
                </a:spcBef>
                <a:tabLst>
                  <a:tab pos="363855" algn="l"/>
                </a:tabLst>
              </a:pPr>
              <a:r>
                <a:rPr lang="en-US" altLang="zh-CN" sz="1600">
                  <a:latin typeface="Verdana" panose="020B0604030504040204" pitchFamily="34" charset="0"/>
                  <a:ea typeface="楷体_GB2312" pitchFamily="49" charset="-122"/>
                </a:rPr>
                <a:t>There are 3 back edges: </a:t>
              </a:r>
              <a:endParaRPr lang="en-US" altLang="zh-CN" sz="1600">
                <a:latin typeface="Verdana" panose="020B0604030504040204" pitchFamily="34" charset="0"/>
                <a:ea typeface="楷体_GB2312" pitchFamily="49" charset="-122"/>
              </a:endParaRPr>
            </a:p>
            <a:p>
              <a:pPr lvl="0" algn="just" defTabSz="0" eaLnBrk="0" hangingPunct="0">
                <a:spcBef>
                  <a:spcPct val="25000"/>
                </a:spcBef>
                <a:tabLst>
                  <a:tab pos="363855" algn="l"/>
                </a:tabLst>
              </a:pPr>
              <a:r>
                <a:rPr lang="en-US" altLang="zh-CN" sz="1600" b="1">
                  <a:latin typeface="Verdana" panose="020B0604030504040204" pitchFamily="34" charset="0"/>
                  <a:ea typeface="楷体_GB2312" pitchFamily="49" charset="-122"/>
                </a:rPr>
                <a:t>	</a:t>
              </a:r>
              <a:r>
                <a:rPr lang="en-US" altLang="zh-CN" sz="1600" b="1">
                  <a:solidFill>
                    <a:srgbClr val="0033CC"/>
                  </a:solidFill>
                  <a:latin typeface="Verdana" panose="020B0604030504040204" pitchFamily="34" charset="0"/>
                  <a:ea typeface="楷体_GB2312" pitchFamily="49" charset="-122"/>
                </a:rPr>
                <a:t>5 </a:t>
              </a:r>
              <a:r>
                <a:rPr lang="en-US" altLang="zh-CN" sz="1600" b="1">
                  <a:solidFill>
                    <a:srgbClr val="0033CC"/>
                  </a:solidFill>
                  <a:latin typeface="Verdana" panose="020B0604030504040204" pitchFamily="34" charset="0"/>
                  <a:ea typeface="楷体_GB2312" pitchFamily="49" charset="-122"/>
                  <a:sym typeface="Symbol" panose="05050102010706020507" pitchFamily="18" charset="2"/>
                </a:rPr>
                <a:t> 5</a:t>
              </a:r>
              <a:endParaRPr lang="en-US" altLang="zh-CN" sz="1600" b="1">
                <a:solidFill>
                  <a:srgbClr val="0033CC"/>
                </a:solidFill>
                <a:latin typeface="Verdana" panose="020B0604030504040204" pitchFamily="34" charset="0"/>
                <a:ea typeface="楷体_GB2312" pitchFamily="49" charset="-122"/>
              </a:endParaRPr>
            </a:p>
            <a:p>
              <a:pPr lvl="0" algn="just" defTabSz="0" eaLnBrk="0" hangingPunct="0">
                <a:spcBef>
                  <a:spcPct val="25000"/>
                </a:spcBef>
                <a:tabLst>
                  <a:tab pos="363855" algn="l"/>
                </a:tabLst>
              </a:pPr>
              <a:r>
                <a:rPr lang="en-US" altLang="zh-CN" sz="1600" b="1">
                  <a:solidFill>
                    <a:srgbClr val="0033CC"/>
                  </a:solidFill>
                  <a:latin typeface="Verdana" panose="020B0604030504040204" pitchFamily="34" charset="0"/>
                  <a:ea typeface="楷体_GB2312" pitchFamily="49" charset="-122"/>
                </a:rPr>
                <a:t>	7 </a:t>
              </a:r>
              <a:r>
                <a:rPr lang="en-US" altLang="zh-CN" sz="1600" b="1">
                  <a:solidFill>
                    <a:srgbClr val="0033CC"/>
                  </a:solidFill>
                  <a:latin typeface="Verdana" panose="020B0604030504040204" pitchFamily="34" charset="0"/>
                  <a:ea typeface="楷体_GB2312" pitchFamily="49" charset="-122"/>
                  <a:sym typeface="Symbol" panose="05050102010706020507" pitchFamily="18" charset="2"/>
                </a:rPr>
                <a:t> 4</a:t>
              </a:r>
              <a:endParaRPr lang="en-US" altLang="zh-CN" sz="1600" b="1">
                <a:solidFill>
                  <a:srgbClr val="0033CC"/>
                </a:solidFill>
                <a:latin typeface="Verdana" panose="020B0604030504040204" pitchFamily="34" charset="0"/>
                <a:ea typeface="楷体_GB2312" pitchFamily="49" charset="-122"/>
              </a:endParaRPr>
            </a:p>
            <a:p>
              <a:pPr lvl="0" algn="just" defTabSz="0" eaLnBrk="0" hangingPunct="0">
                <a:spcBef>
                  <a:spcPct val="25000"/>
                </a:spcBef>
                <a:tabLst>
                  <a:tab pos="363855" algn="l"/>
                </a:tabLst>
              </a:pPr>
              <a:r>
                <a:rPr lang="en-US" altLang="zh-CN" sz="1600" b="1">
                  <a:solidFill>
                    <a:srgbClr val="0033CC"/>
                  </a:solidFill>
                  <a:latin typeface="Verdana" panose="020B0604030504040204" pitchFamily="34" charset="0"/>
                  <a:ea typeface="楷体_GB2312" pitchFamily="49" charset="-122"/>
                </a:rPr>
                <a:t>	4 </a:t>
              </a:r>
              <a:r>
                <a:rPr lang="en-US" altLang="zh-CN" sz="1600" b="1">
                  <a:solidFill>
                    <a:srgbClr val="0033CC"/>
                  </a:solidFill>
                  <a:latin typeface="Verdana" panose="020B0604030504040204" pitchFamily="34" charset="0"/>
                  <a:ea typeface="楷体_GB2312" pitchFamily="49" charset="-122"/>
                  <a:sym typeface="Symbol" panose="05050102010706020507" pitchFamily="18" charset="2"/>
                </a:rPr>
                <a:t> 2</a:t>
              </a:r>
              <a:endParaRPr lang="en-US" altLang="zh-CN" sz="1600" b="1">
                <a:solidFill>
                  <a:srgbClr val="0033CC"/>
                </a:solidFill>
                <a:latin typeface="Verdana" panose="020B0604030504040204" pitchFamily="34" charset="0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715800" name="文本框 715799"/>
            <p:cNvSpPr txBox="1"/>
            <p:nvPr/>
          </p:nvSpPr>
          <p:spPr>
            <a:xfrm>
              <a:off x="2640" y="2208"/>
              <a:ext cx="2832" cy="864"/>
            </a:xfrm>
            <a:prstGeom prst="rect">
              <a:avLst/>
            </a:prstGeom>
            <a:noFill/>
            <a:ln w="57150" cap="flat" cmpd="thickThin">
              <a:solidFill>
                <a:srgbClr val="800000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108000" rIns="108000"/>
            <a:p>
              <a:pPr lvl="0" algn="just" defTabSz="0" eaLnBrk="0" hangingPunct="0">
                <a:spcBef>
                  <a:spcPct val="25000"/>
                </a:spcBef>
                <a:tabLst>
                  <a:tab pos="363855" algn="l"/>
                </a:tabLst>
              </a:pPr>
              <a:r>
                <a:rPr lang="en-US" altLang="zh-CN" sz="1600">
                  <a:latin typeface="Verdana" panose="020B0604030504040204" pitchFamily="34" charset="0"/>
                  <a:ea typeface="楷体_GB2312" pitchFamily="49" charset="-122"/>
                </a:rPr>
                <a:t>There are 3 natural loops:  </a:t>
              </a:r>
              <a:endParaRPr lang="en-US" altLang="zh-CN" sz="1600">
                <a:latin typeface="Verdana" panose="020B0604030504040204" pitchFamily="34" charset="0"/>
                <a:ea typeface="楷体_GB2312" pitchFamily="49" charset="-122"/>
              </a:endParaRPr>
            </a:p>
            <a:p>
              <a:pPr lvl="0" algn="just" defTabSz="0" eaLnBrk="0" hangingPunct="0">
                <a:spcBef>
                  <a:spcPct val="25000"/>
                </a:spcBef>
                <a:tabLst>
                  <a:tab pos="363855" algn="l"/>
                </a:tabLst>
              </a:pPr>
              <a:r>
                <a:rPr lang="en-US" altLang="zh-CN" sz="1600">
                  <a:solidFill>
                    <a:srgbClr val="0033CC"/>
                  </a:solidFill>
                  <a:latin typeface="Verdana" panose="020B0604030504040204" pitchFamily="34" charset="0"/>
                  <a:ea typeface="楷体_GB2312" pitchFamily="49" charset="-122"/>
                </a:rPr>
                <a:t>	</a:t>
              </a:r>
              <a:r>
                <a:rPr lang="en-US" altLang="zh-CN" sz="1600" b="1">
                  <a:solidFill>
                    <a:srgbClr val="0033CC"/>
                  </a:solidFill>
                  <a:latin typeface="Verdana" panose="020B0604030504040204" pitchFamily="34" charset="0"/>
                  <a:ea typeface="楷体_GB2312" pitchFamily="49" charset="-122"/>
                </a:rPr>
                <a:t>{5}</a:t>
              </a:r>
              <a:r>
                <a:rPr lang="en-US" altLang="zh-CN" sz="1600">
                  <a:solidFill>
                    <a:srgbClr val="0033CC"/>
                  </a:solidFill>
                  <a:latin typeface="Verdana" panose="020B0604030504040204" pitchFamily="34" charset="0"/>
                  <a:ea typeface="楷体_GB2312" pitchFamily="49" charset="-122"/>
                </a:rPr>
                <a:t> defined by </a:t>
              </a:r>
              <a:r>
                <a:rPr lang="en-US" altLang="zh-CN" sz="1600" b="1">
                  <a:solidFill>
                    <a:srgbClr val="0033CC"/>
                  </a:solidFill>
                  <a:latin typeface="Verdana" panose="020B0604030504040204" pitchFamily="34" charset="0"/>
                  <a:ea typeface="楷体_GB2312" pitchFamily="49" charset="-122"/>
                </a:rPr>
                <a:t>5 </a:t>
              </a:r>
              <a:r>
                <a:rPr lang="en-US" altLang="zh-CN" sz="1600" b="1">
                  <a:solidFill>
                    <a:srgbClr val="0033CC"/>
                  </a:solidFill>
                  <a:latin typeface="Verdana" panose="020B0604030504040204" pitchFamily="34" charset="0"/>
                  <a:ea typeface="楷体_GB2312" pitchFamily="49" charset="-122"/>
                  <a:sym typeface="Symbol" panose="05050102010706020507" pitchFamily="18" charset="2"/>
                </a:rPr>
                <a:t> 5</a:t>
              </a:r>
              <a:endParaRPr lang="en-US" altLang="zh-CN" sz="1600" b="1">
                <a:solidFill>
                  <a:srgbClr val="0033CC"/>
                </a:solidFill>
                <a:latin typeface="Verdana" panose="020B0604030504040204" pitchFamily="34" charset="0"/>
                <a:ea typeface="楷体_GB2312" pitchFamily="49" charset="-122"/>
              </a:endParaRPr>
            </a:p>
            <a:p>
              <a:pPr lvl="0" algn="just" defTabSz="0" eaLnBrk="0" hangingPunct="0">
                <a:spcBef>
                  <a:spcPct val="25000"/>
                </a:spcBef>
                <a:tabLst>
                  <a:tab pos="363855" algn="l"/>
                </a:tabLst>
              </a:pPr>
              <a:r>
                <a:rPr lang="en-US" altLang="zh-CN" sz="1600">
                  <a:solidFill>
                    <a:srgbClr val="0033CC"/>
                  </a:solidFill>
                  <a:latin typeface="Verdana" panose="020B0604030504040204" pitchFamily="34" charset="0"/>
                  <a:ea typeface="楷体_GB2312" pitchFamily="49" charset="-122"/>
                </a:rPr>
                <a:t>	</a:t>
              </a:r>
              <a:r>
                <a:rPr lang="en-US" altLang="zh-CN" sz="1600" b="1">
                  <a:solidFill>
                    <a:srgbClr val="0033CC"/>
                  </a:solidFill>
                  <a:latin typeface="Verdana" panose="020B0604030504040204" pitchFamily="34" charset="0"/>
                  <a:ea typeface="楷体_GB2312" pitchFamily="49" charset="-122"/>
                </a:rPr>
                <a:t>{4, 5, 6, 7}</a:t>
              </a:r>
              <a:r>
                <a:rPr lang="en-US" altLang="zh-CN" sz="1600">
                  <a:solidFill>
                    <a:srgbClr val="0033CC"/>
                  </a:solidFill>
                  <a:latin typeface="Verdana" panose="020B0604030504040204" pitchFamily="34" charset="0"/>
                  <a:ea typeface="楷体_GB2312" pitchFamily="49" charset="-122"/>
                </a:rPr>
                <a:t> defined by </a:t>
              </a:r>
              <a:r>
                <a:rPr lang="en-US" altLang="zh-CN" sz="1600" b="1">
                  <a:solidFill>
                    <a:srgbClr val="0033CC"/>
                  </a:solidFill>
                  <a:latin typeface="Verdana" panose="020B0604030504040204" pitchFamily="34" charset="0"/>
                  <a:ea typeface="楷体_GB2312" pitchFamily="49" charset="-122"/>
                </a:rPr>
                <a:t>7 </a:t>
              </a:r>
              <a:r>
                <a:rPr lang="en-US" altLang="zh-CN" sz="1600" b="1">
                  <a:solidFill>
                    <a:srgbClr val="0033CC"/>
                  </a:solidFill>
                  <a:latin typeface="Verdana" panose="020B0604030504040204" pitchFamily="34" charset="0"/>
                  <a:ea typeface="楷体_GB2312" pitchFamily="49" charset="-122"/>
                  <a:sym typeface="Symbol" panose="05050102010706020507" pitchFamily="18" charset="2"/>
                </a:rPr>
                <a:t> 4</a:t>
              </a:r>
              <a:endParaRPr lang="en-US" altLang="zh-CN" sz="1600" b="1">
                <a:solidFill>
                  <a:srgbClr val="0033CC"/>
                </a:solidFill>
                <a:latin typeface="Verdana" panose="020B0604030504040204" pitchFamily="34" charset="0"/>
                <a:ea typeface="楷体_GB2312" pitchFamily="49" charset="-122"/>
              </a:endParaRPr>
            </a:p>
            <a:p>
              <a:pPr lvl="0" algn="just" defTabSz="0" eaLnBrk="0" hangingPunct="0">
                <a:spcBef>
                  <a:spcPct val="25000"/>
                </a:spcBef>
                <a:tabLst>
                  <a:tab pos="363855" algn="l"/>
                </a:tabLst>
              </a:pPr>
              <a:r>
                <a:rPr lang="en-US" altLang="zh-CN" sz="1600">
                  <a:solidFill>
                    <a:srgbClr val="0033CC"/>
                  </a:solidFill>
                  <a:latin typeface="Verdana" panose="020B0604030504040204" pitchFamily="34" charset="0"/>
                  <a:ea typeface="楷体_GB2312" pitchFamily="49" charset="-122"/>
                </a:rPr>
                <a:t>	</a:t>
              </a:r>
              <a:r>
                <a:rPr lang="en-US" altLang="zh-CN" sz="1600" b="1">
                  <a:solidFill>
                    <a:srgbClr val="0033CC"/>
                  </a:solidFill>
                  <a:latin typeface="Verdana" panose="020B0604030504040204" pitchFamily="34" charset="0"/>
                  <a:ea typeface="楷体_GB2312" pitchFamily="49" charset="-122"/>
                </a:rPr>
                <a:t>{2, 3, 4, 5, 6, 7}</a:t>
              </a:r>
              <a:r>
                <a:rPr lang="en-US" altLang="zh-CN" sz="1600">
                  <a:solidFill>
                    <a:srgbClr val="0033CC"/>
                  </a:solidFill>
                  <a:latin typeface="Verdana" panose="020B0604030504040204" pitchFamily="34" charset="0"/>
                  <a:ea typeface="楷体_GB2312" pitchFamily="49" charset="-122"/>
                </a:rPr>
                <a:t> defined by </a:t>
              </a:r>
              <a:r>
                <a:rPr lang="en-US" altLang="zh-CN" sz="1600" b="1">
                  <a:solidFill>
                    <a:srgbClr val="0033CC"/>
                  </a:solidFill>
                  <a:latin typeface="Verdana" panose="020B0604030504040204" pitchFamily="34" charset="0"/>
                  <a:ea typeface="楷体_GB2312" pitchFamily="49" charset="-122"/>
                </a:rPr>
                <a:t>4 </a:t>
              </a:r>
              <a:r>
                <a:rPr lang="en-US" altLang="zh-CN" sz="1600" b="1">
                  <a:solidFill>
                    <a:srgbClr val="0033CC"/>
                  </a:solidFill>
                  <a:latin typeface="Verdana" panose="020B0604030504040204" pitchFamily="34" charset="0"/>
                  <a:ea typeface="楷体_GB2312" pitchFamily="49" charset="-122"/>
                  <a:sym typeface="Symbol" panose="05050102010706020507" pitchFamily="18" charset="2"/>
                </a:rPr>
                <a:t> 2</a:t>
              </a:r>
              <a:endParaRPr lang="en-US" altLang="zh-CN" sz="1600" b="1">
                <a:solidFill>
                  <a:srgbClr val="0033CC"/>
                </a:solidFill>
                <a:latin typeface="Verdana" panose="020B0604030504040204" pitchFamily="34" charset="0"/>
                <a:ea typeface="楷体_GB2312" pitchFamily="49" charset="-122"/>
              </a:endParaRPr>
            </a:p>
          </p:txBody>
        </p:sp>
      </p:grp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4754" name="标题 71475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Find Loops by Back Edges</a:t>
            </a:r>
            <a:endParaRPr lang="en-US" altLang="zh-CN"/>
          </a:p>
        </p:txBody>
      </p:sp>
      <p:sp>
        <p:nvSpPr>
          <p:cNvPr id="714755" name="文本占位符 714754"/>
          <p:cNvSpPr>
            <a:spLocks noGrp="1"/>
          </p:cNvSpPr>
          <p:nvPr>
            <p:ph type="body" idx="1"/>
          </p:nvPr>
        </p:nvSpPr>
        <p:spPr>
          <a:xfrm>
            <a:off x="1370013" y="1600200"/>
            <a:ext cx="7313612" cy="4724400"/>
          </a:xfrm>
        </p:spPr>
        <p:txBody>
          <a:bodyPr/>
          <a:p>
            <a:pPr defTabSz="0">
              <a:lnSpc>
                <a:spcPct val="80000"/>
              </a:lnSpc>
              <a:tabLst>
                <a:tab pos="1073150" algn="l"/>
                <a:tab pos="1338580" algn="l"/>
                <a:tab pos="1616075" algn="l"/>
                <a:tab pos="1881505" algn="l"/>
              </a:tabLst>
            </a:pPr>
            <a:r>
              <a:rPr lang="en-US" altLang="zh-CN" sz="2000"/>
              <a:t>Input: back edge </a:t>
            </a:r>
            <a:r>
              <a:rPr lang="en-US" altLang="zh-CN" sz="2000">
                <a:solidFill>
                  <a:srgbClr val="A50021"/>
                </a:solidFill>
              </a:rPr>
              <a:t>n </a:t>
            </a:r>
            <a:r>
              <a:rPr lang="en-US" altLang="zh-CN" sz="2000">
                <a:solidFill>
                  <a:srgbClr val="A50021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000">
                <a:solidFill>
                  <a:srgbClr val="A50021"/>
                </a:solidFill>
              </a:rPr>
              <a:t> d</a:t>
            </a:r>
            <a:r>
              <a:rPr lang="en-US" altLang="zh-CN" sz="2000"/>
              <a:t>. </a:t>
            </a:r>
            <a:endParaRPr lang="en-US" altLang="zh-CN" sz="2000"/>
          </a:p>
          <a:p>
            <a:pPr defTabSz="0">
              <a:lnSpc>
                <a:spcPct val="80000"/>
              </a:lnSpc>
              <a:tabLst>
                <a:tab pos="1073150" algn="l"/>
                <a:tab pos="1338580" algn="l"/>
                <a:tab pos="1616075" algn="l"/>
                <a:tab pos="1881505" algn="l"/>
              </a:tabLst>
            </a:pPr>
            <a:r>
              <a:rPr lang="en-US" altLang="zh-CN" sz="2000"/>
              <a:t>Algorithm:</a:t>
            </a:r>
            <a:endParaRPr lang="en-US" altLang="zh-CN" sz="2000"/>
          </a:p>
          <a:p>
            <a:pPr lvl="1" defTabSz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AutoNum type="arabicPeriod"/>
              <a:tabLst>
                <a:tab pos="1073150" algn="l"/>
                <a:tab pos="1338580" algn="l"/>
                <a:tab pos="1616075" algn="l"/>
                <a:tab pos="1881505" algn="l"/>
              </a:tabLst>
            </a:pPr>
            <a:r>
              <a:rPr lang="en-US" altLang="zh-CN" sz="1800" b="1">
                <a:latin typeface="Courier New" panose="02070309020205020404" pitchFamily="49" charset="0"/>
              </a:rPr>
              <a:t>void</a:t>
            </a:r>
            <a:r>
              <a:rPr lang="en-US" altLang="zh-CN" sz="1800">
                <a:latin typeface="Courier New" panose="02070309020205020404" pitchFamily="49" charset="0"/>
              </a:rPr>
              <a:t> </a:t>
            </a:r>
            <a:r>
              <a:rPr lang="en-US" altLang="zh-CN" sz="1800">
                <a:solidFill>
                  <a:srgbClr val="0033CC"/>
                </a:solidFill>
                <a:latin typeface="Courier New" panose="02070309020205020404" pitchFamily="49" charset="0"/>
              </a:rPr>
              <a:t>insert</a:t>
            </a:r>
            <a:r>
              <a:rPr lang="en-US" altLang="zh-CN" sz="1800">
                <a:latin typeface="Courier New" panose="02070309020205020404" pitchFamily="49" charset="0"/>
              </a:rPr>
              <a:t>(Node m) {</a:t>
            </a:r>
            <a:endParaRPr lang="en-US" altLang="zh-CN" sz="1800">
              <a:latin typeface="Courier New" panose="02070309020205020404" pitchFamily="49" charset="0"/>
            </a:endParaRPr>
          </a:p>
          <a:p>
            <a:pPr lvl="1" defTabSz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AutoNum type="arabicPeriod"/>
              <a:tabLst>
                <a:tab pos="1073150" algn="l"/>
                <a:tab pos="1338580" algn="l"/>
                <a:tab pos="1616075" algn="l"/>
                <a:tab pos="1881505" algn="l"/>
              </a:tabLst>
            </a:pPr>
            <a:r>
              <a:rPr lang="en-US" altLang="zh-CN" sz="1800">
                <a:latin typeface="Courier New" panose="02070309020205020404" pitchFamily="49" charset="0"/>
              </a:rPr>
              <a:t>	</a:t>
            </a:r>
            <a:r>
              <a:rPr lang="en-US" altLang="zh-CN" sz="1800" b="1">
                <a:latin typeface="Courier New" panose="02070309020205020404" pitchFamily="49" charset="0"/>
              </a:rPr>
              <a:t>if</a:t>
            </a:r>
            <a:r>
              <a:rPr lang="en-US" altLang="zh-CN" sz="1800">
                <a:latin typeface="Courier New" panose="02070309020205020404" pitchFamily="49" charset="0"/>
              </a:rPr>
              <a:t> (m </a:t>
            </a:r>
            <a:r>
              <a:rPr lang="en-US" altLang="zh-CN" sz="1800">
                <a:latin typeface="Courier New" panose="02070309020205020404" pitchFamily="49" charset="0"/>
                <a:sym typeface="Symbol" panose="05050102010706020507" pitchFamily="18" charset="2"/>
              </a:rPr>
              <a:t></a:t>
            </a:r>
            <a:r>
              <a:rPr lang="en-US" altLang="zh-CN" sz="1800">
                <a:latin typeface="Courier New" panose="02070309020205020404" pitchFamily="49" charset="0"/>
              </a:rPr>
              <a:t> loop) {</a:t>
            </a:r>
            <a:r>
              <a:rPr lang="en-US" altLang="zh-CN" sz="1800">
                <a:solidFill>
                  <a:schemeClr val="folHlink"/>
                </a:solidFill>
                <a:latin typeface="Courier New" panose="02070309020205020404" pitchFamily="49" charset="0"/>
              </a:rPr>
              <a:t>  // d will not be pushed</a:t>
            </a:r>
            <a:endParaRPr lang="en-US" altLang="zh-CN" sz="180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lvl="1" defTabSz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AutoNum type="arabicPeriod"/>
              <a:tabLst>
                <a:tab pos="1073150" algn="l"/>
                <a:tab pos="1338580" algn="l"/>
                <a:tab pos="1616075" algn="l"/>
                <a:tab pos="1881505" algn="l"/>
              </a:tabLst>
            </a:pPr>
            <a:r>
              <a:rPr lang="en-US" altLang="zh-CN" sz="1800">
                <a:latin typeface="Courier New" panose="02070309020205020404" pitchFamily="49" charset="0"/>
              </a:rPr>
              <a:t>		loop = </a:t>
            </a:r>
            <a:r>
              <a:rPr lang="en-US" altLang="zh-CN" sz="1800">
                <a:solidFill>
                  <a:srgbClr val="A50021"/>
                </a:solidFill>
                <a:latin typeface="Courier New" panose="02070309020205020404" pitchFamily="49" charset="0"/>
              </a:rPr>
              <a:t>loop </a:t>
            </a:r>
            <a:r>
              <a:rPr lang="en-US" altLang="zh-CN" sz="1800">
                <a:solidFill>
                  <a:srgbClr val="A50021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</a:t>
            </a:r>
            <a:r>
              <a:rPr lang="en-US" altLang="zh-CN" sz="1800">
                <a:solidFill>
                  <a:srgbClr val="A50021"/>
                </a:solidFill>
                <a:latin typeface="Courier New" panose="02070309020205020404" pitchFamily="49" charset="0"/>
              </a:rPr>
              <a:t> {m}</a:t>
            </a:r>
            <a:r>
              <a:rPr lang="en-US" altLang="zh-CN" sz="1800">
                <a:latin typeface="Courier New" panose="02070309020205020404" pitchFamily="49" charset="0"/>
              </a:rPr>
              <a:t>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lvl="1" defTabSz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AutoNum type="arabicPeriod"/>
              <a:tabLst>
                <a:tab pos="1073150" algn="l"/>
                <a:tab pos="1338580" algn="l"/>
                <a:tab pos="1616075" algn="l"/>
                <a:tab pos="1881505" algn="l"/>
              </a:tabLst>
            </a:pPr>
            <a:r>
              <a:rPr lang="en-US" altLang="zh-CN" sz="1800">
                <a:latin typeface="Courier New" panose="02070309020205020404" pitchFamily="49" charset="0"/>
              </a:rPr>
              <a:t>		stack.push(m)</a:t>
            </a:r>
            <a:endParaRPr lang="en-US" altLang="zh-CN" sz="1800">
              <a:latin typeface="Courier New" panose="02070309020205020404" pitchFamily="49" charset="0"/>
            </a:endParaRPr>
          </a:p>
          <a:p>
            <a:pPr lvl="1" defTabSz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AutoNum type="arabicPeriod"/>
              <a:tabLst>
                <a:tab pos="1073150" algn="l"/>
                <a:tab pos="1338580" algn="l"/>
                <a:tab pos="1616075" algn="l"/>
                <a:tab pos="1881505" algn="l"/>
              </a:tabLst>
            </a:pPr>
            <a:r>
              <a:rPr lang="en-US" altLang="zh-CN" sz="1800">
                <a:latin typeface="Courier New" panose="02070309020205020404" pitchFamily="49" charset="0"/>
              </a:rPr>
              <a:t>	}</a:t>
            </a:r>
            <a:endParaRPr lang="en-US" altLang="zh-CN" sz="1800">
              <a:latin typeface="Courier New" panose="02070309020205020404" pitchFamily="49" charset="0"/>
            </a:endParaRPr>
          </a:p>
          <a:p>
            <a:pPr lvl="1" defTabSz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AutoNum type="arabicPeriod"/>
              <a:tabLst>
                <a:tab pos="1073150" algn="l"/>
                <a:tab pos="1338580" algn="l"/>
                <a:tab pos="1616075" algn="l"/>
                <a:tab pos="1881505" algn="l"/>
              </a:tabLst>
            </a:pPr>
            <a:r>
              <a:rPr lang="en-US" altLang="zh-CN" sz="1800">
                <a:latin typeface="Courier New" panose="02070309020205020404" pitchFamily="49" charset="0"/>
              </a:rPr>
              <a:t>}</a:t>
            </a:r>
            <a:endParaRPr lang="en-US" altLang="zh-CN" sz="1800">
              <a:latin typeface="Courier New" panose="02070309020205020404" pitchFamily="49" charset="0"/>
            </a:endParaRPr>
          </a:p>
          <a:p>
            <a:pPr lvl="1" defTabSz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AutoNum type="arabicPeriod"/>
              <a:tabLst>
                <a:tab pos="1073150" algn="l"/>
                <a:tab pos="1338580" algn="l"/>
                <a:tab pos="1616075" algn="l"/>
                <a:tab pos="1881505" algn="l"/>
              </a:tabLst>
            </a:pPr>
            <a:r>
              <a:rPr lang="en-US" altLang="zh-CN" sz="1800" b="1">
                <a:latin typeface="Courier New" panose="02070309020205020404" pitchFamily="49" charset="0"/>
              </a:rPr>
              <a:t>void </a:t>
            </a:r>
            <a:r>
              <a:rPr lang="en-US" altLang="zh-CN" sz="1800">
                <a:latin typeface="Courier New" panose="02070309020205020404" pitchFamily="49" charset="0"/>
              </a:rPr>
              <a:t>main() {</a:t>
            </a:r>
            <a:endParaRPr lang="en-US" altLang="zh-CN" sz="1800">
              <a:latin typeface="Courier New" panose="02070309020205020404" pitchFamily="49" charset="0"/>
            </a:endParaRPr>
          </a:p>
          <a:p>
            <a:pPr lvl="1" defTabSz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AutoNum type="arabicPeriod"/>
              <a:tabLst>
                <a:tab pos="1073150" algn="l"/>
                <a:tab pos="1338580" algn="l"/>
                <a:tab pos="1616075" algn="l"/>
                <a:tab pos="1881505" algn="l"/>
              </a:tabLst>
            </a:pPr>
            <a:r>
              <a:rPr lang="en-US" altLang="zh-CN" sz="1800">
                <a:latin typeface="Courier New" panose="02070309020205020404" pitchFamily="49" charset="0"/>
              </a:rPr>
              <a:t>	Stack stack = </a:t>
            </a:r>
            <a:r>
              <a:rPr lang="en-US" altLang="zh-CN" sz="1800" b="1">
                <a:latin typeface="Courier New" panose="02070309020205020404" pitchFamily="49" charset="0"/>
              </a:rPr>
              <a:t>new</a:t>
            </a:r>
            <a:r>
              <a:rPr lang="en-US" altLang="zh-CN" sz="1800">
                <a:latin typeface="Courier New" panose="02070309020205020404" pitchFamily="49" charset="0"/>
              </a:rPr>
              <a:t> Stack();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lvl="1" defTabSz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AutoNum type="arabicPeriod"/>
              <a:tabLst>
                <a:tab pos="1073150" algn="l"/>
                <a:tab pos="1338580" algn="l"/>
                <a:tab pos="1616075" algn="l"/>
                <a:tab pos="1881505" algn="l"/>
              </a:tabLst>
            </a:pPr>
            <a:r>
              <a:rPr lang="en-US" altLang="zh-CN" sz="1800">
                <a:latin typeface="Courier New" panose="02070309020205020404" pitchFamily="49" charset="0"/>
              </a:rPr>
              <a:t>	loop = </a:t>
            </a:r>
            <a:r>
              <a:rPr lang="en-US" altLang="zh-CN" sz="1800">
                <a:solidFill>
                  <a:srgbClr val="A50021"/>
                </a:solidFill>
                <a:latin typeface="Courier New" panose="02070309020205020404" pitchFamily="49" charset="0"/>
              </a:rPr>
              <a:t>{d}</a:t>
            </a:r>
            <a:r>
              <a:rPr lang="en-US" altLang="zh-CN" sz="1800">
                <a:latin typeface="Courier New" panose="02070309020205020404" pitchFamily="49" charset="0"/>
              </a:rPr>
              <a:t>;</a:t>
            </a:r>
            <a:r>
              <a:rPr lang="en-US" altLang="zh-CN" sz="1800">
                <a:solidFill>
                  <a:schemeClr val="folHlink"/>
                </a:solidFill>
                <a:latin typeface="Courier New" panose="02070309020205020404" pitchFamily="49" charset="0"/>
              </a:rPr>
              <a:t>  // PRE(d) will not be added</a:t>
            </a:r>
            <a:endParaRPr lang="en-US" altLang="zh-CN" sz="180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lvl="1" defTabSz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AutoNum type="arabicPeriod"/>
              <a:tabLst>
                <a:tab pos="1073150" algn="l"/>
                <a:tab pos="1338580" algn="l"/>
                <a:tab pos="1616075" algn="l"/>
                <a:tab pos="1881505" algn="l"/>
              </a:tabLst>
            </a:pPr>
            <a:r>
              <a:rPr lang="en-US" altLang="zh-CN" sz="1800">
                <a:latin typeface="Courier New" panose="02070309020205020404" pitchFamily="49" charset="0"/>
              </a:rPr>
              <a:t>	insert(n);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lvl="1" defTabSz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AutoNum type="arabicPeriod"/>
              <a:tabLst>
                <a:tab pos="1073150" algn="l"/>
                <a:tab pos="1338580" algn="l"/>
                <a:tab pos="1616075" algn="l"/>
                <a:tab pos="1881505" algn="l"/>
              </a:tabLst>
            </a:pPr>
            <a:r>
              <a:rPr lang="en-US" altLang="zh-CN" sz="1800">
                <a:latin typeface="Courier New" panose="02070309020205020404" pitchFamily="49" charset="0"/>
              </a:rPr>
              <a:t>	</a:t>
            </a:r>
            <a:r>
              <a:rPr lang="en-US" altLang="zh-CN" sz="1800" b="1">
                <a:latin typeface="Courier New" panose="02070309020205020404" pitchFamily="49" charset="0"/>
              </a:rPr>
              <a:t>while</a:t>
            </a:r>
            <a:r>
              <a:rPr lang="en-US" altLang="zh-CN" sz="1800">
                <a:latin typeface="Courier New" panose="02070309020205020404" pitchFamily="49" charset="0"/>
              </a:rPr>
              <a:t> (stack.notEmpty()) {</a:t>
            </a:r>
            <a:endParaRPr lang="en-US" altLang="zh-CN" sz="1800">
              <a:latin typeface="Courier New" panose="02070309020205020404" pitchFamily="49" charset="0"/>
            </a:endParaRPr>
          </a:p>
          <a:p>
            <a:pPr lvl="1" defTabSz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AutoNum type="arabicPeriod"/>
              <a:tabLst>
                <a:tab pos="1073150" algn="l"/>
                <a:tab pos="1338580" algn="l"/>
                <a:tab pos="1616075" algn="l"/>
                <a:tab pos="1881505" algn="l"/>
              </a:tabLst>
            </a:pPr>
            <a:r>
              <a:rPr lang="en-US" altLang="zh-CN" sz="1800">
                <a:latin typeface="Courier New" panose="02070309020205020404" pitchFamily="49" charset="0"/>
              </a:rPr>
              <a:t>		m = stack.pop();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lvl="1" defTabSz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AutoNum type="arabicPeriod"/>
              <a:tabLst>
                <a:tab pos="1073150" algn="l"/>
                <a:tab pos="1338580" algn="l"/>
                <a:tab pos="1616075" algn="l"/>
                <a:tab pos="1881505" algn="l"/>
              </a:tabLst>
            </a:pPr>
            <a:r>
              <a:rPr lang="en-US" altLang="zh-CN" sz="1800">
                <a:latin typeface="Courier New" panose="02070309020205020404" pitchFamily="49" charset="0"/>
              </a:rPr>
              <a:t>		</a:t>
            </a:r>
            <a:r>
              <a:rPr lang="en-US" altLang="zh-CN" sz="1800" b="1">
                <a:latin typeface="Courier New" panose="02070309020205020404" pitchFamily="49" charset="0"/>
              </a:rPr>
              <a:t>foreach</a:t>
            </a:r>
            <a:r>
              <a:rPr lang="en-US" altLang="zh-CN" sz="1800">
                <a:latin typeface="Courier New" panose="02070309020205020404" pitchFamily="49" charset="0"/>
              </a:rPr>
              <a:t> (p </a:t>
            </a:r>
            <a:r>
              <a:rPr lang="en-US" altLang="zh-CN" sz="1800">
                <a:latin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lang="en-US" altLang="zh-CN" sz="1800">
                <a:latin typeface="Courier New" panose="02070309020205020404" pitchFamily="49" charset="0"/>
              </a:rPr>
              <a:t> </a:t>
            </a:r>
            <a:r>
              <a:rPr lang="en-US" altLang="zh-CN" sz="1800">
                <a:solidFill>
                  <a:srgbClr val="0033CC"/>
                </a:solidFill>
                <a:latin typeface="Courier New" panose="02070309020205020404" pitchFamily="49" charset="0"/>
              </a:rPr>
              <a:t>PRE(m)</a:t>
            </a:r>
            <a:r>
              <a:rPr lang="en-US" altLang="zh-CN" sz="1800">
                <a:latin typeface="Courier New" panose="02070309020205020404" pitchFamily="49" charset="0"/>
              </a:rPr>
              <a:t>)  insert(p)</a:t>
            </a:r>
            <a:endParaRPr lang="en-US" altLang="zh-CN" sz="1800">
              <a:latin typeface="Courier New" panose="02070309020205020404" pitchFamily="49" charset="0"/>
            </a:endParaRPr>
          </a:p>
          <a:p>
            <a:pPr lvl="1" defTabSz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AutoNum type="arabicPeriod"/>
              <a:tabLst>
                <a:tab pos="1073150" algn="l"/>
                <a:tab pos="1338580" algn="l"/>
                <a:tab pos="1616075" algn="l"/>
                <a:tab pos="1881505" algn="l"/>
              </a:tabLst>
            </a:pPr>
            <a:r>
              <a:rPr lang="en-US" altLang="zh-CN" sz="1800">
                <a:latin typeface="Courier New" panose="02070309020205020404" pitchFamily="49" charset="0"/>
              </a:rPr>
              <a:t>	}</a:t>
            </a:r>
            <a:endParaRPr lang="en-US" altLang="zh-CN" sz="1800">
              <a:latin typeface="Courier New" panose="02070309020205020404" pitchFamily="49" charset="0"/>
            </a:endParaRPr>
          </a:p>
          <a:p>
            <a:pPr lvl="1" defTabSz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AutoNum type="arabicPeriod"/>
              <a:tabLst>
                <a:tab pos="1073150" algn="l"/>
                <a:tab pos="1338580" algn="l"/>
                <a:tab pos="1616075" algn="l"/>
                <a:tab pos="1881505" algn="l"/>
              </a:tabLst>
            </a:pPr>
            <a:r>
              <a:rPr lang="en-US" altLang="zh-CN" sz="1800">
                <a:latin typeface="Courier New" panose="02070309020205020404" pitchFamily="49" charset="0"/>
              </a:rPr>
              <a:t>}</a:t>
            </a:r>
            <a:endParaRPr lang="en-US" altLang="zh-CN" sz="1800">
              <a:latin typeface="Courier New" panose="02070309020205020404" pitchFamily="49" charset="0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02" name="标题 71680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Example #1</a:t>
            </a:r>
            <a:endParaRPr lang="en-US" altLang="zh-CN"/>
          </a:p>
        </p:txBody>
      </p:sp>
      <p:sp>
        <p:nvSpPr>
          <p:cNvPr id="716803" name="文本占位符 716802"/>
          <p:cNvSpPr>
            <a:spLocks noGrp="1"/>
          </p:cNvSpPr>
          <p:nvPr>
            <p:ph type="body" idx="1"/>
          </p:nvPr>
        </p:nvSpPr>
        <p:spPr>
          <a:xfrm>
            <a:off x="2819400" y="1752600"/>
            <a:ext cx="5864225" cy="4189413"/>
          </a:xfrm>
        </p:spPr>
        <p:txBody>
          <a:bodyPr/>
          <a:p>
            <a:pPr marL="476250" indent="-476250"/>
            <a:r>
              <a:rPr lang="en-US" altLang="zh-CN" sz="2500"/>
              <a:t>Given the back edge </a:t>
            </a:r>
            <a:r>
              <a:rPr lang="en-US" altLang="zh-CN" sz="2500">
                <a:solidFill>
                  <a:srgbClr val="A50021"/>
                </a:solidFill>
              </a:rPr>
              <a:t>7 </a:t>
            </a:r>
            <a:r>
              <a:rPr lang="en-US" altLang="zh-CN" sz="2500">
                <a:solidFill>
                  <a:srgbClr val="A50021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500">
                <a:solidFill>
                  <a:srgbClr val="A50021"/>
                </a:solidFill>
              </a:rPr>
              <a:t> 4</a:t>
            </a:r>
            <a:endParaRPr lang="en-US" altLang="zh-CN" sz="2500">
              <a:solidFill>
                <a:srgbClr val="A50021"/>
              </a:solidFill>
            </a:endParaRPr>
          </a:p>
          <a:p>
            <a:pPr marL="857250" lvl="1" indent="-400050">
              <a:buFont typeface="Wingdings" panose="05000000000000000000" pitchFamily="2" charset="2"/>
              <a:buAutoNum type="arabicPeriod"/>
            </a:pPr>
            <a:r>
              <a:rPr lang="en-US" altLang="zh-CN" sz="1800"/>
              <a:t>initialize: loop = </a:t>
            </a:r>
            <a:r>
              <a:rPr lang="en-US" altLang="zh-CN" sz="1800">
                <a:solidFill>
                  <a:srgbClr val="0033CC"/>
                </a:solidFill>
              </a:rPr>
              <a:t>{4, 7}</a:t>
            </a:r>
            <a:r>
              <a:rPr lang="en-US" altLang="zh-CN" sz="1800"/>
              <a:t>, stack = </a:t>
            </a:r>
            <a:r>
              <a:rPr lang="en-US" altLang="zh-CN" sz="1800">
                <a:solidFill>
                  <a:srgbClr val="FF33CC"/>
                </a:solidFill>
              </a:rPr>
              <a:t>[7]</a:t>
            </a:r>
            <a:r>
              <a:rPr lang="en-US" altLang="zh-CN" sz="1800"/>
              <a:t>. </a:t>
            </a:r>
            <a:endParaRPr lang="en-US" altLang="zh-CN" sz="1800"/>
          </a:p>
          <a:p>
            <a:pPr marL="857250" lvl="1" indent="-400050">
              <a:buFont typeface="Wingdings" panose="05000000000000000000" pitchFamily="2" charset="2"/>
              <a:buAutoNum type="arabicPeriod"/>
            </a:pPr>
            <a:r>
              <a:rPr lang="en-US" altLang="zh-CN" sz="1800"/>
              <a:t>pop 7; insert 5 and 6; </a:t>
            </a:r>
            <a:br>
              <a:rPr lang="en-US" altLang="zh-CN" sz="1800"/>
            </a:br>
            <a:r>
              <a:rPr lang="en-US" altLang="zh-CN" sz="1800"/>
              <a:t>loop = </a:t>
            </a:r>
            <a:r>
              <a:rPr lang="en-US" altLang="zh-CN" sz="1800">
                <a:solidFill>
                  <a:srgbClr val="0033CC"/>
                </a:solidFill>
              </a:rPr>
              <a:t>{4, 7, 5, 6}</a:t>
            </a:r>
            <a:r>
              <a:rPr lang="en-US" altLang="zh-CN" sz="1800"/>
              <a:t>, stack =</a:t>
            </a:r>
            <a:r>
              <a:rPr lang="en-US" altLang="zh-CN" sz="1800">
                <a:solidFill>
                  <a:srgbClr val="FF33CC"/>
                </a:solidFill>
              </a:rPr>
              <a:t> [5, 6]</a:t>
            </a:r>
            <a:r>
              <a:rPr lang="en-US" altLang="zh-CN" sz="1800"/>
              <a:t>. </a:t>
            </a:r>
            <a:endParaRPr lang="en-US" altLang="zh-CN" sz="1800"/>
          </a:p>
          <a:p>
            <a:pPr marL="857250" lvl="1" indent="-400050">
              <a:buFont typeface="Wingdings" panose="05000000000000000000" pitchFamily="2" charset="2"/>
              <a:buAutoNum type="arabicPeriod"/>
            </a:pPr>
            <a:r>
              <a:rPr lang="en-US" altLang="zh-CN" sz="1800"/>
              <a:t>pop 6; insert 4 </a:t>
            </a:r>
            <a:r>
              <a:rPr lang="en-US" altLang="zh-CN" sz="1800">
                <a:solidFill>
                  <a:srgbClr val="E6E6E6"/>
                </a:solidFill>
              </a:rPr>
              <a:t>(already in loop)</a:t>
            </a:r>
            <a:r>
              <a:rPr lang="en-US" altLang="zh-CN" sz="1800"/>
              <a:t>; </a:t>
            </a:r>
            <a:br>
              <a:rPr lang="en-US" altLang="zh-CN" sz="1800"/>
            </a:br>
            <a:r>
              <a:rPr lang="en-US" altLang="zh-CN" sz="1800"/>
              <a:t>loop has no change, stack = </a:t>
            </a:r>
            <a:r>
              <a:rPr lang="en-US" altLang="zh-CN" sz="1800">
                <a:solidFill>
                  <a:srgbClr val="FF33CC"/>
                </a:solidFill>
              </a:rPr>
              <a:t>[5]</a:t>
            </a:r>
            <a:r>
              <a:rPr lang="en-US" altLang="zh-CN" sz="1800"/>
              <a:t>. </a:t>
            </a:r>
            <a:endParaRPr lang="en-US" altLang="zh-CN" sz="1800"/>
          </a:p>
          <a:p>
            <a:pPr marL="857250" lvl="1" indent="-400050">
              <a:buFont typeface="Wingdings" panose="05000000000000000000" pitchFamily="2" charset="2"/>
              <a:buAutoNum type="arabicPeriod"/>
            </a:pPr>
            <a:r>
              <a:rPr lang="en-US" altLang="zh-CN" sz="1800"/>
              <a:t>pop 5; insert 4 and 5 </a:t>
            </a:r>
            <a:r>
              <a:rPr lang="en-US" altLang="zh-CN" sz="1800">
                <a:solidFill>
                  <a:srgbClr val="E6E6E6"/>
                </a:solidFill>
              </a:rPr>
              <a:t>(both in loop)</a:t>
            </a:r>
            <a:r>
              <a:rPr lang="en-US" altLang="zh-CN" sz="1800"/>
              <a:t>; </a:t>
            </a:r>
            <a:br>
              <a:rPr lang="en-US" altLang="zh-CN" sz="1800"/>
            </a:br>
            <a:r>
              <a:rPr lang="en-US" altLang="zh-CN" sz="1800"/>
              <a:t>loop has no change, stack = </a:t>
            </a:r>
            <a:r>
              <a:rPr lang="en-US" altLang="zh-CN" sz="1800">
                <a:solidFill>
                  <a:srgbClr val="FF33CC"/>
                </a:solidFill>
              </a:rPr>
              <a:t>[]</a:t>
            </a:r>
            <a:r>
              <a:rPr lang="en-US" altLang="zh-CN" sz="1800"/>
              <a:t>. </a:t>
            </a:r>
            <a:endParaRPr lang="en-US" altLang="zh-CN" sz="1800"/>
          </a:p>
          <a:p>
            <a:pPr marL="857250" lvl="1" indent="-400050">
              <a:buFont typeface="Wingdings" panose="05000000000000000000" pitchFamily="2" charset="2"/>
              <a:buAutoNum type="arabicPeriod"/>
            </a:pPr>
            <a:r>
              <a:rPr lang="en-US" altLang="zh-CN" sz="1800"/>
              <a:t>result: loop = </a:t>
            </a:r>
            <a:r>
              <a:rPr lang="en-US" altLang="zh-CN" sz="1800">
                <a:solidFill>
                  <a:srgbClr val="0033CC"/>
                </a:solidFill>
              </a:rPr>
              <a:t>{4, 7, 5, 6}</a:t>
            </a:r>
            <a:r>
              <a:rPr lang="en-US" altLang="zh-CN" sz="1800"/>
              <a:t>. </a:t>
            </a:r>
            <a:endParaRPr lang="en-US" altLang="zh-CN" sz="1800"/>
          </a:p>
        </p:txBody>
      </p:sp>
      <p:grpSp>
        <p:nvGrpSpPr>
          <p:cNvPr id="716823" name="组合 716822"/>
          <p:cNvGrpSpPr/>
          <p:nvPr/>
        </p:nvGrpSpPr>
        <p:grpSpPr>
          <a:xfrm>
            <a:off x="533400" y="2133600"/>
            <a:ext cx="2563813" cy="3352800"/>
            <a:chOff x="336" y="1344"/>
            <a:chExt cx="1615" cy="2112"/>
          </a:xfrm>
        </p:grpSpPr>
        <p:sp>
          <p:nvSpPr>
            <p:cNvPr id="716805" name="椭圆 716804"/>
            <p:cNvSpPr/>
            <p:nvPr/>
          </p:nvSpPr>
          <p:spPr>
            <a:xfrm>
              <a:off x="1059" y="1344"/>
              <a:ext cx="324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6806" name="椭圆 716805"/>
            <p:cNvSpPr/>
            <p:nvPr/>
          </p:nvSpPr>
          <p:spPr>
            <a:xfrm>
              <a:off x="1059" y="1794"/>
              <a:ext cx="324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6807" name="椭圆 716806"/>
            <p:cNvSpPr/>
            <p:nvPr/>
          </p:nvSpPr>
          <p:spPr>
            <a:xfrm>
              <a:off x="1059" y="2244"/>
              <a:ext cx="324" cy="31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6808" name="椭圆 716807"/>
            <p:cNvSpPr/>
            <p:nvPr/>
          </p:nvSpPr>
          <p:spPr>
            <a:xfrm>
              <a:off x="1627" y="2019"/>
              <a:ext cx="324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6809" name="椭圆 716808"/>
            <p:cNvSpPr/>
            <p:nvPr/>
          </p:nvSpPr>
          <p:spPr>
            <a:xfrm>
              <a:off x="653" y="2693"/>
              <a:ext cx="324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6810" name="椭圆 716809"/>
            <p:cNvSpPr/>
            <p:nvPr/>
          </p:nvSpPr>
          <p:spPr>
            <a:xfrm>
              <a:off x="1059" y="3143"/>
              <a:ext cx="324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6811" name="椭圆 716810"/>
            <p:cNvSpPr/>
            <p:nvPr/>
          </p:nvSpPr>
          <p:spPr>
            <a:xfrm>
              <a:off x="1464" y="2693"/>
              <a:ext cx="325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6812" name="直接连接符 716811"/>
            <p:cNvSpPr/>
            <p:nvPr/>
          </p:nvSpPr>
          <p:spPr>
            <a:xfrm>
              <a:off x="1229" y="1681"/>
              <a:ext cx="0" cy="11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16813" name="直接连接符 716812"/>
            <p:cNvSpPr/>
            <p:nvPr/>
          </p:nvSpPr>
          <p:spPr>
            <a:xfrm>
              <a:off x="1229" y="2131"/>
              <a:ext cx="0" cy="11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16814" name="直接连接符 716813"/>
            <p:cNvSpPr/>
            <p:nvPr/>
          </p:nvSpPr>
          <p:spPr>
            <a:xfrm flipH="1">
              <a:off x="986" y="2581"/>
              <a:ext cx="162" cy="2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16815" name="直接连接符 716814"/>
            <p:cNvSpPr/>
            <p:nvPr/>
          </p:nvSpPr>
          <p:spPr>
            <a:xfrm>
              <a:off x="1310" y="2581"/>
              <a:ext cx="163" cy="2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16816" name="直接连接符 716815"/>
            <p:cNvSpPr/>
            <p:nvPr/>
          </p:nvSpPr>
          <p:spPr>
            <a:xfrm>
              <a:off x="986" y="2918"/>
              <a:ext cx="162" cy="2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16817" name="直接连接符 716816"/>
            <p:cNvSpPr/>
            <p:nvPr/>
          </p:nvSpPr>
          <p:spPr>
            <a:xfrm flipH="1">
              <a:off x="1310" y="2918"/>
              <a:ext cx="163" cy="2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16818" name="直接连接符 716817"/>
            <p:cNvSpPr/>
            <p:nvPr/>
          </p:nvSpPr>
          <p:spPr>
            <a:xfrm>
              <a:off x="1392" y="2019"/>
              <a:ext cx="243" cy="1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16819" name="直接连接符 716818"/>
            <p:cNvSpPr/>
            <p:nvPr/>
          </p:nvSpPr>
          <p:spPr>
            <a:xfrm flipH="1">
              <a:off x="1392" y="2244"/>
              <a:ext cx="243" cy="1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16820" name="任意多边形 716819"/>
            <p:cNvSpPr/>
            <p:nvPr/>
          </p:nvSpPr>
          <p:spPr>
            <a:xfrm flipH="1" flipV="1">
              <a:off x="824" y="1906"/>
              <a:ext cx="243" cy="450"/>
            </a:xfrm>
            <a:custGeom>
              <a:avLst/>
              <a:gdLst>
                <a:gd name="txL" fmla="*/ 0 w 21600"/>
                <a:gd name="txT" fmla="*/ 0 h 43150"/>
                <a:gd name="txR" fmla="*/ 21600 w 21600"/>
                <a:gd name="txB" fmla="*/ 43150 h 43150"/>
              </a:gdLst>
              <a:ahLst/>
              <a:cxnLst>
                <a:cxn ang="270">
                  <a:pos x="0" y="0"/>
                </a:cxn>
                <a:cxn ang="90">
                  <a:pos x="1463" y="43150"/>
                </a:cxn>
                <a:cxn ang="90">
                  <a:pos x="0" y="21600"/>
                </a:cxn>
              </a:cxnLst>
              <a:rect l="txL" t="txT" r="txR" b="txB"/>
              <a:pathLst>
                <a:path w="21600" h="43150" fill="none">
                  <a:moveTo>
                    <a:pt x="0" y="0"/>
                  </a:moveTo>
                  <a:arcTo wR="21600" hR="21600" stAng="-5400000" swAng="10566974"/>
                </a:path>
                <a:path w="21600" h="43150" stroke="0">
                  <a:moveTo>
                    <a:pt x="0" y="0"/>
                  </a:moveTo>
                  <a:arcTo wR="21600" hR="21600" stAng="-5400000" swAng="10566974"/>
                  <a:lnTo>
                    <a:pt x="0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6821" name="任意多边形 716820"/>
            <p:cNvSpPr/>
            <p:nvPr/>
          </p:nvSpPr>
          <p:spPr>
            <a:xfrm flipH="1" flipV="1">
              <a:off x="580" y="2921"/>
              <a:ext cx="244" cy="221"/>
            </a:xfrm>
            <a:custGeom>
              <a:avLst/>
              <a:gdLst>
                <a:gd name="txL" fmla="*/ 0 w 43200"/>
                <a:gd name="txT" fmla="*/ 0 h 42486"/>
                <a:gd name="txR" fmla="*/ 43200 w 43200"/>
                <a:gd name="txB" fmla="*/ 42486 h 42486"/>
              </a:gdLst>
              <a:ahLst/>
              <a:cxnLst>
                <a:cxn ang="90">
                  <a:pos x="681" y="26984"/>
                </a:cxn>
                <a:cxn ang="90">
                  <a:pos x="27108" y="42485"/>
                </a:cxn>
                <a:cxn ang="90">
                  <a:pos x="21600" y="21600"/>
                </a:cxn>
              </a:cxnLst>
              <a:rect l="txL" t="txT" r="txR" b="txB"/>
              <a:pathLst>
                <a:path w="43200" h="42486" fill="none">
                  <a:moveTo>
                    <a:pt x="681" y="26984"/>
                  </a:moveTo>
                  <a:arcTo wR="21600" hR="21600" stAng="-11665991" swAng="16179538"/>
                </a:path>
                <a:path w="43200" h="42486" stroke="0">
                  <a:moveTo>
                    <a:pt x="681" y="26984"/>
                  </a:moveTo>
                  <a:arcTo wR="21600" hR="21600" stAng="-11665991" swAng="16179538"/>
                  <a:lnTo>
                    <a:pt x="21600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6822" name="任意多边形 716821"/>
            <p:cNvSpPr/>
            <p:nvPr/>
          </p:nvSpPr>
          <p:spPr>
            <a:xfrm flipH="1" flipV="1">
              <a:off x="336" y="2468"/>
              <a:ext cx="731" cy="900"/>
            </a:xfrm>
            <a:custGeom>
              <a:avLst/>
              <a:gdLst>
                <a:gd name="txL" fmla="*/ 0 w 21600"/>
                <a:gd name="txT" fmla="*/ 0 h 43200"/>
                <a:gd name="txR" fmla="*/ 21600 w 21600"/>
                <a:gd name="txB" fmla="*/ 43200 h 43200"/>
              </a:gdLst>
              <a:ahLst/>
              <a:cxnLst>
                <a:cxn ang="270">
                  <a:pos x="0" y="0"/>
                </a:cxn>
                <a:cxn ang="90">
                  <a:pos x="132" y="43199"/>
                </a:cxn>
                <a:cxn ang="90">
                  <a:pos x="0" y="21600"/>
                </a:cxn>
              </a:cxnLst>
              <a:rect l="txL" t="txT" r="txR" b="txB"/>
              <a:pathLst>
                <a:path w="21600" h="43200" fill="none">
                  <a:moveTo>
                    <a:pt x="0" y="0"/>
                  </a:moveTo>
                  <a:arcTo wR="21600" hR="21600" stAng="-5400000" swAng="10778991"/>
                </a:path>
                <a:path w="21600" h="43200" stroke="0">
                  <a:moveTo>
                    <a:pt x="0" y="0"/>
                  </a:moveTo>
                  <a:arcTo wR="21600" hR="21600" stAng="-5400000" swAng="10778991"/>
                  <a:lnTo>
                    <a:pt x="0" y="21600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826" name="标题 71782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Example #2</a:t>
            </a:r>
            <a:endParaRPr lang="en-US" altLang="zh-CN"/>
          </a:p>
        </p:txBody>
      </p:sp>
      <p:sp>
        <p:nvSpPr>
          <p:cNvPr id="717827" name="文本占位符 717826"/>
          <p:cNvSpPr>
            <a:spLocks noGrp="1"/>
          </p:cNvSpPr>
          <p:nvPr>
            <p:ph type="body" idx="1"/>
          </p:nvPr>
        </p:nvSpPr>
        <p:spPr>
          <a:xfrm>
            <a:off x="2819400" y="1752600"/>
            <a:ext cx="6096000" cy="4419600"/>
          </a:xfrm>
        </p:spPr>
        <p:txBody>
          <a:bodyPr/>
          <a:p>
            <a:pPr marL="476250" indent="-476250"/>
            <a:r>
              <a:rPr lang="en-US" altLang="zh-CN" sz="2700"/>
              <a:t>Given the back edge </a:t>
            </a:r>
            <a:r>
              <a:rPr lang="en-US" altLang="zh-CN" sz="2700">
                <a:solidFill>
                  <a:srgbClr val="A50021"/>
                </a:solidFill>
              </a:rPr>
              <a:t>4 </a:t>
            </a:r>
            <a:r>
              <a:rPr lang="en-US" altLang="zh-CN" sz="2700">
                <a:solidFill>
                  <a:srgbClr val="A50021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700">
                <a:solidFill>
                  <a:srgbClr val="A50021"/>
                </a:solidFill>
              </a:rPr>
              <a:t> 2</a:t>
            </a:r>
            <a:endParaRPr lang="en-US" altLang="zh-CN" sz="2700">
              <a:solidFill>
                <a:srgbClr val="A50021"/>
              </a:solidFill>
            </a:endParaRPr>
          </a:p>
          <a:p>
            <a:pPr marL="857250" lvl="1" indent="-400050">
              <a:buFont typeface="Wingdings" panose="05000000000000000000" pitchFamily="2" charset="2"/>
              <a:buAutoNum type="arabicPeriod"/>
            </a:pPr>
            <a:r>
              <a:rPr lang="en-US" altLang="zh-CN" sz="1800"/>
              <a:t>initialize: loop = </a:t>
            </a:r>
            <a:r>
              <a:rPr lang="en-US" altLang="zh-CN" sz="1800">
                <a:solidFill>
                  <a:srgbClr val="0033CC"/>
                </a:solidFill>
              </a:rPr>
              <a:t>{2, 4}</a:t>
            </a:r>
            <a:r>
              <a:rPr lang="en-US" altLang="zh-CN" sz="1800"/>
              <a:t>, stack = </a:t>
            </a:r>
            <a:r>
              <a:rPr lang="en-US" altLang="zh-CN" sz="1800">
                <a:solidFill>
                  <a:srgbClr val="FF33CC"/>
                </a:solidFill>
              </a:rPr>
              <a:t>[4]</a:t>
            </a:r>
            <a:r>
              <a:rPr lang="en-US" altLang="zh-CN" sz="1800"/>
              <a:t>. </a:t>
            </a:r>
            <a:endParaRPr lang="en-US" altLang="zh-CN" sz="1800"/>
          </a:p>
          <a:p>
            <a:pPr marL="857250" lvl="1" indent="-400050">
              <a:buFont typeface="Wingdings" panose="05000000000000000000" pitchFamily="2" charset="2"/>
              <a:buAutoNum type="arabicPeriod"/>
            </a:pPr>
            <a:r>
              <a:rPr lang="en-US" altLang="zh-CN" sz="1800"/>
              <a:t>pop 4; insert 2, 3 and 7 </a:t>
            </a:r>
            <a:r>
              <a:rPr lang="en-US" altLang="zh-CN" sz="1800">
                <a:solidFill>
                  <a:srgbClr val="E6E6E6"/>
                </a:solidFill>
              </a:rPr>
              <a:t>(2 already in loop)</a:t>
            </a:r>
            <a:r>
              <a:rPr lang="en-US" altLang="zh-CN" sz="1800"/>
              <a:t>; </a:t>
            </a:r>
            <a:br>
              <a:rPr lang="en-US" altLang="zh-CN" sz="1800"/>
            </a:br>
            <a:r>
              <a:rPr lang="en-US" altLang="zh-CN" sz="1800"/>
              <a:t>loop =</a:t>
            </a:r>
            <a:r>
              <a:rPr lang="en-US" altLang="zh-CN" sz="1800">
                <a:solidFill>
                  <a:srgbClr val="0033CC"/>
                </a:solidFill>
              </a:rPr>
              <a:t> {2, 4, 3, 7}</a:t>
            </a:r>
            <a:r>
              <a:rPr lang="en-US" altLang="zh-CN" sz="1800"/>
              <a:t>, stack = </a:t>
            </a:r>
            <a:r>
              <a:rPr lang="en-US" altLang="zh-CN" sz="1800">
                <a:solidFill>
                  <a:srgbClr val="FF33CC"/>
                </a:solidFill>
              </a:rPr>
              <a:t>[3, 7]</a:t>
            </a:r>
            <a:r>
              <a:rPr lang="en-US" altLang="zh-CN" sz="1800"/>
              <a:t>. </a:t>
            </a:r>
            <a:endParaRPr lang="en-US" altLang="zh-CN" sz="1800"/>
          </a:p>
          <a:p>
            <a:pPr marL="857250" lvl="1" indent="-400050">
              <a:buFont typeface="Wingdings" panose="05000000000000000000" pitchFamily="2" charset="2"/>
              <a:buAutoNum type="arabicPeriod"/>
            </a:pPr>
            <a:r>
              <a:rPr lang="en-US" altLang="zh-CN" sz="1800"/>
              <a:t>pop 7; insert 5 and 6;  </a:t>
            </a:r>
            <a:br>
              <a:rPr lang="en-US" altLang="zh-CN" sz="1800"/>
            </a:br>
            <a:r>
              <a:rPr lang="en-US" altLang="zh-CN" sz="1800"/>
              <a:t>loop = </a:t>
            </a:r>
            <a:r>
              <a:rPr lang="en-US" altLang="zh-CN" sz="1800">
                <a:solidFill>
                  <a:srgbClr val="0033CC"/>
                </a:solidFill>
              </a:rPr>
              <a:t>{2, 4, 3, 7, 5, 6}</a:t>
            </a:r>
            <a:r>
              <a:rPr lang="en-US" altLang="zh-CN" sz="1800"/>
              <a:t>, stack = </a:t>
            </a:r>
            <a:r>
              <a:rPr lang="en-US" altLang="zh-CN" sz="1800">
                <a:solidFill>
                  <a:srgbClr val="FF33CC"/>
                </a:solidFill>
              </a:rPr>
              <a:t>[3, 5, 6]</a:t>
            </a:r>
            <a:r>
              <a:rPr lang="en-US" altLang="zh-CN" sz="1800"/>
              <a:t>. </a:t>
            </a:r>
            <a:endParaRPr lang="en-US" altLang="zh-CN" sz="1800"/>
          </a:p>
          <a:p>
            <a:pPr marL="857250" lvl="1" indent="-400050">
              <a:buFont typeface="Wingdings" panose="05000000000000000000" pitchFamily="2" charset="2"/>
              <a:buAutoNum type="arabicPeriod"/>
            </a:pPr>
            <a:r>
              <a:rPr lang="en-US" altLang="zh-CN" sz="1800"/>
              <a:t>pop 6; insert 4 </a:t>
            </a:r>
            <a:r>
              <a:rPr lang="en-US" altLang="zh-CN" sz="1800">
                <a:solidFill>
                  <a:srgbClr val="E6E6E6"/>
                </a:solidFill>
              </a:rPr>
              <a:t>(already in loop)</a:t>
            </a:r>
            <a:r>
              <a:rPr lang="en-US" altLang="zh-CN" sz="1800"/>
              <a:t>; </a:t>
            </a:r>
            <a:br>
              <a:rPr lang="en-US" altLang="zh-CN" sz="1800"/>
            </a:br>
            <a:r>
              <a:rPr lang="en-US" altLang="zh-CN" sz="1800"/>
              <a:t>loop had no change, stack = </a:t>
            </a:r>
            <a:r>
              <a:rPr lang="en-US" altLang="zh-CN" sz="1800">
                <a:solidFill>
                  <a:srgbClr val="FF33CC"/>
                </a:solidFill>
              </a:rPr>
              <a:t>[3, 5]</a:t>
            </a:r>
            <a:r>
              <a:rPr lang="en-US" altLang="zh-CN" sz="1800"/>
              <a:t>. </a:t>
            </a:r>
            <a:endParaRPr lang="en-US" altLang="zh-CN" sz="1800"/>
          </a:p>
          <a:p>
            <a:pPr marL="857250" lvl="1" indent="-400050">
              <a:buFont typeface="Wingdings" panose="05000000000000000000" pitchFamily="2" charset="2"/>
              <a:buAutoNum type="arabicPeriod"/>
            </a:pPr>
            <a:r>
              <a:rPr lang="en-US" altLang="zh-CN" sz="1800"/>
              <a:t>pop 5; insert 4 and 5 </a:t>
            </a:r>
            <a:r>
              <a:rPr lang="en-US" altLang="zh-CN" sz="1800">
                <a:solidFill>
                  <a:srgbClr val="E6E6E6"/>
                </a:solidFill>
              </a:rPr>
              <a:t>(both in loop)</a:t>
            </a:r>
            <a:r>
              <a:rPr lang="en-US" altLang="zh-CN" sz="1800"/>
              <a:t>; </a:t>
            </a:r>
            <a:br>
              <a:rPr lang="en-US" altLang="zh-CN" sz="1800"/>
            </a:br>
            <a:r>
              <a:rPr lang="en-US" altLang="zh-CN" sz="1800"/>
              <a:t>loop has no change, stack = </a:t>
            </a:r>
            <a:r>
              <a:rPr lang="en-US" altLang="zh-CN" sz="1800">
                <a:solidFill>
                  <a:srgbClr val="FF33CC"/>
                </a:solidFill>
              </a:rPr>
              <a:t>[3]</a:t>
            </a:r>
            <a:r>
              <a:rPr lang="en-US" altLang="zh-CN" sz="1800"/>
              <a:t>. </a:t>
            </a:r>
            <a:endParaRPr lang="en-US" altLang="zh-CN" sz="1800"/>
          </a:p>
          <a:p>
            <a:pPr marL="857250" lvl="1" indent="-400050">
              <a:buFont typeface="Wingdings" panose="05000000000000000000" pitchFamily="2" charset="2"/>
              <a:buAutoNum type="arabicPeriod"/>
            </a:pPr>
            <a:r>
              <a:rPr lang="en-US" altLang="zh-CN" sz="1800"/>
              <a:t>pop 3; insert 2 </a:t>
            </a:r>
            <a:r>
              <a:rPr lang="en-US" altLang="zh-CN" sz="1800">
                <a:solidFill>
                  <a:srgbClr val="E6E6E6"/>
                </a:solidFill>
              </a:rPr>
              <a:t>(already in loop)</a:t>
            </a:r>
            <a:r>
              <a:rPr lang="en-US" altLang="zh-CN" sz="1800"/>
              <a:t>; </a:t>
            </a:r>
            <a:br>
              <a:rPr lang="en-US" altLang="zh-CN" sz="1800"/>
            </a:br>
            <a:r>
              <a:rPr lang="en-US" altLang="zh-CN" sz="1800"/>
              <a:t>loop has no change, stack = </a:t>
            </a:r>
            <a:r>
              <a:rPr lang="en-US" altLang="zh-CN" sz="1800">
                <a:solidFill>
                  <a:srgbClr val="FF33CC"/>
                </a:solidFill>
              </a:rPr>
              <a:t>[]</a:t>
            </a:r>
            <a:r>
              <a:rPr lang="en-US" altLang="zh-CN" sz="1800"/>
              <a:t>. </a:t>
            </a:r>
            <a:endParaRPr lang="en-US" altLang="zh-CN" sz="1800"/>
          </a:p>
          <a:p>
            <a:pPr marL="857250" lvl="1" indent="-400050">
              <a:buFont typeface="Wingdings" panose="05000000000000000000" pitchFamily="2" charset="2"/>
              <a:buAutoNum type="arabicPeriod"/>
            </a:pPr>
            <a:r>
              <a:rPr lang="en-US" altLang="zh-CN" sz="1800"/>
              <a:t>result: loop = </a:t>
            </a:r>
            <a:r>
              <a:rPr lang="en-US" altLang="zh-CN" sz="1800">
                <a:solidFill>
                  <a:srgbClr val="0033CC"/>
                </a:solidFill>
              </a:rPr>
              <a:t>{2, 4, 3, 7, 5, 6}</a:t>
            </a:r>
            <a:r>
              <a:rPr lang="en-US" altLang="zh-CN" sz="1800"/>
              <a:t>. </a:t>
            </a:r>
            <a:endParaRPr lang="en-US" altLang="zh-CN" sz="1800"/>
          </a:p>
        </p:txBody>
      </p:sp>
      <p:grpSp>
        <p:nvGrpSpPr>
          <p:cNvPr id="717847" name="组合 717846"/>
          <p:cNvGrpSpPr/>
          <p:nvPr/>
        </p:nvGrpSpPr>
        <p:grpSpPr>
          <a:xfrm>
            <a:off x="533400" y="2133600"/>
            <a:ext cx="2563813" cy="3352800"/>
            <a:chOff x="336" y="1344"/>
            <a:chExt cx="1615" cy="2112"/>
          </a:xfrm>
        </p:grpSpPr>
        <p:sp>
          <p:nvSpPr>
            <p:cNvPr id="717829" name="椭圆 717828"/>
            <p:cNvSpPr/>
            <p:nvPr/>
          </p:nvSpPr>
          <p:spPr>
            <a:xfrm>
              <a:off x="1059" y="1344"/>
              <a:ext cx="324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830" name="椭圆 717829"/>
            <p:cNvSpPr/>
            <p:nvPr/>
          </p:nvSpPr>
          <p:spPr>
            <a:xfrm>
              <a:off x="1059" y="1794"/>
              <a:ext cx="324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831" name="椭圆 717830"/>
            <p:cNvSpPr/>
            <p:nvPr/>
          </p:nvSpPr>
          <p:spPr>
            <a:xfrm>
              <a:off x="1059" y="2244"/>
              <a:ext cx="324" cy="31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832" name="椭圆 717831"/>
            <p:cNvSpPr/>
            <p:nvPr/>
          </p:nvSpPr>
          <p:spPr>
            <a:xfrm>
              <a:off x="1627" y="2019"/>
              <a:ext cx="324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833" name="椭圆 717832"/>
            <p:cNvSpPr/>
            <p:nvPr/>
          </p:nvSpPr>
          <p:spPr>
            <a:xfrm>
              <a:off x="653" y="2693"/>
              <a:ext cx="324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834" name="椭圆 717833"/>
            <p:cNvSpPr/>
            <p:nvPr/>
          </p:nvSpPr>
          <p:spPr>
            <a:xfrm>
              <a:off x="1059" y="3143"/>
              <a:ext cx="324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835" name="椭圆 717834"/>
            <p:cNvSpPr/>
            <p:nvPr/>
          </p:nvSpPr>
          <p:spPr>
            <a:xfrm>
              <a:off x="1464" y="2693"/>
              <a:ext cx="325" cy="31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836" name="直接连接符 717835"/>
            <p:cNvSpPr/>
            <p:nvPr/>
          </p:nvSpPr>
          <p:spPr>
            <a:xfrm>
              <a:off x="1229" y="1681"/>
              <a:ext cx="0" cy="11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17837" name="直接连接符 717836"/>
            <p:cNvSpPr/>
            <p:nvPr/>
          </p:nvSpPr>
          <p:spPr>
            <a:xfrm>
              <a:off x="1229" y="2131"/>
              <a:ext cx="0" cy="11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17838" name="直接连接符 717837"/>
            <p:cNvSpPr/>
            <p:nvPr/>
          </p:nvSpPr>
          <p:spPr>
            <a:xfrm flipH="1">
              <a:off x="986" y="2581"/>
              <a:ext cx="162" cy="2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17839" name="直接连接符 717838"/>
            <p:cNvSpPr/>
            <p:nvPr/>
          </p:nvSpPr>
          <p:spPr>
            <a:xfrm>
              <a:off x="1310" y="2581"/>
              <a:ext cx="163" cy="2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17840" name="直接连接符 717839"/>
            <p:cNvSpPr/>
            <p:nvPr/>
          </p:nvSpPr>
          <p:spPr>
            <a:xfrm>
              <a:off x="986" y="2918"/>
              <a:ext cx="162" cy="2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17841" name="直接连接符 717840"/>
            <p:cNvSpPr/>
            <p:nvPr/>
          </p:nvSpPr>
          <p:spPr>
            <a:xfrm flipH="1">
              <a:off x="1310" y="2918"/>
              <a:ext cx="163" cy="2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17842" name="直接连接符 717841"/>
            <p:cNvSpPr/>
            <p:nvPr/>
          </p:nvSpPr>
          <p:spPr>
            <a:xfrm>
              <a:off x="1392" y="2019"/>
              <a:ext cx="243" cy="1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17843" name="直接连接符 717842"/>
            <p:cNvSpPr/>
            <p:nvPr/>
          </p:nvSpPr>
          <p:spPr>
            <a:xfrm flipH="1">
              <a:off x="1392" y="2244"/>
              <a:ext cx="243" cy="1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17844" name="任意多边形 717843"/>
            <p:cNvSpPr/>
            <p:nvPr/>
          </p:nvSpPr>
          <p:spPr>
            <a:xfrm flipH="1" flipV="1">
              <a:off x="824" y="1906"/>
              <a:ext cx="243" cy="450"/>
            </a:xfrm>
            <a:custGeom>
              <a:avLst/>
              <a:gdLst>
                <a:gd name="txL" fmla="*/ 0 w 21600"/>
                <a:gd name="txT" fmla="*/ 0 h 43150"/>
                <a:gd name="txR" fmla="*/ 21600 w 21600"/>
                <a:gd name="txB" fmla="*/ 43150 h 43150"/>
              </a:gdLst>
              <a:ahLst/>
              <a:cxnLst>
                <a:cxn ang="270">
                  <a:pos x="0" y="0"/>
                </a:cxn>
                <a:cxn ang="90">
                  <a:pos x="1463" y="43150"/>
                </a:cxn>
                <a:cxn ang="90">
                  <a:pos x="0" y="21600"/>
                </a:cxn>
              </a:cxnLst>
              <a:rect l="txL" t="txT" r="txR" b="txB"/>
              <a:pathLst>
                <a:path w="21600" h="43150" fill="none">
                  <a:moveTo>
                    <a:pt x="0" y="0"/>
                  </a:moveTo>
                  <a:arcTo wR="21600" hR="21600" stAng="-5400000" swAng="10566974"/>
                </a:path>
                <a:path w="21600" h="43150" stroke="0">
                  <a:moveTo>
                    <a:pt x="0" y="0"/>
                  </a:moveTo>
                  <a:arcTo wR="21600" hR="21600" stAng="-5400000" swAng="10566974"/>
                  <a:lnTo>
                    <a:pt x="0" y="21600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845" name="任意多边形 717844"/>
            <p:cNvSpPr/>
            <p:nvPr/>
          </p:nvSpPr>
          <p:spPr>
            <a:xfrm flipH="1" flipV="1">
              <a:off x="580" y="2921"/>
              <a:ext cx="244" cy="221"/>
            </a:xfrm>
            <a:custGeom>
              <a:avLst/>
              <a:gdLst>
                <a:gd name="txL" fmla="*/ 0 w 43200"/>
                <a:gd name="txT" fmla="*/ 0 h 42486"/>
                <a:gd name="txR" fmla="*/ 43200 w 43200"/>
                <a:gd name="txB" fmla="*/ 42486 h 42486"/>
              </a:gdLst>
              <a:ahLst/>
              <a:cxnLst>
                <a:cxn ang="90">
                  <a:pos x="681" y="26984"/>
                </a:cxn>
                <a:cxn ang="90">
                  <a:pos x="27108" y="42485"/>
                </a:cxn>
                <a:cxn ang="90">
                  <a:pos x="21600" y="21600"/>
                </a:cxn>
              </a:cxnLst>
              <a:rect l="txL" t="txT" r="txR" b="txB"/>
              <a:pathLst>
                <a:path w="43200" h="42486" fill="none">
                  <a:moveTo>
                    <a:pt x="681" y="26984"/>
                  </a:moveTo>
                  <a:arcTo wR="21600" hR="21600" stAng="-11665991" swAng="16179538"/>
                </a:path>
                <a:path w="43200" h="42486" stroke="0">
                  <a:moveTo>
                    <a:pt x="681" y="26984"/>
                  </a:moveTo>
                  <a:arcTo wR="21600" hR="21600" stAng="-11665991" swAng="16179538"/>
                  <a:lnTo>
                    <a:pt x="21600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846" name="任意多边形 717845"/>
            <p:cNvSpPr/>
            <p:nvPr/>
          </p:nvSpPr>
          <p:spPr>
            <a:xfrm flipH="1" flipV="1">
              <a:off x="336" y="2468"/>
              <a:ext cx="731" cy="900"/>
            </a:xfrm>
            <a:custGeom>
              <a:avLst/>
              <a:gdLst>
                <a:gd name="txL" fmla="*/ 0 w 21600"/>
                <a:gd name="txT" fmla="*/ 0 h 43200"/>
                <a:gd name="txR" fmla="*/ 21600 w 21600"/>
                <a:gd name="txB" fmla="*/ 43200 h 43200"/>
              </a:gdLst>
              <a:ahLst/>
              <a:cxnLst>
                <a:cxn ang="270">
                  <a:pos x="0" y="0"/>
                </a:cxn>
                <a:cxn ang="90">
                  <a:pos x="132" y="43199"/>
                </a:cxn>
                <a:cxn ang="90">
                  <a:pos x="0" y="21600"/>
                </a:cxn>
              </a:cxnLst>
              <a:rect l="txL" t="txT" r="txR" b="txB"/>
              <a:pathLst>
                <a:path w="21600" h="43200" fill="none">
                  <a:moveTo>
                    <a:pt x="0" y="0"/>
                  </a:moveTo>
                  <a:arcTo wR="21600" hR="21600" stAng="-5400000" swAng="10778991"/>
                </a:path>
                <a:path w="21600" h="43200" stroke="0">
                  <a:moveTo>
                    <a:pt x="0" y="0"/>
                  </a:moveTo>
                  <a:arcTo wR="21600" hR="21600" stAng="-5400000" swAng="10778991"/>
                  <a:lnTo>
                    <a:pt x="0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8850" name="标题 71884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Properties of Natural Loops</a:t>
            </a:r>
            <a:endParaRPr lang="en-US" altLang="zh-CN"/>
          </a:p>
        </p:txBody>
      </p:sp>
      <p:sp>
        <p:nvSpPr>
          <p:cNvPr id="718851" name="文本占位符 718850"/>
          <p:cNvSpPr>
            <a:spLocks noGrp="1"/>
          </p:cNvSpPr>
          <p:nvPr>
            <p:ph type="body" idx="1"/>
          </p:nvPr>
        </p:nvSpPr>
        <p:spPr>
          <a:xfrm>
            <a:off x="1370013" y="1676400"/>
            <a:ext cx="7469187" cy="4724400"/>
          </a:xfrm>
        </p:spPr>
        <p:txBody>
          <a:bodyPr/>
          <a:p>
            <a:r>
              <a:rPr lang="en-US" altLang="zh-CN" sz="2500"/>
              <a:t>Natural loops do not cover all of loops in common sense</a:t>
            </a:r>
            <a:endParaRPr lang="en-US" altLang="zh-CN" sz="2500"/>
          </a:p>
          <a:p>
            <a:pPr lvl="1"/>
            <a:r>
              <a:rPr lang="en-US" altLang="zh-CN" sz="1900"/>
              <a:t>E.g. there is no back edge in the following flow graph, but it does have a loop in common sense: </a:t>
            </a:r>
            <a:r>
              <a:rPr lang="en-US" altLang="zh-CN" sz="1900">
                <a:solidFill>
                  <a:srgbClr val="A50021"/>
                </a:solidFill>
              </a:rPr>
              <a:t>{2, 3}</a:t>
            </a:r>
            <a:r>
              <a:rPr lang="en-US" altLang="zh-CN" sz="1900"/>
              <a:t>. </a:t>
            </a:r>
            <a:endParaRPr lang="en-US" altLang="zh-CN" sz="1900"/>
          </a:p>
          <a:p>
            <a:pPr lvl="1"/>
            <a:r>
              <a:rPr lang="en-US" altLang="zh-CN" sz="1900"/>
              <a:t>Only in a reducible flow graph, can the back edges find all loops. </a:t>
            </a:r>
            <a:endParaRPr lang="en-US" altLang="zh-CN" sz="1900"/>
          </a:p>
          <a:p>
            <a:r>
              <a:rPr lang="en-US" altLang="zh-CN" sz="2500"/>
              <a:t>Reducible flow graph</a:t>
            </a:r>
            <a:endParaRPr lang="en-US" altLang="zh-CN" sz="2500"/>
          </a:p>
          <a:p>
            <a:pPr lvl="1"/>
            <a:r>
              <a:rPr lang="en-US" altLang="zh-CN" sz="1900"/>
              <a:t>After removing all back edges, </a:t>
            </a:r>
            <a:br>
              <a:rPr lang="en-US" altLang="zh-CN" sz="1900"/>
            </a:br>
            <a:r>
              <a:rPr lang="en-US" altLang="zh-CN" sz="1900"/>
              <a:t>the subgraph is acyclic. </a:t>
            </a:r>
            <a:endParaRPr lang="en-US" altLang="zh-CN" sz="1900"/>
          </a:p>
          <a:p>
            <a:pPr lvl="1"/>
            <a:r>
              <a:rPr lang="en-US" altLang="zh-CN" sz="1900"/>
              <a:t>In a reducible flow graph, the </a:t>
            </a:r>
            <a:br>
              <a:rPr lang="en-US" altLang="zh-CN" sz="1900"/>
            </a:br>
            <a:r>
              <a:rPr lang="en-US" altLang="zh-CN" sz="1900"/>
              <a:t>only entry to a loop is the header. </a:t>
            </a:r>
            <a:endParaRPr lang="en-US" altLang="zh-CN" sz="1900"/>
          </a:p>
          <a:p>
            <a:pPr lvl="1"/>
            <a:r>
              <a:rPr lang="en-US" altLang="zh-CN" sz="1900"/>
              <a:t>A flow graph generated from a structured program </a:t>
            </a:r>
            <a:br>
              <a:rPr lang="en-US" altLang="zh-CN" sz="1900"/>
            </a:br>
            <a:r>
              <a:rPr lang="en-US" altLang="zh-CN" sz="1900"/>
              <a:t>is commonly reducible. </a:t>
            </a:r>
            <a:endParaRPr lang="en-US" altLang="zh-CN" sz="1900"/>
          </a:p>
        </p:txBody>
      </p:sp>
      <p:grpSp>
        <p:nvGrpSpPr>
          <p:cNvPr id="718874" name="组合 718873"/>
          <p:cNvGrpSpPr/>
          <p:nvPr/>
        </p:nvGrpSpPr>
        <p:grpSpPr>
          <a:xfrm>
            <a:off x="6553200" y="3581400"/>
            <a:ext cx="2000250" cy="1914525"/>
            <a:chOff x="3600" y="1824"/>
            <a:chExt cx="1260" cy="1206"/>
          </a:xfrm>
        </p:grpSpPr>
        <p:sp>
          <p:nvSpPr>
            <p:cNvPr id="718860" name="椭圆 718859"/>
            <p:cNvSpPr/>
            <p:nvPr/>
          </p:nvSpPr>
          <p:spPr>
            <a:xfrm>
              <a:off x="4464" y="2640"/>
              <a:ext cx="396" cy="384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867" name="椭圆 718866"/>
            <p:cNvSpPr/>
            <p:nvPr/>
          </p:nvSpPr>
          <p:spPr>
            <a:xfrm>
              <a:off x="4032" y="2064"/>
              <a:ext cx="396" cy="384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868" name="椭圆 718867"/>
            <p:cNvSpPr/>
            <p:nvPr/>
          </p:nvSpPr>
          <p:spPr>
            <a:xfrm>
              <a:off x="3600" y="2640"/>
              <a:ext cx="396" cy="384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  <p:txBody>
            <a:bodyPr lIns="0" rIns="0"/>
            <a:p>
              <a:pPr lvl="0" algn="ctr" eaLnBrk="0" hangingPunct="0"/>
              <a:r>
                <a:rPr lang="en-US" altLang="zh-CN"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869" name="任意多边形 718868"/>
            <p:cNvSpPr/>
            <p:nvPr/>
          </p:nvSpPr>
          <p:spPr>
            <a:xfrm>
              <a:off x="3948" y="2837"/>
              <a:ext cx="559" cy="193"/>
            </a:xfrm>
            <a:custGeom>
              <a:avLst/>
              <a:gdLst>
                <a:gd name="txL" fmla="*/ 0 w 35884"/>
                <a:gd name="txT" fmla="*/ 0 h 21600"/>
                <a:gd name="txR" fmla="*/ 35884 w 35884"/>
                <a:gd name="txB" fmla="*/ 21600 h 21600"/>
              </a:gdLst>
              <a:ahLst/>
              <a:cxnLst>
                <a:cxn ang="0">
                  <a:pos x="35883" y="12034"/>
                </a:cxn>
                <a:cxn ang="180">
                  <a:pos x="0" y="12018"/>
                </a:cxn>
                <a:cxn ang="270">
                  <a:pos x="17947" y="0"/>
                </a:cxn>
              </a:cxnLst>
              <a:rect l="txL" t="txT" r="txR" b="txB"/>
              <a:pathLst>
                <a:path w="35884" h="21600" fill="none">
                  <a:moveTo>
                    <a:pt x="35883" y="12034"/>
                  </a:moveTo>
                  <a:arcTo wR="21600" hR="21600" stAng="-19568443" swAng="6739976"/>
                </a:path>
                <a:path w="35884" h="21600" stroke="0">
                  <a:moveTo>
                    <a:pt x="35883" y="12034"/>
                  </a:moveTo>
                  <a:arcTo wR="21600" hR="21600" stAng="-19568443" swAng="6739976"/>
                  <a:lnTo>
                    <a:pt x="1794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870" name="任意多边形 718869"/>
            <p:cNvSpPr/>
            <p:nvPr/>
          </p:nvSpPr>
          <p:spPr>
            <a:xfrm>
              <a:off x="3961" y="2640"/>
              <a:ext cx="545" cy="192"/>
            </a:xfrm>
            <a:custGeom>
              <a:avLst/>
              <a:gdLst>
                <a:gd name="txL" fmla="*/ 0 w 34912"/>
                <a:gd name="txT" fmla="*/ 0 h 21600"/>
                <a:gd name="txR" fmla="*/ 34912 w 34912"/>
                <a:gd name="txB" fmla="*/ 21600 h 21600"/>
              </a:gdLst>
              <a:ahLst/>
              <a:cxnLst>
                <a:cxn ang="180">
                  <a:pos x="0" y="8093"/>
                </a:cxn>
                <a:cxn ang="0">
                  <a:pos x="34911" y="9744"/>
                </a:cxn>
                <a:cxn ang="90">
                  <a:pos x="16856" y="21600"/>
                </a:cxn>
              </a:cxnLst>
              <a:rect l="txL" t="txT" r="txR" b="txB"/>
              <a:pathLst>
                <a:path w="34912" h="21600" fill="none">
                  <a:moveTo>
                    <a:pt x="0" y="8093"/>
                  </a:moveTo>
                  <a:arcTo wR="21600" hR="21600" stAng="-8477653" swAng="6480174"/>
                </a:path>
                <a:path w="34912" h="21600" stroke="0">
                  <a:moveTo>
                    <a:pt x="0" y="8093"/>
                  </a:moveTo>
                  <a:arcTo wR="21600" hR="21600" stAng="-8477653" swAng="6480174"/>
                  <a:lnTo>
                    <a:pt x="16856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871" name="直接连接符 718870"/>
            <p:cNvSpPr/>
            <p:nvPr/>
          </p:nvSpPr>
          <p:spPr>
            <a:xfrm>
              <a:off x="4224" y="1824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18872" name="任意多边形 718871"/>
            <p:cNvSpPr/>
            <p:nvPr/>
          </p:nvSpPr>
          <p:spPr>
            <a:xfrm>
              <a:off x="4228" y="2350"/>
              <a:ext cx="410" cy="482"/>
            </a:xfrm>
            <a:custGeom>
              <a:avLst/>
              <a:gdLst>
                <a:gd name="txL" fmla="*/ 0 w 20302"/>
                <a:gd name="txT" fmla="*/ 0 h 19748"/>
                <a:gd name="txR" fmla="*/ 20302 w 20302"/>
                <a:gd name="txB" fmla="*/ 19748 h 19748"/>
              </a:gdLst>
              <a:ahLst/>
              <a:cxnLst>
                <a:cxn ang="270">
                  <a:pos x="8751" y="0"/>
                </a:cxn>
                <a:cxn ang="0">
                  <a:pos x="20301" y="12372"/>
                </a:cxn>
                <a:cxn ang="180">
                  <a:pos x="0" y="19748"/>
                </a:cxn>
              </a:cxnLst>
              <a:rect l="txL" t="txT" r="txR" b="txB"/>
              <a:pathLst>
                <a:path w="20302" h="19748" fill="none">
                  <a:moveTo>
                    <a:pt x="8751" y="0"/>
                  </a:moveTo>
                  <a:arcTo wR="21600" hR="21600" stAng="-3966016" swAng="2767954"/>
                </a:path>
                <a:path w="20302" h="19748" stroke="0">
                  <a:moveTo>
                    <a:pt x="8751" y="0"/>
                  </a:moveTo>
                  <a:arcTo wR="21600" hR="21600" stAng="-3966016" swAng="2767954"/>
                  <a:lnTo>
                    <a:pt x="0" y="19748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873" name="任意多边形 718872"/>
            <p:cNvSpPr/>
            <p:nvPr/>
          </p:nvSpPr>
          <p:spPr>
            <a:xfrm>
              <a:off x="3818" y="2350"/>
              <a:ext cx="410" cy="484"/>
            </a:xfrm>
            <a:custGeom>
              <a:avLst/>
              <a:gdLst>
                <a:gd name="txL" fmla="*/ 0 w 20293"/>
                <a:gd name="txT" fmla="*/ 0 h 19764"/>
                <a:gd name="txR" fmla="*/ 20293 w 20293"/>
                <a:gd name="txB" fmla="*/ 19764 h 19764"/>
              </a:gdLst>
              <a:ahLst/>
              <a:cxnLst>
                <a:cxn ang="180">
                  <a:pos x="0" y="12365"/>
                </a:cxn>
                <a:cxn ang="270">
                  <a:pos x="11578" y="0"/>
                </a:cxn>
                <a:cxn ang="0">
                  <a:pos x="20293" y="19764"/>
                </a:cxn>
              </a:cxnLst>
              <a:rect l="txL" t="txT" r="txR" b="txB"/>
              <a:pathLst>
                <a:path w="20293" h="19764" fill="none">
                  <a:moveTo>
                    <a:pt x="0" y="12365"/>
                  </a:moveTo>
                  <a:arcTo wR="21600" hR="21600" stAng="-9598063" swAng="2770349"/>
                </a:path>
                <a:path w="20293" h="19764" stroke="0">
                  <a:moveTo>
                    <a:pt x="0" y="12365"/>
                  </a:moveTo>
                  <a:arcTo wR="21600" hR="21600" stAng="-9598063" swAng="2770349"/>
                  <a:lnTo>
                    <a:pt x="20293" y="19764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arrow" w="lg" len="lg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9874" name="标题 71987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Loop Optimization: </a:t>
            </a:r>
            <a:br>
              <a:rPr lang="en-US" altLang="zh-CN" sz="3200"/>
            </a:br>
            <a:r>
              <a:rPr lang="en-US" altLang="zh-CN" sz="3200"/>
              <a:t>Code Motion</a:t>
            </a:r>
            <a:endParaRPr lang="en-US" altLang="zh-CN" sz="3200"/>
          </a:p>
        </p:txBody>
      </p:sp>
      <p:sp>
        <p:nvSpPr>
          <p:cNvPr id="719875" name="文本占位符 719874"/>
          <p:cNvSpPr>
            <a:spLocks noGrp="1"/>
          </p:cNvSpPr>
          <p:nvPr>
            <p:ph type="body" idx="1"/>
          </p:nvPr>
        </p:nvSpPr>
        <p:spPr>
          <a:xfrm>
            <a:off x="1370013" y="1752600"/>
            <a:ext cx="7313612" cy="4343400"/>
          </a:xfrm>
        </p:spPr>
        <p:txBody>
          <a:bodyPr/>
          <a:p>
            <a:pPr marL="265430" indent="-265430"/>
            <a:r>
              <a:rPr lang="en-US" altLang="zh-CN" sz="2500"/>
              <a:t>Target of code motion</a:t>
            </a:r>
            <a:endParaRPr lang="en-US" altLang="zh-CN" sz="2500"/>
          </a:p>
          <a:p>
            <a:pPr marL="808355" lvl="1" indent="-363855"/>
            <a:r>
              <a:rPr lang="en-US" altLang="zh-CN" sz="2100"/>
              <a:t>Following the header of the loop. </a:t>
            </a:r>
            <a:endParaRPr lang="en-US" altLang="zh-CN" sz="2100"/>
          </a:p>
          <a:p>
            <a:pPr marL="265430" indent="-265430"/>
            <a:r>
              <a:rPr lang="en-US" altLang="zh-CN" sz="2500"/>
              <a:t>What code can be moved ?</a:t>
            </a:r>
            <a:endParaRPr lang="en-US" altLang="zh-CN" sz="2500"/>
          </a:p>
          <a:p>
            <a:pPr marL="808355" lvl="1" indent="-363855">
              <a:buNone/>
            </a:pPr>
            <a:r>
              <a:rPr lang="en-US" altLang="zh-CN" sz="2100"/>
              <a:t>For an instruction </a:t>
            </a:r>
            <a:r>
              <a:rPr lang="en-US" altLang="zh-CN" sz="2100">
                <a:solidFill>
                  <a:srgbClr val="A50021"/>
                </a:solidFill>
              </a:rPr>
              <a:t>x = y </a:t>
            </a:r>
            <a:r>
              <a:rPr lang="en-US" altLang="zh-CN" sz="2100" b="1">
                <a:solidFill>
                  <a:srgbClr val="A50021"/>
                </a:solidFill>
              </a:rPr>
              <a:t>op</a:t>
            </a:r>
            <a:r>
              <a:rPr lang="en-US" altLang="zh-CN" sz="2100">
                <a:solidFill>
                  <a:srgbClr val="A50021"/>
                </a:solidFill>
              </a:rPr>
              <a:t> z</a:t>
            </a:r>
            <a:r>
              <a:rPr lang="en-US" altLang="zh-CN" sz="2100"/>
              <a:t>, </a:t>
            </a:r>
            <a:endParaRPr lang="en-US" altLang="zh-CN" sz="2100"/>
          </a:p>
          <a:p>
            <a:pPr marL="808355" lvl="1" indent="-363855">
              <a:buFont typeface="Wingdings" panose="05000000000000000000" pitchFamily="2" charset="2"/>
              <a:buAutoNum type="arabicPeriod"/>
            </a:pPr>
            <a:r>
              <a:rPr lang="en-US" altLang="zh-CN" sz="2300"/>
              <a:t>It is a loop-invariant operation.</a:t>
            </a:r>
            <a:endParaRPr lang="en-US" altLang="zh-CN" sz="2300"/>
          </a:p>
          <a:p>
            <a:pPr marL="1344930" lvl="2" indent="-357505"/>
            <a:r>
              <a:rPr lang="en-US" altLang="zh-CN" sz="1800"/>
              <a:t>All possible definitions of</a:t>
            </a:r>
            <a:r>
              <a:rPr lang="en-US" altLang="zh-CN" sz="1800">
                <a:solidFill>
                  <a:srgbClr val="A50021"/>
                </a:solidFill>
              </a:rPr>
              <a:t> y</a:t>
            </a:r>
            <a:r>
              <a:rPr lang="en-US" altLang="zh-CN" sz="1800"/>
              <a:t> and</a:t>
            </a:r>
            <a:r>
              <a:rPr lang="en-US" altLang="zh-CN" sz="1800">
                <a:solidFill>
                  <a:srgbClr val="A50021"/>
                </a:solidFill>
              </a:rPr>
              <a:t> z</a:t>
            </a:r>
            <a:r>
              <a:rPr lang="en-US" altLang="zh-CN" sz="1800"/>
              <a:t> are outside the loop, including constants, or (recursively)</a:t>
            </a:r>
            <a:endParaRPr lang="en-US" altLang="zh-CN" sz="1800"/>
          </a:p>
          <a:p>
            <a:pPr marL="1344930" lvl="2" indent="-357505"/>
            <a:r>
              <a:rPr lang="en-US" altLang="zh-CN" sz="1800"/>
              <a:t>Defined by loop-invariant values. </a:t>
            </a:r>
            <a:endParaRPr lang="en-US" altLang="zh-CN" sz="1800"/>
          </a:p>
          <a:p>
            <a:pPr marL="808355" lvl="1" indent="-363855">
              <a:buFont typeface="Wingdings" panose="05000000000000000000" pitchFamily="2" charset="2"/>
              <a:buAutoNum type="arabicPeriod"/>
            </a:pPr>
            <a:r>
              <a:rPr lang="en-US" altLang="zh-CN" sz="2300"/>
              <a:t>No other statement in the loop defines </a:t>
            </a:r>
            <a:r>
              <a:rPr lang="en-US" altLang="zh-CN" sz="2300">
                <a:solidFill>
                  <a:srgbClr val="A50021"/>
                </a:solidFill>
              </a:rPr>
              <a:t>x</a:t>
            </a:r>
            <a:r>
              <a:rPr lang="en-US" altLang="zh-CN" sz="2300"/>
              <a:t>. </a:t>
            </a:r>
            <a:endParaRPr lang="en-US" altLang="zh-CN" sz="2300"/>
          </a:p>
          <a:p>
            <a:pPr marL="808355" lvl="1" indent="-363855">
              <a:buFont typeface="Wingdings" panose="05000000000000000000" pitchFamily="2" charset="2"/>
              <a:buAutoNum type="arabicPeriod"/>
            </a:pPr>
            <a:r>
              <a:rPr lang="en-US" altLang="zh-CN" sz="2300"/>
              <a:t>All uses of </a:t>
            </a:r>
            <a:r>
              <a:rPr lang="en-US" altLang="zh-CN" sz="2300">
                <a:solidFill>
                  <a:srgbClr val="A50021"/>
                </a:solidFill>
              </a:rPr>
              <a:t>x</a:t>
            </a:r>
            <a:r>
              <a:rPr lang="en-US" altLang="zh-CN" sz="2300"/>
              <a:t> in the loop are defined by it. </a:t>
            </a:r>
            <a:endParaRPr lang="en-US" altLang="zh-CN" sz="2300"/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0898" name="标题 72089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Loop Optimization: Reducing Strength </a:t>
            </a:r>
            <a:br>
              <a:rPr lang="en-US" altLang="zh-CN" sz="3200"/>
            </a:br>
            <a:r>
              <a:rPr lang="en-US" altLang="zh-CN" sz="3200"/>
              <a:t>and Eliminating Induction Variables</a:t>
            </a:r>
            <a:endParaRPr lang="en-US" altLang="zh-CN" sz="3200"/>
          </a:p>
        </p:txBody>
      </p:sp>
      <p:sp>
        <p:nvSpPr>
          <p:cNvPr id="720899" name="文本占位符 720898"/>
          <p:cNvSpPr>
            <a:spLocks noGrp="1"/>
          </p:cNvSpPr>
          <p:nvPr>
            <p:ph type="body" idx="1"/>
          </p:nvPr>
        </p:nvSpPr>
        <p:spPr>
          <a:xfrm>
            <a:off x="1370013" y="1676400"/>
            <a:ext cx="7313612" cy="4648200"/>
          </a:xfrm>
        </p:spPr>
        <p:txBody>
          <a:bodyPr/>
          <a:p>
            <a:pPr marL="265430" indent="-265430">
              <a:lnSpc>
                <a:spcPct val="90000"/>
              </a:lnSpc>
            </a:pPr>
            <a:r>
              <a:rPr lang="en-US" altLang="zh-CN" sz="2500"/>
              <a:t>Basic induction variable</a:t>
            </a:r>
            <a:endParaRPr lang="en-US" altLang="zh-CN" sz="2500"/>
          </a:p>
          <a:p>
            <a:pPr marL="808355" lvl="1" indent="-363855">
              <a:lnSpc>
                <a:spcPct val="90000"/>
              </a:lnSpc>
            </a:pPr>
            <a:r>
              <a:rPr lang="en-US" altLang="zh-CN" sz="2100">
                <a:solidFill>
                  <a:srgbClr val="0033CC"/>
                </a:solidFill>
              </a:rPr>
              <a:t>i = i </a:t>
            </a:r>
            <a:r>
              <a:rPr lang="en-US" altLang="zh-CN" sz="2100">
                <a:solidFill>
                  <a:srgbClr val="0033CC"/>
                </a:solidFill>
                <a:sym typeface="Symbol" panose="05050102010706020507" pitchFamily="18" charset="2"/>
              </a:rPr>
              <a:t></a:t>
            </a:r>
            <a:r>
              <a:rPr lang="en-US" altLang="zh-CN" sz="2100">
                <a:solidFill>
                  <a:srgbClr val="0033CC"/>
                </a:solidFill>
              </a:rPr>
              <a:t> C</a:t>
            </a:r>
            <a:endParaRPr lang="en-US" altLang="zh-CN" sz="2100">
              <a:solidFill>
                <a:srgbClr val="0033CC"/>
              </a:solidFill>
            </a:endParaRPr>
          </a:p>
          <a:p>
            <a:pPr marL="1344930" lvl="2" indent="-357505">
              <a:lnSpc>
                <a:spcPct val="90000"/>
              </a:lnSpc>
            </a:pPr>
            <a:r>
              <a:rPr lang="en-US" altLang="zh-CN" sz="2000"/>
              <a:t>Unique assignment to </a:t>
            </a:r>
            <a:r>
              <a:rPr lang="en-US" altLang="zh-CN" sz="2000">
                <a:solidFill>
                  <a:srgbClr val="0033CC"/>
                </a:solidFill>
              </a:rPr>
              <a:t>i</a:t>
            </a:r>
            <a:r>
              <a:rPr lang="en-US" altLang="zh-CN" sz="2000"/>
              <a:t> in the loop. </a:t>
            </a:r>
            <a:endParaRPr lang="en-US" altLang="zh-CN" sz="2000"/>
          </a:p>
          <a:p>
            <a:pPr marL="1344930" lvl="2" indent="-357505">
              <a:lnSpc>
                <a:spcPct val="90000"/>
              </a:lnSpc>
            </a:pPr>
            <a:r>
              <a:rPr lang="en-US" altLang="zh-CN" sz="2000">
                <a:solidFill>
                  <a:srgbClr val="0033CC"/>
                </a:solidFill>
              </a:rPr>
              <a:t>C</a:t>
            </a:r>
            <a:r>
              <a:rPr lang="en-US" altLang="zh-CN" sz="2000"/>
              <a:t> is loop-invariant. </a:t>
            </a:r>
            <a:endParaRPr lang="en-US" altLang="zh-CN" sz="2000"/>
          </a:p>
          <a:p>
            <a:pPr marL="265430" indent="-265430">
              <a:lnSpc>
                <a:spcPct val="90000"/>
              </a:lnSpc>
            </a:pPr>
            <a:r>
              <a:rPr lang="en-US" altLang="zh-CN" sz="2500"/>
              <a:t>Family of induction variables</a:t>
            </a:r>
            <a:endParaRPr lang="en-US" altLang="zh-CN" sz="2500"/>
          </a:p>
          <a:p>
            <a:pPr marL="808355" lvl="1" indent="-363855">
              <a:lnSpc>
                <a:spcPct val="90000"/>
              </a:lnSpc>
            </a:pPr>
            <a:r>
              <a:rPr lang="en-US" altLang="zh-CN" sz="2100">
                <a:solidFill>
                  <a:srgbClr val="A50021"/>
                </a:solidFill>
              </a:rPr>
              <a:t>j = C</a:t>
            </a:r>
            <a:r>
              <a:rPr lang="en-US" altLang="zh-CN" sz="2100" baseline="-25000">
                <a:solidFill>
                  <a:srgbClr val="A50021"/>
                </a:solidFill>
              </a:rPr>
              <a:t>1</a:t>
            </a:r>
            <a:r>
              <a:rPr lang="en-US" altLang="zh-CN" sz="2100">
                <a:solidFill>
                  <a:srgbClr val="A50021"/>
                </a:solidFill>
              </a:rPr>
              <a:t> * i </a:t>
            </a:r>
            <a:r>
              <a:rPr lang="en-US" altLang="zh-CN" sz="2100">
                <a:solidFill>
                  <a:srgbClr val="A50021"/>
                </a:solidFill>
                <a:sym typeface="Symbol" panose="05050102010706020507" pitchFamily="18" charset="2"/>
              </a:rPr>
              <a:t></a:t>
            </a:r>
            <a:r>
              <a:rPr lang="en-US" altLang="zh-CN" sz="2100">
                <a:solidFill>
                  <a:srgbClr val="A50021"/>
                </a:solidFill>
              </a:rPr>
              <a:t> C</a:t>
            </a:r>
            <a:r>
              <a:rPr lang="en-US" altLang="zh-CN" sz="2100" baseline="-25000">
                <a:solidFill>
                  <a:srgbClr val="A50021"/>
                </a:solidFill>
              </a:rPr>
              <a:t>2</a:t>
            </a:r>
            <a:endParaRPr lang="en-US" altLang="zh-CN" sz="2100" baseline="-25000">
              <a:solidFill>
                <a:srgbClr val="A50021"/>
              </a:solidFill>
            </a:endParaRPr>
          </a:p>
          <a:p>
            <a:pPr marL="1344930" lvl="2" indent="-357505">
              <a:lnSpc>
                <a:spcPct val="90000"/>
              </a:lnSpc>
            </a:pPr>
            <a:r>
              <a:rPr lang="en-US" altLang="zh-CN" sz="2000"/>
              <a:t>Both </a:t>
            </a:r>
            <a:r>
              <a:rPr lang="en-US" altLang="zh-CN" sz="2000">
                <a:solidFill>
                  <a:srgbClr val="A50021"/>
                </a:solidFill>
              </a:rPr>
              <a:t>C</a:t>
            </a:r>
            <a:r>
              <a:rPr lang="en-US" altLang="zh-CN" sz="2000" baseline="-25000">
                <a:solidFill>
                  <a:srgbClr val="A50021"/>
                </a:solidFill>
              </a:rPr>
              <a:t>1</a:t>
            </a:r>
            <a:r>
              <a:rPr lang="en-US" altLang="zh-CN" sz="2000"/>
              <a:t> and </a:t>
            </a:r>
            <a:r>
              <a:rPr lang="en-US" altLang="zh-CN" sz="2000">
                <a:solidFill>
                  <a:srgbClr val="A50021"/>
                </a:solidFill>
              </a:rPr>
              <a:t>C</a:t>
            </a:r>
            <a:r>
              <a:rPr lang="en-US" altLang="zh-CN" sz="2000" baseline="-25000">
                <a:solidFill>
                  <a:srgbClr val="A50021"/>
                </a:solidFill>
              </a:rPr>
              <a:t>2</a:t>
            </a:r>
            <a:r>
              <a:rPr lang="en-US" altLang="zh-CN" sz="2000"/>
              <a:t> are loop-invariant. </a:t>
            </a:r>
            <a:endParaRPr lang="en-US" altLang="zh-CN" sz="2000"/>
          </a:p>
          <a:p>
            <a:pPr marL="265430" indent="-265430">
              <a:lnSpc>
                <a:spcPct val="90000"/>
              </a:lnSpc>
            </a:pPr>
            <a:r>
              <a:rPr lang="en-US" altLang="zh-CN" sz="2500"/>
              <a:t>Motivation</a:t>
            </a:r>
            <a:endParaRPr lang="en-US" altLang="zh-CN" sz="2500"/>
          </a:p>
          <a:p>
            <a:pPr marL="808355" lvl="1" indent="-363855">
              <a:lnSpc>
                <a:spcPct val="90000"/>
              </a:lnSpc>
            </a:pPr>
            <a:r>
              <a:rPr lang="en-US" altLang="zh-CN" sz="2100"/>
              <a:t>Substitute </a:t>
            </a:r>
            <a:r>
              <a:rPr lang="en-US" altLang="zh-CN" sz="2100">
                <a:solidFill>
                  <a:srgbClr val="0033CC"/>
                </a:solidFill>
              </a:rPr>
              <a:t>i</a:t>
            </a:r>
            <a:r>
              <a:rPr lang="en-US" altLang="zh-CN" sz="2100"/>
              <a:t> with some </a:t>
            </a:r>
            <a:r>
              <a:rPr lang="en-US" altLang="zh-CN" sz="2100">
                <a:solidFill>
                  <a:srgbClr val="A50021"/>
                </a:solidFill>
              </a:rPr>
              <a:t>j</a:t>
            </a:r>
            <a:r>
              <a:rPr lang="en-US" altLang="zh-CN" sz="2100"/>
              <a:t> in the family. </a:t>
            </a:r>
            <a:endParaRPr lang="en-US" altLang="zh-CN" sz="2100"/>
          </a:p>
          <a:p>
            <a:pPr marL="1344930" lvl="2" indent="-357505">
              <a:lnSpc>
                <a:spcPct val="90000"/>
              </a:lnSpc>
            </a:pPr>
            <a:r>
              <a:rPr lang="en-US" altLang="zh-CN" sz="2000"/>
              <a:t>The multiplication of </a:t>
            </a:r>
            <a:r>
              <a:rPr lang="en-US" altLang="zh-CN" sz="2000">
                <a:solidFill>
                  <a:srgbClr val="A50021"/>
                </a:solidFill>
              </a:rPr>
              <a:t>j</a:t>
            </a:r>
            <a:r>
              <a:rPr lang="en-US" altLang="zh-CN" sz="2000"/>
              <a:t> can be removed. </a:t>
            </a:r>
            <a:endParaRPr lang="en-US" altLang="zh-CN" sz="2000"/>
          </a:p>
          <a:p>
            <a:pPr marL="1344930" lvl="2" indent="-357505">
              <a:lnSpc>
                <a:spcPct val="90000"/>
              </a:lnSpc>
            </a:pPr>
            <a:r>
              <a:rPr lang="en-US" altLang="zh-CN" sz="2000"/>
              <a:t>Then </a:t>
            </a:r>
            <a:r>
              <a:rPr lang="en-US" altLang="zh-CN" sz="2000">
                <a:solidFill>
                  <a:srgbClr val="0033CC"/>
                </a:solidFill>
              </a:rPr>
              <a:t>i</a:t>
            </a:r>
            <a:r>
              <a:rPr lang="en-US" altLang="zh-CN" sz="2000"/>
              <a:t> can be eliminated. </a:t>
            </a:r>
            <a:endParaRPr lang="en-US" altLang="zh-CN" sz="2000"/>
          </a:p>
          <a:p>
            <a:pPr marL="808355" lvl="1" indent="-363855">
              <a:lnSpc>
                <a:spcPct val="90000"/>
              </a:lnSpc>
            </a:pPr>
            <a:r>
              <a:rPr lang="en-US" altLang="zh-CN" sz="2100"/>
              <a:t>Specially effective to indexing variables. </a:t>
            </a:r>
            <a:endParaRPr lang="en-US" altLang="zh-CN" sz="2100"/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1922" name="标题 72192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An Example: </a:t>
            </a:r>
            <a:br>
              <a:rPr lang="en-US" altLang="zh-CN" sz="3200"/>
            </a:br>
            <a:r>
              <a:rPr lang="en-US" altLang="zh-CN" sz="3200"/>
              <a:t>Family of Induction Variables</a:t>
            </a:r>
            <a:endParaRPr lang="en-US" altLang="zh-CN" sz="3200"/>
          </a:p>
        </p:txBody>
      </p:sp>
      <p:sp>
        <p:nvSpPr>
          <p:cNvPr id="721925" name="文本框 721924"/>
          <p:cNvSpPr txBox="1"/>
          <p:nvPr/>
        </p:nvSpPr>
        <p:spPr>
          <a:xfrm>
            <a:off x="4724400" y="2819400"/>
            <a:ext cx="485775" cy="365125"/>
          </a:xfrm>
          <a:prstGeom prst="rect">
            <a:avLst/>
          </a:prstGeom>
          <a:noFill/>
          <a:ln w="9525">
            <a:noFill/>
          </a:ln>
        </p:spPr>
        <p:txBody>
          <a:bodyPr lIns="0" rIns="0"/>
          <a:p>
            <a:pPr lvl="0" algn="ctr" eaLnBrk="0" hangingPunct="0">
              <a:spcBef>
                <a:spcPct val="25000"/>
              </a:spcBef>
            </a:pPr>
            <a:r>
              <a:rPr lang="en-US" altLang="zh-CN" sz="16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1600" baseline="-250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1600">
              <a:solidFill>
                <a:schemeClr val="hlink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1926" name="文本框 721925"/>
          <p:cNvSpPr txBox="1"/>
          <p:nvPr/>
        </p:nvSpPr>
        <p:spPr>
          <a:xfrm>
            <a:off x="4724400" y="1981200"/>
            <a:ext cx="485775" cy="371475"/>
          </a:xfrm>
          <a:prstGeom prst="rect">
            <a:avLst/>
          </a:prstGeom>
          <a:noFill/>
          <a:ln w="9525">
            <a:noFill/>
          </a:ln>
        </p:spPr>
        <p:txBody>
          <a:bodyPr lIns="0" rIns="0"/>
          <a:p>
            <a:pPr lvl="0" algn="ctr" eaLnBrk="0" hangingPunct="0">
              <a:spcBef>
                <a:spcPct val="25000"/>
              </a:spcBef>
            </a:pPr>
            <a:r>
              <a:rPr lang="en-US" altLang="zh-CN" sz="16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1600" baseline="-250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sz="1600">
              <a:solidFill>
                <a:schemeClr val="hlink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1927" name="矩形 721926"/>
          <p:cNvSpPr/>
          <p:nvPr/>
        </p:nvSpPr>
        <p:spPr>
          <a:xfrm>
            <a:off x="5181600" y="2819400"/>
            <a:ext cx="3352800" cy="3124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spcBef>
                <a:spcPct val="2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(3)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4 * i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(4)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addr(A) - 4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(5)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(6)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4 * i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(7)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addr(B) - 4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(8)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(9)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(10)	sum	=	sum +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(11)	i	=	i + 1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(12)	</a:t>
            </a:r>
            <a:r>
              <a:rPr lang="en-US" altLang="zh-CN" sz="1600" b="1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 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20 </a:t>
            </a:r>
            <a:r>
              <a:rPr lang="en-US" altLang="zh-CN" sz="1600" b="1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goto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B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21928" name="矩形 721927"/>
          <p:cNvSpPr/>
          <p:nvPr/>
        </p:nvSpPr>
        <p:spPr>
          <a:xfrm>
            <a:off x="5181600" y="1981200"/>
            <a:ext cx="3352800" cy="533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(1)	sum	=	0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(2)	i	=	1</a:t>
            </a:r>
            <a:endParaRPr lang="en-US" altLang="zh-CN" sz="16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21929" name="直接连接符 721928"/>
          <p:cNvSpPr/>
          <p:nvPr/>
        </p:nvSpPr>
        <p:spPr>
          <a:xfrm>
            <a:off x="6858000" y="25146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21930" name="直接连接符 721929"/>
          <p:cNvSpPr/>
          <p:nvPr/>
        </p:nvSpPr>
        <p:spPr>
          <a:xfrm>
            <a:off x="6858000" y="16764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21931" name="直接连接符 721930"/>
          <p:cNvSpPr/>
          <p:nvPr/>
        </p:nvSpPr>
        <p:spPr>
          <a:xfrm>
            <a:off x="6858000" y="59436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21932" name="直接连接符 721931"/>
          <p:cNvSpPr/>
          <p:nvPr/>
        </p:nvSpPr>
        <p:spPr>
          <a:xfrm>
            <a:off x="4648200" y="2667000"/>
            <a:ext cx="0" cy="3352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</p:sp>
      <p:sp>
        <p:nvSpPr>
          <p:cNvPr id="721933" name="直接连接符 721932"/>
          <p:cNvSpPr/>
          <p:nvPr/>
        </p:nvSpPr>
        <p:spPr>
          <a:xfrm>
            <a:off x="4648200" y="6019800"/>
            <a:ext cx="2209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</p:sp>
      <p:sp>
        <p:nvSpPr>
          <p:cNvPr id="721934" name="直接连接符 721933"/>
          <p:cNvSpPr/>
          <p:nvPr/>
        </p:nvSpPr>
        <p:spPr>
          <a:xfrm>
            <a:off x="4648200" y="2667000"/>
            <a:ext cx="2209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21936" name="折角形 721935"/>
          <p:cNvSpPr/>
          <p:nvPr/>
        </p:nvSpPr>
        <p:spPr>
          <a:xfrm>
            <a:off x="762000" y="2514600"/>
            <a:ext cx="3505200" cy="27432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3175" cap="flat" cmpd="sng">
            <a:solidFill>
              <a:srgbClr val="E6E6E6"/>
            </a:solidFill>
            <a:prstDash val="solid"/>
            <a:headEnd type="none" w="med" len="med"/>
            <a:tailEnd type="none" w="lg" len="lg"/>
          </a:ln>
        </p:spPr>
        <p:txBody>
          <a:bodyPr wrap="none" lIns="126000" tIns="82800" rIns="126000" bIns="82800" anchor="ctr"/>
          <a:p>
            <a:pPr lvl="0" algn="l" defTabSz="0" eaLnBrk="0" hangingPunct="0">
              <a:spcBef>
                <a:spcPct val="25000"/>
              </a:spcBef>
              <a:tabLst>
                <a:tab pos="265430" algn="l"/>
              </a:tabLst>
            </a:pPr>
            <a:r>
              <a:rPr lang="en-US" altLang="zh-CN" sz="16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Only one loop:</a:t>
            </a:r>
            <a:endParaRPr lang="en-US" altLang="zh-CN" sz="1600">
              <a:solidFill>
                <a:srgbClr val="0033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265430" algn="l"/>
              </a:tabLst>
            </a:pPr>
            <a:r>
              <a:rPr lang="en-US" altLang="zh-CN" sz="1600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	{</a:t>
            </a:r>
            <a:r>
              <a:rPr lang="en-US" altLang="zh-CN" sz="1600" b="1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B</a:t>
            </a:r>
            <a:r>
              <a:rPr lang="en-US" altLang="zh-CN" sz="1600" b="1" baseline="-25000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1600" b="1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}</a:t>
            </a:r>
            <a:endParaRPr lang="en-US" altLang="zh-CN" sz="1600">
              <a:solidFill>
                <a:srgbClr val="FF33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265430" algn="l"/>
              </a:tabLst>
            </a:pPr>
            <a:r>
              <a:rPr lang="en-US" altLang="zh-CN" sz="16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Basic induction variable:</a:t>
            </a:r>
            <a:endParaRPr lang="en-US" altLang="zh-CN" sz="1600">
              <a:solidFill>
                <a:srgbClr val="0033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265430" algn="l"/>
              </a:tabLst>
            </a:pPr>
            <a:r>
              <a:rPr lang="en-US" altLang="zh-CN" sz="1600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1600" b="1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</a:t>
            </a:r>
            <a:endParaRPr lang="en-US" altLang="zh-CN" sz="1600" b="1">
              <a:solidFill>
                <a:srgbClr val="FF33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265430" algn="l"/>
              </a:tabLst>
            </a:pPr>
            <a:r>
              <a:rPr lang="en-US" altLang="zh-CN" sz="16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Family of induction variables:</a:t>
            </a:r>
            <a:endParaRPr lang="en-US" altLang="zh-CN" sz="1600">
              <a:solidFill>
                <a:srgbClr val="0033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265430" algn="l"/>
              </a:tabLst>
            </a:pPr>
            <a:r>
              <a:rPr lang="en-US" altLang="zh-CN" sz="1600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1600" b="1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600" b="1" baseline="-25000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= (i, 4, 0) = 4 * i + 0</a:t>
            </a:r>
            <a:endParaRPr lang="en-US" altLang="zh-CN" sz="1600">
              <a:solidFill>
                <a:srgbClr val="FF33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265430" algn="l"/>
              </a:tabLst>
            </a:pPr>
            <a:r>
              <a:rPr lang="en-US" altLang="zh-CN" sz="1600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1600" b="1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600" b="1" baseline="-25000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1600" b="1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= (i, 4, 0) = 4 * i + 0</a:t>
            </a:r>
            <a:endParaRPr lang="en-US" altLang="zh-CN" sz="1600">
              <a:solidFill>
                <a:srgbClr val="FF33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5058" name="标题 68505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Optimization Levels</a:t>
            </a:r>
            <a:endParaRPr lang="en-US" altLang="zh-CN"/>
          </a:p>
        </p:txBody>
      </p:sp>
      <p:sp>
        <p:nvSpPr>
          <p:cNvPr id="685059" name="文本占位符 68505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500"/>
              <a:t>Three levels of optimization</a:t>
            </a:r>
            <a:endParaRPr lang="en-US" altLang="zh-CN" sz="2500"/>
          </a:p>
          <a:p>
            <a:pPr lvl="1"/>
            <a:r>
              <a:rPr lang="en-US" altLang="zh-CN" sz="2100"/>
              <a:t>Source code</a:t>
            </a:r>
            <a:endParaRPr lang="en-US" altLang="zh-CN" sz="2100"/>
          </a:p>
          <a:p>
            <a:pPr lvl="2"/>
            <a:r>
              <a:rPr lang="en-US" altLang="zh-CN" sz="2000"/>
              <a:t>Manual, but the most effective. </a:t>
            </a:r>
            <a:endParaRPr lang="en-US" altLang="zh-CN" sz="2000"/>
          </a:p>
          <a:p>
            <a:pPr lvl="1"/>
            <a:r>
              <a:rPr lang="en-US" altLang="zh-CN" sz="2100"/>
              <a:t>Intermediate code</a:t>
            </a:r>
            <a:endParaRPr lang="en-US" altLang="zh-CN" sz="2100"/>
          </a:p>
          <a:p>
            <a:pPr lvl="2"/>
            <a:r>
              <a:rPr lang="en-US" altLang="zh-CN" sz="2000"/>
              <a:t>General and automatic. </a:t>
            </a:r>
            <a:endParaRPr lang="en-US" altLang="zh-CN" sz="2000"/>
          </a:p>
          <a:p>
            <a:pPr lvl="2"/>
            <a:r>
              <a:rPr lang="en-US" altLang="zh-CN" sz="2000"/>
              <a:t>Necessary even you write good source code. </a:t>
            </a:r>
            <a:endParaRPr lang="en-US" altLang="zh-CN" sz="2000"/>
          </a:p>
          <a:p>
            <a:pPr lvl="1"/>
            <a:r>
              <a:rPr lang="en-US" altLang="zh-CN" sz="2100"/>
              <a:t>Target code</a:t>
            </a:r>
            <a:endParaRPr lang="en-US" altLang="zh-CN" sz="2100"/>
          </a:p>
          <a:p>
            <a:pPr lvl="2"/>
            <a:r>
              <a:rPr lang="en-US" altLang="zh-CN" sz="2000"/>
              <a:t>Machine dependent (e.g. registers and pipelines). </a:t>
            </a:r>
            <a:endParaRPr lang="en-US" altLang="zh-CN" sz="2000"/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2946" name="标题 72294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An Example: </a:t>
            </a:r>
            <a:br>
              <a:rPr lang="en-US" altLang="zh-CN" sz="3200"/>
            </a:br>
            <a:r>
              <a:rPr lang="en-US" altLang="zh-CN" sz="3200"/>
              <a:t>Strength Reduction (1)</a:t>
            </a:r>
            <a:endParaRPr lang="en-US" altLang="zh-CN" sz="3200"/>
          </a:p>
        </p:txBody>
      </p:sp>
      <p:sp>
        <p:nvSpPr>
          <p:cNvPr id="722947" name="文本框 722946"/>
          <p:cNvSpPr txBox="1"/>
          <p:nvPr/>
        </p:nvSpPr>
        <p:spPr>
          <a:xfrm>
            <a:off x="4724400" y="3048000"/>
            <a:ext cx="485775" cy="365125"/>
          </a:xfrm>
          <a:prstGeom prst="rect">
            <a:avLst/>
          </a:prstGeom>
          <a:noFill/>
          <a:ln w="9525">
            <a:noFill/>
          </a:ln>
        </p:spPr>
        <p:txBody>
          <a:bodyPr lIns="0" rIns="0"/>
          <a:p>
            <a:pPr lvl="0" algn="ctr" eaLnBrk="0" hangingPunct="0">
              <a:spcBef>
                <a:spcPct val="25000"/>
              </a:spcBef>
            </a:pPr>
            <a:r>
              <a:rPr lang="en-US" altLang="zh-CN" sz="16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1600" baseline="-250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1600">
              <a:solidFill>
                <a:schemeClr val="hlink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2948" name="文本框 722947"/>
          <p:cNvSpPr txBox="1"/>
          <p:nvPr/>
        </p:nvSpPr>
        <p:spPr>
          <a:xfrm>
            <a:off x="4724400" y="1981200"/>
            <a:ext cx="485775" cy="371475"/>
          </a:xfrm>
          <a:prstGeom prst="rect">
            <a:avLst/>
          </a:prstGeom>
          <a:noFill/>
          <a:ln w="9525">
            <a:noFill/>
          </a:ln>
        </p:spPr>
        <p:txBody>
          <a:bodyPr lIns="0" rIns="0"/>
          <a:p>
            <a:pPr lvl="0" algn="ctr" eaLnBrk="0" hangingPunct="0">
              <a:spcBef>
                <a:spcPct val="25000"/>
              </a:spcBef>
            </a:pPr>
            <a:r>
              <a:rPr lang="en-US" altLang="zh-CN" sz="16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1600" baseline="-250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sz="1600">
              <a:solidFill>
                <a:schemeClr val="hlink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2949" name="矩形 722948"/>
          <p:cNvSpPr/>
          <p:nvPr/>
        </p:nvSpPr>
        <p:spPr>
          <a:xfrm>
            <a:off x="5181600" y="3048000"/>
            <a:ext cx="3352800" cy="3124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spcBef>
                <a:spcPct val="2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(3)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4 * i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(4)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addr(A) - 4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(5)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(6)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4 * i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(7)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addr(B) - 4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(8)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(9)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(10)	sum	=	sum +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(11)	i	=	i + 1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(12)	</a:t>
            </a:r>
            <a:r>
              <a:rPr lang="en-US" altLang="zh-CN" sz="1600" b="1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 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20 </a:t>
            </a:r>
            <a:r>
              <a:rPr lang="en-US" altLang="zh-CN" sz="1600" b="1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goto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B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22950" name="矩形 722949"/>
          <p:cNvSpPr/>
          <p:nvPr/>
        </p:nvSpPr>
        <p:spPr>
          <a:xfrm>
            <a:off x="5181600" y="1752600"/>
            <a:ext cx="3352800" cy="990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(1)	sum	=	0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(2)	i	=	1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(2a) 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= 4 * i</a:t>
            </a:r>
            <a:endParaRPr lang="en-US" altLang="zh-CN" sz="160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(2b) 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= 4 * i</a:t>
            </a:r>
            <a:endParaRPr lang="en-US" altLang="zh-CN" sz="160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22951" name="直接连接符 722950"/>
          <p:cNvSpPr/>
          <p:nvPr/>
        </p:nvSpPr>
        <p:spPr>
          <a:xfrm>
            <a:off x="6858000" y="27432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22952" name="直接连接符 722951"/>
          <p:cNvSpPr/>
          <p:nvPr/>
        </p:nvSpPr>
        <p:spPr>
          <a:xfrm>
            <a:off x="6781800" y="14478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22953" name="直接连接符 722952"/>
          <p:cNvSpPr/>
          <p:nvPr/>
        </p:nvSpPr>
        <p:spPr>
          <a:xfrm>
            <a:off x="6858000" y="61722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22954" name="直接连接符 722953"/>
          <p:cNvSpPr/>
          <p:nvPr/>
        </p:nvSpPr>
        <p:spPr>
          <a:xfrm>
            <a:off x="4648200" y="2895600"/>
            <a:ext cx="0" cy="3352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</p:sp>
      <p:sp>
        <p:nvSpPr>
          <p:cNvPr id="722955" name="直接连接符 722954"/>
          <p:cNvSpPr/>
          <p:nvPr/>
        </p:nvSpPr>
        <p:spPr>
          <a:xfrm>
            <a:off x="4648200" y="6248400"/>
            <a:ext cx="2209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</p:sp>
      <p:sp>
        <p:nvSpPr>
          <p:cNvPr id="722956" name="直接连接符 722955"/>
          <p:cNvSpPr/>
          <p:nvPr/>
        </p:nvSpPr>
        <p:spPr>
          <a:xfrm>
            <a:off x="4648200" y="2895600"/>
            <a:ext cx="2209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22957" name="折角形 722956"/>
          <p:cNvSpPr/>
          <p:nvPr/>
        </p:nvSpPr>
        <p:spPr>
          <a:xfrm>
            <a:off x="533400" y="2514600"/>
            <a:ext cx="3810000" cy="29718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3175" cap="flat" cmpd="sng">
            <a:solidFill>
              <a:srgbClr val="E6E6E6"/>
            </a:solidFill>
            <a:prstDash val="solid"/>
            <a:headEnd type="none" w="med" len="med"/>
            <a:tailEnd type="none" w="lg" len="lg"/>
          </a:ln>
        </p:spPr>
        <p:txBody>
          <a:bodyPr lIns="126000" tIns="82800" rIns="126000" bIns="82800" anchor="ctr"/>
          <a:p>
            <a:pPr lvl="0" algn="l" defTabSz="0" eaLnBrk="0" hangingPunct="0">
              <a:spcBef>
                <a:spcPct val="50000"/>
              </a:spcBef>
              <a:tabLst>
                <a:tab pos="265430" algn="l"/>
                <a:tab pos="1789430" algn="l"/>
              </a:tabLst>
            </a:pPr>
            <a:r>
              <a: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Create a new variable </a:t>
            </a:r>
            <a:r>
              <a:rPr lang="en-US" altLang="zh-CN" sz="16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j'</a:t>
            </a:r>
            <a:r>
              <a: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(e.g. </a:t>
            </a:r>
            <a:r>
              <a:rPr lang="en-US" altLang="zh-CN" sz="1600" b="1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600" b="1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600" b="1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r>
              <a: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zh-CN" sz="1600" b="1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600" b="1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1600" b="1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r>
              <a: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 f</a:t>
            </a:r>
            <a:r>
              <a:rPr lang="en-US" altLang="zh-CN" sz="16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or each induction variable in family</a:t>
            </a:r>
            <a:r>
              <a:rPr lang="en-US" altLang="zh-CN" sz="1600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600" b="1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j = C</a:t>
            </a:r>
            <a:r>
              <a:rPr lang="en-US" altLang="zh-CN" sz="1600" b="1" baseline="-25000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600" b="1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* i </a:t>
            </a:r>
            <a:r>
              <a:rPr lang="en-US" altLang="zh-CN" sz="1600" b="1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</a:t>
            </a:r>
            <a:r>
              <a:rPr lang="en-US" altLang="zh-CN" sz="1600" b="1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C</a:t>
            </a:r>
            <a:r>
              <a:rPr lang="en-US" altLang="zh-CN" sz="1600" b="1" baseline="-25000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1600">
                <a:solidFill>
                  <a:srgbClr val="A5002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(e.g. </a:t>
            </a:r>
            <a:r>
              <a:rPr lang="en-US" altLang="zh-CN" sz="1600" b="1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600" b="1" baseline="-250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and </a:t>
            </a:r>
            <a:r>
              <a:rPr lang="en-US" altLang="zh-CN" sz="1600" b="1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600" b="1" baseline="-250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). </a:t>
            </a:r>
            <a:endParaRPr lang="en-US" altLang="zh-CN" sz="1600">
              <a:solidFill>
                <a:srgbClr val="0033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50000"/>
              </a:spcBef>
              <a:tabLst>
                <a:tab pos="265430" algn="l"/>
                <a:tab pos="1789430" algn="l"/>
              </a:tabLst>
            </a:pPr>
            <a:r>
              <a:rPr lang="en-US" altLang="zh-CN" sz="16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Initialize new variables at the end of the preheader: </a:t>
            </a:r>
            <a:endParaRPr lang="en-US" altLang="zh-CN" sz="1600">
              <a:solidFill>
                <a:srgbClr val="0033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50000"/>
              </a:spcBef>
              <a:tabLst>
                <a:tab pos="265430" algn="l"/>
                <a:tab pos="1789430" algn="l"/>
              </a:tabLst>
            </a:pPr>
            <a:r>
              <a:rPr lang="en-US" altLang="zh-CN" sz="1600" b="1">
                <a:solidFill>
                  <a:srgbClr val="A5002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	j' = C</a:t>
            </a:r>
            <a:r>
              <a:rPr lang="en-US" altLang="zh-CN" sz="1600" b="1" baseline="-25000">
                <a:solidFill>
                  <a:srgbClr val="A5002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600" b="1">
                <a:solidFill>
                  <a:srgbClr val="A5002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* i</a:t>
            </a:r>
            <a:endParaRPr lang="en-US" altLang="zh-CN" sz="1600" b="1">
              <a:solidFill>
                <a:srgbClr val="FF33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50000"/>
              </a:spcBef>
              <a:tabLst>
                <a:tab pos="265430" algn="l"/>
                <a:tab pos="1789430" algn="l"/>
              </a:tabLst>
            </a:pPr>
            <a:r>
              <a:rPr lang="en-US" altLang="zh-CN" sz="1600" b="1">
                <a:solidFill>
                  <a:srgbClr val="A5002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	j' = j' + C</a:t>
            </a:r>
            <a:r>
              <a:rPr lang="en-US" altLang="zh-CN" sz="1600" b="1" baseline="-25000">
                <a:solidFill>
                  <a:srgbClr val="A5002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1600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1600">
                <a:solidFill>
                  <a:schemeClr val="fol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// only if C</a:t>
            </a:r>
            <a:r>
              <a:rPr lang="en-US" altLang="zh-CN" sz="1600" baseline="-25000">
                <a:solidFill>
                  <a:schemeClr val="fol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1600">
                <a:solidFill>
                  <a:schemeClr val="fol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chemeClr val="folHlink"/>
                </a:solidFill>
                <a:latin typeface="Verdan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1600">
                <a:solidFill>
                  <a:schemeClr val="fol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0</a:t>
            </a:r>
            <a:endParaRPr lang="en-US" altLang="zh-CN" sz="1600">
              <a:solidFill>
                <a:schemeClr val="folHlink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3970" name="标题 72396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An Example: </a:t>
            </a:r>
            <a:br>
              <a:rPr lang="en-US" altLang="zh-CN" sz="3200"/>
            </a:br>
            <a:r>
              <a:rPr lang="en-US" altLang="zh-CN" sz="3200"/>
              <a:t>Strength Reduction (2)</a:t>
            </a:r>
            <a:endParaRPr lang="en-US" altLang="zh-CN" sz="3200"/>
          </a:p>
        </p:txBody>
      </p:sp>
      <p:sp>
        <p:nvSpPr>
          <p:cNvPr id="723971" name="文本框 723970"/>
          <p:cNvSpPr txBox="1"/>
          <p:nvPr/>
        </p:nvSpPr>
        <p:spPr>
          <a:xfrm>
            <a:off x="4724400" y="3048000"/>
            <a:ext cx="485775" cy="365125"/>
          </a:xfrm>
          <a:prstGeom prst="rect">
            <a:avLst/>
          </a:prstGeom>
          <a:noFill/>
          <a:ln w="9525">
            <a:noFill/>
          </a:ln>
        </p:spPr>
        <p:txBody>
          <a:bodyPr lIns="0" rIns="0"/>
          <a:p>
            <a:pPr lvl="0" algn="ctr" eaLnBrk="0" hangingPunct="0">
              <a:spcBef>
                <a:spcPct val="25000"/>
              </a:spcBef>
            </a:pPr>
            <a:r>
              <a:rPr lang="en-US" altLang="zh-CN" sz="16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1600" baseline="-250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1600">
              <a:solidFill>
                <a:schemeClr val="hlink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3972" name="文本框 723971"/>
          <p:cNvSpPr txBox="1"/>
          <p:nvPr/>
        </p:nvSpPr>
        <p:spPr>
          <a:xfrm>
            <a:off x="4724400" y="1981200"/>
            <a:ext cx="485775" cy="371475"/>
          </a:xfrm>
          <a:prstGeom prst="rect">
            <a:avLst/>
          </a:prstGeom>
          <a:noFill/>
          <a:ln w="9525">
            <a:noFill/>
          </a:ln>
        </p:spPr>
        <p:txBody>
          <a:bodyPr lIns="0" rIns="0"/>
          <a:p>
            <a:pPr lvl="0" algn="ctr" eaLnBrk="0" hangingPunct="0">
              <a:spcBef>
                <a:spcPct val="25000"/>
              </a:spcBef>
            </a:pPr>
            <a:r>
              <a:rPr lang="en-US" altLang="zh-CN" sz="16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1600" baseline="-250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sz="1600">
              <a:solidFill>
                <a:schemeClr val="hlink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3973" name="矩形 723972"/>
          <p:cNvSpPr/>
          <p:nvPr/>
        </p:nvSpPr>
        <p:spPr>
          <a:xfrm>
            <a:off x="5181600" y="3048000"/>
            <a:ext cx="3352800" cy="3124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spcBef>
                <a:spcPct val="2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(3)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endParaRPr lang="en-US" altLang="zh-CN" sz="160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(4)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addr(A) - 4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(5)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(6)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endParaRPr lang="en-US" altLang="zh-CN" sz="160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(7)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addr(B) - 4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(8)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(9)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(10)	sum	=	sum +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(11)	i	=	i + 1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(12)	</a:t>
            </a:r>
            <a:r>
              <a:rPr lang="en-US" altLang="zh-CN" sz="1600" b="1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 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20 </a:t>
            </a:r>
            <a:r>
              <a:rPr lang="en-US" altLang="zh-CN" sz="1600" b="1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goto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B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23974" name="矩形 723973"/>
          <p:cNvSpPr/>
          <p:nvPr/>
        </p:nvSpPr>
        <p:spPr>
          <a:xfrm>
            <a:off x="5181600" y="1752600"/>
            <a:ext cx="3352800" cy="990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(1)	sum	=	0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(2)	i	=	1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(2a) 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= 4 * i</a:t>
            </a:r>
            <a:endParaRPr lang="en-US" altLang="zh-CN" sz="160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(2b) 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= 4 * i</a:t>
            </a:r>
            <a:endParaRPr lang="en-US" altLang="zh-CN" sz="160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23975" name="直接连接符 723974"/>
          <p:cNvSpPr/>
          <p:nvPr/>
        </p:nvSpPr>
        <p:spPr>
          <a:xfrm>
            <a:off x="6858000" y="27432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23976" name="直接连接符 723975"/>
          <p:cNvSpPr/>
          <p:nvPr/>
        </p:nvSpPr>
        <p:spPr>
          <a:xfrm>
            <a:off x="6781800" y="14478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23977" name="直接连接符 723976"/>
          <p:cNvSpPr/>
          <p:nvPr/>
        </p:nvSpPr>
        <p:spPr>
          <a:xfrm>
            <a:off x="6858000" y="61722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23978" name="直接连接符 723977"/>
          <p:cNvSpPr/>
          <p:nvPr/>
        </p:nvSpPr>
        <p:spPr>
          <a:xfrm>
            <a:off x="4648200" y="2895600"/>
            <a:ext cx="0" cy="3352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</p:sp>
      <p:sp>
        <p:nvSpPr>
          <p:cNvPr id="723979" name="直接连接符 723978"/>
          <p:cNvSpPr/>
          <p:nvPr/>
        </p:nvSpPr>
        <p:spPr>
          <a:xfrm>
            <a:off x="4648200" y="6248400"/>
            <a:ext cx="2209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</p:sp>
      <p:sp>
        <p:nvSpPr>
          <p:cNvPr id="723980" name="直接连接符 723979"/>
          <p:cNvSpPr/>
          <p:nvPr/>
        </p:nvSpPr>
        <p:spPr>
          <a:xfrm>
            <a:off x="4648200" y="2895600"/>
            <a:ext cx="2209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23981" name="折角形 723980"/>
          <p:cNvSpPr/>
          <p:nvPr/>
        </p:nvSpPr>
        <p:spPr>
          <a:xfrm>
            <a:off x="762000" y="2667000"/>
            <a:ext cx="3505200" cy="18288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3175" cap="flat" cmpd="sng">
            <a:solidFill>
              <a:srgbClr val="E6E6E6"/>
            </a:solidFill>
            <a:prstDash val="solid"/>
            <a:headEnd type="none" w="med" len="med"/>
            <a:tailEnd type="none" w="lg" len="lg"/>
          </a:ln>
        </p:spPr>
        <p:txBody>
          <a:bodyPr lIns="126000" tIns="82800" rIns="126000" bIns="82800" anchor="ctr"/>
          <a:p>
            <a:pPr lvl="0" algn="l" defTabSz="0" eaLnBrk="0" hangingPunct="0">
              <a:spcBef>
                <a:spcPct val="25000"/>
              </a:spcBef>
              <a:tabLst>
                <a:tab pos="265430" algn="l"/>
              </a:tabLst>
            </a:pPr>
            <a:r>
              <a:rPr lang="en-US" altLang="zh-CN" sz="16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Change the definition of each induction variable (e.g. </a:t>
            </a:r>
            <a:r>
              <a:rPr lang="en-US" altLang="zh-CN" sz="1600" b="1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600" b="1" baseline="-250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and </a:t>
            </a:r>
            <a:r>
              <a:rPr lang="en-US" altLang="zh-CN" sz="1600" b="1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600" b="1" baseline="-250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): </a:t>
            </a:r>
            <a:endParaRPr lang="en-US" altLang="zh-CN" sz="1600">
              <a:solidFill>
                <a:srgbClr val="0033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265430" algn="l"/>
              </a:tabLst>
            </a:pPr>
            <a:r>
              <a:rPr lang="en-US" altLang="zh-CN" sz="1600" b="1">
                <a:solidFill>
                  <a:srgbClr val="A5002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	j = j'</a:t>
            </a:r>
            <a:r>
              <a:rPr lang="en-US" altLang="zh-CN" sz="1600" b="1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endParaRPr lang="en-US" altLang="zh-CN" sz="1600" b="1">
              <a:solidFill>
                <a:srgbClr val="FF33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4994" name="标题 72499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An Example: </a:t>
            </a:r>
            <a:br>
              <a:rPr lang="en-US" altLang="zh-CN" sz="3200"/>
            </a:br>
            <a:r>
              <a:rPr lang="en-US" altLang="zh-CN" sz="3200"/>
              <a:t>Strength Reduction (3)</a:t>
            </a:r>
            <a:endParaRPr lang="en-US" altLang="zh-CN" sz="3200"/>
          </a:p>
        </p:txBody>
      </p:sp>
      <p:sp>
        <p:nvSpPr>
          <p:cNvPr id="724995" name="文本框 724994"/>
          <p:cNvSpPr txBox="1"/>
          <p:nvPr/>
        </p:nvSpPr>
        <p:spPr>
          <a:xfrm>
            <a:off x="4724400" y="3048000"/>
            <a:ext cx="485775" cy="365125"/>
          </a:xfrm>
          <a:prstGeom prst="rect">
            <a:avLst/>
          </a:prstGeom>
          <a:noFill/>
          <a:ln w="9525">
            <a:noFill/>
          </a:ln>
        </p:spPr>
        <p:txBody>
          <a:bodyPr lIns="0" rIns="0"/>
          <a:p>
            <a:pPr lvl="0" algn="ctr" eaLnBrk="0" hangingPunct="0">
              <a:spcBef>
                <a:spcPct val="25000"/>
              </a:spcBef>
            </a:pPr>
            <a:r>
              <a:rPr lang="en-US" altLang="zh-CN" sz="16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1600" baseline="-250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1600">
              <a:solidFill>
                <a:schemeClr val="hlink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4996" name="文本框 724995"/>
          <p:cNvSpPr txBox="1"/>
          <p:nvPr/>
        </p:nvSpPr>
        <p:spPr>
          <a:xfrm>
            <a:off x="4724400" y="1981200"/>
            <a:ext cx="485775" cy="371475"/>
          </a:xfrm>
          <a:prstGeom prst="rect">
            <a:avLst/>
          </a:prstGeom>
          <a:noFill/>
          <a:ln w="9525">
            <a:noFill/>
          </a:ln>
        </p:spPr>
        <p:txBody>
          <a:bodyPr lIns="0" rIns="0"/>
          <a:p>
            <a:pPr lvl="0" algn="ctr" eaLnBrk="0" hangingPunct="0">
              <a:spcBef>
                <a:spcPct val="25000"/>
              </a:spcBef>
            </a:pPr>
            <a:r>
              <a:rPr lang="en-US" altLang="zh-CN" sz="16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1600" baseline="-250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sz="1600">
              <a:solidFill>
                <a:schemeClr val="hlink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4997" name="矩形 724996"/>
          <p:cNvSpPr/>
          <p:nvPr/>
        </p:nvSpPr>
        <p:spPr>
          <a:xfrm>
            <a:off x="5181600" y="3048000"/>
            <a:ext cx="3352800" cy="3124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lnSpc>
                <a:spcPct val="90000"/>
              </a:lnSpc>
              <a:spcBef>
                <a:spcPct val="1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(3)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endParaRPr lang="en-US" altLang="zh-CN" sz="160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spcBef>
                <a:spcPct val="1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(4)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addr(A) - 4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spcBef>
                <a:spcPct val="1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(5)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spcBef>
                <a:spcPct val="1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(6)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endParaRPr lang="en-US" altLang="zh-CN" sz="160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spcBef>
                <a:spcPct val="1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(7)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addr(B) - 4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spcBef>
                <a:spcPct val="1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(8)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spcBef>
                <a:spcPct val="1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(9)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spcBef>
                <a:spcPct val="1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(10)	sum	=	sum +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spcBef>
                <a:spcPct val="1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(11)	i	=	i + 1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spcBef>
                <a:spcPct val="1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(11a)	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	=	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+ 4</a:t>
            </a:r>
            <a:endParaRPr lang="en-US" altLang="zh-CN" sz="160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spcBef>
                <a:spcPct val="1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(11b)	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	=	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+ 4</a:t>
            </a:r>
            <a:endParaRPr lang="en-US" altLang="zh-CN" sz="160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spcBef>
                <a:spcPct val="1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(12)	</a:t>
            </a:r>
            <a:r>
              <a:rPr lang="en-US" altLang="zh-CN" sz="1600" b="1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 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20 </a:t>
            </a:r>
            <a:r>
              <a:rPr lang="en-US" altLang="zh-CN" sz="1600" b="1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goto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B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24998" name="矩形 724997"/>
          <p:cNvSpPr/>
          <p:nvPr/>
        </p:nvSpPr>
        <p:spPr>
          <a:xfrm>
            <a:off x="5181600" y="1752600"/>
            <a:ext cx="3352800" cy="990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(1)	sum	=	0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(2)	i	=	1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(2a) 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= 4 * i</a:t>
            </a:r>
            <a:endParaRPr lang="en-US" altLang="zh-CN" sz="160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(2b) 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= 4 * i</a:t>
            </a:r>
            <a:endParaRPr lang="en-US" altLang="zh-CN" sz="160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24999" name="直接连接符 724998"/>
          <p:cNvSpPr/>
          <p:nvPr/>
        </p:nvSpPr>
        <p:spPr>
          <a:xfrm>
            <a:off x="6858000" y="27432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25000" name="直接连接符 724999"/>
          <p:cNvSpPr/>
          <p:nvPr/>
        </p:nvSpPr>
        <p:spPr>
          <a:xfrm>
            <a:off x="6781800" y="14478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25001" name="直接连接符 725000"/>
          <p:cNvSpPr/>
          <p:nvPr/>
        </p:nvSpPr>
        <p:spPr>
          <a:xfrm>
            <a:off x="6858000" y="61722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25002" name="直接连接符 725001"/>
          <p:cNvSpPr/>
          <p:nvPr/>
        </p:nvSpPr>
        <p:spPr>
          <a:xfrm>
            <a:off x="4648200" y="2895600"/>
            <a:ext cx="0" cy="3352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</p:sp>
      <p:sp>
        <p:nvSpPr>
          <p:cNvPr id="725003" name="直接连接符 725002"/>
          <p:cNvSpPr/>
          <p:nvPr/>
        </p:nvSpPr>
        <p:spPr>
          <a:xfrm>
            <a:off x="4648200" y="6248400"/>
            <a:ext cx="2209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</p:sp>
      <p:sp>
        <p:nvSpPr>
          <p:cNvPr id="725004" name="直接连接符 725003"/>
          <p:cNvSpPr/>
          <p:nvPr/>
        </p:nvSpPr>
        <p:spPr>
          <a:xfrm>
            <a:off x="4648200" y="2895600"/>
            <a:ext cx="2209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25005" name="折角形 725004"/>
          <p:cNvSpPr/>
          <p:nvPr/>
        </p:nvSpPr>
        <p:spPr>
          <a:xfrm>
            <a:off x="533400" y="2286000"/>
            <a:ext cx="3733800" cy="32766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3175" cap="flat" cmpd="sng">
            <a:solidFill>
              <a:srgbClr val="E6E6E6"/>
            </a:solidFill>
            <a:prstDash val="solid"/>
            <a:headEnd type="none" w="med" len="med"/>
            <a:tailEnd type="none" w="lg" len="lg"/>
          </a:ln>
        </p:spPr>
        <p:txBody>
          <a:bodyPr lIns="126000" tIns="82800" rIns="126000" bIns="82800" anchor="ctr"/>
          <a:p>
            <a:pPr lvl="0" algn="l" defTabSz="0" eaLnBrk="0" hangingPunct="0">
              <a:spcBef>
                <a:spcPct val="50000"/>
              </a:spcBef>
              <a:tabLst>
                <a:tab pos="265430" algn="l"/>
              </a:tabLst>
            </a:pPr>
            <a:r>
              <a:rPr lang="en-US" altLang="zh-CN" sz="16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Add linear assignments to new variables following the unique definition of basic statement variable (</a:t>
            </a:r>
            <a:r>
              <a:rPr lang="en-US" altLang="zh-CN" sz="1600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 = i </a:t>
            </a:r>
            <a:r>
              <a:rPr lang="en-US" altLang="zh-CN" sz="1600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</a:t>
            </a:r>
            <a:r>
              <a:rPr lang="en-US" altLang="zh-CN" sz="1600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C</a:t>
            </a:r>
            <a:r>
              <a:rPr lang="en-US" altLang="zh-CN" sz="16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):</a:t>
            </a:r>
            <a:endParaRPr lang="en-US" altLang="zh-CN" sz="1600">
              <a:solidFill>
                <a:srgbClr val="0033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50000"/>
              </a:spcBef>
              <a:tabLst>
                <a:tab pos="265430" algn="l"/>
              </a:tabLst>
            </a:pPr>
            <a:r>
              <a:rPr lang="en-US" altLang="zh-CN" sz="1600" b="1">
                <a:solidFill>
                  <a:srgbClr val="A5002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t = C</a:t>
            </a:r>
            <a:r>
              <a:rPr lang="en-US" altLang="zh-CN" sz="1600" b="1" baseline="-25000">
                <a:solidFill>
                  <a:srgbClr val="A5002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600" b="1">
                <a:solidFill>
                  <a:srgbClr val="A5002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* C</a:t>
            </a:r>
            <a:endParaRPr lang="en-US" altLang="zh-CN" sz="1600" b="1">
              <a:solidFill>
                <a:srgbClr val="A5002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50000"/>
              </a:spcBef>
              <a:tabLst>
                <a:tab pos="265430" algn="l"/>
              </a:tabLst>
            </a:pPr>
            <a:r>
              <a:rPr lang="en-US" altLang="zh-CN" sz="1600" b="1">
                <a:solidFill>
                  <a:srgbClr val="A5002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j' = j' </a:t>
            </a:r>
            <a:r>
              <a:rPr lang="en-US" altLang="zh-CN" sz="1600" b="1">
                <a:solidFill>
                  <a:srgbClr val="A50021"/>
                </a:solidFill>
                <a:latin typeface="Verdan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</a:t>
            </a:r>
            <a:r>
              <a:rPr lang="en-US" altLang="zh-CN" sz="1600" b="1">
                <a:solidFill>
                  <a:srgbClr val="A5002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t</a:t>
            </a:r>
            <a:endParaRPr lang="en-US" altLang="zh-CN" sz="1600" b="1">
              <a:solidFill>
                <a:srgbClr val="A5002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50000"/>
              </a:spcBef>
              <a:tabLst>
                <a:tab pos="265430" algn="l"/>
              </a:tabLst>
            </a:pPr>
            <a:r>
              <a:rPr lang="en-US" altLang="zh-CN" sz="16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If C == </a:t>
            </a:r>
            <a:r>
              <a:rPr lang="en-US" altLang="zh-CN" sz="16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</a:t>
            </a:r>
            <a:r>
              <a:rPr lang="en-US" altLang="zh-CN" sz="16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1, only one statement need to be added:</a:t>
            </a:r>
            <a:endParaRPr lang="en-US" altLang="zh-CN" sz="1600">
              <a:solidFill>
                <a:srgbClr val="0033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50000"/>
              </a:spcBef>
              <a:tabLst>
                <a:tab pos="265430" algn="l"/>
              </a:tabLst>
            </a:pPr>
            <a:r>
              <a:rPr lang="en-US" altLang="zh-CN" sz="1600" b="1">
                <a:solidFill>
                  <a:srgbClr val="A5002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j' = j' </a:t>
            </a:r>
            <a:r>
              <a:rPr lang="en-US" altLang="zh-CN" sz="1600" b="1">
                <a:solidFill>
                  <a:srgbClr val="A50021"/>
                </a:solidFill>
                <a:latin typeface="Verdan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</a:t>
            </a:r>
            <a:r>
              <a:rPr lang="en-US" altLang="zh-CN" sz="1600" b="1">
                <a:solidFill>
                  <a:srgbClr val="A5002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C</a:t>
            </a:r>
            <a:r>
              <a:rPr lang="en-US" altLang="zh-CN" sz="1600" b="1" baseline="-25000">
                <a:solidFill>
                  <a:srgbClr val="A5002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sz="1600" b="1" baseline="-25000">
              <a:solidFill>
                <a:srgbClr val="A5002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6018" name="标题 72601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An Example: </a:t>
            </a:r>
            <a:br>
              <a:rPr lang="en-US" altLang="zh-CN" sz="3200"/>
            </a:br>
            <a:r>
              <a:rPr lang="en-US" altLang="zh-CN" sz="3200"/>
              <a:t>Eliminate Dead Induction Variables</a:t>
            </a:r>
            <a:endParaRPr lang="en-US" altLang="zh-CN" sz="3200"/>
          </a:p>
        </p:txBody>
      </p:sp>
      <p:sp>
        <p:nvSpPr>
          <p:cNvPr id="726019" name="文本框 726018"/>
          <p:cNvSpPr txBox="1"/>
          <p:nvPr/>
        </p:nvSpPr>
        <p:spPr>
          <a:xfrm>
            <a:off x="4724400" y="3048000"/>
            <a:ext cx="485775" cy="365125"/>
          </a:xfrm>
          <a:prstGeom prst="rect">
            <a:avLst/>
          </a:prstGeom>
          <a:noFill/>
          <a:ln w="9525">
            <a:noFill/>
          </a:ln>
        </p:spPr>
        <p:txBody>
          <a:bodyPr lIns="0" rIns="0"/>
          <a:p>
            <a:pPr lvl="0" algn="ctr" eaLnBrk="0" hangingPunct="0">
              <a:spcBef>
                <a:spcPct val="25000"/>
              </a:spcBef>
            </a:pPr>
            <a:r>
              <a:rPr lang="en-US" altLang="zh-CN" sz="16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1600" baseline="-250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1600">
              <a:solidFill>
                <a:schemeClr val="hlink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6020" name="文本框 726019"/>
          <p:cNvSpPr txBox="1"/>
          <p:nvPr/>
        </p:nvSpPr>
        <p:spPr>
          <a:xfrm>
            <a:off x="4724400" y="1981200"/>
            <a:ext cx="485775" cy="371475"/>
          </a:xfrm>
          <a:prstGeom prst="rect">
            <a:avLst/>
          </a:prstGeom>
          <a:noFill/>
          <a:ln w="9525">
            <a:noFill/>
          </a:ln>
        </p:spPr>
        <p:txBody>
          <a:bodyPr lIns="0" rIns="0"/>
          <a:p>
            <a:pPr lvl="0" algn="ctr" eaLnBrk="0" hangingPunct="0">
              <a:spcBef>
                <a:spcPct val="25000"/>
              </a:spcBef>
            </a:pPr>
            <a:r>
              <a:rPr lang="en-US" altLang="zh-CN" sz="16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1600" baseline="-250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sz="1600">
              <a:solidFill>
                <a:schemeClr val="hlink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6021" name="矩形 726020"/>
          <p:cNvSpPr/>
          <p:nvPr/>
        </p:nvSpPr>
        <p:spPr>
          <a:xfrm>
            <a:off x="5181600" y="3048000"/>
            <a:ext cx="3352800" cy="3124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lnSpc>
                <a:spcPct val="90000"/>
              </a:lnSpc>
              <a:spcBef>
                <a:spcPct val="1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(3)	t</a:t>
            </a:r>
            <a:r>
              <a:rPr lang="en-US" altLang="zh-CN" sz="1600" baseline="-25000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t</a:t>
            </a:r>
            <a:r>
              <a:rPr lang="en-US" altLang="zh-CN" sz="1600" baseline="-25000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endParaRPr lang="en-US" altLang="zh-CN" sz="1600">
              <a:solidFill>
                <a:srgbClr val="E6E6E6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spcBef>
                <a:spcPct val="1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(4)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addr(A) - 4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spcBef>
                <a:spcPct val="1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(5)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spcBef>
                <a:spcPct val="1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(6)	t</a:t>
            </a:r>
            <a:r>
              <a:rPr lang="en-US" altLang="zh-CN" sz="1600" baseline="-25000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t</a:t>
            </a:r>
            <a:r>
              <a:rPr lang="en-US" altLang="zh-CN" sz="1600" baseline="-25000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endParaRPr lang="en-US" altLang="zh-CN" sz="1600">
              <a:solidFill>
                <a:srgbClr val="E6E6E6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spcBef>
                <a:spcPct val="1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(7)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addr(B) - 4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spcBef>
                <a:spcPct val="1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(8)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spcBef>
                <a:spcPct val="1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(9)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spcBef>
                <a:spcPct val="1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(10)	sum	=	sum +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spcBef>
                <a:spcPct val="1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(11)	i	=	i + 1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spcBef>
                <a:spcPct val="1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(11a)	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	=	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+ 4</a:t>
            </a:r>
            <a:endParaRPr lang="en-US" altLang="zh-CN" sz="160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spcBef>
                <a:spcPct val="1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(11b)	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	=	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+ 4</a:t>
            </a:r>
            <a:endParaRPr lang="en-US" altLang="zh-CN" sz="160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spcBef>
                <a:spcPct val="1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(12)	</a:t>
            </a:r>
            <a:r>
              <a:rPr lang="en-US" altLang="zh-CN" sz="1600" b="1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 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20 </a:t>
            </a:r>
            <a:r>
              <a:rPr lang="en-US" altLang="zh-CN" sz="1600" b="1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goto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B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26022" name="矩形 726021"/>
          <p:cNvSpPr/>
          <p:nvPr/>
        </p:nvSpPr>
        <p:spPr>
          <a:xfrm>
            <a:off x="5181600" y="1752600"/>
            <a:ext cx="3352800" cy="990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(1)	sum	=	0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(2)	i	=	1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(2a) 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= 4 * i</a:t>
            </a:r>
            <a:endParaRPr lang="en-US" altLang="zh-CN" sz="160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(2b) 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= 4 * i</a:t>
            </a:r>
            <a:endParaRPr lang="en-US" altLang="zh-CN" sz="160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26023" name="直接连接符 726022"/>
          <p:cNvSpPr/>
          <p:nvPr/>
        </p:nvSpPr>
        <p:spPr>
          <a:xfrm>
            <a:off x="6858000" y="27432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26024" name="直接连接符 726023"/>
          <p:cNvSpPr/>
          <p:nvPr/>
        </p:nvSpPr>
        <p:spPr>
          <a:xfrm>
            <a:off x="6781800" y="14478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26025" name="直接连接符 726024"/>
          <p:cNvSpPr/>
          <p:nvPr/>
        </p:nvSpPr>
        <p:spPr>
          <a:xfrm>
            <a:off x="6858000" y="61722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26026" name="直接连接符 726025"/>
          <p:cNvSpPr/>
          <p:nvPr/>
        </p:nvSpPr>
        <p:spPr>
          <a:xfrm>
            <a:off x="4648200" y="2895600"/>
            <a:ext cx="0" cy="3352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</p:sp>
      <p:sp>
        <p:nvSpPr>
          <p:cNvPr id="726027" name="直接连接符 726026"/>
          <p:cNvSpPr/>
          <p:nvPr/>
        </p:nvSpPr>
        <p:spPr>
          <a:xfrm>
            <a:off x="4648200" y="6248400"/>
            <a:ext cx="2209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</p:sp>
      <p:sp>
        <p:nvSpPr>
          <p:cNvPr id="726028" name="直接连接符 726027"/>
          <p:cNvSpPr/>
          <p:nvPr/>
        </p:nvSpPr>
        <p:spPr>
          <a:xfrm>
            <a:off x="4648200" y="2895600"/>
            <a:ext cx="2209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26029" name="折角形 726028"/>
          <p:cNvSpPr/>
          <p:nvPr/>
        </p:nvSpPr>
        <p:spPr>
          <a:xfrm>
            <a:off x="533400" y="2362200"/>
            <a:ext cx="3733800" cy="26670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3175" cap="flat" cmpd="sng">
            <a:solidFill>
              <a:srgbClr val="E6E6E6"/>
            </a:solidFill>
            <a:prstDash val="solid"/>
            <a:headEnd type="none" w="med" len="med"/>
            <a:tailEnd type="none" w="lg" len="lg"/>
          </a:ln>
        </p:spPr>
        <p:txBody>
          <a:bodyPr lIns="126000" tIns="82800" rIns="126000" bIns="82800" anchor="ctr"/>
          <a:p>
            <a:pPr lvl="0" algn="l" defTabSz="0" eaLnBrk="0" hangingPunct="0">
              <a:spcBef>
                <a:spcPct val="50000"/>
              </a:spcBef>
              <a:tabLst>
                <a:tab pos="265430" algn="l"/>
              </a:tabLst>
            </a:pPr>
            <a:r>
              <a:rPr lang="en-US" altLang="zh-CN" sz="16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If induction variable </a:t>
            </a:r>
            <a:r>
              <a:rPr lang="en-US" altLang="zh-CN" sz="1600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j</a:t>
            </a:r>
            <a:r>
              <a:rPr lang="en-US" altLang="zh-CN" sz="16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is not live on exit, </a:t>
            </a:r>
            <a:endParaRPr lang="en-US" altLang="zh-CN" sz="1600">
              <a:solidFill>
                <a:srgbClr val="0033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50000"/>
              </a:spcBef>
              <a:tabLst>
                <a:tab pos="265430" algn="l"/>
              </a:tabLst>
            </a:pPr>
            <a:r>
              <a:rPr lang="en-US" altLang="zh-CN" sz="16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change the use of </a:t>
            </a:r>
            <a:r>
              <a:rPr lang="en-US" altLang="zh-CN" sz="1600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j</a:t>
            </a:r>
            <a:r>
              <a:rPr lang="en-US" altLang="zh-CN" sz="16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to </a:t>
            </a:r>
            <a:r>
              <a:rPr lang="en-US" altLang="zh-CN" sz="1600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j'</a:t>
            </a:r>
            <a:r>
              <a:rPr lang="en-US" altLang="zh-CN" sz="16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(e.g. change reference from </a:t>
            </a:r>
            <a:r>
              <a:rPr lang="en-US" altLang="zh-CN" sz="1600" b="1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600" b="1" baseline="-250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and </a:t>
            </a:r>
            <a:r>
              <a:rPr lang="en-US" altLang="zh-CN" sz="1600" b="1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600" b="1" baseline="-250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to </a:t>
            </a:r>
            <a:r>
              <a:rPr lang="en-US" altLang="zh-CN" sz="1600" b="1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600" b="1" baseline="-250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600" b="1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'</a:t>
            </a:r>
            <a:r>
              <a:rPr lang="en-US" altLang="zh-CN" sz="16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and </a:t>
            </a:r>
            <a:r>
              <a:rPr lang="en-US" altLang="zh-CN" sz="1600" b="1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600" b="1" baseline="-250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1600" b="1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'</a:t>
            </a:r>
            <a:r>
              <a:rPr lang="en-US" altLang="zh-CN" sz="16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), </a:t>
            </a:r>
            <a:endParaRPr lang="en-US" altLang="zh-CN" sz="1600">
              <a:solidFill>
                <a:srgbClr val="0033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50000"/>
              </a:spcBef>
              <a:tabLst>
                <a:tab pos="265430" algn="l"/>
              </a:tabLst>
            </a:pPr>
            <a:r>
              <a:rPr lang="en-US" altLang="zh-CN" sz="16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and then remove the definition of </a:t>
            </a:r>
            <a:r>
              <a:rPr lang="en-US" altLang="zh-CN" sz="1600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j</a:t>
            </a:r>
            <a:r>
              <a:rPr lang="en-US" altLang="zh-CN" sz="16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(e.g. </a:t>
            </a:r>
            <a:r>
              <a:rPr lang="en-US" altLang="zh-CN" sz="1600" b="1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600" b="1" baseline="-250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and </a:t>
            </a:r>
            <a:r>
              <a:rPr lang="en-US" altLang="zh-CN" sz="1600" b="1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600" b="1" baseline="-250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). </a:t>
            </a:r>
            <a:endParaRPr lang="en-US" altLang="zh-CN" sz="1600">
              <a:solidFill>
                <a:srgbClr val="0033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42" name="标题 72704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An Example: </a:t>
            </a:r>
            <a:br>
              <a:rPr lang="en-US" altLang="zh-CN" sz="3200"/>
            </a:br>
            <a:r>
              <a:rPr lang="en-US" altLang="zh-CN" sz="3200"/>
              <a:t>Change Loop Condition</a:t>
            </a:r>
            <a:endParaRPr lang="en-US" altLang="zh-CN" sz="3200"/>
          </a:p>
        </p:txBody>
      </p:sp>
      <p:sp>
        <p:nvSpPr>
          <p:cNvPr id="727043" name="文本框 727042"/>
          <p:cNvSpPr txBox="1"/>
          <p:nvPr/>
        </p:nvSpPr>
        <p:spPr>
          <a:xfrm>
            <a:off x="4724400" y="3048000"/>
            <a:ext cx="485775" cy="365125"/>
          </a:xfrm>
          <a:prstGeom prst="rect">
            <a:avLst/>
          </a:prstGeom>
          <a:noFill/>
          <a:ln w="9525">
            <a:noFill/>
          </a:ln>
        </p:spPr>
        <p:txBody>
          <a:bodyPr lIns="0" rIns="0"/>
          <a:p>
            <a:pPr lvl="0" algn="ctr" eaLnBrk="0" hangingPunct="0">
              <a:spcBef>
                <a:spcPct val="25000"/>
              </a:spcBef>
            </a:pPr>
            <a:r>
              <a:rPr lang="en-US" altLang="zh-CN" sz="16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1600" baseline="-250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1600">
              <a:solidFill>
                <a:schemeClr val="hlink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7044" name="文本框 727043"/>
          <p:cNvSpPr txBox="1"/>
          <p:nvPr/>
        </p:nvSpPr>
        <p:spPr>
          <a:xfrm>
            <a:off x="4724400" y="1981200"/>
            <a:ext cx="485775" cy="371475"/>
          </a:xfrm>
          <a:prstGeom prst="rect">
            <a:avLst/>
          </a:prstGeom>
          <a:noFill/>
          <a:ln w="9525">
            <a:noFill/>
          </a:ln>
        </p:spPr>
        <p:txBody>
          <a:bodyPr lIns="0" rIns="0"/>
          <a:p>
            <a:pPr lvl="0" algn="ctr" eaLnBrk="0" hangingPunct="0">
              <a:spcBef>
                <a:spcPct val="25000"/>
              </a:spcBef>
            </a:pPr>
            <a:r>
              <a:rPr lang="en-US" altLang="zh-CN" sz="16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1600" baseline="-250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sz="1600">
              <a:solidFill>
                <a:schemeClr val="hlink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7045" name="矩形 727044"/>
          <p:cNvSpPr/>
          <p:nvPr/>
        </p:nvSpPr>
        <p:spPr>
          <a:xfrm>
            <a:off x="5181600" y="3048000"/>
            <a:ext cx="3352800" cy="3124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lnSpc>
                <a:spcPct val="90000"/>
              </a:lnSpc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(3)	t</a:t>
            </a:r>
            <a:r>
              <a:rPr lang="en-US" altLang="zh-CN" sz="1600" baseline="-25000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t</a:t>
            </a:r>
            <a:r>
              <a:rPr lang="en-US" altLang="zh-CN" sz="1600" baseline="-25000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endParaRPr lang="en-US" altLang="zh-CN" sz="1600">
              <a:solidFill>
                <a:srgbClr val="E6E6E6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(4)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addr(A) - 4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(5)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(6)	t</a:t>
            </a:r>
            <a:r>
              <a:rPr lang="en-US" altLang="zh-CN" sz="1600" baseline="-25000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t</a:t>
            </a:r>
            <a:r>
              <a:rPr lang="en-US" altLang="zh-CN" sz="1600" baseline="-25000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endParaRPr lang="en-US" altLang="zh-CN" sz="1600">
              <a:solidFill>
                <a:srgbClr val="E6E6E6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(7)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addr(B) - 4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(8)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(9)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(10)	sum	=	sum +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(11)	i	=	i + 1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(11a)	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	=	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+ 4</a:t>
            </a:r>
            <a:endParaRPr lang="en-US" altLang="zh-CN" sz="160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(11b)	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	=	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+ 4</a:t>
            </a:r>
            <a:endParaRPr lang="en-US" altLang="zh-CN" sz="160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(12)	</a:t>
            </a:r>
            <a:r>
              <a:rPr lang="en-US" altLang="zh-CN" sz="1600" b="1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600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 </a:t>
            </a:r>
            <a:r>
              <a:rPr lang="en-US" altLang="zh-CN" sz="1600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1600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20 </a:t>
            </a:r>
            <a:r>
              <a:rPr lang="en-US" altLang="zh-CN" sz="1600" b="1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goto</a:t>
            </a:r>
            <a:r>
              <a:rPr lang="en-US" altLang="zh-CN" sz="1600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B</a:t>
            </a:r>
            <a:r>
              <a:rPr lang="en-US" altLang="zh-CN" sz="1600" baseline="-25000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en-US" altLang="zh-CN" sz="1600" baseline="-25000">
              <a:solidFill>
                <a:srgbClr val="E6E6E6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(12a)	R = 4 * 20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(12b)	</a:t>
            </a:r>
            <a:r>
              <a:rPr lang="en-US" altLang="zh-CN" sz="1600" b="1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R </a:t>
            </a:r>
            <a:r>
              <a:rPr lang="en-US" altLang="zh-CN" sz="1600" b="1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goto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B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27046" name="矩形 727045"/>
          <p:cNvSpPr/>
          <p:nvPr/>
        </p:nvSpPr>
        <p:spPr>
          <a:xfrm>
            <a:off x="5181600" y="1752600"/>
            <a:ext cx="3352800" cy="990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(1)	sum	=	0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(2)	i	=	1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(2a) 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= 4 * i</a:t>
            </a:r>
            <a:endParaRPr lang="en-US" altLang="zh-CN" sz="160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(2b) 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= 4 * i</a:t>
            </a:r>
            <a:endParaRPr lang="en-US" altLang="zh-CN" sz="160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27047" name="直接连接符 727046"/>
          <p:cNvSpPr/>
          <p:nvPr/>
        </p:nvSpPr>
        <p:spPr>
          <a:xfrm>
            <a:off x="6858000" y="27432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27048" name="直接连接符 727047"/>
          <p:cNvSpPr/>
          <p:nvPr/>
        </p:nvSpPr>
        <p:spPr>
          <a:xfrm>
            <a:off x="6781800" y="14478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27049" name="直接连接符 727048"/>
          <p:cNvSpPr/>
          <p:nvPr/>
        </p:nvSpPr>
        <p:spPr>
          <a:xfrm>
            <a:off x="6858000" y="61722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27050" name="直接连接符 727049"/>
          <p:cNvSpPr/>
          <p:nvPr/>
        </p:nvSpPr>
        <p:spPr>
          <a:xfrm>
            <a:off x="4648200" y="2895600"/>
            <a:ext cx="0" cy="3352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</p:sp>
      <p:sp>
        <p:nvSpPr>
          <p:cNvPr id="727051" name="直接连接符 727050"/>
          <p:cNvSpPr/>
          <p:nvPr/>
        </p:nvSpPr>
        <p:spPr>
          <a:xfrm>
            <a:off x="4648200" y="6248400"/>
            <a:ext cx="2209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</p:sp>
      <p:sp>
        <p:nvSpPr>
          <p:cNvPr id="727052" name="直接连接符 727051"/>
          <p:cNvSpPr/>
          <p:nvPr/>
        </p:nvSpPr>
        <p:spPr>
          <a:xfrm>
            <a:off x="4648200" y="2895600"/>
            <a:ext cx="2209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27053" name="折角形 727052"/>
          <p:cNvSpPr/>
          <p:nvPr/>
        </p:nvSpPr>
        <p:spPr>
          <a:xfrm>
            <a:off x="685800" y="2667000"/>
            <a:ext cx="3505200" cy="16764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3175" cap="flat" cmpd="sng">
            <a:solidFill>
              <a:srgbClr val="E6E6E6"/>
            </a:solidFill>
            <a:prstDash val="solid"/>
            <a:headEnd type="none" w="med" len="med"/>
            <a:tailEnd type="none" w="lg" len="lg"/>
          </a:ln>
        </p:spPr>
        <p:txBody>
          <a:bodyPr lIns="126000" tIns="82800" rIns="126000" bIns="82800" anchor="ctr"/>
          <a:p>
            <a:pPr lvl="0" algn="l" defTabSz="0" eaLnBrk="0" hangingPunct="0">
              <a:spcBef>
                <a:spcPct val="25000"/>
              </a:spcBef>
              <a:tabLst>
                <a:tab pos="265430" algn="l"/>
              </a:tabLst>
            </a:pPr>
            <a:r>
              <a:rPr lang="en-US" altLang="zh-CN" sz="16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Pick a new </a:t>
            </a:r>
            <a:r>
              <a: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induction variable from the family (say</a:t>
            </a:r>
            <a:r>
              <a:rPr lang="en-US" altLang="zh-CN" sz="16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600" b="1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600" b="1" baseline="-250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600" b="1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'</a:t>
            </a:r>
            <a:r>
              <a:rPr lang="en-US" altLang="zh-CN" sz="16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), then change the loop condition. </a:t>
            </a:r>
            <a:endParaRPr lang="en-US" altLang="zh-CN" sz="1600">
              <a:solidFill>
                <a:srgbClr val="0033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8066" name="标题 72806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An Example: </a:t>
            </a:r>
            <a:br>
              <a:rPr lang="en-US" altLang="zh-CN" sz="3200"/>
            </a:br>
            <a:r>
              <a:rPr lang="en-US" altLang="zh-CN" sz="3200"/>
              <a:t>Remove Basic Induction Variable</a:t>
            </a:r>
            <a:endParaRPr lang="en-US" altLang="zh-CN" sz="3200"/>
          </a:p>
        </p:txBody>
      </p:sp>
      <p:sp>
        <p:nvSpPr>
          <p:cNvPr id="728067" name="文本框 728066"/>
          <p:cNvSpPr txBox="1"/>
          <p:nvPr/>
        </p:nvSpPr>
        <p:spPr>
          <a:xfrm>
            <a:off x="4724400" y="3048000"/>
            <a:ext cx="485775" cy="365125"/>
          </a:xfrm>
          <a:prstGeom prst="rect">
            <a:avLst/>
          </a:prstGeom>
          <a:noFill/>
          <a:ln w="9525">
            <a:noFill/>
          </a:ln>
        </p:spPr>
        <p:txBody>
          <a:bodyPr lIns="0" rIns="0"/>
          <a:p>
            <a:pPr lvl="0" algn="ctr" eaLnBrk="0" hangingPunct="0">
              <a:spcBef>
                <a:spcPct val="25000"/>
              </a:spcBef>
            </a:pPr>
            <a:r>
              <a:rPr lang="en-US" altLang="zh-CN" sz="16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1600" baseline="-250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1600">
              <a:solidFill>
                <a:schemeClr val="hlink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8068" name="文本框 728067"/>
          <p:cNvSpPr txBox="1"/>
          <p:nvPr/>
        </p:nvSpPr>
        <p:spPr>
          <a:xfrm>
            <a:off x="4724400" y="1981200"/>
            <a:ext cx="485775" cy="371475"/>
          </a:xfrm>
          <a:prstGeom prst="rect">
            <a:avLst/>
          </a:prstGeom>
          <a:noFill/>
          <a:ln w="9525">
            <a:noFill/>
          </a:ln>
        </p:spPr>
        <p:txBody>
          <a:bodyPr lIns="0" rIns="0"/>
          <a:p>
            <a:pPr lvl="0" algn="ctr" eaLnBrk="0" hangingPunct="0">
              <a:spcBef>
                <a:spcPct val="25000"/>
              </a:spcBef>
            </a:pPr>
            <a:r>
              <a:rPr lang="en-US" altLang="zh-CN" sz="16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1600" baseline="-250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sz="1600">
              <a:solidFill>
                <a:schemeClr val="hlink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8069" name="矩形 728068"/>
          <p:cNvSpPr/>
          <p:nvPr/>
        </p:nvSpPr>
        <p:spPr>
          <a:xfrm>
            <a:off x="5181600" y="3048000"/>
            <a:ext cx="3352800" cy="3124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lnSpc>
                <a:spcPct val="90000"/>
              </a:lnSpc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(3)	t</a:t>
            </a:r>
            <a:r>
              <a:rPr lang="en-US" altLang="zh-CN" sz="1600" baseline="-25000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t</a:t>
            </a:r>
            <a:r>
              <a:rPr lang="en-US" altLang="zh-CN" sz="1600" baseline="-25000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endParaRPr lang="en-US" altLang="zh-CN" sz="1600">
              <a:solidFill>
                <a:srgbClr val="E6E6E6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(4)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addr(A) - 4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(5)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(6)	t</a:t>
            </a:r>
            <a:r>
              <a:rPr lang="en-US" altLang="zh-CN" sz="1600" baseline="-25000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t</a:t>
            </a:r>
            <a:r>
              <a:rPr lang="en-US" altLang="zh-CN" sz="1600" baseline="-25000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endParaRPr lang="en-US" altLang="zh-CN" sz="1600">
              <a:solidFill>
                <a:srgbClr val="E6E6E6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(7)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addr(B) - 4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(8)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(9)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(10)	sum	=	sum +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(11)	i	=	i + 1</a:t>
            </a:r>
            <a:endParaRPr lang="en-US" altLang="zh-CN" sz="1600">
              <a:solidFill>
                <a:srgbClr val="E6E6E6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(11a)	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	=	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+ 4</a:t>
            </a:r>
            <a:endParaRPr lang="en-US" altLang="zh-CN" sz="160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(11b)	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	=	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+ 4</a:t>
            </a:r>
            <a:endParaRPr lang="en-US" altLang="zh-CN" sz="160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(12)	</a:t>
            </a:r>
            <a:r>
              <a:rPr lang="en-US" altLang="zh-CN" sz="1600" b="1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600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 </a:t>
            </a:r>
            <a:r>
              <a:rPr lang="en-US" altLang="zh-CN" sz="1600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1600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20 </a:t>
            </a:r>
            <a:r>
              <a:rPr lang="en-US" altLang="zh-CN" sz="1600" b="1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goto</a:t>
            </a:r>
            <a:r>
              <a:rPr lang="en-US" altLang="zh-CN" sz="1600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B</a:t>
            </a:r>
            <a:r>
              <a:rPr lang="en-US" altLang="zh-CN" sz="1600" baseline="-25000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en-US" altLang="zh-CN" sz="1600" baseline="-25000">
              <a:solidFill>
                <a:srgbClr val="E6E6E6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(12a)	R = 4 * 20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(12b)	</a:t>
            </a:r>
            <a:r>
              <a:rPr lang="en-US" altLang="zh-CN" sz="1600" b="1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R </a:t>
            </a:r>
            <a:r>
              <a:rPr lang="en-US" altLang="zh-CN" sz="1600" b="1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goto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B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28070" name="矩形 728069"/>
          <p:cNvSpPr/>
          <p:nvPr/>
        </p:nvSpPr>
        <p:spPr>
          <a:xfrm>
            <a:off x="5181600" y="1752600"/>
            <a:ext cx="3352800" cy="990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(1)	sum	=	0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(2)	i	=	1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(2a) 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= 4 * i</a:t>
            </a:r>
            <a:endParaRPr lang="en-US" altLang="zh-CN" sz="160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(2b) t</a:t>
            </a:r>
            <a:r>
              <a: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= 4 * i</a:t>
            </a:r>
            <a:endParaRPr lang="en-US" altLang="zh-CN" sz="160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28071" name="直接连接符 728070"/>
          <p:cNvSpPr/>
          <p:nvPr/>
        </p:nvSpPr>
        <p:spPr>
          <a:xfrm>
            <a:off x="6858000" y="27432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28072" name="直接连接符 728071"/>
          <p:cNvSpPr/>
          <p:nvPr/>
        </p:nvSpPr>
        <p:spPr>
          <a:xfrm>
            <a:off x="6781800" y="14478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28073" name="直接连接符 728072"/>
          <p:cNvSpPr/>
          <p:nvPr/>
        </p:nvSpPr>
        <p:spPr>
          <a:xfrm>
            <a:off x="6858000" y="61722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28074" name="直接连接符 728073"/>
          <p:cNvSpPr/>
          <p:nvPr/>
        </p:nvSpPr>
        <p:spPr>
          <a:xfrm>
            <a:off x="4648200" y="2895600"/>
            <a:ext cx="0" cy="3352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</p:sp>
      <p:sp>
        <p:nvSpPr>
          <p:cNvPr id="728075" name="直接连接符 728074"/>
          <p:cNvSpPr/>
          <p:nvPr/>
        </p:nvSpPr>
        <p:spPr>
          <a:xfrm>
            <a:off x="4648200" y="6248400"/>
            <a:ext cx="2209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</p:sp>
      <p:sp>
        <p:nvSpPr>
          <p:cNvPr id="728076" name="直接连接符 728075"/>
          <p:cNvSpPr/>
          <p:nvPr/>
        </p:nvSpPr>
        <p:spPr>
          <a:xfrm>
            <a:off x="4648200" y="2895600"/>
            <a:ext cx="2209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28077" name="折角形 728076"/>
          <p:cNvSpPr/>
          <p:nvPr/>
        </p:nvSpPr>
        <p:spPr>
          <a:xfrm>
            <a:off x="609600" y="2819400"/>
            <a:ext cx="3657600" cy="13716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3175" cap="flat" cmpd="sng">
            <a:solidFill>
              <a:srgbClr val="E6E6E6"/>
            </a:solidFill>
            <a:prstDash val="solid"/>
            <a:headEnd type="none" w="med" len="med"/>
            <a:tailEnd type="none" w="lg" len="lg"/>
          </a:ln>
        </p:spPr>
        <p:txBody>
          <a:bodyPr lIns="126000" tIns="82800" rIns="126000" bIns="82800" anchor="ctr"/>
          <a:p>
            <a:pPr lvl="0" algn="l" defTabSz="0" eaLnBrk="0" hangingPunct="0">
              <a:spcBef>
                <a:spcPct val="25000"/>
              </a:spcBef>
              <a:tabLst>
                <a:tab pos="265430" algn="l"/>
              </a:tabLst>
            </a:pPr>
            <a:r>
              <a:rPr lang="en-US" altLang="zh-CN" sz="16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If the basic induction variable </a:t>
            </a:r>
            <a:r>
              <a:rPr lang="en-US" altLang="zh-CN" sz="1600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16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is not live on exit, the definition of </a:t>
            </a:r>
            <a:r>
              <a:rPr lang="en-US" altLang="zh-CN" sz="1600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16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can be removed. </a:t>
            </a:r>
            <a:endParaRPr lang="en-US" altLang="zh-CN" sz="1600">
              <a:solidFill>
                <a:srgbClr val="0033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0114" name="标题 73011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An Example: </a:t>
            </a:r>
            <a:br>
              <a:rPr lang="en-US" altLang="zh-CN" sz="3200"/>
            </a:br>
            <a:r>
              <a:rPr lang="en-US" altLang="zh-CN" sz="3200"/>
              <a:t>After Loop Optimization</a:t>
            </a:r>
            <a:endParaRPr lang="en-US" altLang="zh-CN" sz="3200"/>
          </a:p>
        </p:txBody>
      </p:sp>
      <p:sp>
        <p:nvSpPr>
          <p:cNvPr id="730115" name="文本框 730114"/>
          <p:cNvSpPr txBox="1"/>
          <p:nvPr/>
        </p:nvSpPr>
        <p:spPr>
          <a:xfrm>
            <a:off x="4724400" y="3048000"/>
            <a:ext cx="485775" cy="365125"/>
          </a:xfrm>
          <a:prstGeom prst="rect">
            <a:avLst/>
          </a:prstGeom>
          <a:noFill/>
          <a:ln w="9525">
            <a:noFill/>
          </a:ln>
        </p:spPr>
        <p:txBody>
          <a:bodyPr lIns="0" rIns="0"/>
          <a:p>
            <a:pPr lvl="0" algn="ctr" eaLnBrk="0" hangingPunct="0">
              <a:spcBef>
                <a:spcPct val="25000"/>
              </a:spcBef>
            </a:pPr>
            <a:r>
              <a:rPr lang="en-US" altLang="zh-CN" sz="16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1600" baseline="-250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1600">
              <a:solidFill>
                <a:schemeClr val="hlink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30116" name="文本框 730115"/>
          <p:cNvSpPr txBox="1"/>
          <p:nvPr/>
        </p:nvSpPr>
        <p:spPr>
          <a:xfrm>
            <a:off x="4724400" y="1981200"/>
            <a:ext cx="485775" cy="371475"/>
          </a:xfrm>
          <a:prstGeom prst="rect">
            <a:avLst/>
          </a:prstGeom>
          <a:noFill/>
          <a:ln w="9525">
            <a:noFill/>
          </a:ln>
        </p:spPr>
        <p:txBody>
          <a:bodyPr lIns="0" rIns="0"/>
          <a:p>
            <a:pPr lvl="0" algn="ctr" eaLnBrk="0" hangingPunct="0">
              <a:spcBef>
                <a:spcPct val="25000"/>
              </a:spcBef>
            </a:pPr>
            <a:r>
              <a:rPr lang="en-US" altLang="zh-CN" sz="16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1600" baseline="-250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sz="1600">
              <a:solidFill>
                <a:schemeClr val="hlink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30117" name="矩形 730116"/>
          <p:cNvSpPr/>
          <p:nvPr/>
        </p:nvSpPr>
        <p:spPr>
          <a:xfrm>
            <a:off x="5181600" y="3048000"/>
            <a:ext cx="3352800" cy="3124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spcBef>
                <a:spcPct val="2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(4)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addr(A) - 4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(5)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']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(7)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addr(B) - 4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(8)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']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(9)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(10)	sum	=	sum +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(11a)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+ 4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(11b)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	=	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+ 4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(12a)	R = 4 * 20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(12b)	</a:t>
            </a:r>
            <a:r>
              <a:rPr lang="en-US" altLang="zh-CN" sz="1600" b="1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R </a:t>
            </a:r>
            <a:r>
              <a:rPr lang="en-US" altLang="zh-CN" sz="1600" b="1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goto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B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en-US" altLang="zh-CN" sz="1600" baseline="-250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30118" name="矩形 730117"/>
          <p:cNvSpPr/>
          <p:nvPr/>
        </p:nvSpPr>
        <p:spPr>
          <a:xfrm>
            <a:off x="5181600" y="1752600"/>
            <a:ext cx="3352800" cy="990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(1)	sum	=	0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(2)	i	=	1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(2a)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= 4 * i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622300" algn="l"/>
                <a:tab pos="1073150" algn="l"/>
                <a:tab pos="143192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(2b) t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 = 4 * i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30119" name="直接连接符 730118"/>
          <p:cNvSpPr/>
          <p:nvPr/>
        </p:nvSpPr>
        <p:spPr>
          <a:xfrm>
            <a:off x="6858000" y="27432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30120" name="直接连接符 730119"/>
          <p:cNvSpPr/>
          <p:nvPr/>
        </p:nvSpPr>
        <p:spPr>
          <a:xfrm>
            <a:off x="6781800" y="14478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30121" name="直接连接符 730120"/>
          <p:cNvSpPr/>
          <p:nvPr/>
        </p:nvSpPr>
        <p:spPr>
          <a:xfrm>
            <a:off x="6858000" y="61722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30122" name="直接连接符 730121"/>
          <p:cNvSpPr/>
          <p:nvPr/>
        </p:nvSpPr>
        <p:spPr>
          <a:xfrm>
            <a:off x="4648200" y="2895600"/>
            <a:ext cx="0" cy="3352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</p:sp>
      <p:sp>
        <p:nvSpPr>
          <p:cNvPr id="730123" name="直接连接符 730122"/>
          <p:cNvSpPr/>
          <p:nvPr/>
        </p:nvSpPr>
        <p:spPr>
          <a:xfrm>
            <a:off x="4648200" y="6248400"/>
            <a:ext cx="2209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</p:sp>
      <p:sp>
        <p:nvSpPr>
          <p:cNvPr id="730124" name="直接连接符 730123"/>
          <p:cNvSpPr/>
          <p:nvPr/>
        </p:nvSpPr>
        <p:spPr>
          <a:xfrm>
            <a:off x="4648200" y="2895600"/>
            <a:ext cx="2209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30125" name="折角形 730124"/>
          <p:cNvSpPr/>
          <p:nvPr/>
        </p:nvSpPr>
        <p:spPr>
          <a:xfrm>
            <a:off x="762000" y="2819400"/>
            <a:ext cx="3505200" cy="13716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3175" cap="flat" cmpd="sng">
            <a:solidFill>
              <a:srgbClr val="E6E6E6"/>
            </a:solidFill>
            <a:prstDash val="solid"/>
            <a:headEnd type="none" w="med" len="med"/>
            <a:tailEnd type="none" w="lg" len="lg"/>
          </a:ln>
        </p:spPr>
        <p:txBody>
          <a:bodyPr lIns="126000" tIns="82800" rIns="126000" bIns="82800" anchor="ctr"/>
          <a:p>
            <a:pPr lvl="0" algn="l" defTabSz="0" eaLnBrk="0" hangingPunct="0">
              <a:spcBef>
                <a:spcPct val="25000"/>
              </a:spcBef>
              <a:tabLst>
                <a:tab pos="265430" algn="l"/>
              </a:tabLst>
            </a:pPr>
            <a:r>
              <a:rPr lang="en-US" altLang="zh-CN" sz="1600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The optimized code facilitate further local optimization. </a:t>
            </a:r>
            <a:endParaRPr lang="en-US" altLang="zh-CN" sz="1600">
              <a:solidFill>
                <a:srgbClr val="0033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1138" name="文本占位符 731137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500"/>
              <a:t>Collect information about data flows</a:t>
            </a:r>
            <a:endParaRPr lang="en-US" altLang="zh-CN" sz="2500"/>
          </a:p>
          <a:p>
            <a:pPr lvl="1"/>
            <a:r>
              <a:rPr lang="en-US" altLang="zh-CN" sz="2100"/>
              <a:t>How a variable is assigned (</a:t>
            </a:r>
            <a:r>
              <a:rPr lang="en-US" altLang="zh-CN" sz="2100" b="1"/>
              <a:t>definition</a:t>
            </a:r>
            <a:r>
              <a:rPr lang="en-US" altLang="zh-CN" sz="2100"/>
              <a:t>) ?</a:t>
            </a:r>
            <a:endParaRPr lang="en-US" altLang="zh-CN" sz="2100"/>
          </a:p>
          <a:p>
            <a:pPr lvl="1"/>
            <a:r>
              <a:rPr lang="en-US" altLang="zh-CN" sz="2100"/>
              <a:t>How a variable is referred (</a:t>
            </a:r>
            <a:r>
              <a:rPr lang="en-US" altLang="zh-CN" sz="2100" b="1"/>
              <a:t>use</a:t>
            </a:r>
            <a:r>
              <a:rPr lang="en-US" altLang="zh-CN" sz="2100"/>
              <a:t>) ?</a:t>
            </a:r>
            <a:endParaRPr lang="en-US" altLang="zh-CN" sz="2100"/>
          </a:p>
          <a:p>
            <a:r>
              <a:rPr lang="en-US" altLang="zh-CN" sz="2500"/>
              <a:t>Control-flow vs. data-flow</a:t>
            </a:r>
            <a:endParaRPr lang="en-US" altLang="zh-CN" sz="2500"/>
          </a:p>
          <a:p>
            <a:pPr lvl="1"/>
            <a:r>
              <a:rPr lang="en-US" altLang="zh-CN" sz="2100"/>
              <a:t>Control-flow analysis: basic blocks are considered as </a:t>
            </a:r>
            <a:r>
              <a:rPr lang="en-US" altLang="zh-CN" sz="2100" b="1"/>
              <a:t>black</a:t>
            </a:r>
            <a:r>
              <a:rPr lang="en-US" altLang="zh-CN" sz="2100"/>
              <a:t> boxes. </a:t>
            </a:r>
            <a:endParaRPr lang="en-US" altLang="zh-CN" sz="2100"/>
          </a:p>
          <a:p>
            <a:pPr lvl="1"/>
            <a:r>
              <a:rPr lang="en-US" altLang="zh-CN" sz="2100"/>
              <a:t>Data-flow analysis: basic blocks are considered as </a:t>
            </a:r>
            <a:r>
              <a:rPr lang="en-US" altLang="zh-CN" sz="2100" b="1"/>
              <a:t>white</a:t>
            </a:r>
            <a:r>
              <a:rPr lang="en-US" altLang="zh-CN" sz="2100"/>
              <a:t> boxes. </a:t>
            </a:r>
            <a:endParaRPr lang="en-US" altLang="zh-CN" sz="2100"/>
          </a:p>
        </p:txBody>
      </p:sp>
      <p:sp>
        <p:nvSpPr>
          <p:cNvPr id="731139" name="标题 731138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4. Data-Flow Analysis and </a:t>
            </a:r>
            <a:br>
              <a:rPr lang="en-US" altLang="zh-CN" sz="3200"/>
            </a:br>
            <a:r>
              <a:rPr lang="en-US" altLang="zh-CN" sz="3200"/>
              <a:t>Global Optimization</a:t>
            </a:r>
            <a:endParaRPr lang="en-US" altLang="zh-CN" sz="3200"/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2162" name="标题 73216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Where Global Information Are Needed ?</a:t>
            </a:r>
            <a:endParaRPr lang="en-US" altLang="zh-CN" sz="3200"/>
          </a:p>
        </p:txBody>
      </p:sp>
      <p:sp>
        <p:nvSpPr>
          <p:cNvPr id="732163" name="文本占位符 732162"/>
          <p:cNvSpPr>
            <a:spLocks noGrp="1"/>
          </p:cNvSpPr>
          <p:nvPr>
            <p:ph type="body" idx="1"/>
          </p:nvPr>
        </p:nvSpPr>
        <p:spPr>
          <a:xfrm>
            <a:off x="1370013" y="1676400"/>
            <a:ext cx="7313612" cy="4648200"/>
          </a:xfrm>
        </p:spPr>
        <p:txBody>
          <a:bodyPr/>
          <a:p>
            <a:pPr marL="363855" indent="-363855">
              <a:lnSpc>
                <a:spcPct val="80000"/>
              </a:lnSpc>
            </a:pPr>
            <a:r>
              <a:rPr lang="en-US" altLang="zh-CN" sz="2100"/>
              <a:t>Local optimization</a:t>
            </a:r>
            <a:endParaRPr lang="en-US" altLang="zh-CN" sz="2100"/>
          </a:p>
          <a:p>
            <a:pPr marL="1076325" lvl="1" indent="-358775">
              <a:lnSpc>
                <a:spcPct val="80000"/>
              </a:lnSpc>
            </a:pPr>
            <a:r>
              <a:rPr lang="en-US" altLang="zh-CN" sz="1900"/>
              <a:t>Assignments to a variable can be removed if the variable is never used.</a:t>
            </a:r>
            <a:endParaRPr lang="en-US" altLang="zh-CN" sz="1900"/>
          </a:p>
          <a:p>
            <a:pPr marL="363855" indent="-363855">
              <a:lnSpc>
                <a:spcPct val="80000"/>
              </a:lnSpc>
            </a:pPr>
            <a:r>
              <a:rPr lang="en-US" altLang="zh-CN" sz="2100"/>
              <a:t>Loop optimization: code motion</a:t>
            </a:r>
            <a:endParaRPr lang="en-US" altLang="zh-CN" sz="2100"/>
          </a:p>
          <a:p>
            <a:pPr marL="1076325" lvl="1" indent="-358775">
              <a:lnSpc>
                <a:spcPct val="80000"/>
              </a:lnSpc>
            </a:pPr>
            <a:r>
              <a:rPr lang="en-US" altLang="zh-CN" sz="1900"/>
              <a:t>Determine loop-invariant operations according to the definitions of variables. </a:t>
            </a:r>
            <a:endParaRPr lang="en-US" altLang="zh-CN" sz="1900"/>
          </a:p>
          <a:p>
            <a:pPr marL="1076325" lvl="1" indent="-358775">
              <a:lnSpc>
                <a:spcPct val="80000"/>
              </a:lnSpc>
            </a:pPr>
            <a:r>
              <a:rPr lang="en-US" altLang="zh-CN" sz="1900"/>
              <a:t>Code motion requires the operation is the unique definition in the loop. </a:t>
            </a:r>
            <a:endParaRPr lang="en-US" altLang="zh-CN" sz="1900"/>
          </a:p>
          <a:p>
            <a:pPr marL="1076325" lvl="1" indent="-358775">
              <a:lnSpc>
                <a:spcPct val="80000"/>
              </a:lnSpc>
            </a:pPr>
            <a:r>
              <a:rPr lang="en-US" altLang="zh-CN" sz="1900"/>
              <a:t>Code motion also requires the defined variable is not live on the exit of the loop. </a:t>
            </a:r>
            <a:endParaRPr lang="en-US" altLang="zh-CN" sz="1900"/>
          </a:p>
          <a:p>
            <a:pPr marL="363855" indent="-363855">
              <a:lnSpc>
                <a:spcPct val="80000"/>
              </a:lnSpc>
            </a:pPr>
            <a:r>
              <a:rPr lang="en-US" altLang="zh-CN" sz="2100"/>
              <a:t>Loop optimization: induction variable elimination</a:t>
            </a:r>
            <a:endParaRPr lang="en-US" altLang="zh-CN" sz="2100"/>
          </a:p>
          <a:p>
            <a:pPr marL="1076325" lvl="1" indent="-358775">
              <a:lnSpc>
                <a:spcPct val="80000"/>
              </a:lnSpc>
            </a:pPr>
            <a:r>
              <a:rPr lang="en-US" altLang="zh-CN" sz="1900"/>
              <a:t>induction variables can be removed if it is not used outside the loop. </a:t>
            </a:r>
            <a:endParaRPr lang="en-US" altLang="zh-CN" sz="1900"/>
          </a:p>
          <a:p>
            <a:pPr marL="363855" indent="-363855">
              <a:lnSpc>
                <a:spcPct val="80000"/>
              </a:lnSpc>
            </a:pPr>
            <a:r>
              <a:rPr lang="en-US" altLang="zh-CN" sz="2100"/>
              <a:t>Code generation</a:t>
            </a:r>
            <a:endParaRPr lang="en-US" altLang="zh-CN" sz="2100"/>
          </a:p>
          <a:p>
            <a:pPr marL="1076325" lvl="1" indent="-358775">
              <a:lnSpc>
                <a:spcPct val="80000"/>
              </a:lnSpc>
            </a:pPr>
            <a:r>
              <a:rPr lang="en-US" altLang="zh-CN" sz="1900"/>
              <a:t>Information on liveness on exit facilitate register utilization. </a:t>
            </a:r>
            <a:endParaRPr lang="en-US" altLang="zh-CN" sz="1900"/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3186" name="标题 73318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What Global Information Are Needed ?</a:t>
            </a:r>
            <a:endParaRPr lang="en-US" altLang="zh-CN" sz="3200"/>
          </a:p>
        </p:txBody>
      </p:sp>
      <p:sp>
        <p:nvSpPr>
          <p:cNvPr id="733187" name="文本占位符 733186"/>
          <p:cNvSpPr>
            <a:spLocks noGrp="1"/>
          </p:cNvSpPr>
          <p:nvPr>
            <p:ph type="body" idx="1"/>
          </p:nvPr>
        </p:nvSpPr>
        <p:spPr>
          <a:xfrm>
            <a:off x="1370013" y="1828800"/>
            <a:ext cx="7313612" cy="4495800"/>
          </a:xfrm>
        </p:spPr>
        <p:txBody>
          <a:bodyPr/>
          <a:p>
            <a:pPr marL="363855" indent="-363855"/>
            <a:r>
              <a:rPr lang="en-US" altLang="zh-CN" sz="2500"/>
              <a:t>Definition</a:t>
            </a:r>
            <a:endParaRPr lang="en-US" altLang="zh-CN" sz="2500"/>
          </a:p>
          <a:p>
            <a:pPr marL="901700" lvl="1" indent="-358775"/>
            <a:r>
              <a:rPr lang="en-US" altLang="zh-CN" sz="2100"/>
              <a:t>All assignments (sources) of a R-value in a statement. </a:t>
            </a:r>
            <a:endParaRPr lang="en-US" altLang="zh-CN" sz="2100"/>
          </a:p>
          <a:p>
            <a:pPr marL="363855" indent="-363855"/>
            <a:r>
              <a:rPr lang="en-US" altLang="zh-CN" sz="2500"/>
              <a:t>Use</a:t>
            </a:r>
            <a:endParaRPr lang="en-US" altLang="zh-CN" sz="2500"/>
          </a:p>
          <a:p>
            <a:pPr marL="901700" lvl="1" indent="-358775"/>
            <a:r>
              <a:rPr lang="en-US" altLang="zh-CN" sz="2100"/>
              <a:t>All possible use of an L-value in a statement. </a:t>
            </a:r>
            <a:endParaRPr lang="en-US" altLang="zh-CN" sz="2100"/>
          </a:p>
          <a:p>
            <a:pPr marL="363855" indent="-363855"/>
            <a:r>
              <a:rPr lang="en-US" altLang="zh-CN" sz="2500"/>
              <a:t>Liveness</a:t>
            </a:r>
            <a:endParaRPr lang="en-US" altLang="zh-CN" sz="2500"/>
          </a:p>
          <a:p>
            <a:pPr marL="901700" lvl="1" indent="-358775"/>
            <a:r>
              <a:rPr lang="en-US" altLang="zh-CN" sz="2100"/>
              <a:t>Will the variable be referred as a R-value after a statement. </a:t>
            </a:r>
            <a:endParaRPr lang="en-US" altLang="zh-CN" sz="2100"/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82" name="标题 68608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Optimization Scopes</a:t>
            </a:r>
            <a:endParaRPr lang="en-US" altLang="zh-CN"/>
          </a:p>
        </p:txBody>
      </p:sp>
      <p:sp>
        <p:nvSpPr>
          <p:cNvPr id="686083" name="文本占位符 68608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500"/>
              <a:t>Four scopes of optimization</a:t>
            </a:r>
            <a:endParaRPr lang="en-US" altLang="zh-CN" sz="2500"/>
          </a:p>
          <a:p>
            <a:pPr lvl="1"/>
            <a:r>
              <a:rPr lang="en-US" altLang="zh-CN" sz="2100"/>
              <a:t>Peephole optimization</a:t>
            </a:r>
            <a:endParaRPr lang="en-US" altLang="zh-CN" sz="2100"/>
          </a:p>
          <a:p>
            <a:pPr lvl="2"/>
            <a:r>
              <a:rPr lang="en-US" altLang="zh-CN" sz="2000"/>
              <a:t>Based on a sliding window, the smallest one. </a:t>
            </a:r>
            <a:endParaRPr lang="en-US" altLang="zh-CN" sz="2000"/>
          </a:p>
          <a:p>
            <a:pPr lvl="1"/>
            <a:r>
              <a:rPr lang="en-US" altLang="zh-CN" sz="2100"/>
              <a:t>Local optimization</a:t>
            </a:r>
            <a:endParaRPr lang="en-US" altLang="zh-CN" sz="2100"/>
          </a:p>
          <a:p>
            <a:pPr lvl="2"/>
            <a:r>
              <a:rPr lang="en-US" altLang="zh-CN" sz="2000"/>
              <a:t>Within a basic block. </a:t>
            </a:r>
            <a:endParaRPr lang="en-US" altLang="zh-CN" sz="2000"/>
          </a:p>
          <a:p>
            <a:pPr lvl="1"/>
            <a:r>
              <a:rPr lang="en-US" altLang="zh-CN" sz="2100"/>
              <a:t>Loop optimization</a:t>
            </a:r>
            <a:endParaRPr lang="en-US" altLang="zh-CN" sz="2100"/>
          </a:p>
          <a:p>
            <a:pPr lvl="2"/>
            <a:r>
              <a:rPr lang="en-US" altLang="zh-CN" sz="2000"/>
              <a:t>Within a loop. </a:t>
            </a:r>
            <a:endParaRPr lang="en-US" altLang="zh-CN" sz="2000"/>
          </a:p>
          <a:p>
            <a:pPr lvl="1"/>
            <a:r>
              <a:rPr lang="en-US" altLang="zh-CN" sz="2100"/>
              <a:t>Global optimization</a:t>
            </a:r>
            <a:endParaRPr lang="en-US" altLang="zh-CN" sz="2100"/>
          </a:p>
          <a:p>
            <a:pPr lvl="2"/>
            <a:r>
              <a:rPr lang="en-US" altLang="zh-CN" sz="2000"/>
              <a:t>The biggest scope. </a:t>
            </a:r>
            <a:endParaRPr lang="en-US" altLang="zh-CN" sz="2000"/>
          </a:p>
          <a:p>
            <a:pPr lvl="2"/>
            <a:r>
              <a:rPr lang="en-US" altLang="zh-CN" sz="2000"/>
              <a:t>In-Procedure vs. Inter-Procedure</a:t>
            </a:r>
            <a:endParaRPr lang="en-US" altLang="zh-CN" sz="2000"/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4210" name="标题 73420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Basic Concepts</a:t>
            </a:r>
            <a:endParaRPr lang="en-US" altLang="zh-CN"/>
          </a:p>
        </p:txBody>
      </p:sp>
      <p:sp>
        <p:nvSpPr>
          <p:cNvPr id="734211" name="文本占位符 734210"/>
          <p:cNvSpPr>
            <a:spLocks noGrp="1"/>
          </p:cNvSpPr>
          <p:nvPr>
            <p:ph type="body" idx="1"/>
          </p:nvPr>
        </p:nvSpPr>
        <p:spPr>
          <a:xfrm>
            <a:off x="1370013" y="1828800"/>
            <a:ext cx="7313612" cy="4495800"/>
          </a:xfrm>
        </p:spPr>
        <p:txBody>
          <a:bodyPr/>
          <a:p>
            <a:pPr marL="363855" indent="-363855"/>
            <a:r>
              <a:rPr lang="en-US" altLang="zh-CN" sz="2500"/>
              <a:t>Points in a flow graph</a:t>
            </a:r>
            <a:endParaRPr lang="en-US" altLang="zh-CN" sz="2500"/>
          </a:p>
          <a:p>
            <a:pPr marL="901700" lvl="1" indent="-358775"/>
            <a:r>
              <a:rPr lang="en-US" altLang="zh-CN" sz="2100"/>
              <a:t>Between two adjacent statements. </a:t>
            </a:r>
            <a:endParaRPr lang="en-US" altLang="zh-CN" sz="2100"/>
          </a:p>
          <a:p>
            <a:pPr marL="901700" lvl="1" indent="-358775"/>
            <a:r>
              <a:rPr lang="en-US" altLang="zh-CN" sz="2100"/>
              <a:t>Before the first and after the last statement. </a:t>
            </a:r>
            <a:endParaRPr lang="en-US" altLang="zh-CN" sz="2100"/>
          </a:p>
          <a:p>
            <a:pPr marL="363855" indent="-363855"/>
            <a:r>
              <a:rPr lang="en-US" altLang="zh-CN" sz="2500"/>
              <a:t>Definition of a variable </a:t>
            </a:r>
            <a:r>
              <a:rPr lang="en-US" altLang="zh-CN" sz="2500" b="1"/>
              <a:t>x</a:t>
            </a:r>
            <a:endParaRPr lang="en-US" altLang="zh-CN" sz="2500" b="1"/>
          </a:p>
          <a:p>
            <a:pPr marL="901700" lvl="1" indent="-358775"/>
            <a:r>
              <a:rPr lang="en-US" altLang="zh-CN" sz="2100"/>
              <a:t>A statement that (may) assign(s) a value to </a:t>
            </a:r>
            <a:r>
              <a:rPr lang="en-US" altLang="zh-CN" sz="2100" b="1"/>
              <a:t>x</a:t>
            </a:r>
            <a:r>
              <a:rPr lang="en-US" altLang="zh-CN" sz="2100"/>
              <a:t>. </a:t>
            </a:r>
            <a:endParaRPr lang="en-US" altLang="zh-CN" sz="2100"/>
          </a:p>
          <a:p>
            <a:pPr marL="901700" lvl="1" indent="-358775"/>
            <a:r>
              <a:rPr lang="en-US" altLang="zh-CN" sz="2100"/>
              <a:t>L-value. </a:t>
            </a:r>
            <a:endParaRPr lang="en-US" altLang="zh-CN" sz="2100"/>
          </a:p>
          <a:p>
            <a:pPr marL="363855" indent="-363855"/>
            <a:r>
              <a:rPr lang="en-US" altLang="zh-CN" sz="2500"/>
              <a:t>Use of a variable </a:t>
            </a:r>
            <a:r>
              <a:rPr lang="en-US" altLang="zh-CN" sz="2500" b="1"/>
              <a:t>x</a:t>
            </a:r>
            <a:endParaRPr lang="en-US" altLang="zh-CN" sz="2500" b="1"/>
          </a:p>
          <a:p>
            <a:pPr marL="901700" lvl="1" indent="-358775"/>
            <a:r>
              <a:rPr lang="en-US" altLang="zh-CN" sz="2100"/>
              <a:t>A statement that refers </a:t>
            </a:r>
            <a:r>
              <a:rPr lang="en-US" altLang="zh-CN" sz="2100" b="1"/>
              <a:t>x</a:t>
            </a:r>
            <a:r>
              <a:rPr lang="en-US" altLang="zh-CN" sz="2100"/>
              <a:t> as an operand. </a:t>
            </a:r>
            <a:endParaRPr lang="en-US" altLang="zh-CN" sz="2100"/>
          </a:p>
          <a:p>
            <a:pPr marL="901700" lvl="1" indent="-358775"/>
            <a:r>
              <a:rPr lang="en-US" altLang="zh-CN" sz="2100"/>
              <a:t>R-value. </a:t>
            </a:r>
            <a:endParaRPr lang="en-US" altLang="zh-CN" sz="2100"/>
          </a:p>
        </p:txBody>
      </p:sp>
      <p:sp>
        <p:nvSpPr>
          <p:cNvPr id="734212" name="线形标注 2 734211"/>
          <p:cNvSpPr/>
          <p:nvPr/>
        </p:nvSpPr>
        <p:spPr>
          <a:xfrm>
            <a:off x="228600" y="3657600"/>
            <a:ext cx="1143000" cy="457200"/>
          </a:xfrm>
          <a:prstGeom prst="borderCallout2">
            <a:avLst>
              <a:gd name="adj1" fmla="val 25000"/>
              <a:gd name="adj2" fmla="val 106667"/>
              <a:gd name="adj3" fmla="val 25000"/>
              <a:gd name="adj4" fmla="val 128472"/>
              <a:gd name="adj5" fmla="val -20139"/>
              <a:gd name="adj6" fmla="val 151111"/>
            </a:avLst>
          </a:prstGeom>
          <a:noFill/>
          <a:ln w="9525" cap="flat" cmpd="sng">
            <a:solidFill>
              <a:srgbClr val="FF3300"/>
            </a:solidFill>
            <a:prstDash val="dashDot"/>
            <a:miter/>
            <a:headEnd type="none" w="lg" len="lg"/>
            <a:tailEnd type="none" w="med" len="med"/>
          </a:ln>
        </p:spPr>
        <p:txBody>
          <a:bodyPr anchor="ctr"/>
          <a:p>
            <a:pPr lvl="0" algn="ctr" eaLnBrk="0" hangingPunct="0"/>
            <a:r>
              <a:rPr lang="en-US" altLang="zh-CN" sz="1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statement</a:t>
            </a:r>
            <a:endParaRPr lang="en-US" altLang="zh-CN" sz="120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4213" name="线形标注 2 734212"/>
          <p:cNvSpPr/>
          <p:nvPr/>
        </p:nvSpPr>
        <p:spPr>
          <a:xfrm>
            <a:off x="304800" y="4953000"/>
            <a:ext cx="1143000" cy="457200"/>
          </a:xfrm>
          <a:prstGeom prst="borderCallout2">
            <a:avLst>
              <a:gd name="adj1" fmla="val 25000"/>
              <a:gd name="adj2" fmla="val 106667"/>
              <a:gd name="adj3" fmla="val 25000"/>
              <a:gd name="adj4" fmla="val 127222"/>
              <a:gd name="adj5" fmla="val -32292"/>
              <a:gd name="adj6" fmla="val 148472"/>
            </a:avLst>
          </a:prstGeom>
          <a:noFill/>
          <a:ln w="9525" cap="flat" cmpd="sng">
            <a:solidFill>
              <a:srgbClr val="FF3300"/>
            </a:solidFill>
            <a:prstDash val="dash"/>
            <a:miter/>
            <a:headEnd type="none" w="lg" len="lg"/>
            <a:tailEnd type="none" w="med" len="med"/>
          </a:ln>
        </p:spPr>
        <p:txBody>
          <a:bodyPr anchor="ctr"/>
          <a:p>
            <a:pPr lvl="0" algn="ctr" eaLnBrk="0" hangingPunct="0"/>
            <a:r>
              <a:rPr lang="en-US" altLang="zh-CN" sz="1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statement</a:t>
            </a:r>
            <a:endParaRPr lang="en-US" altLang="zh-CN" sz="120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4214" name="线形标注 2 734213"/>
          <p:cNvSpPr/>
          <p:nvPr/>
        </p:nvSpPr>
        <p:spPr>
          <a:xfrm>
            <a:off x="6400800" y="1676400"/>
            <a:ext cx="1905000" cy="457200"/>
          </a:xfrm>
          <a:prstGeom prst="borderCallout2">
            <a:avLst>
              <a:gd name="adj1" fmla="val 25000"/>
              <a:gd name="adj2" fmla="val -4000"/>
              <a:gd name="adj3" fmla="val 25000"/>
              <a:gd name="adj4" fmla="val -26333"/>
              <a:gd name="adj5" fmla="val 89583"/>
              <a:gd name="adj6" fmla="val -49333"/>
            </a:avLst>
          </a:prstGeom>
          <a:noFill/>
          <a:ln w="9525" cap="flat" cmpd="sng">
            <a:solidFill>
              <a:srgbClr val="FF3300"/>
            </a:solidFill>
            <a:prstDash val="dash"/>
            <a:miter/>
            <a:headEnd type="none" w="lg" len="lg"/>
            <a:tailEnd type="none" w="med" len="med"/>
          </a:ln>
        </p:spPr>
        <p:txBody>
          <a:bodyPr anchor="ctr"/>
          <a:p>
            <a:pPr lvl="0" algn="ctr" eaLnBrk="0" hangingPunct="0"/>
            <a:r>
              <a:rPr lang="en-US" altLang="zh-CN" sz="1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between statements</a:t>
            </a:r>
            <a:endParaRPr lang="en-US" altLang="zh-CN" sz="120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5234" name="标题 73523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Basic Concepts (cont')</a:t>
            </a:r>
            <a:endParaRPr lang="en-US" altLang="zh-CN"/>
          </a:p>
        </p:txBody>
      </p:sp>
      <p:sp>
        <p:nvSpPr>
          <p:cNvPr id="735235" name="文本占位符 735234"/>
          <p:cNvSpPr>
            <a:spLocks noGrp="1"/>
          </p:cNvSpPr>
          <p:nvPr>
            <p:ph type="body" idx="1"/>
          </p:nvPr>
        </p:nvSpPr>
        <p:spPr>
          <a:xfrm>
            <a:off x="1370013" y="1828800"/>
            <a:ext cx="7313612" cy="4495800"/>
          </a:xfrm>
        </p:spPr>
        <p:txBody>
          <a:bodyPr/>
          <a:p>
            <a:pPr marL="357505" indent="-357505"/>
            <a:r>
              <a:rPr lang="en-US" altLang="zh-CN" sz="2500"/>
              <a:t>Definition </a:t>
            </a:r>
            <a:r>
              <a:rPr lang="en-US" altLang="zh-CN" sz="2500" b="1"/>
              <a:t>d</a:t>
            </a:r>
            <a:r>
              <a:rPr lang="en-US" altLang="zh-CN" sz="2500"/>
              <a:t> reaches a point </a:t>
            </a:r>
            <a:r>
              <a:rPr lang="en-US" altLang="zh-CN" sz="2500" b="1"/>
              <a:t>p</a:t>
            </a:r>
            <a:endParaRPr lang="en-US" altLang="zh-CN" sz="2500" b="1"/>
          </a:p>
          <a:p>
            <a:pPr marL="901700" lvl="1" indent="-365125"/>
            <a:r>
              <a:rPr lang="en-US" altLang="zh-CN" sz="2100"/>
              <a:t>There exists a path from the point immediately following </a:t>
            </a:r>
            <a:r>
              <a:rPr lang="en-US" altLang="zh-CN" sz="2100" b="1"/>
              <a:t>d</a:t>
            </a:r>
            <a:r>
              <a:rPr lang="en-US" altLang="zh-CN" sz="2100"/>
              <a:t> to </a:t>
            </a:r>
            <a:r>
              <a:rPr lang="en-US" altLang="zh-CN" sz="2100" b="1"/>
              <a:t>p</a:t>
            </a:r>
            <a:r>
              <a:rPr lang="en-US" altLang="zh-CN" sz="2100"/>
              <a:t>, such that </a:t>
            </a:r>
            <a:r>
              <a:rPr lang="en-US" altLang="zh-CN" sz="2100" b="1"/>
              <a:t>d</a:t>
            </a:r>
            <a:r>
              <a:rPr lang="en-US" altLang="zh-CN" sz="2100"/>
              <a:t> is not "killed" along the path. </a:t>
            </a:r>
            <a:endParaRPr lang="en-US" altLang="zh-CN" sz="2100"/>
          </a:p>
          <a:p>
            <a:pPr marL="901700" lvl="1" indent="-365125"/>
            <a:r>
              <a:rPr lang="en-US" altLang="zh-CN" sz="2100"/>
              <a:t>While we use </a:t>
            </a:r>
            <a:r>
              <a:rPr lang="en-US" altLang="zh-CN" sz="2100" b="1"/>
              <a:t>x</a:t>
            </a:r>
            <a:r>
              <a:rPr lang="en-US" altLang="zh-CN" sz="2100"/>
              <a:t> immediately following </a:t>
            </a:r>
            <a:r>
              <a:rPr lang="en-US" altLang="zh-CN" sz="2100" b="1"/>
              <a:t>p</a:t>
            </a:r>
            <a:r>
              <a:rPr lang="en-US" altLang="zh-CN" sz="2100"/>
              <a:t>, the value of </a:t>
            </a:r>
            <a:r>
              <a:rPr lang="en-US" altLang="zh-CN" sz="2100" b="1"/>
              <a:t>x</a:t>
            </a:r>
            <a:r>
              <a:rPr lang="en-US" altLang="zh-CN" sz="2100"/>
              <a:t> </a:t>
            </a:r>
            <a:r>
              <a:rPr lang="en-US" altLang="zh-CN" sz="2100">
                <a:solidFill>
                  <a:srgbClr val="FF3300"/>
                </a:solidFill>
              </a:rPr>
              <a:t>may be </a:t>
            </a:r>
            <a:r>
              <a:rPr lang="en-US" altLang="zh-CN" sz="2100"/>
              <a:t>determined by </a:t>
            </a:r>
            <a:r>
              <a:rPr lang="en-US" altLang="zh-CN" sz="2100" b="1"/>
              <a:t>d</a:t>
            </a:r>
            <a:r>
              <a:rPr lang="en-US" altLang="zh-CN" sz="2100"/>
              <a:t>. </a:t>
            </a:r>
            <a:endParaRPr lang="en-US" altLang="zh-CN" sz="2100"/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6258" name="标题 73625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Ud-Chains vs. Du-Chains</a:t>
            </a:r>
            <a:endParaRPr lang="en-US" altLang="zh-CN"/>
          </a:p>
        </p:txBody>
      </p:sp>
      <p:sp>
        <p:nvSpPr>
          <p:cNvPr id="736259" name="文本占位符 736258"/>
          <p:cNvSpPr>
            <a:spLocks noGrp="1"/>
          </p:cNvSpPr>
          <p:nvPr>
            <p:ph type="body" idx="1"/>
          </p:nvPr>
        </p:nvSpPr>
        <p:spPr>
          <a:xfrm>
            <a:off x="1370013" y="1676400"/>
            <a:ext cx="7313612" cy="4648200"/>
          </a:xfrm>
        </p:spPr>
        <p:txBody>
          <a:bodyPr/>
          <a:p>
            <a:pPr marL="357505" indent="-357505"/>
            <a:r>
              <a:rPr lang="en-US" altLang="zh-CN" sz="2500"/>
              <a:t>Ud-chain: the use-definition chain of a variable </a:t>
            </a:r>
            <a:r>
              <a:rPr lang="en-US" altLang="zh-CN" sz="2500" b="1"/>
              <a:t>x</a:t>
            </a:r>
            <a:r>
              <a:rPr lang="en-US" altLang="zh-CN" sz="2500"/>
              <a:t> in a use statement </a:t>
            </a:r>
            <a:r>
              <a:rPr lang="en-US" altLang="zh-CN" sz="2500" b="1"/>
              <a:t>s</a:t>
            </a:r>
            <a:endParaRPr lang="en-US" altLang="zh-CN" sz="2500" b="1"/>
          </a:p>
          <a:p>
            <a:pPr marL="901700" lvl="1" indent="-358775"/>
            <a:r>
              <a:rPr lang="en-US" altLang="zh-CN" sz="2100"/>
              <a:t>Set of definitions of </a:t>
            </a:r>
            <a:r>
              <a:rPr lang="en-US" altLang="zh-CN" sz="2100" b="1"/>
              <a:t>x</a:t>
            </a:r>
            <a:r>
              <a:rPr lang="en-US" altLang="zh-CN" sz="2100"/>
              <a:t> that can reach </a:t>
            </a:r>
            <a:r>
              <a:rPr lang="en-US" altLang="zh-CN" sz="2100" b="1"/>
              <a:t>s</a:t>
            </a:r>
            <a:r>
              <a:rPr lang="en-US" altLang="zh-CN" sz="2100"/>
              <a:t>. </a:t>
            </a:r>
            <a:endParaRPr lang="en-US" altLang="zh-CN" sz="2100"/>
          </a:p>
          <a:p>
            <a:pPr marL="901700" lvl="1" indent="-358775"/>
            <a:r>
              <a:rPr lang="en-US" altLang="zh-CN" sz="2100"/>
              <a:t>Useful for finding loop-invariants. </a:t>
            </a:r>
            <a:endParaRPr lang="en-US" altLang="zh-CN" sz="2100"/>
          </a:p>
          <a:p>
            <a:pPr marL="901700" lvl="1" indent="-358775"/>
            <a:r>
              <a:rPr lang="en-US" altLang="zh-CN" sz="2100"/>
              <a:t>Also for global constant folding. </a:t>
            </a:r>
            <a:endParaRPr lang="en-US" altLang="zh-CN" sz="2100"/>
          </a:p>
          <a:p>
            <a:pPr marL="357505" indent="-357505"/>
            <a:r>
              <a:rPr lang="en-US" altLang="zh-CN" sz="2500"/>
              <a:t>Du-chain: the definition-use chain of a variable </a:t>
            </a:r>
            <a:r>
              <a:rPr lang="en-US" altLang="zh-CN" sz="2500" b="1"/>
              <a:t>x</a:t>
            </a:r>
            <a:r>
              <a:rPr lang="en-US" altLang="zh-CN" sz="2500"/>
              <a:t> in a definition statement </a:t>
            </a:r>
            <a:r>
              <a:rPr lang="en-US" altLang="zh-CN" sz="2500" b="1"/>
              <a:t>s</a:t>
            </a:r>
            <a:endParaRPr lang="en-US" altLang="zh-CN" sz="2500" b="1"/>
          </a:p>
          <a:p>
            <a:pPr marL="901700" lvl="1" indent="-358775"/>
            <a:r>
              <a:rPr lang="en-US" altLang="zh-CN" sz="2100"/>
              <a:t>Set of uses of </a:t>
            </a:r>
            <a:r>
              <a:rPr lang="en-US" altLang="zh-CN" sz="2100" b="1"/>
              <a:t>x</a:t>
            </a:r>
            <a:r>
              <a:rPr lang="en-US" altLang="zh-CN" sz="2100"/>
              <a:t> that can be reached from </a:t>
            </a:r>
            <a:r>
              <a:rPr lang="en-US" altLang="zh-CN" sz="2100" b="1"/>
              <a:t>s</a:t>
            </a:r>
            <a:r>
              <a:rPr lang="en-US" altLang="zh-CN" sz="2100"/>
              <a:t>. </a:t>
            </a:r>
            <a:endParaRPr lang="en-US" altLang="zh-CN" sz="2100"/>
          </a:p>
          <a:p>
            <a:pPr marL="901700" lvl="1" indent="-358775"/>
            <a:r>
              <a:rPr lang="en-US" altLang="zh-CN" sz="2100"/>
              <a:t>Useful for eliminating induction variables in loop optimization. </a:t>
            </a:r>
            <a:endParaRPr lang="en-US" altLang="zh-CN" sz="2100"/>
          </a:p>
          <a:p>
            <a:pPr marL="901700" lvl="1" indent="-358775"/>
            <a:r>
              <a:rPr lang="en-US" altLang="zh-CN" sz="2100"/>
              <a:t>Also for finding family of induction variables. </a:t>
            </a:r>
            <a:endParaRPr lang="en-US" altLang="zh-CN" sz="2100"/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82" name="标题 73728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Reaching Definition Analysis</a:t>
            </a:r>
            <a:endParaRPr lang="en-US" altLang="zh-CN"/>
          </a:p>
        </p:txBody>
      </p:sp>
      <p:sp>
        <p:nvSpPr>
          <p:cNvPr id="737283" name="文本占位符 737282"/>
          <p:cNvSpPr>
            <a:spLocks noGrp="1"/>
          </p:cNvSpPr>
          <p:nvPr>
            <p:ph type="body" idx="1"/>
          </p:nvPr>
        </p:nvSpPr>
        <p:spPr>
          <a:xfrm>
            <a:off x="1370013" y="1752600"/>
            <a:ext cx="7313612" cy="4572000"/>
          </a:xfrm>
        </p:spPr>
        <p:txBody>
          <a:bodyPr/>
          <a:p>
            <a:pPr marL="357505" indent="-357505"/>
            <a:r>
              <a:rPr lang="en-US" altLang="zh-CN" sz="2500"/>
              <a:t>Forward data-flow equation</a:t>
            </a:r>
            <a:endParaRPr lang="en-US" altLang="zh-CN" sz="2500"/>
          </a:p>
          <a:p>
            <a:pPr marL="538480" lvl="1" indent="-1905">
              <a:buNone/>
            </a:pPr>
            <a:r>
              <a:rPr lang="en-US" altLang="zh-CN" sz="2400" b="1">
                <a:solidFill>
                  <a:srgbClr val="0033CC"/>
                </a:solidFill>
                <a:latin typeface="Courier New" panose="02070309020205020404" pitchFamily="49" charset="0"/>
              </a:rPr>
              <a:t>out[B] = (in[B] - kill[B]) </a:t>
            </a:r>
            <a:r>
              <a:rPr lang="en-US" altLang="zh-CN" sz="2400" b="1">
                <a:solidFill>
                  <a:srgbClr val="0033CC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</a:t>
            </a:r>
            <a:r>
              <a:rPr lang="en-US" altLang="zh-CN" sz="2400" b="1">
                <a:solidFill>
                  <a:srgbClr val="0033CC"/>
                </a:solidFill>
                <a:latin typeface="Courier New" panose="02070309020205020404" pitchFamily="49" charset="0"/>
              </a:rPr>
              <a:t> gen[B]</a:t>
            </a:r>
            <a:br>
              <a:rPr lang="en-US" altLang="zh-CN" sz="2400" b="1">
                <a:solidFill>
                  <a:srgbClr val="0033CC"/>
                </a:solidFill>
                <a:latin typeface="Courier New" panose="02070309020205020404" pitchFamily="49" charset="0"/>
              </a:rPr>
            </a:br>
            <a:r>
              <a:rPr lang="en-US" altLang="zh-CN" sz="2400" b="1">
                <a:solidFill>
                  <a:srgbClr val="0033CC"/>
                </a:solidFill>
                <a:latin typeface="Courier New" panose="02070309020205020404" pitchFamily="49" charset="0"/>
              </a:rPr>
              <a:t>in[B] = </a:t>
            </a:r>
            <a:r>
              <a:rPr lang="en-US" altLang="zh-CN" sz="2400" b="1">
                <a:solidFill>
                  <a:srgbClr val="0033CC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</a:t>
            </a:r>
            <a:r>
              <a:rPr lang="en-US" altLang="zh-CN" sz="2400" b="1" baseline="-25000">
                <a:solidFill>
                  <a:srgbClr val="0033CC"/>
                </a:solidFill>
                <a:latin typeface="Courier New" panose="02070309020205020404" pitchFamily="49" charset="0"/>
              </a:rPr>
              <a:t>p</a:t>
            </a:r>
            <a:r>
              <a:rPr lang="en-US" altLang="zh-CN" sz="2400" b="1" baseline="-25000">
                <a:solidFill>
                  <a:srgbClr val="0033CC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lang="en-US" altLang="zh-CN" sz="2400" b="1" baseline="-25000">
                <a:solidFill>
                  <a:srgbClr val="0033CC"/>
                </a:solidFill>
                <a:latin typeface="Courier New" panose="02070309020205020404" pitchFamily="49" charset="0"/>
              </a:rPr>
              <a:t>PRE(B)</a:t>
            </a:r>
            <a:r>
              <a:rPr lang="en-US" altLang="zh-CN" sz="2400" b="1">
                <a:solidFill>
                  <a:srgbClr val="0033CC"/>
                </a:solidFill>
                <a:latin typeface="Courier New" panose="02070309020205020404" pitchFamily="49" charset="0"/>
              </a:rPr>
              <a:t> out[p]</a:t>
            </a:r>
            <a:endParaRPr lang="en-US" altLang="zh-CN" sz="2400" b="1">
              <a:solidFill>
                <a:srgbClr val="0033CC"/>
              </a:solidFill>
              <a:latin typeface="Courier New" panose="02070309020205020404" pitchFamily="49" charset="0"/>
            </a:endParaRPr>
          </a:p>
          <a:p>
            <a:pPr marL="1431925" lvl="2" indent="-356870"/>
            <a:r>
              <a:rPr lang="en-US" altLang="zh-CN" sz="2000"/>
              <a:t>in[B]: ud-chain before the entry of B. </a:t>
            </a:r>
            <a:endParaRPr lang="en-US" altLang="zh-CN" sz="2000"/>
          </a:p>
          <a:p>
            <a:pPr marL="1431925" lvl="2" indent="-356870"/>
            <a:r>
              <a:rPr lang="en-US" altLang="zh-CN" sz="2000"/>
              <a:t>out[B]: ud-chain after the exit of B. </a:t>
            </a:r>
            <a:endParaRPr lang="en-US" altLang="zh-CN" sz="2000"/>
          </a:p>
          <a:p>
            <a:pPr marL="1431925" lvl="2" indent="-356870"/>
            <a:r>
              <a:rPr lang="en-US" altLang="zh-CN" sz="2000"/>
              <a:t>gen[B]: all definitions in B that can reach the exit of B. </a:t>
            </a:r>
            <a:endParaRPr lang="en-US" altLang="zh-CN" sz="2000"/>
          </a:p>
          <a:p>
            <a:pPr marL="1431925" lvl="2" indent="-356870"/>
            <a:r>
              <a:rPr lang="en-US" altLang="zh-CN" sz="2000"/>
              <a:t>kill[B]: all definitions outside B that are killed by B. </a:t>
            </a:r>
            <a:endParaRPr lang="en-US" altLang="zh-CN" sz="2000"/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8306" name="标题 73830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Construction of Ud-Chains</a:t>
            </a:r>
            <a:endParaRPr lang="en-US" altLang="zh-CN"/>
          </a:p>
        </p:txBody>
      </p:sp>
      <p:sp>
        <p:nvSpPr>
          <p:cNvPr id="738307" name="文本占位符 738306"/>
          <p:cNvSpPr>
            <a:spLocks noGrp="1"/>
          </p:cNvSpPr>
          <p:nvPr>
            <p:ph type="body" idx="1"/>
          </p:nvPr>
        </p:nvSpPr>
        <p:spPr>
          <a:xfrm>
            <a:off x="1370013" y="1676400"/>
            <a:ext cx="7313612" cy="4876800"/>
          </a:xfrm>
        </p:spPr>
        <p:txBody>
          <a:bodyPr/>
          <a:p>
            <a:pPr marL="357505" indent="-357505" defTabSz="0">
              <a:tabLst>
                <a:tab pos="1167130" algn="l"/>
                <a:tab pos="1524000" algn="l"/>
              </a:tabLst>
            </a:pPr>
            <a:r>
              <a:rPr lang="en-US" altLang="zh-CN" sz="2000" b="1"/>
              <a:t>Input</a:t>
            </a:r>
            <a:r>
              <a:rPr lang="en-US" altLang="zh-CN" sz="2000"/>
              <a:t>: </a:t>
            </a:r>
            <a:r>
              <a:rPr lang="en-US" altLang="zh-CN" sz="2000">
                <a:solidFill>
                  <a:srgbClr val="A50021"/>
                </a:solidFill>
              </a:rPr>
              <a:t>gen[]</a:t>
            </a:r>
            <a:r>
              <a:rPr lang="en-US" altLang="zh-CN" sz="2000"/>
              <a:t> and </a:t>
            </a:r>
            <a:r>
              <a:rPr lang="en-US" altLang="zh-CN" sz="2000">
                <a:solidFill>
                  <a:srgbClr val="A50021"/>
                </a:solidFill>
              </a:rPr>
              <a:t>kill[]</a:t>
            </a:r>
            <a:r>
              <a:rPr lang="en-US" altLang="zh-CN" sz="2000"/>
              <a:t>; </a:t>
            </a:r>
            <a:r>
              <a:rPr lang="en-US" altLang="zh-CN" sz="2000" b="1"/>
              <a:t>Output</a:t>
            </a:r>
            <a:r>
              <a:rPr lang="en-US" altLang="zh-CN" sz="2000"/>
              <a:t>: </a:t>
            </a:r>
            <a:r>
              <a:rPr lang="en-US" altLang="zh-CN" sz="2000">
                <a:solidFill>
                  <a:srgbClr val="0033CC"/>
                </a:solidFill>
              </a:rPr>
              <a:t>in[]</a:t>
            </a:r>
            <a:r>
              <a:rPr lang="en-US" altLang="zh-CN" sz="2000"/>
              <a:t> and </a:t>
            </a:r>
            <a:r>
              <a:rPr lang="en-US" altLang="zh-CN" sz="2000">
                <a:solidFill>
                  <a:srgbClr val="0033CC"/>
                </a:solidFill>
              </a:rPr>
              <a:t>out[]</a:t>
            </a:r>
            <a:r>
              <a:rPr lang="en-US" altLang="zh-CN" sz="2000"/>
              <a:t>. </a:t>
            </a:r>
            <a:endParaRPr lang="en-US" altLang="zh-CN" sz="2000"/>
          </a:p>
          <a:p>
            <a:pPr marL="357505" indent="-357505" defTabSz="0">
              <a:tabLst>
                <a:tab pos="1167130" algn="l"/>
                <a:tab pos="1524000" algn="l"/>
              </a:tabLst>
            </a:pPr>
            <a:r>
              <a:rPr lang="en-US" altLang="zh-CN" sz="2000" b="1"/>
              <a:t>Algorithm</a:t>
            </a:r>
            <a:endParaRPr lang="en-US" altLang="zh-CN" sz="2000" b="1"/>
          </a:p>
          <a:p>
            <a:pPr marL="901700" lvl="1" indent="-358775" defTabSz="0">
              <a:lnSpc>
                <a:spcPct val="90000"/>
              </a:lnSpc>
              <a:spcBef>
                <a:spcPct val="15000"/>
              </a:spcBef>
              <a:buNone/>
              <a:tabLst>
                <a:tab pos="1167130" algn="l"/>
                <a:tab pos="1524000" algn="l"/>
              </a:tabLst>
            </a:pPr>
            <a:r>
              <a:rPr lang="en-US" altLang="zh-CN" sz="1600" b="1">
                <a:solidFill>
                  <a:srgbClr val="A50021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 (</a:t>
            </a:r>
            <a:r>
              <a:rPr lang="en-US" altLang="zh-CN" sz="1600" b="1">
                <a:solidFill>
                  <a:srgbClr val="A50021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 i = 1; i &lt;= n; i++) {    // initialize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marL="901700" lvl="1" indent="-358775" defTabSz="0">
              <a:lnSpc>
                <a:spcPct val="90000"/>
              </a:lnSpc>
              <a:spcBef>
                <a:spcPct val="15000"/>
              </a:spcBef>
              <a:buNone/>
              <a:tabLst>
                <a:tab pos="1167130" algn="l"/>
                <a:tab pos="1524000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	in[Bi] = 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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;  out[Bi] = gen[Bi];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marL="901700" lvl="1" indent="-358775" defTabSz="0">
              <a:lnSpc>
                <a:spcPct val="90000"/>
              </a:lnSpc>
              <a:spcBef>
                <a:spcPct val="15000"/>
              </a:spcBef>
              <a:buNone/>
              <a:tabLst>
                <a:tab pos="1167130" algn="l"/>
                <a:tab pos="1524000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}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marL="901700" lvl="1" indent="-358775" defTabSz="0">
              <a:lnSpc>
                <a:spcPct val="90000"/>
              </a:lnSpc>
              <a:spcBef>
                <a:spcPct val="15000"/>
              </a:spcBef>
              <a:buNone/>
              <a:tabLst>
                <a:tab pos="1167130" algn="l"/>
                <a:tab pos="1524000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changed = </a:t>
            </a:r>
            <a:r>
              <a:rPr lang="en-US" altLang="zh-CN" sz="1600" b="1">
                <a:solidFill>
                  <a:srgbClr val="A50021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;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marL="901700" lvl="1" indent="-358775" defTabSz="0">
              <a:lnSpc>
                <a:spcPct val="90000"/>
              </a:lnSpc>
              <a:spcBef>
                <a:spcPct val="15000"/>
              </a:spcBef>
              <a:buNone/>
              <a:tabLst>
                <a:tab pos="1167130" algn="l"/>
                <a:tab pos="1524000" algn="l"/>
              </a:tabLst>
            </a:pPr>
            <a:r>
              <a:rPr lang="en-US" altLang="zh-CN" sz="1600" b="1">
                <a:solidFill>
                  <a:srgbClr val="A50021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 (changed) {    // iterative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marL="901700" lvl="1" indent="-358775" defTabSz="0">
              <a:lnSpc>
                <a:spcPct val="90000"/>
              </a:lnSpc>
              <a:spcBef>
                <a:spcPct val="15000"/>
              </a:spcBef>
              <a:buNone/>
              <a:tabLst>
                <a:tab pos="1167130" algn="l"/>
                <a:tab pos="1524000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	changed = </a:t>
            </a:r>
            <a:r>
              <a:rPr lang="en-US" altLang="zh-CN" sz="1600" b="1">
                <a:solidFill>
                  <a:srgbClr val="A50021"/>
                </a:solidFill>
                <a:latin typeface="Courier New" panose="02070309020205020404" pitchFamily="49" charset="0"/>
              </a:rPr>
              <a:t>false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;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marL="901700" lvl="1" indent="-358775" defTabSz="0">
              <a:lnSpc>
                <a:spcPct val="90000"/>
              </a:lnSpc>
              <a:spcBef>
                <a:spcPct val="15000"/>
              </a:spcBef>
              <a:buNone/>
              <a:tabLst>
                <a:tab pos="1167130" algn="l"/>
                <a:tab pos="1524000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600" b="1">
                <a:solidFill>
                  <a:srgbClr val="A50021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 (i = 1; i &lt;= n; i++) {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marL="901700" lvl="1" indent="-358775" defTabSz="0">
              <a:lnSpc>
                <a:spcPct val="90000"/>
              </a:lnSpc>
              <a:spcBef>
                <a:spcPct val="15000"/>
              </a:spcBef>
              <a:buNone/>
              <a:tabLst>
                <a:tab pos="1167130" algn="l"/>
                <a:tab pos="1524000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		newIn = 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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</a:rPr>
              <a:t>p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</a:rPr>
              <a:t>PRE[Bi]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 out[p];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marL="901700" lvl="1" indent="-358775" defTabSz="0">
              <a:lnSpc>
                <a:spcPct val="90000"/>
              </a:lnSpc>
              <a:spcBef>
                <a:spcPct val="15000"/>
              </a:spcBef>
              <a:buNone/>
              <a:tabLst>
                <a:tab pos="1167130" algn="l"/>
                <a:tab pos="1524000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		</a:t>
            </a:r>
            <a:r>
              <a:rPr lang="en-US" altLang="zh-CN" sz="1600" b="1">
                <a:solidFill>
                  <a:srgbClr val="A50021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 (newIn 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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 in[Bi]) {</a:t>
            </a:r>
            <a:endParaRPr lang="en-US" altLang="zh-CN" sz="1600" b="1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marL="901700" lvl="1" indent="-358775" defTabSz="0">
              <a:lnSpc>
                <a:spcPct val="90000"/>
              </a:lnSpc>
              <a:spcBef>
                <a:spcPct val="15000"/>
              </a:spcBef>
              <a:buNone/>
              <a:tabLst>
                <a:tab pos="1167130" algn="l"/>
                <a:tab pos="1524000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			changed = </a:t>
            </a:r>
            <a:r>
              <a:rPr lang="en-US" altLang="zh-CN" sz="1600" b="1">
                <a:solidFill>
                  <a:srgbClr val="A50021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;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marL="901700" lvl="1" indent="-358775" defTabSz="0">
              <a:lnSpc>
                <a:spcPct val="90000"/>
              </a:lnSpc>
              <a:spcBef>
                <a:spcPct val="15000"/>
              </a:spcBef>
              <a:buNone/>
              <a:tabLst>
                <a:tab pos="1167130" algn="l"/>
                <a:tab pos="1524000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			in[Bi] = newIn;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marL="901700" lvl="1" indent="-358775" defTabSz="0">
              <a:lnSpc>
                <a:spcPct val="90000"/>
              </a:lnSpc>
              <a:spcBef>
                <a:spcPct val="15000"/>
              </a:spcBef>
              <a:buNone/>
              <a:tabLst>
                <a:tab pos="1167130" algn="l"/>
                <a:tab pos="1524000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			out[Bi] = (in[Bi] - kill[Bi]) 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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 gen[Bi];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marL="901700" lvl="1" indent="-358775" defTabSz="0">
              <a:lnSpc>
                <a:spcPct val="90000"/>
              </a:lnSpc>
              <a:spcBef>
                <a:spcPct val="15000"/>
              </a:spcBef>
              <a:buNone/>
              <a:tabLst>
                <a:tab pos="1167130" algn="l"/>
                <a:tab pos="1524000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		}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marL="901700" lvl="1" indent="-358775" defTabSz="0">
              <a:lnSpc>
                <a:spcPct val="90000"/>
              </a:lnSpc>
              <a:spcBef>
                <a:spcPct val="15000"/>
              </a:spcBef>
              <a:buNone/>
              <a:tabLst>
                <a:tab pos="1167130" algn="l"/>
                <a:tab pos="1524000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	}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marL="901700" lvl="1" indent="-358775" defTabSz="0">
              <a:lnSpc>
                <a:spcPct val="90000"/>
              </a:lnSpc>
              <a:spcBef>
                <a:spcPct val="15000"/>
              </a:spcBef>
              <a:buNone/>
              <a:tabLst>
                <a:tab pos="1167130" algn="l"/>
                <a:tab pos="1524000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}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9330" name="标题 73932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An Example: </a:t>
            </a:r>
            <a:br>
              <a:rPr lang="en-US" altLang="zh-CN" sz="3200"/>
            </a:br>
            <a:r>
              <a:rPr lang="en-US" altLang="zh-CN" sz="3200"/>
              <a:t>(1) gen[ ] and kill[ ] is known</a:t>
            </a:r>
            <a:endParaRPr lang="en-US" altLang="zh-CN" sz="3200"/>
          </a:p>
        </p:txBody>
      </p:sp>
      <p:sp>
        <p:nvSpPr>
          <p:cNvPr id="739331" name="文本占位符 739330"/>
          <p:cNvSpPr>
            <a:spLocks noGrp="1"/>
          </p:cNvSpPr>
          <p:nvPr>
            <p:ph type="body" sz="half" idx="1"/>
          </p:nvPr>
        </p:nvSpPr>
        <p:spPr>
          <a:xfrm>
            <a:off x="1370013" y="1676400"/>
            <a:ext cx="7316787" cy="4265613"/>
          </a:xfrm>
        </p:spPr>
        <p:txBody>
          <a:bodyPr/>
          <a:p>
            <a:pPr marL="357505" indent="-357505" defTabSz="0">
              <a:tabLst>
                <a:tab pos="1167130" algn="l"/>
                <a:tab pos="1524000" algn="l"/>
              </a:tabLst>
            </a:pPr>
            <a:r>
              <a:rPr lang="en-US" altLang="zh-CN" sz="2500" kern="1200"/>
              <a:t>Only variable </a:t>
            </a:r>
            <a:r>
              <a:rPr lang="en-US" altLang="zh-CN" sz="2500" b="1" kern="1200"/>
              <a:t>i</a:t>
            </a:r>
            <a:r>
              <a:rPr lang="en-US" altLang="zh-CN" sz="2500" kern="1200"/>
              <a:t> and </a:t>
            </a:r>
            <a:r>
              <a:rPr lang="en-US" altLang="zh-CN" sz="2500" b="1" kern="1200"/>
              <a:t>j</a:t>
            </a:r>
            <a:r>
              <a:rPr lang="en-US" altLang="zh-CN" sz="2500" kern="1200"/>
              <a:t> are considered</a:t>
            </a:r>
            <a:endParaRPr lang="en-US" altLang="zh-CN" sz="2500" kern="1200"/>
          </a:p>
        </p:txBody>
      </p:sp>
      <p:grpSp>
        <p:nvGrpSpPr>
          <p:cNvPr id="739359" name="组合 739358"/>
          <p:cNvGrpSpPr/>
          <p:nvPr/>
        </p:nvGrpSpPr>
        <p:grpSpPr>
          <a:xfrm>
            <a:off x="685800" y="2286000"/>
            <a:ext cx="3603625" cy="3886200"/>
            <a:chOff x="576" y="1392"/>
            <a:chExt cx="2270" cy="2448"/>
          </a:xfrm>
        </p:grpSpPr>
        <p:sp>
          <p:nvSpPr>
            <p:cNvPr id="739334" name="文本框 739333"/>
            <p:cNvSpPr txBox="1"/>
            <p:nvPr/>
          </p:nvSpPr>
          <p:spPr>
            <a:xfrm>
              <a:off x="931" y="1561"/>
              <a:ext cx="1083" cy="33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72000" rIns="72000" anchor="ctr"/>
            <a:p>
              <a:pPr lvl="0" algn="just" eaLnBrk="0" hangingPunct="0"/>
              <a:r>
                <a:rPr lang="en-US" altLang="zh-CN" sz="14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d</a:t>
              </a:r>
              <a:r>
                <a:rPr lang="en-US" altLang="zh-CN" sz="14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4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:  i = 2</a:t>
              </a:r>
              <a:endParaRPr lang="en-US" altLang="zh-CN" sz="14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just" eaLnBrk="0" hangingPunct="0"/>
              <a:r>
                <a:rPr lang="en-US" altLang="zh-CN" sz="14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d</a:t>
              </a:r>
              <a:r>
                <a:rPr lang="en-US" altLang="zh-CN" sz="14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r>
                <a:rPr lang="en-US" altLang="zh-CN" sz="14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:  j = i + 1</a:t>
              </a:r>
              <a:endParaRPr lang="en-US" altLang="zh-CN" sz="14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9335" name="文本框 739334"/>
            <p:cNvSpPr txBox="1"/>
            <p:nvPr/>
          </p:nvSpPr>
          <p:spPr>
            <a:xfrm>
              <a:off x="931" y="2067"/>
              <a:ext cx="1083" cy="25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72000" rIns="72000" anchor="ctr"/>
            <a:p>
              <a:pPr lvl="0" algn="just" eaLnBrk="0" hangingPunct="0"/>
              <a:r>
                <a:rPr lang="en-US" altLang="zh-CN" sz="14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d</a:t>
              </a:r>
              <a:r>
                <a:rPr lang="en-US" altLang="zh-CN" sz="14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r>
                <a:rPr lang="en-US" altLang="zh-CN" sz="14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:  i = 1</a:t>
              </a:r>
              <a:endParaRPr lang="en-US" altLang="zh-CN" sz="14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9336" name="文本框 739335"/>
            <p:cNvSpPr txBox="1"/>
            <p:nvPr/>
          </p:nvSpPr>
          <p:spPr>
            <a:xfrm>
              <a:off x="931" y="2489"/>
              <a:ext cx="1083" cy="25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72000" rIns="72000" anchor="ctr"/>
            <a:p>
              <a:pPr lvl="0" algn="just" eaLnBrk="0" hangingPunct="0"/>
              <a:r>
                <a:rPr lang="en-US" altLang="zh-CN" sz="14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d</a:t>
              </a:r>
              <a:r>
                <a:rPr lang="en-US" altLang="zh-CN" sz="14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  <a:r>
                <a:rPr lang="en-US" altLang="zh-CN" sz="14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:  j = j + 1</a:t>
              </a:r>
              <a:endParaRPr lang="en-US" altLang="zh-CN" sz="14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9337" name="文本框 739336"/>
            <p:cNvSpPr txBox="1"/>
            <p:nvPr/>
          </p:nvSpPr>
          <p:spPr>
            <a:xfrm>
              <a:off x="1764" y="2911"/>
              <a:ext cx="1082" cy="25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72000" rIns="72000" anchor="ctr"/>
            <a:p>
              <a:pPr lvl="0" algn="just" eaLnBrk="0" hangingPunct="0"/>
              <a:r>
                <a:rPr lang="en-US" altLang="zh-CN" sz="14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d</a:t>
              </a:r>
              <a:r>
                <a:rPr lang="en-US" altLang="zh-CN" sz="14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r>
                <a:rPr lang="en-US" altLang="zh-CN" sz="14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:  j = j - 4</a:t>
              </a:r>
              <a:endParaRPr lang="en-US" altLang="zh-CN" sz="14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9338" name="文本框 739337"/>
            <p:cNvSpPr txBox="1"/>
            <p:nvPr/>
          </p:nvSpPr>
          <p:spPr>
            <a:xfrm>
              <a:off x="931" y="3334"/>
              <a:ext cx="1083" cy="33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72000" rIns="72000" anchor="ctr"/>
            <a:p>
              <a:pPr lvl="0" algn="just" eaLnBrk="0" hangingPunct="0"/>
              <a:r>
                <a:rPr lang="en-US" altLang="zh-CN" sz="14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d</a:t>
              </a:r>
              <a:r>
                <a:rPr lang="en-US" altLang="zh-CN" sz="14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r>
                <a:rPr lang="en-US" altLang="zh-CN" sz="14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:  a = i</a:t>
              </a:r>
              <a:endParaRPr lang="en-US" altLang="zh-CN" sz="14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just" eaLnBrk="0" hangingPunct="0"/>
              <a:r>
                <a:rPr lang="en-US" altLang="zh-CN" sz="14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d</a:t>
              </a:r>
              <a:r>
                <a:rPr lang="en-US" altLang="zh-CN" sz="14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7</a:t>
              </a:r>
              <a:r>
                <a:rPr lang="en-US" altLang="zh-CN" sz="14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:  b = j</a:t>
              </a:r>
              <a:endParaRPr lang="en-US" altLang="zh-CN" sz="14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9339" name="直接连接符 739338"/>
            <p:cNvSpPr/>
            <p:nvPr/>
          </p:nvSpPr>
          <p:spPr>
            <a:xfrm>
              <a:off x="1431" y="1898"/>
              <a:ext cx="0" cy="1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39340" name="直接连接符 739339"/>
            <p:cNvSpPr/>
            <p:nvPr/>
          </p:nvSpPr>
          <p:spPr>
            <a:xfrm>
              <a:off x="1431" y="2321"/>
              <a:ext cx="0" cy="1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39341" name="直接连接符 739340"/>
            <p:cNvSpPr/>
            <p:nvPr/>
          </p:nvSpPr>
          <p:spPr>
            <a:xfrm>
              <a:off x="1431" y="2743"/>
              <a:ext cx="0" cy="59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39342" name="直接连接符 739341"/>
            <p:cNvSpPr/>
            <p:nvPr/>
          </p:nvSpPr>
          <p:spPr>
            <a:xfrm>
              <a:off x="1431" y="1392"/>
              <a:ext cx="0" cy="1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39343" name="直接连接符 739342"/>
            <p:cNvSpPr/>
            <p:nvPr/>
          </p:nvSpPr>
          <p:spPr>
            <a:xfrm flipH="1" flipV="1">
              <a:off x="2016" y="3504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39344" name="直接连接符 739343"/>
            <p:cNvSpPr/>
            <p:nvPr/>
          </p:nvSpPr>
          <p:spPr>
            <a:xfrm>
              <a:off x="2263" y="2658"/>
              <a:ext cx="0" cy="2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39345" name="直接连接符 739344"/>
            <p:cNvSpPr/>
            <p:nvPr/>
          </p:nvSpPr>
          <p:spPr>
            <a:xfrm>
              <a:off x="2014" y="2658"/>
              <a:ext cx="24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39346" name="直接连接符 739345"/>
            <p:cNvSpPr/>
            <p:nvPr/>
          </p:nvSpPr>
          <p:spPr>
            <a:xfrm>
              <a:off x="2256" y="3168"/>
              <a:ext cx="0" cy="33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39347" name="直接连接符 739346"/>
            <p:cNvSpPr/>
            <p:nvPr/>
          </p:nvSpPr>
          <p:spPr>
            <a:xfrm>
              <a:off x="1431" y="3671"/>
              <a:ext cx="0" cy="1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39348" name="直接连接符 739347"/>
            <p:cNvSpPr/>
            <p:nvPr/>
          </p:nvSpPr>
          <p:spPr>
            <a:xfrm flipH="1">
              <a:off x="576" y="3744"/>
              <a:ext cx="85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39349" name="直接连接符 739348"/>
            <p:cNvSpPr/>
            <p:nvPr/>
          </p:nvSpPr>
          <p:spPr>
            <a:xfrm flipV="1">
              <a:off x="576" y="1968"/>
              <a:ext cx="0" cy="177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39350" name="直接连接符 739349"/>
            <p:cNvSpPr/>
            <p:nvPr/>
          </p:nvSpPr>
          <p:spPr>
            <a:xfrm>
              <a:off x="576" y="1968"/>
              <a:ext cx="8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39351" name="直接连接符 739350"/>
            <p:cNvSpPr/>
            <p:nvPr/>
          </p:nvSpPr>
          <p:spPr>
            <a:xfrm>
              <a:off x="2014" y="2152"/>
              <a:ext cx="33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39352" name="直接连接符 739351"/>
            <p:cNvSpPr/>
            <p:nvPr/>
          </p:nvSpPr>
          <p:spPr>
            <a:xfrm flipV="1">
              <a:off x="2347" y="1476"/>
              <a:ext cx="0" cy="6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39353" name="直接连接符 739352"/>
            <p:cNvSpPr/>
            <p:nvPr/>
          </p:nvSpPr>
          <p:spPr>
            <a:xfrm flipH="1">
              <a:off x="1431" y="1476"/>
              <a:ext cx="9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39354" name="文本框 739353"/>
            <p:cNvSpPr txBox="1"/>
            <p:nvPr/>
          </p:nvSpPr>
          <p:spPr>
            <a:xfrm>
              <a:off x="624" y="1536"/>
              <a:ext cx="322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36000" rIns="36000" anchor="ctr"/>
            <a:p>
              <a:pPr lvl="0" algn="ctr" eaLnBrk="0" hangingPunct="0"/>
              <a:r>
                <a:rPr lang="en-US" altLang="zh-CN" sz="140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1400" baseline="-2500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4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9355" name="文本框 739354"/>
            <p:cNvSpPr txBox="1"/>
            <p:nvPr/>
          </p:nvSpPr>
          <p:spPr>
            <a:xfrm>
              <a:off x="1488" y="2880"/>
              <a:ext cx="322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36000" rIns="36000" anchor="ctr"/>
            <a:p>
              <a:pPr lvl="0" algn="ctr" eaLnBrk="0" hangingPunct="0"/>
              <a:r>
                <a:rPr lang="en-US" altLang="zh-CN" sz="140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1400" baseline="-2500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4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9356" name="文本框 739355"/>
            <p:cNvSpPr txBox="1"/>
            <p:nvPr/>
          </p:nvSpPr>
          <p:spPr>
            <a:xfrm>
              <a:off x="624" y="3312"/>
              <a:ext cx="322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36000" rIns="36000" anchor="ctr"/>
            <a:p>
              <a:pPr lvl="0" algn="ctr" eaLnBrk="0" hangingPunct="0"/>
              <a:r>
                <a:rPr lang="en-US" altLang="zh-CN" sz="140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1400" baseline="-2500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14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9357" name="文本框 739356"/>
            <p:cNvSpPr txBox="1"/>
            <p:nvPr/>
          </p:nvSpPr>
          <p:spPr>
            <a:xfrm>
              <a:off x="624" y="2016"/>
              <a:ext cx="322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36000" rIns="36000" anchor="ctr"/>
            <a:p>
              <a:pPr lvl="0" algn="ctr" eaLnBrk="0" hangingPunct="0"/>
              <a:r>
                <a:rPr lang="en-US" altLang="zh-CN" sz="140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1400" baseline="-2500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4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9358" name="文本框 739357"/>
            <p:cNvSpPr txBox="1"/>
            <p:nvPr/>
          </p:nvSpPr>
          <p:spPr>
            <a:xfrm>
              <a:off x="624" y="2448"/>
              <a:ext cx="322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36000" rIns="36000" anchor="ctr"/>
            <a:p>
              <a:pPr lvl="0" algn="ctr" eaLnBrk="0" hangingPunct="0"/>
              <a:r>
                <a:rPr lang="en-US" altLang="zh-CN" sz="140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1400" baseline="-2500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4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739658" name="内容占位符 739657"/>
          <p:cNvGraphicFramePr/>
          <p:nvPr>
            <p:ph sz="quarter" idx="3"/>
          </p:nvPr>
        </p:nvGraphicFramePr>
        <p:xfrm>
          <a:off x="3810000" y="2286000"/>
          <a:ext cx="5029200" cy="2081213"/>
        </p:xfrm>
        <a:graphic>
          <a:graphicData uri="http://schemas.openxmlformats.org/drawingml/2006/table">
            <a:tbl>
              <a:tblPr/>
              <a:tblGrid>
                <a:gridCol w="609600"/>
                <a:gridCol w="1066800"/>
                <a:gridCol w="990600"/>
                <a:gridCol w="1295400"/>
                <a:gridCol w="1066800"/>
              </a:tblGrid>
              <a:tr h="282575"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800" b="1">
                          <a:ea typeface="Courier New" panose="02070309020205020404" pitchFamily="49" charset="0"/>
                        </a:rPr>
                        <a:t>B</a:t>
                      </a:r>
                      <a:endParaRPr lang="zh-CN" altLang="en-US" sz="3200" b="1"/>
                    </a:p>
                  </a:txBody>
                  <a:tcPr marL="0" marR="0" marT="0" marB="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600" b="1">
                          <a:ea typeface="Courier New" panose="02070309020205020404" pitchFamily="49" charset="0"/>
                        </a:rPr>
                        <a:t>gen[B]</a:t>
                      </a:r>
                      <a:endParaRPr lang="zh-CN" altLang="en-US" sz="3200" b="1"/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600" b="1">
                          <a:ea typeface="Courier New" panose="02070309020205020404" pitchFamily="49" charset="0"/>
                        </a:rPr>
                        <a:t>kill[B]</a:t>
                      </a:r>
                      <a:endParaRPr lang="zh-CN" altLang="en-US" sz="3200" b="1"/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cPr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</a:tcPr>
                </a:tc>
              </a:tr>
              <a:tr h="282575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600">
                          <a:ea typeface="Times New Roman" panose="02020603050405020304" pitchFamily="18" charset="0"/>
                        </a:rPr>
                        <a:t>Set</a:t>
                      </a:r>
                      <a:endParaRPr lang="zh-CN" altLang="en-US" sz="3200"/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600">
                          <a:ea typeface="Times New Roman" panose="02020603050405020304" pitchFamily="18" charset="0"/>
                        </a:rPr>
                        <a:t>Vector</a:t>
                      </a:r>
                      <a:endParaRPr lang="zh-CN" altLang="en-US" sz="3200"/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600">
                          <a:ea typeface="Times New Roman" panose="02020603050405020304" pitchFamily="18" charset="0"/>
                        </a:rPr>
                        <a:t>Set</a:t>
                      </a:r>
                      <a:endParaRPr lang="zh-CN" altLang="en-US" sz="3200"/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600">
                          <a:ea typeface="Times New Roman" panose="02020603050405020304" pitchFamily="18" charset="0"/>
                        </a:rPr>
                        <a:t>Vector</a:t>
                      </a:r>
                      <a:endParaRPr lang="zh-CN" altLang="en-US" sz="3200"/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032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0033CC"/>
                          </a:solidFill>
                          <a:ea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1400" baseline="-30000">
                          <a:solidFill>
                            <a:srgbClr val="0033CC"/>
                          </a:solidFill>
                          <a:ea typeface="Times New Roman" panose="02020603050405020304" pitchFamily="18" charset="0"/>
                        </a:rPr>
                        <a:t>1</a:t>
                      </a:r>
                      <a:endParaRPr lang="zh-CN" altLang="en-US" sz="240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{d</a:t>
                      </a:r>
                      <a:r>
                        <a:rPr lang="en-US" altLang="zh-CN" sz="1400" baseline="-300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, d</a:t>
                      </a:r>
                      <a:r>
                        <a:rPr lang="en-US" altLang="zh-CN" sz="1400" baseline="-300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}</a:t>
                      </a:r>
                      <a:endParaRPr lang="zh-CN" altLang="en-US" sz="2400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1100000</a:t>
                      </a:r>
                      <a:endParaRPr lang="zh-CN" altLang="en-US" sz="2400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{d</a:t>
                      </a:r>
                      <a:r>
                        <a:rPr lang="en-US" altLang="zh-CN" sz="1400" baseline="-300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, d</a:t>
                      </a:r>
                      <a:r>
                        <a:rPr lang="en-US" altLang="zh-CN" sz="1400" baseline="-300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, d</a:t>
                      </a:r>
                      <a:r>
                        <a:rPr lang="en-US" altLang="zh-CN" sz="1400" baseline="-300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}</a:t>
                      </a:r>
                      <a:endParaRPr lang="zh-CN" altLang="en-US" sz="2400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0011100</a:t>
                      </a:r>
                      <a:endParaRPr lang="zh-CN" altLang="en-US" sz="2400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0033CC"/>
                          </a:solidFill>
                          <a:ea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1400" baseline="-30000">
                          <a:solidFill>
                            <a:srgbClr val="0033CC"/>
                          </a:solidFill>
                          <a:ea typeface="Times New Roman" panose="02020603050405020304" pitchFamily="18" charset="0"/>
                        </a:rPr>
                        <a:t>2</a:t>
                      </a:r>
                      <a:endParaRPr lang="zh-CN" altLang="en-US" sz="240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{d</a:t>
                      </a:r>
                      <a:r>
                        <a:rPr lang="en-US" altLang="zh-CN" sz="1400" baseline="-300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}</a:t>
                      </a:r>
                      <a:endParaRPr lang="zh-CN" altLang="en-US" sz="2400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0010000</a:t>
                      </a:r>
                      <a:endParaRPr lang="zh-CN" altLang="en-US" sz="2400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{d</a:t>
                      </a:r>
                      <a:r>
                        <a:rPr lang="en-US" altLang="zh-CN" sz="1400" baseline="-300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}</a:t>
                      </a:r>
                      <a:endParaRPr lang="zh-CN" altLang="en-US" sz="2400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1000000</a:t>
                      </a:r>
                      <a:endParaRPr lang="zh-CN" altLang="en-US" sz="2400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0033CC"/>
                          </a:solidFill>
                          <a:ea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1400" baseline="-30000">
                          <a:solidFill>
                            <a:srgbClr val="0033CC"/>
                          </a:solidFill>
                          <a:ea typeface="Times New Roman" panose="02020603050405020304" pitchFamily="18" charset="0"/>
                        </a:rPr>
                        <a:t>3</a:t>
                      </a:r>
                      <a:endParaRPr lang="zh-CN" altLang="en-US" sz="240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{d</a:t>
                      </a:r>
                      <a:r>
                        <a:rPr lang="en-US" altLang="zh-CN" sz="1400" baseline="-300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}</a:t>
                      </a:r>
                      <a:endParaRPr lang="zh-CN" altLang="en-US" sz="2400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0001000</a:t>
                      </a:r>
                      <a:endParaRPr lang="zh-CN" altLang="en-US" sz="2400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{d</a:t>
                      </a:r>
                      <a:r>
                        <a:rPr lang="en-US" altLang="zh-CN" sz="1400" baseline="-300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, d</a:t>
                      </a:r>
                      <a:r>
                        <a:rPr lang="en-US" altLang="zh-CN" sz="1400" baseline="-300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}</a:t>
                      </a:r>
                      <a:endParaRPr lang="zh-CN" altLang="en-US" sz="2400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0100100</a:t>
                      </a:r>
                      <a:endParaRPr lang="zh-CN" altLang="en-US" sz="2400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0033CC"/>
                          </a:solidFill>
                          <a:ea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1400" baseline="-30000">
                          <a:solidFill>
                            <a:srgbClr val="0033CC"/>
                          </a:solidFill>
                          <a:ea typeface="Times New Roman" panose="02020603050405020304" pitchFamily="18" charset="0"/>
                        </a:rPr>
                        <a:t>4</a:t>
                      </a:r>
                      <a:endParaRPr lang="zh-CN" altLang="en-US" sz="240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{d</a:t>
                      </a:r>
                      <a:r>
                        <a:rPr lang="en-US" altLang="zh-CN" sz="1400" baseline="-300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}</a:t>
                      </a:r>
                      <a:endParaRPr lang="zh-CN" altLang="en-US" sz="2400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0000100</a:t>
                      </a:r>
                      <a:endParaRPr lang="zh-CN" altLang="en-US" sz="2400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{d</a:t>
                      </a:r>
                      <a:r>
                        <a:rPr lang="en-US" altLang="zh-CN" sz="1400" baseline="-300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, d</a:t>
                      </a:r>
                      <a:r>
                        <a:rPr lang="en-US" altLang="zh-CN" sz="1400" baseline="-300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4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}</a:t>
                      </a:r>
                      <a:endParaRPr lang="zh-CN" altLang="en-US" sz="2400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0101000</a:t>
                      </a:r>
                      <a:endParaRPr lang="zh-CN" altLang="en-US" sz="2400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0033CC"/>
                          </a:solidFill>
                          <a:ea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1400" baseline="-30000">
                          <a:solidFill>
                            <a:srgbClr val="0033CC"/>
                          </a:solidFill>
                          <a:ea typeface="Times New Roman" panose="02020603050405020304" pitchFamily="18" charset="0"/>
                        </a:rPr>
                        <a:t>5</a:t>
                      </a:r>
                      <a:endParaRPr lang="zh-CN" altLang="en-US" sz="240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  <a:endParaRPr lang="zh-CN" altLang="en-US" sz="1400">
                        <a:solidFill>
                          <a:srgbClr val="A50021"/>
                        </a:solidFill>
                        <a:ea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0000000</a:t>
                      </a:r>
                      <a:endParaRPr lang="zh-CN" altLang="en-US" sz="2400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  <a:endParaRPr lang="zh-CN" altLang="en-US" sz="1400">
                        <a:solidFill>
                          <a:srgbClr val="A50021"/>
                        </a:solidFill>
                        <a:ea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0000000</a:t>
                      </a:r>
                      <a:endParaRPr lang="zh-CN" altLang="en-US" sz="2400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2402" name="标题 74240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An Example: </a:t>
            </a:r>
            <a:br>
              <a:rPr lang="en-US" altLang="zh-CN" sz="3200"/>
            </a:br>
            <a:r>
              <a:rPr lang="en-US" altLang="zh-CN" sz="3200"/>
              <a:t>(2) Iterations of in[ ] and out[ ] </a:t>
            </a:r>
            <a:endParaRPr lang="en-US" altLang="zh-CN" sz="3200"/>
          </a:p>
        </p:txBody>
      </p:sp>
      <p:sp>
        <p:nvSpPr>
          <p:cNvPr id="742403" name="文本占位符 742402"/>
          <p:cNvSpPr>
            <a:spLocks noGrp="1"/>
          </p:cNvSpPr>
          <p:nvPr>
            <p:ph type="body" sz="half" idx="1"/>
          </p:nvPr>
        </p:nvSpPr>
        <p:spPr>
          <a:xfrm>
            <a:off x="1370013" y="1676400"/>
            <a:ext cx="7316787" cy="4265613"/>
          </a:xfrm>
        </p:spPr>
        <p:txBody>
          <a:bodyPr/>
          <a:p>
            <a:pPr marL="357505" indent="-357505" defTabSz="0">
              <a:tabLst>
                <a:tab pos="1167130" algn="l"/>
                <a:tab pos="1524000" algn="l"/>
              </a:tabLst>
            </a:pPr>
            <a:r>
              <a:rPr lang="en-US" altLang="zh-CN" sz="2500" kern="1200"/>
              <a:t>Depth-first visit: </a:t>
            </a:r>
            <a:r>
              <a:rPr lang="en-US" altLang="zh-CN" sz="2500" kern="1200">
                <a:solidFill>
                  <a:srgbClr val="0033CC"/>
                </a:solidFill>
              </a:rPr>
              <a:t>B</a:t>
            </a:r>
            <a:r>
              <a:rPr lang="en-US" altLang="zh-CN" sz="2500" kern="1200" baseline="-25000">
                <a:solidFill>
                  <a:srgbClr val="0033CC"/>
                </a:solidFill>
              </a:rPr>
              <a:t>1</a:t>
            </a:r>
            <a:r>
              <a:rPr lang="en-US" altLang="zh-CN" sz="2500" kern="1200"/>
              <a:t>, </a:t>
            </a:r>
            <a:r>
              <a:rPr lang="en-US" altLang="zh-CN" sz="2500" kern="1200">
                <a:solidFill>
                  <a:srgbClr val="0033CC"/>
                </a:solidFill>
              </a:rPr>
              <a:t>B</a:t>
            </a:r>
            <a:r>
              <a:rPr lang="en-US" altLang="zh-CN" sz="2500" kern="1200" baseline="-25000">
                <a:solidFill>
                  <a:srgbClr val="0033CC"/>
                </a:solidFill>
              </a:rPr>
              <a:t>2</a:t>
            </a:r>
            <a:r>
              <a:rPr lang="en-US" altLang="zh-CN" sz="2500" kern="1200"/>
              <a:t>, </a:t>
            </a:r>
            <a:r>
              <a:rPr lang="en-US" altLang="zh-CN" sz="2500" kern="1200">
                <a:solidFill>
                  <a:srgbClr val="0033CC"/>
                </a:solidFill>
              </a:rPr>
              <a:t>B</a:t>
            </a:r>
            <a:r>
              <a:rPr lang="en-US" altLang="zh-CN" sz="2500" kern="1200" baseline="-25000">
                <a:solidFill>
                  <a:srgbClr val="0033CC"/>
                </a:solidFill>
              </a:rPr>
              <a:t>3</a:t>
            </a:r>
            <a:r>
              <a:rPr lang="en-US" altLang="zh-CN" sz="2500" kern="1200"/>
              <a:t>, </a:t>
            </a:r>
            <a:r>
              <a:rPr lang="en-US" altLang="zh-CN" sz="2500" kern="1200">
                <a:solidFill>
                  <a:srgbClr val="0033CC"/>
                </a:solidFill>
              </a:rPr>
              <a:t>B</a:t>
            </a:r>
            <a:r>
              <a:rPr lang="en-US" altLang="zh-CN" sz="2500" kern="1200" baseline="-25000">
                <a:solidFill>
                  <a:srgbClr val="0033CC"/>
                </a:solidFill>
              </a:rPr>
              <a:t>4</a:t>
            </a:r>
            <a:r>
              <a:rPr lang="en-US" altLang="zh-CN" sz="2500" kern="1200"/>
              <a:t> and </a:t>
            </a:r>
            <a:r>
              <a:rPr lang="en-US" altLang="zh-CN" sz="2500" kern="1200">
                <a:solidFill>
                  <a:srgbClr val="0033CC"/>
                </a:solidFill>
              </a:rPr>
              <a:t>B</a:t>
            </a:r>
            <a:r>
              <a:rPr lang="en-US" altLang="zh-CN" sz="2500" kern="1200" baseline="-25000">
                <a:solidFill>
                  <a:srgbClr val="0033CC"/>
                </a:solidFill>
              </a:rPr>
              <a:t>5</a:t>
            </a:r>
            <a:endParaRPr lang="en-US" altLang="zh-CN" sz="2500" kern="1200" baseline="-25000">
              <a:solidFill>
                <a:srgbClr val="0033CC"/>
              </a:solidFill>
            </a:endParaRPr>
          </a:p>
        </p:txBody>
      </p:sp>
      <p:graphicFrame>
        <p:nvGraphicFramePr>
          <p:cNvPr id="743127" name="内容占位符 743126"/>
          <p:cNvGraphicFramePr/>
          <p:nvPr>
            <p:ph sz="quarter" idx="3"/>
          </p:nvPr>
        </p:nvGraphicFramePr>
        <p:xfrm>
          <a:off x="457200" y="2286000"/>
          <a:ext cx="8382000" cy="3581400"/>
        </p:xfrm>
        <a:graphic>
          <a:graphicData uri="http://schemas.openxmlformats.org/drawingml/2006/table">
            <a:tbl>
              <a:tblPr/>
              <a:tblGrid>
                <a:gridCol w="479425"/>
                <a:gridCol w="739775"/>
                <a:gridCol w="762000"/>
                <a:gridCol w="838200"/>
                <a:gridCol w="838200"/>
                <a:gridCol w="838200"/>
                <a:gridCol w="762000"/>
                <a:gridCol w="838200"/>
                <a:gridCol w="762000"/>
                <a:gridCol w="762000"/>
                <a:gridCol w="762000"/>
              </a:tblGrid>
              <a:tr h="458788"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600" b="1">
                          <a:ea typeface="Times New Roman" panose="02020603050405020304" pitchFamily="18" charset="0"/>
                        </a:rPr>
                        <a:t>B</a:t>
                      </a:r>
                      <a:endParaRPr lang="zh-CN" altLang="en-US" sz="1600" b="1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600" b="1">
                          <a:ea typeface="Times New Roman" panose="02020603050405020304" pitchFamily="18" charset="0"/>
                        </a:rPr>
                        <a:t>Init</a:t>
                      </a:r>
                      <a:endParaRPr lang="zh-CN" altLang="en-US" sz="1600" b="1"/>
                    </a:p>
                  </a:txBody>
                  <a:tcPr marL="54000" marR="54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600" b="1"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 b="1" baseline="30000">
                          <a:ea typeface="Times New Roman" panose="02020603050405020304" pitchFamily="18" charset="0"/>
                        </a:rPr>
                        <a:t>st</a:t>
                      </a:r>
                      <a:endParaRPr lang="zh-CN" altLang="en-US" sz="1600" b="1" baseline="30000"/>
                    </a:p>
                  </a:txBody>
                  <a:tcPr marL="54000" marR="54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600" b="1"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600" b="1" baseline="30000">
                          <a:ea typeface="Times New Roman" panose="02020603050405020304" pitchFamily="18" charset="0"/>
                        </a:rPr>
                        <a:t>nd</a:t>
                      </a:r>
                      <a:endParaRPr lang="zh-CN" altLang="en-US" sz="1600" b="1" baseline="30000"/>
                    </a:p>
                  </a:txBody>
                  <a:tcPr marL="54000" marR="54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600" b="1">
                          <a:ea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600" b="1" baseline="30000">
                          <a:ea typeface="Times New Roman" panose="02020603050405020304" pitchFamily="18" charset="0"/>
                        </a:rPr>
                        <a:t>rd</a:t>
                      </a:r>
                      <a:endParaRPr lang="zh-CN" altLang="en-US" sz="1600" b="1" baseline="30000"/>
                    </a:p>
                  </a:txBody>
                  <a:tcPr marL="54000" marR="54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600" b="1">
                          <a:ea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600" b="1" baseline="30000">
                          <a:ea typeface="Times New Roman" panose="02020603050405020304" pitchFamily="18" charset="0"/>
                        </a:rPr>
                        <a:t>th</a:t>
                      </a:r>
                      <a:endParaRPr lang="zh-CN" altLang="en-US" sz="1600" b="1" baseline="30000"/>
                    </a:p>
                  </a:txBody>
                  <a:tcPr marL="54000" marR="54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cPr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</a:tcPr>
                </a:tc>
              </a:tr>
              <a:tr h="415925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600">
                          <a:ea typeface="Times New Roman" panose="02020603050405020304" pitchFamily="18" charset="0"/>
                        </a:rPr>
                        <a:t>in[B]</a:t>
                      </a:r>
                      <a:endParaRPr lang="zh-CN" altLang="en-US" sz="1600"/>
                    </a:p>
                  </a:txBody>
                  <a:tcPr marL="54000" marR="54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600">
                          <a:ea typeface="Times New Roman" panose="02020603050405020304" pitchFamily="18" charset="0"/>
                        </a:rPr>
                        <a:t>out[B]</a:t>
                      </a:r>
                      <a:endParaRPr lang="zh-CN" altLang="en-US" sz="1600"/>
                    </a:p>
                  </a:txBody>
                  <a:tcPr marL="54000" marR="54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600">
                          <a:ea typeface="Times New Roman" panose="02020603050405020304" pitchFamily="18" charset="0"/>
                        </a:rPr>
                        <a:t>in[B]</a:t>
                      </a:r>
                      <a:endParaRPr lang="zh-CN" altLang="en-US" sz="1600"/>
                    </a:p>
                  </a:txBody>
                  <a:tcPr marL="54000" marR="54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600">
                          <a:ea typeface="Times New Roman" panose="02020603050405020304" pitchFamily="18" charset="0"/>
                        </a:rPr>
                        <a:t>out[B]</a:t>
                      </a:r>
                      <a:endParaRPr lang="zh-CN" altLang="en-US" sz="1600"/>
                    </a:p>
                  </a:txBody>
                  <a:tcPr marL="54000" marR="54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600">
                          <a:ea typeface="Times New Roman" panose="02020603050405020304" pitchFamily="18" charset="0"/>
                        </a:rPr>
                        <a:t>in[B]</a:t>
                      </a:r>
                      <a:endParaRPr lang="zh-CN" altLang="en-US" sz="1600"/>
                    </a:p>
                  </a:txBody>
                  <a:tcPr marL="54000" marR="54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600">
                          <a:ea typeface="Times New Roman" panose="02020603050405020304" pitchFamily="18" charset="0"/>
                        </a:rPr>
                        <a:t>out[B]</a:t>
                      </a:r>
                      <a:endParaRPr lang="zh-CN" altLang="en-US" sz="1600"/>
                    </a:p>
                  </a:txBody>
                  <a:tcPr marL="54000" marR="54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600">
                          <a:ea typeface="Times New Roman" panose="02020603050405020304" pitchFamily="18" charset="0"/>
                        </a:rPr>
                        <a:t>in[B]</a:t>
                      </a:r>
                      <a:endParaRPr lang="zh-CN" altLang="en-US" sz="1600"/>
                    </a:p>
                  </a:txBody>
                  <a:tcPr marL="54000" marR="54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600">
                          <a:ea typeface="Times New Roman" panose="02020603050405020304" pitchFamily="18" charset="0"/>
                        </a:rPr>
                        <a:t>out[B]</a:t>
                      </a:r>
                      <a:endParaRPr lang="zh-CN" altLang="en-US" sz="1600"/>
                    </a:p>
                  </a:txBody>
                  <a:tcPr marL="54000" marR="54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600">
                          <a:ea typeface="Times New Roman" panose="02020603050405020304" pitchFamily="18" charset="0"/>
                        </a:rPr>
                        <a:t>in[B]</a:t>
                      </a:r>
                      <a:endParaRPr lang="zh-CN" altLang="en-US" sz="1600"/>
                    </a:p>
                  </a:txBody>
                  <a:tcPr marL="54000" marR="54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600">
                          <a:ea typeface="Times New Roman" panose="02020603050405020304" pitchFamily="18" charset="0"/>
                        </a:rPr>
                        <a:t>out[B]</a:t>
                      </a:r>
                      <a:endParaRPr lang="zh-CN" altLang="en-US" sz="1600"/>
                    </a:p>
                  </a:txBody>
                  <a:tcPr marL="54000" marR="54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54133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600">
                          <a:solidFill>
                            <a:srgbClr val="0033CC"/>
                          </a:solidFill>
                          <a:ea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1600" baseline="-30000">
                          <a:solidFill>
                            <a:srgbClr val="0033CC"/>
                          </a:solidFill>
                          <a:ea typeface="Times New Roman" panose="02020603050405020304" pitchFamily="18" charset="0"/>
                        </a:rPr>
                        <a:t>1</a:t>
                      </a:r>
                      <a:endParaRPr lang="zh-CN" altLang="en-US" sz="1600">
                        <a:solidFill>
                          <a:srgbClr val="0033CC"/>
                        </a:solidFill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0000000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1100000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 b="1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0010000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 b="1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1100000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 b="1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0110000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 b="1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1100000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 b="1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0111100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 b="1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1100000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0111100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1100000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133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600">
                          <a:solidFill>
                            <a:srgbClr val="0033CC"/>
                          </a:solidFill>
                          <a:ea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1600" baseline="-30000">
                          <a:solidFill>
                            <a:srgbClr val="0033CC"/>
                          </a:solidFill>
                          <a:ea typeface="Times New Roman" panose="02020603050405020304" pitchFamily="18" charset="0"/>
                        </a:rPr>
                        <a:t>2</a:t>
                      </a:r>
                      <a:endParaRPr lang="zh-CN" altLang="en-US" sz="1600">
                        <a:solidFill>
                          <a:srgbClr val="0033CC"/>
                        </a:solidFill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0000000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0010000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 b="1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1100000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 b="1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0110000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 b="1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1111100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 b="1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0111100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1111100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0111100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1111100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0111100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29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600">
                          <a:solidFill>
                            <a:srgbClr val="0033CC"/>
                          </a:solidFill>
                          <a:ea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1600" baseline="-30000">
                          <a:solidFill>
                            <a:srgbClr val="0033CC"/>
                          </a:solidFill>
                          <a:ea typeface="Times New Roman" panose="02020603050405020304" pitchFamily="18" charset="0"/>
                        </a:rPr>
                        <a:t>3</a:t>
                      </a:r>
                      <a:endParaRPr lang="zh-CN" altLang="en-US" sz="1600">
                        <a:solidFill>
                          <a:srgbClr val="0033CC"/>
                        </a:solidFill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0000000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0001000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 b="1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0110000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 b="1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0011000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 b="1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0111100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 b="1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0011000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0111100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0011000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0111100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0011000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975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600">
                          <a:solidFill>
                            <a:srgbClr val="0033CC"/>
                          </a:solidFill>
                          <a:ea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1600" baseline="-30000">
                          <a:solidFill>
                            <a:srgbClr val="0033CC"/>
                          </a:solidFill>
                          <a:ea typeface="Times New Roman" panose="02020603050405020304" pitchFamily="18" charset="0"/>
                        </a:rPr>
                        <a:t>4</a:t>
                      </a:r>
                      <a:endParaRPr lang="zh-CN" altLang="en-US" sz="1600">
                        <a:solidFill>
                          <a:srgbClr val="0033CC"/>
                        </a:solidFill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0000000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0000100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 b="1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0011000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 b="1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0010100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0011000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0010100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0011000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0010100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0011000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0010100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133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600">
                          <a:solidFill>
                            <a:srgbClr val="0033CC"/>
                          </a:solidFill>
                          <a:ea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1600" baseline="-30000">
                          <a:solidFill>
                            <a:srgbClr val="0033CC"/>
                          </a:solidFill>
                          <a:ea typeface="Times New Roman" panose="02020603050405020304" pitchFamily="18" charset="0"/>
                        </a:rPr>
                        <a:t>5</a:t>
                      </a:r>
                      <a:endParaRPr lang="zh-CN" altLang="en-US" sz="1600">
                        <a:solidFill>
                          <a:srgbClr val="0033CC"/>
                        </a:solidFill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0000000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0000000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 b="1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0011100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 b="1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0011100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0011100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0011100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0011100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0011100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0011100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100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0011100</a:t>
                      </a:r>
                      <a:endParaRPr lang="zh-CN" altLang="en-US" sz="1100">
                        <a:solidFill>
                          <a:srgbClr val="A50021"/>
                        </a:solidFill>
                      </a:endParaRPr>
                    </a:p>
                  </a:txBody>
                  <a:tcPr marL="18000" marR="18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3426" name="标题 74342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An Example: </a:t>
            </a:r>
            <a:br>
              <a:rPr lang="en-US" altLang="zh-CN" sz="3200"/>
            </a:br>
            <a:r>
              <a:rPr lang="en-US" altLang="zh-CN" sz="3200"/>
              <a:t>(3) Construction of Ud-Chains</a:t>
            </a:r>
            <a:endParaRPr lang="en-US" altLang="zh-CN" sz="3200"/>
          </a:p>
        </p:txBody>
      </p:sp>
      <p:sp>
        <p:nvSpPr>
          <p:cNvPr id="743427" name="文本占位符 743426"/>
          <p:cNvSpPr>
            <a:spLocks noGrp="1"/>
          </p:cNvSpPr>
          <p:nvPr>
            <p:ph type="body" sz="half" idx="1"/>
          </p:nvPr>
        </p:nvSpPr>
        <p:spPr>
          <a:xfrm>
            <a:off x="1370013" y="1676400"/>
            <a:ext cx="7316787" cy="4572000"/>
          </a:xfrm>
        </p:spPr>
        <p:txBody>
          <a:bodyPr/>
          <a:p>
            <a:pPr marL="476250" indent="-476250" defTabSz="0">
              <a:tabLst>
                <a:tab pos="1167130" algn="l"/>
                <a:tab pos="1524000" algn="l"/>
              </a:tabLst>
            </a:pPr>
            <a:r>
              <a:rPr lang="en-US" altLang="zh-CN" sz="2500" kern="1200"/>
              <a:t>Compute ud-chains with </a:t>
            </a:r>
            <a:r>
              <a:rPr lang="en-US" altLang="zh-CN" sz="2500" kern="1200">
                <a:solidFill>
                  <a:srgbClr val="A50021"/>
                </a:solidFill>
              </a:rPr>
              <a:t>in[B]</a:t>
            </a:r>
            <a:r>
              <a:rPr lang="en-US" altLang="zh-CN" sz="2500" kern="1200"/>
              <a:t>. </a:t>
            </a:r>
            <a:endParaRPr lang="en-US" altLang="zh-CN" sz="2500" kern="1200"/>
          </a:p>
          <a:p>
            <a:pPr marL="942975" lvl="1" indent="-400050" defTabSz="0">
              <a:tabLst>
                <a:tab pos="1167130" algn="l"/>
                <a:tab pos="1524000" algn="l"/>
              </a:tabLst>
            </a:pPr>
            <a:r>
              <a:rPr lang="en-US" altLang="zh-CN" sz="2100" kern="1200">
                <a:solidFill>
                  <a:srgbClr val="006600"/>
                </a:solidFill>
              </a:rPr>
              <a:t>If </a:t>
            </a:r>
            <a:r>
              <a:rPr lang="en-US" altLang="zh-CN" sz="2100" b="1" kern="1200">
                <a:solidFill>
                  <a:srgbClr val="006600"/>
                </a:solidFill>
              </a:rPr>
              <a:t>s.x</a:t>
            </a:r>
            <a:r>
              <a:rPr lang="en-US" altLang="zh-CN" sz="2100" kern="1200">
                <a:solidFill>
                  <a:srgbClr val="006600"/>
                </a:solidFill>
              </a:rPr>
              <a:t> has definitions before </a:t>
            </a:r>
            <a:r>
              <a:rPr lang="en-US" altLang="zh-CN" sz="2100" b="1" kern="1200">
                <a:solidFill>
                  <a:srgbClr val="006600"/>
                </a:solidFill>
              </a:rPr>
              <a:t>s</a:t>
            </a:r>
            <a:r>
              <a:rPr lang="en-US" altLang="zh-CN" sz="2100" kern="1200">
                <a:solidFill>
                  <a:srgbClr val="006600"/>
                </a:solidFill>
              </a:rPr>
              <a:t> in B, ud-chain of </a:t>
            </a:r>
            <a:r>
              <a:rPr lang="en-US" altLang="zh-CN" sz="2100" b="1" kern="1200">
                <a:solidFill>
                  <a:srgbClr val="006600"/>
                </a:solidFill>
              </a:rPr>
              <a:t>s.x</a:t>
            </a:r>
            <a:r>
              <a:rPr lang="en-US" altLang="zh-CN" sz="2100" kern="1200">
                <a:solidFill>
                  <a:srgbClr val="006600"/>
                </a:solidFill>
              </a:rPr>
              <a:t> is a singleton (definition nearest to </a:t>
            </a:r>
            <a:r>
              <a:rPr lang="en-US" altLang="zh-CN" sz="2100" b="1" kern="1200">
                <a:solidFill>
                  <a:srgbClr val="006600"/>
                </a:solidFill>
              </a:rPr>
              <a:t>s</a:t>
            </a:r>
            <a:r>
              <a:rPr lang="en-US" altLang="zh-CN" sz="2100" kern="1200">
                <a:solidFill>
                  <a:srgbClr val="006600"/>
                </a:solidFill>
              </a:rPr>
              <a:t>). </a:t>
            </a:r>
            <a:endParaRPr lang="en-US" altLang="zh-CN" sz="2100" kern="1200">
              <a:solidFill>
                <a:srgbClr val="006600"/>
              </a:solidFill>
            </a:endParaRPr>
          </a:p>
          <a:p>
            <a:pPr marL="942975" lvl="1" indent="-400050" defTabSz="0">
              <a:tabLst>
                <a:tab pos="1167130" algn="l"/>
                <a:tab pos="1524000" algn="l"/>
              </a:tabLst>
            </a:pPr>
            <a:r>
              <a:rPr lang="en-US" altLang="zh-CN" sz="2100" kern="1200"/>
              <a:t>Otherwise, ud-chain of </a:t>
            </a:r>
            <a:r>
              <a:rPr lang="en-US" altLang="zh-CN" sz="2100" b="1" kern="1200"/>
              <a:t>s.x</a:t>
            </a:r>
            <a:r>
              <a:rPr lang="en-US" altLang="zh-CN" sz="2100" kern="1200"/>
              <a:t> is all definitions of </a:t>
            </a:r>
            <a:r>
              <a:rPr lang="en-US" altLang="zh-CN" sz="2100" b="1" kern="1200"/>
              <a:t>x</a:t>
            </a:r>
            <a:r>
              <a:rPr lang="en-US" altLang="zh-CN" sz="2100" kern="1200"/>
              <a:t> in </a:t>
            </a:r>
            <a:r>
              <a:rPr lang="en-US" altLang="zh-CN" sz="2100" kern="1200">
                <a:solidFill>
                  <a:srgbClr val="A50021"/>
                </a:solidFill>
              </a:rPr>
              <a:t>in[B]</a:t>
            </a:r>
            <a:r>
              <a:rPr lang="en-US" altLang="zh-CN" sz="2100" kern="1200"/>
              <a:t>. </a:t>
            </a:r>
            <a:endParaRPr lang="en-US" altLang="zh-CN" sz="2100" kern="1200"/>
          </a:p>
          <a:p>
            <a:pPr marL="476250" indent="-476250" defTabSz="0">
              <a:tabLst>
                <a:tab pos="1167130" algn="l"/>
                <a:tab pos="1524000" algn="l"/>
              </a:tabLst>
            </a:pPr>
            <a:r>
              <a:rPr lang="en-US" altLang="zh-CN" sz="2500" kern="1200"/>
              <a:t>Result ud-chains</a:t>
            </a:r>
            <a:endParaRPr lang="en-US" altLang="zh-CN" sz="2500" kern="1200"/>
          </a:p>
          <a:p>
            <a:pPr marL="942975" lvl="1" indent="-400050" defTabSz="0">
              <a:tabLst>
                <a:tab pos="1167130" algn="l"/>
                <a:tab pos="1524000" algn="l"/>
              </a:tabLst>
            </a:pPr>
            <a:r>
              <a:rPr lang="en-US" altLang="zh-CN" sz="2100" kern="1200">
                <a:solidFill>
                  <a:srgbClr val="A50021"/>
                </a:solidFill>
              </a:rPr>
              <a:t>Variable i at definition d</a:t>
            </a:r>
            <a:r>
              <a:rPr lang="en-US" altLang="zh-CN" sz="2100" kern="1200" baseline="-25000">
                <a:solidFill>
                  <a:srgbClr val="A50021"/>
                </a:solidFill>
              </a:rPr>
              <a:t>2</a:t>
            </a:r>
            <a:r>
              <a:rPr lang="en-US" altLang="zh-CN" sz="2100" kern="1200">
                <a:solidFill>
                  <a:srgbClr val="A50021"/>
                </a:solidFill>
              </a:rPr>
              <a:t>: </a:t>
            </a:r>
            <a:r>
              <a:rPr lang="en-US" altLang="zh-CN" sz="2100" kern="1200">
                <a:solidFill>
                  <a:srgbClr val="006600"/>
                </a:solidFill>
              </a:rPr>
              <a:t>{d</a:t>
            </a:r>
            <a:r>
              <a:rPr lang="en-US" altLang="zh-CN" sz="2100" kern="1200" baseline="-25000">
                <a:solidFill>
                  <a:srgbClr val="006600"/>
                </a:solidFill>
              </a:rPr>
              <a:t>1</a:t>
            </a:r>
            <a:r>
              <a:rPr lang="en-US" altLang="zh-CN" sz="2100" kern="1200">
                <a:solidFill>
                  <a:srgbClr val="006600"/>
                </a:solidFill>
              </a:rPr>
              <a:t>}</a:t>
            </a:r>
            <a:endParaRPr lang="en-US" altLang="zh-CN" sz="2100" kern="1200">
              <a:solidFill>
                <a:srgbClr val="006600"/>
              </a:solidFill>
            </a:endParaRPr>
          </a:p>
          <a:p>
            <a:pPr marL="942975" lvl="1" indent="-400050" defTabSz="0">
              <a:tabLst>
                <a:tab pos="1167130" algn="l"/>
                <a:tab pos="1524000" algn="l"/>
              </a:tabLst>
            </a:pPr>
            <a:r>
              <a:rPr lang="en-US" altLang="zh-CN" sz="2100" kern="1200">
                <a:solidFill>
                  <a:srgbClr val="A50021"/>
                </a:solidFill>
              </a:rPr>
              <a:t>Variable j at definition d</a:t>
            </a:r>
            <a:r>
              <a:rPr lang="en-US" altLang="zh-CN" sz="2100" kern="1200" baseline="-25000">
                <a:solidFill>
                  <a:srgbClr val="A50021"/>
                </a:solidFill>
              </a:rPr>
              <a:t>4</a:t>
            </a:r>
            <a:r>
              <a:rPr lang="en-US" altLang="zh-CN" sz="2100" kern="1200">
                <a:solidFill>
                  <a:srgbClr val="A50021"/>
                </a:solidFill>
              </a:rPr>
              <a:t>: </a:t>
            </a:r>
            <a:r>
              <a:rPr lang="en-US" altLang="zh-CN" sz="2100" kern="1200">
                <a:solidFill>
                  <a:srgbClr val="0033CC"/>
                </a:solidFill>
              </a:rPr>
              <a:t>{d</a:t>
            </a:r>
            <a:r>
              <a:rPr lang="en-US" altLang="zh-CN" sz="2100" kern="1200" baseline="-25000">
                <a:solidFill>
                  <a:srgbClr val="0033CC"/>
                </a:solidFill>
              </a:rPr>
              <a:t>2</a:t>
            </a:r>
            <a:r>
              <a:rPr lang="en-US" altLang="zh-CN" sz="2100" kern="1200">
                <a:solidFill>
                  <a:srgbClr val="0033CC"/>
                </a:solidFill>
              </a:rPr>
              <a:t>, d</a:t>
            </a:r>
            <a:r>
              <a:rPr lang="en-US" altLang="zh-CN" sz="2100" kern="1200" baseline="-25000">
                <a:solidFill>
                  <a:srgbClr val="0033CC"/>
                </a:solidFill>
              </a:rPr>
              <a:t>4</a:t>
            </a:r>
            <a:r>
              <a:rPr lang="en-US" altLang="zh-CN" sz="2100" kern="1200">
                <a:solidFill>
                  <a:srgbClr val="0033CC"/>
                </a:solidFill>
              </a:rPr>
              <a:t>, d</a:t>
            </a:r>
            <a:r>
              <a:rPr lang="en-US" altLang="zh-CN" sz="2100" kern="1200" baseline="-25000">
                <a:solidFill>
                  <a:srgbClr val="0033CC"/>
                </a:solidFill>
              </a:rPr>
              <a:t>5</a:t>
            </a:r>
            <a:r>
              <a:rPr lang="en-US" altLang="zh-CN" sz="2100" kern="1200">
                <a:solidFill>
                  <a:srgbClr val="0033CC"/>
                </a:solidFill>
              </a:rPr>
              <a:t>}</a:t>
            </a:r>
            <a:endParaRPr lang="en-US" altLang="zh-CN" sz="2100" kern="1200">
              <a:solidFill>
                <a:srgbClr val="0033CC"/>
              </a:solidFill>
            </a:endParaRPr>
          </a:p>
          <a:p>
            <a:pPr marL="942975" lvl="1" indent="-400050" defTabSz="0">
              <a:tabLst>
                <a:tab pos="1167130" algn="l"/>
                <a:tab pos="1524000" algn="l"/>
              </a:tabLst>
            </a:pPr>
            <a:r>
              <a:rPr lang="en-US" altLang="zh-CN" sz="2100" kern="1200">
                <a:solidFill>
                  <a:srgbClr val="A50021"/>
                </a:solidFill>
              </a:rPr>
              <a:t>Variable j at definition d</a:t>
            </a:r>
            <a:r>
              <a:rPr lang="en-US" altLang="zh-CN" sz="2100" kern="1200" baseline="-25000">
                <a:solidFill>
                  <a:srgbClr val="A50021"/>
                </a:solidFill>
              </a:rPr>
              <a:t>5</a:t>
            </a:r>
            <a:r>
              <a:rPr lang="en-US" altLang="zh-CN" sz="2100" kern="1200">
                <a:solidFill>
                  <a:srgbClr val="A50021"/>
                </a:solidFill>
              </a:rPr>
              <a:t>: </a:t>
            </a:r>
            <a:r>
              <a:rPr lang="en-US" altLang="zh-CN" sz="2100" kern="1200">
                <a:solidFill>
                  <a:srgbClr val="0033CC"/>
                </a:solidFill>
              </a:rPr>
              <a:t>{d</a:t>
            </a:r>
            <a:r>
              <a:rPr lang="en-US" altLang="zh-CN" sz="2100" kern="1200" baseline="-25000">
                <a:solidFill>
                  <a:srgbClr val="0033CC"/>
                </a:solidFill>
              </a:rPr>
              <a:t>4</a:t>
            </a:r>
            <a:r>
              <a:rPr lang="en-US" altLang="zh-CN" sz="2100" kern="1200">
                <a:solidFill>
                  <a:srgbClr val="0033CC"/>
                </a:solidFill>
              </a:rPr>
              <a:t>}</a:t>
            </a:r>
            <a:endParaRPr lang="en-US" altLang="zh-CN" sz="2100" kern="1200">
              <a:solidFill>
                <a:srgbClr val="0033CC"/>
              </a:solidFill>
            </a:endParaRPr>
          </a:p>
          <a:p>
            <a:pPr marL="942975" lvl="1" indent="-400050" defTabSz="0">
              <a:tabLst>
                <a:tab pos="1167130" algn="l"/>
                <a:tab pos="1524000" algn="l"/>
              </a:tabLst>
            </a:pPr>
            <a:r>
              <a:rPr lang="en-US" altLang="zh-CN" sz="2100" kern="1200">
                <a:solidFill>
                  <a:srgbClr val="A50021"/>
                </a:solidFill>
              </a:rPr>
              <a:t>Variable i at definition d</a:t>
            </a:r>
            <a:r>
              <a:rPr lang="en-US" altLang="zh-CN" sz="2100" kern="1200" baseline="-25000">
                <a:solidFill>
                  <a:srgbClr val="A50021"/>
                </a:solidFill>
              </a:rPr>
              <a:t>6</a:t>
            </a:r>
            <a:r>
              <a:rPr lang="en-US" altLang="zh-CN" sz="2100" kern="1200">
                <a:solidFill>
                  <a:srgbClr val="A50021"/>
                </a:solidFill>
              </a:rPr>
              <a:t>: </a:t>
            </a:r>
            <a:r>
              <a:rPr lang="en-US" altLang="zh-CN" sz="2100" kern="1200">
                <a:solidFill>
                  <a:srgbClr val="0033CC"/>
                </a:solidFill>
              </a:rPr>
              <a:t>{d</a:t>
            </a:r>
            <a:r>
              <a:rPr lang="en-US" altLang="zh-CN" sz="2100" kern="1200" baseline="-25000">
                <a:solidFill>
                  <a:srgbClr val="0033CC"/>
                </a:solidFill>
              </a:rPr>
              <a:t>3</a:t>
            </a:r>
            <a:r>
              <a:rPr lang="en-US" altLang="zh-CN" sz="2100" kern="1200">
                <a:solidFill>
                  <a:srgbClr val="0033CC"/>
                </a:solidFill>
              </a:rPr>
              <a:t>}</a:t>
            </a:r>
            <a:endParaRPr lang="en-US" altLang="zh-CN" sz="2100" kern="1200">
              <a:solidFill>
                <a:srgbClr val="0033CC"/>
              </a:solidFill>
            </a:endParaRPr>
          </a:p>
          <a:p>
            <a:pPr marL="942975" lvl="1" indent="-400050" defTabSz="0">
              <a:tabLst>
                <a:tab pos="1167130" algn="l"/>
                <a:tab pos="1524000" algn="l"/>
              </a:tabLst>
            </a:pPr>
            <a:r>
              <a:rPr lang="en-US" altLang="zh-CN" sz="2100" kern="1200">
                <a:solidFill>
                  <a:srgbClr val="A50021"/>
                </a:solidFill>
              </a:rPr>
              <a:t>Variable j at definition d</a:t>
            </a:r>
            <a:r>
              <a:rPr lang="en-US" altLang="zh-CN" sz="2100" kern="1200" baseline="-25000">
                <a:solidFill>
                  <a:srgbClr val="A50021"/>
                </a:solidFill>
              </a:rPr>
              <a:t>7</a:t>
            </a:r>
            <a:r>
              <a:rPr lang="en-US" altLang="zh-CN" sz="2100" kern="1200">
                <a:solidFill>
                  <a:srgbClr val="A50021"/>
                </a:solidFill>
              </a:rPr>
              <a:t>: </a:t>
            </a:r>
            <a:r>
              <a:rPr lang="en-US" altLang="zh-CN" sz="2100" kern="1200">
                <a:solidFill>
                  <a:srgbClr val="0033CC"/>
                </a:solidFill>
              </a:rPr>
              <a:t>{d</a:t>
            </a:r>
            <a:r>
              <a:rPr lang="en-US" altLang="zh-CN" sz="2100" kern="1200" baseline="-25000">
                <a:solidFill>
                  <a:srgbClr val="0033CC"/>
                </a:solidFill>
              </a:rPr>
              <a:t>4</a:t>
            </a:r>
            <a:r>
              <a:rPr lang="en-US" altLang="zh-CN" sz="2100" kern="1200">
                <a:solidFill>
                  <a:srgbClr val="0033CC"/>
                </a:solidFill>
              </a:rPr>
              <a:t>, d</a:t>
            </a:r>
            <a:r>
              <a:rPr lang="en-US" altLang="zh-CN" sz="2100" kern="1200" baseline="-25000">
                <a:solidFill>
                  <a:srgbClr val="0033CC"/>
                </a:solidFill>
              </a:rPr>
              <a:t>5</a:t>
            </a:r>
            <a:r>
              <a:rPr lang="en-US" altLang="zh-CN" sz="2100" kern="1200">
                <a:solidFill>
                  <a:srgbClr val="0033CC"/>
                </a:solidFill>
              </a:rPr>
              <a:t>}</a:t>
            </a:r>
            <a:endParaRPr lang="en-US" altLang="zh-CN" sz="2100" kern="1200">
              <a:solidFill>
                <a:srgbClr val="0033CC"/>
              </a:solidFill>
            </a:endParaRPr>
          </a:p>
        </p:txBody>
      </p:sp>
      <p:sp>
        <p:nvSpPr>
          <p:cNvPr id="743521" name="线形标注 2 743520"/>
          <p:cNvSpPr/>
          <p:nvPr/>
        </p:nvSpPr>
        <p:spPr>
          <a:xfrm>
            <a:off x="7162800" y="3810000"/>
            <a:ext cx="1752600" cy="609600"/>
          </a:xfrm>
          <a:prstGeom prst="borderCallout2">
            <a:avLst>
              <a:gd name="adj1" fmla="val 18750"/>
              <a:gd name="adj2" fmla="val -4347"/>
              <a:gd name="adj3" fmla="val 18750"/>
              <a:gd name="adj4" fmla="val -19565"/>
              <a:gd name="adj5" fmla="val 121875"/>
              <a:gd name="adj6" fmla="val -34963"/>
            </a:avLst>
          </a:prstGeom>
          <a:noFill/>
          <a:ln w="9525" cap="flat" cmpd="sng">
            <a:solidFill>
              <a:srgbClr val="FF3300"/>
            </a:solidFill>
            <a:prstDash val="dash"/>
            <a:miter/>
            <a:headEnd type="none" w="lg" len="lg"/>
            <a:tailEnd type="none" w="med" len="med"/>
          </a:ln>
        </p:spPr>
        <p:txBody>
          <a:bodyPr anchor="ctr"/>
          <a:p>
            <a:pPr lvl="0" algn="l" eaLnBrk="1" hangingPunct="1">
              <a:spcBef>
                <a:spcPct val="25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en-US" altLang="zh-CN" sz="1400" baseline="-250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1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 the definition of </a:t>
            </a:r>
            <a:r>
              <a:rPr lang="en-US" altLang="zh-CN" sz="1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1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not</a:t>
            </a:r>
            <a:r>
              <a:rPr lang="en-US" altLang="zh-CN" sz="1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j</a:t>
            </a:r>
            <a:r>
              <a:rPr lang="en-US" altLang="zh-CN" sz="1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!</a:t>
            </a:r>
            <a:endParaRPr lang="en-US" altLang="zh-CN" sz="140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3522" name="线形标注 2 743521"/>
          <p:cNvSpPr/>
          <p:nvPr/>
        </p:nvSpPr>
        <p:spPr>
          <a:xfrm>
            <a:off x="7162800" y="4953000"/>
            <a:ext cx="1828800" cy="609600"/>
          </a:xfrm>
          <a:prstGeom prst="borderCallout2">
            <a:avLst>
              <a:gd name="adj1" fmla="val 18750"/>
              <a:gd name="adj2" fmla="val -4167"/>
              <a:gd name="adj3" fmla="val 18750"/>
              <a:gd name="adj4" fmla="val -18056"/>
              <a:gd name="adj5" fmla="val 67449"/>
              <a:gd name="adj6" fmla="val -32032"/>
            </a:avLst>
          </a:prstGeom>
          <a:noFill/>
          <a:ln w="9525" cap="flat" cmpd="sng">
            <a:solidFill>
              <a:srgbClr val="FF3300"/>
            </a:solidFill>
            <a:prstDash val="dash"/>
            <a:miter/>
            <a:headEnd type="none" w="lg" len="lg"/>
            <a:tailEnd type="none" w="med" len="med"/>
          </a:ln>
        </p:spPr>
        <p:txBody>
          <a:bodyPr anchor="ctr"/>
          <a:p>
            <a:pPr lvl="0" algn="l" eaLnBrk="1" hangingPunct="1">
              <a:spcBef>
                <a:spcPct val="25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en-US" altLang="zh-CN" sz="1400" baseline="-250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1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and d</a:t>
            </a:r>
            <a:r>
              <a:rPr lang="en-US" altLang="zh-CN" sz="1400" baseline="-250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 sz="1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are the definitions of </a:t>
            </a:r>
            <a:r>
              <a:rPr lang="en-US" altLang="zh-CN" sz="1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r>
              <a:rPr lang="en-US" altLang="zh-CN" sz="1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not</a:t>
            </a:r>
            <a:r>
              <a:rPr lang="en-US" altLang="zh-CN" sz="1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</a:t>
            </a:r>
            <a:r>
              <a:rPr lang="en-US" altLang="zh-CN" sz="1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!</a:t>
            </a:r>
            <a:endParaRPr lang="en-US" altLang="zh-CN" sz="140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4450" name="标题 74444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Global Constant Propagation </a:t>
            </a:r>
            <a:br>
              <a:rPr lang="en-US" altLang="zh-CN" sz="3200"/>
            </a:br>
            <a:r>
              <a:rPr lang="en-US" altLang="zh-CN" sz="3200"/>
              <a:t>and Folding Based on Ud-Chains</a:t>
            </a:r>
            <a:endParaRPr lang="en-US" altLang="zh-CN" sz="3200"/>
          </a:p>
        </p:txBody>
      </p:sp>
      <p:sp>
        <p:nvSpPr>
          <p:cNvPr id="744451" name="文本占位符 744450"/>
          <p:cNvSpPr>
            <a:spLocks noGrp="1"/>
          </p:cNvSpPr>
          <p:nvPr>
            <p:ph type="body" idx="1"/>
          </p:nvPr>
        </p:nvSpPr>
        <p:spPr>
          <a:xfrm>
            <a:off x="1143000" y="1600200"/>
            <a:ext cx="7696200" cy="4953000"/>
          </a:xfrm>
        </p:spPr>
        <p:txBody>
          <a:bodyPr/>
          <a:p>
            <a:pPr marL="0" indent="0" defTabSz="0">
              <a:spcBef>
                <a:spcPct val="10000"/>
              </a:spcBef>
              <a:buNone/>
              <a:tabLst>
                <a:tab pos="265430" algn="l"/>
                <a:tab pos="450850" algn="l"/>
                <a:tab pos="622300" algn="l"/>
                <a:tab pos="901700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changed = </a:t>
            </a:r>
            <a:r>
              <a:rPr lang="en-US" altLang="zh-CN" sz="1600" b="1">
                <a:solidFill>
                  <a:srgbClr val="A50021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;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marL="0" indent="0" defTabSz="0">
              <a:spcBef>
                <a:spcPct val="10000"/>
              </a:spcBef>
              <a:buNone/>
              <a:tabLst>
                <a:tab pos="265430" algn="l"/>
                <a:tab pos="450850" algn="l"/>
                <a:tab pos="622300" algn="l"/>
                <a:tab pos="901700" algn="l"/>
              </a:tabLst>
            </a:pPr>
            <a:r>
              <a:rPr lang="en-US" altLang="zh-CN" sz="1600" b="1">
                <a:solidFill>
                  <a:srgbClr val="A50021"/>
                </a:solidFill>
                <a:latin typeface="Courier New" panose="02070309020205020404" pitchFamily="49" charset="0"/>
              </a:rPr>
              <a:t>while 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(changed) {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marL="0" indent="0" defTabSz="0">
              <a:spcBef>
                <a:spcPct val="10000"/>
              </a:spcBef>
              <a:buNone/>
              <a:tabLst>
                <a:tab pos="265430" algn="l"/>
                <a:tab pos="450850" algn="l"/>
                <a:tab pos="622300" algn="l"/>
                <a:tab pos="901700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	changed = </a:t>
            </a:r>
            <a:r>
              <a:rPr lang="en-US" altLang="zh-CN" sz="1600" b="1">
                <a:solidFill>
                  <a:srgbClr val="A50021"/>
                </a:solidFill>
                <a:latin typeface="Courier New" panose="02070309020205020404" pitchFamily="49" charset="0"/>
              </a:rPr>
              <a:t>false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;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marL="0" indent="0" defTabSz="0">
              <a:spcBef>
                <a:spcPct val="10000"/>
              </a:spcBef>
              <a:buNone/>
              <a:tabLst>
                <a:tab pos="265430" algn="l"/>
                <a:tab pos="450850" algn="l"/>
                <a:tab pos="622300" algn="l"/>
                <a:tab pos="901700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600" b="1">
                <a:solidFill>
                  <a:srgbClr val="A50021"/>
                </a:solidFill>
                <a:latin typeface="Courier New" panose="02070309020205020404" pitchFamily="49" charset="0"/>
              </a:rPr>
              <a:t>foreach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 (statement 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</a:rPr>
              <a:t>[S: x = ...]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) {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marL="0" indent="0" defTabSz="0">
              <a:spcBef>
                <a:spcPct val="10000"/>
              </a:spcBef>
              <a:buNone/>
              <a:tabLst>
                <a:tab pos="265430" algn="l"/>
                <a:tab pos="450850" algn="l"/>
                <a:tab pos="622300" algn="l"/>
                <a:tab pos="901700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		</a:t>
            </a:r>
            <a:r>
              <a:rPr lang="en-US" altLang="zh-CN" sz="1600" b="1">
                <a:solidFill>
                  <a:srgbClr val="A50021"/>
                </a:solidFill>
                <a:latin typeface="Courier New" panose="02070309020205020404" pitchFamily="49" charset="0"/>
              </a:rPr>
              <a:t>foreach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 (operand 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</a:rPr>
              <a:t>S.y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) {  // constant propagation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marL="0" indent="0" defTabSz="0">
              <a:spcBef>
                <a:spcPct val="10000"/>
              </a:spcBef>
              <a:buNone/>
              <a:tabLst>
                <a:tab pos="265430" algn="l"/>
                <a:tab pos="450850" algn="l"/>
                <a:tab pos="622300" algn="l"/>
                <a:tab pos="901700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			</a:t>
            </a:r>
            <a:r>
              <a:rPr lang="en-US" altLang="zh-CN" sz="1600" b="1">
                <a:solidFill>
                  <a:srgbClr val="A50021"/>
                </a:solidFill>
                <a:latin typeface="Courier New" panose="02070309020205020404" pitchFamily="49" charset="0"/>
              </a:rPr>
              <a:t>if 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</a:rPr>
              <a:t>S.y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.ud-chain has only one 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A50021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 is 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</a:rPr>
              <a:t>[y = CONST]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) {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marL="0" indent="0" defTabSz="0">
              <a:spcBef>
                <a:spcPct val="10000"/>
              </a:spcBef>
              <a:buNone/>
              <a:tabLst>
                <a:tab pos="265430" algn="l"/>
                <a:tab pos="450850" algn="l"/>
                <a:tab pos="622300" algn="l"/>
                <a:tab pos="901700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				</a:t>
            </a:r>
            <a:r>
              <a:rPr lang="en-US" altLang="zh-CN" sz="1600" b="1">
                <a:solidFill>
                  <a:srgbClr val="A50021"/>
                </a:solidFill>
                <a:latin typeface="Courier New" panose="02070309020205020404" pitchFamily="49" charset="0"/>
              </a:rPr>
              <a:t>replace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 all 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</a:rPr>
              <a:t>S.y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 with CONST;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marL="0" indent="0" defTabSz="0">
              <a:spcBef>
                <a:spcPct val="10000"/>
              </a:spcBef>
              <a:buNone/>
              <a:tabLst>
                <a:tab pos="265430" algn="l"/>
                <a:tab pos="450850" algn="l"/>
                <a:tab pos="622300" algn="l"/>
                <a:tab pos="901700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				changed = </a:t>
            </a:r>
            <a:r>
              <a:rPr lang="en-US" altLang="zh-CN" sz="1600" b="1">
                <a:solidFill>
                  <a:srgbClr val="A50021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;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marL="0" indent="0" defTabSz="0">
              <a:spcBef>
                <a:spcPct val="10000"/>
              </a:spcBef>
              <a:buNone/>
              <a:tabLst>
                <a:tab pos="265430" algn="l"/>
                <a:tab pos="450850" algn="l"/>
                <a:tab pos="622300" algn="l"/>
                <a:tab pos="901700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			}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marL="0" indent="0" defTabSz="0">
              <a:spcBef>
                <a:spcPct val="10000"/>
              </a:spcBef>
              <a:buNone/>
              <a:tabLst>
                <a:tab pos="265430" algn="l"/>
                <a:tab pos="450850" algn="l"/>
                <a:tab pos="622300" algn="l"/>
                <a:tab pos="901700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		}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marL="0" indent="0" defTabSz="0">
              <a:spcBef>
                <a:spcPct val="10000"/>
              </a:spcBef>
              <a:buNone/>
              <a:tabLst>
                <a:tab pos="265430" algn="l"/>
                <a:tab pos="450850" algn="l"/>
                <a:tab pos="622300" algn="l"/>
                <a:tab pos="901700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		</a:t>
            </a:r>
            <a:r>
              <a:rPr lang="en-US" altLang="zh-CN" sz="1600" b="1">
                <a:solidFill>
                  <a:srgbClr val="A50021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 (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</a:rPr>
              <a:t>S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 has op </a:t>
            </a:r>
            <a:r>
              <a:rPr lang="en-US" altLang="zh-CN" sz="1600" b="1">
                <a:solidFill>
                  <a:srgbClr val="A50021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 each operand is CONST) { // folding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marL="0" indent="0" defTabSz="0">
              <a:spcBef>
                <a:spcPct val="10000"/>
              </a:spcBef>
              <a:buNone/>
              <a:tabLst>
                <a:tab pos="265430" algn="l"/>
                <a:tab pos="450850" algn="l"/>
                <a:tab pos="622300" algn="l"/>
                <a:tab pos="901700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			</a:t>
            </a:r>
            <a:r>
              <a:rPr lang="en-US" altLang="zh-CN" sz="1600" b="1">
                <a:solidFill>
                  <a:srgbClr val="A50021"/>
                </a:solidFill>
                <a:latin typeface="Courier New" panose="02070309020205020404" pitchFamily="49" charset="0"/>
              </a:rPr>
              <a:t>let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 C = result of constant operation; 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marL="0" indent="0" defTabSz="0">
              <a:spcBef>
                <a:spcPct val="10000"/>
              </a:spcBef>
              <a:buNone/>
              <a:tabLst>
                <a:tab pos="265430" algn="l"/>
                <a:tab pos="450850" algn="l"/>
                <a:tab pos="622300" algn="l"/>
                <a:tab pos="901700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			replace 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</a:rPr>
              <a:t>S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 with 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</a:rPr>
              <a:t>[x = C]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;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marL="0" indent="0" defTabSz="0">
              <a:spcBef>
                <a:spcPct val="10000"/>
              </a:spcBef>
              <a:buNone/>
              <a:tabLst>
                <a:tab pos="265430" algn="l"/>
                <a:tab pos="450850" algn="l"/>
                <a:tab pos="622300" algn="l"/>
                <a:tab pos="901700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			changed = </a:t>
            </a:r>
            <a:r>
              <a:rPr lang="en-US" altLang="zh-CN" sz="1600" b="1">
                <a:solidFill>
                  <a:srgbClr val="A50021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;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marL="0" indent="0" defTabSz="0">
              <a:spcBef>
                <a:spcPct val="10000"/>
              </a:spcBef>
              <a:buNone/>
              <a:tabLst>
                <a:tab pos="265430" algn="l"/>
                <a:tab pos="450850" algn="l"/>
                <a:tab pos="622300" algn="l"/>
                <a:tab pos="901700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		}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marL="0" indent="0" defTabSz="0">
              <a:spcBef>
                <a:spcPct val="10000"/>
              </a:spcBef>
              <a:buNone/>
              <a:tabLst>
                <a:tab pos="265430" algn="l"/>
                <a:tab pos="450850" algn="l"/>
                <a:tab pos="622300" algn="l"/>
                <a:tab pos="901700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	}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marL="0" indent="0" defTabSz="0">
              <a:spcBef>
                <a:spcPct val="10000"/>
              </a:spcBef>
              <a:buNone/>
              <a:tabLst>
                <a:tab pos="265430" algn="l"/>
                <a:tab pos="450850" algn="l"/>
                <a:tab pos="622300" algn="l"/>
                <a:tab pos="901700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</a:rPr>
              <a:t>}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5474" name="标题 74547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More Data-Flow Equations:</a:t>
            </a:r>
            <a:br>
              <a:rPr lang="en-US" altLang="zh-CN" sz="3200"/>
            </a:br>
            <a:r>
              <a:rPr lang="en-US" altLang="zh-CN" sz="3200"/>
              <a:t>Available Expressions</a:t>
            </a:r>
            <a:endParaRPr lang="en-US" altLang="zh-CN" sz="3200"/>
          </a:p>
        </p:txBody>
      </p:sp>
      <p:sp>
        <p:nvSpPr>
          <p:cNvPr id="745475" name="文本占位符 745474"/>
          <p:cNvSpPr>
            <a:spLocks noGrp="1"/>
          </p:cNvSpPr>
          <p:nvPr>
            <p:ph type="body" idx="1"/>
          </p:nvPr>
        </p:nvSpPr>
        <p:spPr>
          <a:xfrm>
            <a:off x="1370013" y="1600200"/>
            <a:ext cx="7313612" cy="4648200"/>
          </a:xfrm>
        </p:spPr>
        <p:txBody>
          <a:bodyPr/>
          <a:p>
            <a:pPr marL="268605" indent="-268605"/>
            <a:r>
              <a:rPr lang="en-US" altLang="zh-CN" sz="2500" b="1"/>
              <a:t>Forward</a:t>
            </a:r>
            <a:r>
              <a:rPr lang="en-US" altLang="zh-CN" sz="2500"/>
              <a:t> data-flow equation</a:t>
            </a:r>
            <a:endParaRPr lang="en-US" altLang="zh-CN" sz="2500"/>
          </a:p>
          <a:p>
            <a:pPr marL="447675" lvl="1" indent="0">
              <a:buNone/>
            </a:pPr>
            <a:r>
              <a:rPr lang="en-US" altLang="zh-CN" sz="2100" b="1">
                <a:solidFill>
                  <a:srgbClr val="0033CC"/>
                </a:solidFill>
                <a:latin typeface="Courier New" panose="02070309020205020404" pitchFamily="49" charset="0"/>
              </a:rPr>
              <a:t>out[B] = (in[B] - E_kill[B]) </a:t>
            </a:r>
            <a:r>
              <a:rPr lang="en-US" altLang="zh-CN" sz="2100" b="1">
                <a:solidFill>
                  <a:srgbClr val="0033CC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</a:t>
            </a:r>
            <a:r>
              <a:rPr lang="en-US" altLang="zh-CN" sz="2100" b="1">
                <a:solidFill>
                  <a:srgbClr val="0033CC"/>
                </a:solidFill>
                <a:latin typeface="Courier New" panose="02070309020205020404" pitchFamily="49" charset="0"/>
              </a:rPr>
              <a:t> E_gen[B]</a:t>
            </a:r>
            <a:br>
              <a:rPr lang="en-US" altLang="zh-CN" sz="2100" b="1">
                <a:solidFill>
                  <a:srgbClr val="0033CC"/>
                </a:solidFill>
                <a:latin typeface="Courier New" panose="02070309020205020404" pitchFamily="49" charset="0"/>
              </a:rPr>
            </a:br>
            <a:r>
              <a:rPr lang="en-US" altLang="zh-CN" sz="2100" b="1">
                <a:solidFill>
                  <a:srgbClr val="0033CC"/>
                </a:solidFill>
                <a:latin typeface="Courier New" panose="02070309020205020404" pitchFamily="49" charset="0"/>
              </a:rPr>
              <a:t>in[B] = iif(B == ENTRY, </a:t>
            </a:r>
            <a:r>
              <a:rPr lang="en-US" altLang="zh-CN" sz="2100" b="1">
                <a:solidFill>
                  <a:srgbClr val="0033CC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</a:t>
            </a:r>
            <a:r>
              <a:rPr lang="en-US" altLang="zh-CN" sz="2100" b="1">
                <a:solidFill>
                  <a:srgbClr val="0033CC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100" b="1">
                <a:solidFill>
                  <a:srgbClr val="FF33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</a:t>
            </a:r>
            <a:r>
              <a:rPr lang="en-US" altLang="zh-CN" sz="2100" b="1" baseline="-25000">
                <a:solidFill>
                  <a:srgbClr val="0033CC"/>
                </a:solidFill>
                <a:latin typeface="Courier New" panose="02070309020205020404" pitchFamily="49" charset="0"/>
              </a:rPr>
              <a:t>p</a:t>
            </a:r>
            <a:r>
              <a:rPr lang="en-US" altLang="zh-CN" sz="2100" b="1" baseline="-25000">
                <a:solidFill>
                  <a:srgbClr val="0033CC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lang="en-US" altLang="zh-CN" sz="2100" b="1" baseline="-25000">
                <a:solidFill>
                  <a:srgbClr val="0033CC"/>
                </a:solidFill>
                <a:latin typeface="Courier New" panose="02070309020205020404" pitchFamily="49" charset="0"/>
              </a:rPr>
              <a:t>PRE(B)</a:t>
            </a:r>
            <a:r>
              <a:rPr lang="en-US" altLang="zh-CN" sz="2100" b="1">
                <a:solidFill>
                  <a:srgbClr val="0033CC"/>
                </a:solidFill>
                <a:latin typeface="Courier New" panose="02070309020205020404" pitchFamily="49" charset="0"/>
              </a:rPr>
              <a:t> out[p])</a:t>
            </a:r>
            <a:endParaRPr lang="en-US" altLang="zh-CN" sz="2100" b="1">
              <a:solidFill>
                <a:srgbClr val="0033CC"/>
              </a:solidFill>
              <a:latin typeface="Courier New" panose="02070309020205020404" pitchFamily="49" charset="0"/>
            </a:endParaRPr>
          </a:p>
          <a:p>
            <a:pPr marL="1076325" lvl="2" indent="-269875"/>
            <a:r>
              <a:rPr lang="en-US" altLang="zh-CN" sz="2000"/>
              <a:t>in[B]: available expressions before B. </a:t>
            </a:r>
            <a:endParaRPr lang="en-US" altLang="zh-CN" sz="2000"/>
          </a:p>
          <a:p>
            <a:pPr marL="1076325" lvl="2" indent="-269875"/>
            <a:r>
              <a:rPr lang="en-US" altLang="zh-CN" sz="2000"/>
              <a:t>out[B]: available expressions after B. </a:t>
            </a:r>
            <a:endParaRPr lang="en-US" altLang="zh-CN" sz="2000"/>
          </a:p>
          <a:p>
            <a:pPr marL="1076325" lvl="2" indent="-269875"/>
            <a:r>
              <a:rPr lang="en-US" altLang="zh-CN" sz="2000"/>
              <a:t>E_gen[B]: expressions generated by B. </a:t>
            </a:r>
            <a:endParaRPr lang="en-US" altLang="zh-CN" sz="2000"/>
          </a:p>
          <a:p>
            <a:pPr marL="1076325" lvl="2" indent="-269875"/>
            <a:r>
              <a:rPr lang="en-US" altLang="zh-CN" sz="2000"/>
              <a:t>E_kill[B]: expressions killed by B. </a:t>
            </a:r>
            <a:endParaRPr lang="en-US" altLang="zh-CN" sz="2000"/>
          </a:p>
          <a:p>
            <a:pPr marL="268605" indent="-268605"/>
            <a:r>
              <a:rPr lang="en-US" altLang="zh-CN" sz="2500"/>
              <a:t>Motivation</a:t>
            </a:r>
            <a:endParaRPr lang="en-US" altLang="zh-CN" sz="2500"/>
          </a:p>
          <a:p>
            <a:pPr marL="447675" lvl="1" indent="0"/>
            <a:r>
              <a:rPr lang="en-US" altLang="zh-CN" sz="2100"/>
              <a:t>  Available expression </a:t>
            </a:r>
            <a:r>
              <a:rPr lang="en-US" altLang="zh-CN" sz="2100">
                <a:solidFill>
                  <a:srgbClr val="A50021"/>
                </a:solidFill>
              </a:rPr>
              <a:t>E = X op Y</a:t>
            </a:r>
            <a:r>
              <a:rPr lang="en-US" altLang="zh-CN" sz="2100"/>
              <a:t> at </a:t>
            </a:r>
            <a:r>
              <a:rPr lang="en-US" altLang="zh-CN" sz="2100" b="1"/>
              <a:t>s</a:t>
            </a:r>
            <a:r>
              <a:rPr lang="en-US" altLang="zh-CN" sz="2100"/>
              <a:t> is the last evaluation of </a:t>
            </a:r>
            <a:r>
              <a:rPr lang="en-US" altLang="zh-CN" sz="2100" b="1"/>
              <a:t>E</a:t>
            </a:r>
            <a:r>
              <a:rPr lang="en-US" altLang="zh-CN" sz="2100"/>
              <a:t> from entry point to </a:t>
            </a:r>
            <a:r>
              <a:rPr lang="en-US" altLang="zh-CN" sz="2100" b="1"/>
              <a:t>s</a:t>
            </a:r>
            <a:r>
              <a:rPr lang="en-US" altLang="zh-CN" sz="2100"/>
              <a:t>, and no redefinition of </a:t>
            </a:r>
            <a:r>
              <a:rPr lang="en-US" altLang="zh-CN" sz="2100" b="1"/>
              <a:t>X</a:t>
            </a:r>
            <a:r>
              <a:rPr lang="en-US" altLang="zh-CN" sz="2100"/>
              <a:t> and </a:t>
            </a:r>
            <a:r>
              <a:rPr lang="en-US" altLang="zh-CN" sz="2100" b="1"/>
              <a:t>Y</a:t>
            </a:r>
            <a:r>
              <a:rPr lang="en-US" altLang="zh-CN" sz="2100"/>
              <a:t> after the definition of </a:t>
            </a:r>
            <a:r>
              <a:rPr lang="en-US" altLang="zh-CN" sz="2100" b="1"/>
              <a:t>E</a:t>
            </a:r>
            <a:r>
              <a:rPr lang="en-US" altLang="zh-CN" sz="2100"/>
              <a:t>. </a:t>
            </a:r>
            <a:endParaRPr lang="en-US" altLang="zh-CN" sz="2100"/>
          </a:p>
          <a:p>
            <a:pPr marL="447675" lvl="1" indent="0"/>
            <a:r>
              <a:rPr lang="en-US" altLang="zh-CN" sz="2100"/>
              <a:t>  Useful: global common expression elimination. </a:t>
            </a:r>
            <a:endParaRPr lang="en-US" altLang="zh-CN" sz="2100"/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7106" name="标题 68710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An Example</a:t>
            </a:r>
            <a:endParaRPr lang="en-US" altLang="zh-CN"/>
          </a:p>
        </p:txBody>
      </p:sp>
      <p:sp>
        <p:nvSpPr>
          <p:cNvPr id="687109" name="矩形 687108"/>
          <p:cNvSpPr/>
          <p:nvPr/>
        </p:nvSpPr>
        <p:spPr>
          <a:xfrm>
            <a:off x="1371600" y="228600"/>
            <a:ext cx="7239000" cy="533400"/>
          </a:xfrm>
          <a:prstGeom prst="rect">
            <a:avLst/>
          </a:prstGeom>
          <a:noFill/>
          <a:ln w="9525" cap="flat" cmpd="sng">
            <a:solidFill>
              <a:srgbClr val="E6E6E6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/>
          <a:p>
            <a:pPr lvl="0" algn="l" eaLnBrk="0" hangingPunct="0">
              <a:spcBef>
                <a:spcPct val="25000"/>
              </a:spcBef>
            </a:pPr>
            <a:r>
              <a:rPr lang="en-US" altLang="zh-CN" sz="140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sum = 0;</a:t>
            </a:r>
            <a:endParaRPr lang="en-US" altLang="zh-CN" sz="1400">
              <a:solidFill>
                <a:schemeClr val="fol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eaLnBrk="0" hangingPunct="0">
              <a:spcBef>
                <a:spcPct val="25000"/>
              </a:spcBef>
            </a:pPr>
            <a:r>
              <a:rPr lang="en-US" altLang="zh-CN" sz="1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140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</a:t>
            </a:r>
            <a:r>
              <a:rPr lang="en-US" altLang="zh-CN" sz="1400" b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400" err="1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 = 1; i &lt;= 20; i++)  sum += A[i</a:t>
            </a:r>
            <a:r>
              <a:rPr lang="en-US" altLang="zh-CN" sz="140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 * B[i];</a:t>
            </a:r>
            <a:endParaRPr lang="en-US" altLang="zh-CN" sz="1400">
              <a:solidFill>
                <a:schemeClr val="fol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687133" name="组合 687132"/>
          <p:cNvGrpSpPr/>
          <p:nvPr/>
        </p:nvGrpSpPr>
        <p:grpSpPr>
          <a:xfrm>
            <a:off x="3048000" y="1676400"/>
            <a:ext cx="5867400" cy="4572000"/>
            <a:chOff x="1920" y="1056"/>
            <a:chExt cx="3696" cy="2880"/>
          </a:xfrm>
        </p:grpSpPr>
        <p:sp>
          <p:nvSpPr>
            <p:cNvPr id="687119" name="文本框 687118"/>
            <p:cNvSpPr txBox="1"/>
            <p:nvPr/>
          </p:nvSpPr>
          <p:spPr>
            <a:xfrm>
              <a:off x="1968" y="1776"/>
              <a:ext cx="30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/>
            <a:p>
              <a:pPr lvl="0" algn="ctr" eaLnBrk="0" hangingPunct="0">
                <a:spcBef>
                  <a:spcPct val="25000"/>
                </a:spcBef>
              </a:pPr>
              <a:r>
                <a:rPr lang="en-US" altLang="zh-CN" sz="1600">
                  <a:solidFill>
                    <a:schemeClr val="hlink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B</a:t>
              </a:r>
              <a:r>
                <a:rPr lang="en-US" altLang="zh-CN" sz="1600" baseline="-25000">
                  <a:solidFill>
                    <a:schemeClr val="hlink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120" name="文本框 687119"/>
            <p:cNvSpPr txBox="1"/>
            <p:nvPr/>
          </p:nvSpPr>
          <p:spPr>
            <a:xfrm>
              <a:off x="1968" y="1248"/>
              <a:ext cx="306" cy="23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/>
            <a:p>
              <a:pPr lvl="0" algn="ctr" eaLnBrk="0" hangingPunct="0">
                <a:spcBef>
                  <a:spcPct val="25000"/>
                </a:spcBef>
              </a:pPr>
              <a:r>
                <a:rPr lang="en-US" altLang="zh-CN" sz="1600">
                  <a:solidFill>
                    <a:schemeClr val="hlink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B</a:t>
              </a:r>
              <a:r>
                <a:rPr lang="en-US" altLang="zh-CN" sz="1600" baseline="-25000">
                  <a:solidFill>
                    <a:schemeClr val="hlink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122" name="矩形 687121"/>
            <p:cNvSpPr/>
            <p:nvPr/>
          </p:nvSpPr>
          <p:spPr>
            <a:xfrm>
              <a:off x="2256" y="1776"/>
              <a:ext cx="2112" cy="196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(3)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4 * i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(4)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addr(A) - 4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(5)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[t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]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(6)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</a:t>
              </a:r>
              <a:r>
                <a:rPr lang="en-US" altLang="zh-CN" sz="1600">
                  <a:solidFill>
                    <a:srgbClr val="FF33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4 * i</a:t>
              </a:r>
              <a:endParaRPr lang="en-US" altLang="zh-CN" sz="160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(7)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addr(B) - 4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(8)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[t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]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(9)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7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*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(10)	sum	=	sum +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7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(11)	i	=	i + 1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(12)	</a:t>
              </a:r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if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i 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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20 </a:t>
              </a:r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goto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B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687123" name="矩形 687122"/>
            <p:cNvSpPr/>
            <p:nvPr/>
          </p:nvSpPr>
          <p:spPr>
            <a:xfrm>
              <a:off x="2256" y="1248"/>
              <a:ext cx="2112" cy="33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lvl="0" algn="l" defTabSz="0" eaLnBrk="0" hangingPunct="0"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(1)	sum	=	0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(2)	i	=	1</a:t>
              </a:r>
              <a:endParaRPr lang="en-US" altLang="zh-CN" sz="160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687124" name="直接连接符 687123"/>
            <p:cNvSpPr/>
            <p:nvPr/>
          </p:nvSpPr>
          <p:spPr>
            <a:xfrm>
              <a:off x="3312" y="1584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87125" name="直接连接符 687124"/>
            <p:cNvSpPr/>
            <p:nvPr/>
          </p:nvSpPr>
          <p:spPr>
            <a:xfrm>
              <a:off x="3312" y="1056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87126" name="直接连接符 687125"/>
            <p:cNvSpPr/>
            <p:nvPr/>
          </p:nvSpPr>
          <p:spPr>
            <a:xfrm>
              <a:off x="3312" y="3744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87127" name="直接连接符 687126"/>
            <p:cNvSpPr/>
            <p:nvPr/>
          </p:nvSpPr>
          <p:spPr>
            <a:xfrm>
              <a:off x="1920" y="1680"/>
              <a:ext cx="0" cy="21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687128" name="直接连接符 687127"/>
            <p:cNvSpPr/>
            <p:nvPr/>
          </p:nvSpPr>
          <p:spPr>
            <a:xfrm>
              <a:off x="1920" y="3792"/>
              <a:ext cx="13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687129" name="直接连接符 687128"/>
            <p:cNvSpPr/>
            <p:nvPr/>
          </p:nvSpPr>
          <p:spPr>
            <a:xfrm>
              <a:off x="1920" y="1680"/>
              <a:ext cx="13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87132" name="线形标注 2 687131"/>
            <p:cNvSpPr/>
            <p:nvPr/>
          </p:nvSpPr>
          <p:spPr>
            <a:xfrm>
              <a:off x="4560" y="2160"/>
              <a:ext cx="1056" cy="384"/>
            </a:xfrm>
            <a:prstGeom prst="borderCallout2">
              <a:avLst>
                <a:gd name="adj1" fmla="val 18750"/>
                <a:gd name="adj2" fmla="val -4546"/>
                <a:gd name="adj3" fmla="val 18750"/>
                <a:gd name="adj4" fmla="val -42708"/>
                <a:gd name="adj5" fmla="val 74741"/>
                <a:gd name="adj6" fmla="val -83051"/>
              </a:avLst>
            </a:prstGeom>
            <a:noFill/>
            <a:ln w="9525" cap="flat" cmpd="sng">
              <a:solidFill>
                <a:srgbClr val="FF3300"/>
              </a:solidFill>
              <a:prstDash val="dash"/>
              <a:miter/>
              <a:headEnd type="none" w="lg" len="lg"/>
              <a:tailEnd type="none" w="med" len="med"/>
            </a:ln>
          </p:spPr>
          <p:txBody>
            <a:bodyPr anchor="ctr"/>
            <a:p>
              <a:pPr lvl="0" algn="ctr" eaLnBrk="0" hangingPunct="0"/>
              <a:r>
                <a:rPr lang="en-US" altLang="zh-CN" sz="140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Common subexpressions</a:t>
              </a:r>
              <a:endParaRPr lang="en-US" altLang="zh-CN" sz="1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6498" name="标题 74649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More Data-Flow Equations:</a:t>
            </a:r>
            <a:br>
              <a:rPr lang="en-US" altLang="zh-CN" sz="3200"/>
            </a:br>
            <a:r>
              <a:rPr lang="en-US" altLang="zh-CN" sz="3200"/>
              <a:t>Liveness Analysis</a:t>
            </a:r>
            <a:endParaRPr lang="en-US" altLang="zh-CN" sz="3200"/>
          </a:p>
        </p:txBody>
      </p:sp>
      <p:sp>
        <p:nvSpPr>
          <p:cNvPr id="746499" name="文本占位符 746498"/>
          <p:cNvSpPr>
            <a:spLocks noGrp="1"/>
          </p:cNvSpPr>
          <p:nvPr>
            <p:ph type="body" idx="1"/>
          </p:nvPr>
        </p:nvSpPr>
        <p:spPr>
          <a:xfrm>
            <a:off x="1370013" y="1828800"/>
            <a:ext cx="7313612" cy="4419600"/>
          </a:xfrm>
        </p:spPr>
        <p:txBody>
          <a:bodyPr/>
          <a:p>
            <a:pPr marL="265430" indent="-265430"/>
            <a:r>
              <a:rPr lang="en-US" altLang="zh-CN" sz="2500" b="1"/>
              <a:t>Backward</a:t>
            </a:r>
            <a:r>
              <a:rPr lang="en-US" altLang="zh-CN" sz="2500"/>
              <a:t> data-flow equation</a:t>
            </a:r>
            <a:endParaRPr lang="en-US" altLang="zh-CN" sz="2500"/>
          </a:p>
          <a:p>
            <a:pPr marL="542925" lvl="1" indent="0">
              <a:buNone/>
            </a:pPr>
            <a:r>
              <a:rPr lang="en-US" altLang="zh-CN" b="1">
                <a:solidFill>
                  <a:srgbClr val="0033CC"/>
                </a:solidFill>
                <a:latin typeface="Courier New" panose="02070309020205020404" pitchFamily="49" charset="0"/>
              </a:rPr>
              <a:t>in[B] = (out[B] - def[B]) </a:t>
            </a:r>
            <a:r>
              <a:rPr lang="en-US" altLang="zh-CN" b="1">
                <a:solidFill>
                  <a:srgbClr val="0033CC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</a:t>
            </a:r>
            <a:r>
              <a:rPr lang="en-US" altLang="zh-CN" b="1">
                <a:solidFill>
                  <a:srgbClr val="0033CC"/>
                </a:solidFill>
                <a:latin typeface="Courier New" panose="02070309020205020404" pitchFamily="49" charset="0"/>
              </a:rPr>
              <a:t> use[B]</a:t>
            </a:r>
            <a:br>
              <a:rPr lang="en-US" altLang="zh-CN" b="1">
                <a:solidFill>
                  <a:srgbClr val="0033CC"/>
                </a:solidFill>
                <a:latin typeface="Courier New" panose="02070309020205020404" pitchFamily="49" charset="0"/>
              </a:rPr>
            </a:br>
            <a:r>
              <a:rPr lang="en-US" altLang="zh-CN" b="1">
                <a:solidFill>
                  <a:srgbClr val="0033CC"/>
                </a:solidFill>
                <a:latin typeface="Courier New" panose="02070309020205020404" pitchFamily="49" charset="0"/>
              </a:rPr>
              <a:t>out[B] = </a:t>
            </a:r>
            <a:r>
              <a:rPr lang="en-US" altLang="zh-CN" b="1">
                <a:solidFill>
                  <a:srgbClr val="0033CC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</a:t>
            </a:r>
            <a:r>
              <a:rPr lang="en-US" altLang="zh-CN" b="1" baseline="-25000">
                <a:solidFill>
                  <a:srgbClr val="0033CC"/>
                </a:solidFill>
                <a:latin typeface="Courier New" panose="02070309020205020404" pitchFamily="49" charset="0"/>
              </a:rPr>
              <a:t>s</a:t>
            </a:r>
            <a:r>
              <a:rPr lang="en-US" altLang="zh-CN" b="1" baseline="-25000">
                <a:solidFill>
                  <a:srgbClr val="0033CC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lang="en-US" altLang="zh-CN" b="1" baseline="-25000">
                <a:solidFill>
                  <a:srgbClr val="0033CC"/>
                </a:solidFill>
                <a:latin typeface="Courier New" panose="02070309020205020404" pitchFamily="49" charset="0"/>
              </a:rPr>
              <a:t>SUCC(B)</a:t>
            </a:r>
            <a:r>
              <a:rPr lang="en-US" altLang="zh-CN" b="1">
                <a:solidFill>
                  <a:srgbClr val="0033CC"/>
                </a:solidFill>
                <a:latin typeface="Courier New" panose="02070309020205020404" pitchFamily="49" charset="0"/>
              </a:rPr>
              <a:t> in[s]</a:t>
            </a:r>
            <a:endParaRPr lang="en-US" altLang="zh-CN" sz="2100" b="1">
              <a:solidFill>
                <a:srgbClr val="0033CC"/>
              </a:solidFill>
              <a:latin typeface="Courier New" panose="02070309020205020404" pitchFamily="49" charset="0"/>
            </a:endParaRPr>
          </a:p>
          <a:p>
            <a:pPr marL="1167130" lvl="2" indent="-265430"/>
            <a:r>
              <a:rPr lang="en-US" altLang="zh-CN"/>
              <a:t>in[B]: live variables before B. </a:t>
            </a:r>
            <a:endParaRPr lang="en-US" altLang="zh-CN"/>
          </a:p>
          <a:p>
            <a:pPr marL="1167130" lvl="2" indent="-265430"/>
            <a:r>
              <a:rPr lang="en-US" altLang="zh-CN"/>
              <a:t>out[B]: live variables after B. </a:t>
            </a:r>
            <a:endParaRPr lang="en-US" altLang="zh-CN"/>
          </a:p>
          <a:p>
            <a:pPr marL="1167130" lvl="2" indent="-265430"/>
            <a:r>
              <a:rPr lang="en-US" altLang="zh-CN"/>
              <a:t>use[B]: live variables generated by B. </a:t>
            </a:r>
            <a:endParaRPr lang="en-US" altLang="zh-CN"/>
          </a:p>
          <a:p>
            <a:pPr marL="1167130" lvl="2" indent="-265430"/>
            <a:r>
              <a:rPr lang="en-US" altLang="zh-CN"/>
              <a:t>def[B]: live variables killed by B. </a:t>
            </a:r>
            <a:endParaRPr lang="en-US" altLang="zh-CN"/>
          </a:p>
        </p:txBody>
      </p:sp>
      <p:sp>
        <p:nvSpPr>
          <p:cNvPr id="746500" name="折角形 746499"/>
          <p:cNvSpPr/>
          <p:nvPr/>
        </p:nvSpPr>
        <p:spPr>
          <a:xfrm>
            <a:off x="6781800" y="5715000"/>
            <a:ext cx="2133600" cy="609600"/>
          </a:xfrm>
          <a:prstGeom prst="foldedCorner">
            <a:avLst>
              <a:gd name="adj" fmla="val 12500"/>
            </a:avLst>
          </a:prstGeom>
          <a:noFill/>
          <a:ln w="9525" cap="flat" cmpd="sng">
            <a:solidFill>
              <a:srgbClr val="E6E6E6"/>
            </a:solidFill>
            <a:prstDash val="solid"/>
            <a:headEnd type="none" w="med" len="med"/>
            <a:tailEnd type="none" w="lg" len="lg"/>
          </a:ln>
        </p:spPr>
        <p:txBody>
          <a:bodyPr wrap="none" anchor="ctr"/>
          <a:p>
            <a:pPr lvl="0" algn="ctr" eaLnBrk="0" hangingPunct="0"/>
            <a:r>
              <a:rPr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SUCC = successor</a:t>
            </a:r>
            <a:endParaRPr lang="en-US" altLang="zh-CN" sz="1600">
              <a:solidFill>
                <a:schemeClr val="fol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7634" name="标题 19763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/>
              <a:t>Exercise 12.1</a:t>
            </a:r>
            <a:endParaRPr lang="en-US" altLang="zh-CN" b="1"/>
          </a:p>
        </p:txBody>
      </p:sp>
      <p:sp>
        <p:nvSpPr>
          <p:cNvPr id="197635" name="文本占位符 197634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7316787" cy="4114800"/>
          </a:xfrm>
        </p:spPr>
        <p:txBody>
          <a:bodyPr/>
          <a:p>
            <a:pPr defTabSz="0">
              <a:tabLst>
                <a:tab pos="1789430" algn="l"/>
                <a:tab pos="2332355" algn="l"/>
              </a:tabLst>
            </a:pPr>
            <a:r>
              <a:rPr lang="en-US" altLang="zh-CN" sz="2400" kern="1200"/>
              <a:t>Given the following flow graph: </a:t>
            </a:r>
            <a:endParaRPr lang="en-US" altLang="zh-CN" sz="2400" kern="1200"/>
          </a:p>
          <a:p>
            <a:pPr lvl="1" defTabSz="0">
              <a:tabLst>
                <a:tab pos="1789430" algn="l"/>
                <a:tab pos="2332355" algn="l"/>
              </a:tabLst>
            </a:pPr>
            <a:r>
              <a:rPr lang="en-US" altLang="zh-CN" sz="2100" kern="1200"/>
              <a:t>Compute the dominators of </a:t>
            </a:r>
            <a:br>
              <a:rPr lang="en-US" altLang="zh-CN" sz="2100" kern="1200"/>
            </a:br>
            <a:r>
              <a:rPr lang="en-US" altLang="zh-CN" sz="2100" kern="1200"/>
              <a:t>all nodes. </a:t>
            </a:r>
            <a:endParaRPr lang="en-US" altLang="zh-CN" sz="2100" kern="1200"/>
          </a:p>
          <a:p>
            <a:pPr lvl="1" defTabSz="0">
              <a:tabLst>
                <a:tab pos="1789430" algn="l"/>
                <a:tab pos="2332355" algn="l"/>
              </a:tabLst>
            </a:pPr>
            <a:r>
              <a:rPr lang="en-US" altLang="zh-CN" sz="2100" kern="1200"/>
              <a:t>Find all back edges in the </a:t>
            </a:r>
            <a:br>
              <a:rPr lang="en-US" altLang="zh-CN" sz="2100" kern="1200"/>
            </a:br>
            <a:r>
              <a:rPr lang="en-US" altLang="zh-CN" sz="2100" kern="1200"/>
              <a:t>flow graph. </a:t>
            </a:r>
            <a:endParaRPr lang="en-US" altLang="zh-CN" sz="2100" kern="1200"/>
          </a:p>
          <a:p>
            <a:pPr lvl="1" defTabSz="0">
              <a:tabLst>
                <a:tab pos="1789430" algn="l"/>
                <a:tab pos="2332355" algn="l"/>
              </a:tabLst>
            </a:pPr>
            <a:r>
              <a:rPr lang="en-US" altLang="zh-CN" sz="2100" kern="1200"/>
              <a:t>Find all natural loops </a:t>
            </a:r>
            <a:br>
              <a:rPr lang="en-US" altLang="zh-CN" sz="2100" kern="1200"/>
            </a:br>
            <a:r>
              <a:rPr lang="en-US" altLang="zh-CN" sz="2100" kern="1200"/>
              <a:t>defined by each back </a:t>
            </a:r>
            <a:br>
              <a:rPr lang="en-US" altLang="zh-CN" sz="2100" kern="1200"/>
            </a:br>
            <a:r>
              <a:rPr lang="en-US" altLang="zh-CN" sz="2100" kern="1200"/>
              <a:t>edge. </a:t>
            </a:r>
            <a:endParaRPr lang="en-US" altLang="zh-CN" sz="2100" kern="1200"/>
          </a:p>
        </p:txBody>
      </p:sp>
      <p:grpSp>
        <p:nvGrpSpPr>
          <p:cNvPr id="197716" name="组合 197715"/>
          <p:cNvGrpSpPr/>
          <p:nvPr/>
        </p:nvGrpSpPr>
        <p:grpSpPr>
          <a:xfrm>
            <a:off x="5867400" y="2362200"/>
            <a:ext cx="1828800" cy="3276600"/>
            <a:chOff x="2976" y="2256"/>
            <a:chExt cx="1152" cy="2064"/>
          </a:xfrm>
        </p:grpSpPr>
        <p:sp>
          <p:nvSpPr>
            <p:cNvPr id="197698" name="椭圆 197697"/>
            <p:cNvSpPr/>
            <p:nvPr/>
          </p:nvSpPr>
          <p:spPr>
            <a:xfrm>
              <a:off x="3648" y="2400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7699" name="椭圆 197698"/>
            <p:cNvSpPr/>
            <p:nvPr/>
          </p:nvSpPr>
          <p:spPr>
            <a:xfrm>
              <a:off x="3648" y="2880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7700" name="椭圆 197699"/>
            <p:cNvSpPr/>
            <p:nvPr/>
          </p:nvSpPr>
          <p:spPr>
            <a:xfrm>
              <a:off x="3648" y="3360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7701" name="椭圆 197700"/>
            <p:cNvSpPr/>
            <p:nvPr/>
          </p:nvSpPr>
          <p:spPr>
            <a:xfrm>
              <a:off x="3120" y="3120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7702" name="椭圆 197701"/>
            <p:cNvSpPr/>
            <p:nvPr/>
          </p:nvSpPr>
          <p:spPr>
            <a:xfrm>
              <a:off x="3120" y="3600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7703" name="椭圆 197702"/>
            <p:cNvSpPr/>
            <p:nvPr/>
          </p:nvSpPr>
          <p:spPr>
            <a:xfrm>
              <a:off x="3648" y="3840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7704" name="直接连接符 197703"/>
            <p:cNvSpPr/>
            <p:nvPr/>
          </p:nvSpPr>
          <p:spPr>
            <a:xfrm>
              <a:off x="3792" y="273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197705" name="直接连接符 197704"/>
            <p:cNvSpPr/>
            <p:nvPr/>
          </p:nvSpPr>
          <p:spPr>
            <a:xfrm>
              <a:off x="3792" y="321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197706" name="直接连接符 197705"/>
            <p:cNvSpPr/>
            <p:nvPr/>
          </p:nvSpPr>
          <p:spPr>
            <a:xfrm>
              <a:off x="3792" y="369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197707" name="直接连接符 197706"/>
            <p:cNvSpPr/>
            <p:nvPr/>
          </p:nvSpPr>
          <p:spPr>
            <a:xfrm>
              <a:off x="3264" y="345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197709" name="任意多边形 197708"/>
            <p:cNvSpPr/>
            <p:nvPr/>
          </p:nvSpPr>
          <p:spPr>
            <a:xfrm flipH="1">
              <a:off x="3403" y="3265"/>
              <a:ext cx="253" cy="240"/>
            </a:xfrm>
            <a:custGeom>
              <a:avLst/>
              <a:gdLst>
                <a:gd name="txL" fmla="*/ 0 w 25335"/>
                <a:gd name="txT" fmla="*/ 0 h 21600"/>
                <a:gd name="txR" fmla="*/ 25335 w 25335"/>
                <a:gd name="txB" fmla="*/ 21600 h 21600"/>
              </a:gdLst>
              <a:ahLst/>
              <a:cxnLst>
                <a:cxn ang="0">
                  <a:pos x="25334" y="12916"/>
                </a:cxn>
                <a:cxn ang="180">
                  <a:pos x="0" y="20055"/>
                </a:cxn>
                <a:cxn ang="270">
                  <a:pos x="8022" y="0"/>
                </a:cxn>
              </a:cxnLst>
              <a:rect l="txL" t="txT" r="txR" b="txB"/>
              <a:pathLst>
                <a:path w="25335" h="21600" fill="none">
                  <a:moveTo>
                    <a:pt x="25334" y="12916"/>
                  </a:moveTo>
                  <a:arcTo wR="21600" hR="21600" stAng="-19396464" swAng="4504549"/>
                </a:path>
                <a:path w="25335" h="21600" stroke="0">
                  <a:moveTo>
                    <a:pt x="25334" y="12916"/>
                  </a:moveTo>
                  <a:arcTo wR="21600" hR="21600" stAng="-19396464" swAng="4504549"/>
                  <a:lnTo>
                    <a:pt x="802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7711" name="任意多边形 197710"/>
            <p:cNvSpPr/>
            <p:nvPr/>
          </p:nvSpPr>
          <p:spPr>
            <a:xfrm flipH="1">
              <a:off x="3979" y="3073"/>
              <a:ext cx="149" cy="431"/>
            </a:xfrm>
            <a:custGeom>
              <a:avLst/>
              <a:gdLst>
                <a:gd name="txL" fmla="*/ 0 w 22312"/>
                <a:gd name="txT" fmla="*/ 0 h 43111"/>
                <a:gd name="txR" fmla="*/ 22312 w 22312"/>
                <a:gd name="txB" fmla="*/ 43111 h 43111"/>
              </a:gdLst>
              <a:ahLst/>
              <a:cxnLst>
                <a:cxn ang="90">
                  <a:pos x="19642" y="43111"/>
                </a:cxn>
                <a:cxn ang="0">
                  <a:pos x="22312" y="11"/>
                </a:cxn>
                <a:cxn ang="90">
                  <a:pos x="21600" y="21600"/>
                </a:cxn>
              </a:cxnLst>
              <a:rect l="txL" t="txT" r="txR" b="txB"/>
              <a:pathLst>
                <a:path w="22312" h="43111" fill="none">
                  <a:moveTo>
                    <a:pt x="19642" y="43111"/>
                  </a:moveTo>
                  <a:arcTo wR="21600" hR="21600" stAng="-15887945" swAng="10601280"/>
                </a:path>
                <a:path w="22312" h="43111" stroke="0">
                  <a:moveTo>
                    <a:pt x="19642" y="43111"/>
                  </a:moveTo>
                  <a:arcTo wR="21600" hR="21600" stAng="-15887945" swAng="10601280"/>
                  <a:lnTo>
                    <a:pt x="21600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7712" name="直接连接符 197711"/>
            <p:cNvSpPr/>
            <p:nvPr/>
          </p:nvSpPr>
          <p:spPr>
            <a:xfrm>
              <a:off x="3792" y="225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197713" name="直接连接符 197712"/>
            <p:cNvSpPr/>
            <p:nvPr/>
          </p:nvSpPr>
          <p:spPr>
            <a:xfrm>
              <a:off x="3792" y="417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197714" name="任意多边形 197713"/>
            <p:cNvSpPr/>
            <p:nvPr/>
          </p:nvSpPr>
          <p:spPr>
            <a:xfrm flipH="1">
              <a:off x="2976" y="3312"/>
              <a:ext cx="150" cy="432"/>
            </a:xfrm>
            <a:custGeom>
              <a:avLst/>
              <a:gdLst>
                <a:gd name="txL" fmla="*/ 0 w 22401"/>
                <a:gd name="txT" fmla="*/ 0 h 43191"/>
                <a:gd name="txR" fmla="*/ 22401 w 22401"/>
                <a:gd name="txB" fmla="*/ 43191 h 43191"/>
              </a:gdLst>
              <a:ahLst/>
              <a:cxnLst>
                <a:cxn ang="180">
                  <a:pos x="0" y="14"/>
                </a:cxn>
                <a:cxn ang="90">
                  <a:pos x="1435" y="43190"/>
                </a:cxn>
                <a:cxn ang="90">
                  <a:pos x="801" y="21600"/>
                </a:cxn>
              </a:cxnLst>
              <a:rect l="txL" t="txT" r="txR" b="txB"/>
              <a:pathLst>
                <a:path w="22401" h="43191" fill="none">
                  <a:moveTo>
                    <a:pt x="0" y="14"/>
                  </a:moveTo>
                  <a:arcTo wR="21600" hR="21600" stAng="-5527507" swAng="10826585"/>
                </a:path>
                <a:path w="22401" h="43191" stroke="0">
                  <a:moveTo>
                    <a:pt x="0" y="14"/>
                  </a:moveTo>
                  <a:arcTo wR="21600" hR="21600" stAng="-5527507" swAng="10826585"/>
                  <a:lnTo>
                    <a:pt x="801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arrow" w="lg" len="lg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7715" name="任意多边形 197714"/>
            <p:cNvSpPr/>
            <p:nvPr/>
          </p:nvSpPr>
          <p:spPr>
            <a:xfrm flipH="1">
              <a:off x="3381" y="3027"/>
              <a:ext cx="269" cy="240"/>
            </a:xfrm>
            <a:custGeom>
              <a:avLst/>
              <a:gdLst>
                <a:gd name="txL" fmla="*/ 0 w 26864"/>
                <a:gd name="txT" fmla="*/ 0 h 21600"/>
                <a:gd name="txR" fmla="*/ 26864 w 26864"/>
                <a:gd name="txB" fmla="*/ 21600 h 21600"/>
              </a:gdLst>
              <a:ahLst/>
              <a:cxnLst>
                <a:cxn ang="180">
                  <a:pos x="0" y="1311"/>
                </a:cxn>
                <a:cxn ang="0">
                  <a:pos x="26863" y="12211"/>
                </a:cxn>
                <a:cxn ang="90">
                  <a:pos x="7411" y="21600"/>
                </a:cxn>
              </a:cxnLst>
              <a:rect l="txL" t="txT" r="txR" b="txB"/>
              <a:pathLst>
                <a:path w="26864" h="21600" fill="none">
                  <a:moveTo>
                    <a:pt x="0" y="1311"/>
                  </a:moveTo>
                  <a:arcTo wR="21600" hR="21600" stAng="-6603949" swAng="5058022"/>
                </a:path>
                <a:path w="26864" h="21600" stroke="0">
                  <a:moveTo>
                    <a:pt x="0" y="1311"/>
                  </a:moveTo>
                  <a:arcTo wR="21600" hR="21600" stAng="-6603949" swAng="5058022"/>
                  <a:lnTo>
                    <a:pt x="7411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标题 10956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Enjoy the Course!</a:t>
            </a:r>
            <a:endParaRPr lang="en-US" altLang="zh-CN"/>
          </a:p>
        </p:txBody>
      </p:sp>
      <p:graphicFrame>
        <p:nvGraphicFramePr>
          <p:cNvPr id="109572" name="内容占位符 109571"/>
          <p:cNvGraphicFramePr/>
          <p:nvPr>
            <p:ph sz="half" idx="2"/>
          </p:nvPr>
        </p:nvGraphicFramePr>
        <p:xfrm>
          <a:off x="4344988" y="2819400"/>
          <a:ext cx="3198812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006850" imgH="2857500" progId="MS_ClipArt_Gallery.2">
                  <p:embed/>
                </p:oleObj>
              </mc:Choice>
              <mc:Fallback>
                <p:oleObj name="" r:id="rId1" imgW="4006850" imgH="2857500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44988" y="2819400"/>
                        <a:ext cx="3198812" cy="22828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8130" name="标题 68812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An Example: </a:t>
            </a:r>
            <a:br>
              <a:rPr lang="en-US" altLang="zh-CN" sz="3200"/>
            </a:br>
            <a:r>
              <a:rPr lang="en-US" altLang="zh-CN" sz="3200"/>
              <a:t>Eliminating Common Subexpressions</a:t>
            </a:r>
            <a:endParaRPr lang="en-US" altLang="zh-CN" sz="3200"/>
          </a:p>
        </p:txBody>
      </p:sp>
      <p:grpSp>
        <p:nvGrpSpPr>
          <p:cNvPr id="688146" name="组合 688145"/>
          <p:cNvGrpSpPr/>
          <p:nvPr/>
        </p:nvGrpSpPr>
        <p:grpSpPr>
          <a:xfrm>
            <a:off x="3048000" y="1676400"/>
            <a:ext cx="5867400" cy="4572000"/>
            <a:chOff x="1920" y="1056"/>
            <a:chExt cx="3696" cy="2880"/>
          </a:xfrm>
        </p:grpSpPr>
        <p:sp>
          <p:nvSpPr>
            <p:cNvPr id="688133" name="文本框 688132"/>
            <p:cNvSpPr txBox="1"/>
            <p:nvPr/>
          </p:nvSpPr>
          <p:spPr>
            <a:xfrm>
              <a:off x="1968" y="1776"/>
              <a:ext cx="30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/>
            <a:p>
              <a:pPr lvl="0" algn="ctr" eaLnBrk="0" hangingPunct="0">
                <a:spcBef>
                  <a:spcPct val="25000"/>
                </a:spcBef>
              </a:pPr>
              <a:r>
                <a:rPr lang="en-US" altLang="zh-CN" sz="1600">
                  <a:solidFill>
                    <a:schemeClr val="hlink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B</a:t>
              </a:r>
              <a:r>
                <a:rPr lang="en-US" altLang="zh-CN" sz="1600" baseline="-25000">
                  <a:solidFill>
                    <a:schemeClr val="hlink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134" name="文本框 688133"/>
            <p:cNvSpPr txBox="1"/>
            <p:nvPr/>
          </p:nvSpPr>
          <p:spPr>
            <a:xfrm>
              <a:off x="1968" y="1248"/>
              <a:ext cx="306" cy="23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/>
            <a:p>
              <a:pPr lvl="0" algn="ctr" eaLnBrk="0" hangingPunct="0">
                <a:spcBef>
                  <a:spcPct val="25000"/>
                </a:spcBef>
              </a:pPr>
              <a:r>
                <a:rPr lang="en-US" altLang="zh-CN" sz="1600">
                  <a:solidFill>
                    <a:schemeClr val="hlink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B</a:t>
              </a:r>
              <a:r>
                <a:rPr lang="en-US" altLang="zh-CN" sz="1600" baseline="-25000">
                  <a:solidFill>
                    <a:schemeClr val="hlink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135" name="矩形 688134"/>
            <p:cNvSpPr/>
            <p:nvPr/>
          </p:nvSpPr>
          <p:spPr>
            <a:xfrm>
              <a:off x="2256" y="1776"/>
              <a:ext cx="2112" cy="196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(3)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4 * i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(4)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</a:t>
              </a:r>
              <a:r>
                <a:rPr lang="en-US" altLang="zh-CN" sz="1600">
                  <a:solidFill>
                    <a:srgbClr val="FF33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addr(A) - 4</a:t>
              </a:r>
              <a:endParaRPr lang="en-US" altLang="zh-CN" sz="160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(5)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[t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]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(6)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</a:t>
              </a:r>
              <a:r>
                <a:rPr lang="en-US" altLang="zh-CN" sz="16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(7)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</a:t>
              </a:r>
              <a:r>
                <a:rPr lang="en-US" altLang="zh-CN" sz="1600">
                  <a:solidFill>
                    <a:srgbClr val="FF33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addr(B) - 4</a:t>
              </a:r>
              <a:endParaRPr lang="en-US" altLang="zh-CN" sz="160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(8)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[t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]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(9)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7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*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(10)	sum	=	sum +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7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(11)	i	=	i + 1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(12)	</a:t>
              </a:r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if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i 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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20 </a:t>
              </a:r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goto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B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688136" name="矩形 688135"/>
            <p:cNvSpPr/>
            <p:nvPr/>
          </p:nvSpPr>
          <p:spPr>
            <a:xfrm>
              <a:off x="2256" y="1248"/>
              <a:ext cx="2112" cy="33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lvl="0" algn="l" defTabSz="0" eaLnBrk="0" hangingPunct="0"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(1)	sum	=	0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(2)	i	=	1</a:t>
              </a:r>
              <a:endParaRPr lang="en-US" altLang="zh-CN" sz="160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688137" name="直接连接符 688136"/>
            <p:cNvSpPr/>
            <p:nvPr/>
          </p:nvSpPr>
          <p:spPr>
            <a:xfrm>
              <a:off x="3312" y="1584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88138" name="直接连接符 688137"/>
            <p:cNvSpPr/>
            <p:nvPr/>
          </p:nvSpPr>
          <p:spPr>
            <a:xfrm>
              <a:off x="3312" y="1056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88139" name="直接连接符 688138"/>
            <p:cNvSpPr/>
            <p:nvPr/>
          </p:nvSpPr>
          <p:spPr>
            <a:xfrm>
              <a:off x="3312" y="3744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88140" name="直接连接符 688139"/>
            <p:cNvSpPr/>
            <p:nvPr/>
          </p:nvSpPr>
          <p:spPr>
            <a:xfrm>
              <a:off x="1920" y="1680"/>
              <a:ext cx="0" cy="21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688141" name="直接连接符 688140"/>
            <p:cNvSpPr/>
            <p:nvPr/>
          </p:nvSpPr>
          <p:spPr>
            <a:xfrm>
              <a:off x="1920" y="3792"/>
              <a:ext cx="13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688142" name="直接连接符 688141"/>
            <p:cNvSpPr/>
            <p:nvPr/>
          </p:nvSpPr>
          <p:spPr>
            <a:xfrm>
              <a:off x="1920" y="1680"/>
              <a:ext cx="13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88144" name="线形标注 2 688143"/>
            <p:cNvSpPr/>
            <p:nvPr/>
          </p:nvSpPr>
          <p:spPr>
            <a:xfrm>
              <a:off x="4560" y="1728"/>
              <a:ext cx="1056" cy="384"/>
            </a:xfrm>
            <a:prstGeom prst="borderCallout2">
              <a:avLst>
                <a:gd name="adj1" fmla="val 18750"/>
                <a:gd name="adj2" fmla="val -4546"/>
                <a:gd name="adj3" fmla="val 18750"/>
                <a:gd name="adj4" fmla="val -25472"/>
                <a:gd name="adj5" fmla="val 69273"/>
                <a:gd name="adj6" fmla="val -47634"/>
              </a:avLst>
            </a:prstGeom>
            <a:noFill/>
            <a:ln w="9525" cap="flat" cmpd="sng">
              <a:solidFill>
                <a:srgbClr val="FF3300"/>
              </a:solidFill>
              <a:prstDash val="dash"/>
              <a:miter/>
              <a:headEnd type="none" w="lg" len="lg"/>
              <a:tailEnd type="none" w="med" len="med"/>
            </a:ln>
          </p:spPr>
          <p:txBody>
            <a:bodyPr anchor="ctr"/>
            <a:p>
              <a:pPr lvl="0" algn="ctr" eaLnBrk="0" hangingPunct="0"/>
              <a:r>
                <a:rPr lang="en-US" altLang="zh-CN" sz="140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Loop-invariant computations</a:t>
              </a:r>
              <a:endParaRPr lang="en-US" altLang="zh-CN" sz="1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145" name="线形标注 2 688144"/>
            <p:cNvSpPr/>
            <p:nvPr/>
          </p:nvSpPr>
          <p:spPr>
            <a:xfrm>
              <a:off x="4560" y="2304"/>
              <a:ext cx="1056" cy="384"/>
            </a:xfrm>
            <a:prstGeom prst="borderCallout2">
              <a:avLst>
                <a:gd name="adj1" fmla="val 18750"/>
                <a:gd name="adj2" fmla="val -4546"/>
                <a:gd name="adj3" fmla="val 18750"/>
                <a:gd name="adj4" fmla="val -25472"/>
                <a:gd name="adj5" fmla="val 69273"/>
                <a:gd name="adj6" fmla="val -47634"/>
              </a:avLst>
            </a:prstGeom>
            <a:noFill/>
            <a:ln w="9525" cap="flat" cmpd="sng">
              <a:solidFill>
                <a:srgbClr val="FF3300"/>
              </a:solidFill>
              <a:prstDash val="dash"/>
              <a:miter/>
              <a:headEnd type="none" w="lg" len="lg"/>
              <a:tailEnd type="none" w="med" len="med"/>
            </a:ln>
          </p:spPr>
          <p:txBody>
            <a:bodyPr anchor="ctr"/>
            <a:p>
              <a:pPr lvl="0" algn="ctr" eaLnBrk="0" hangingPunct="0"/>
              <a:r>
                <a:rPr lang="en-US" altLang="zh-CN" sz="140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Loop-invariant computations</a:t>
              </a:r>
              <a:endParaRPr lang="en-US" altLang="zh-CN" sz="1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9154" name="标题 68915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An Example: </a:t>
            </a:r>
            <a:br>
              <a:rPr lang="en-US" altLang="zh-CN" sz="3200"/>
            </a:br>
            <a:r>
              <a:rPr lang="en-US" altLang="zh-CN" sz="3200"/>
              <a:t>Code Motion in Loop Optimization</a:t>
            </a:r>
            <a:endParaRPr lang="en-US" altLang="zh-CN" sz="3200"/>
          </a:p>
        </p:txBody>
      </p:sp>
      <p:grpSp>
        <p:nvGrpSpPr>
          <p:cNvPr id="689168" name="组合 689167"/>
          <p:cNvGrpSpPr/>
          <p:nvPr/>
        </p:nvGrpSpPr>
        <p:grpSpPr>
          <a:xfrm>
            <a:off x="3048000" y="1676400"/>
            <a:ext cx="5791200" cy="4572000"/>
            <a:chOff x="1920" y="1056"/>
            <a:chExt cx="3648" cy="2880"/>
          </a:xfrm>
        </p:grpSpPr>
        <p:sp>
          <p:nvSpPr>
            <p:cNvPr id="689156" name="文本框 689155"/>
            <p:cNvSpPr txBox="1"/>
            <p:nvPr/>
          </p:nvSpPr>
          <p:spPr>
            <a:xfrm>
              <a:off x="1968" y="2160"/>
              <a:ext cx="30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/>
            <a:p>
              <a:pPr lvl="0" algn="ctr" eaLnBrk="0" hangingPunct="0">
                <a:spcBef>
                  <a:spcPct val="25000"/>
                </a:spcBef>
              </a:pPr>
              <a:r>
                <a:rPr lang="en-US" altLang="zh-CN" sz="1600">
                  <a:solidFill>
                    <a:schemeClr val="hlink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B</a:t>
              </a:r>
              <a:r>
                <a:rPr lang="en-US" altLang="zh-CN" sz="1600" baseline="-25000">
                  <a:solidFill>
                    <a:schemeClr val="hlink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9157" name="文本框 689156"/>
            <p:cNvSpPr txBox="1"/>
            <p:nvPr/>
          </p:nvSpPr>
          <p:spPr>
            <a:xfrm>
              <a:off x="1968" y="1248"/>
              <a:ext cx="306" cy="23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/>
            <a:p>
              <a:pPr lvl="0" algn="ctr" eaLnBrk="0" hangingPunct="0">
                <a:spcBef>
                  <a:spcPct val="25000"/>
                </a:spcBef>
              </a:pPr>
              <a:r>
                <a:rPr lang="en-US" altLang="zh-CN" sz="1600">
                  <a:solidFill>
                    <a:schemeClr val="hlink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B</a:t>
              </a:r>
              <a:r>
                <a:rPr lang="en-US" altLang="zh-CN" sz="1600" baseline="-25000">
                  <a:solidFill>
                    <a:schemeClr val="hlink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9158" name="矩形 689157"/>
            <p:cNvSpPr/>
            <p:nvPr/>
          </p:nvSpPr>
          <p:spPr>
            <a:xfrm>
              <a:off x="2256" y="2160"/>
              <a:ext cx="2112" cy="15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(3)	</a:t>
              </a:r>
              <a:r>
                <a:rPr lang="en-US" altLang="zh-CN" sz="1600">
                  <a:solidFill>
                    <a:srgbClr val="FF33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FF33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FF33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4 * i</a:t>
              </a:r>
              <a:endParaRPr lang="en-US" altLang="zh-CN" sz="160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(5)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[t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]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(6)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(8)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[t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]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(9)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7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*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(10)	sum	=	sum +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7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(11)	</a:t>
              </a:r>
              <a:r>
                <a:rPr lang="en-US" altLang="zh-CN" sz="1600">
                  <a:solidFill>
                    <a:srgbClr val="FF33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i	=	i + 1</a:t>
              </a:r>
              <a:endParaRPr lang="en-US" altLang="zh-CN" sz="160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(12)	</a:t>
              </a:r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if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i 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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20 </a:t>
              </a:r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goto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B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689159" name="矩形 689158"/>
            <p:cNvSpPr/>
            <p:nvPr/>
          </p:nvSpPr>
          <p:spPr>
            <a:xfrm>
              <a:off x="2256" y="1248"/>
              <a:ext cx="2064" cy="72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marL="342900" lvl="0" indent="-342900" algn="l" defTabSz="0" eaLnBrk="0" hangingPunct="0"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(1)	sum	=	0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342900" lvl="0" indent="-342900" algn="l" defTabSz="0" eaLnBrk="0" hangingPunct="0"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(2)	i	=	1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342900" lvl="0" indent="-342900" algn="l" defTabSz="0" eaLnBrk="0" hangingPunct="0"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(4)	t</a:t>
              </a:r>
              <a:r>
                <a:rPr lang="en-US" altLang="zh-CN" sz="1600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r>
                <a:rPr lang="en-US" altLang="zh-CN" sz="16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addr(A) - 4</a:t>
              </a:r>
              <a:endPara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342900" lvl="0" indent="-342900" algn="l" defTabSz="0" eaLnBrk="0" hangingPunct="0"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(7)	t</a:t>
              </a:r>
              <a:r>
                <a:rPr lang="en-US" altLang="zh-CN" sz="1600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r>
                <a:rPr lang="en-US" altLang="zh-CN" sz="16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addr(B) - 4</a:t>
              </a:r>
              <a:endPara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689160" name="直接连接符 689159"/>
            <p:cNvSpPr/>
            <p:nvPr/>
          </p:nvSpPr>
          <p:spPr>
            <a:xfrm>
              <a:off x="3312" y="1968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89161" name="直接连接符 689160"/>
            <p:cNvSpPr/>
            <p:nvPr/>
          </p:nvSpPr>
          <p:spPr>
            <a:xfrm>
              <a:off x="3312" y="1056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89162" name="直接连接符 689161"/>
            <p:cNvSpPr/>
            <p:nvPr/>
          </p:nvSpPr>
          <p:spPr>
            <a:xfrm>
              <a:off x="3312" y="3744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89163" name="直接连接符 689162"/>
            <p:cNvSpPr/>
            <p:nvPr/>
          </p:nvSpPr>
          <p:spPr>
            <a:xfrm>
              <a:off x="1920" y="2064"/>
              <a:ext cx="0" cy="17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689164" name="直接连接符 689163"/>
            <p:cNvSpPr/>
            <p:nvPr/>
          </p:nvSpPr>
          <p:spPr>
            <a:xfrm>
              <a:off x="1920" y="3792"/>
              <a:ext cx="13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689165" name="直接连接符 689164"/>
            <p:cNvSpPr/>
            <p:nvPr/>
          </p:nvSpPr>
          <p:spPr>
            <a:xfrm>
              <a:off x="1920" y="2064"/>
              <a:ext cx="13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89167" name="线形标注 2 689166"/>
            <p:cNvSpPr/>
            <p:nvPr/>
          </p:nvSpPr>
          <p:spPr>
            <a:xfrm>
              <a:off x="4512" y="1920"/>
              <a:ext cx="1056" cy="432"/>
            </a:xfrm>
            <a:prstGeom prst="borderCallout2">
              <a:avLst>
                <a:gd name="adj1" fmla="val 16667"/>
                <a:gd name="adj2" fmla="val -4546"/>
                <a:gd name="adj3" fmla="val 16667"/>
                <a:gd name="adj4" fmla="val -42329"/>
                <a:gd name="adj5" fmla="val 71528"/>
                <a:gd name="adj6" fmla="val -82764"/>
              </a:avLst>
            </a:prstGeom>
            <a:noFill/>
            <a:ln w="9525" cap="flat" cmpd="sng">
              <a:solidFill>
                <a:srgbClr val="FF3300"/>
              </a:solidFill>
              <a:prstDash val="dash"/>
              <a:miter/>
              <a:headEnd type="none" w="lg" len="lg"/>
              <a:tailEnd type="none" w="med" len="med"/>
            </a:ln>
          </p:spPr>
          <p:txBody>
            <a:bodyPr anchor="ctr"/>
            <a:p>
              <a:pPr lvl="0" algn="ctr" eaLnBrk="0" hangingPunct="0"/>
              <a:r>
                <a:rPr lang="en-US" altLang="zh-CN" sz="140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Induction variable: </a:t>
              </a:r>
              <a:endParaRPr lang="en-US" altLang="zh-CN" sz="1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 eaLnBrk="0" hangingPunct="0"/>
              <a:r>
                <a:rPr lang="en-US" altLang="zh-CN" sz="140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sz="1400" baseline="-2500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40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and i remain in lock-step</a:t>
              </a:r>
              <a:endParaRPr lang="en-US" altLang="zh-CN" sz="1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0178" name="标题 69017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An Example: Induction Variables </a:t>
            </a:r>
            <a:br>
              <a:rPr lang="en-US" altLang="zh-CN" sz="3200"/>
            </a:br>
            <a:r>
              <a:rPr lang="en-US" altLang="zh-CN" sz="3200"/>
              <a:t>and Reduction in Strength</a:t>
            </a:r>
            <a:endParaRPr lang="en-US" altLang="zh-CN" sz="3200"/>
          </a:p>
        </p:txBody>
      </p:sp>
      <p:grpSp>
        <p:nvGrpSpPr>
          <p:cNvPr id="690191" name="组合 690190"/>
          <p:cNvGrpSpPr/>
          <p:nvPr/>
        </p:nvGrpSpPr>
        <p:grpSpPr>
          <a:xfrm>
            <a:off x="3048000" y="1600200"/>
            <a:ext cx="5715000" cy="4724400"/>
            <a:chOff x="1920" y="1008"/>
            <a:chExt cx="3600" cy="2976"/>
          </a:xfrm>
        </p:grpSpPr>
        <p:sp>
          <p:nvSpPr>
            <p:cNvPr id="690179" name="文本框 690178"/>
            <p:cNvSpPr txBox="1"/>
            <p:nvPr/>
          </p:nvSpPr>
          <p:spPr>
            <a:xfrm>
              <a:off x="1968" y="2208"/>
              <a:ext cx="30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/>
            <a:p>
              <a:pPr lvl="0" algn="ctr" eaLnBrk="0" hangingPunct="0">
                <a:spcBef>
                  <a:spcPct val="25000"/>
                </a:spcBef>
              </a:pPr>
              <a:r>
                <a:rPr lang="en-US" altLang="zh-CN" sz="1600">
                  <a:solidFill>
                    <a:schemeClr val="hlink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B</a:t>
              </a:r>
              <a:r>
                <a:rPr lang="en-US" altLang="zh-CN" sz="1600" baseline="-25000">
                  <a:solidFill>
                    <a:schemeClr val="hlink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0180" name="文本框 690179"/>
            <p:cNvSpPr txBox="1"/>
            <p:nvPr/>
          </p:nvSpPr>
          <p:spPr>
            <a:xfrm>
              <a:off x="1968" y="1200"/>
              <a:ext cx="306" cy="23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/>
            <a:p>
              <a:pPr lvl="0" algn="ctr" eaLnBrk="0" hangingPunct="0">
                <a:spcBef>
                  <a:spcPct val="25000"/>
                </a:spcBef>
              </a:pPr>
              <a:r>
                <a:rPr lang="en-US" altLang="zh-CN" sz="1600">
                  <a:solidFill>
                    <a:schemeClr val="hlink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B</a:t>
              </a:r>
              <a:r>
                <a:rPr lang="en-US" altLang="zh-CN" sz="1600" baseline="-25000">
                  <a:solidFill>
                    <a:schemeClr val="hlink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0181" name="矩形 690180"/>
            <p:cNvSpPr/>
            <p:nvPr/>
          </p:nvSpPr>
          <p:spPr>
            <a:xfrm>
              <a:off x="2256" y="2208"/>
              <a:ext cx="2112" cy="15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(5)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[t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]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(6)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(8)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[t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]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(9)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7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*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(10)	sum	=	sum +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7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(11)	i	=	i + 1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(3')	t</a:t>
              </a:r>
              <a:r>
                <a:rPr lang="en-US" altLang="zh-CN" sz="1600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t</a:t>
              </a:r>
              <a:r>
                <a:rPr lang="en-US" altLang="zh-CN" sz="1600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+ 4</a:t>
              </a:r>
              <a:endPara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defTabSz="0" eaLnBrk="0" hangingPunct="0">
                <a:spcBef>
                  <a:spcPct val="25000"/>
                </a:spcBef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(12)	</a:t>
              </a:r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if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 sz="1600">
                  <a:solidFill>
                    <a:srgbClr val="FF33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i </a:t>
              </a:r>
              <a:r>
                <a:rPr lang="en-US" altLang="zh-CN" sz="1600">
                  <a:solidFill>
                    <a:srgbClr val="FF3300"/>
                  </a:solidFill>
                  <a:latin typeface="Courier New" panose="020703090202050204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</a:t>
              </a:r>
              <a:r>
                <a:rPr lang="en-US" altLang="zh-CN" sz="1600">
                  <a:solidFill>
                    <a:srgbClr val="FF33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20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goto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B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690182" name="矩形 690181"/>
            <p:cNvSpPr/>
            <p:nvPr/>
          </p:nvSpPr>
          <p:spPr>
            <a:xfrm>
              <a:off x="2256" y="1200"/>
              <a:ext cx="2064" cy="81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marL="342900" lvl="0" indent="-342900" algn="l" defTabSz="0" eaLnBrk="0" hangingPunct="0"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(1)	sum	=	0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342900" lvl="0" indent="-342900" algn="l" defTabSz="0" eaLnBrk="0" hangingPunct="0"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(2)	i	=	1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342900" lvl="0" indent="-342900" algn="l" defTabSz="0" eaLnBrk="0" hangingPunct="0"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(4)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addr(A) - 4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342900" lvl="0" indent="-342900" algn="l" defTabSz="0" eaLnBrk="0" hangingPunct="0"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(7)	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addr(B) - 4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342900" lvl="0" indent="-342900" algn="l" defTabSz="0" eaLnBrk="0" hangingPunct="0">
                <a:tabLst>
                  <a:tab pos="622300" algn="l"/>
                  <a:tab pos="1073150" algn="l"/>
                  <a:tab pos="1431925" algn="l"/>
                </a:tabLst>
              </a:pPr>
              <a:r>
                <a:rPr lang="en-US" altLang="zh-CN" sz="16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(3)	t</a:t>
              </a:r>
              <a:r>
                <a:rPr lang="en-US" altLang="zh-CN" sz="1600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	=	4 * i</a:t>
              </a:r>
              <a:endPara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690183" name="直接连接符 690182"/>
            <p:cNvSpPr/>
            <p:nvPr/>
          </p:nvSpPr>
          <p:spPr>
            <a:xfrm>
              <a:off x="3312" y="2016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90184" name="直接连接符 690183"/>
            <p:cNvSpPr/>
            <p:nvPr/>
          </p:nvSpPr>
          <p:spPr>
            <a:xfrm>
              <a:off x="3312" y="1008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90185" name="直接连接符 690184"/>
            <p:cNvSpPr/>
            <p:nvPr/>
          </p:nvSpPr>
          <p:spPr>
            <a:xfrm>
              <a:off x="3312" y="3792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90186" name="直接连接符 690185"/>
            <p:cNvSpPr/>
            <p:nvPr/>
          </p:nvSpPr>
          <p:spPr>
            <a:xfrm>
              <a:off x="1920" y="2112"/>
              <a:ext cx="0" cy="17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690187" name="直接连接符 690186"/>
            <p:cNvSpPr/>
            <p:nvPr/>
          </p:nvSpPr>
          <p:spPr>
            <a:xfrm>
              <a:off x="1920" y="3840"/>
              <a:ext cx="13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690188" name="直接连接符 690187"/>
            <p:cNvSpPr/>
            <p:nvPr/>
          </p:nvSpPr>
          <p:spPr>
            <a:xfrm>
              <a:off x="1920" y="2112"/>
              <a:ext cx="13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690190" name="线形标注 2 690189"/>
            <p:cNvSpPr/>
            <p:nvPr/>
          </p:nvSpPr>
          <p:spPr>
            <a:xfrm>
              <a:off x="4464" y="3360"/>
              <a:ext cx="1056" cy="336"/>
            </a:xfrm>
            <a:prstGeom prst="borderCallout2">
              <a:avLst>
                <a:gd name="adj1" fmla="val 21431"/>
                <a:gd name="adj2" fmla="val -4546"/>
                <a:gd name="adj3" fmla="val 21431"/>
                <a:gd name="adj4" fmla="val -49718"/>
                <a:gd name="adj5" fmla="val 73213"/>
                <a:gd name="adj6" fmla="val -98009"/>
              </a:avLst>
            </a:prstGeom>
            <a:noFill/>
            <a:ln w="9525" cap="flat" cmpd="sng">
              <a:solidFill>
                <a:srgbClr val="FF3300"/>
              </a:solidFill>
              <a:prstDash val="dash"/>
              <a:miter/>
              <a:headEnd type="none" w="lg" len="lg"/>
              <a:tailEnd type="none" w="med" len="med"/>
            </a:ln>
          </p:spPr>
          <p:txBody>
            <a:bodyPr anchor="ctr"/>
            <a:p>
              <a:pPr lvl="0" algn="ctr" eaLnBrk="0" hangingPunct="0"/>
              <a:r>
                <a:rPr lang="en-US" altLang="zh-CN" sz="140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Loop condition can be changed</a:t>
              </a:r>
              <a:endParaRPr lang="en-US" altLang="zh-CN" sz="1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Eclipse">
  <a:themeElements>
    <a:clrScheme name="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9B7B7"/>
      </a:accent6>
      <a:hlink>
        <a:srgbClr val="006666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9B7B7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9B7B7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5B7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1D3"/>
        </a:accent3>
        <a:accent4>
          <a:srgbClr val="000000"/>
        </a:accent4>
        <a:accent5>
          <a:srgbClr val="D6D4EA"/>
        </a:accent5>
        <a:accent6>
          <a:srgbClr val="56ADC1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2A285A"/>
        </a:lt1>
        <a:dk2>
          <a:srgbClr val="FFFFFF"/>
        </a:dk2>
        <a:lt2>
          <a:srgbClr val="5F5F5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6D6D6"/>
        </a:accent4>
        <a:accent5>
          <a:srgbClr val="CACAB9"/>
        </a:accent5>
        <a:accent6>
          <a:srgbClr val="7D7C8C"/>
        </a:accent6>
        <a:hlink>
          <a:srgbClr val="465174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60404"/>
        </a:lt1>
        <a:dk2>
          <a:srgbClr val="FFFFFF"/>
        </a:dk2>
        <a:lt2>
          <a:srgbClr val="434343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CDCDC"/>
        </a:accent4>
        <a:accent5>
          <a:srgbClr val="B9CAAA"/>
        </a:accent5>
        <a:accent6>
          <a:srgbClr val="B75B00"/>
        </a:accent6>
        <a:hlink>
          <a:srgbClr val="CC33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8285FE"/>
        </a:dk2>
        <a:lt2>
          <a:srgbClr val="434343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CDCDC"/>
        </a:accent4>
        <a:accent5>
          <a:srgbClr val="B9CAAA"/>
        </a:accent5>
        <a:accent6>
          <a:srgbClr val="8900E5"/>
        </a:accent6>
        <a:hlink>
          <a:srgbClr val="6600C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0066FF"/>
        </a:dk2>
        <a:lt2>
          <a:srgbClr val="434343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CDCDC"/>
        </a:accent4>
        <a:accent5>
          <a:srgbClr val="ADCAB9"/>
        </a:accent5>
        <a:accent6>
          <a:srgbClr val="E5B700"/>
        </a:accent6>
        <a:hlink>
          <a:srgbClr val="CC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9900"/>
        </a:lt1>
        <a:dk2>
          <a:srgbClr val="FFFFCC"/>
        </a:dk2>
        <a:lt2>
          <a:srgbClr val="333300"/>
        </a:lt2>
        <a:accent1>
          <a:srgbClr val="CCCC00"/>
        </a:accent1>
        <a:accent2>
          <a:srgbClr val="99CC00"/>
        </a:accent2>
        <a:accent3>
          <a:srgbClr val="B9CAAA"/>
        </a:accent3>
        <a:accent4>
          <a:srgbClr val="DCDCDC"/>
        </a:accent4>
        <a:accent5>
          <a:srgbClr val="E2E2AA"/>
        </a:accent5>
        <a:accent6>
          <a:srgbClr val="89B700"/>
        </a:accent6>
        <a:hlink>
          <a:srgbClr val="336600"/>
        </a:hlink>
        <a:folHlink>
          <a:srgbClr val="FFFF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660000"/>
        </a:lt1>
        <a:dk2>
          <a:srgbClr val="CCCCCC"/>
        </a:dk2>
        <a:lt2>
          <a:srgbClr val="333333"/>
        </a:lt2>
        <a:accent1>
          <a:srgbClr val="FF6600"/>
        </a:accent1>
        <a:accent2>
          <a:srgbClr val="CC3300"/>
        </a:accent2>
        <a:accent3>
          <a:srgbClr val="B9AAAA"/>
        </a:accent3>
        <a:accent4>
          <a:srgbClr val="DCDCAF"/>
        </a:accent4>
        <a:accent5>
          <a:srgbClr val="FFB9AA"/>
        </a:accent5>
        <a:accent6>
          <a:srgbClr val="B72D00"/>
        </a:accent6>
        <a:hlink>
          <a:srgbClr val="9900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23847</Words>
  <Application>WPS 演示</Application>
  <PresentationFormat>On-screen Show</PresentationFormat>
  <Paragraphs>1684</Paragraphs>
  <Slides>62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9" baseType="lpstr">
      <vt:lpstr>Arial</vt:lpstr>
      <vt:lpstr>宋体</vt:lpstr>
      <vt:lpstr>Wingdings</vt:lpstr>
      <vt:lpstr>Times New Roman</vt:lpstr>
      <vt:lpstr>Georgia</vt:lpstr>
      <vt:lpstr>Symbol</vt:lpstr>
      <vt:lpstr>Verdana</vt:lpstr>
      <vt:lpstr>Franklin Gothic Book</vt:lpstr>
      <vt:lpstr>华文楷体</vt:lpstr>
      <vt:lpstr>Courier New</vt:lpstr>
      <vt:lpstr>微软雅黑</vt:lpstr>
      <vt:lpstr>Arial Unicode MS</vt:lpstr>
      <vt:lpstr>楷体_GB2312</vt:lpstr>
      <vt:lpstr>MT Extra</vt:lpstr>
      <vt:lpstr>新宋体</vt:lpstr>
      <vt:lpstr>Eclipse</vt:lpstr>
      <vt:lpstr>MS_ClipArt_Gallery.2</vt:lpstr>
      <vt:lpstr> Principles of Compiler Construction</vt:lpstr>
      <vt:lpstr>Lecture 12.  Code Optimization</vt:lpstr>
      <vt:lpstr>1. Introduction</vt:lpstr>
      <vt:lpstr>Optimization Levels</vt:lpstr>
      <vt:lpstr>Optimization Scopes</vt:lpstr>
      <vt:lpstr>An Example</vt:lpstr>
      <vt:lpstr>An Example:  Eliminating Common Subexpressions</vt:lpstr>
      <vt:lpstr>An Example:  Code Motion in Loop Optimization</vt:lpstr>
      <vt:lpstr>An Example: Induction Variables  and Reduction in Strength</vt:lpstr>
      <vt:lpstr>An Example:  Loop Condition Transformation</vt:lpstr>
      <vt:lpstr>An Example:  Constant and Copy Propagation</vt:lpstr>
      <vt:lpstr>An Example:  Eliminating Redundant Operations</vt:lpstr>
      <vt:lpstr>2. Local Optimization</vt:lpstr>
      <vt:lpstr>One More Example (1)</vt:lpstr>
      <vt:lpstr>One More Example (2)</vt:lpstr>
      <vt:lpstr>One More Example (3)</vt:lpstr>
      <vt:lpstr>One More Example (4)</vt:lpstr>
      <vt:lpstr>One More Example (5)</vt:lpstr>
      <vt:lpstr>One More Example (6)</vt:lpstr>
      <vt:lpstr>One More Example (7)</vt:lpstr>
      <vt:lpstr>One More Example (8)</vt:lpstr>
      <vt:lpstr>One More Example (9)</vt:lpstr>
      <vt:lpstr>One More Example (10)</vt:lpstr>
      <vt:lpstr>One More Example (end)</vt:lpstr>
      <vt:lpstr>3. Control-Flow Analysis and  Loop Optimization</vt:lpstr>
      <vt:lpstr>Define Loops Based on Flow Graphs</vt:lpstr>
      <vt:lpstr>An Example</vt:lpstr>
      <vt:lpstr>Dominators</vt:lpstr>
      <vt:lpstr>Algorithm to Calculate D(n)</vt:lpstr>
      <vt:lpstr>The Previous Example</vt:lpstr>
      <vt:lpstr>Back Edges and Natural Loops</vt:lpstr>
      <vt:lpstr>The Previous Example</vt:lpstr>
      <vt:lpstr>Find Loops by Back Edges</vt:lpstr>
      <vt:lpstr>Example #1</vt:lpstr>
      <vt:lpstr>Example #2</vt:lpstr>
      <vt:lpstr>Properties of Natural Loops</vt:lpstr>
      <vt:lpstr>Loop Optimization:  Code Motion</vt:lpstr>
      <vt:lpstr>Loop Optimization: Reducing Strength  and Eliminating Induction Variables</vt:lpstr>
      <vt:lpstr>An Example:  Family of Induction Variables</vt:lpstr>
      <vt:lpstr>An Example:  Strength Reduction (1)</vt:lpstr>
      <vt:lpstr>An Example:  Strength Reduction (2)</vt:lpstr>
      <vt:lpstr>An Example:  Strength Reduction (3)</vt:lpstr>
      <vt:lpstr>An Example:  Eliminate Dead Induction Variables</vt:lpstr>
      <vt:lpstr>An Example:  Change Loop Condition</vt:lpstr>
      <vt:lpstr>An Example:  Remove Basic Induction Variable</vt:lpstr>
      <vt:lpstr>An Example:  After Loop Optimization</vt:lpstr>
      <vt:lpstr>4. Data-Flow Analysis and  Global Optimization</vt:lpstr>
      <vt:lpstr>Where Global Information Are Needed ?</vt:lpstr>
      <vt:lpstr>What Global Information Are Needed ?</vt:lpstr>
      <vt:lpstr>Basic Concepts</vt:lpstr>
      <vt:lpstr>Basic Concepts (cont')</vt:lpstr>
      <vt:lpstr>Ud-Chains vs. Du-Chains</vt:lpstr>
      <vt:lpstr>Reaching Definition Analysis</vt:lpstr>
      <vt:lpstr>Construction of Ud-Chains</vt:lpstr>
      <vt:lpstr>An Example:  (1) gen[ ] and kill[ ] is known</vt:lpstr>
      <vt:lpstr>An Example:  (2) Iterations of in[ ] and out[ ] </vt:lpstr>
      <vt:lpstr>An Example:  (3) Construction of Ud-Chains</vt:lpstr>
      <vt:lpstr>Global Constant Propagation  and Folding Based on Ud-Chains</vt:lpstr>
      <vt:lpstr>More Data-Flow Equations: Available Expressions</vt:lpstr>
      <vt:lpstr>More Data-Flow Equations: Liveness Analysis</vt:lpstr>
      <vt:lpstr>Exercise 12.1</vt:lpstr>
      <vt:lpstr>Enjoy the Course!</vt:lpstr>
    </vt:vector>
  </TitlesOfParts>
  <Company>Sun Yat-sen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Compiler Construction</dc:title>
  <dc:creator>Dr. Wen-jun LI</dc:creator>
  <cp:keywords>language, compiler, programming</cp:keywords>
  <dc:subject>Compiler</dc:subject>
  <cp:category>Lecture</cp:category>
  <cp:lastModifiedBy>阿不1413529847</cp:lastModifiedBy>
  <cp:revision>3975</cp:revision>
  <dcterms:created xsi:type="dcterms:W3CDTF">2016-12-14T02:35:00Z</dcterms:created>
  <dcterms:modified xsi:type="dcterms:W3CDTF">2018-11-26T06:12:48Z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2052-10.1.0.7668</vt:lpwstr>
  </property>
</Properties>
</file>