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35"/>
  </p:handoutMasterIdLst>
  <p:sldIdLst>
    <p:sldId id="256" r:id="rId3"/>
    <p:sldId id="468" r:id="rId4"/>
    <p:sldId id="471" r:id="rId5"/>
    <p:sldId id="470" r:id="rId6"/>
    <p:sldId id="472" r:id="rId7"/>
    <p:sldId id="503" r:id="rId8"/>
    <p:sldId id="473" r:id="rId9"/>
    <p:sldId id="474" r:id="rId10"/>
    <p:sldId id="504" r:id="rId11"/>
    <p:sldId id="506" r:id="rId12"/>
    <p:sldId id="507" r:id="rId13"/>
    <p:sldId id="481" r:id="rId14"/>
    <p:sldId id="480" r:id="rId15"/>
    <p:sldId id="482" r:id="rId16"/>
    <p:sldId id="509" r:id="rId17"/>
    <p:sldId id="508" r:id="rId18"/>
    <p:sldId id="510" r:id="rId19"/>
    <p:sldId id="511" r:id="rId20"/>
    <p:sldId id="512" r:id="rId21"/>
    <p:sldId id="513" r:id="rId22"/>
    <p:sldId id="514" r:id="rId23"/>
    <p:sldId id="515" r:id="rId24"/>
    <p:sldId id="516" r:id="rId25"/>
    <p:sldId id="517" r:id="rId26"/>
    <p:sldId id="518" r:id="rId27"/>
    <p:sldId id="519" r:id="rId28"/>
    <p:sldId id="501" r:id="rId29"/>
    <p:sldId id="502" r:id="rId30"/>
    <p:sldId id="520" r:id="rId31"/>
    <p:sldId id="522" r:id="rId32"/>
    <p:sldId id="523" r:id="rId33"/>
    <p:sldId id="289" r:id="rId34"/>
  </p:sldIdLst>
  <p:sldSz cx="9144000" cy="6858000" type="screen4x3"/>
  <p:notesSz cx="7099300" cy="1023493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99CCFF"/>
    <a:srgbClr val="CC99FF"/>
    <a:srgbClr val="003300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55"/>
  </p:normalViewPr>
  <p:slideViewPr>
    <p:cSldViewPr showGuides="1">
      <p:cViewPr varScale="1">
        <p:scale>
          <a:sx n="81" d="100"/>
          <a:sy n="81" d="100"/>
        </p:scale>
        <p:origin x="-1411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handoutMaster" Target="handoutMasters/handoutMaster1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48130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/>
          <a:p>
            <a:pPr lvl="0" defTabSz="990600" eaLnBrk="1" hangingPunct="1"/>
            <a:endParaRPr lang="zh-CN" altLang="en-US" sz="1300" dirty="0">
              <a:latin typeface="Calibri" panose="020F0502020204030204" pitchFamily="34" charset="0"/>
            </a:endParaRPr>
          </a:p>
        </p:txBody>
      </p:sp>
      <p:sp>
        <p:nvSpPr>
          <p:cNvPr id="48131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/>
          <a:p>
            <a:pPr lvl="0" algn="r" defTabSz="990600" eaLnBrk="1" hangingPunct="1"/>
            <a:endParaRPr lang="zh-CN" altLang="en-US" sz="1300" dirty="0">
              <a:latin typeface="Calibri" panose="020F0502020204030204" pitchFamily="34" charset="0"/>
            </a:endParaRPr>
          </a:p>
        </p:txBody>
      </p:sp>
      <p:sp>
        <p:nvSpPr>
          <p:cNvPr id="48132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p>
            <a:pPr lvl="0" defTabSz="990600" eaLnBrk="1" hangingPunct="1"/>
            <a:endParaRPr lang="zh-CN" altLang="en-US" sz="1300" dirty="0">
              <a:latin typeface="Calibri" panose="020F0502020204030204" pitchFamily="34" charset="0"/>
            </a:endParaRPr>
          </a:p>
        </p:txBody>
      </p:sp>
      <p:sp>
        <p:nvSpPr>
          <p:cNvPr id="48133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p>
            <a:pPr lvl="0" algn="r" defTabSz="990600" eaLnBrk="1" hangingPunct="1"/>
            <a:fld id="{9A0DB2DC-4C9A-4742-B13C-FB6460FD3503}" type="slidenum">
              <a:rPr lang="zh-CN" altLang="en-US" sz="1300" dirty="0">
                <a:latin typeface="Calibri" panose="020F0502020204030204" pitchFamily="34" charset="0"/>
              </a:rPr>
            </a:fld>
            <a:endParaRPr lang="zh-CN" altLang="en-US" sz="1300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714488"/>
            <a:ext cx="9144000" cy="1470025"/>
          </a:xfrm>
        </p:spPr>
        <p:txBody>
          <a:bodyPr vert="horz"/>
          <a:lstStyle>
            <a:lvl1pPr>
              <a:defRPr sz="54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7290" y="3071810"/>
            <a:ext cx="6400800" cy="1752600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p>
            <a:pPr lvl="0" eaLnBrk="1" hangingPunct="1"/>
            <a:endParaRPr lang="zh-CN" altLang="en-US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p>
            <a:pPr lvl="0" eaLnBrk="1" hangingPunct="1"/>
            <a:endParaRPr lang="zh-CN" altLang="en-US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Franklin Gothic Book" pitchFamily="34" charset="0"/>
                <a:ea typeface="华文楷体" panose="02010600040101010101" pitchFamily="2" charset="-122"/>
              </a:rPr>
            </a:fld>
            <a:endParaRPr lang="zh-CN" altLang="en-US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p>
            <a:pPr lvl="0" eaLnBrk="1" hangingPunct="1"/>
            <a:endParaRPr lang="zh-CN" altLang="en-US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p>
            <a:pPr lvl="0" eaLnBrk="1" hangingPunct="1"/>
            <a:endParaRPr lang="zh-CN" altLang="en-US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Franklin Gothic Book" pitchFamily="34" charset="0"/>
                <a:ea typeface="华文楷体" panose="02010600040101010101" pitchFamily="2" charset="-122"/>
              </a:rPr>
            </a:fld>
            <a:endParaRPr lang="zh-CN" altLang="en-US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p>
            <a:pPr lvl="0" eaLnBrk="1" hangingPunct="1"/>
            <a:endParaRPr lang="zh-CN" altLang="en-US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p>
            <a:pPr lvl="0" eaLnBrk="1" hangingPunct="1"/>
            <a:endParaRPr lang="zh-CN" altLang="en-US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Franklin Gothic Book" pitchFamily="34" charset="0"/>
                <a:ea typeface="华文楷体" panose="02010600040101010101" pitchFamily="2" charset="-122"/>
              </a:rPr>
            </a:fld>
            <a:endParaRPr lang="zh-CN" altLang="en-US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370013" y="1827213"/>
            <a:ext cx="7313612" cy="4114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3"/>
          </p:nvPr>
        </p:nvSpPr>
        <p:spPr>
          <a:xfrm>
            <a:off x="0" y="6400800"/>
            <a:ext cx="3124200" cy="457200"/>
          </a:xfrm>
          <a:prstGeom prst="rect">
            <a:avLst/>
          </a:prstGeom>
        </p:spPr>
        <p:txBody>
          <a:bodyPr/>
          <a:lstStyle>
            <a:lvl1pPr>
              <a:defRPr sz="900" b="0"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SE-303 Principles of Compiler Construction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 Copyright 2008-2010,  Sun Yat-sen University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480" y="285728"/>
            <a:ext cx="7000924" cy="928694"/>
          </a:xfrm>
        </p:spPr>
        <p:txBody>
          <a:bodyPr vert="horz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571612"/>
            <a:ext cx="8186766" cy="4643470"/>
          </a:xfrm>
        </p:spPr>
        <p:txBody>
          <a:bodyPr/>
          <a:lstStyle>
            <a:lvl1pPr>
              <a:buNone/>
              <a:defRPr b="1"/>
            </a:lvl1pPr>
            <a:lvl2pPr>
              <a:defRPr b="1"/>
            </a:lvl2pPr>
            <a:lvl4pPr>
              <a:defRPr b="1"/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p>
            <a:pPr lvl="0" eaLnBrk="1" hangingPunct="1"/>
            <a:endParaRPr lang="zh-CN" altLang="en-US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p>
            <a:pPr lvl="0" eaLnBrk="1" hangingPunct="1"/>
            <a:endParaRPr lang="zh-CN" altLang="en-US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Franklin Gothic Book" pitchFamily="34" charset="0"/>
                <a:ea typeface="华文楷体" panose="02010600040101010101" pitchFamily="2" charset="-122"/>
              </a:rPr>
            </a:fld>
            <a:endParaRPr lang="zh-CN" altLang="en-US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p>
            <a:pPr lvl="0" eaLnBrk="1" hangingPunct="1"/>
            <a:endParaRPr lang="zh-CN" altLang="en-US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p>
            <a:pPr lvl="0" eaLnBrk="1" hangingPunct="1"/>
            <a:endParaRPr lang="zh-CN" altLang="en-US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Franklin Gothic Book" pitchFamily="34" charset="0"/>
                <a:ea typeface="华文楷体" panose="02010600040101010101" pitchFamily="2" charset="-122"/>
              </a:rPr>
            </a:fld>
            <a:endParaRPr lang="zh-CN" altLang="en-US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p>
            <a:pPr lvl="0" eaLnBrk="1" hangingPunct="1"/>
            <a:endParaRPr lang="zh-CN" altLang="en-US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p>
            <a:pPr lvl="0" eaLnBrk="1" hangingPunct="1"/>
            <a:endParaRPr lang="zh-CN" altLang="en-US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Franklin Gothic Book" pitchFamily="34" charset="0"/>
                <a:ea typeface="华文楷体" panose="02010600040101010101" pitchFamily="2" charset="-122"/>
              </a:rPr>
            </a:fld>
            <a:endParaRPr lang="zh-CN" altLang="en-US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p>
            <a:pPr lvl="0" eaLnBrk="1" hangingPunct="1"/>
            <a:endParaRPr lang="zh-CN" altLang="en-US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p>
            <a:pPr lvl="0" eaLnBrk="1" hangingPunct="1"/>
            <a:endParaRPr lang="zh-CN" altLang="en-US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Franklin Gothic Book" pitchFamily="34" charset="0"/>
                <a:ea typeface="华文楷体" panose="02010600040101010101" pitchFamily="2" charset="-122"/>
              </a:rPr>
            </a:fld>
            <a:endParaRPr lang="zh-CN" altLang="en-US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p>
            <a:pPr lvl="0" eaLnBrk="1" hangingPunct="1"/>
            <a:endParaRPr lang="zh-CN" altLang="en-US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p>
            <a:pPr lvl="0" eaLnBrk="1" hangingPunct="1"/>
            <a:endParaRPr lang="zh-CN" altLang="en-US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Franklin Gothic Book" pitchFamily="34" charset="0"/>
                <a:ea typeface="华文楷体" panose="02010600040101010101" pitchFamily="2" charset="-122"/>
              </a:rPr>
            </a:fld>
            <a:endParaRPr lang="zh-CN" altLang="en-US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p>
            <a:pPr lvl="0" eaLnBrk="1" hangingPunct="1"/>
            <a:endParaRPr lang="zh-CN" altLang="en-US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  <p:sp>
        <p:nvSpPr>
          <p:cNvPr id="7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p>
            <a:pPr lvl="0" eaLnBrk="1" hangingPunct="1"/>
            <a:endParaRPr lang="zh-CN" altLang="en-US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Franklin Gothic Book" pitchFamily="34" charset="0"/>
                <a:ea typeface="华文楷体" panose="02010600040101010101" pitchFamily="2" charset="-122"/>
              </a:rPr>
            </a:fld>
            <a:endParaRPr lang="zh-CN" altLang="en-US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p>
            <a:pPr lvl="0" eaLnBrk="1" hangingPunct="1"/>
            <a:endParaRPr lang="zh-CN" altLang="en-US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p>
            <a:pPr lvl="0" eaLnBrk="1" hangingPunct="1"/>
            <a:endParaRPr lang="zh-CN" altLang="en-US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Franklin Gothic Book" pitchFamily="34" charset="0"/>
                <a:ea typeface="华文楷体" panose="02010600040101010101" pitchFamily="2" charset="-122"/>
              </a:rPr>
            </a:fld>
            <a:endParaRPr lang="zh-CN" altLang="en-US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p>
            <a:pPr lvl="0" eaLnBrk="1" hangingPunct="1"/>
            <a:endParaRPr lang="zh-CN" altLang="en-US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p>
            <a:pPr lvl="0" eaLnBrk="1" hangingPunct="1"/>
            <a:endParaRPr lang="zh-CN" altLang="en-US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Franklin Gothic Book" pitchFamily="34" charset="0"/>
                <a:ea typeface="华文楷体" panose="02010600040101010101" pitchFamily="2" charset="-122"/>
              </a:rPr>
            </a:fld>
            <a:endParaRPr lang="zh-CN" altLang="en-US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pic>
        <p:nvPicPr>
          <p:cNvPr id="1026" name="图片 6" descr="new1_19.gif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85750" y="214313"/>
            <a:ext cx="1785938" cy="10001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7" name="图片 7" descr="new1_19.gif"/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1" contrast="-70000"/>
          </a:blip>
          <a:stretch>
            <a:fillRect/>
          </a:stretch>
        </p:blipFill>
        <p:spPr>
          <a:xfrm>
            <a:off x="4214813" y="3929063"/>
            <a:ext cx="4929187" cy="2676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标题占位符 1"/>
          <p:cNvSpPr>
            <a:spLocks noGrp="1"/>
          </p:cNvSpPr>
          <p:nvPr>
            <p:ph type="title"/>
          </p:nvPr>
        </p:nvSpPr>
        <p:spPr>
          <a:xfrm>
            <a:off x="285750" y="1285875"/>
            <a:ext cx="1785938" cy="4929188"/>
          </a:xfrm>
          <a:prstGeom prst="rect">
            <a:avLst/>
          </a:prstGeom>
          <a:noFill/>
          <a:ln w="9525">
            <a:noFill/>
          </a:ln>
        </p:spPr>
        <p:txBody>
          <a:bodyPr vert="eaVert"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9" name="文本占位符 2"/>
          <p:cNvSpPr>
            <a:spLocks noGrp="1"/>
          </p:cNvSpPr>
          <p:nvPr>
            <p:ph type="body" idx="1"/>
          </p:nvPr>
        </p:nvSpPr>
        <p:spPr>
          <a:xfrm>
            <a:off x="2143125" y="214313"/>
            <a:ext cx="6543675" cy="60007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3300"/>
          </a:solidFill>
          <a:latin typeface="华文隶书" panose="02010800040101010101" pitchFamily="2" charset="-122"/>
          <a:ea typeface="华文隶书" panose="02010800040101010101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3300"/>
          </a:solidFill>
          <a:latin typeface="华文隶书" panose="02010800040101010101" pitchFamily="2" charset="-122"/>
          <a:ea typeface="华文隶书" panose="0201080004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3300"/>
          </a:solidFill>
          <a:latin typeface="华文隶书" panose="02010800040101010101" pitchFamily="2" charset="-122"/>
          <a:ea typeface="华文隶书" panose="0201080004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3300"/>
          </a:solidFill>
          <a:latin typeface="华文隶书" panose="02010800040101010101" pitchFamily="2" charset="-122"/>
          <a:ea typeface="华文隶书" panose="0201080004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3300"/>
          </a:solidFill>
          <a:latin typeface="华文隶书" panose="02010800040101010101" pitchFamily="2" charset="-122"/>
          <a:ea typeface="华文隶书" panose="0201080004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3300"/>
          </a:solidFill>
          <a:latin typeface="华文隶书" panose="02010800040101010101" pitchFamily="2" charset="-122"/>
          <a:ea typeface="华文隶书" panose="0201080004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3300"/>
          </a:solidFill>
          <a:latin typeface="华文隶书" panose="02010800040101010101" pitchFamily="2" charset="-122"/>
          <a:ea typeface="华文隶书" panose="0201080004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3300"/>
          </a:solidFill>
          <a:latin typeface="华文隶书" panose="02010800040101010101" pitchFamily="2" charset="-122"/>
          <a:ea typeface="华文隶书" panose="0201080004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3300"/>
          </a:solidFill>
          <a:latin typeface="华文隶书" panose="02010800040101010101" pitchFamily="2" charset="-122"/>
          <a:ea typeface="华文隶书" panose="0201080004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Arial" panose="020B0604020202020204" pitchFamily="34" charset="0"/>
        <a:defRPr sz="2400" kern="1200">
          <a:solidFill>
            <a:srgbClr val="003300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Arial" panose="020B0604020202020204" pitchFamily="34" charset="0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rgbClr val="003300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标题 1"/>
          <p:cNvSpPr>
            <a:spLocks noGrp="1"/>
          </p:cNvSpPr>
          <p:nvPr>
            <p:ph type="ctrTitle"/>
          </p:nvPr>
        </p:nvSpPr>
        <p:spPr/>
        <p:txBody>
          <a:bodyPr wrap="square" lIns="91440" tIns="45720" rIns="91440" bIns="45720" anchor="ctr"/>
          <a:p>
            <a:pPr eaLnBrk="1" hangingPunct="1"/>
            <a:r>
              <a:rPr lang="en-US" altLang="zh-CN" kern="1200">
                <a:latin typeface="华文隶书" panose="02010800040101010101" pitchFamily="2" charset="-122"/>
                <a:ea typeface="华文隶书" panose="02010800040101010101" pitchFamily="2" charset="-122"/>
                <a:cs typeface="+mj-cs"/>
              </a:rPr>
              <a:t>Principles of Compiler Construction</a:t>
            </a:r>
            <a:endParaRPr lang="zh-CN" altLang="en-US" kern="1200" dirty="0">
              <a:latin typeface="华文隶书" panose="02010800040101010101" pitchFamily="2" charset="-122"/>
              <a:ea typeface="华文隶书" panose="02010800040101010101" pitchFamily="2" charset="-122"/>
              <a:cs typeface="+mj-cs"/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928688" y="3071813"/>
            <a:ext cx="7286625" cy="2000250"/>
          </a:xfrm>
        </p:spPr>
        <p:txBody>
          <a:bodyPr vert="horz" wrap="square" lIns="91440" tIns="45720" rIns="91440" bIns="45720" anchor="t"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b="1" kern="120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Lecture 8 Syntax Analysis (</a:t>
            </a:r>
            <a:r>
              <a:rPr lang="en-US" altLang="zh-CN" b="1" kern="120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IV</a:t>
            </a:r>
            <a:r>
              <a:rPr lang="en-US" altLang="zh-CN" b="1" kern="120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)</a:t>
            </a:r>
            <a:endParaRPr lang="en-US" altLang="zh-CN" b="1" kern="120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342" name="TextBox 3"/>
          <p:cNvSpPr txBox="1"/>
          <p:nvPr/>
        </p:nvSpPr>
        <p:spPr>
          <a:xfrm>
            <a:off x="611188" y="4113213"/>
            <a:ext cx="7993062" cy="12299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 eaLnBrk="1" hangingPunct="1"/>
            <a:r>
              <a:rPr lang="en-US" altLang="zh-CN" sz="2400" b="1">
                <a:latin typeface="Franklin Gothic Book" pitchFamily="34" charset="0"/>
                <a:ea typeface="华文楷体" panose="02010600040101010101" pitchFamily="2" charset="-122"/>
              </a:rPr>
              <a:t>Lecturer: </a:t>
            </a:r>
            <a:r>
              <a:rPr lang="en-US" altLang="zh-CN" sz="2400" b="1" err="1">
                <a:latin typeface="Franklin Gothic Book" pitchFamily="34" charset="0"/>
                <a:ea typeface="华文楷体" panose="02010600040101010101" pitchFamily="2" charset="-122"/>
              </a:rPr>
              <a:t>CHANG HUIYOU</a:t>
            </a:r>
            <a:endParaRPr lang="en-US" altLang="zh-CN" sz="2400" b="1" err="1">
              <a:latin typeface="Franklin Gothic Book" pitchFamily="34" charset="0"/>
              <a:ea typeface="华文楷体" panose="02010600040101010101" pitchFamily="2" charset="-122"/>
            </a:endParaRPr>
          </a:p>
          <a:p>
            <a:pPr lvl="0" algn="ctr" eaLnBrk="1" hangingPunct="1"/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Note that most of these slides were created by:</a:t>
            </a:r>
            <a:endParaRPr lang="en-US" altLang="zh-CN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en-US" altLang="zh-CN" sz="1400" b="1">
                <a:latin typeface="Arial" panose="020B0604020202020204" pitchFamily="34" charset="0"/>
                <a:ea typeface="宋体" panose="02010600030101010101" pitchFamily="2" charset="-122"/>
              </a:rPr>
              <a:t>Prof. </a:t>
            </a:r>
            <a:r>
              <a:rPr lang="en-US" altLang="zh-CN" sz="1400" b="1" err="1">
                <a:latin typeface="Arial" panose="020B0604020202020204" pitchFamily="34" charset="0"/>
                <a:ea typeface="宋体" panose="02010600030101010101" pitchFamily="2" charset="-122"/>
              </a:rPr>
              <a:t>Wen-jun</a:t>
            </a:r>
            <a:r>
              <a:rPr lang="en-US" altLang="zh-CN" sz="1400" b="1">
                <a:latin typeface="Arial" panose="020B0604020202020204" pitchFamily="34" charset="0"/>
                <a:ea typeface="宋体" panose="02010600030101010101" pitchFamily="2" charset="-122"/>
              </a:rPr>
              <a:t> LI (School of Software)</a:t>
            </a:r>
            <a:br>
              <a:rPr lang="en-US" altLang="zh-CN" sz="1400" b="1">
                <a:latin typeface="Arial" panose="020B0604020202020204" pitchFamily="34" charset="0"/>
                <a:ea typeface="宋体" panose="02010600030101010101" pitchFamily="2" charset="-122"/>
              </a:rPr>
            </a:br>
            <a:endParaRPr lang="zh-CN" altLang="en-US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2"/>
          <p:cNvSpPr>
            <a:spLocks noGrp="1"/>
          </p:cNvSpPr>
          <p:nvPr>
            <p:ph idx="1"/>
          </p:nvPr>
        </p:nvSpPr>
        <p:spPr>
          <a:xfrm>
            <a:off x="2057400" y="5638800"/>
            <a:ext cx="5562600" cy="457200"/>
          </a:xfrm>
        </p:spPr>
        <p:txBody>
          <a:bodyPr vert="horz" wrap="square" lIns="91440" tIns="45720" rIns="91440" bIns="45720" anchor="t"/>
          <a:p>
            <a:pPr algn="ctr" defTabSz="0">
              <a:buFont typeface="Wingdings" panose="05000000000000000000" pitchFamily="2" charset="2"/>
              <a:buNone/>
              <a:tabLst>
                <a:tab pos="1612900" algn="l"/>
                <a:tab pos="2246630" algn="l"/>
              </a:tabLst>
            </a:pPr>
            <a:r>
              <a:rPr lang="en-US" altLang="zh-CN" sz="1900" kern="1200">
                <a:latin typeface="+mn-lt"/>
                <a:ea typeface="+mn-ea"/>
                <a:cs typeface="+mn-cs"/>
              </a:rPr>
              <a:t>DFA recognizing all viable prefixes</a:t>
            </a:r>
            <a:endParaRPr lang="en-US" altLang="zh-CN" sz="1900" kern="1200">
              <a:latin typeface="+mn-lt"/>
              <a:ea typeface="+mn-ea"/>
              <a:cs typeface="+mn-cs"/>
            </a:endParaRPr>
          </a:p>
        </p:txBody>
      </p:sp>
      <p:grpSp>
        <p:nvGrpSpPr>
          <p:cNvPr id="23555" name="Group 134"/>
          <p:cNvGrpSpPr/>
          <p:nvPr/>
        </p:nvGrpSpPr>
        <p:grpSpPr>
          <a:xfrm>
            <a:off x="1143000" y="914400"/>
            <a:ext cx="8001000" cy="4394200"/>
            <a:chOff x="576" y="592"/>
            <a:chExt cx="5040" cy="2768"/>
          </a:xfrm>
        </p:grpSpPr>
        <p:sp>
          <p:nvSpPr>
            <p:cNvPr id="23556" name="Rectangle 7"/>
            <p:cNvSpPr/>
            <p:nvPr/>
          </p:nvSpPr>
          <p:spPr>
            <a:xfrm>
              <a:off x="624" y="768"/>
              <a:ext cx="4992" cy="336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557" name="AutoShape 8"/>
            <p:cNvSpPr/>
            <p:nvPr/>
          </p:nvSpPr>
          <p:spPr>
            <a:xfrm>
              <a:off x="768" y="1744"/>
              <a:ext cx="864" cy="65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 cap="flat" cmpd="dbl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/>
            <a:p>
              <a:pPr lvl="0" eaLnBrk="1" hangingPunct="1"/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</a:rPr>
                <a:t>S' 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 S, </a:t>
              </a:r>
              <a:r>
                <a:rPr lang="en-US" altLang="zh-CN" sz="1400" b="1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$</a:t>
              </a:r>
              <a:endParaRPr lang="en-US" altLang="zh-CN" sz="1400" b="1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lvl="0" eaLnBrk="1" hangingPunct="1"/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S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 C C, </a:t>
              </a:r>
              <a:r>
                <a:rPr lang="en-US" altLang="zh-CN" sz="1400" b="1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$</a:t>
              </a:r>
              <a:endParaRPr lang="en-US" altLang="zh-CN" sz="1400" b="1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lvl="0" eaLnBrk="1" hangingPunct="1"/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C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 </a:t>
              </a:r>
              <a:r>
                <a:rPr lang="en-US" altLang="zh-CN" sz="1400" b="1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c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 C, </a:t>
              </a:r>
              <a:r>
                <a:rPr lang="en-US" altLang="zh-CN" sz="1400" b="1" err="1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c</a:t>
              </a:r>
              <a:r>
                <a:rPr lang="en-US" altLang="zh-CN" sz="1400" err="1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/</a:t>
              </a:r>
              <a:r>
                <a:rPr lang="en-US" altLang="zh-CN" sz="1400" b="1" err="1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d</a:t>
              </a:r>
              <a:endParaRPr lang="en-US" altLang="zh-CN" sz="1400" b="1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lvl="0" eaLnBrk="1" hangingPunct="1"/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C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 </a:t>
              </a:r>
              <a:r>
                <a:rPr lang="en-US" altLang="zh-CN" sz="1400" b="1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d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, </a:t>
              </a:r>
              <a:r>
                <a:rPr lang="en-US" altLang="zh-CN" sz="1400" b="1" err="1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c</a:t>
              </a:r>
              <a:r>
                <a:rPr lang="en-US" altLang="zh-CN" sz="1400" err="1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/</a:t>
              </a:r>
              <a:r>
                <a:rPr lang="en-US" altLang="zh-CN" sz="1400" b="1" err="1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d</a:t>
              </a:r>
              <a:endParaRPr lang="en-US" altLang="zh-CN" sz="1400" b="1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23558" name="Text Box 9"/>
            <p:cNvSpPr txBox="1"/>
            <p:nvPr/>
          </p:nvSpPr>
          <p:spPr>
            <a:xfrm>
              <a:off x="768" y="1552"/>
              <a:ext cx="434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en-US" altLang="zh-CN" sz="1400" b="1">
                  <a:solidFill>
                    <a:srgbClr val="0066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I</a:t>
              </a:r>
              <a:r>
                <a:rPr lang="en-US" altLang="zh-CN" sz="1400" b="1" baseline="-25000">
                  <a:solidFill>
                    <a:srgbClr val="0066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0</a:t>
              </a:r>
              <a:endParaRPr lang="en-US" altLang="zh-CN" sz="1400" b="1" baseline="-25000">
                <a:solidFill>
                  <a:srgbClr val="0066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559" name="Line 10"/>
            <p:cNvSpPr/>
            <p:nvPr/>
          </p:nvSpPr>
          <p:spPr>
            <a:xfrm>
              <a:off x="576" y="2080"/>
              <a:ext cx="19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23560" name="Line 11"/>
            <p:cNvSpPr/>
            <p:nvPr/>
          </p:nvSpPr>
          <p:spPr>
            <a:xfrm flipV="1">
              <a:off x="1152" y="1456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23561" name="Text Box 46"/>
            <p:cNvSpPr txBox="1"/>
            <p:nvPr/>
          </p:nvSpPr>
          <p:spPr>
            <a:xfrm>
              <a:off x="1680" y="1936"/>
              <a:ext cx="192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zh-CN" sz="1200">
                  <a:latin typeface="Arial" panose="020B0604020202020204" pitchFamily="34" charset="0"/>
                  <a:ea typeface="宋体" panose="02010600030101010101" pitchFamily="2" charset="-122"/>
                </a:rPr>
                <a:t>C</a:t>
              </a:r>
              <a:endParaRPr lang="en-US" altLang="zh-CN" sz="12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562" name="AutoShape 88"/>
            <p:cNvSpPr/>
            <p:nvPr/>
          </p:nvSpPr>
          <p:spPr>
            <a:xfrm>
              <a:off x="2016" y="1744"/>
              <a:ext cx="864" cy="65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 cap="flat" cmpd="dbl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/>
            <a:p>
              <a:pPr lvl="0" eaLnBrk="1" hangingPunct="1"/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S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C  C, </a:t>
              </a:r>
              <a:r>
                <a:rPr lang="en-US" altLang="zh-CN" sz="1400" b="1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$</a:t>
              </a:r>
              <a:endParaRPr lang="en-US" altLang="zh-CN" sz="1400" b="1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lvl="0" eaLnBrk="1" hangingPunct="1"/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C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 </a:t>
              </a:r>
              <a:r>
                <a:rPr lang="en-US" altLang="zh-CN" sz="1400" b="1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c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 C, </a:t>
              </a:r>
              <a:r>
                <a:rPr lang="en-US" altLang="zh-CN" sz="1400" b="1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$</a:t>
              </a:r>
              <a:endParaRPr lang="en-US" altLang="zh-CN" sz="1400" b="1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lvl="0" eaLnBrk="1" hangingPunct="1"/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C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 </a:t>
              </a:r>
              <a:r>
                <a:rPr lang="en-US" altLang="zh-CN" sz="1400" b="1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d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, </a:t>
              </a:r>
              <a:r>
                <a:rPr lang="en-US" altLang="zh-CN" sz="1400" b="1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$</a:t>
              </a:r>
              <a:endParaRPr lang="en-US" altLang="zh-CN" sz="1400" b="1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23563" name="Text Box 89"/>
            <p:cNvSpPr txBox="1"/>
            <p:nvPr/>
          </p:nvSpPr>
          <p:spPr>
            <a:xfrm>
              <a:off x="2064" y="1536"/>
              <a:ext cx="434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en-US" altLang="zh-CN" sz="1400" b="1">
                  <a:solidFill>
                    <a:srgbClr val="0066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I</a:t>
              </a:r>
              <a:r>
                <a:rPr lang="en-US" altLang="zh-CN" sz="1400" b="1" baseline="-25000">
                  <a:solidFill>
                    <a:srgbClr val="0066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2</a:t>
              </a:r>
              <a:endParaRPr lang="en-US" altLang="zh-CN" sz="1400" b="1" baseline="-25000">
                <a:solidFill>
                  <a:srgbClr val="0066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564" name="Line 90"/>
            <p:cNvSpPr/>
            <p:nvPr/>
          </p:nvSpPr>
          <p:spPr>
            <a:xfrm flipV="1">
              <a:off x="1632" y="2080"/>
              <a:ext cx="3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23565" name="Text Box 91"/>
            <p:cNvSpPr txBox="1"/>
            <p:nvPr/>
          </p:nvSpPr>
          <p:spPr>
            <a:xfrm>
              <a:off x="2928" y="1936"/>
              <a:ext cx="192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zh-CN" sz="1200" b="1">
                  <a:latin typeface="Arial" panose="020B0604020202020204" pitchFamily="34" charset="0"/>
                  <a:ea typeface="宋体" panose="02010600030101010101" pitchFamily="2" charset="-122"/>
                </a:rPr>
                <a:t>c</a:t>
              </a:r>
              <a:endParaRPr lang="en-US" altLang="zh-CN" sz="12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566" name="AutoShape 92"/>
            <p:cNvSpPr/>
            <p:nvPr/>
          </p:nvSpPr>
          <p:spPr>
            <a:xfrm>
              <a:off x="3264" y="1744"/>
              <a:ext cx="864" cy="656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38100" cap="flat" cmpd="dbl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/>
            <a:p>
              <a:pPr lvl="0" eaLnBrk="1" hangingPunct="1"/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C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</a:t>
              </a:r>
              <a:r>
                <a:rPr lang="en-US" altLang="zh-CN" sz="1400" b="1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c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  C, </a:t>
              </a:r>
              <a:r>
                <a:rPr lang="en-US" altLang="zh-CN" sz="1400" b="1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$</a:t>
              </a:r>
              <a:endParaRPr lang="en-US" altLang="zh-CN" sz="1400" b="1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lvl="0" eaLnBrk="1" hangingPunct="1"/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C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 </a:t>
              </a:r>
              <a:r>
                <a:rPr lang="en-US" altLang="zh-CN" sz="1400" b="1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c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 C, </a:t>
              </a:r>
              <a:r>
                <a:rPr lang="en-US" altLang="zh-CN" sz="1400" b="1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$</a:t>
              </a:r>
              <a:endParaRPr lang="en-US" altLang="zh-CN" sz="1400" b="1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lvl="0" eaLnBrk="1" hangingPunct="1"/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C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 </a:t>
              </a:r>
              <a:r>
                <a:rPr lang="en-US" altLang="zh-CN" sz="1400" b="1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d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, </a:t>
              </a:r>
              <a:r>
                <a:rPr lang="en-US" altLang="zh-CN" sz="1400" b="1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$</a:t>
              </a:r>
              <a:endParaRPr lang="en-US" altLang="zh-CN" sz="1400" b="1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23567" name="Text Box 93"/>
            <p:cNvSpPr txBox="1"/>
            <p:nvPr/>
          </p:nvSpPr>
          <p:spPr>
            <a:xfrm>
              <a:off x="3312" y="1536"/>
              <a:ext cx="434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en-US" altLang="zh-CN" sz="1400" b="1">
                  <a:solidFill>
                    <a:srgbClr val="0066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I</a:t>
              </a:r>
              <a:r>
                <a:rPr lang="en-US" altLang="zh-CN" sz="1400" b="1" baseline="-25000">
                  <a:solidFill>
                    <a:srgbClr val="0066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6</a:t>
              </a:r>
              <a:endParaRPr lang="en-US" altLang="zh-CN" sz="1400" b="1" baseline="-25000">
                <a:solidFill>
                  <a:srgbClr val="0066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568" name="Line 94"/>
            <p:cNvSpPr/>
            <p:nvPr/>
          </p:nvSpPr>
          <p:spPr>
            <a:xfrm flipV="1">
              <a:off x="2880" y="2080"/>
              <a:ext cx="3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23569" name="Text Box 95"/>
            <p:cNvSpPr txBox="1"/>
            <p:nvPr/>
          </p:nvSpPr>
          <p:spPr>
            <a:xfrm>
              <a:off x="4176" y="1936"/>
              <a:ext cx="192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zh-CN" sz="1200">
                  <a:latin typeface="Arial" panose="020B0604020202020204" pitchFamily="34" charset="0"/>
                  <a:ea typeface="宋体" panose="02010600030101010101" pitchFamily="2" charset="-122"/>
                </a:rPr>
                <a:t>C</a:t>
              </a:r>
              <a:endParaRPr lang="en-US" altLang="zh-CN" sz="12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570" name="AutoShape 96"/>
            <p:cNvSpPr/>
            <p:nvPr/>
          </p:nvSpPr>
          <p:spPr>
            <a:xfrm>
              <a:off x="4512" y="1744"/>
              <a:ext cx="864" cy="656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8100" cap="flat" cmpd="dbl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/>
            <a:p>
              <a:pPr lvl="0" eaLnBrk="1" hangingPunct="1"/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C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</a:t>
              </a:r>
              <a:r>
                <a:rPr lang="en-US" altLang="zh-CN" sz="1400" b="1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c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 C , </a:t>
              </a:r>
              <a:r>
                <a:rPr lang="en-US" altLang="zh-CN" sz="1400" b="1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$</a:t>
              </a:r>
              <a:endParaRPr lang="en-US" altLang="zh-CN" sz="1400" b="1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23571" name="Text Box 97"/>
            <p:cNvSpPr txBox="1"/>
            <p:nvPr/>
          </p:nvSpPr>
          <p:spPr>
            <a:xfrm>
              <a:off x="4560" y="1536"/>
              <a:ext cx="434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en-US" altLang="zh-CN" sz="1400" b="1">
                  <a:solidFill>
                    <a:srgbClr val="0066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I</a:t>
              </a:r>
              <a:r>
                <a:rPr lang="en-US" altLang="zh-CN" sz="1400" b="1" baseline="-25000">
                  <a:solidFill>
                    <a:srgbClr val="0066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9</a:t>
              </a:r>
              <a:endParaRPr lang="en-US" altLang="zh-CN" sz="1400" b="1" baseline="-25000">
                <a:solidFill>
                  <a:srgbClr val="0066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572" name="Line 98"/>
            <p:cNvSpPr/>
            <p:nvPr/>
          </p:nvSpPr>
          <p:spPr>
            <a:xfrm flipV="1">
              <a:off x="4128" y="2080"/>
              <a:ext cx="3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23573" name="AutoShape 99"/>
            <p:cNvSpPr/>
            <p:nvPr/>
          </p:nvSpPr>
          <p:spPr>
            <a:xfrm>
              <a:off x="720" y="784"/>
              <a:ext cx="864" cy="65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 cap="flat" cmpd="dbl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/>
            <a:p>
              <a:pPr lvl="0" eaLnBrk="1" hangingPunct="1"/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</a:rPr>
                <a:t>S' 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S , </a:t>
              </a:r>
              <a:r>
                <a:rPr lang="en-US" altLang="zh-CN" sz="1400" b="1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$</a:t>
              </a:r>
              <a:endParaRPr lang="en-US" altLang="zh-CN" sz="1400" b="1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23574" name="Text Box 100"/>
            <p:cNvSpPr txBox="1"/>
            <p:nvPr/>
          </p:nvSpPr>
          <p:spPr>
            <a:xfrm>
              <a:off x="720" y="592"/>
              <a:ext cx="434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en-US" altLang="zh-CN" sz="1400" b="1">
                  <a:solidFill>
                    <a:srgbClr val="0066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I</a:t>
              </a:r>
              <a:r>
                <a:rPr lang="en-US" altLang="zh-CN" sz="1400" b="1" baseline="-25000">
                  <a:solidFill>
                    <a:srgbClr val="0066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sz="1400" b="1" baseline="-25000">
                <a:solidFill>
                  <a:srgbClr val="0066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575" name="Text Box 101"/>
            <p:cNvSpPr txBox="1"/>
            <p:nvPr/>
          </p:nvSpPr>
          <p:spPr>
            <a:xfrm>
              <a:off x="1104" y="1504"/>
              <a:ext cx="192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zh-CN" sz="1200">
                  <a:latin typeface="Arial" panose="020B0604020202020204" pitchFamily="34" charset="0"/>
                  <a:ea typeface="宋体" panose="02010600030101010101" pitchFamily="2" charset="-122"/>
                </a:rPr>
                <a:t>S</a:t>
              </a:r>
              <a:endParaRPr lang="en-US" altLang="zh-CN" sz="12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576" name="AutoShape 102"/>
            <p:cNvSpPr/>
            <p:nvPr/>
          </p:nvSpPr>
          <p:spPr>
            <a:xfrm>
              <a:off x="2016" y="784"/>
              <a:ext cx="864" cy="65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 cap="flat" cmpd="dbl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/>
            <a:p>
              <a:pPr lvl="0" eaLnBrk="1" hangingPunct="1"/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S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C C , </a:t>
              </a:r>
              <a:r>
                <a:rPr lang="en-US" altLang="zh-CN" sz="1400" b="1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$</a:t>
              </a:r>
              <a:endParaRPr lang="en-US" altLang="zh-CN" sz="1400" b="1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23577" name="Text Box 103"/>
            <p:cNvSpPr txBox="1"/>
            <p:nvPr/>
          </p:nvSpPr>
          <p:spPr>
            <a:xfrm>
              <a:off x="2016" y="592"/>
              <a:ext cx="434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en-US" altLang="zh-CN" sz="1400" b="1">
                  <a:solidFill>
                    <a:srgbClr val="0066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I</a:t>
              </a:r>
              <a:r>
                <a:rPr lang="en-US" altLang="zh-CN" sz="1400" b="1" baseline="-25000">
                  <a:solidFill>
                    <a:srgbClr val="0066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5</a:t>
              </a:r>
              <a:endParaRPr lang="en-US" altLang="zh-CN" sz="1400" b="1" baseline="-25000">
                <a:solidFill>
                  <a:srgbClr val="0066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578" name="Line 104"/>
            <p:cNvSpPr/>
            <p:nvPr/>
          </p:nvSpPr>
          <p:spPr>
            <a:xfrm flipV="1">
              <a:off x="2400" y="1456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23579" name="Text Box 105"/>
            <p:cNvSpPr txBox="1"/>
            <p:nvPr/>
          </p:nvSpPr>
          <p:spPr>
            <a:xfrm>
              <a:off x="2352" y="1504"/>
              <a:ext cx="192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zh-CN" sz="1200">
                  <a:latin typeface="Arial" panose="020B0604020202020204" pitchFamily="34" charset="0"/>
                  <a:ea typeface="宋体" panose="02010600030101010101" pitchFamily="2" charset="-122"/>
                </a:rPr>
                <a:t>C</a:t>
              </a:r>
              <a:endParaRPr lang="en-US" altLang="zh-CN" sz="12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580" name="AutoShape 106"/>
            <p:cNvSpPr/>
            <p:nvPr/>
          </p:nvSpPr>
          <p:spPr>
            <a:xfrm>
              <a:off x="3264" y="784"/>
              <a:ext cx="864" cy="656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38100" cap="flat" cmpd="dbl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/>
            <a:p>
              <a:pPr lvl="0" eaLnBrk="1" hangingPunct="1"/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C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</a:t>
              </a:r>
              <a:r>
                <a:rPr lang="en-US" altLang="zh-CN" sz="1400" b="1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d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 , </a:t>
              </a:r>
              <a:r>
                <a:rPr lang="en-US" altLang="zh-CN" sz="1400" b="1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$</a:t>
              </a:r>
              <a:endParaRPr lang="en-US" altLang="zh-CN" sz="1400" b="1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23581" name="Text Box 107"/>
            <p:cNvSpPr txBox="1"/>
            <p:nvPr/>
          </p:nvSpPr>
          <p:spPr>
            <a:xfrm>
              <a:off x="3264" y="592"/>
              <a:ext cx="434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en-US" altLang="zh-CN" sz="1400" b="1">
                  <a:solidFill>
                    <a:srgbClr val="0066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I</a:t>
              </a:r>
              <a:r>
                <a:rPr lang="en-US" altLang="zh-CN" sz="1400" b="1" baseline="-25000">
                  <a:solidFill>
                    <a:srgbClr val="0066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7</a:t>
              </a:r>
              <a:endParaRPr lang="en-US" altLang="zh-CN" sz="1400" b="1" baseline="-25000">
                <a:solidFill>
                  <a:srgbClr val="0066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582" name="Line 108"/>
            <p:cNvSpPr/>
            <p:nvPr/>
          </p:nvSpPr>
          <p:spPr>
            <a:xfrm flipV="1">
              <a:off x="3648" y="1456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23583" name="Text Box 109"/>
            <p:cNvSpPr txBox="1"/>
            <p:nvPr/>
          </p:nvSpPr>
          <p:spPr>
            <a:xfrm>
              <a:off x="3600" y="1504"/>
              <a:ext cx="192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zh-CN" sz="1200" b="1">
                  <a:latin typeface="Arial" panose="020B0604020202020204" pitchFamily="34" charset="0"/>
                  <a:ea typeface="宋体" panose="02010600030101010101" pitchFamily="2" charset="-122"/>
                </a:rPr>
                <a:t>d</a:t>
              </a:r>
              <a:endParaRPr lang="en-US" altLang="zh-CN" sz="12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584" name="Line 112"/>
            <p:cNvSpPr/>
            <p:nvPr/>
          </p:nvSpPr>
          <p:spPr>
            <a:xfrm flipV="1">
              <a:off x="2832" y="1456"/>
              <a:ext cx="528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23585" name="Text Box 113"/>
            <p:cNvSpPr txBox="1"/>
            <p:nvPr/>
          </p:nvSpPr>
          <p:spPr>
            <a:xfrm>
              <a:off x="2928" y="1504"/>
              <a:ext cx="192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zh-CN" sz="1200" b="1">
                  <a:latin typeface="Arial" panose="020B0604020202020204" pitchFamily="34" charset="0"/>
                  <a:ea typeface="宋体" panose="02010600030101010101" pitchFamily="2" charset="-122"/>
                </a:rPr>
                <a:t>d</a:t>
              </a:r>
              <a:endParaRPr lang="en-US" altLang="zh-CN" sz="12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586" name="Arc 114"/>
            <p:cNvSpPr/>
            <p:nvPr/>
          </p:nvSpPr>
          <p:spPr>
            <a:xfrm flipH="1" flipV="1">
              <a:off x="3984" y="1552"/>
              <a:ext cx="288" cy="288"/>
            </a:xfrm>
            <a:custGeom>
              <a:avLst/>
              <a:gdLst>
                <a:gd name="txL" fmla="*/ 0 w 43200"/>
                <a:gd name="txT" fmla="*/ 0 h 43200"/>
                <a:gd name="txR" fmla="*/ 43200 w 43200"/>
                <a:gd name="txB" fmla="*/ 43200 h 43200"/>
              </a:gdLst>
              <a:ahLst/>
              <a:cxnLst>
                <a:cxn ang="0">
                  <a:pos x="2" y="1"/>
                </a:cxn>
                <a:cxn ang="0">
                  <a:pos x="1" y="0"/>
                </a:cxn>
                <a:cxn ang="0">
                  <a:pos x="1" y="1"/>
                </a:cxn>
              </a:cxnLst>
              <a:rect l="txL" t="txT" r="txR" b="txB"/>
              <a:pathLst>
                <a:path w="43200" h="43200" fill="none">
                  <a:moveTo>
                    <a:pt x="41817" y="13997"/>
                  </a:moveTo>
                  <a:cubicBezTo>
                    <a:pt x="42731" y="16427"/>
                    <a:pt x="43200" y="19003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156" y="-1"/>
                    <a:pt x="22713" y="21"/>
                    <a:pt x="23269" y="64"/>
                  </a:cubicBezTo>
                </a:path>
                <a:path w="43200" h="43200" stroke="0">
                  <a:moveTo>
                    <a:pt x="41817" y="13997"/>
                  </a:moveTo>
                  <a:cubicBezTo>
                    <a:pt x="42731" y="16427"/>
                    <a:pt x="43200" y="19003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156" y="-1"/>
                    <a:pt x="22713" y="21"/>
                    <a:pt x="23269" y="64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arrow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3587" name="Text Box 115"/>
            <p:cNvSpPr txBox="1"/>
            <p:nvPr/>
          </p:nvSpPr>
          <p:spPr>
            <a:xfrm>
              <a:off x="4224" y="1504"/>
              <a:ext cx="192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zh-CN" sz="1200" b="1">
                  <a:latin typeface="Arial" panose="020B0604020202020204" pitchFamily="34" charset="0"/>
                  <a:ea typeface="宋体" panose="02010600030101010101" pitchFamily="2" charset="-122"/>
                </a:rPr>
                <a:t>c</a:t>
              </a:r>
              <a:endParaRPr lang="en-US" altLang="zh-CN" sz="12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588" name="AutoShape 116"/>
            <p:cNvSpPr/>
            <p:nvPr/>
          </p:nvSpPr>
          <p:spPr>
            <a:xfrm>
              <a:off x="2016" y="2704"/>
              <a:ext cx="864" cy="656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38100" cap="flat" cmpd="dbl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/>
            <a:p>
              <a:pPr lvl="0" eaLnBrk="1" hangingPunct="1"/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C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</a:t>
              </a:r>
              <a:r>
                <a:rPr lang="en-US" altLang="zh-CN" sz="1400" b="1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c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  C, </a:t>
              </a:r>
              <a:r>
                <a:rPr lang="en-US" altLang="zh-CN" sz="1400" b="1" err="1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c</a:t>
              </a:r>
              <a:r>
                <a:rPr lang="en-US" altLang="zh-CN" sz="1400" err="1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/</a:t>
              </a:r>
              <a:r>
                <a:rPr lang="en-US" altLang="zh-CN" sz="1400" b="1" err="1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d</a:t>
              </a:r>
              <a:endParaRPr lang="en-US" altLang="zh-CN" sz="1400" b="1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lvl="0" eaLnBrk="1" hangingPunct="1"/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C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 </a:t>
              </a:r>
              <a:r>
                <a:rPr lang="en-US" altLang="zh-CN" sz="1400" b="1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c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 C, </a:t>
              </a:r>
              <a:r>
                <a:rPr lang="en-US" altLang="zh-CN" sz="1400" b="1" err="1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c</a:t>
              </a:r>
              <a:r>
                <a:rPr lang="en-US" altLang="zh-CN" sz="1400" err="1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/</a:t>
              </a:r>
              <a:r>
                <a:rPr lang="en-US" altLang="zh-CN" sz="1400" b="1" err="1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d</a:t>
              </a:r>
              <a:endParaRPr lang="en-US" altLang="zh-CN" sz="1400" b="1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lvl="0" eaLnBrk="1" hangingPunct="1"/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C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 </a:t>
              </a:r>
              <a:r>
                <a:rPr lang="en-US" altLang="zh-CN" sz="1400" b="1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d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, </a:t>
              </a:r>
              <a:r>
                <a:rPr lang="en-US" altLang="zh-CN" sz="1400" b="1" err="1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c</a:t>
              </a:r>
              <a:r>
                <a:rPr lang="en-US" altLang="zh-CN" sz="1400" err="1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/</a:t>
              </a:r>
              <a:r>
                <a:rPr lang="en-US" altLang="zh-CN" sz="1400" b="1" err="1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d</a:t>
              </a:r>
              <a:endParaRPr lang="en-US" altLang="zh-CN" sz="1400" b="1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23589" name="Text Box 117"/>
            <p:cNvSpPr txBox="1"/>
            <p:nvPr/>
          </p:nvSpPr>
          <p:spPr>
            <a:xfrm>
              <a:off x="2016" y="2512"/>
              <a:ext cx="434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en-US" altLang="zh-CN" sz="1400" b="1">
                  <a:solidFill>
                    <a:srgbClr val="0066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I</a:t>
              </a:r>
              <a:r>
                <a:rPr lang="en-US" altLang="zh-CN" sz="1400" b="1" baseline="-25000">
                  <a:solidFill>
                    <a:srgbClr val="0066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3</a:t>
              </a:r>
              <a:endParaRPr lang="en-US" altLang="zh-CN" sz="1400" b="1" baseline="-25000">
                <a:solidFill>
                  <a:srgbClr val="0066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590" name="Line 119"/>
            <p:cNvSpPr/>
            <p:nvPr/>
          </p:nvSpPr>
          <p:spPr>
            <a:xfrm>
              <a:off x="1536" y="2416"/>
              <a:ext cx="480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23591" name="Text Box 120"/>
            <p:cNvSpPr txBox="1"/>
            <p:nvPr/>
          </p:nvSpPr>
          <p:spPr>
            <a:xfrm>
              <a:off x="1728" y="2464"/>
              <a:ext cx="192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zh-CN" sz="1200" b="1">
                  <a:latin typeface="Arial" panose="020B0604020202020204" pitchFamily="34" charset="0"/>
                  <a:ea typeface="宋体" panose="02010600030101010101" pitchFamily="2" charset="-122"/>
                </a:rPr>
                <a:t>c</a:t>
              </a:r>
              <a:endParaRPr lang="en-US" altLang="zh-CN" sz="12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592" name="Text Box 121"/>
            <p:cNvSpPr txBox="1"/>
            <p:nvPr/>
          </p:nvSpPr>
          <p:spPr>
            <a:xfrm>
              <a:off x="2928" y="2896"/>
              <a:ext cx="192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zh-CN" sz="1200">
                  <a:latin typeface="Arial" panose="020B0604020202020204" pitchFamily="34" charset="0"/>
                  <a:ea typeface="宋体" panose="02010600030101010101" pitchFamily="2" charset="-122"/>
                </a:rPr>
                <a:t>C</a:t>
              </a:r>
              <a:endParaRPr lang="en-US" altLang="zh-CN" sz="12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593" name="AutoShape 122"/>
            <p:cNvSpPr/>
            <p:nvPr/>
          </p:nvSpPr>
          <p:spPr>
            <a:xfrm>
              <a:off x="3264" y="2704"/>
              <a:ext cx="864" cy="656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8100" cap="flat" cmpd="dbl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/>
            <a:p>
              <a:pPr lvl="0" eaLnBrk="1" hangingPunct="1"/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C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</a:t>
              </a:r>
              <a:r>
                <a:rPr lang="en-US" altLang="zh-CN" sz="1400" b="1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c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 C , </a:t>
              </a:r>
              <a:r>
                <a:rPr lang="en-US" altLang="zh-CN" sz="1400" b="1" err="1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c</a:t>
              </a:r>
              <a:r>
                <a:rPr lang="en-US" altLang="zh-CN" sz="1400" err="1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/</a:t>
              </a:r>
              <a:r>
                <a:rPr lang="en-US" altLang="zh-CN" sz="1400" b="1" err="1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d</a:t>
              </a:r>
              <a:endParaRPr lang="en-US" altLang="zh-CN" sz="1400" b="1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23594" name="Text Box 123"/>
            <p:cNvSpPr txBox="1"/>
            <p:nvPr/>
          </p:nvSpPr>
          <p:spPr>
            <a:xfrm>
              <a:off x="3312" y="2496"/>
              <a:ext cx="434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en-US" altLang="zh-CN" sz="1400" b="1">
                  <a:solidFill>
                    <a:srgbClr val="0066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I</a:t>
              </a:r>
              <a:r>
                <a:rPr lang="en-US" altLang="zh-CN" sz="1400" b="1" baseline="-25000">
                  <a:solidFill>
                    <a:srgbClr val="0066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8</a:t>
              </a:r>
              <a:endParaRPr lang="en-US" altLang="zh-CN" sz="1400" b="1" baseline="-25000">
                <a:solidFill>
                  <a:srgbClr val="0066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595" name="Line 124"/>
            <p:cNvSpPr/>
            <p:nvPr/>
          </p:nvSpPr>
          <p:spPr>
            <a:xfrm flipV="1">
              <a:off x="2880" y="3040"/>
              <a:ext cx="3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23596" name="Arc 125"/>
            <p:cNvSpPr/>
            <p:nvPr/>
          </p:nvSpPr>
          <p:spPr>
            <a:xfrm flipH="1" flipV="1">
              <a:off x="2736" y="2512"/>
              <a:ext cx="288" cy="288"/>
            </a:xfrm>
            <a:custGeom>
              <a:avLst/>
              <a:gdLst>
                <a:gd name="txL" fmla="*/ 0 w 43200"/>
                <a:gd name="txT" fmla="*/ 0 h 43200"/>
                <a:gd name="txR" fmla="*/ 43200 w 43200"/>
                <a:gd name="txB" fmla="*/ 43200 h 43200"/>
              </a:gdLst>
              <a:ahLst/>
              <a:cxnLst>
                <a:cxn ang="0">
                  <a:pos x="2" y="1"/>
                </a:cxn>
                <a:cxn ang="0">
                  <a:pos x="1" y="0"/>
                </a:cxn>
                <a:cxn ang="0">
                  <a:pos x="1" y="1"/>
                </a:cxn>
              </a:cxnLst>
              <a:rect l="txL" t="txT" r="txR" b="txB"/>
              <a:pathLst>
                <a:path w="43200" h="43200" fill="none">
                  <a:moveTo>
                    <a:pt x="41817" y="13997"/>
                  </a:moveTo>
                  <a:cubicBezTo>
                    <a:pt x="42731" y="16427"/>
                    <a:pt x="43200" y="19003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156" y="-1"/>
                    <a:pt x="22713" y="21"/>
                    <a:pt x="23269" y="64"/>
                  </a:cubicBezTo>
                </a:path>
                <a:path w="43200" h="43200" stroke="0">
                  <a:moveTo>
                    <a:pt x="41817" y="13997"/>
                  </a:moveTo>
                  <a:cubicBezTo>
                    <a:pt x="42731" y="16427"/>
                    <a:pt x="43200" y="19003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156" y="-1"/>
                    <a:pt x="22713" y="21"/>
                    <a:pt x="23269" y="64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arrow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3597" name="Text Box 126"/>
            <p:cNvSpPr txBox="1"/>
            <p:nvPr/>
          </p:nvSpPr>
          <p:spPr>
            <a:xfrm>
              <a:off x="2976" y="2464"/>
              <a:ext cx="192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zh-CN" sz="1200" b="1">
                  <a:latin typeface="Arial" panose="020B0604020202020204" pitchFamily="34" charset="0"/>
                  <a:ea typeface="宋体" panose="02010600030101010101" pitchFamily="2" charset="-122"/>
                </a:rPr>
                <a:t>c</a:t>
              </a:r>
              <a:endParaRPr lang="en-US" altLang="zh-CN" sz="12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598" name="AutoShape 127"/>
            <p:cNvSpPr/>
            <p:nvPr/>
          </p:nvSpPr>
          <p:spPr>
            <a:xfrm>
              <a:off x="768" y="2704"/>
              <a:ext cx="864" cy="656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38100" cap="flat" cmpd="dbl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/>
            <a:p>
              <a:pPr lvl="0" eaLnBrk="1" hangingPunct="1"/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C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</a:t>
              </a:r>
              <a:r>
                <a:rPr lang="en-US" altLang="zh-CN" sz="1400" b="1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d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 , </a:t>
              </a:r>
              <a:r>
                <a:rPr lang="en-US" altLang="zh-CN" sz="1400" b="1" err="1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c</a:t>
              </a:r>
              <a:r>
                <a:rPr lang="en-US" altLang="zh-CN" sz="1400" err="1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/</a:t>
              </a:r>
              <a:r>
                <a:rPr lang="en-US" altLang="zh-CN" sz="1400" b="1" err="1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d</a:t>
              </a:r>
              <a:endParaRPr lang="en-US" altLang="zh-CN" sz="1400" b="1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23599" name="Text Box 128"/>
            <p:cNvSpPr txBox="1"/>
            <p:nvPr/>
          </p:nvSpPr>
          <p:spPr>
            <a:xfrm>
              <a:off x="768" y="2512"/>
              <a:ext cx="434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en-US" altLang="zh-CN" sz="1400" b="1">
                  <a:solidFill>
                    <a:srgbClr val="0066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I</a:t>
              </a:r>
              <a:r>
                <a:rPr lang="en-US" altLang="zh-CN" sz="1400" b="1" baseline="-25000">
                  <a:solidFill>
                    <a:srgbClr val="0066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4</a:t>
              </a:r>
              <a:endParaRPr lang="en-US" altLang="zh-CN" sz="1400" b="1" baseline="-25000">
                <a:solidFill>
                  <a:srgbClr val="0066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600" name="Line 129"/>
            <p:cNvSpPr/>
            <p:nvPr/>
          </p:nvSpPr>
          <p:spPr>
            <a:xfrm>
              <a:off x="1152" y="2416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23601" name="Text Box 130"/>
            <p:cNvSpPr txBox="1"/>
            <p:nvPr/>
          </p:nvSpPr>
          <p:spPr>
            <a:xfrm>
              <a:off x="1104" y="2464"/>
              <a:ext cx="192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zh-CN" sz="1200" b="1">
                  <a:latin typeface="Arial" panose="020B0604020202020204" pitchFamily="34" charset="0"/>
                  <a:ea typeface="宋体" panose="02010600030101010101" pitchFamily="2" charset="-122"/>
                </a:rPr>
                <a:t>d</a:t>
              </a:r>
              <a:endParaRPr lang="en-US" altLang="zh-CN" sz="12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602" name="Line 131"/>
            <p:cNvSpPr/>
            <p:nvPr/>
          </p:nvSpPr>
          <p:spPr>
            <a:xfrm flipH="1">
              <a:off x="1632" y="3040"/>
              <a:ext cx="3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23603" name="Text Box 132"/>
            <p:cNvSpPr txBox="1"/>
            <p:nvPr/>
          </p:nvSpPr>
          <p:spPr>
            <a:xfrm>
              <a:off x="1728" y="2896"/>
              <a:ext cx="192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zh-CN" sz="1200" b="1">
                  <a:latin typeface="Arial" panose="020B0604020202020204" pitchFamily="34" charset="0"/>
                  <a:ea typeface="宋体" panose="02010600030101010101" pitchFamily="2" charset="-122"/>
                </a:rPr>
                <a:t>d</a:t>
              </a:r>
              <a:endParaRPr lang="en-US" altLang="zh-CN" sz="12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页脚占位符 3"/>
          <p:cNvSpPr txBox="1">
            <a:spLocks noGrp="1"/>
          </p:cNvSpPr>
          <p:nvPr>
            <p:ph type="ftr" sz="quarter" idx="3"/>
          </p:nvPr>
        </p:nvSpPr>
        <p:spPr>
          <a:noFill/>
          <a:ln>
            <a:noFill/>
          </a:ln>
        </p:spPr>
        <p:txBody>
          <a:bodyPr/>
          <a:p>
            <a:pPr eaLnBrk="1" hangingPunct="1"/>
            <a:r>
              <a:rPr lang="en-US" altLang="zh-CN" b="1" smtClean="0"/>
              <a:t>SE-303 Principles of Compiler Construction</a:t>
            </a:r>
            <a:endParaRPr lang="en-US" altLang="zh-CN" b="1" smtClean="0"/>
          </a:p>
          <a:p>
            <a:pPr eaLnBrk="1" hangingPunct="1"/>
            <a:r>
              <a:rPr lang="en-US" altLang="zh-CN" sz="800" smtClean="0"/>
              <a:t> Copyright 2008-2010,  Sun </a:t>
            </a:r>
            <a:r>
              <a:rPr lang="en-US" altLang="zh-CN" sz="800" err="1" smtClean="0"/>
              <a:t>Yat-sen</a:t>
            </a:r>
            <a:r>
              <a:rPr lang="en-US" altLang="zh-CN" sz="800" smtClean="0"/>
              <a:t> University</a:t>
            </a:r>
            <a:endParaRPr lang="en-US" altLang="zh-CN" sz="800" smtClean="0"/>
          </a:p>
        </p:txBody>
      </p:sp>
      <p:sp>
        <p:nvSpPr>
          <p:cNvPr id="2457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/>
              <a:t>LR(1) Parsing Table</a:t>
            </a:r>
            <a:endParaRPr lang="en-US" altLang="zh-CN"/>
          </a:p>
        </p:txBody>
      </p:sp>
      <p:graphicFrame>
        <p:nvGraphicFramePr>
          <p:cNvPr id="24580" name="表格占位符 24579"/>
          <p:cNvGraphicFramePr/>
          <p:nvPr>
            <p:ph type="tbl" idx="1"/>
          </p:nvPr>
        </p:nvGraphicFramePr>
        <p:xfrm>
          <a:off x="1371600" y="1752600"/>
          <a:ext cx="7239000" cy="4049713"/>
        </p:xfrm>
        <a:graphic>
          <a:graphicData uri="http://schemas.openxmlformats.org/drawingml/2006/table">
            <a:tbl>
              <a:tblPr/>
              <a:tblGrid>
                <a:gridCol w="1208088"/>
                <a:gridCol w="1203325"/>
                <a:gridCol w="1208087"/>
                <a:gridCol w="1208088"/>
                <a:gridCol w="1206500"/>
                <a:gridCol w="1204912"/>
              </a:tblGrid>
              <a:tr h="338138">
                <a:tc rowSpan="2"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State</a:t>
                      </a:r>
                      <a:endParaRPr lang="en-US" altLang="zh-CN" sz="16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ACTION</a:t>
                      </a:r>
                      <a:endParaRPr lang="en-US" altLang="zh-CN" sz="16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cP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GOTO</a:t>
                      </a:r>
                      <a:endParaRPr lang="en-US" altLang="zh-CN" sz="16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cPr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36550">
                <a:tc vMerge="1"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b="1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lang="en-US" altLang="zh-CN" sz="1600" b="1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b="1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d</a:t>
                      </a:r>
                      <a:endParaRPr lang="en-US" altLang="zh-CN" sz="1600" b="1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b="1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$</a:t>
                      </a:r>
                      <a:endParaRPr lang="en-US" altLang="zh-CN" sz="1600" b="1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S</a:t>
                      </a:r>
                      <a:endParaRPr lang="en-US" altLang="zh-CN" sz="16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lang="en-US" altLang="zh-CN" sz="16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38137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 sz="16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s3</a:t>
                      </a:r>
                      <a:endParaRPr lang="en-US" altLang="zh-CN" sz="16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s4</a:t>
                      </a:r>
                      <a:endParaRPr lang="en-US" altLang="zh-CN" sz="16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zh-CN" sz="1600" dirty="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16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lang="en-US" altLang="zh-CN" sz="16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6550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16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zh-CN" sz="1600" dirty="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zh-CN" sz="1600" dirty="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acc</a:t>
                      </a:r>
                      <a:endParaRPr lang="en-US" altLang="zh-CN" sz="16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zh-CN" sz="1600" dirty="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zh-CN" sz="1600" dirty="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8138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lang="en-US" altLang="zh-CN" sz="16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s6</a:t>
                      </a:r>
                      <a:endParaRPr lang="en-US" altLang="zh-CN" sz="16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s7</a:t>
                      </a:r>
                      <a:endParaRPr lang="en-US" altLang="zh-CN" sz="16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zh-CN" sz="1600" dirty="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zh-CN" sz="1600" dirty="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lang="en-US" altLang="zh-CN" sz="16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6550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lang="en-US" altLang="zh-CN" sz="16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s3</a:t>
                      </a:r>
                      <a:endParaRPr lang="en-US" altLang="zh-CN" sz="16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s4</a:t>
                      </a:r>
                      <a:endParaRPr lang="en-US" altLang="zh-CN" sz="16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zh-CN" sz="1600" dirty="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zh-CN" sz="1600" dirty="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8</a:t>
                      </a:r>
                      <a:endParaRPr lang="en-US" altLang="zh-CN" sz="16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8137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lang="en-US" altLang="zh-CN" sz="16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r3</a:t>
                      </a:r>
                      <a:endParaRPr lang="en-US" altLang="zh-CN" sz="16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r3</a:t>
                      </a:r>
                      <a:endParaRPr lang="en-US" altLang="zh-CN" sz="16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zh-CN" sz="1600" dirty="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zh-CN" sz="1600" dirty="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zh-CN" sz="1600" dirty="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6550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lang="en-US" altLang="zh-CN" sz="16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zh-CN" sz="1600" dirty="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zh-CN" sz="1600" dirty="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r1</a:t>
                      </a:r>
                      <a:endParaRPr lang="en-US" altLang="zh-CN" sz="16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zh-CN" sz="1600" dirty="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zh-CN" sz="1600" dirty="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8138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6</a:t>
                      </a:r>
                      <a:endParaRPr lang="en-US" altLang="zh-CN" sz="16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s6</a:t>
                      </a:r>
                      <a:endParaRPr lang="en-US" altLang="zh-CN" sz="16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s7</a:t>
                      </a:r>
                      <a:endParaRPr lang="en-US" altLang="zh-CN" sz="16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zh-CN" sz="1600" dirty="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zh-CN" sz="1600" dirty="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9</a:t>
                      </a:r>
                      <a:endParaRPr lang="en-US" altLang="zh-CN" sz="16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8137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7</a:t>
                      </a:r>
                      <a:endParaRPr lang="en-US" altLang="zh-CN" sz="16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zh-CN" sz="1600" dirty="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zh-CN" sz="1600" dirty="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r3</a:t>
                      </a:r>
                      <a:endParaRPr lang="en-US" altLang="zh-CN" sz="16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zh-CN" sz="1600" dirty="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zh-CN" sz="1600" dirty="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6550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8</a:t>
                      </a:r>
                      <a:endParaRPr lang="en-US" altLang="zh-CN" sz="16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r2</a:t>
                      </a:r>
                      <a:endParaRPr lang="en-US" altLang="zh-CN" sz="16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r2</a:t>
                      </a:r>
                      <a:endParaRPr lang="en-US" altLang="zh-CN" sz="16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zh-CN" sz="1600" dirty="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zh-CN" sz="1600" dirty="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zh-CN" sz="1600" dirty="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8138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9</a:t>
                      </a:r>
                      <a:endParaRPr lang="en-US" altLang="zh-CN" sz="16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zh-CN" sz="1600" dirty="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zh-CN" sz="1600" dirty="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r2</a:t>
                      </a:r>
                      <a:endParaRPr lang="en-US" altLang="zh-CN" sz="16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zh-CN" sz="1600" dirty="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zh-CN" sz="1600" dirty="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en-US" altLang="zh-CN"/>
              <a:t>LR(1) Grammar</a:t>
            </a:r>
            <a:endParaRPr lang="zh-CN" altLang="en-US" dirty="0"/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>
          <a:xfrm>
            <a:off x="500063" y="1571625"/>
            <a:ext cx="8186737" cy="4643438"/>
          </a:xfrm>
        </p:spPr>
        <p:txBody>
          <a:bodyPr vert="horz" wrap="square" lIns="91440" tIns="45720" rIns="91440" bIns="45720" anchor="t"/>
          <a:p>
            <a:pPr>
              <a:buFont typeface="Arial" panose="020B0604020202020204" pitchFamily="34" charset="0"/>
              <a:buNone/>
            </a:pPr>
            <a:r>
              <a:rPr lang="en-US" altLang="zh-CN" kern="1200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The table produced by this algorithm is called the </a:t>
            </a:r>
            <a:r>
              <a:rPr lang="en-US" altLang="zh-CN" i="1" kern="1200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canonical LR(1) parsing table.</a:t>
            </a:r>
            <a:endParaRPr lang="en-US" altLang="zh-CN" i="1" kern="1200"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kern="1200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An LR parser using this table is called a canonical-LR(1) parser.</a:t>
            </a:r>
            <a:endParaRPr lang="en-US" altLang="zh-CN" kern="1200"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kern="1200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If the parsing action function has no multiply defined entries, then the given grammar is called an </a:t>
            </a:r>
            <a:r>
              <a:rPr lang="en-US" altLang="zh-CN" i="1" kern="1200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LR(1) grammar.</a:t>
            </a:r>
            <a:endParaRPr lang="zh-CN" altLang="en-US" kern="1200" dirty="0"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en-US" altLang="zh-CN"/>
              <a:t>Disadvantage of LR(1) Parsing</a:t>
            </a:r>
            <a:endParaRPr lang="zh-CN" altLang="en-US" dirty="0"/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>
          <a:xfrm>
            <a:off x="500063" y="1571625"/>
            <a:ext cx="8186737" cy="4643438"/>
          </a:xfrm>
        </p:spPr>
        <p:txBody>
          <a:bodyPr vert="horz" wrap="square" lIns="91440" tIns="45720" rIns="91440" bIns="45720" anchor="t"/>
          <a:p>
            <a:pPr>
              <a:buFont typeface="Arial" panose="020B0604020202020204" pitchFamily="34" charset="0"/>
              <a:buNone/>
            </a:pPr>
            <a:r>
              <a:rPr lang="en-US" altLang="zh-CN" kern="1200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Too many states!</a:t>
            </a:r>
            <a:endParaRPr lang="en-US" altLang="zh-CN" kern="1200"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lvl="1">
              <a:buFont typeface="Arial" panose="020B0604020202020204" pitchFamily="34" charset="0"/>
            </a:pPr>
            <a:r>
              <a:rPr lang="en-US" altLang="zh-CN" sz="2100" kern="1200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Number of states, such as C or Pascal</a:t>
            </a:r>
            <a:endParaRPr lang="en-US" altLang="zh-CN" sz="2100" kern="1200"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lvl="2"/>
            <a:r>
              <a:rPr lang="en-US" altLang="zh-CN">
                <a:latin typeface="Times New Roman" panose="02020603050405020304" pitchFamily="18" charset="0"/>
                <a:ea typeface="Times New Roman" panose="02020603050405020304" pitchFamily="18" charset="0"/>
              </a:rPr>
              <a:t>LR(0) = SLR(1): several hundreds. </a:t>
            </a:r>
            <a:endParaRPr lang="en-US" altLang="zh-CN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2"/>
            <a:r>
              <a:rPr lang="en-US" altLang="zh-CN">
                <a:latin typeface="Times New Roman" panose="02020603050405020304" pitchFamily="18" charset="0"/>
                <a:ea typeface="Times New Roman" panose="02020603050405020304" pitchFamily="18" charset="0"/>
              </a:rPr>
              <a:t>LR(1): several thousands (10 times). </a:t>
            </a:r>
            <a:endParaRPr lang="en-US" altLang="zh-CN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kern="1200" dirty="0"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en-US" altLang="zh-CN"/>
              <a:t>LALR (</a:t>
            </a:r>
            <a:r>
              <a:rPr lang="en-US" altLang="zh-CN" err="1"/>
              <a:t>Lookahead</a:t>
            </a:r>
            <a:r>
              <a:rPr lang="en-US" altLang="zh-CN"/>
              <a:t> LR) Parsing</a:t>
            </a:r>
            <a:endParaRPr lang="zh-CN" altLang="en-US" dirty="0"/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>
          <a:xfrm>
            <a:off x="500063" y="1571625"/>
            <a:ext cx="8186737" cy="4643438"/>
          </a:xfrm>
        </p:spPr>
        <p:txBody>
          <a:bodyPr vert="horz" wrap="square" lIns="91440" tIns="45720" rIns="91440" bIns="45720" anchor="t"/>
          <a:p>
            <a:pPr>
              <a:buFont typeface="Arial" panose="020B0604020202020204" pitchFamily="34" charset="0"/>
              <a:buNone/>
            </a:pPr>
            <a:r>
              <a:rPr lang="en-US" altLang="zh-CN" kern="1200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Often used in practice</a:t>
            </a:r>
            <a:endParaRPr lang="en-US" altLang="zh-CN" kern="1200"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kern="1200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LALR tables are considerably smaller than the canonical LR tables</a:t>
            </a:r>
            <a:endParaRPr lang="en-US" altLang="zh-CN" kern="1200"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kern="1200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Most common syntactic constructs of programming languages can be expressed conveniently by an LALR grammar</a:t>
            </a:r>
            <a:endParaRPr lang="zh-CN" altLang="en-US" kern="1200" dirty="0"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zh-CN" altLang="en-US" dirty="0"/>
              <a:t>思考</a:t>
            </a:r>
            <a:endParaRPr lang="zh-CN" altLang="en-US" dirty="0"/>
          </a:p>
        </p:txBody>
      </p:sp>
      <p:grpSp>
        <p:nvGrpSpPr>
          <p:cNvPr id="28675" name="Group 134"/>
          <p:cNvGrpSpPr/>
          <p:nvPr/>
        </p:nvGrpSpPr>
        <p:grpSpPr>
          <a:xfrm>
            <a:off x="500063" y="1463675"/>
            <a:ext cx="8001000" cy="4394200"/>
            <a:chOff x="576" y="592"/>
            <a:chExt cx="5040" cy="2768"/>
          </a:xfrm>
        </p:grpSpPr>
        <p:sp>
          <p:nvSpPr>
            <p:cNvPr id="28679" name="Rectangle 7"/>
            <p:cNvSpPr/>
            <p:nvPr/>
          </p:nvSpPr>
          <p:spPr>
            <a:xfrm>
              <a:off x="624" y="768"/>
              <a:ext cx="4992" cy="336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680" name="AutoShape 8"/>
            <p:cNvSpPr/>
            <p:nvPr/>
          </p:nvSpPr>
          <p:spPr>
            <a:xfrm>
              <a:off x="768" y="1744"/>
              <a:ext cx="864" cy="65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 cap="flat" cmpd="dbl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/>
            <a:p>
              <a:pPr lvl="0" eaLnBrk="1" hangingPunct="1"/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</a:rPr>
                <a:t>S' 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 S, </a:t>
              </a:r>
              <a:r>
                <a:rPr lang="en-US" altLang="zh-CN" sz="1400" b="1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$</a:t>
              </a:r>
              <a:endParaRPr lang="en-US" altLang="zh-CN" sz="1400" b="1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lvl="0" eaLnBrk="1" hangingPunct="1"/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S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 C C, </a:t>
              </a:r>
              <a:r>
                <a:rPr lang="en-US" altLang="zh-CN" sz="1400" b="1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$</a:t>
              </a:r>
              <a:endParaRPr lang="en-US" altLang="zh-CN" sz="1400" b="1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lvl="0" eaLnBrk="1" hangingPunct="1"/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C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 </a:t>
              </a:r>
              <a:r>
                <a:rPr lang="en-US" altLang="zh-CN" sz="1400" b="1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c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 C, </a:t>
              </a:r>
              <a:r>
                <a:rPr lang="en-US" altLang="zh-CN" sz="1400" b="1" err="1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c</a:t>
              </a:r>
              <a:r>
                <a:rPr lang="en-US" altLang="zh-CN" sz="1400" err="1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/</a:t>
              </a:r>
              <a:r>
                <a:rPr lang="en-US" altLang="zh-CN" sz="1400" b="1" err="1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d</a:t>
              </a:r>
              <a:endParaRPr lang="en-US" altLang="zh-CN" sz="1400" b="1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lvl="0" eaLnBrk="1" hangingPunct="1"/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C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 </a:t>
              </a:r>
              <a:r>
                <a:rPr lang="en-US" altLang="zh-CN" sz="1400" b="1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d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, </a:t>
              </a:r>
              <a:r>
                <a:rPr lang="en-US" altLang="zh-CN" sz="1400" b="1" err="1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c</a:t>
              </a:r>
              <a:r>
                <a:rPr lang="en-US" altLang="zh-CN" sz="1400" err="1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/</a:t>
              </a:r>
              <a:r>
                <a:rPr lang="en-US" altLang="zh-CN" sz="1400" b="1" err="1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d</a:t>
              </a:r>
              <a:endParaRPr lang="en-US" altLang="zh-CN" sz="1400" b="1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28681" name="Text Box 9"/>
            <p:cNvSpPr txBox="1"/>
            <p:nvPr/>
          </p:nvSpPr>
          <p:spPr>
            <a:xfrm>
              <a:off x="768" y="1552"/>
              <a:ext cx="434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en-US" altLang="zh-CN" sz="1400" b="1">
                  <a:solidFill>
                    <a:srgbClr val="0066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I</a:t>
              </a:r>
              <a:r>
                <a:rPr lang="en-US" altLang="zh-CN" sz="1400" b="1" baseline="-25000">
                  <a:solidFill>
                    <a:srgbClr val="0066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0</a:t>
              </a:r>
              <a:endParaRPr lang="en-US" altLang="zh-CN" sz="1400" b="1" baseline="-25000">
                <a:solidFill>
                  <a:srgbClr val="0066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682" name="Line 10"/>
            <p:cNvSpPr/>
            <p:nvPr/>
          </p:nvSpPr>
          <p:spPr>
            <a:xfrm>
              <a:off x="576" y="2080"/>
              <a:ext cx="19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28683" name="Line 11"/>
            <p:cNvSpPr/>
            <p:nvPr/>
          </p:nvSpPr>
          <p:spPr>
            <a:xfrm flipV="1">
              <a:off x="1152" y="1456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28684" name="Text Box 46"/>
            <p:cNvSpPr txBox="1"/>
            <p:nvPr/>
          </p:nvSpPr>
          <p:spPr>
            <a:xfrm>
              <a:off x="1680" y="1936"/>
              <a:ext cx="192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zh-CN" sz="1200">
                  <a:latin typeface="Arial" panose="020B0604020202020204" pitchFamily="34" charset="0"/>
                  <a:ea typeface="宋体" panose="02010600030101010101" pitchFamily="2" charset="-122"/>
                </a:rPr>
                <a:t>C</a:t>
              </a:r>
              <a:endParaRPr lang="en-US" altLang="zh-CN" sz="12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685" name="AutoShape 88"/>
            <p:cNvSpPr/>
            <p:nvPr/>
          </p:nvSpPr>
          <p:spPr>
            <a:xfrm>
              <a:off x="2016" y="1744"/>
              <a:ext cx="864" cy="65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 cap="flat" cmpd="dbl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/>
            <a:p>
              <a:pPr lvl="0" eaLnBrk="1" hangingPunct="1"/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S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C  C, </a:t>
              </a:r>
              <a:r>
                <a:rPr lang="en-US" altLang="zh-CN" sz="1400" b="1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$</a:t>
              </a:r>
              <a:endParaRPr lang="en-US" altLang="zh-CN" sz="1400" b="1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lvl="0" eaLnBrk="1" hangingPunct="1"/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C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 </a:t>
              </a:r>
              <a:r>
                <a:rPr lang="en-US" altLang="zh-CN" sz="1400" b="1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c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 C, </a:t>
              </a:r>
              <a:r>
                <a:rPr lang="en-US" altLang="zh-CN" sz="1400" b="1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$</a:t>
              </a:r>
              <a:endParaRPr lang="en-US" altLang="zh-CN" sz="1400" b="1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lvl="0" eaLnBrk="1" hangingPunct="1"/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C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 </a:t>
              </a:r>
              <a:r>
                <a:rPr lang="en-US" altLang="zh-CN" sz="1400" b="1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d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, </a:t>
              </a:r>
              <a:r>
                <a:rPr lang="en-US" altLang="zh-CN" sz="1400" b="1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$</a:t>
              </a:r>
              <a:endParaRPr lang="en-US" altLang="zh-CN" sz="1400" b="1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28686" name="Text Box 89"/>
            <p:cNvSpPr txBox="1"/>
            <p:nvPr/>
          </p:nvSpPr>
          <p:spPr>
            <a:xfrm>
              <a:off x="2064" y="1536"/>
              <a:ext cx="434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en-US" altLang="zh-CN" sz="1400" b="1">
                  <a:solidFill>
                    <a:srgbClr val="0066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I</a:t>
              </a:r>
              <a:r>
                <a:rPr lang="en-US" altLang="zh-CN" sz="1400" b="1" baseline="-25000">
                  <a:solidFill>
                    <a:srgbClr val="0066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2</a:t>
              </a:r>
              <a:endParaRPr lang="en-US" altLang="zh-CN" sz="1400" b="1" baseline="-25000">
                <a:solidFill>
                  <a:srgbClr val="0066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687" name="Line 90"/>
            <p:cNvSpPr/>
            <p:nvPr/>
          </p:nvSpPr>
          <p:spPr>
            <a:xfrm flipV="1">
              <a:off x="1632" y="2080"/>
              <a:ext cx="3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28688" name="Text Box 91"/>
            <p:cNvSpPr txBox="1"/>
            <p:nvPr/>
          </p:nvSpPr>
          <p:spPr>
            <a:xfrm>
              <a:off x="2928" y="1936"/>
              <a:ext cx="192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zh-CN" sz="1200" b="1">
                  <a:latin typeface="Arial" panose="020B0604020202020204" pitchFamily="34" charset="0"/>
                  <a:ea typeface="宋体" panose="02010600030101010101" pitchFamily="2" charset="-122"/>
                </a:rPr>
                <a:t>c</a:t>
              </a:r>
              <a:endParaRPr lang="en-US" altLang="zh-CN" sz="12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689" name="AutoShape 92"/>
            <p:cNvSpPr/>
            <p:nvPr/>
          </p:nvSpPr>
          <p:spPr>
            <a:xfrm>
              <a:off x="3264" y="1744"/>
              <a:ext cx="864" cy="656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38100" cap="flat" cmpd="dbl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/>
            <a:p>
              <a:pPr lvl="0" eaLnBrk="1" hangingPunct="1"/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C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</a:t>
              </a:r>
              <a:r>
                <a:rPr lang="en-US" altLang="zh-CN" sz="1400" b="1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c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  C, </a:t>
              </a:r>
              <a:r>
                <a:rPr lang="en-US" altLang="zh-CN" sz="1400" b="1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$</a:t>
              </a:r>
              <a:endParaRPr lang="en-US" altLang="zh-CN" sz="1400" b="1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lvl="0" eaLnBrk="1" hangingPunct="1"/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C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 </a:t>
              </a:r>
              <a:r>
                <a:rPr lang="en-US" altLang="zh-CN" sz="1400" b="1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c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 C, </a:t>
              </a:r>
              <a:r>
                <a:rPr lang="en-US" altLang="zh-CN" sz="1400" b="1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$</a:t>
              </a:r>
              <a:endParaRPr lang="en-US" altLang="zh-CN" sz="1400" b="1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lvl="0" eaLnBrk="1" hangingPunct="1"/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C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 </a:t>
              </a:r>
              <a:r>
                <a:rPr lang="en-US" altLang="zh-CN" sz="1400" b="1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d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, </a:t>
              </a:r>
              <a:r>
                <a:rPr lang="en-US" altLang="zh-CN" sz="1400" b="1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$</a:t>
              </a:r>
              <a:endParaRPr lang="en-US" altLang="zh-CN" sz="1400" b="1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28690" name="Text Box 93"/>
            <p:cNvSpPr txBox="1"/>
            <p:nvPr/>
          </p:nvSpPr>
          <p:spPr>
            <a:xfrm>
              <a:off x="3312" y="1536"/>
              <a:ext cx="434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en-US" altLang="zh-CN" sz="1400" b="1">
                  <a:solidFill>
                    <a:srgbClr val="0066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I</a:t>
              </a:r>
              <a:r>
                <a:rPr lang="en-US" altLang="zh-CN" sz="1400" b="1" baseline="-25000">
                  <a:solidFill>
                    <a:srgbClr val="0066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6</a:t>
              </a:r>
              <a:endParaRPr lang="en-US" altLang="zh-CN" sz="1400" b="1" baseline="-25000">
                <a:solidFill>
                  <a:srgbClr val="0066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691" name="Line 94"/>
            <p:cNvSpPr/>
            <p:nvPr/>
          </p:nvSpPr>
          <p:spPr>
            <a:xfrm flipV="1">
              <a:off x="2880" y="2080"/>
              <a:ext cx="3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28692" name="Text Box 95"/>
            <p:cNvSpPr txBox="1"/>
            <p:nvPr/>
          </p:nvSpPr>
          <p:spPr>
            <a:xfrm>
              <a:off x="4176" y="1936"/>
              <a:ext cx="192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zh-CN" sz="1200">
                  <a:latin typeface="Arial" panose="020B0604020202020204" pitchFamily="34" charset="0"/>
                  <a:ea typeface="宋体" panose="02010600030101010101" pitchFamily="2" charset="-122"/>
                </a:rPr>
                <a:t>C</a:t>
              </a:r>
              <a:endParaRPr lang="en-US" altLang="zh-CN" sz="12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693" name="AutoShape 96"/>
            <p:cNvSpPr/>
            <p:nvPr/>
          </p:nvSpPr>
          <p:spPr>
            <a:xfrm>
              <a:off x="4512" y="1744"/>
              <a:ext cx="864" cy="656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8100" cap="flat" cmpd="dbl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/>
            <a:p>
              <a:pPr lvl="0" eaLnBrk="1" hangingPunct="1"/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C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</a:t>
              </a:r>
              <a:r>
                <a:rPr lang="en-US" altLang="zh-CN" sz="1400" b="1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c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 C , </a:t>
              </a:r>
              <a:r>
                <a:rPr lang="en-US" altLang="zh-CN" sz="1400" b="1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$</a:t>
              </a:r>
              <a:endParaRPr lang="en-US" altLang="zh-CN" sz="1400" b="1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28694" name="Text Box 97"/>
            <p:cNvSpPr txBox="1"/>
            <p:nvPr/>
          </p:nvSpPr>
          <p:spPr>
            <a:xfrm>
              <a:off x="4560" y="1536"/>
              <a:ext cx="434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en-US" altLang="zh-CN" sz="1400" b="1">
                  <a:solidFill>
                    <a:srgbClr val="0066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I</a:t>
              </a:r>
              <a:r>
                <a:rPr lang="en-US" altLang="zh-CN" sz="1400" b="1" baseline="-25000">
                  <a:solidFill>
                    <a:srgbClr val="0066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9</a:t>
              </a:r>
              <a:endParaRPr lang="en-US" altLang="zh-CN" sz="1400" b="1" baseline="-25000">
                <a:solidFill>
                  <a:srgbClr val="0066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695" name="Line 98"/>
            <p:cNvSpPr/>
            <p:nvPr/>
          </p:nvSpPr>
          <p:spPr>
            <a:xfrm flipV="1">
              <a:off x="4128" y="2080"/>
              <a:ext cx="3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28696" name="AutoShape 99"/>
            <p:cNvSpPr/>
            <p:nvPr/>
          </p:nvSpPr>
          <p:spPr>
            <a:xfrm>
              <a:off x="720" y="784"/>
              <a:ext cx="864" cy="65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 cap="flat" cmpd="dbl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/>
            <a:p>
              <a:pPr lvl="0" eaLnBrk="1" hangingPunct="1"/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</a:rPr>
                <a:t>S' 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S , </a:t>
              </a:r>
              <a:r>
                <a:rPr lang="en-US" altLang="zh-CN" sz="1400" b="1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$</a:t>
              </a:r>
              <a:endParaRPr lang="en-US" altLang="zh-CN" sz="1400" b="1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28697" name="Text Box 100"/>
            <p:cNvSpPr txBox="1"/>
            <p:nvPr/>
          </p:nvSpPr>
          <p:spPr>
            <a:xfrm>
              <a:off x="720" y="592"/>
              <a:ext cx="434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en-US" altLang="zh-CN" sz="1400" b="1">
                  <a:solidFill>
                    <a:srgbClr val="0066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I</a:t>
              </a:r>
              <a:r>
                <a:rPr lang="en-US" altLang="zh-CN" sz="1400" b="1" baseline="-25000">
                  <a:solidFill>
                    <a:srgbClr val="0066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sz="1400" b="1" baseline="-25000">
                <a:solidFill>
                  <a:srgbClr val="0066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698" name="Text Box 101"/>
            <p:cNvSpPr txBox="1"/>
            <p:nvPr/>
          </p:nvSpPr>
          <p:spPr>
            <a:xfrm>
              <a:off x="1104" y="1504"/>
              <a:ext cx="192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zh-CN" sz="1200">
                  <a:latin typeface="Arial" panose="020B0604020202020204" pitchFamily="34" charset="0"/>
                  <a:ea typeface="宋体" panose="02010600030101010101" pitchFamily="2" charset="-122"/>
                </a:rPr>
                <a:t>S</a:t>
              </a:r>
              <a:endParaRPr lang="en-US" altLang="zh-CN" sz="12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699" name="AutoShape 102"/>
            <p:cNvSpPr/>
            <p:nvPr/>
          </p:nvSpPr>
          <p:spPr>
            <a:xfrm>
              <a:off x="2016" y="784"/>
              <a:ext cx="864" cy="65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 cap="flat" cmpd="dbl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/>
            <a:p>
              <a:pPr lvl="0" eaLnBrk="1" hangingPunct="1"/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S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C C , </a:t>
              </a:r>
              <a:r>
                <a:rPr lang="en-US" altLang="zh-CN" sz="1400" b="1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$</a:t>
              </a:r>
              <a:endParaRPr lang="en-US" altLang="zh-CN" sz="1400" b="1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28700" name="Text Box 103"/>
            <p:cNvSpPr txBox="1"/>
            <p:nvPr/>
          </p:nvSpPr>
          <p:spPr>
            <a:xfrm>
              <a:off x="2016" y="592"/>
              <a:ext cx="434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en-US" altLang="zh-CN" sz="1400" b="1">
                  <a:solidFill>
                    <a:srgbClr val="0066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I</a:t>
              </a:r>
              <a:r>
                <a:rPr lang="en-US" altLang="zh-CN" sz="1400" b="1" baseline="-25000">
                  <a:solidFill>
                    <a:srgbClr val="0066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5</a:t>
              </a:r>
              <a:endParaRPr lang="en-US" altLang="zh-CN" sz="1400" b="1" baseline="-25000">
                <a:solidFill>
                  <a:srgbClr val="0066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701" name="Line 104"/>
            <p:cNvSpPr/>
            <p:nvPr/>
          </p:nvSpPr>
          <p:spPr>
            <a:xfrm flipV="1">
              <a:off x="2400" y="1456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28702" name="Text Box 105"/>
            <p:cNvSpPr txBox="1"/>
            <p:nvPr/>
          </p:nvSpPr>
          <p:spPr>
            <a:xfrm>
              <a:off x="2352" y="1504"/>
              <a:ext cx="192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zh-CN" sz="1200">
                  <a:latin typeface="Arial" panose="020B0604020202020204" pitchFamily="34" charset="0"/>
                  <a:ea typeface="宋体" panose="02010600030101010101" pitchFamily="2" charset="-122"/>
                </a:rPr>
                <a:t>C</a:t>
              </a:r>
              <a:endParaRPr lang="en-US" altLang="zh-CN" sz="12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703" name="AutoShape 106"/>
            <p:cNvSpPr/>
            <p:nvPr/>
          </p:nvSpPr>
          <p:spPr>
            <a:xfrm>
              <a:off x="3264" y="784"/>
              <a:ext cx="864" cy="656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38100" cap="flat" cmpd="dbl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/>
            <a:p>
              <a:pPr lvl="0" eaLnBrk="1" hangingPunct="1"/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C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</a:t>
              </a:r>
              <a:r>
                <a:rPr lang="en-US" altLang="zh-CN" sz="1400" b="1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d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 , </a:t>
              </a:r>
              <a:r>
                <a:rPr lang="en-US" altLang="zh-CN" sz="1400" b="1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$</a:t>
              </a:r>
              <a:endParaRPr lang="en-US" altLang="zh-CN" sz="1400" b="1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28704" name="Text Box 107"/>
            <p:cNvSpPr txBox="1"/>
            <p:nvPr/>
          </p:nvSpPr>
          <p:spPr>
            <a:xfrm>
              <a:off x="3264" y="592"/>
              <a:ext cx="434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en-US" altLang="zh-CN" sz="1400" b="1">
                  <a:solidFill>
                    <a:srgbClr val="0066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I</a:t>
              </a:r>
              <a:r>
                <a:rPr lang="en-US" altLang="zh-CN" sz="1400" b="1" baseline="-25000">
                  <a:solidFill>
                    <a:srgbClr val="0066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7</a:t>
              </a:r>
              <a:endParaRPr lang="en-US" altLang="zh-CN" sz="1400" b="1" baseline="-25000">
                <a:solidFill>
                  <a:srgbClr val="0066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705" name="Line 108"/>
            <p:cNvSpPr/>
            <p:nvPr/>
          </p:nvSpPr>
          <p:spPr>
            <a:xfrm flipV="1">
              <a:off x="3648" y="1456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28706" name="Text Box 109"/>
            <p:cNvSpPr txBox="1"/>
            <p:nvPr/>
          </p:nvSpPr>
          <p:spPr>
            <a:xfrm>
              <a:off x="3600" y="1504"/>
              <a:ext cx="192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zh-CN" sz="1200" b="1">
                  <a:latin typeface="Arial" panose="020B0604020202020204" pitchFamily="34" charset="0"/>
                  <a:ea typeface="宋体" panose="02010600030101010101" pitchFamily="2" charset="-122"/>
                </a:rPr>
                <a:t>d</a:t>
              </a:r>
              <a:endParaRPr lang="en-US" altLang="zh-CN" sz="12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707" name="Line 112"/>
            <p:cNvSpPr/>
            <p:nvPr/>
          </p:nvSpPr>
          <p:spPr>
            <a:xfrm flipV="1">
              <a:off x="2832" y="1456"/>
              <a:ext cx="528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28708" name="Text Box 113"/>
            <p:cNvSpPr txBox="1"/>
            <p:nvPr/>
          </p:nvSpPr>
          <p:spPr>
            <a:xfrm>
              <a:off x="2928" y="1504"/>
              <a:ext cx="192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zh-CN" sz="1200" b="1">
                  <a:latin typeface="Arial" panose="020B0604020202020204" pitchFamily="34" charset="0"/>
                  <a:ea typeface="宋体" panose="02010600030101010101" pitchFamily="2" charset="-122"/>
                </a:rPr>
                <a:t>d</a:t>
              </a:r>
              <a:endParaRPr lang="en-US" altLang="zh-CN" sz="12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709" name="Arc 114"/>
            <p:cNvSpPr/>
            <p:nvPr/>
          </p:nvSpPr>
          <p:spPr>
            <a:xfrm flipH="1" flipV="1">
              <a:off x="3984" y="1552"/>
              <a:ext cx="288" cy="288"/>
            </a:xfrm>
            <a:custGeom>
              <a:avLst/>
              <a:gdLst>
                <a:gd name="txL" fmla="*/ 0 w 43200"/>
                <a:gd name="txT" fmla="*/ 0 h 43200"/>
                <a:gd name="txR" fmla="*/ 43200 w 43200"/>
                <a:gd name="txB" fmla="*/ 43200 h 43200"/>
              </a:gdLst>
              <a:ahLst/>
              <a:cxnLst>
                <a:cxn ang="0">
                  <a:pos x="2" y="1"/>
                </a:cxn>
                <a:cxn ang="0">
                  <a:pos x="1" y="0"/>
                </a:cxn>
                <a:cxn ang="0">
                  <a:pos x="1" y="1"/>
                </a:cxn>
              </a:cxnLst>
              <a:rect l="txL" t="txT" r="txR" b="txB"/>
              <a:pathLst>
                <a:path w="43200" h="43200" fill="none">
                  <a:moveTo>
                    <a:pt x="41817" y="13997"/>
                  </a:moveTo>
                  <a:cubicBezTo>
                    <a:pt x="42731" y="16427"/>
                    <a:pt x="43200" y="19003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156" y="-1"/>
                    <a:pt x="22713" y="21"/>
                    <a:pt x="23269" y="64"/>
                  </a:cubicBezTo>
                </a:path>
                <a:path w="43200" h="43200" stroke="0">
                  <a:moveTo>
                    <a:pt x="41817" y="13997"/>
                  </a:moveTo>
                  <a:cubicBezTo>
                    <a:pt x="42731" y="16427"/>
                    <a:pt x="43200" y="19003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156" y="-1"/>
                    <a:pt x="22713" y="21"/>
                    <a:pt x="23269" y="64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arrow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10" name="Text Box 115"/>
            <p:cNvSpPr txBox="1"/>
            <p:nvPr/>
          </p:nvSpPr>
          <p:spPr>
            <a:xfrm>
              <a:off x="4224" y="1504"/>
              <a:ext cx="192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zh-CN" sz="1200" b="1">
                  <a:latin typeface="Arial" panose="020B0604020202020204" pitchFamily="34" charset="0"/>
                  <a:ea typeface="宋体" panose="02010600030101010101" pitchFamily="2" charset="-122"/>
                </a:rPr>
                <a:t>c</a:t>
              </a:r>
              <a:endParaRPr lang="en-US" altLang="zh-CN" sz="12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711" name="AutoShape 116"/>
            <p:cNvSpPr/>
            <p:nvPr/>
          </p:nvSpPr>
          <p:spPr>
            <a:xfrm>
              <a:off x="2016" y="2704"/>
              <a:ext cx="864" cy="656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38100" cap="flat" cmpd="dbl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/>
            <a:p>
              <a:pPr lvl="0" eaLnBrk="1" hangingPunct="1"/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C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</a:t>
              </a:r>
              <a:r>
                <a:rPr lang="en-US" altLang="zh-CN" sz="1400" b="1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c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  C, </a:t>
              </a:r>
              <a:r>
                <a:rPr lang="en-US" altLang="zh-CN" sz="1400" b="1" err="1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c</a:t>
              </a:r>
              <a:r>
                <a:rPr lang="en-US" altLang="zh-CN" sz="1400" err="1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/</a:t>
              </a:r>
              <a:r>
                <a:rPr lang="en-US" altLang="zh-CN" sz="1400" b="1" err="1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d</a:t>
              </a:r>
              <a:endParaRPr lang="en-US" altLang="zh-CN" sz="1400" b="1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lvl="0" eaLnBrk="1" hangingPunct="1"/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C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 </a:t>
              </a:r>
              <a:r>
                <a:rPr lang="en-US" altLang="zh-CN" sz="1400" b="1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c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 C, </a:t>
              </a:r>
              <a:r>
                <a:rPr lang="en-US" altLang="zh-CN" sz="1400" b="1" err="1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c</a:t>
              </a:r>
              <a:r>
                <a:rPr lang="en-US" altLang="zh-CN" sz="1400" err="1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/</a:t>
              </a:r>
              <a:r>
                <a:rPr lang="en-US" altLang="zh-CN" sz="1400" b="1" err="1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d</a:t>
              </a:r>
              <a:endParaRPr lang="en-US" altLang="zh-CN" sz="1400" b="1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lvl="0" eaLnBrk="1" hangingPunct="1"/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C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 </a:t>
              </a:r>
              <a:r>
                <a:rPr lang="en-US" altLang="zh-CN" sz="1400" b="1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d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, </a:t>
              </a:r>
              <a:r>
                <a:rPr lang="en-US" altLang="zh-CN" sz="1400" b="1" err="1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c</a:t>
              </a:r>
              <a:r>
                <a:rPr lang="en-US" altLang="zh-CN" sz="1400" err="1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/</a:t>
              </a:r>
              <a:r>
                <a:rPr lang="en-US" altLang="zh-CN" sz="1400" b="1" err="1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d</a:t>
              </a:r>
              <a:endParaRPr lang="en-US" altLang="zh-CN" sz="1400" b="1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28712" name="Text Box 117"/>
            <p:cNvSpPr txBox="1"/>
            <p:nvPr/>
          </p:nvSpPr>
          <p:spPr>
            <a:xfrm>
              <a:off x="2016" y="2512"/>
              <a:ext cx="434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en-US" altLang="zh-CN" sz="1400" b="1">
                  <a:solidFill>
                    <a:srgbClr val="0066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I</a:t>
              </a:r>
              <a:r>
                <a:rPr lang="en-US" altLang="zh-CN" sz="1400" b="1" baseline="-25000">
                  <a:solidFill>
                    <a:srgbClr val="0066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3</a:t>
              </a:r>
              <a:endParaRPr lang="en-US" altLang="zh-CN" sz="1400" b="1" baseline="-25000">
                <a:solidFill>
                  <a:srgbClr val="0066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713" name="Line 119"/>
            <p:cNvSpPr/>
            <p:nvPr/>
          </p:nvSpPr>
          <p:spPr>
            <a:xfrm>
              <a:off x="1536" y="2416"/>
              <a:ext cx="480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28714" name="Text Box 120"/>
            <p:cNvSpPr txBox="1"/>
            <p:nvPr/>
          </p:nvSpPr>
          <p:spPr>
            <a:xfrm>
              <a:off x="1728" y="2464"/>
              <a:ext cx="192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zh-CN" sz="1200" b="1">
                  <a:latin typeface="Arial" panose="020B0604020202020204" pitchFamily="34" charset="0"/>
                  <a:ea typeface="宋体" panose="02010600030101010101" pitchFamily="2" charset="-122"/>
                </a:rPr>
                <a:t>c</a:t>
              </a:r>
              <a:endParaRPr lang="en-US" altLang="zh-CN" sz="12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715" name="Text Box 121"/>
            <p:cNvSpPr txBox="1"/>
            <p:nvPr/>
          </p:nvSpPr>
          <p:spPr>
            <a:xfrm>
              <a:off x="2928" y="2896"/>
              <a:ext cx="192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zh-CN" sz="1200">
                  <a:latin typeface="Arial" panose="020B0604020202020204" pitchFamily="34" charset="0"/>
                  <a:ea typeface="宋体" panose="02010600030101010101" pitchFamily="2" charset="-122"/>
                </a:rPr>
                <a:t>C</a:t>
              </a:r>
              <a:endParaRPr lang="en-US" altLang="zh-CN" sz="12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716" name="AutoShape 122"/>
            <p:cNvSpPr/>
            <p:nvPr/>
          </p:nvSpPr>
          <p:spPr>
            <a:xfrm>
              <a:off x="3264" y="2704"/>
              <a:ext cx="864" cy="656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8100" cap="flat" cmpd="dbl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/>
            <a:p>
              <a:pPr lvl="0" eaLnBrk="1" hangingPunct="1"/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C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</a:t>
              </a:r>
              <a:r>
                <a:rPr lang="en-US" altLang="zh-CN" sz="1400" b="1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c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 C , </a:t>
              </a:r>
              <a:r>
                <a:rPr lang="en-US" altLang="zh-CN" sz="1400" b="1" err="1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c</a:t>
              </a:r>
              <a:r>
                <a:rPr lang="en-US" altLang="zh-CN" sz="1400" err="1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/</a:t>
              </a:r>
              <a:r>
                <a:rPr lang="en-US" altLang="zh-CN" sz="1400" b="1" err="1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d</a:t>
              </a:r>
              <a:endParaRPr lang="en-US" altLang="zh-CN" sz="1400" b="1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28717" name="Text Box 123"/>
            <p:cNvSpPr txBox="1"/>
            <p:nvPr/>
          </p:nvSpPr>
          <p:spPr>
            <a:xfrm>
              <a:off x="3312" y="2496"/>
              <a:ext cx="434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en-US" altLang="zh-CN" sz="1400" b="1">
                  <a:solidFill>
                    <a:srgbClr val="0066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I</a:t>
              </a:r>
              <a:r>
                <a:rPr lang="en-US" altLang="zh-CN" sz="1400" b="1" baseline="-25000">
                  <a:solidFill>
                    <a:srgbClr val="0066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8</a:t>
              </a:r>
              <a:endParaRPr lang="en-US" altLang="zh-CN" sz="1400" b="1" baseline="-25000">
                <a:solidFill>
                  <a:srgbClr val="0066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718" name="Line 124"/>
            <p:cNvSpPr/>
            <p:nvPr/>
          </p:nvSpPr>
          <p:spPr>
            <a:xfrm flipV="1">
              <a:off x="2880" y="3040"/>
              <a:ext cx="3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28719" name="Arc 125"/>
            <p:cNvSpPr/>
            <p:nvPr/>
          </p:nvSpPr>
          <p:spPr>
            <a:xfrm flipH="1" flipV="1">
              <a:off x="2736" y="2512"/>
              <a:ext cx="288" cy="288"/>
            </a:xfrm>
            <a:custGeom>
              <a:avLst/>
              <a:gdLst>
                <a:gd name="txL" fmla="*/ 0 w 43200"/>
                <a:gd name="txT" fmla="*/ 0 h 43200"/>
                <a:gd name="txR" fmla="*/ 43200 w 43200"/>
                <a:gd name="txB" fmla="*/ 43200 h 43200"/>
              </a:gdLst>
              <a:ahLst/>
              <a:cxnLst>
                <a:cxn ang="0">
                  <a:pos x="2" y="1"/>
                </a:cxn>
                <a:cxn ang="0">
                  <a:pos x="1" y="0"/>
                </a:cxn>
                <a:cxn ang="0">
                  <a:pos x="1" y="1"/>
                </a:cxn>
              </a:cxnLst>
              <a:rect l="txL" t="txT" r="txR" b="txB"/>
              <a:pathLst>
                <a:path w="43200" h="43200" fill="none">
                  <a:moveTo>
                    <a:pt x="41817" y="13997"/>
                  </a:moveTo>
                  <a:cubicBezTo>
                    <a:pt x="42731" y="16427"/>
                    <a:pt x="43200" y="19003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156" y="-1"/>
                    <a:pt x="22713" y="21"/>
                    <a:pt x="23269" y="64"/>
                  </a:cubicBezTo>
                </a:path>
                <a:path w="43200" h="43200" stroke="0">
                  <a:moveTo>
                    <a:pt x="41817" y="13997"/>
                  </a:moveTo>
                  <a:cubicBezTo>
                    <a:pt x="42731" y="16427"/>
                    <a:pt x="43200" y="19003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156" y="-1"/>
                    <a:pt x="22713" y="21"/>
                    <a:pt x="23269" y="64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arrow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20" name="Text Box 126"/>
            <p:cNvSpPr txBox="1"/>
            <p:nvPr/>
          </p:nvSpPr>
          <p:spPr>
            <a:xfrm>
              <a:off x="2976" y="2464"/>
              <a:ext cx="192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zh-CN" sz="1200" b="1">
                  <a:latin typeface="Arial" panose="020B0604020202020204" pitchFamily="34" charset="0"/>
                  <a:ea typeface="宋体" panose="02010600030101010101" pitchFamily="2" charset="-122"/>
                </a:rPr>
                <a:t>c</a:t>
              </a:r>
              <a:endParaRPr lang="en-US" altLang="zh-CN" sz="12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721" name="AutoShape 127"/>
            <p:cNvSpPr/>
            <p:nvPr/>
          </p:nvSpPr>
          <p:spPr>
            <a:xfrm>
              <a:off x="768" y="2704"/>
              <a:ext cx="864" cy="656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38100" cap="flat" cmpd="dbl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/>
            <a:p>
              <a:pPr lvl="0" eaLnBrk="1" hangingPunct="1"/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C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</a:t>
              </a:r>
              <a:r>
                <a:rPr lang="en-US" altLang="zh-CN" sz="1400" b="1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d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 , </a:t>
              </a:r>
              <a:r>
                <a:rPr lang="en-US" altLang="zh-CN" sz="1400" b="1" err="1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c</a:t>
              </a:r>
              <a:r>
                <a:rPr lang="en-US" altLang="zh-CN" sz="1400" err="1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/</a:t>
              </a:r>
              <a:r>
                <a:rPr lang="en-US" altLang="zh-CN" sz="1400" b="1" err="1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d</a:t>
              </a:r>
              <a:endParaRPr lang="en-US" altLang="zh-CN" sz="1400" b="1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28722" name="Text Box 128"/>
            <p:cNvSpPr txBox="1"/>
            <p:nvPr/>
          </p:nvSpPr>
          <p:spPr>
            <a:xfrm>
              <a:off x="768" y="2512"/>
              <a:ext cx="434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en-US" altLang="zh-CN" sz="1400" b="1">
                  <a:solidFill>
                    <a:srgbClr val="0066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I</a:t>
              </a:r>
              <a:r>
                <a:rPr lang="en-US" altLang="zh-CN" sz="1400" b="1" baseline="-25000">
                  <a:solidFill>
                    <a:srgbClr val="0066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4</a:t>
              </a:r>
              <a:endParaRPr lang="en-US" altLang="zh-CN" sz="1400" b="1" baseline="-25000">
                <a:solidFill>
                  <a:srgbClr val="0066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723" name="Line 129"/>
            <p:cNvSpPr/>
            <p:nvPr/>
          </p:nvSpPr>
          <p:spPr>
            <a:xfrm>
              <a:off x="1152" y="2416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28724" name="Text Box 130"/>
            <p:cNvSpPr txBox="1"/>
            <p:nvPr/>
          </p:nvSpPr>
          <p:spPr>
            <a:xfrm>
              <a:off x="1104" y="2464"/>
              <a:ext cx="192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zh-CN" sz="1200" b="1">
                  <a:latin typeface="Arial" panose="020B0604020202020204" pitchFamily="34" charset="0"/>
                  <a:ea typeface="宋体" panose="02010600030101010101" pitchFamily="2" charset="-122"/>
                </a:rPr>
                <a:t>d</a:t>
              </a:r>
              <a:endParaRPr lang="en-US" altLang="zh-CN" sz="12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725" name="Line 131"/>
            <p:cNvSpPr/>
            <p:nvPr/>
          </p:nvSpPr>
          <p:spPr>
            <a:xfrm flipH="1">
              <a:off x="1632" y="3040"/>
              <a:ext cx="3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28726" name="Text Box 132"/>
            <p:cNvSpPr txBox="1"/>
            <p:nvPr/>
          </p:nvSpPr>
          <p:spPr>
            <a:xfrm>
              <a:off x="1728" y="2896"/>
              <a:ext cx="192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zh-CN" sz="1200" b="1">
                  <a:latin typeface="Arial" panose="020B0604020202020204" pitchFamily="34" charset="0"/>
                  <a:ea typeface="宋体" panose="02010600030101010101" pitchFamily="2" charset="-122"/>
                </a:rPr>
                <a:t>d</a:t>
              </a:r>
              <a:endParaRPr lang="en-US" altLang="zh-CN" sz="12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53" name="椭圆 52"/>
          <p:cNvSpPr/>
          <p:nvPr/>
        </p:nvSpPr>
        <p:spPr>
          <a:xfrm>
            <a:off x="4357688" y="3071813"/>
            <a:ext cx="2214563" cy="15001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Franklin Gothic Book" pitchFamily="34" charset="0"/>
              <a:ea typeface="华文楷体" panose="02010600040101010101" pitchFamily="2" charset="-122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2357438" y="4572000"/>
            <a:ext cx="2214563" cy="15001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Franklin Gothic Book" pitchFamily="34" charset="0"/>
              <a:ea typeface="华文楷体" panose="02010600040101010101" pitchFamily="2" charset="-12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286500" y="4506913"/>
            <a:ext cx="1785938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差别不大，能否合并？</a:t>
            </a:r>
            <a:endParaRPr lang="zh-CN" altLang="en-US" sz="20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en-US" altLang="zh-CN"/>
              <a:t>LALR Parsing</a:t>
            </a:r>
            <a:endParaRPr lang="en-US" altLang="zh-CN"/>
          </a:p>
        </p:txBody>
      </p:sp>
      <p:sp>
        <p:nvSpPr>
          <p:cNvPr id="29699" name="Rectangle 3"/>
          <p:cNvSpPr>
            <a:spLocks noGrp="1"/>
          </p:cNvSpPr>
          <p:nvPr>
            <p:ph idx="1"/>
          </p:nvPr>
        </p:nvSpPr>
        <p:spPr>
          <a:xfrm>
            <a:off x="500063" y="1571625"/>
            <a:ext cx="8186737" cy="2500313"/>
          </a:xfrm>
        </p:spPr>
        <p:txBody>
          <a:bodyPr vert="horz" wrap="square" lIns="91440" tIns="45720" rIns="91440" bIns="45720" anchor="t"/>
          <a:p>
            <a:pPr lvl="1">
              <a:buFont typeface="Arial" panose="020B0604020202020204" pitchFamily="34" charset="0"/>
            </a:pPr>
            <a:r>
              <a:rPr lang="en-US" altLang="zh-CN" sz="2100" kern="1200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Strategy for LALR(1): </a:t>
            </a:r>
            <a:r>
              <a:rPr lang="en-US" altLang="zh-CN" sz="2300" kern="1200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merge the states with the same core. </a:t>
            </a:r>
            <a:endParaRPr lang="en-US" altLang="zh-CN" sz="2300" kern="1200"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lvl="2"/>
            <a:r>
              <a:rPr lang="en-US" altLang="zh-CN">
                <a:latin typeface="Times New Roman" panose="02020603050405020304" pitchFamily="18" charset="0"/>
                <a:ea typeface="Times New Roman" panose="02020603050405020304" pitchFamily="18" charset="0"/>
              </a:rPr>
              <a:t>E.g.  I</a:t>
            </a:r>
            <a:r>
              <a:rPr lang="en-US" altLang="zh-CN" baseline="-25000"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en-US" altLang="zh-CN">
                <a:latin typeface="Times New Roman" panose="02020603050405020304" pitchFamily="18" charset="0"/>
                <a:ea typeface="Times New Roman" panose="02020603050405020304" pitchFamily="18" charset="0"/>
              </a:rPr>
              <a:t> and I</a:t>
            </a:r>
            <a:r>
              <a:rPr lang="en-US" altLang="zh-CN" baseline="-25000">
                <a:latin typeface="Times New Roman" panose="02020603050405020304" pitchFamily="18" charset="0"/>
                <a:ea typeface="Times New Roman" panose="02020603050405020304" pitchFamily="18" charset="0"/>
              </a:rPr>
              <a:t>6</a:t>
            </a:r>
            <a:r>
              <a:rPr lang="en-US" altLang="zh-CN">
                <a:latin typeface="Times New Roman" panose="02020603050405020304" pitchFamily="18" charset="0"/>
                <a:ea typeface="Times New Roman" panose="02020603050405020304" pitchFamily="18" charset="0"/>
              </a:rPr>
              <a:t>, I</a:t>
            </a:r>
            <a:r>
              <a:rPr lang="en-US" altLang="zh-CN" baseline="-25000">
                <a:latin typeface="Times New Roman" panose="02020603050405020304" pitchFamily="18" charset="0"/>
                <a:ea typeface="Times New Roman" panose="02020603050405020304" pitchFamily="18" charset="0"/>
              </a:rPr>
              <a:t>4</a:t>
            </a:r>
            <a:r>
              <a:rPr lang="en-US" altLang="zh-CN">
                <a:latin typeface="Times New Roman" panose="02020603050405020304" pitchFamily="18" charset="0"/>
                <a:ea typeface="Times New Roman" panose="02020603050405020304" pitchFamily="18" charset="0"/>
              </a:rPr>
              <a:t> and I</a:t>
            </a:r>
            <a:r>
              <a:rPr lang="en-US" altLang="zh-CN" baseline="-25000">
                <a:latin typeface="Times New Roman" panose="02020603050405020304" pitchFamily="18" charset="0"/>
                <a:ea typeface="Times New Roman" panose="02020603050405020304" pitchFamily="18" charset="0"/>
              </a:rPr>
              <a:t>7</a:t>
            </a:r>
            <a:r>
              <a:rPr lang="en-US" altLang="zh-CN">
                <a:latin typeface="Times New Roman" panose="02020603050405020304" pitchFamily="18" charset="0"/>
                <a:ea typeface="Times New Roman" panose="02020603050405020304" pitchFamily="18" charset="0"/>
              </a:rPr>
              <a:t>, I</a:t>
            </a:r>
            <a:r>
              <a:rPr lang="en-US" altLang="zh-CN" baseline="-25000">
                <a:latin typeface="Times New Roman" panose="02020603050405020304" pitchFamily="18" charset="0"/>
                <a:ea typeface="Times New Roman" panose="02020603050405020304" pitchFamily="18" charset="0"/>
              </a:rPr>
              <a:t>8</a:t>
            </a:r>
            <a:r>
              <a:rPr lang="en-US" altLang="zh-CN">
                <a:latin typeface="Times New Roman" panose="02020603050405020304" pitchFamily="18" charset="0"/>
                <a:ea typeface="Times New Roman" panose="02020603050405020304" pitchFamily="18" charset="0"/>
              </a:rPr>
              <a:t> and I</a:t>
            </a:r>
            <a:r>
              <a:rPr lang="en-US" altLang="zh-CN" baseline="-25000">
                <a:latin typeface="Times New Roman" panose="02020603050405020304" pitchFamily="18" charset="0"/>
                <a:ea typeface="Times New Roman" panose="02020603050405020304" pitchFamily="18" charset="0"/>
              </a:rPr>
              <a:t>9</a:t>
            </a:r>
            <a:endParaRPr lang="en-US" altLang="zh-CN" baseline="-250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2"/>
            <a:r>
              <a:rPr lang="en-US" altLang="zh-CN" err="1">
                <a:latin typeface="Times New Roman" panose="02020603050405020304" pitchFamily="18" charset="0"/>
                <a:ea typeface="Times New Roman" panose="02020603050405020304" pitchFamily="18" charset="0"/>
              </a:rPr>
              <a:t>Lookaheads</a:t>
            </a:r>
            <a:r>
              <a:rPr lang="en-US" altLang="zh-CN">
                <a:latin typeface="Times New Roman" panose="02020603050405020304" pitchFamily="18" charset="0"/>
                <a:ea typeface="Times New Roman" panose="02020603050405020304" pitchFamily="18" charset="0"/>
              </a:rPr>
              <a:t> of the same item are merged. </a:t>
            </a:r>
            <a:endParaRPr lang="en-US" altLang="zh-CN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2"/>
            <a:r>
              <a:rPr lang="en-US" altLang="zh-CN">
                <a:latin typeface="Times New Roman" panose="02020603050405020304" pitchFamily="18" charset="0"/>
                <a:ea typeface="Times New Roman" panose="02020603050405020304" pitchFamily="18" charset="0"/>
              </a:rPr>
              <a:t>GOTO() depends only on the core. </a:t>
            </a:r>
            <a:endParaRPr lang="en-US" altLang="zh-CN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en-US" altLang="zh-CN"/>
              <a:t>LALR vs. LR(1)</a:t>
            </a:r>
            <a:endParaRPr lang="en-US" altLang="zh-CN"/>
          </a:p>
        </p:txBody>
      </p:sp>
      <p:sp>
        <p:nvSpPr>
          <p:cNvPr id="30723" name="Rectangle 3"/>
          <p:cNvSpPr>
            <a:spLocks noGrp="1"/>
          </p:cNvSpPr>
          <p:nvPr>
            <p:ph idx="1"/>
          </p:nvPr>
        </p:nvSpPr>
        <p:spPr>
          <a:xfrm>
            <a:off x="500063" y="1571625"/>
            <a:ext cx="8186737" cy="4643438"/>
          </a:xfrm>
        </p:spPr>
        <p:txBody>
          <a:bodyPr vert="horz" wrap="square" lIns="91440" tIns="45720" rIns="91440" bIns="45720" anchor="t"/>
          <a:p>
            <a:pPr>
              <a:buFont typeface="Arial" panose="020B0604020202020204" pitchFamily="34" charset="0"/>
              <a:buNone/>
            </a:pPr>
            <a:r>
              <a:rPr lang="en-US" altLang="zh-CN" sz="2500" kern="1200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The merge will never produce new shift-reduce conflicts</a:t>
            </a:r>
            <a:endParaRPr lang="en-US" altLang="zh-CN" sz="2500" kern="1200"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lvl="1">
              <a:buFont typeface="Arial" panose="020B0604020202020204" pitchFamily="34" charset="0"/>
            </a:pPr>
            <a:r>
              <a:rPr lang="en-US" altLang="zh-CN" sz="2100" kern="1200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Suppose in the merged state</a:t>
            </a:r>
            <a:endParaRPr lang="en-US" altLang="zh-CN" sz="2100" kern="1200"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lvl="2"/>
            <a:r>
              <a:rPr lang="en-US" altLang="zh-CN">
                <a:latin typeface="Times New Roman" panose="02020603050405020304" pitchFamily="18" charset="0"/>
                <a:ea typeface="Times New Roman" panose="02020603050405020304" pitchFamily="18" charset="0"/>
              </a:rPr>
              <a:t>[A </a:t>
            </a:r>
            <a:r>
              <a:rPr lang="en-US" altLang="zh-CN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i="1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, a</a:t>
            </a:r>
            <a:r>
              <a:rPr lang="en-US" altLang="zh-CN">
                <a:latin typeface="Times New Roman" panose="02020603050405020304" pitchFamily="18" charset="0"/>
                <a:ea typeface="Times New Roman" panose="02020603050405020304" pitchFamily="18" charset="0"/>
              </a:rPr>
              <a:t>] calls for a reduction</a:t>
            </a:r>
            <a:endParaRPr lang="en-US" altLang="zh-CN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2"/>
            <a:r>
              <a:rPr lang="en-US" altLang="zh-CN">
                <a:latin typeface="Times New Roman" panose="02020603050405020304" pitchFamily="18" charset="0"/>
                <a:ea typeface="Times New Roman" panose="02020603050405020304" pitchFamily="18" charset="0"/>
              </a:rPr>
              <a:t>[B </a:t>
            </a:r>
            <a:r>
              <a:rPr lang="en-US" altLang="zh-CN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i="1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 a </a:t>
            </a:r>
            <a:r>
              <a:rPr lang="en-US" altLang="zh-CN" i="1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en-US" altLang="zh-CN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, b</a:t>
            </a:r>
            <a:r>
              <a:rPr lang="en-US" altLang="zh-CN">
                <a:latin typeface="Times New Roman" panose="02020603050405020304" pitchFamily="18" charset="0"/>
                <a:ea typeface="Times New Roman" panose="02020603050405020304" pitchFamily="18" charset="0"/>
              </a:rPr>
              <a:t>] calls for a shift</a:t>
            </a:r>
            <a:endParaRPr lang="en-US" altLang="zh-CN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</a:pPr>
            <a:r>
              <a:rPr lang="en-US" altLang="zh-CN" sz="2100" kern="1200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Since the original states have the same core, there must be some state have</a:t>
            </a:r>
            <a:endParaRPr lang="en-US" altLang="zh-CN" sz="2100" kern="1200"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lvl="2"/>
            <a:r>
              <a:rPr lang="en-US" altLang="zh-CN">
                <a:latin typeface="Times New Roman" panose="02020603050405020304" pitchFamily="18" charset="0"/>
                <a:ea typeface="Times New Roman" panose="02020603050405020304" pitchFamily="18" charset="0"/>
              </a:rPr>
              <a:t>[A </a:t>
            </a:r>
            <a:r>
              <a:rPr lang="en-US" altLang="zh-CN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i="1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, a</a:t>
            </a:r>
            <a:r>
              <a:rPr lang="en-US" altLang="zh-CN">
                <a:latin typeface="Times New Roman" panose="02020603050405020304" pitchFamily="18" charset="0"/>
                <a:ea typeface="Times New Roman" panose="02020603050405020304" pitchFamily="18" charset="0"/>
              </a:rPr>
              <a:t>] calls for a reduction</a:t>
            </a:r>
            <a:endParaRPr lang="en-US" altLang="zh-CN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2"/>
            <a:r>
              <a:rPr lang="en-US" altLang="zh-CN">
                <a:latin typeface="Times New Roman" panose="02020603050405020304" pitchFamily="18" charset="0"/>
                <a:ea typeface="Times New Roman" panose="02020603050405020304" pitchFamily="18" charset="0"/>
              </a:rPr>
              <a:t>[B </a:t>
            </a:r>
            <a:r>
              <a:rPr lang="en-US" altLang="zh-CN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i="1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 a </a:t>
            </a:r>
            <a:r>
              <a:rPr lang="en-US" altLang="zh-CN" i="1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en-US" altLang="zh-CN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>
                <a:latin typeface="Times New Roman" panose="02020603050405020304" pitchFamily="18" charset="0"/>
                <a:ea typeface="Times New Roman" panose="02020603050405020304" pitchFamily="18" charset="0"/>
              </a:rPr>
              <a:t>] calls for a shift (for some 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US" altLang="zh-CN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</a:pPr>
            <a:r>
              <a:rPr lang="en-US" altLang="zh-CN" sz="2100" kern="1200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Then the original state already has conflicts. </a:t>
            </a:r>
            <a:endParaRPr lang="en-US" altLang="zh-CN" sz="2100" kern="1200"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en-US" altLang="zh-CN"/>
              <a:t>LALR vs. LR(1) (cont')</a:t>
            </a:r>
            <a:endParaRPr lang="en-US" altLang="zh-CN"/>
          </a:p>
        </p:txBody>
      </p:sp>
      <p:sp>
        <p:nvSpPr>
          <p:cNvPr id="31747" name="Rectangle 3"/>
          <p:cNvSpPr>
            <a:spLocks noGrp="1"/>
          </p:cNvSpPr>
          <p:nvPr>
            <p:ph idx="1"/>
          </p:nvPr>
        </p:nvSpPr>
        <p:spPr>
          <a:xfrm>
            <a:off x="500063" y="1357313"/>
            <a:ext cx="8186737" cy="4929187"/>
          </a:xfrm>
        </p:spPr>
        <p:txBody>
          <a:bodyPr vert="horz" wrap="square" lIns="91440" tIns="45720" rIns="91440" bIns="45720" anchor="t"/>
          <a:p>
            <a:pPr defTabSz="0">
              <a:buFont typeface="Arial" panose="020B0604020202020204" pitchFamily="34" charset="0"/>
              <a:buNone/>
              <a:tabLst>
                <a:tab pos="1338580" algn="l"/>
                <a:tab pos="1710055" algn="l"/>
                <a:tab pos="2240280" algn="l"/>
              </a:tabLst>
            </a:pPr>
            <a:r>
              <a:rPr lang="en-US" altLang="zh-CN" sz="2500" kern="1200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But the merge will produce new reduce-reduce conflicts</a:t>
            </a:r>
            <a:endParaRPr lang="en-US" altLang="zh-CN" sz="2500" kern="1200"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lvl="1" defTabSz="0">
              <a:buFont typeface="Arial" panose="020B0604020202020204" pitchFamily="34" charset="0"/>
              <a:tabLst>
                <a:tab pos="1338580" algn="l"/>
                <a:tab pos="1710055" algn="l"/>
                <a:tab pos="2240280" algn="l"/>
              </a:tabLst>
            </a:pPr>
            <a:r>
              <a:rPr lang="en-US" altLang="zh-CN" sz="2100" kern="1200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For example</a:t>
            </a:r>
            <a:endParaRPr lang="en-US" altLang="zh-CN" sz="2100" kern="1200"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lvl="2" defTabSz="0">
              <a:buFont typeface="Wingdings" panose="05000000000000000000" pitchFamily="2" charset="2"/>
              <a:buChar char="•"/>
              <a:tabLst>
                <a:tab pos="1338580" algn="l"/>
                <a:tab pos="1710055" algn="l"/>
                <a:tab pos="2240280" algn="l"/>
              </a:tabLst>
            </a:pPr>
            <a:r>
              <a:rPr lang="en-US" altLang="zh-CN" sz="1800">
                <a:solidFill>
                  <a:srgbClr val="A5002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	S'	</a:t>
            </a:r>
            <a:r>
              <a:rPr lang="en-US" altLang="zh-CN" sz="1800">
                <a:solidFill>
                  <a:srgbClr val="A50021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	S</a:t>
            </a:r>
            <a:endParaRPr lang="en-US" altLang="zh-CN" sz="1800">
              <a:solidFill>
                <a:srgbClr val="A5002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2" defTabSz="0">
              <a:buFont typeface="Wingdings" panose="05000000000000000000" pitchFamily="2" charset="2"/>
              <a:buChar char="•"/>
              <a:tabLst>
                <a:tab pos="1338580" algn="l"/>
                <a:tab pos="1710055" algn="l"/>
                <a:tab pos="2240280" algn="l"/>
              </a:tabLst>
            </a:pPr>
            <a:r>
              <a:rPr lang="en-US" altLang="zh-CN" sz="1800">
                <a:solidFill>
                  <a:srgbClr val="A5002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	S	</a:t>
            </a:r>
            <a:r>
              <a:rPr lang="en-US" altLang="zh-CN" sz="1800">
                <a:solidFill>
                  <a:srgbClr val="A50021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	</a:t>
            </a:r>
            <a:r>
              <a:rPr lang="en-US" altLang="zh-CN" sz="1800" b="1">
                <a:solidFill>
                  <a:srgbClr val="A50021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1800">
                <a:solidFill>
                  <a:srgbClr val="A50021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A </a:t>
            </a:r>
            <a:r>
              <a:rPr lang="en-US" altLang="zh-CN" sz="1800" b="1">
                <a:solidFill>
                  <a:srgbClr val="A50021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CN" sz="1800">
                <a:solidFill>
                  <a:srgbClr val="A50021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 |  </a:t>
            </a:r>
            <a:r>
              <a:rPr lang="en-US" altLang="zh-CN" sz="1800" b="1">
                <a:solidFill>
                  <a:srgbClr val="A50021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1800">
                <a:solidFill>
                  <a:srgbClr val="A50021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B </a:t>
            </a:r>
            <a:r>
              <a:rPr lang="en-US" altLang="zh-CN" sz="1800" b="1">
                <a:solidFill>
                  <a:srgbClr val="A50021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CN" sz="1800">
                <a:solidFill>
                  <a:srgbClr val="A50021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 |  </a:t>
            </a:r>
            <a:r>
              <a:rPr lang="en-US" altLang="zh-CN" sz="1800" b="1">
                <a:solidFill>
                  <a:srgbClr val="A50021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1800">
                <a:solidFill>
                  <a:srgbClr val="A50021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B </a:t>
            </a:r>
            <a:r>
              <a:rPr lang="en-US" altLang="zh-CN" sz="1800" b="1">
                <a:solidFill>
                  <a:srgbClr val="A50021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sz="1800">
                <a:solidFill>
                  <a:srgbClr val="A50021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 |  </a:t>
            </a:r>
            <a:r>
              <a:rPr lang="en-US" altLang="zh-CN" sz="1800" b="1">
                <a:solidFill>
                  <a:srgbClr val="A50021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1800">
                <a:solidFill>
                  <a:srgbClr val="A50021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A </a:t>
            </a:r>
            <a:r>
              <a:rPr lang="en-US" altLang="zh-CN" sz="1800" b="1">
                <a:solidFill>
                  <a:srgbClr val="A50021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e</a:t>
            </a:r>
            <a:endParaRPr lang="en-US" altLang="zh-CN" sz="1800" b="1">
              <a:solidFill>
                <a:srgbClr val="A50021"/>
              </a:solidFill>
              <a:latin typeface="Times New Roman" panose="02020603050405020304" pitchFamily="18" charset="0"/>
              <a:ea typeface="Times New Roman" panose="02020603050405020304" pitchFamily="18" charset="0"/>
              <a:sym typeface="Symbol" panose="05050102010706020507" pitchFamily="18" charset="2"/>
            </a:endParaRPr>
          </a:p>
          <a:p>
            <a:pPr lvl="2" defTabSz="0">
              <a:buFont typeface="Wingdings" panose="05000000000000000000" pitchFamily="2" charset="2"/>
              <a:buChar char="•"/>
              <a:tabLst>
                <a:tab pos="1338580" algn="l"/>
                <a:tab pos="1710055" algn="l"/>
                <a:tab pos="2240280" algn="l"/>
              </a:tabLst>
            </a:pPr>
            <a:r>
              <a:rPr lang="en-US" altLang="zh-CN" sz="1800">
                <a:solidFill>
                  <a:srgbClr val="A5002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	A	</a:t>
            </a:r>
            <a:r>
              <a:rPr lang="en-US" altLang="zh-CN" sz="1800">
                <a:solidFill>
                  <a:srgbClr val="A50021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	</a:t>
            </a:r>
            <a:r>
              <a:rPr lang="en-US" altLang="zh-CN" sz="1800" b="1">
                <a:solidFill>
                  <a:srgbClr val="A50021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c</a:t>
            </a:r>
            <a:endParaRPr lang="en-US" altLang="zh-CN" sz="1800">
              <a:solidFill>
                <a:srgbClr val="A50021"/>
              </a:solidFill>
              <a:latin typeface="Times New Roman" panose="02020603050405020304" pitchFamily="18" charset="0"/>
              <a:ea typeface="Times New Roman" panose="02020603050405020304" pitchFamily="18" charset="0"/>
              <a:sym typeface="Symbol" panose="05050102010706020507" pitchFamily="18" charset="2"/>
            </a:endParaRPr>
          </a:p>
          <a:p>
            <a:pPr lvl="2" defTabSz="0">
              <a:buFont typeface="Wingdings" panose="05000000000000000000" pitchFamily="2" charset="2"/>
              <a:buChar char="•"/>
              <a:tabLst>
                <a:tab pos="1338580" algn="l"/>
                <a:tab pos="1710055" algn="l"/>
                <a:tab pos="2240280" algn="l"/>
              </a:tabLst>
            </a:pPr>
            <a:r>
              <a:rPr lang="en-US" altLang="zh-CN" sz="1800">
                <a:solidFill>
                  <a:srgbClr val="A5002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	B	</a:t>
            </a:r>
            <a:r>
              <a:rPr lang="en-US" altLang="zh-CN" sz="1800">
                <a:solidFill>
                  <a:srgbClr val="A50021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	</a:t>
            </a:r>
            <a:r>
              <a:rPr lang="en-US" altLang="zh-CN" sz="1800" b="1">
                <a:solidFill>
                  <a:srgbClr val="A50021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c</a:t>
            </a:r>
            <a:endParaRPr lang="en-US" altLang="zh-CN" sz="1800" b="1">
              <a:solidFill>
                <a:srgbClr val="A50021"/>
              </a:solidFill>
              <a:latin typeface="Times New Roman" panose="02020603050405020304" pitchFamily="18" charset="0"/>
              <a:ea typeface="Times New Roman" panose="02020603050405020304" pitchFamily="18" charset="0"/>
              <a:sym typeface="Symbol" panose="05050102010706020507" pitchFamily="18" charset="2"/>
            </a:endParaRPr>
          </a:p>
          <a:p>
            <a:pPr lvl="1" defTabSz="0">
              <a:buFont typeface="Arial" panose="020B0604020202020204" pitchFamily="34" charset="0"/>
              <a:tabLst>
                <a:tab pos="1338580" algn="l"/>
                <a:tab pos="1710055" algn="l"/>
                <a:tab pos="2240280" algn="l"/>
              </a:tabLst>
            </a:pPr>
            <a:r>
              <a:rPr lang="en-US" altLang="zh-CN" sz="2100" kern="1200">
                <a:solidFill>
                  <a:srgbClr val="A5002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{[A </a:t>
            </a:r>
            <a:r>
              <a:rPr lang="en-US" altLang="zh-CN" sz="2100" kern="1200">
                <a:solidFill>
                  <a:srgbClr val="A5002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  <a:sym typeface="Symbol" panose="05050102010706020507" pitchFamily="18" charset="2"/>
              </a:rPr>
              <a:t> c , d</a:t>
            </a:r>
            <a:r>
              <a:rPr lang="en-US" altLang="zh-CN" sz="2100" kern="1200">
                <a:solidFill>
                  <a:srgbClr val="A5002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]</a:t>
            </a:r>
            <a:r>
              <a:rPr lang="en-US" altLang="zh-CN" sz="2100" kern="1200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, </a:t>
            </a:r>
            <a:r>
              <a:rPr lang="en-US" altLang="zh-CN" sz="2100" kern="1200">
                <a:solidFill>
                  <a:srgbClr val="A5002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[B </a:t>
            </a:r>
            <a:r>
              <a:rPr lang="en-US" altLang="zh-CN" sz="2100" kern="1200">
                <a:solidFill>
                  <a:srgbClr val="A5002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  <a:sym typeface="Symbol" panose="05050102010706020507" pitchFamily="18" charset="2"/>
              </a:rPr>
              <a:t> c , e</a:t>
            </a:r>
            <a:r>
              <a:rPr lang="en-US" altLang="zh-CN" sz="2100" kern="1200">
                <a:solidFill>
                  <a:srgbClr val="A5002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]</a:t>
            </a:r>
            <a:r>
              <a:rPr lang="en-US" altLang="zh-CN" sz="2100" kern="1200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} is valid for viable prefix </a:t>
            </a:r>
            <a:r>
              <a:rPr lang="en-US" altLang="zh-CN" sz="2100" kern="1200">
                <a:solidFill>
                  <a:srgbClr val="FF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ac</a:t>
            </a:r>
            <a:r>
              <a:rPr lang="en-US" altLang="zh-CN" sz="2100" kern="1200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, </a:t>
            </a:r>
            <a:r>
              <a:rPr lang="en-US" altLang="zh-CN" sz="2100" kern="1200">
                <a:solidFill>
                  <a:srgbClr val="0066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{[A </a:t>
            </a:r>
            <a:r>
              <a:rPr lang="en-US" altLang="zh-CN" sz="2100" kern="1200">
                <a:solidFill>
                  <a:srgbClr val="0066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  <a:sym typeface="Symbol" panose="05050102010706020507" pitchFamily="18" charset="2"/>
              </a:rPr>
              <a:t> c , e</a:t>
            </a:r>
            <a:r>
              <a:rPr lang="en-US" altLang="zh-CN" sz="2100" kern="1200">
                <a:solidFill>
                  <a:srgbClr val="0066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]</a:t>
            </a:r>
            <a:r>
              <a:rPr lang="en-US" altLang="zh-CN" sz="2100" kern="1200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, </a:t>
            </a:r>
            <a:r>
              <a:rPr lang="en-US" altLang="zh-CN" sz="2100" kern="1200">
                <a:solidFill>
                  <a:srgbClr val="0066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[B </a:t>
            </a:r>
            <a:r>
              <a:rPr lang="en-US" altLang="zh-CN" sz="2100" kern="1200">
                <a:solidFill>
                  <a:srgbClr val="0066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  <a:sym typeface="Symbol" panose="05050102010706020507" pitchFamily="18" charset="2"/>
              </a:rPr>
              <a:t> c , d</a:t>
            </a:r>
            <a:r>
              <a:rPr lang="en-US" altLang="zh-CN" sz="2100" kern="1200">
                <a:solidFill>
                  <a:srgbClr val="0066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]</a:t>
            </a:r>
            <a:r>
              <a:rPr lang="en-US" altLang="zh-CN" sz="2100" kern="1200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} is valid for viable prefix </a:t>
            </a:r>
            <a:r>
              <a:rPr lang="en-US" altLang="zh-CN" sz="2100" kern="1200" err="1">
                <a:solidFill>
                  <a:srgbClr val="FF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bc</a:t>
            </a:r>
            <a:r>
              <a:rPr lang="en-US" altLang="zh-CN" sz="2100" kern="1200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. But the merge has conflicts:</a:t>
            </a:r>
            <a:endParaRPr lang="en-US" altLang="zh-CN" sz="2100" kern="1200"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lvl="2" defTabSz="0">
              <a:tabLst>
                <a:tab pos="1338580" algn="l"/>
                <a:tab pos="1710055" algn="l"/>
                <a:tab pos="2240280" algn="l"/>
              </a:tabLst>
            </a:pP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{[A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, </a:t>
            </a:r>
            <a:r>
              <a:rPr lang="en-US" altLang="zh-CN" b="1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CN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/</a:t>
            </a:r>
            <a:r>
              <a:rPr lang="en-US" altLang="zh-CN" b="1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], [B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, </a:t>
            </a:r>
            <a:r>
              <a:rPr lang="en-US" altLang="zh-CN" b="1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CN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/</a:t>
            </a:r>
            <a:r>
              <a:rPr lang="en-US" altLang="zh-CN" b="1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]}</a:t>
            </a:r>
            <a:endParaRPr lang="en-US" altLang="zh-CN" sz="2100" b="1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en-US" altLang="zh-CN" sz="4000"/>
              <a:t>Example: New Conflicts in LALR</a:t>
            </a:r>
            <a:endParaRPr lang="en-US" altLang="zh-CN" sz="4000"/>
          </a:p>
        </p:txBody>
      </p:sp>
      <p:sp>
        <p:nvSpPr>
          <p:cNvPr id="32771" name="Rectangle 4"/>
          <p:cNvSpPr>
            <a:spLocks noGrp="1"/>
          </p:cNvSpPr>
          <p:nvPr>
            <p:ph idx="1"/>
          </p:nvPr>
        </p:nvSpPr>
        <p:spPr>
          <a:xfrm>
            <a:off x="1828800" y="5410200"/>
            <a:ext cx="6172200" cy="457200"/>
          </a:xfrm>
        </p:spPr>
        <p:txBody>
          <a:bodyPr vert="horz" wrap="square" lIns="91440" tIns="45720" rIns="91440" bIns="45720" anchor="t"/>
          <a:p>
            <a:pPr algn="ctr" defTabSz="0">
              <a:buFont typeface="Wingdings" panose="05000000000000000000" pitchFamily="2" charset="2"/>
              <a:buNone/>
              <a:tabLst>
                <a:tab pos="1612900" algn="l"/>
                <a:tab pos="2246630" algn="l"/>
              </a:tabLst>
            </a:pPr>
            <a:r>
              <a:rPr lang="en-US" altLang="zh-CN" sz="1900" kern="1200">
                <a:latin typeface="+mn-lt"/>
                <a:ea typeface="+mn-ea"/>
                <a:cs typeface="+mn-cs"/>
              </a:rPr>
              <a:t>Part of the DFA recognizing all viable prefixes</a:t>
            </a:r>
            <a:endParaRPr lang="en-US" altLang="zh-CN" sz="1900" kern="1200">
              <a:latin typeface="+mn-lt"/>
              <a:ea typeface="+mn-ea"/>
              <a:cs typeface="+mn-cs"/>
            </a:endParaRPr>
          </a:p>
        </p:txBody>
      </p:sp>
      <p:grpSp>
        <p:nvGrpSpPr>
          <p:cNvPr id="32772" name="Group 68"/>
          <p:cNvGrpSpPr/>
          <p:nvPr/>
        </p:nvGrpSpPr>
        <p:grpSpPr>
          <a:xfrm>
            <a:off x="1828800" y="1981200"/>
            <a:ext cx="5715000" cy="2946400"/>
            <a:chOff x="720" y="1248"/>
            <a:chExt cx="3600" cy="1856"/>
          </a:xfrm>
        </p:grpSpPr>
        <p:sp>
          <p:nvSpPr>
            <p:cNvPr id="32773" name="AutoShape 7"/>
            <p:cNvSpPr/>
            <p:nvPr/>
          </p:nvSpPr>
          <p:spPr>
            <a:xfrm>
              <a:off x="912" y="1872"/>
              <a:ext cx="912" cy="81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 cap="flat" cmpd="dbl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/>
            <a:p>
              <a:pPr lvl="0" eaLnBrk="1" hangingPunct="1"/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</a:rPr>
                <a:t>S' 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 S, </a:t>
              </a:r>
              <a:r>
                <a:rPr lang="en-US" altLang="zh-CN" sz="1400" b="1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$</a:t>
              </a:r>
              <a:endParaRPr lang="en-US" altLang="zh-CN" sz="1400" b="1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lvl="0" eaLnBrk="1" hangingPunct="1"/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S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 </a:t>
              </a:r>
              <a:r>
                <a:rPr lang="en-US" altLang="zh-CN" sz="1400" b="1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a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 A </a:t>
              </a:r>
              <a:r>
                <a:rPr lang="en-US" altLang="zh-CN" sz="1400" b="1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d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, </a:t>
              </a:r>
              <a:r>
                <a:rPr lang="en-US" altLang="zh-CN" sz="1400" b="1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$</a:t>
              </a:r>
              <a:endParaRPr lang="en-US" altLang="zh-CN" sz="1400" b="1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lvl="0" eaLnBrk="1" hangingPunct="1"/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S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 </a:t>
              </a:r>
              <a:r>
                <a:rPr lang="en-US" altLang="zh-CN" sz="1400" b="1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b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 B </a:t>
              </a:r>
              <a:r>
                <a:rPr lang="en-US" altLang="zh-CN" sz="1400" b="1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d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, </a:t>
              </a:r>
              <a:r>
                <a:rPr lang="en-US" altLang="zh-CN" sz="1400" b="1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$</a:t>
              </a:r>
              <a:endParaRPr lang="en-US" altLang="zh-CN" sz="1400" b="1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lvl="0" eaLnBrk="1" hangingPunct="1"/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S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 </a:t>
              </a:r>
              <a:r>
                <a:rPr lang="en-US" altLang="zh-CN" sz="1400" b="1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a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 B </a:t>
              </a:r>
              <a:r>
                <a:rPr lang="en-US" altLang="zh-CN" sz="1400" b="1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e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, </a:t>
              </a:r>
              <a:r>
                <a:rPr lang="en-US" altLang="zh-CN" sz="1400" b="1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$</a:t>
              </a:r>
              <a:endParaRPr lang="en-US" altLang="zh-CN" sz="1400" b="1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lvl="0" eaLnBrk="1" hangingPunct="1"/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S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 </a:t>
              </a:r>
              <a:r>
                <a:rPr lang="en-US" altLang="zh-CN" sz="1400" b="1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b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 A </a:t>
              </a:r>
              <a:r>
                <a:rPr lang="en-US" altLang="zh-CN" sz="1400" b="1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e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, </a:t>
              </a:r>
              <a:r>
                <a:rPr lang="en-US" altLang="zh-CN" sz="1400" b="1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$</a:t>
              </a:r>
              <a:endParaRPr lang="en-US" altLang="zh-CN" sz="1400" b="1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2774" name="Text Box 8"/>
            <p:cNvSpPr txBox="1"/>
            <p:nvPr/>
          </p:nvSpPr>
          <p:spPr>
            <a:xfrm>
              <a:off x="912" y="1680"/>
              <a:ext cx="434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en-US" altLang="zh-CN" sz="1400" b="1">
                  <a:solidFill>
                    <a:srgbClr val="0066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I</a:t>
              </a:r>
              <a:r>
                <a:rPr lang="en-US" altLang="zh-CN" sz="1400" b="1" baseline="-25000">
                  <a:solidFill>
                    <a:srgbClr val="0066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0</a:t>
              </a:r>
              <a:endParaRPr lang="en-US" altLang="zh-CN" sz="1400" b="1" baseline="-25000">
                <a:solidFill>
                  <a:srgbClr val="0066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775" name="Line 9"/>
            <p:cNvSpPr/>
            <p:nvPr/>
          </p:nvSpPr>
          <p:spPr>
            <a:xfrm>
              <a:off x="720" y="2256"/>
              <a:ext cx="19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32776" name="Text Box 11"/>
            <p:cNvSpPr txBox="1"/>
            <p:nvPr/>
          </p:nvSpPr>
          <p:spPr>
            <a:xfrm>
              <a:off x="1920" y="1728"/>
              <a:ext cx="192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zh-CN" sz="1200" b="1">
                  <a:latin typeface="Arial" panose="020B0604020202020204" pitchFamily="34" charset="0"/>
                  <a:ea typeface="宋体" panose="02010600030101010101" pitchFamily="2" charset="-122"/>
                </a:rPr>
                <a:t>a</a:t>
              </a:r>
              <a:endParaRPr lang="en-US" altLang="zh-CN" sz="12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777" name="AutoShape 12"/>
            <p:cNvSpPr/>
            <p:nvPr/>
          </p:nvSpPr>
          <p:spPr>
            <a:xfrm>
              <a:off x="2208" y="1440"/>
              <a:ext cx="864" cy="65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 cap="flat" cmpd="dbl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/>
            <a:p>
              <a:pPr lvl="0" eaLnBrk="1" hangingPunct="1"/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S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</a:t>
              </a:r>
              <a:r>
                <a:rPr lang="en-US" altLang="zh-CN" sz="1400" b="1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a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  A </a:t>
              </a:r>
              <a:r>
                <a:rPr lang="en-US" altLang="zh-CN" sz="1400" b="1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d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, </a:t>
              </a:r>
              <a:r>
                <a:rPr lang="en-US" altLang="zh-CN" sz="1400" b="1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$</a:t>
              </a:r>
              <a:endParaRPr lang="en-US" altLang="zh-CN" sz="1400" b="1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lvl="0" eaLnBrk="1" hangingPunct="1"/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S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</a:t>
              </a:r>
              <a:r>
                <a:rPr lang="en-US" altLang="zh-CN" sz="1400" b="1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a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  B </a:t>
              </a:r>
              <a:r>
                <a:rPr lang="en-US" altLang="zh-CN" sz="1400" b="1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e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, </a:t>
              </a:r>
              <a:r>
                <a:rPr lang="en-US" altLang="zh-CN" sz="1400" b="1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$</a:t>
              </a:r>
              <a:endParaRPr lang="en-US" altLang="zh-CN" sz="1400" b="1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lvl="0" eaLnBrk="1" hangingPunct="1"/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A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 </a:t>
              </a:r>
              <a:r>
                <a:rPr lang="en-US" altLang="zh-CN" sz="1400" b="1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c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, </a:t>
              </a:r>
              <a:r>
                <a:rPr lang="en-US" altLang="zh-CN" sz="1400" b="1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d</a:t>
              </a:r>
              <a:endParaRPr lang="en-US" altLang="zh-CN" sz="1400" b="1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lvl="0" eaLnBrk="1" hangingPunct="1"/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B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 </a:t>
              </a:r>
              <a:r>
                <a:rPr lang="en-US" altLang="zh-CN" sz="1400" b="1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c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, </a:t>
              </a:r>
              <a:r>
                <a:rPr lang="en-US" altLang="zh-CN" sz="1400" b="1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e</a:t>
              </a:r>
              <a:endParaRPr lang="en-US" altLang="zh-CN" sz="1400" b="1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2778" name="Line 14"/>
            <p:cNvSpPr/>
            <p:nvPr/>
          </p:nvSpPr>
          <p:spPr>
            <a:xfrm flipV="1">
              <a:off x="1824" y="1776"/>
              <a:ext cx="384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32779" name="Text Box 54"/>
            <p:cNvSpPr txBox="1"/>
            <p:nvPr/>
          </p:nvSpPr>
          <p:spPr>
            <a:xfrm>
              <a:off x="2208" y="1248"/>
              <a:ext cx="434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en-US" altLang="zh-CN" sz="1400" b="1">
                  <a:solidFill>
                    <a:srgbClr val="0066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I</a:t>
              </a:r>
              <a:r>
                <a:rPr lang="en-US" altLang="zh-CN" sz="1400" b="1" baseline="-25000">
                  <a:solidFill>
                    <a:srgbClr val="0066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sz="1400" b="1" baseline="-25000">
                <a:solidFill>
                  <a:srgbClr val="0066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780" name="Text Box 55"/>
            <p:cNvSpPr txBox="1"/>
            <p:nvPr/>
          </p:nvSpPr>
          <p:spPr>
            <a:xfrm>
              <a:off x="3168" y="1632"/>
              <a:ext cx="192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zh-CN" sz="1200" b="1">
                  <a:latin typeface="Arial" panose="020B0604020202020204" pitchFamily="34" charset="0"/>
                  <a:ea typeface="宋体" panose="02010600030101010101" pitchFamily="2" charset="-122"/>
                </a:rPr>
                <a:t>c</a:t>
              </a:r>
              <a:endParaRPr lang="en-US" altLang="zh-CN" sz="12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781" name="AutoShape 56"/>
            <p:cNvSpPr/>
            <p:nvPr/>
          </p:nvSpPr>
          <p:spPr>
            <a:xfrm>
              <a:off x="3456" y="1440"/>
              <a:ext cx="864" cy="656"/>
            </a:xfrm>
            <a:prstGeom prst="roundRect">
              <a:avLst>
                <a:gd name="adj" fmla="val 16667"/>
              </a:avLst>
            </a:prstGeom>
            <a:solidFill>
              <a:srgbClr val="FFCCCC"/>
            </a:solidFill>
            <a:ln w="38100" cap="flat" cmpd="dbl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/>
            <a:p>
              <a:pPr lvl="0" eaLnBrk="1" hangingPunct="1"/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A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</a:t>
              </a:r>
              <a:r>
                <a:rPr lang="en-US" altLang="zh-CN" sz="1400" b="1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c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 , </a:t>
              </a:r>
              <a:r>
                <a:rPr lang="en-US" altLang="zh-CN" sz="1400" b="1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d</a:t>
              </a:r>
              <a:endParaRPr lang="en-US" altLang="zh-CN" sz="1400" b="1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lvl="0" eaLnBrk="1" hangingPunct="1"/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B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</a:t>
              </a:r>
              <a:r>
                <a:rPr lang="en-US" altLang="zh-CN" sz="1400" b="1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c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 , </a:t>
              </a:r>
              <a:r>
                <a:rPr lang="en-US" altLang="zh-CN" sz="1400" b="1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e</a:t>
              </a:r>
              <a:endParaRPr lang="en-US" altLang="zh-CN" sz="1400" b="1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2782" name="Line 57"/>
            <p:cNvSpPr/>
            <p:nvPr/>
          </p:nvSpPr>
          <p:spPr>
            <a:xfrm flipV="1">
              <a:off x="3072" y="1776"/>
              <a:ext cx="3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32783" name="Text Box 58"/>
            <p:cNvSpPr txBox="1"/>
            <p:nvPr/>
          </p:nvSpPr>
          <p:spPr>
            <a:xfrm>
              <a:off x="3456" y="1248"/>
              <a:ext cx="434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en-US" altLang="zh-CN" sz="1400" b="1">
                  <a:solidFill>
                    <a:srgbClr val="0066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I</a:t>
              </a:r>
              <a:r>
                <a:rPr lang="en-US" altLang="zh-CN" sz="1400" b="1" baseline="-25000">
                  <a:solidFill>
                    <a:srgbClr val="0066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2</a:t>
              </a:r>
              <a:endParaRPr lang="en-US" altLang="zh-CN" sz="1400" b="1" baseline="-25000">
                <a:solidFill>
                  <a:srgbClr val="0066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784" name="Text Box 59"/>
            <p:cNvSpPr txBox="1"/>
            <p:nvPr/>
          </p:nvSpPr>
          <p:spPr>
            <a:xfrm>
              <a:off x="1920" y="2640"/>
              <a:ext cx="192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zh-CN" sz="1200" b="1">
                  <a:latin typeface="Arial" panose="020B0604020202020204" pitchFamily="34" charset="0"/>
                  <a:ea typeface="宋体" panose="02010600030101010101" pitchFamily="2" charset="-122"/>
                </a:rPr>
                <a:t>b</a:t>
              </a:r>
              <a:endParaRPr lang="en-US" altLang="zh-CN" sz="12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785" name="AutoShape 60"/>
            <p:cNvSpPr/>
            <p:nvPr/>
          </p:nvSpPr>
          <p:spPr>
            <a:xfrm>
              <a:off x="2208" y="2448"/>
              <a:ext cx="864" cy="65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 cap="flat" cmpd="dbl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/>
            <a:p>
              <a:pPr lvl="0" eaLnBrk="1" hangingPunct="1"/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S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</a:t>
              </a:r>
              <a:r>
                <a:rPr lang="en-US" altLang="zh-CN" sz="1400" b="1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b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  B </a:t>
              </a:r>
              <a:r>
                <a:rPr lang="en-US" altLang="zh-CN" sz="1400" b="1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d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, </a:t>
              </a:r>
              <a:r>
                <a:rPr lang="en-US" altLang="zh-CN" sz="1400" b="1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$</a:t>
              </a:r>
              <a:endParaRPr lang="en-US" altLang="zh-CN" sz="1400" b="1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lvl="0" eaLnBrk="1" hangingPunct="1"/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S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</a:t>
              </a:r>
              <a:r>
                <a:rPr lang="en-US" altLang="zh-CN" sz="1400" b="1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b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  A </a:t>
              </a:r>
              <a:r>
                <a:rPr lang="en-US" altLang="zh-CN" sz="1400" b="1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e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, </a:t>
              </a:r>
              <a:r>
                <a:rPr lang="en-US" altLang="zh-CN" sz="1400" b="1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$</a:t>
              </a:r>
              <a:endParaRPr lang="en-US" altLang="zh-CN" sz="1400" b="1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lvl="0" eaLnBrk="1" hangingPunct="1"/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A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 </a:t>
              </a:r>
              <a:r>
                <a:rPr lang="en-US" altLang="zh-CN" sz="1400" b="1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c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, </a:t>
              </a:r>
              <a:r>
                <a:rPr lang="en-US" altLang="zh-CN" sz="1400" b="1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e</a:t>
              </a:r>
              <a:endParaRPr lang="en-US" altLang="zh-CN" sz="1400" b="1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lvl="0" eaLnBrk="1" hangingPunct="1"/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B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 </a:t>
              </a:r>
              <a:r>
                <a:rPr lang="en-US" altLang="zh-CN" sz="1400" b="1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c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, </a:t>
              </a:r>
              <a:r>
                <a:rPr lang="en-US" altLang="zh-CN" sz="1400" b="1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d</a:t>
              </a:r>
              <a:endParaRPr lang="en-US" altLang="zh-CN" sz="1400" b="1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2786" name="Line 61"/>
            <p:cNvSpPr/>
            <p:nvPr/>
          </p:nvSpPr>
          <p:spPr>
            <a:xfrm>
              <a:off x="1824" y="2496"/>
              <a:ext cx="384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32787" name="Text Box 62"/>
            <p:cNvSpPr txBox="1"/>
            <p:nvPr/>
          </p:nvSpPr>
          <p:spPr>
            <a:xfrm>
              <a:off x="2208" y="2256"/>
              <a:ext cx="434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en-US" altLang="zh-CN" sz="1400" b="1">
                  <a:solidFill>
                    <a:srgbClr val="0066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I</a:t>
              </a:r>
              <a:r>
                <a:rPr lang="en-US" altLang="zh-CN" sz="1400" b="1" baseline="-25000">
                  <a:solidFill>
                    <a:srgbClr val="0066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3</a:t>
              </a:r>
              <a:endParaRPr lang="en-US" altLang="zh-CN" sz="1400" b="1" baseline="-25000">
                <a:solidFill>
                  <a:srgbClr val="0066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788" name="Text Box 63"/>
            <p:cNvSpPr txBox="1"/>
            <p:nvPr/>
          </p:nvSpPr>
          <p:spPr>
            <a:xfrm>
              <a:off x="3168" y="2640"/>
              <a:ext cx="192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zh-CN" sz="1200" b="1">
                  <a:latin typeface="Arial" panose="020B0604020202020204" pitchFamily="34" charset="0"/>
                  <a:ea typeface="宋体" panose="02010600030101010101" pitchFamily="2" charset="-122"/>
                </a:rPr>
                <a:t>c</a:t>
              </a:r>
              <a:endParaRPr lang="en-US" altLang="zh-CN" sz="12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789" name="AutoShape 64"/>
            <p:cNvSpPr/>
            <p:nvPr/>
          </p:nvSpPr>
          <p:spPr>
            <a:xfrm>
              <a:off x="3456" y="2448"/>
              <a:ext cx="864" cy="656"/>
            </a:xfrm>
            <a:prstGeom prst="roundRect">
              <a:avLst>
                <a:gd name="adj" fmla="val 16667"/>
              </a:avLst>
            </a:prstGeom>
            <a:solidFill>
              <a:srgbClr val="FFCCCC"/>
            </a:solidFill>
            <a:ln w="38100" cap="flat" cmpd="dbl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/>
            <a:p>
              <a:pPr lvl="0" eaLnBrk="1" hangingPunct="1"/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A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</a:t>
              </a:r>
              <a:r>
                <a:rPr lang="en-US" altLang="zh-CN" sz="1400" b="1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c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 , </a:t>
              </a:r>
              <a:r>
                <a:rPr lang="en-US" altLang="zh-CN" sz="1400" b="1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e</a:t>
              </a:r>
              <a:endParaRPr lang="en-US" altLang="zh-CN" sz="1400" b="1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lvl="0" eaLnBrk="1" hangingPunct="1"/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B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</a:t>
              </a:r>
              <a:r>
                <a:rPr lang="en-US" altLang="zh-CN" sz="1400" b="1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c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 , </a:t>
              </a:r>
              <a:r>
                <a:rPr lang="en-US" altLang="zh-CN" sz="1400" b="1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d</a:t>
              </a:r>
              <a:endParaRPr lang="en-US" altLang="zh-CN" sz="1400" b="1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2790" name="Line 65"/>
            <p:cNvSpPr/>
            <p:nvPr/>
          </p:nvSpPr>
          <p:spPr>
            <a:xfrm flipV="1">
              <a:off x="3072" y="2784"/>
              <a:ext cx="3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32791" name="Text Box 66"/>
            <p:cNvSpPr txBox="1"/>
            <p:nvPr/>
          </p:nvSpPr>
          <p:spPr>
            <a:xfrm>
              <a:off x="3456" y="2256"/>
              <a:ext cx="434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en-US" altLang="zh-CN" sz="1400" b="1">
                  <a:solidFill>
                    <a:srgbClr val="0066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I</a:t>
              </a:r>
              <a:r>
                <a:rPr lang="en-US" altLang="zh-CN" sz="1400" b="1" baseline="-25000">
                  <a:solidFill>
                    <a:srgbClr val="0066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4</a:t>
              </a:r>
              <a:endParaRPr lang="en-US" altLang="zh-CN" sz="1400" b="1" baseline="-25000">
                <a:solidFill>
                  <a:srgbClr val="0066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zh-CN" altLang="en-US" dirty="0"/>
              <a:t>回顾</a:t>
            </a:r>
            <a:r>
              <a:rPr lang="en-US" altLang="zh-CN"/>
              <a:t>: Shift-Reduce </a:t>
            </a:r>
            <a:endParaRPr lang="zh-CN" altLang="en-US" dirty="0"/>
          </a:p>
        </p:txBody>
      </p:sp>
      <p:pic>
        <p:nvPicPr>
          <p:cNvPr id="1536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5813" y="1285875"/>
            <a:ext cx="6997700" cy="45005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en-US" altLang="zh-CN"/>
              <a:t>Ambiguous Expression Grammar</a:t>
            </a:r>
            <a:endParaRPr lang="en-US" altLang="zh-CN"/>
          </a:p>
        </p:txBody>
      </p:sp>
      <p:sp>
        <p:nvSpPr>
          <p:cNvPr id="33795" name="Rectangle 3"/>
          <p:cNvSpPr>
            <a:spLocks noGrp="1"/>
          </p:cNvSpPr>
          <p:nvPr>
            <p:ph idx="1"/>
          </p:nvPr>
        </p:nvSpPr>
        <p:spPr>
          <a:xfrm>
            <a:off x="1370013" y="1827213"/>
            <a:ext cx="7316787" cy="4344987"/>
          </a:xfrm>
        </p:spPr>
        <p:txBody>
          <a:bodyPr vert="horz" wrap="square" lIns="91440" tIns="45720" rIns="91440" bIns="45720" anchor="t"/>
          <a:p>
            <a:pPr defTabSz="0">
              <a:buFont typeface="Arial" panose="020B0604020202020204" pitchFamily="34" charset="0"/>
              <a:buNone/>
              <a:tabLst>
                <a:tab pos="1431925" algn="l"/>
                <a:tab pos="1881505" algn="l"/>
                <a:tab pos="2425700" algn="l"/>
              </a:tabLst>
            </a:pPr>
            <a:r>
              <a:rPr lang="en-US" altLang="zh-CN" sz="2500" kern="1200">
                <a:latin typeface="+mn-lt"/>
                <a:ea typeface="+mn-ea"/>
                <a:cs typeface="+mn-cs"/>
              </a:rPr>
              <a:t>Given the ambiguous grammar</a:t>
            </a:r>
            <a:endParaRPr lang="en-US" altLang="zh-CN" sz="2500" kern="1200">
              <a:latin typeface="+mn-lt"/>
              <a:ea typeface="+mn-ea"/>
              <a:cs typeface="+mn-cs"/>
            </a:endParaRPr>
          </a:p>
          <a:p>
            <a:pPr lvl="2" defTabSz="0">
              <a:buFont typeface="Wingdings" panose="05000000000000000000" pitchFamily="2" charset="2"/>
              <a:buChar char="•"/>
              <a:tabLst>
                <a:tab pos="1431925" algn="l"/>
                <a:tab pos="1881505" algn="l"/>
                <a:tab pos="2425700" algn="l"/>
              </a:tabLst>
            </a:pPr>
            <a:r>
              <a:rPr lang="en-US" altLang="zh-CN" sz="2400">
                <a:solidFill>
                  <a:srgbClr val="A50021"/>
                </a:solidFill>
                <a:latin typeface="Times New Roman" panose="02020603050405020304" pitchFamily="18" charset="0"/>
              </a:rPr>
              <a:t>(0)	E'	</a:t>
            </a:r>
            <a:r>
              <a:rPr lang="en-US" altLang="zh-CN" sz="2400">
                <a:solidFill>
                  <a:srgbClr val="A5002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	E</a:t>
            </a:r>
            <a:endParaRPr lang="en-US" altLang="zh-CN" sz="2400">
              <a:solidFill>
                <a:srgbClr val="A50021"/>
              </a:solidFill>
              <a:latin typeface="Times New Roman" panose="02020603050405020304" pitchFamily="18" charset="0"/>
            </a:endParaRPr>
          </a:p>
          <a:p>
            <a:pPr lvl="2" defTabSz="0">
              <a:buFont typeface="Wingdings" panose="05000000000000000000" pitchFamily="2" charset="2"/>
              <a:buChar char="•"/>
              <a:tabLst>
                <a:tab pos="1431925" algn="l"/>
                <a:tab pos="1881505" algn="l"/>
                <a:tab pos="2425700" algn="l"/>
              </a:tabLst>
            </a:pPr>
            <a:r>
              <a:rPr lang="en-US" altLang="zh-CN" sz="2400">
                <a:solidFill>
                  <a:srgbClr val="A50021"/>
                </a:solidFill>
                <a:latin typeface="Times New Roman" panose="02020603050405020304" pitchFamily="18" charset="0"/>
              </a:rPr>
              <a:t>(1)	E	</a:t>
            </a:r>
            <a:r>
              <a:rPr lang="en-US" altLang="zh-CN" sz="2400">
                <a:solidFill>
                  <a:srgbClr val="A5002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	E </a:t>
            </a:r>
            <a:r>
              <a:rPr lang="en-US" altLang="zh-CN" sz="2400" b="1">
                <a:solidFill>
                  <a:srgbClr val="A5002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sz="2400">
                <a:solidFill>
                  <a:srgbClr val="A5002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E</a:t>
            </a:r>
            <a:endParaRPr lang="en-US" altLang="zh-CN" sz="2400">
              <a:solidFill>
                <a:srgbClr val="A5002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2" defTabSz="0">
              <a:buFont typeface="Wingdings" panose="05000000000000000000" pitchFamily="2" charset="2"/>
              <a:buChar char="•"/>
              <a:tabLst>
                <a:tab pos="1431925" algn="l"/>
                <a:tab pos="1881505" algn="l"/>
                <a:tab pos="2425700" algn="l"/>
              </a:tabLst>
            </a:pPr>
            <a:r>
              <a:rPr lang="en-US" altLang="zh-CN" sz="2400">
                <a:solidFill>
                  <a:srgbClr val="A50021"/>
                </a:solidFill>
                <a:latin typeface="Times New Roman" panose="02020603050405020304" pitchFamily="18" charset="0"/>
              </a:rPr>
              <a:t>(2)	E	</a:t>
            </a:r>
            <a:r>
              <a:rPr lang="en-US" altLang="zh-CN" sz="2400">
                <a:solidFill>
                  <a:srgbClr val="A5002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	E </a:t>
            </a:r>
            <a:r>
              <a:rPr lang="en-US" altLang="zh-CN" sz="2400" b="1">
                <a:solidFill>
                  <a:srgbClr val="A5002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en-US" altLang="zh-CN" sz="2400">
                <a:solidFill>
                  <a:srgbClr val="A5002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E</a:t>
            </a:r>
            <a:endParaRPr lang="en-US" altLang="zh-CN" sz="2400">
              <a:solidFill>
                <a:srgbClr val="A5002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2" defTabSz="0">
              <a:buFont typeface="Wingdings" panose="05000000000000000000" pitchFamily="2" charset="2"/>
              <a:buChar char="•"/>
              <a:tabLst>
                <a:tab pos="1431925" algn="l"/>
                <a:tab pos="1881505" algn="l"/>
                <a:tab pos="2425700" algn="l"/>
              </a:tabLst>
            </a:pPr>
            <a:r>
              <a:rPr lang="en-US" altLang="zh-CN" sz="2400">
                <a:solidFill>
                  <a:srgbClr val="A50021"/>
                </a:solidFill>
                <a:latin typeface="Times New Roman" panose="02020603050405020304" pitchFamily="18" charset="0"/>
              </a:rPr>
              <a:t>(3)	E	</a:t>
            </a:r>
            <a:r>
              <a:rPr lang="en-US" altLang="zh-CN" sz="2400">
                <a:solidFill>
                  <a:srgbClr val="A5002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	</a:t>
            </a:r>
            <a:r>
              <a:rPr lang="en-US" altLang="zh-CN" sz="2400" b="1">
                <a:solidFill>
                  <a:srgbClr val="A5002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>
                <a:solidFill>
                  <a:srgbClr val="A5002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E </a:t>
            </a:r>
            <a:r>
              <a:rPr lang="en-US" altLang="zh-CN" sz="2400" b="1">
                <a:solidFill>
                  <a:srgbClr val="A5002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sz="2400" b="1">
              <a:solidFill>
                <a:srgbClr val="A5002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2" defTabSz="0">
              <a:buFont typeface="Wingdings" panose="05000000000000000000" pitchFamily="2" charset="2"/>
              <a:buChar char="•"/>
              <a:tabLst>
                <a:tab pos="1431925" algn="l"/>
                <a:tab pos="1881505" algn="l"/>
                <a:tab pos="2425700" algn="l"/>
              </a:tabLst>
            </a:pPr>
            <a:r>
              <a:rPr lang="en-US" altLang="zh-CN" sz="2400">
                <a:solidFill>
                  <a:srgbClr val="A50021"/>
                </a:solidFill>
                <a:latin typeface="Times New Roman" panose="02020603050405020304" pitchFamily="18" charset="0"/>
              </a:rPr>
              <a:t>(4)	E	</a:t>
            </a:r>
            <a:r>
              <a:rPr lang="en-US" altLang="zh-CN" sz="2400">
                <a:solidFill>
                  <a:srgbClr val="A5002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	</a:t>
            </a:r>
            <a:r>
              <a:rPr lang="en-US" altLang="zh-CN" sz="2400" b="1">
                <a:solidFill>
                  <a:srgbClr val="A5002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id</a:t>
            </a:r>
            <a:endParaRPr lang="en-US" altLang="zh-CN" sz="2400" b="1">
              <a:solidFill>
                <a:srgbClr val="A5002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Rectangle 2"/>
          <p:cNvSpPr>
            <a:spLocks noGrp="1"/>
          </p:cNvSpPr>
          <p:nvPr>
            <p:ph idx="1"/>
          </p:nvPr>
        </p:nvSpPr>
        <p:spPr>
          <a:xfrm>
            <a:off x="1981200" y="5867400"/>
            <a:ext cx="5562600" cy="457200"/>
          </a:xfrm>
        </p:spPr>
        <p:txBody>
          <a:bodyPr vert="horz" wrap="square" lIns="91440" tIns="45720" rIns="91440" bIns="45720" anchor="t"/>
          <a:p>
            <a:pPr algn="ctr" defTabSz="0">
              <a:buFont typeface="Wingdings" panose="05000000000000000000" pitchFamily="2" charset="2"/>
              <a:buNone/>
              <a:tabLst>
                <a:tab pos="1612900" algn="l"/>
                <a:tab pos="2246630" algn="l"/>
              </a:tabLst>
            </a:pPr>
            <a:r>
              <a:rPr lang="en-US" altLang="zh-CN" sz="1900" kern="1200">
                <a:latin typeface="+mn-lt"/>
                <a:ea typeface="+mn-ea"/>
                <a:cs typeface="+mn-cs"/>
              </a:rPr>
              <a:t>DFA recognizing all viable prefixes</a:t>
            </a:r>
            <a:endParaRPr lang="en-US" altLang="zh-CN" sz="1900" kern="1200">
              <a:latin typeface="+mn-lt"/>
              <a:ea typeface="+mn-ea"/>
              <a:cs typeface="+mn-cs"/>
            </a:endParaRPr>
          </a:p>
        </p:txBody>
      </p:sp>
      <p:sp>
        <p:nvSpPr>
          <p:cNvPr id="34819" name="AutoShape 102"/>
          <p:cNvSpPr/>
          <p:nvPr/>
        </p:nvSpPr>
        <p:spPr>
          <a:xfrm>
            <a:off x="152400" y="6248400"/>
            <a:ext cx="1905000" cy="4572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38100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/>
          <a:p>
            <a:pPr lvl="0" algn="ctr" eaLnBrk="1" hangingPunct="1"/>
            <a:r>
              <a:rPr lang="en-US" altLang="zh-CN" sz="2000" i="1">
                <a:solidFill>
                  <a:srgbClr val="FF000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shift-reduce conflict</a:t>
            </a:r>
            <a:endParaRPr lang="en-US" altLang="zh-CN" sz="2000" b="1" i="1">
              <a:solidFill>
                <a:srgbClr val="FF0000"/>
              </a:solidFill>
              <a:latin typeface="Garamond" panose="02020404030301010803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34820" name="Group 118"/>
          <p:cNvGrpSpPr/>
          <p:nvPr/>
        </p:nvGrpSpPr>
        <p:grpSpPr>
          <a:xfrm>
            <a:off x="1066800" y="685800"/>
            <a:ext cx="8077200" cy="4876800"/>
            <a:chOff x="672" y="432"/>
            <a:chExt cx="5088" cy="3072"/>
          </a:xfrm>
        </p:grpSpPr>
        <p:sp>
          <p:nvSpPr>
            <p:cNvPr id="34821" name="Text Box 56"/>
            <p:cNvSpPr txBox="1"/>
            <p:nvPr/>
          </p:nvSpPr>
          <p:spPr>
            <a:xfrm>
              <a:off x="1728" y="2976"/>
              <a:ext cx="192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zh-CN" sz="1200" b="1">
                  <a:latin typeface="Arial" panose="020B0604020202020204" pitchFamily="34" charset="0"/>
                  <a:ea typeface="宋体" panose="02010600030101010101" pitchFamily="2" charset="-122"/>
                </a:rPr>
                <a:t>+</a:t>
              </a:r>
              <a:endParaRPr lang="en-US" altLang="zh-CN" sz="12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822" name="Text Box 58"/>
            <p:cNvSpPr txBox="1"/>
            <p:nvPr/>
          </p:nvSpPr>
          <p:spPr>
            <a:xfrm>
              <a:off x="2016" y="2544"/>
              <a:ext cx="434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en-US" altLang="zh-CN" sz="1400" b="1">
                  <a:solidFill>
                    <a:srgbClr val="0066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I</a:t>
              </a:r>
              <a:r>
                <a:rPr lang="en-US" altLang="zh-CN" sz="1400" b="1" baseline="-25000">
                  <a:solidFill>
                    <a:srgbClr val="0066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4</a:t>
              </a:r>
              <a:endParaRPr lang="en-US" altLang="zh-CN" sz="1400" b="1" baseline="-25000">
                <a:solidFill>
                  <a:srgbClr val="0066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823" name="Rectangle 4"/>
            <p:cNvSpPr/>
            <p:nvPr/>
          </p:nvSpPr>
          <p:spPr>
            <a:xfrm>
              <a:off x="768" y="752"/>
              <a:ext cx="4992" cy="336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824" name="AutoShape 5"/>
            <p:cNvSpPr/>
            <p:nvPr/>
          </p:nvSpPr>
          <p:spPr>
            <a:xfrm>
              <a:off x="864" y="1680"/>
              <a:ext cx="864" cy="76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 cap="flat" cmpd="dbl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/>
            <a:p>
              <a:pPr lvl="0" eaLnBrk="1" hangingPunct="1"/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</a:rPr>
                <a:t>E' 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 E</a:t>
              </a:r>
              <a:endParaRPr lang="en-US" altLang="zh-CN" sz="14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lvl="0" eaLnBrk="1" hangingPunct="1"/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E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 E </a:t>
              </a:r>
              <a:r>
                <a:rPr lang="en-US" altLang="zh-CN" sz="1400" b="1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 E</a:t>
              </a:r>
              <a:endParaRPr lang="en-US" altLang="zh-CN" sz="1400" b="1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lvl="0" eaLnBrk="1" hangingPunct="1"/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E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 E </a:t>
              </a:r>
              <a:r>
                <a:rPr lang="en-US" altLang="zh-CN" sz="1400" b="1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*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 E</a:t>
              </a:r>
              <a:endParaRPr lang="en-US" altLang="zh-CN" sz="1400" b="1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lvl="0" eaLnBrk="1" hangingPunct="1"/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E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 </a:t>
              </a:r>
              <a:r>
                <a:rPr lang="en-US" altLang="zh-CN" sz="1400" b="1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(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 E </a:t>
              </a:r>
              <a:r>
                <a:rPr lang="en-US" altLang="zh-CN" sz="1400" b="1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)</a:t>
              </a:r>
              <a:endParaRPr lang="en-US" altLang="zh-CN" sz="1400" b="1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lvl="0" eaLnBrk="1" hangingPunct="1"/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E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 </a:t>
              </a:r>
              <a:r>
                <a:rPr lang="en-US" altLang="zh-CN" sz="1400" b="1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id</a:t>
              </a:r>
              <a:endParaRPr lang="en-US" altLang="zh-CN" sz="1400" b="1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4825" name="Text Box 6"/>
            <p:cNvSpPr txBox="1"/>
            <p:nvPr/>
          </p:nvSpPr>
          <p:spPr>
            <a:xfrm>
              <a:off x="864" y="1488"/>
              <a:ext cx="434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en-US" altLang="zh-CN" sz="1400" b="1">
                  <a:solidFill>
                    <a:srgbClr val="0066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I</a:t>
              </a:r>
              <a:r>
                <a:rPr lang="en-US" altLang="zh-CN" sz="1400" b="1" baseline="-25000">
                  <a:solidFill>
                    <a:srgbClr val="0066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0</a:t>
              </a:r>
              <a:endParaRPr lang="en-US" altLang="zh-CN" sz="1400" b="1" baseline="-25000">
                <a:solidFill>
                  <a:srgbClr val="0066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826" name="Line 7"/>
            <p:cNvSpPr/>
            <p:nvPr/>
          </p:nvSpPr>
          <p:spPr>
            <a:xfrm>
              <a:off x="672" y="2064"/>
              <a:ext cx="19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34827" name="Line 8"/>
            <p:cNvSpPr/>
            <p:nvPr/>
          </p:nvSpPr>
          <p:spPr>
            <a:xfrm flipV="1">
              <a:off x="1248" y="1392"/>
              <a:ext cx="0" cy="288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34828" name="AutoShape 21"/>
            <p:cNvSpPr/>
            <p:nvPr/>
          </p:nvSpPr>
          <p:spPr>
            <a:xfrm>
              <a:off x="864" y="624"/>
              <a:ext cx="864" cy="75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 cap="flat" cmpd="dbl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/>
            <a:p>
              <a:pPr lvl="0" eaLnBrk="1" hangingPunct="1"/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</a:rPr>
                <a:t>E 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</a:t>
              </a:r>
              <a:r>
                <a:rPr lang="en-US" altLang="zh-CN" sz="1400" b="1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id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 </a:t>
              </a:r>
              <a:endParaRPr lang="en-US" altLang="zh-CN" sz="1400" b="1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4829" name="Text Box 22"/>
            <p:cNvSpPr txBox="1"/>
            <p:nvPr/>
          </p:nvSpPr>
          <p:spPr>
            <a:xfrm>
              <a:off x="816" y="432"/>
              <a:ext cx="434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en-US" altLang="zh-CN" sz="1400" b="1">
                  <a:solidFill>
                    <a:srgbClr val="0066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I</a:t>
              </a:r>
              <a:r>
                <a:rPr lang="en-US" altLang="zh-CN" sz="1400" b="1" baseline="-25000">
                  <a:solidFill>
                    <a:srgbClr val="0066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3</a:t>
              </a:r>
              <a:endParaRPr lang="en-US" altLang="zh-CN" sz="1400" b="1" baseline="-25000">
                <a:solidFill>
                  <a:srgbClr val="0066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830" name="Text Box 23"/>
            <p:cNvSpPr txBox="1"/>
            <p:nvPr/>
          </p:nvSpPr>
          <p:spPr>
            <a:xfrm>
              <a:off x="1728" y="2592"/>
              <a:ext cx="192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zh-CN" sz="1200" b="1">
                  <a:latin typeface="Arial" panose="020B0604020202020204" pitchFamily="34" charset="0"/>
                  <a:ea typeface="宋体" panose="02010600030101010101" pitchFamily="2" charset="-122"/>
                </a:rPr>
                <a:t>*</a:t>
              </a:r>
              <a:endParaRPr lang="en-US" altLang="zh-CN" sz="12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831" name="AutoShape 52"/>
            <p:cNvSpPr/>
            <p:nvPr/>
          </p:nvSpPr>
          <p:spPr>
            <a:xfrm>
              <a:off x="864" y="2736"/>
              <a:ext cx="864" cy="768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38100" cap="flat" cmpd="dbl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/>
            <a:p>
              <a:pPr lvl="0" eaLnBrk="1" hangingPunct="1"/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</a:rPr>
                <a:t>E' 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E </a:t>
              </a:r>
              <a:endParaRPr lang="en-US" altLang="zh-CN" sz="14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lvl="0" eaLnBrk="1" hangingPunct="1"/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E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E  </a:t>
              </a:r>
              <a:r>
                <a:rPr lang="en-US" altLang="zh-CN" sz="1400" b="1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 E</a:t>
              </a:r>
              <a:endParaRPr lang="en-US" altLang="zh-CN" sz="1400" b="1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lvl="0" eaLnBrk="1" hangingPunct="1"/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E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E  </a:t>
              </a:r>
              <a:r>
                <a:rPr lang="en-US" altLang="zh-CN" sz="1400" b="1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*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 E</a:t>
              </a:r>
              <a:endParaRPr lang="en-US" altLang="zh-CN" sz="14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4832" name="Text Box 53"/>
            <p:cNvSpPr txBox="1"/>
            <p:nvPr/>
          </p:nvSpPr>
          <p:spPr>
            <a:xfrm>
              <a:off x="864" y="2544"/>
              <a:ext cx="434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en-US" altLang="zh-CN" sz="1400" b="1">
                  <a:solidFill>
                    <a:srgbClr val="0066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I</a:t>
              </a:r>
              <a:r>
                <a:rPr lang="en-US" altLang="zh-CN" sz="1400" b="1" baseline="-25000">
                  <a:solidFill>
                    <a:srgbClr val="0066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sz="1400" b="1" baseline="-25000">
                <a:solidFill>
                  <a:srgbClr val="0066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833" name="Line 54"/>
            <p:cNvSpPr/>
            <p:nvPr/>
          </p:nvSpPr>
          <p:spPr>
            <a:xfrm flipV="1">
              <a:off x="1728" y="2448"/>
              <a:ext cx="384" cy="384"/>
            </a:xfrm>
            <a:prstGeom prst="line">
              <a:avLst/>
            </a:prstGeom>
            <a:ln w="9525" cap="flat" cmpd="sng">
              <a:solidFill>
                <a:srgbClr val="003399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34834" name="Line 55"/>
            <p:cNvSpPr/>
            <p:nvPr/>
          </p:nvSpPr>
          <p:spPr>
            <a:xfrm>
              <a:off x="1728" y="3120"/>
              <a:ext cx="288" cy="0"/>
            </a:xfrm>
            <a:prstGeom prst="line">
              <a:avLst/>
            </a:prstGeom>
            <a:ln w="9525" cap="flat" cmpd="sng">
              <a:solidFill>
                <a:srgbClr val="A5002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34835" name="AutoShape 57"/>
            <p:cNvSpPr/>
            <p:nvPr/>
          </p:nvSpPr>
          <p:spPr>
            <a:xfrm>
              <a:off x="2016" y="2736"/>
              <a:ext cx="864" cy="76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 cap="flat" cmpd="dbl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/>
            <a:p>
              <a:pPr lvl="0" eaLnBrk="1" hangingPunct="1"/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</a:rPr>
                <a:t>E 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E </a:t>
              </a:r>
              <a:r>
                <a:rPr lang="en-US" altLang="zh-CN" sz="1400" b="1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  E</a:t>
              </a:r>
              <a:endParaRPr lang="en-US" altLang="zh-CN" sz="14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lvl="0" eaLnBrk="1" hangingPunct="1"/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E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 E </a:t>
              </a:r>
              <a:r>
                <a:rPr lang="en-US" altLang="zh-CN" sz="1400" b="1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 E</a:t>
              </a:r>
              <a:endParaRPr lang="en-US" altLang="zh-CN" sz="1400" b="1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lvl="0" eaLnBrk="1" hangingPunct="1"/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E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 E </a:t>
              </a:r>
              <a:r>
                <a:rPr lang="en-US" altLang="zh-CN" sz="1400" b="1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*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 E</a:t>
              </a:r>
              <a:endParaRPr lang="en-US" altLang="zh-CN" sz="1400" b="1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lvl="0" eaLnBrk="1" hangingPunct="1"/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E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 </a:t>
              </a:r>
              <a:r>
                <a:rPr lang="en-US" altLang="zh-CN" sz="1400" b="1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(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 E </a:t>
              </a:r>
              <a:r>
                <a:rPr lang="en-US" altLang="zh-CN" sz="1400" b="1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)</a:t>
              </a:r>
              <a:endParaRPr lang="en-US" altLang="zh-CN" sz="1400" b="1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lvl="0" eaLnBrk="1" hangingPunct="1"/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E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 </a:t>
              </a:r>
              <a:r>
                <a:rPr lang="en-US" altLang="zh-CN" sz="1400" b="1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id</a:t>
              </a:r>
              <a:endParaRPr lang="en-US" altLang="zh-CN" sz="1400" b="1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4836" name="AutoShape 60"/>
            <p:cNvSpPr/>
            <p:nvPr/>
          </p:nvSpPr>
          <p:spPr>
            <a:xfrm>
              <a:off x="2016" y="1680"/>
              <a:ext cx="864" cy="76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 cap="flat" cmpd="dbl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/>
            <a:p>
              <a:pPr lvl="0" eaLnBrk="1" hangingPunct="1"/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</a:rPr>
                <a:t>E 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E </a:t>
              </a:r>
              <a:r>
                <a:rPr lang="en-US" altLang="zh-CN" sz="1400" b="1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*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  E</a:t>
              </a:r>
              <a:endParaRPr lang="en-US" altLang="zh-CN" sz="14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lvl="0" eaLnBrk="1" hangingPunct="1"/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E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 E </a:t>
              </a:r>
              <a:r>
                <a:rPr lang="en-US" altLang="zh-CN" sz="1400" b="1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 E</a:t>
              </a:r>
              <a:endParaRPr lang="en-US" altLang="zh-CN" sz="1400" b="1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lvl="0" eaLnBrk="1" hangingPunct="1"/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E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 E </a:t>
              </a:r>
              <a:r>
                <a:rPr lang="en-US" altLang="zh-CN" sz="1400" b="1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*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 E</a:t>
              </a:r>
              <a:endParaRPr lang="en-US" altLang="zh-CN" sz="1400" b="1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lvl="0" eaLnBrk="1" hangingPunct="1"/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E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 </a:t>
              </a:r>
              <a:r>
                <a:rPr lang="en-US" altLang="zh-CN" sz="1400" b="1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(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 E </a:t>
              </a:r>
              <a:r>
                <a:rPr lang="en-US" altLang="zh-CN" sz="1400" b="1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)</a:t>
              </a:r>
              <a:endParaRPr lang="en-US" altLang="zh-CN" sz="1400" b="1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lvl="0" eaLnBrk="1" hangingPunct="1"/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E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 </a:t>
              </a:r>
              <a:r>
                <a:rPr lang="en-US" altLang="zh-CN" sz="1400" b="1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id</a:t>
              </a:r>
              <a:endParaRPr lang="en-US" altLang="zh-CN" sz="1400" b="1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4837" name="Text Box 61"/>
            <p:cNvSpPr txBox="1"/>
            <p:nvPr/>
          </p:nvSpPr>
          <p:spPr>
            <a:xfrm>
              <a:off x="2016" y="1488"/>
              <a:ext cx="434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en-US" altLang="zh-CN" sz="1400" b="1">
                  <a:solidFill>
                    <a:srgbClr val="0066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I</a:t>
              </a:r>
              <a:r>
                <a:rPr lang="en-US" altLang="zh-CN" sz="1400" b="1" baseline="-25000">
                  <a:solidFill>
                    <a:srgbClr val="0066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5</a:t>
              </a:r>
              <a:endParaRPr lang="en-US" altLang="zh-CN" sz="1400" b="1" baseline="-25000">
                <a:solidFill>
                  <a:srgbClr val="0066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838" name="Text Box 64"/>
            <p:cNvSpPr txBox="1"/>
            <p:nvPr/>
          </p:nvSpPr>
          <p:spPr>
            <a:xfrm>
              <a:off x="1248" y="1440"/>
              <a:ext cx="240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zh-CN" sz="1200" b="1">
                  <a:latin typeface="Arial" panose="020B0604020202020204" pitchFamily="34" charset="0"/>
                  <a:ea typeface="宋体" panose="02010600030101010101" pitchFamily="2" charset="-122"/>
                </a:rPr>
                <a:t>id</a:t>
              </a:r>
              <a:endParaRPr lang="en-US" altLang="zh-CN" sz="12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839" name="AutoShape 65"/>
            <p:cNvSpPr/>
            <p:nvPr/>
          </p:nvSpPr>
          <p:spPr>
            <a:xfrm>
              <a:off x="3168" y="624"/>
              <a:ext cx="864" cy="76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 cap="flat" cmpd="dbl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/>
            <a:p>
              <a:pPr lvl="0" eaLnBrk="1" hangingPunct="1"/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</a:rPr>
                <a:t>E 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</a:t>
              </a:r>
              <a:r>
                <a:rPr lang="en-US" altLang="zh-CN" sz="1400" b="1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(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 E  </a:t>
              </a:r>
              <a:r>
                <a:rPr lang="en-US" altLang="zh-CN" sz="1400" b="1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)</a:t>
              </a:r>
              <a:endParaRPr lang="en-US" altLang="zh-CN" sz="1400" b="1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lvl="0" eaLnBrk="1" hangingPunct="1"/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E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E  </a:t>
              </a:r>
              <a:r>
                <a:rPr lang="en-US" altLang="zh-CN" sz="1400" b="1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 E</a:t>
              </a:r>
              <a:endParaRPr lang="en-US" altLang="zh-CN" sz="1400" b="1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lvl="0" eaLnBrk="1" hangingPunct="1"/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E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E  </a:t>
              </a:r>
              <a:r>
                <a:rPr lang="en-US" altLang="zh-CN" sz="1400" b="1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*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 E</a:t>
              </a:r>
              <a:endParaRPr lang="en-US" altLang="zh-CN" sz="1400" b="1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4840" name="Text Box 66"/>
            <p:cNvSpPr txBox="1"/>
            <p:nvPr/>
          </p:nvSpPr>
          <p:spPr>
            <a:xfrm>
              <a:off x="3168" y="432"/>
              <a:ext cx="434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en-US" altLang="zh-CN" sz="1400" b="1">
                  <a:solidFill>
                    <a:srgbClr val="0066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I</a:t>
              </a:r>
              <a:r>
                <a:rPr lang="en-US" altLang="zh-CN" sz="1400" b="1" baseline="-25000">
                  <a:solidFill>
                    <a:srgbClr val="0066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6</a:t>
              </a:r>
              <a:endParaRPr lang="en-US" altLang="zh-CN" sz="1400" b="1" baseline="-25000">
                <a:solidFill>
                  <a:srgbClr val="0066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841" name="Text Box 67"/>
            <p:cNvSpPr txBox="1"/>
            <p:nvPr/>
          </p:nvSpPr>
          <p:spPr>
            <a:xfrm>
              <a:off x="4032" y="864"/>
              <a:ext cx="192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zh-CN" sz="1200" b="1">
                  <a:latin typeface="Arial" panose="020B0604020202020204" pitchFamily="34" charset="0"/>
                  <a:ea typeface="宋体" panose="02010600030101010101" pitchFamily="2" charset="-122"/>
                </a:rPr>
                <a:t>)</a:t>
              </a:r>
              <a:endParaRPr lang="en-US" altLang="zh-CN" sz="12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842" name="AutoShape 68"/>
            <p:cNvSpPr/>
            <p:nvPr/>
          </p:nvSpPr>
          <p:spPr>
            <a:xfrm>
              <a:off x="4320" y="624"/>
              <a:ext cx="864" cy="76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 cap="flat" cmpd="dbl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/>
            <a:p>
              <a:pPr lvl="0" eaLnBrk="1" hangingPunct="1"/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</a:rPr>
                <a:t>E 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</a:t>
              </a:r>
              <a:r>
                <a:rPr lang="en-US" altLang="zh-CN" sz="1400" b="1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(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 E </a:t>
              </a:r>
              <a:r>
                <a:rPr lang="en-US" altLang="zh-CN" sz="1400" b="1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)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 </a:t>
              </a:r>
              <a:endParaRPr lang="en-US" altLang="zh-CN" sz="14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4843" name="Text Box 69"/>
            <p:cNvSpPr txBox="1"/>
            <p:nvPr/>
          </p:nvSpPr>
          <p:spPr>
            <a:xfrm>
              <a:off x="4320" y="432"/>
              <a:ext cx="434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en-US" altLang="zh-CN" sz="1400" b="1">
                  <a:solidFill>
                    <a:srgbClr val="0066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I</a:t>
              </a:r>
              <a:r>
                <a:rPr lang="en-US" altLang="zh-CN" sz="1400" b="1" baseline="-25000">
                  <a:solidFill>
                    <a:srgbClr val="0066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9</a:t>
              </a:r>
              <a:endParaRPr lang="en-US" altLang="zh-CN" sz="1400" b="1" baseline="-25000">
                <a:solidFill>
                  <a:srgbClr val="0066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844" name="Line 70"/>
            <p:cNvSpPr/>
            <p:nvPr/>
          </p:nvSpPr>
          <p:spPr>
            <a:xfrm>
              <a:off x="4032" y="1008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34845" name="Text Box 71"/>
            <p:cNvSpPr txBox="1"/>
            <p:nvPr/>
          </p:nvSpPr>
          <p:spPr>
            <a:xfrm>
              <a:off x="2880" y="864"/>
              <a:ext cx="192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zh-CN" sz="1200">
                  <a:latin typeface="Arial" panose="020B0604020202020204" pitchFamily="34" charset="0"/>
                  <a:ea typeface="宋体" panose="02010600030101010101" pitchFamily="2" charset="-122"/>
                </a:rPr>
                <a:t>E</a:t>
              </a:r>
              <a:endParaRPr lang="en-US" altLang="zh-CN" sz="12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846" name="Line 72"/>
            <p:cNvSpPr/>
            <p:nvPr/>
          </p:nvSpPr>
          <p:spPr>
            <a:xfrm>
              <a:off x="2880" y="1008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34847" name="Line 73"/>
            <p:cNvSpPr/>
            <p:nvPr/>
          </p:nvSpPr>
          <p:spPr>
            <a:xfrm>
              <a:off x="1248" y="2448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34848" name="Text Box 74"/>
            <p:cNvSpPr txBox="1"/>
            <p:nvPr/>
          </p:nvSpPr>
          <p:spPr>
            <a:xfrm>
              <a:off x="2880" y="1872"/>
              <a:ext cx="192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zh-CN" sz="1200">
                  <a:latin typeface="Arial" panose="020B0604020202020204" pitchFamily="34" charset="0"/>
                  <a:ea typeface="宋体" panose="02010600030101010101" pitchFamily="2" charset="-122"/>
                </a:rPr>
                <a:t>E</a:t>
              </a:r>
              <a:endParaRPr lang="en-US" altLang="zh-CN" sz="12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849" name="AutoShape 75"/>
            <p:cNvSpPr/>
            <p:nvPr/>
          </p:nvSpPr>
          <p:spPr>
            <a:xfrm>
              <a:off x="2016" y="624"/>
              <a:ext cx="864" cy="76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 cap="flat" cmpd="dbl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/>
            <a:p>
              <a:pPr lvl="0" eaLnBrk="1" hangingPunct="1"/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</a:rPr>
                <a:t>E 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</a:t>
              </a:r>
              <a:r>
                <a:rPr lang="en-US" altLang="zh-CN" sz="1400" b="1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(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  E </a:t>
              </a:r>
              <a:r>
                <a:rPr lang="en-US" altLang="zh-CN" sz="1400" b="1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)</a:t>
              </a:r>
              <a:endParaRPr lang="en-US" altLang="zh-CN" sz="1400" b="1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lvl="0" eaLnBrk="1" hangingPunct="1"/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E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 E </a:t>
              </a:r>
              <a:r>
                <a:rPr lang="en-US" altLang="zh-CN" sz="1400" b="1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 E</a:t>
              </a:r>
              <a:endParaRPr lang="en-US" altLang="zh-CN" sz="1400" b="1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lvl="0" eaLnBrk="1" hangingPunct="1"/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E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 E </a:t>
              </a:r>
              <a:r>
                <a:rPr lang="en-US" altLang="zh-CN" sz="1400" b="1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*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 E</a:t>
              </a:r>
              <a:endParaRPr lang="en-US" altLang="zh-CN" sz="1400" b="1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lvl="0" eaLnBrk="1" hangingPunct="1"/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E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 </a:t>
              </a:r>
              <a:r>
                <a:rPr lang="en-US" altLang="zh-CN" sz="1400" b="1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(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 E </a:t>
              </a:r>
              <a:r>
                <a:rPr lang="en-US" altLang="zh-CN" sz="1400" b="1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)</a:t>
              </a:r>
              <a:endParaRPr lang="en-US" altLang="zh-CN" sz="1400" b="1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lvl="0" eaLnBrk="1" hangingPunct="1"/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E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 </a:t>
              </a:r>
              <a:r>
                <a:rPr lang="en-US" altLang="zh-CN" sz="1400" b="1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id</a:t>
              </a:r>
              <a:endParaRPr lang="en-US" altLang="zh-CN" sz="1400" b="1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4850" name="Text Box 76"/>
            <p:cNvSpPr txBox="1"/>
            <p:nvPr/>
          </p:nvSpPr>
          <p:spPr>
            <a:xfrm>
              <a:off x="2016" y="432"/>
              <a:ext cx="434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en-US" altLang="zh-CN" sz="1400" b="1">
                  <a:solidFill>
                    <a:srgbClr val="0066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I</a:t>
              </a:r>
              <a:r>
                <a:rPr lang="en-US" altLang="zh-CN" sz="1400" b="1" baseline="-25000">
                  <a:solidFill>
                    <a:srgbClr val="0066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2</a:t>
              </a:r>
              <a:endParaRPr lang="en-US" altLang="zh-CN" sz="1400" b="1" baseline="-25000">
                <a:solidFill>
                  <a:srgbClr val="0066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851" name="Line 77"/>
            <p:cNvSpPr/>
            <p:nvPr/>
          </p:nvSpPr>
          <p:spPr>
            <a:xfrm flipV="1">
              <a:off x="1728" y="1392"/>
              <a:ext cx="384" cy="384"/>
            </a:xfrm>
            <a:prstGeom prst="line">
              <a:avLst/>
            </a:prstGeom>
            <a:ln w="9525" cap="flat" cmpd="sng">
              <a:solidFill>
                <a:srgbClr val="006600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34852" name="Text Box 78"/>
            <p:cNvSpPr txBox="1"/>
            <p:nvPr/>
          </p:nvSpPr>
          <p:spPr>
            <a:xfrm>
              <a:off x="1680" y="1584"/>
              <a:ext cx="240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zh-CN" sz="1200" b="1">
                  <a:latin typeface="Arial" panose="020B0604020202020204" pitchFamily="34" charset="0"/>
                  <a:ea typeface="宋体" panose="02010600030101010101" pitchFamily="2" charset="-122"/>
                </a:rPr>
                <a:t>(</a:t>
              </a:r>
              <a:endParaRPr lang="en-US" altLang="zh-CN" sz="12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853" name="AutoShape 79"/>
            <p:cNvSpPr/>
            <p:nvPr/>
          </p:nvSpPr>
          <p:spPr>
            <a:xfrm>
              <a:off x="4320" y="2736"/>
              <a:ext cx="864" cy="768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38100" cap="flat" cmpd="dbl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/>
            <a:p>
              <a:pPr lvl="0" eaLnBrk="1" hangingPunct="1"/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</a:rPr>
                <a:t>E 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E </a:t>
              </a:r>
              <a:r>
                <a:rPr lang="en-US" altLang="zh-CN" sz="1400" b="1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 E </a:t>
              </a:r>
              <a:endParaRPr lang="en-US" altLang="zh-CN" sz="14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lvl="0" eaLnBrk="1" hangingPunct="1"/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E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E  </a:t>
              </a:r>
              <a:r>
                <a:rPr lang="en-US" altLang="zh-CN" sz="1400" b="1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 E</a:t>
              </a:r>
              <a:endParaRPr lang="en-US" altLang="zh-CN" sz="1400" b="1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lvl="0" eaLnBrk="1" hangingPunct="1"/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E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E  </a:t>
              </a:r>
              <a:r>
                <a:rPr lang="en-US" altLang="zh-CN" sz="1400" b="1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*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 E</a:t>
              </a:r>
              <a:endParaRPr lang="en-US" altLang="zh-CN" sz="1400" b="1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4854" name="Text Box 80"/>
            <p:cNvSpPr txBox="1"/>
            <p:nvPr/>
          </p:nvSpPr>
          <p:spPr>
            <a:xfrm>
              <a:off x="4272" y="2544"/>
              <a:ext cx="434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en-US" altLang="zh-CN" sz="1400" b="1">
                  <a:solidFill>
                    <a:srgbClr val="0066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I</a:t>
              </a:r>
              <a:r>
                <a:rPr lang="en-US" altLang="zh-CN" sz="1400" b="1" baseline="-25000">
                  <a:solidFill>
                    <a:srgbClr val="0066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7</a:t>
              </a:r>
              <a:endParaRPr lang="en-US" altLang="zh-CN" sz="1400" b="1" baseline="-25000">
                <a:solidFill>
                  <a:srgbClr val="0066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855" name="Text Box 81"/>
            <p:cNvSpPr txBox="1"/>
            <p:nvPr/>
          </p:nvSpPr>
          <p:spPr>
            <a:xfrm>
              <a:off x="2880" y="2928"/>
              <a:ext cx="192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zh-CN" sz="1200">
                  <a:latin typeface="Arial" panose="020B0604020202020204" pitchFamily="34" charset="0"/>
                  <a:ea typeface="宋体" panose="02010600030101010101" pitchFamily="2" charset="-122"/>
                </a:rPr>
                <a:t>E</a:t>
              </a:r>
              <a:endParaRPr lang="en-US" altLang="zh-CN" sz="12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856" name="Line 82"/>
            <p:cNvSpPr/>
            <p:nvPr/>
          </p:nvSpPr>
          <p:spPr>
            <a:xfrm>
              <a:off x="2880" y="3072"/>
              <a:ext cx="14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34857" name="AutoShape 83"/>
            <p:cNvSpPr/>
            <p:nvPr/>
          </p:nvSpPr>
          <p:spPr>
            <a:xfrm>
              <a:off x="4320" y="1680"/>
              <a:ext cx="864" cy="768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38100" cap="flat" cmpd="dbl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/>
            <a:p>
              <a:pPr lvl="0" eaLnBrk="1" hangingPunct="1"/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</a:rPr>
                <a:t>E 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E </a:t>
              </a:r>
              <a:r>
                <a:rPr lang="en-US" altLang="zh-CN" sz="1400" b="1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*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 E </a:t>
              </a:r>
              <a:endParaRPr lang="en-US" altLang="zh-CN" sz="14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lvl="0" eaLnBrk="1" hangingPunct="1"/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E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E  </a:t>
              </a:r>
              <a:r>
                <a:rPr lang="en-US" altLang="zh-CN" sz="1400" b="1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 E</a:t>
              </a:r>
              <a:endParaRPr lang="en-US" altLang="zh-CN" sz="1400" b="1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lvl="0" eaLnBrk="1" hangingPunct="1"/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E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E  </a:t>
              </a:r>
              <a:r>
                <a:rPr lang="en-US" altLang="zh-CN" sz="1400" b="1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*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 E</a:t>
              </a:r>
              <a:endParaRPr lang="en-US" altLang="zh-CN" sz="1400" b="1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4858" name="Text Box 84"/>
            <p:cNvSpPr txBox="1"/>
            <p:nvPr/>
          </p:nvSpPr>
          <p:spPr>
            <a:xfrm>
              <a:off x="4320" y="1488"/>
              <a:ext cx="434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en-US" altLang="zh-CN" sz="1400" b="1">
                  <a:solidFill>
                    <a:srgbClr val="0066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I</a:t>
              </a:r>
              <a:r>
                <a:rPr lang="en-US" altLang="zh-CN" sz="1400" b="1" baseline="-25000">
                  <a:solidFill>
                    <a:srgbClr val="0066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8</a:t>
              </a:r>
              <a:endParaRPr lang="en-US" altLang="zh-CN" sz="1400" b="1" baseline="-25000">
                <a:solidFill>
                  <a:srgbClr val="0066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859" name="Text Box 85"/>
            <p:cNvSpPr txBox="1"/>
            <p:nvPr/>
          </p:nvSpPr>
          <p:spPr>
            <a:xfrm>
              <a:off x="1248" y="2496"/>
              <a:ext cx="192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zh-CN" sz="1200">
                  <a:latin typeface="Arial" panose="020B0604020202020204" pitchFamily="34" charset="0"/>
                  <a:ea typeface="宋体" panose="02010600030101010101" pitchFamily="2" charset="-122"/>
                </a:rPr>
                <a:t>E</a:t>
              </a:r>
              <a:endParaRPr lang="en-US" altLang="zh-CN" sz="12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860" name="Line 86"/>
            <p:cNvSpPr/>
            <p:nvPr/>
          </p:nvSpPr>
          <p:spPr>
            <a:xfrm>
              <a:off x="2880" y="2016"/>
              <a:ext cx="14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34861" name="Line 89"/>
            <p:cNvSpPr/>
            <p:nvPr/>
          </p:nvSpPr>
          <p:spPr>
            <a:xfrm flipH="1">
              <a:off x="2880" y="1392"/>
              <a:ext cx="384" cy="384"/>
            </a:xfrm>
            <a:prstGeom prst="line">
              <a:avLst/>
            </a:prstGeom>
            <a:ln w="9525" cap="flat" cmpd="sng">
              <a:solidFill>
                <a:srgbClr val="003399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34862" name="Text Box 90"/>
            <p:cNvSpPr txBox="1"/>
            <p:nvPr/>
          </p:nvSpPr>
          <p:spPr>
            <a:xfrm>
              <a:off x="3024" y="1392"/>
              <a:ext cx="192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zh-CN" sz="1200" b="1">
                  <a:latin typeface="Arial" panose="020B0604020202020204" pitchFamily="34" charset="0"/>
                  <a:ea typeface="宋体" panose="02010600030101010101" pitchFamily="2" charset="-122"/>
                </a:rPr>
                <a:t>*</a:t>
              </a:r>
              <a:endParaRPr lang="en-US" altLang="zh-CN" sz="12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863" name="Text Box 91"/>
            <p:cNvSpPr txBox="1"/>
            <p:nvPr/>
          </p:nvSpPr>
          <p:spPr>
            <a:xfrm>
              <a:off x="3408" y="1392"/>
              <a:ext cx="192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zh-CN" sz="1200" b="1">
                  <a:latin typeface="Arial" panose="020B0604020202020204" pitchFamily="34" charset="0"/>
                  <a:ea typeface="宋体" panose="02010600030101010101" pitchFamily="2" charset="-122"/>
                </a:rPr>
                <a:t>+</a:t>
              </a:r>
              <a:endParaRPr lang="en-US" altLang="zh-CN" sz="12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864" name="Line 92"/>
            <p:cNvSpPr/>
            <p:nvPr/>
          </p:nvSpPr>
          <p:spPr>
            <a:xfrm flipH="1">
              <a:off x="2784" y="1392"/>
              <a:ext cx="864" cy="1344"/>
            </a:xfrm>
            <a:prstGeom prst="line">
              <a:avLst/>
            </a:prstGeom>
            <a:ln w="28575" cap="flat" cmpd="sng">
              <a:solidFill>
                <a:srgbClr val="A5002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34865" name="Line 93"/>
            <p:cNvSpPr/>
            <p:nvPr/>
          </p:nvSpPr>
          <p:spPr>
            <a:xfrm flipH="1">
              <a:off x="2880" y="2112"/>
              <a:ext cx="1440" cy="0"/>
            </a:xfrm>
            <a:prstGeom prst="line">
              <a:avLst/>
            </a:prstGeom>
            <a:ln w="9525" cap="flat" cmpd="sng">
              <a:solidFill>
                <a:srgbClr val="003399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34866" name="Text Box 94"/>
            <p:cNvSpPr txBox="1"/>
            <p:nvPr/>
          </p:nvSpPr>
          <p:spPr>
            <a:xfrm>
              <a:off x="4128" y="2016"/>
              <a:ext cx="192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zh-CN" sz="1200" b="1">
                  <a:latin typeface="Arial" panose="020B0604020202020204" pitchFamily="34" charset="0"/>
                  <a:ea typeface="宋体" panose="02010600030101010101" pitchFamily="2" charset="-122"/>
                </a:rPr>
                <a:t>*</a:t>
              </a:r>
              <a:endParaRPr lang="en-US" altLang="zh-CN" sz="12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867" name="Line 95"/>
            <p:cNvSpPr/>
            <p:nvPr/>
          </p:nvSpPr>
          <p:spPr>
            <a:xfrm flipH="1">
              <a:off x="2880" y="3168"/>
              <a:ext cx="1440" cy="0"/>
            </a:xfrm>
            <a:prstGeom prst="line">
              <a:avLst/>
            </a:prstGeom>
            <a:ln w="9525" cap="flat" cmpd="sng">
              <a:solidFill>
                <a:srgbClr val="A5002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34868" name="Text Box 96"/>
            <p:cNvSpPr txBox="1"/>
            <p:nvPr/>
          </p:nvSpPr>
          <p:spPr>
            <a:xfrm>
              <a:off x="4128" y="3168"/>
              <a:ext cx="192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zh-CN" sz="1200" b="1">
                  <a:latin typeface="Arial" panose="020B0604020202020204" pitchFamily="34" charset="0"/>
                  <a:ea typeface="宋体" panose="02010600030101010101" pitchFamily="2" charset="-122"/>
                </a:rPr>
                <a:t>+</a:t>
              </a:r>
              <a:endParaRPr lang="en-US" altLang="zh-CN" sz="12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869" name="Line 97"/>
            <p:cNvSpPr/>
            <p:nvPr/>
          </p:nvSpPr>
          <p:spPr>
            <a:xfrm flipH="1">
              <a:off x="2880" y="2208"/>
              <a:ext cx="1440" cy="720"/>
            </a:xfrm>
            <a:prstGeom prst="line">
              <a:avLst/>
            </a:prstGeom>
            <a:ln w="28575" cap="flat" cmpd="sng">
              <a:solidFill>
                <a:srgbClr val="A5002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34870" name="Text Box 98"/>
            <p:cNvSpPr txBox="1"/>
            <p:nvPr/>
          </p:nvSpPr>
          <p:spPr>
            <a:xfrm>
              <a:off x="4128" y="2256"/>
              <a:ext cx="192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zh-CN" sz="1200" b="1">
                  <a:latin typeface="Arial" panose="020B0604020202020204" pitchFamily="34" charset="0"/>
                  <a:ea typeface="宋体" panose="02010600030101010101" pitchFamily="2" charset="-122"/>
                </a:rPr>
                <a:t>+</a:t>
              </a:r>
              <a:endParaRPr lang="en-US" altLang="zh-CN" sz="12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871" name="Line 99"/>
            <p:cNvSpPr/>
            <p:nvPr/>
          </p:nvSpPr>
          <p:spPr>
            <a:xfrm flipH="1" flipV="1">
              <a:off x="2880" y="2208"/>
              <a:ext cx="1440" cy="768"/>
            </a:xfrm>
            <a:prstGeom prst="line">
              <a:avLst/>
            </a:prstGeom>
            <a:ln w="9525" cap="flat" cmpd="sng">
              <a:solidFill>
                <a:srgbClr val="003399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34872" name="Text Box 100"/>
            <p:cNvSpPr txBox="1"/>
            <p:nvPr/>
          </p:nvSpPr>
          <p:spPr>
            <a:xfrm>
              <a:off x="4128" y="2784"/>
              <a:ext cx="192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zh-CN" sz="1200" b="1">
                  <a:latin typeface="Arial" panose="020B0604020202020204" pitchFamily="34" charset="0"/>
                  <a:ea typeface="宋体" panose="02010600030101010101" pitchFamily="2" charset="-122"/>
                </a:rPr>
                <a:t>*</a:t>
              </a:r>
              <a:endParaRPr lang="en-US" altLang="zh-CN" sz="12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873" name="Arc 104"/>
            <p:cNvSpPr/>
            <p:nvPr/>
          </p:nvSpPr>
          <p:spPr>
            <a:xfrm flipH="1" flipV="1">
              <a:off x="2736" y="480"/>
              <a:ext cx="242" cy="240"/>
            </a:xfrm>
            <a:custGeom>
              <a:avLst/>
              <a:gdLst>
                <a:gd name="txL" fmla="*/ 0 w 43200"/>
                <a:gd name="txT" fmla="*/ 0 h 43190"/>
                <a:gd name="txR" fmla="*/ 43200 w 43200"/>
                <a:gd name="txB" fmla="*/ 43190 h 43190"/>
              </a:gdLst>
              <a:ahLst/>
              <a:cxnLst>
                <a:cxn ang="0">
                  <a:pos x="1" y="1"/>
                </a:cxn>
                <a:cxn ang="0">
                  <a:pos x="1" y="0"/>
                </a:cxn>
                <a:cxn ang="0">
                  <a:pos x="1" y="1"/>
                </a:cxn>
              </a:cxnLst>
              <a:rect l="txL" t="txT" r="txR" b="txB"/>
              <a:pathLst>
                <a:path w="43200" h="43190" fill="none">
                  <a:moveTo>
                    <a:pt x="43196" y="21218"/>
                  </a:moveTo>
                  <a:cubicBezTo>
                    <a:pt x="43198" y="21341"/>
                    <a:pt x="43200" y="21465"/>
                    <a:pt x="43200" y="21590"/>
                  </a:cubicBezTo>
                  <a:cubicBezTo>
                    <a:pt x="43200" y="33519"/>
                    <a:pt x="33529" y="43190"/>
                    <a:pt x="21600" y="43190"/>
                  </a:cubicBezTo>
                  <a:cubicBezTo>
                    <a:pt x="9670" y="43190"/>
                    <a:pt x="0" y="33519"/>
                    <a:pt x="0" y="21590"/>
                  </a:cubicBezTo>
                  <a:cubicBezTo>
                    <a:pt x="-1" y="9919"/>
                    <a:pt x="9270" y="358"/>
                    <a:pt x="20936" y="0"/>
                  </a:cubicBezTo>
                </a:path>
                <a:path w="43200" h="43190" stroke="0">
                  <a:moveTo>
                    <a:pt x="43196" y="21218"/>
                  </a:moveTo>
                  <a:cubicBezTo>
                    <a:pt x="43198" y="21341"/>
                    <a:pt x="43200" y="21465"/>
                    <a:pt x="43200" y="21590"/>
                  </a:cubicBezTo>
                  <a:cubicBezTo>
                    <a:pt x="43200" y="33519"/>
                    <a:pt x="33529" y="43190"/>
                    <a:pt x="21600" y="43190"/>
                  </a:cubicBezTo>
                  <a:cubicBezTo>
                    <a:pt x="9670" y="43190"/>
                    <a:pt x="0" y="33519"/>
                    <a:pt x="0" y="21590"/>
                  </a:cubicBezTo>
                  <a:cubicBezTo>
                    <a:pt x="-1" y="9919"/>
                    <a:pt x="9270" y="358"/>
                    <a:pt x="20936" y="0"/>
                  </a:cubicBezTo>
                  <a:lnTo>
                    <a:pt x="21600" y="21590"/>
                  </a:lnTo>
                  <a:close/>
                </a:path>
              </a:pathLst>
            </a:custGeom>
            <a:noFill/>
            <a:ln w="9525" cap="flat" cmpd="sng">
              <a:solidFill>
                <a:srgbClr val="006600">
                  <a:alpha val="100000"/>
                </a:srgbClr>
              </a:solidFill>
              <a:prstDash val="solid"/>
              <a:round/>
              <a:headEnd type="none" w="med" len="med"/>
              <a:tailEnd type="arrow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4874" name="Text Box 105"/>
            <p:cNvSpPr txBox="1"/>
            <p:nvPr/>
          </p:nvSpPr>
          <p:spPr>
            <a:xfrm>
              <a:off x="2592" y="432"/>
              <a:ext cx="240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zh-CN" sz="1200" b="1">
                  <a:latin typeface="Arial" panose="020B0604020202020204" pitchFamily="34" charset="0"/>
                  <a:ea typeface="宋体" panose="02010600030101010101" pitchFamily="2" charset="-122"/>
                </a:rPr>
                <a:t>(</a:t>
              </a:r>
              <a:endParaRPr lang="en-US" altLang="zh-CN" sz="12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875" name="Line 106"/>
            <p:cNvSpPr/>
            <p:nvPr/>
          </p:nvSpPr>
          <p:spPr>
            <a:xfrm flipH="1" flipV="1">
              <a:off x="1728" y="1008"/>
              <a:ext cx="288" cy="0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34876" name="Text Box 107"/>
            <p:cNvSpPr txBox="1"/>
            <p:nvPr/>
          </p:nvSpPr>
          <p:spPr>
            <a:xfrm>
              <a:off x="1824" y="864"/>
              <a:ext cx="240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zh-CN" sz="1200" b="1">
                  <a:latin typeface="Arial" panose="020B0604020202020204" pitchFamily="34" charset="0"/>
                  <a:ea typeface="宋体" panose="02010600030101010101" pitchFamily="2" charset="-122"/>
                </a:rPr>
                <a:t>id</a:t>
              </a:r>
              <a:endParaRPr lang="en-US" altLang="zh-CN" sz="12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877" name="Line 108"/>
            <p:cNvSpPr/>
            <p:nvPr/>
          </p:nvSpPr>
          <p:spPr>
            <a:xfrm flipV="1">
              <a:off x="2352" y="1392"/>
              <a:ext cx="0" cy="288"/>
            </a:xfrm>
            <a:prstGeom prst="line">
              <a:avLst/>
            </a:prstGeom>
            <a:ln w="9525" cap="flat" cmpd="sng">
              <a:solidFill>
                <a:srgbClr val="006600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34878" name="Text Box 109"/>
            <p:cNvSpPr txBox="1"/>
            <p:nvPr/>
          </p:nvSpPr>
          <p:spPr>
            <a:xfrm>
              <a:off x="2208" y="1488"/>
              <a:ext cx="240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zh-CN" sz="1200" b="1">
                  <a:latin typeface="Arial" panose="020B0604020202020204" pitchFamily="34" charset="0"/>
                  <a:ea typeface="宋体" panose="02010600030101010101" pitchFamily="2" charset="-122"/>
                </a:rPr>
                <a:t>(</a:t>
              </a:r>
              <a:endParaRPr lang="en-US" altLang="zh-CN" sz="12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879" name="Line 110"/>
            <p:cNvSpPr/>
            <p:nvPr/>
          </p:nvSpPr>
          <p:spPr>
            <a:xfrm flipV="1">
              <a:off x="2496" y="1392"/>
              <a:ext cx="0" cy="1344"/>
            </a:xfrm>
            <a:prstGeom prst="line">
              <a:avLst/>
            </a:prstGeom>
            <a:ln w="9525" cap="flat" cmpd="sng">
              <a:solidFill>
                <a:srgbClr val="006600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34880" name="Text Box 111"/>
            <p:cNvSpPr txBox="1"/>
            <p:nvPr/>
          </p:nvSpPr>
          <p:spPr>
            <a:xfrm>
              <a:off x="2352" y="2544"/>
              <a:ext cx="240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zh-CN" sz="1200" b="1">
                  <a:latin typeface="Arial" panose="020B0604020202020204" pitchFamily="34" charset="0"/>
                  <a:ea typeface="宋体" panose="02010600030101010101" pitchFamily="2" charset="-122"/>
                </a:rPr>
                <a:t>(</a:t>
              </a:r>
              <a:endParaRPr lang="en-US" altLang="zh-CN" sz="12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881" name="Line 112"/>
            <p:cNvSpPr/>
            <p:nvPr/>
          </p:nvSpPr>
          <p:spPr>
            <a:xfrm flipH="1" flipV="1">
              <a:off x="1728" y="1296"/>
              <a:ext cx="288" cy="1488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34882" name="Line 113"/>
            <p:cNvSpPr/>
            <p:nvPr/>
          </p:nvSpPr>
          <p:spPr>
            <a:xfrm flipH="1" flipV="1">
              <a:off x="1728" y="1104"/>
              <a:ext cx="288" cy="672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34883" name="Text Box 114"/>
            <p:cNvSpPr txBox="1"/>
            <p:nvPr/>
          </p:nvSpPr>
          <p:spPr>
            <a:xfrm>
              <a:off x="1824" y="1632"/>
              <a:ext cx="240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zh-CN" sz="1200" b="1">
                  <a:latin typeface="Arial" panose="020B0604020202020204" pitchFamily="34" charset="0"/>
                  <a:ea typeface="宋体" panose="02010600030101010101" pitchFamily="2" charset="-122"/>
                </a:rPr>
                <a:t>id</a:t>
              </a:r>
              <a:endParaRPr lang="en-US" altLang="zh-CN" sz="12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884" name="Text Box 115"/>
            <p:cNvSpPr txBox="1"/>
            <p:nvPr/>
          </p:nvSpPr>
          <p:spPr>
            <a:xfrm>
              <a:off x="1872" y="2688"/>
              <a:ext cx="240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zh-CN" sz="1200" b="1">
                  <a:latin typeface="Arial" panose="020B0604020202020204" pitchFamily="34" charset="0"/>
                  <a:ea typeface="宋体" panose="02010600030101010101" pitchFamily="2" charset="-122"/>
                </a:rPr>
                <a:t>id</a:t>
              </a:r>
              <a:endParaRPr lang="en-US" altLang="zh-CN" sz="12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/>
              <a:t>SLR(1) Parsing Table</a:t>
            </a:r>
            <a:endParaRPr lang="en-US" altLang="zh-CN"/>
          </a:p>
        </p:txBody>
      </p:sp>
      <p:graphicFrame>
        <p:nvGraphicFramePr>
          <p:cNvPr id="35843" name="表格占位符 35842"/>
          <p:cNvGraphicFramePr/>
          <p:nvPr>
            <p:ph type="tbl" idx="1"/>
          </p:nvPr>
        </p:nvGraphicFramePr>
        <p:xfrm>
          <a:off x="714375" y="1428750"/>
          <a:ext cx="7972425" cy="4000500"/>
        </p:xfrm>
        <a:graphic>
          <a:graphicData uri="http://schemas.openxmlformats.org/drawingml/2006/table">
            <a:tbl>
              <a:tblPr/>
              <a:tblGrid>
                <a:gridCol w="979488"/>
                <a:gridCol w="976312"/>
                <a:gridCol w="977900"/>
                <a:gridCol w="979488"/>
                <a:gridCol w="979487"/>
                <a:gridCol w="979488"/>
                <a:gridCol w="977900"/>
                <a:gridCol w="1122362"/>
              </a:tblGrid>
              <a:tr h="333375">
                <a:tc rowSpan="2"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State</a:t>
                      </a:r>
                      <a:endParaRPr lang="en-US" altLang="zh-CN" sz="14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6"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ACTION</a:t>
                      </a:r>
                      <a:endParaRPr lang="en-US" altLang="zh-CN" sz="14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cP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GOTO</a:t>
                      </a:r>
                      <a:endParaRPr lang="en-US" altLang="zh-CN" sz="14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33375">
                <a:tc vMerge="1"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 b="1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id</a:t>
                      </a:r>
                      <a:endParaRPr lang="en-US" altLang="zh-CN" sz="1400" b="1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 b="1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+</a:t>
                      </a:r>
                      <a:endParaRPr lang="en-US" altLang="zh-CN" sz="1400" b="1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 b="1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*</a:t>
                      </a:r>
                      <a:endParaRPr lang="en-US" altLang="zh-CN" sz="1400" b="1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 b="1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(</a:t>
                      </a:r>
                      <a:endParaRPr lang="en-US" altLang="zh-CN" sz="1400" b="1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 b="1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)</a:t>
                      </a:r>
                      <a:endParaRPr lang="en-US" altLang="zh-CN" sz="1400" b="1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 b="1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$</a:t>
                      </a:r>
                      <a:endParaRPr lang="en-US" altLang="zh-CN" sz="1400" b="1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E</a:t>
                      </a:r>
                      <a:endParaRPr lang="en-US" altLang="zh-CN" sz="14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33375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 sz="14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s3</a:t>
                      </a:r>
                      <a:endParaRPr lang="en-US" altLang="zh-CN" sz="14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zh-CN" sz="1400" dirty="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zh-CN" sz="1400" dirty="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s2</a:t>
                      </a:r>
                      <a:endParaRPr lang="en-US" altLang="zh-CN" sz="14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zh-CN" sz="1400" dirty="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zh-CN" sz="1400" dirty="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14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3375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14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zh-CN" sz="1400" dirty="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s4</a:t>
                      </a:r>
                      <a:endParaRPr lang="en-US" altLang="zh-CN" sz="14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s5</a:t>
                      </a:r>
                      <a:endParaRPr lang="en-US" altLang="zh-CN" sz="14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zh-CN" sz="1400" dirty="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zh-CN" sz="1400" dirty="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acc</a:t>
                      </a:r>
                      <a:endParaRPr lang="en-US" altLang="zh-CN" sz="14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zh-CN" sz="1400" dirty="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3375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lang="en-US" altLang="zh-CN" sz="14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s3</a:t>
                      </a:r>
                      <a:endParaRPr lang="en-US" altLang="zh-CN" sz="14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zh-CN" sz="1400" dirty="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zh-CN" sz="1400" dirty="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s2</a:t>
                      </a:r>
                      <a:endParaRPr lang="en-US" altLang="zh-CN" sz="14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zh-CN" sz="1400" dirty="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zh-CN" sz="1400" dirty="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6</a:t>
                      </a:r>
                      <a:endParaRPr lang="en-US" altLang="zh-CN" sz="14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3375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lang="en-US" altLang="zh-CN" sz="14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zh-CN" sz="1400" dirty="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r4</a:t>
                      </a:r>
                      <a:endParaRPr lang="en-US" altLang="zh-CN" sz="14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r4</a:t>
                      </a:r>
                      <a:endParaRPr lang="en-US" altLang="zh-CN" sz="14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zh-CN" sz="1400" dirty="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r4</a:t>
                      </a:r>
                      <a:endParaRPr lang="en-US" altLang="zh-CN" sz="14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r4</a:t>
                      </a:r>
                      <a:endParaRPr lang="en-US" altLang="zh-CN" sz="14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zh-CN" sz="1400" dirty="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3375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lang="en-US" altLang="zh-CN" sz="14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s3</a:t>
                      </a:r>
                      <a:endParaRPr lang="en-US" altLang="zh-CN" sz="14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zh-CN" sz="1400" dirty="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zh-CN" sz="1400" dirty="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s2</a:t>
                      </a:r>
                      <a:endParaRPr lang="en-US" altLang="zh-CN" sz="14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zh-CN" sz="1400" dirty="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zh-CN" sz="1400" dirty="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7</a:t>
                      </a:r>
                      <a:endParaRPr lang="en-US" altLang="zh-CN" sz="14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3375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lang="en-US" altLang="zh-CN" sz="14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s3</a:t>
                      </a:r>
                      <a:endParaRPr lang="en-US" altLang="zh-CN" sz="14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zh-CN" sz="1400" dirty="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zh-CN" sz="1400" dirty="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s2</a:t>
                      </a:r>
                      <a:endParaRPr lang="en-US" altLang="zh-CN" sz="14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zh-CN" sz="1400" dirty="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zh-CN" sz="1400" dirty="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8</a:t>
                      </a:r>
                      <a:endParaRPr lang="en-US" altLang="zh-CN" sz="14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3375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6</a:t>
                      </a:r>
                      <a:endParaRPr lang="en-US" altLang="zh-CN" sz="14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zh-CN" sz="1400" dirty="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s4</a:t>
                      </a:r>
                      <a:endParaRPr lang="en-US" altLang="zh-CN" sz="14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s5</a:t>
                      </a:r>
                      <a:endParaRPr lang="en-US" altLang="zh-CN" sz="14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zh-CN" sz="1400" dirty="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s9</a:t>
                      </a:r>
                      <a:endParaRPr lang="en-US" altLang="zh-CN" sz="14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zh-CN" sz="1400" dirty="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zh-CN" sz="1400" dirty="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3375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7</a:t>
                      </a:r>
                      <a:endParaRPr lang="en-US" altLang="zh-CN" sz="14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zh-CN" sz="1400" dirty="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r1</a:t>
                      </a:r>
                      <a:r>
                        <a:rPr lang="en-US" altLang="zh-CN" sz="1400">
                          <a:solidFill>
                            <a:schemeClr val="folHlink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en-US" altLang="zh-CN" sz="1400">
                          <a:solidFill>
                            <a:srgbClr val="B3A2C7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s4</a:t>
                      </a:r>
                      <a:endParaRPr lang="en-US" altLang="zh-CN" sz="1400">
                        <a:solidFill>
                          <a:srgbClr val="B3A2C7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solidFill>
                            <a:srgbClr val="B3A2C7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r1</a:t>
                      </a:r>
                      <a:r>
                        <a:rPr lang="en-US" altLang="zh-CN" sz="1400">
                          <a:solidFill>
                            <a:schemeClr val="folHlink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s5</a:t>
                      </a:r>
                      <a:endParaRPr lang="en-US" altLang="zh-CN" sz="1400">
                        <a:solidFill>
                          <a:srgbClr val="FF0000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zh-CN" sz="1400" dirty="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r1</a:t>
                      </a:r>
                      <a:endParaRPr lang="en-US" altLang="zh-CN" sz="14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r1</a:t>
                      </a:r>
                      <a:endParaRPr lang="en-US" altLang="zh-CN" sz="14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zh-CN" sz="1400" dirty="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3375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8</a:t>
                      </a:r>
                      <a:endParaRPr lang="en-US" altLang="zh-CN" sz="14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zh-CN" sz="1400" dirty="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r2</a:t>
                      </a:r>
                      <a:r>
                        <a:rPr lang="en-US" altLang="zh-CN" sz="1400">
                          <a:solidFill>
                            <a:schemeClr val="folHlink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en-US" altLang="zh-CN" sz="1400">
                          <a:solidFill>
                            <a:srgbClr val="B3A2C7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s4</a:t>
                      </a:r>
                      <a:endParaRPr lang="en-US" altLang="zh-CN" sz="1400">
                        <a:solidFill>
                          <a:srgbClr val="B3A2C7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r2</a:t>
                      </a:r>
                      <a:r>
                        <a:rPr lang="en-US" altLang="zh-CN" sz="1400">
                          <a:solidFill>
                            <a:schemeClr val="folHlink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en-US" altLang="zh-CN" sz="1400">
                          <a:solidFill>
                            <a:srgbClr val="B3A2C7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s5</a:t>
                      </a:r>
                      <a:endParaRPr lang="en-US" altLang="zh-CN" sz="1400">
                        <a:solidFill>
                          <a:srgbClr val="B3A2C7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zh-CN" sz="1400" dirty="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r2</a:t>
                      </a:r>
                      <a:endParaRPr lang="en-US" altLang="zh-CN" sz="14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r2</a:t>
                      </a:r>
                      <a:endParaRPr lang="en-US" altLang="zh-CN" sz="14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zh-CN" sz="1400" dirty="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3375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9</a:t>
                      </a:r>
                      <a:endParaRPr lang="en-US" altLang="zh-CN" sz="14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zh-CN" sz="1400" dirty="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r3</a:t>
                      </a:r>
                      <a:endParaRPr lang="en-US" altLang="zh-CN" sz="14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r3</a:t>
                      </a:r>
                      <a:endParaRPr lang="en-US" altLang="zh-CN" sz="14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zh-CN" sz="1400" dirty="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r3</a:t>
                      </a:r>
                      <a:endParaRPr lang="en-US" altLang="zh-CN" sz="14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r3</a:t>
                      </a:r>
                      <a:endParaRPr lang="en-US" altLang="zh-CN" sz="14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zh-CN" sz="1400" dirty="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5956" name="AutoShape 182"/>
          <p:cNvSpPr/>
          <p:nvPr/>
        </p:nvSpPr>
        <p:spPr>
          <a:xfrm>
            <a:off x="5562600" y="5638800"/>
            <a:ext cx="3124200" cy="762000"/>
          </a:xfrm>
          <a:prstGeom prst="foldedCorner">
            <a:avLst>
              <a:gd name="adj" fmla="val 12500"/>
            </a:avLst>
          </a:prstGeom>
          <a:noFill/>
          <a:ln w="9525" cap="flat" cmpd="sng">
            <a:solidFill>
              <a:schemeClr val="folHlink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 algn="ctr" eaLnBrk="1" hangingPunct="1"/>
            <a:r>
              <a:rPr lang="en-US" altLang="zh-CN" sz="2000" i="1">
                <a:solidFill>
                  <a:srgbClr val="003399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Resolve ambiguities </a:t>
            </a:r>
            <a:endParaRPr lang="en-US" altLang="zh-CN" sz="2000" i="1">
              <a:solidFill>
                <a:srgbClr val="003399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  <a:p>
            <a:pPr lvl="0" algn="ctr" eaLnBrk="1" hangingPunct="1"/>
            <a:r>
              <a:rPr lang="en-US" altLang="zh-CN" sz="2000" i="1">
                <a:solidFill>
                  <a:srgbClr val="003399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at the parsing table level</a:t>
            </a:r>
            <a:endParaRPr lang="en-US" altLang="zh-CN" sz="2000" i="1">
              <a:solidFill>
                <a:srgbClr val="003399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en-US" altLang="zh-CN"/>
              <a:t>Dangling-</a:t>
            </a:r>
            <a:r>
              <a:rPr lang="en-US" altLang="zh-CN" b="1"/>
              <a:t>else</a:t>
            </a:r>
            <a:r>
              <a:rPr lang="en-US" altLang="zh-CN"/>
              <a:t> Grammar</a:t>
            </a:r>
            <a:endParaRPr lang="en-US" altLang="zh-CN"/>
          </a:p>
        </p:txBody>
      </p:sp>
      <p:sp>
        <p:nvSpPr>
          <p:cNvPr id="36867" name="Rectangle 3"/>
          <p:cNvSpPr>
            <a:spLocks noGrp="1"/>
          </p:cNvSpPr>
          <p:nvPr>
            <p:ph idx="1"/>
          </p:nvPr>
        </p:nvSpPr>
        <p:spPr>
          <a:xfrm>
            <a:off x="1370013" y="1827213"/>
            <a:ext cx="7316787" cy="4344987"/>
          </a:xfrm>
        </p:spPr>
        <p:txBody>
          <a:bodyPr vert="horz" wrap="square" lIns="91440" tIns="45720" rIns="91440" bIns="45720" anchor="t"/>
          <a:p>
            <a:pPr defTabSz="0">
              <a:buFont typeface="Arial" panose="020B0604020202020204" pitchFamily="34" charset="0"/>
              <a:buNone/>
              <a:tabLst>
                <a:tab pos="1431925" algn="l"/>
                <a:tab pos="1881505" algn="l"/>
                <a:tab pos="2425700" algn="l"/>
              </a:tabLst>
            </a:pPr>
            <a:r>
              <a:rPr lang="en-US" altLang="zh-CN" sz="2500" kern="1200">
                <a:latin typeface="+mn-lt"/>
                <a:ea typeface="+mn-ea"/>
                <a:cs typeface="+mn-cs"/>
              </a:rPr>
              <a:t>Given the ambiguous grammar</a:t>
            </a:r>
            <a:endParaRPr lang="en-US" altLang="zh-CN" sz="2500" kern="1200">
              <a:latin typeface="+mn-lt"/>
              <a:ea typeface="+mn-ea"/>
              <a:cs typeface="+mn-cs"/>
            </a:endParaRPr>
          </a:p>
          <a:p>
            <a:pPr lvl="2" defTabSz="0">
              <a:buFont typeface="Wingdings" panose="05000000000000000000" pitchFamily="2" charset="2"/>
              <a:buChar char="•"/>
              <a:tabLst>
                <a:tab pos="1431925" algn="l"/>
                <a:tab pos="1881505" algn="l"/>
                <a:tab pos="2425700" algn="l"/>
              </a:tabLst>
            </a:pPr>
            <a:r>
              <a:rPr lang="en-US" altLang="zh-CN" sz="2400">
                <a:solidFill>
                  <a:srgbClr val="A50021"/>
                </a:solidFill>
                <a:latin typeface="Times New Roman" panose="02020603050405020304" pitchFamily="18" charset="0"/>
              </a:rPr>
              <a:t>(0)	S'	</a:t>
            </a:r>
            <a:r>
              <a:rPr lang="en-US" altLang="zh-CN" sz="2400">
                <a:solidFill>
                  <a:srgbClr val="A5002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	S</a:t>
            </a:r>
            <a:endParaRPr lang="en-US" altLang="zh-CN" sz="2400">
              <a:solidFill>
                <a:srgbClr val="A50021"/>
              </a:solidFill>
              <a:latin typeface="Times New Roman" panose="02020603050405020304" pitchFamily="18" charset="0"/>
            </a:endParaRPr>
          </a:p>
          <a:p>
            <a:pPr lvl="2" defTabSz="0">
              <a:buFont typeface="Wingdings" panose="05000000000000000000" pitchFamily="2" charset="2"/>
              <a:buChar char="•"/>
              <a:tabLst>
                <a:tab pos="1431925" algn="l"/>
                <a:tab pos="1881505" algn="l"/>
                <a:tab pos="2425700" algn="l"/>
              </a:tabLst>
            </a:pPr>
            <a:r>
              <a:rPr lang="en-US" altLang="zh-CN" sz="2400">
                <a:solidFill>
                  <a:srgbClr val="A50021"/>
                </a:solidFill>
                <a:latin typeface="Times New Roman" panose="02020603050405020304" pitchFamily="18" charset="0"/>
              </a:rPr>
              <a:t>(1)	S	</a:t>
            </a:r>
            <a:r>
              <a:rPr lang="en-US" altLang="zh-CN" sz="2400">
                <a:solidFill>
                  <a:srgbClr val="A5002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	</a:t>
            </a:r>
            <a:r>
              <a:rPr lang="en-US" altLang="zh-CN" sz="2400" b="1">
                <a:solidFill>
                  <a:srgbClr val="A5002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>
                <a:solidFill>
                  <a:srgbClr val="A5002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S </a:t>
            </a:r>
            <a:r>
              <a:rPr lang="en-US" altLang="zh-CN" sz="2400" b="1">
                <a:solidFill>
                  <a:srgbClr val="A5002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sz="2400">
                <a:solidFill>
                  <a:srgbClr val="A5002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S</a:t>
            </a:r>
            <a:endParaRPr lang="en-US" altLang="zh-CN" sz="2400">
              <a:solidFill>
                <a:srgbClr val="A5002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2" defTabSz="0">
              <a:buFont typeface="Wingdings" panose="05000000000000000000" pitchFamily="2" charset="2"/>
              <a:buChar char="•"/>
              <a:tabLst>
                <a:tab pos="1431925" algn="l"/>
                <a:tab pos="1881505" algn="l"/>
                <a:tab pos="2425700" algn="l"/>
              </a:tabLst>
            </a:pPr>
            <a:r>
              <a:rPr lang="en-US" altLang="zh-CN" sz="2400">
                <a:solidFill>
                  <a:srgbClr val="A50021"/>
                </a:solidFill>
                <a:latin typeface="Times New Roman" panose="02020603050405020304" pitchFamily="18" charset="0"/>
              </a:rPr>
              <a:t>(2)	S	</a:t>
            </a:r>
            <a:r>
              <a:rPr lang="en-US" altLang="zh-CN" sz="2400">
                <a:solidFill>
                  <a:srgbClr val="A5002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	</a:t>
            </a:r>
            <a:r>
              <a:rPr lang="en-US" altLang="zh-CN" sz="2400" b="1">
                <a:solidFill>
                  <a:srgbClr val="A5002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>
                <a:solidFill>
                  <a:srgbClr val="A5002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S</a:t>
            </a:r>
            <a:endParaRPr lang="en-US" altLang="zh-CN" sz="2400">
              <a:solidFill>
                <a:srgbClr val="A5002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2" defTabSz="0">
              <a:buFont typeface="Wingdings" panose="05000000000000000000" pitchFamily="2" charset="2"/>
              <a:buChar char="•"/>
              <a:tabLst>
                <a:tab pos="1431925" algn="l"/>
                <a:tab pos="1881505" algn="l"/>
                <a:tab pos="2425700" algn="l"/>
              </a:tabLst>
            </a:pPr>
            <a:r>
              <a:rPr lang="en-US" altLang="zh-CN" sz="2400">
                <a:solidFill>
                  <a:srgbClr val="A50021"/>
                </a:solidFill>
                <a:latin typeface="Times New Roman" panose="02020603050405020304" pitchFamily="18" charset="0"/>
              </a:rPr>
              <a:t>(3)	S	</a:t>
            </a:r>
            <a:r>
              <a:rPr lang="en-US" altLang="zh-CN" sz="2400">
                <a:solidFill>
                  <a:srgbClr val="A5002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	</a:t>
            </a:r>
            <a:r>
              <a:rPr lang="en-US" altLang="zh-CN" sz="2400" b="1">
                <a:solidFill>
                  <a:srgbClr val="A5002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endParaRPr lang="en-US" altLang="zh-CN" sz="2400" b="1">
              <a:solidFill>
                <a:srgbClr val="A5002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AutoShape 3"/>
          <p:cNvSpPr/>
          <p:nvPr/>
        </p:nvSpPr>
        <p:spPr>
          <a:xfrm>
            <a:off x="152400" y="6248400"/>
            <a:ext cx="1905000" cy="4572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38100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/>
          <a:p>
            <a:pPr lvl="0" algn="ctr" eaLnBrk="1" hangingPunct="1"/>
            <a:r>
              <a:rPr lang="en-US" altLang="zh-CN" sz="2000" i="1">
                <a:solidFill>
                  <a:srgbClr val="FF000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shift-reduce conflict</a:t>
            </a:r>
            <a:endParaRPr lang="en-US" altLang="zh-CN" sz="2000" b="1" i="1">
              <a:solidFill>
                <a:srgbClr val="FF0000"/>
              </a:solidFill>
              <a:latin typeface="Garamond" panose="02020404030301010803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37891" name="Group 109"/>
          <p:cNvGrpSpPr/>
          <p:nvPr/>
        </p:nvGrpSpPr>
        <p:grpSpPr>
          <a:xfrm>
            <a:off x="1219200" y="1600200"/>
            <a:ext cx="7162800" cy="4267200"/>
            <a:chOff x="672" y="624"/>
            <a:chExt cx="4512" cy="2688"/>
          </a:xfrm>
        </p:grpSpPr>
        <p:sp>
          <p:nvSpPr>
            <p:cNvPr id="37893" name="AutoShape 8"/>
            <p:cNvSpPr/>
            <p:nvPr/>
          </p:nvSpPr>
          <p:spPr>
            <a:xfrm>
              <a:off x="864" y="1728"/>
              <a:ext cx="864" cy="67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 cap="flat" cmpd="dbl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/>
            <a:p>
              <a:pPr lvl="0" eaLnBrk="1" hangingPunct="1"/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</a:rPr>
                <a:t>S' 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 S</a:t>
              </a:r>
              <a:endParaRPr lang="en-US" altLang="zh-CN" sz="14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lvl="0" eaLnBrk="1" hangingPunct="1"/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S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 </a:t>
              </a:r>
              <a:r>
                <a:rPr lang="en-US" altLang="zh-CN" sz="1400" b="1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i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 S </a:t>
              </a:r>
              <a:r>
                <a:rPr lang="en-US" altLang="zh-CN" sz="1400" b="1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e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 S</a:t>
              </a:r>
              <a:endParaRPr lang="en-US" altLang="zh-CN" sz="1400" b="1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lvl="0" eaLnBrk="1" hangingPunct="1"/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S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 </a:t>
              </a:r>
              <a:r>
                <a:rPr lang="en-US" altLang="zh-CN" sz="1400" b="1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i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 S</a:t>
              </a:r>
              <a:endParaRPr lang="en-US" altLang="zh-CN" sz="1400" b="1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lvl="0" eaLnBrk="1" hangingPunct="1"/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S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 </a:t>
              </a:r>
              <a:r>
                <a:rPr lang="en-US" altLang="zh-CN" sz="1400" b="1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a</a:t>
              </a:r>
              <a:endParaRPr lang="en-US" altLang="zh-CN" sz="1400" b="1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7894" name="Text Box 9"/>
            <p:cNvSpPr txBox="1"/>
            <p:nvPr/>
          </p:nvSpPr>
          <p:spPr>
            <a:xfrm>
              <a:off x="864" y="1536"/>
              <a:ext cx="434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en-US" altLang="zh-CN" sz="1400" b="1">
                  <a:solidFill>
                    <a:srgbClr val="0066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I</a:t>
              </a:r>
              <a:r>
                <a:rPr lang="en-US" altLang="zh-CN" sz="1400" b="1" baseline="-25000">
                  <a:solidFill>
                    <a:srgbClr val="0066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0</a:t>
              </a:r>
              <a:endParaRPr lang="en-US" altLang="zh-CN" sz="1400" b="1" baseline="-25000">
                <a:solidFill>
                  <a:srgbClr val="0066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895" name="Line 10"/>
            <p:cNvSpPr/>
            <p:nvPr/>
          </p:nvSpPr>
          <p:spPr>
            <a:xfrm>
              <a:off x="672" y="2064"/>
              <a:ext cx="19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37896" name="AutoShape 70"/>
            <p:cNvSpPr/>
            <p:nvPr/>
          </p:nvSpPr>
          <p:spPr>
            <a:xfrm>
              <a:off x="2016" y="1728"/>
              <a:ext cx="864" cy="67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 cap="flat" cmpd="dbl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/>
            <a:p>
              <a:pPr lvl="0" eaLnBrk="1" hangingPunct="1"/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</a:rPr>
                <a:t>S 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</a:t>
              </a:r>
              <a:r>
                <a:rPr lang="en-US" altLang="zh-CN" sz="1400" b="1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i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  S </a:t>
              </a:r>
              <a:r>
                <a:rPr lang="en-US" altLang="zh-CN" sz="1400" b="1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e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 S</a:t>
              </a:r>
              <a:endParaRPr lang="en-US" altLang="zh-CN" sz="14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lvl="0" eaLnBrk="1" hangingPunct="1"/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</a:rPr>
                <a:t>S 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</a:t>
              </a:r>
              <a:r>
                <a:rPr lang="en-US" altLang="zh-CN" sz="1400" b="1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i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  S</a:t>
              </a:r>
              <a:endParaRPr lang="en-US" altLang="zh-CN" sz="14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lvl="0" eaLnBrk="1" hangingPunct="1"/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S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 </a:t>
              </a:r>
              <a:r>
                <a:rPr lang="en-US" altLang="zh-CN" sz="1400" b="1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i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 S </a:t>
              </a:r>
              <a:r>
                <a:rPr lang="en-US" altLang="zh-CN" sz="1400" b="1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e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 S</a:t>
              </a:r>
              <a:endParaRPr lang="en-US" altLang="zh-CN" sz="1400" b="1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lvl="0" eaLnBrk="1" hangingPunct="1"/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S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 </a:t>
              </a:r>
              <a:r>
                <a:rPr lang="en-US" altLang="zh-CN" sz="1400" b="1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i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 S</a:t>
              </a:r>
              <a:endParaRPr lang="en-US" altLang="zh-CN" sz="1400" b="1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lvl="0" eaLnBrk="1" hangingPunct="1"/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S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 </a:t>
              </a:r>
              <a:r>
                <a:rPr lang="en-US" altLang="zh-CN" sz="1400" b="1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a</a:t>
              </a:r>
              <a:endParaRPr lang="en-US" altLang="zh-CN" sz="1400" b="1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7897" name="Text Box 71"/>
            <p:cNvSpPr txBox="1"/>
            <p:nvPr/>
          </p:nvSpPr>
          <p:spPr>
            <a:xfrm>
              <a:off x="2016" y="1536"/>
              <a:ext cx="434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en-US" altLang="zh-CN" sz="1400" b="1">
                  <a:solidFill>
                    <a:srgbClr val="0066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I</a:t>
              </a:r>
              <a:r>
                <a:rPr lang="en-US" altLang="zh-CN" sz="1400" b="1" baseline="-25000">
                  <a:solidFill>
                    <a:srgbClr val="0066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2</a:t>
              </a:r>
              <a:endParaRPr lang="en-US" altLang="zh-CN" sz="1400" b="1" baseline="-25000">
                <a:solidFill>
                  <a:srgbClr val="0066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898" name="Line 72"/>
            <p:cNvSpPr/>
            <p:nvPr/>
          </p:nvSpPr>
          <p:spPr>
            <a:xfrm>
              <a:off x="1728" y="2064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37899" name="AutoShape 73"/>
            <p:cNvSpPr/>
            <p:nvPr/>
          </p:nvSpPr>
          <p:spPr>
            <a:xfrm>
              <a:off x="3168" y="1728"/>
              <a:ext cx="864" cy="672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38100" cap="flat" cmpd="dbl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/>
            <a:p>
              <a:pPr lvl="0" eaLnBrk="1" hangingPunct="1"/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</a:rPr>
                <a:t>S 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</a:t>
              </a:r>
              <a:r>
                <a:rPr lang="en-US" altLang="zh-CN" sz="1400" b="1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i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 S  </a:t>
              </a:r>
              <a:r>
                <a:rPr lang="en-US" altLang="zh-CN" sz="1400" b="1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e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 S</a:t>
              </a:r>
              <a:endParaRPr lang="en-US" altLang="zh-CN" sz="14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lvl="0" eaLnBrk="1" hangingPunct="1"/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S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</a:t>
              </a:r>
              <a:r>
                <a:rPr lang="en-US" altLang="zh-CN" sz="1400" b="1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i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 S </a:t>
              </a:r>
              <a:endParaRPr lang="en-US" altLang="zh-CN" sz="1400" b="1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7900" name="Text Box 74"/>
            <p:cNvSpPr txBox="1"/>
            <p:nvPr/>
          </p:nvSpPr>
          <p:spPr>
            <a:xfrm>
              <a:off x="3168" y="1536"/>
              <a:ext cx="434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en-US" altLang="zh-CN" sz="1400" b="1">
                  <a:solidFill>
                    <a:srgbClr val="0066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I</a:t>
              </a:r>
              <a:r>
                <a:rPr lang="en-US" altLang="zh-CN" sz="1400" b="1" baseline="-25000">
                  <a:solidFill>
                    <a:srgbClr val="0066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4</a:t>
              </a:r>
              <a:endParaRPr lang="en-US" altLang="zh-CN" sz="1400" b="1" baseline="-25000">
                <a:solidFill>
                  <a:srgbClr val="0066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01" name="Line 75"/>
            <p:cNvSpPr/>
            <p:nvPr/>
          </p:nvSpPr>
          <p:spPr>
            <a:xfrm>
              <a:off x="2880" y="2064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37902" name="AutoShape 76"/>
            <p:cNvSpPr/>
            <p:nvPr/>
          </p:nvSpPr>
          <p:spPr>
            <a:xfrm>
              <a:off x="4320" y="1728"/>
              <a:ext cx="864" cy="67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 cap="flat" cmpd="dbl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/>
            <a:p>
              <a:pPr lvl="0" eaLnBrk="1" hangingPunct="1"/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</a:rPr>
                <a:t>S 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</a:t>
              </a:r>
              <a:r>
                <a:rPr lang="en-US" altLang="zh-CN" sz="1400" b="1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i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 S </a:t>
              </a:r>
              <a:r>
                <a:rPr lang="en-US" altLang="zh-CN" sz="1400" b="1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e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  S</a:t>
              </a:r>
              <a:endParaRPr lang="en-US" altLang="zh-CN" sz="14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lvl="0" eaLnBrk="1" hangingPunct="1"/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S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 </a:t>
              </a:r>
              <a:r>
                <a:rPr lang="en-US" altLang="zh-CN" sz="1400" b="1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i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 S </a:t>
              </a:r>
              <a:r>
                <a:rPr lang="en-US" altLang="zh-CN" sz="1400" b="1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e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 S</a:t>
              </a:r>
              <a:endParaRPr lang="en-US" altLang="zh-CN" sz="1400" b="1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lvl="0" eaLnBrk="1" hangingPunct="1"/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S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 </a:t>
              </a:r>
              <a:r>
                <a:rPr lang="en-US" altLang="zh-CN" sz="1400" b="1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i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 S</a:t>
              </a:r>
              <a:endParaRPr lang="en-US" altLang="zh-CN" sz="1400" b="1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lvl="0" eaLnBrk="1" hangingPunct="1"/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S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 </a:t>
              </a:r>
              <a:r>
                <a:rPr lang="en-US" altLang="zh-CN" sz="1400" b="1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a</a:t>
              </a:r>
              <a:endParaRPr lang="en-US" altLang="zh-CN" sz="1400" b="1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7903" name="Text Box 77"/>
            <p:cNvSpPr txBox="1"/>
            <p:nvPr/>
          </p:nvSpPr>
          <p:spPr>
            <a:xfrm>
              <a:off x="4320" y="1536"/>
              <a:ext cx="434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en-US" altLang="zh-CN" sz="1400" b="1">
                  <a:solidFill>
                    <a:srgbClr val="0066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I</a:t>
              </a:r>
              <a:r>
                <a:rPr lang="en-US" altLang="zh-CN" sz="1400" b="1" baseline="-25000">
                  <a:solidFill>
                    <a:srgbClr val="0066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5</a:t>
              </a:r>
              <a:endParaRPr lang="en-US" altLang="zh-CN" sz="1400" b="1" baseline="-25000">
                <a:solidFill>
                  <a:srgbClr val="0066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04" name="Line 78"/>
            <p:cNvSpPr/>
            <p:nvPr/>
          </p:nvSpPr>
          <p:spPr>
            <a:xfrm>
              <a:off x="4032" y="2064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37905" name="AutoShape 79"/>
            <p:cNvSpPr/>
            <p:nvPr/>
          </p:nvSpPr>
          <p:spPr>
            <a:xfrm>
              <a:off x="864" y="816"/>
              <a:ext cx="864" cy="67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 cap="flat" cmpd="dbl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/>
            <a:p>
              <a:pPr lvl="0" eaLnBrk="1" hangingPunct="1"/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S'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S </a:t>
              </a:r>
              <a:endParaRPr lang="en-US" altLang="zh-CN" sz="1400" b="1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7906" name="Text Box 80"/>
            <p:cNvSpPr txBox="1"/>
            <p:nvPr/>
          </p:nvSpPr>
          <p:spPr>
            <a:xfrm>
              <a:off x="864" y="624"/>
              <a:ext cx="434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en-US" altLang="zh-CN" sz="1400" b="1">
                  <a:solidFill>
                    <a:srgbClr val="0066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I</a:t>
              </a:r>
              <a:r>
                <a:rPr lang="en-US" altLang="zh-CN" sz="1400" b="1" baseline="-25000">
                  <a:solidFill>
                    <a:srgbClr val="0066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sz="1400" b="1" baseline="-25000">
                <a:solidFill>
                  <a:srgbClr val="0066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07" name="Line 81"/>
            <p:cNvSpPr/>
            <p:nvPr/>
          </p:nvSpPr>
          <p:spPr>
            <a:xfrm flipV="1">
              <a:off x="1296" y="1488"/>
              <a:ext cx="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37908" name="AutoShape 82"/>
            <p:cNvSpPr/>
            <p:nvPr/>
          </p:nvSpPr>
          <p:spPr>
            <a:xfrm>
              <a:off x="2016" y="2640"/>
              <a:ext cx="864" cy="67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 cap="flat" cmpd="dbl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/>
            <a:p>
              <a:pPr lvl="0" eaLnBrk="1" hangingPunct="1"/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S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</a:t>
              </a:r>
              <a:r>
                <a:rPr lang="en-US" altLang="zh-CN" sz="1400" b="1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a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 </a:t>
              </a:r>
              <a:endParaRPr lang="en-US" altLang="zh-CN" sz="1400" b="1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7909" name="Text Box 83"/>
            <p:cNvSpPr txBox="1"/>
            <p:nvPr/>
          </p:nvSpPr>
          <p:spPr>
            <a:xfrm>
              <a:off x="2016" y="2448"/>
              <a:ext cx="434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en-US" altLang="zh-CN" sz="1400" b="1">
                  <a:solidFill>
                    <a:srgbClr val="0066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I</a:t>
              </a:r>
              <a:r>
                <a:rPr lang="en-US" altLang="zh-CN" sz="1400" b="1" baseline="-25000">
                  <a:solidFill>
                    <a:srgbClr val="0066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3</a:t>
              </a:r>
              <a:endParaRPr lang="en-US" altLang="zh-CN" sz="1400" b="1" baseline="-25000">
                <a:solidFill>
                  <a:srgbClr val="0066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10" name="Line 84"/>
            <p:cNvSpPr/>
            <p:nvPr/>
          </p:nvSpPr>
          <p:spPr>
            <a:xfrm>
              <a:off x="1296" y="2976"/>
              <a:ext cx="72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37911" name="Line 85"/>
            <p:cNvSpPr/>
            <p:nvPr/>
          </p:nvSpPr>
          <p:spPr>
            <a:xfrm>
              <a:off x="2400" y="1248"/>
              <a:ext cx="0" cy="4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37912" name="Text Box 86"/>
            <p:cNvSpPr txBox="1"/>
            <p:nvPr/>
          </p:nvSpPr>
          <p:spPr>
            <a:xfrm>
              <a:off x="1728" y="1872"/>
              <a:ext cx="288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1" hangingPunct="1">
                <a:spcBef>
                  <a:spcPct val="50000"/>
                </a:spcBef>
              </a:pPr>
              <a:r>
                <a:rPr lang="en-US" altLang="zh-CN" sz="1600" b="1">
                  <a:latin typeface="Arial" panose="020B0604020202020204" pitchFamily="34" charset="0"/>
                  <a:ea typeface="宋体" panose="02010600030101010101" pitchFamily="2" charset="-122"/>
                </a:rPr>
                <a:t>i</a:t>
              </a:r>
              <a:endParaRPr lang="en-US" altLang="zh-CN" sz="16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13" name="Text Box 87"/>
            <p:cNvSpPr txBox="1"/>
            <p:nvPr/>
          </p:nvSpPr>
          <p:spPr>
            <a:xfrm>
              <a:off x="2880" y="1872"/>
              <a:ext cx="288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1" hangingPunct="1">
                <a:spcBef>
                  <a:spcPct val="50000"/>
                </a:spcBef>
              </a:pPr>
              <a:r>
                <a:rPr lang="en-US" altLang="zh-CN" sz="1600">
                  <a:latin typeface="Arial" panose="020B0604020202020204" pitchFamily="34" charset="0"/>
                  <a:ea typeface="宋体" panose="02010600030101010101" pitchFamily="2" charset="-122"/>
                </a:rPr>
                <a:t>S</a:t>
              </a:r>
              <a:endParaRPr lang="en-US" altLang="zh-CN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14" name="Text Box 88"/>
            <p:cNvSpPr txBox="1"/>
            <p:nvPr/>
          </p:nvSpPr>
          <p:spPr>
            <a:xfrm>
              <a:off x="4032" y="1872"/>
              <a:ext cx="288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1" hangingPunct="1">
                <a:spcBef>
                  <a:spcPct val="50000"/>
                </a:spcBef>
              </a:pPr>
              <a:r>
                <a:rPr lang="en-US" altLang="zh-CN" sz="1600" b="1">
                  <a:latin typeface="Arial" panose="020B0604020202020204" pitchFamily="34" charset="0"/>
                  <a:ea typeface="宋体" panose="02010600030101010101" pitchFamily="2" charset="-122"/>
                </a:rPr>
                <a:t>e</a:t>
              </a:r>
              <a:endParaRPr lang="en-US" altLang="zh-CN" sz="16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15" name="Line 90"/>
            <p:cNvSpPr/>
            <p:nvPr/>
          </p:nvSpPr>
          <p:spPr>
            <a:xfrm>
              <a:off x="1296" y="2400"/>
              <a:ext cx="0" cy="57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16" name="Text Box 91"/>
            <p:cNvSpPr txBox="1"/>
            <p:nvPr/>
          </p:nvSpPr>
          <p:spPr>
            <a:xfrm>
              <a:off x="1248" y="2400"/>
              <a:ext cx="288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1" hangingPunct="1">
                <a:spcBef>
                  <a:spcPct val="50000"/>
                </a:spcBef>
              </a:pPr>
              <a:r>
                <a:rPr lang="en-US" altLang="zh-CN" sz="1600" b="1">
                  <a:latin typeface="Arial" panose="020B0604020202020204" pitchFamily="34" charset="0"/>
                  <a:ea typeface="宋体" panose="02010600030101010101" pitchFamily="2" charset="-122"/>
                </a:rPr>
                <a:t>a</a:t>
              </a:r>
              <a:endParaRPr lang="en-US" altLang="zh-CN" sz="16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17" name="Text Box 92"/>
            <p:cNvSpPr txBox="1"/>
            <p:nvPr/>
          </p:nvSpPr>
          <p:spPr>
            <a:xfrm>
              <a:off x="1248" y="1536"/>
              <a:ext cx="288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1" hangingPunct="1">
                <a:spcBef>
                  <a:spcPct val="50000"/>
                </a:spcBef>
              </a:pPr>
              <a:r>
                <a:rPr lang="en-US" altLang="zh-CN" sz="1600">
                  <a:latin typeface="Arial" panose="020B0604020202020204" pitchFamily="34" charset="0"/>
                  <a:ea typeface="宋体" panose="02010600030101010101" pitchFamily="2" charset="-122"/>
                </a:rPr>
                <a:t>S</a:t>
              </a:r>
              <a:endParaRPr lang="en-US" altLang="zh-CN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18" name="Line 93"/>
            <p:cNvSpPr/>
            <p:nvPr/>
          </p:nvSpPr>
          <p:spPr>
            <a:xfrm>
              <a:off x="2400" y="2400"/>
              <a:ext cx="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37919" name="Text Box 94"/>
            <p:cNvSpPr txBox="1"/>
            <p:nvPr/>
          </p:nvSpPr>
          <p:spPr>
            <a:xfrm>
              <a:off x="2352" y="2400"/>
              <a:ext cx="288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1" hangingPunct="1">
                <a:spcBef>
                  <a:spcPct val="50000"/>
                </a:spcBef>
              </a:pPr>
              <a:r>
                <a:rPr lang="en-US" altLang="zh-CN" sz="1600" b="1">
                  <a:latin typeface="Arial" panose="020B0604020202020204" pitchFamily="34" charset="0"/>
                  <a:ea typeface="宋体" panose="02010600030101010101" pitchFamily="2" charset="-122"/>
                </a:rPr>
                <a:t>a</a:t>
              </a:r>
              <a:endParaRPr lang="en-US" altLang="zh-CN" sz="16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20" name="Arc 95"/>
            <p:cNvSpPr/>
            <p:nvPr/>
          </p:nvSpPr>
          <p:spPr>
            <a:xfrm flipH="1" flipV="1">
              <a:off x="2736" y="1488"/>
              <a:ext cx="336" cy="336"/>
            </a:xfrm>
            <a:custGeom>
              <a:avLst/>
              <a:gdLst>
                <a:gd name="txL" fmla="*/ 0 w 43200"/>
                <a:gd name="txT" fmla="*/ 0 h 43200"/>
                <a:gd name="txR" fmla="*/ 43200 w 43200"/>
                <a:gd name="txB" fmla="*/ 43200 h 43200"/>
              </a:gdLst>
              <a:ahLst/>
              <a:cxnLst>
                <a:cxn ang="0">
                  <a:pos x="3" y="1"/>
                </a:cxn>
                <a:cxn ang="0">
                  <a:pos x="2" y="0"/>
                </a:cxn>
                <a:cxn ang="0">
                  <a:pos x="1" y="1"/>
                </a:cxn>
              </a:cxnLst>
              <a:rect l="txL" t="txT" r="txR" b="txB"/>
              <a:pathLst>
                <a:path w="43200" h="43200" fill="none">
                  <a:moveTo>
                    <a:pt x="41867" y="14132"/>
                  </a:moveTo>
                  <a:cubicBezTo>
                    <a:pt x="42749" y="16523"/>
                    <a:pt x="43200" y="19051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949" y="-1"/>
                    <a:pt x="24296" y="126"/>
                    <a:pt x="25622" y="377"/>
                  </a:cubicBezTo>
                </a:path>
                <a:path w="43200" h="43200" stroke="0">
                  <a:moveTo>
                    <a:pt x="41867" y="14132"/>
                  </a:moveTo>
                  <a:cubicBezTo>
                    <a:pt x="42749" y="16523"/>
                    <a:pt x="43200" y="19051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949" y="-1"/>
                    <a:pt x="24296" y="126"/>
                    <a:pt x="25622" y="377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arrow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7921" name="Text Box 96"/>
            <p:cNvSpPr txBox="1"/>
            <p:nvPr/>
          </p:nvSpPr>
          <p:spPr>
            <a:xfrm>
              <a:off x="2592" y="1392"/>
              <a:ext cx="288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1" hangingPunct="1">
                <a:spcBef>
                  <a:spcPct val="50000"/>
                </a:spcBef>
              </a:pPr>
              <a:r>
                <a:rPr lang="en-US" altLang="zh-CN" sz="1600" b="1">
                  <a:latin typeface="Arial" panose="020B0604020202020204" pitchFamily="34" charset="0"/>
                  <a:ea typeface="宋体" panose="02010600030101010101" pitchFamily="2" charset="-122"/>
                </a:rPr>
                <a:t>i</a:t>
              </a:r>
              <a:endParaRPr lang="en-US" altLang="zh-CN" sz="16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22" name="Line 97"/>
            <p:cNvSpPr/>
            <p:nvPr/>
          </p:nvSpPr>
          <p:spPr>
            <a:xfrm flipV="1">
              <a:off x="4752" y="1248"/>
              <a:ext cx="0" cy="4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23" name="Line 98"/>
            <p:cNvSpPr/>
            <p:nvPr/>
          </p:nvSpPr>
          <p:spPr>
            <a:xfrm flipH="1">
              <a:off x="2400" y="1248"/>
              <a:ext cx="235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24" name="Text Box 99"/>
            <p:cNvSpPr txBox="1"/>
            <p:nvPr/>
          </p:nvSpPr>
          <p:spPr>
            <a:xfrm>
              <a:off x="4704" y="1488"/>
              <a:ext cx="288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1" hangingPunct="1">
                <a:spcBef>
                  <a:spcPct val="50000"/>
                </a:spcBef>
              </a:pPr>
              <a:r>
                <a:rPr lang="en-US" altLang="zh-CN" sz="1600" b="1">
                  <a:latin typeface="Arial" panose="020B0604020202020204" pitchFamily="34" charset="0"/>
                  <a:ea typeface="宋体" panose="02010600030101010101" pitchFamily="2" charset="-122"/>
                </a:rPr>
                <a:t>i</a:t>
              </a:r>
              <a:endParaRPr lang="en-US" altLang="zh-CN" sz="16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25" name="Line 100"/>
            <p:cNvSpPr/>
            <p:nvPr/>
          </p:nvSpPr>
          <p:spPr>
            <a:xfrm flipH="1">
              <a:off x="2880" y="2976"/>
              <a:ext cx="12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37926" name="Line 101"/>
            <p:cNvSpPr/>
            <p:nvPr/>
          </p:nvSpPr>
          <p:spPr>
            <a:xfrm>
              <a:off x="4176" y="2208"/>
              <a:ext cx="0" cy="76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27" name="Text Box 102"/>
            <p:cNvSpPr txBox="1"/>
            <p:nvPr/>
          </p:nvSpPr>
          <p:spPr>
            <a:xfrm>
              <a:off x="4080" y="2160"/>
              <a:ext cx="288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1" hangingPunct="1">
                <a:spcBef>
                  <a:spcPct val="50000"/>
                </a:spcBef>
              </a:pPr>
              <a:r>
                <a:rPr lang="en-US" altLang="zh-CN" sz="1600" b="1">
                  <a:latin typeface="Arial" panose="020B0604020202020204" pitchFamily="34" charset="0"/>
                  <a:ea typeface="宋体" panose="02010600030101010101" pitchFamily="2" charset="-122"/>
                </a:rPr>
                <a:t>a</a:t>
              </a:r>
              <a:endParaRPr lang="en-US" altLang="zh-CN" sz="16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28" name="Line 103"/>
            <p:cNvSpPr/>
            <p:nvPr/>
          </p:nvSpPr>
          <p:spPr>
            <a:xfrm>
              <a:off x="4176" y="2208"/>
              <a:ext cx="1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29" name="AutoShape 104"/>
            <p:cNvSpPr/>
            <p:nvPr/>
          </p:nvSpPr>
          <p:spPr>
            <a:xfrm>
              <a:off x="4320" y="2640"/>
              <a:ext cx="864" cy="67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 cap="flat" cmpd="dbl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/>
            <a:p>
              <a:pPr lvl="0" eaLnBrk="1" hangingPunct="1"/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</a:rPr>
                <a:t>S 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</a:t>
              </a:r>
              <a:r>
                <a:rPr lang="en-US" altLang="zh-CN" sz="1400" b="1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i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 S </a:t>
              </a:r>
              <a:r>
                <a:rPr lang="en-US" altLang="zh-CN" sz="1400" b="1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e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 S </a:t>
              </a:r>
              <a:endParaRPr lang="en-US" altLang="zh-CN" sz="14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7930" name="Text Box 105"/>
            <p:cNvSpPr txBox="1"/>
            <p:nvPr/>
          </p:nvSpPr>
          <p:spPr>
            <a:xfrm>
              <a:off x="4320" y="2448"/>
              <a:ext cx="434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en-US" altLang="zh-CN" sz="1400" b="1">
                  <a:solidFill>
                    <a:srgbClr val="0066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I</a:t>
              </a:r>
              <a:r>
                <a:rPr lang="en-US" altLang="zh-CN" sz="1400" b="1" baseline="-25000">
                  <a:solidFill>
                    <a:srgbClr val="0066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6</a:t>
              </a:r>
              <a:endParaRPr lang="en-US" altLang="zh-CN" sz="1400" b="1" baseline="-25000">
                <a:solidFill>
                  <a:srgbClr val="0066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31" name="Line 107"/>
            <p:cNvSpPr/>
            <p:nvPr/>
          </p:nvSpPr>
          <p:spPr>
            <a:xfrm>
              <a:off x="4752" y="2400"/>
              <a:ext cx="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37932" name="Text Box 108"/>
            <p:cNvSpPr txBox="1"/>
            <p:nvPr/>
          </p:nvSpPr>
          <p:spPr>
            <a:xfrm>
              <a:off x="4704" y="2400"/>
              <a:ext cx="288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1" hangingPunct="1">
                <a:spcBef>
                  <a:spcPct val="50000"/>
                </a:spcBef>
              </a:pPr>
              <a:r>
                <a:rPr lang="en-US" altLang="zh-CN" sz="1600">
                  <a:latin typeface="Arial" panose="020B0604020202020204" pitchFamily="34" charset="0"/>
                  <a:ea typeface="宋体" panose="02010600030101010101" pitchFamily="2" charset="-122"/>
                </a:rPr>
                <a:t>S</a:t>
              </a:r>
              <a:endParaRPr lang="en-US" altLang="zh-CN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7892" name="Rectangle 110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en-US" altLang="zh-CN" sz="3200"/>
              <a:t>DFA Recognizing All Viable Prefixes</a:t>
            </a:r>
            <a:endParaRPr lang="en-US" altLang="zh-CN" sz="3200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/>
              <a:t>SLR(1) Parsing Table</a:t>
            </a:r>
            <a:endParaRPr lang="en-US" altLang="zh-CN"/>
          </a:p>
        </p:txBody>
      </p:sp>
      <p:graphicFrame>
        <p:nvGraphicFramePr>
          <p:cNvPr id="38915" name="表格占位符 38914"/>
          <p:cNvGraphicFramePr/>
          <p:nvPr>
            <p:ph type="tbl" idx="1"/>
          </p:nvPr>
        </p:nvGraphicFramePr>
        <p:xfrm>
          <a:off x="1371600" y="1752600"/>
          <a:ext cx="7239000" cy="3311525"/>
        </p:xfrm>
        <a:graphic>
          <a:graphicData uri="http://schemas.openxmlformats.org/drawingml/2006/table">
            <a:tbl>
              <a:tblPr/>
              <a:tblGrid>
                <a:gridCol w="1179513"/>
                <a:gridCol w="1173162"/>
                <a:gridCol w="1179513"/>
                <a:gridCol w="1177925"/>
                <a:gridCol w="1177925"/>
                <a:gridCol w="1350962"/>
              </a:tblGrid>
              <a:tr h="368300">
                <a:tc rowSpan="2"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State</a:t>
                      </a:r>
                      <a:endParaRPr lang="en-US" altLang="zh-CN" sz="18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4"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ACTION</a:t>
                      </a:r>
                      <a:endParaRPr lang="en-US" altLang="zh-CN" sz="18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cP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GOTO</a:t>
                      </a:r>
                      <a:endParaRPr lang="en-US" altLang="zh-CN" sz="18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68300">
                <a:tc vMerge="1"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1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i</a:t>
                      </a:r>
                      <a:endParaRPr lang="en-US" altLang="zh-CN" sz="1800" b="1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1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e</a:t>
                      </a:r>
                      <a:endParaRPr lang="en-US" altLang="zh-CN" sz="1800" b="1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1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lang="en-US" altLang="zh-CN" sz="1800" b="1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1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$</a:t>
                      </a:r>
                      <a:endParaRPr lang="en-US" altLang="zh-CN" sz="1800" b="1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S</a:t>
                      </a:r>
                      <a:endParaRPr lang="en-US" altLang="zh-CN" sz="18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66713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 sz="18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s2</a:t>
                      </a:r>
                      <a:endParaRPr lang="en-US" altLang="zh-CN" sz="18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zh-CN" sz="1800" dirty="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s3</a:t>
                      </a:r>
                      <a:endParaRPr lang="en-US" altLang="zh-CN" sz="18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zh-CN" sz="1800" dirty="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18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8300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18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zh-CN" sz="1800" dirty="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zh-CN" sz="1800" dirty="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zh-CN" sz="1800" dirty="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acc</a:t>
                      </a:r>
                      <a:endParaRPr lang="en-US" altLang="zh-CN" sz="18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zh-CN" sz="1800" dirty="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8300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lang="en-US" altLang="zh-CN" sz="18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s2</a:t>
                      </a:r>
                      <a:endParaRPr lang="en-US" altLang="zh-CN" sz="18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zh-CN" sz="1800" dirty="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s3</a:t>
                      </a:r>
                      <a:endParaRPr lang="en-US" altLang="zh-CN" sz="18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zh-CN" sz="1800" dirty="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lang="en-US" altLang="zh-CN" sz="18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8300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lang="en-US" altLang="zh-CN" sz="18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zh-CN" sz="1800" dirty="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r3</a:t>
                      </a:r>
                      <a:endParaRPr lang="en-US" altLang="zh-CN" sz="18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zh-CN" sz="1800" dirty="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r3</a:t>
                      </a:r>
                      <a:endParaRPr lang="en-US" altLang="zh-CN" sz="18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zh-CN" sz="1800" dirty="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2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lang="en-US" altLang="zh-CN" sz="18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zh-CN" sz="1800" dirty="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>
                          <a:solidFill>
                            <a:schemeClr val="folHlink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r2/</a:t>
                      </a:r>
                      <a:r>
                        <a:rPr lang="en-US" altLang="zh-CN" sz="1800">
                          <a:solidFill>
                            <a:srgbClr val="FF0000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s5</a:t>
                      </a:r>
                      <a:endParaRPr lang="en-US" altLang="zh-CN" sz="1800">
                        <a:solidFill>
                          <a:srgbClr val="FF0000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zh-CN" sz="1800" dirty="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r2</a:t>
                      </a:r>
                      <a:endParaRPr lang="en-US" altLang="zh-CN" sz="18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zh-CN" sz="1800" dirty="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8300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lang="en-US" altLang="zh-CN" sz="18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s2</a:t>
                      </a:r>
                      <a:endParaRPr lang="en-US" altLang="zh-CN" sz="18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zh-CN" sz="1800" dirty="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s3</a:t>
                      </a:r>
                      <a:endParaRPr lang="en-US" altLang="zh-CN" sz="18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zh-CN" sz="1800" dirty="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6</a:t>
                      </a:r>
                      <a:endParaRPr lang="en-US" altLang="zh-CN" sz="18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8300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6</a:t>
                      </a:r>
                      <a:endParaRPr lang="en-US" altLang="zh-CN" sz="18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zh-CN" sz="1800" dirty="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r1</a:t>
                      </a:r>
                      <a:endParaRPr lang="en-US" altLang="zh-CN" sz="18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zh-CN" sz="1800" dirty="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r1</a:t>
                      </a:r>
                      <a:endParaRPr lang="en-US" altLang="zh-CN" sz="18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zh-CN" sz="1800" dirty="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983" name="AutoShape 116"/>
          <p:cNvSpPr/>
          <p:nvPr/>
        </p:nvSpPr>
        <p:spPr>
          <a:xfrm>
            <a:off x="5562600" y="5638800"/>
            <a:ext cx="3124200" cy="762000"/>
          </a:xfrm>
          <a:prstGeom prst="foldedCorner">
            <a:avLst>
              <a:gd name="adj" fmla="val 12500"/>
            </a:avLst>
          </a:prstGeom>
          <a:noFill/>
          <a:ln w="9525" cap="flat" cmpd="sng">
            <a:solidFill>
              <a:schemeClr val="folHlink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 algn="ctr" eaLnBrk="1" hangingPunct="1"/>
            <a:r>
              <a:rPr lang="en-US" altLang="zh-CN" sz="2000" i="1">
                <a:solidFill>
                  <a:srgbClr val="003399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Resolve ambiguities </a:t>
            </a:r>
            <a:endParaRPr lang="en-US" altLang="zh-CN" sz="2000" i="1">
              <a:solidFill>
                <a:srgbClr val="003399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  <a:p>
            <a:pPr lvl="0" algn="ctr" eaLnBrk="1" hangingPunct="1"/>
            <a:r>
              <a:rPr lang="en-US" altLang="zh-CN" sz="2000" i="1">
                <a:solidFill>
                  <a:srgbClr val="003399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at the parsing table level</a:t>
            </a:r>
            <a:endParaRPr lang="en-US" altLang="zh-CN" sz="2000" i="1">
              <a:solidFill>
                <a:srgbClr val="003399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/>
              <a:t>Parsing a Sentence</a:t>
            </a:r>
            <a:endParaRPr lang="en-US" altLang="zh-CN"/>
          </a:p>
        </p:txBody>
      </p:sp>
      <p:graphicFrame>
        <p:nvGraphicFramePr>
          <p:cNvPr id="39939" name="表格占位符 39938"/>
          <p:cNvGraphicFramePr/>
          <p:nvPr>
            <p:ph type="tbl" idx="1"/>
          </p:nvPr>
        </p:nvGraphicFramePr>
        <p:xfrm>
          <a:off x="762000" y="1752600"/>
          <a:ext cx="7956550" cy="4459288"/>
        </p:xfrm>
        <a:graphic>
          <a:graphicData uri="http://schemas.openxmlformats.org/drawingml/2006/table">
            <a:tbl>
              <a:tblPr/>
              <a:tblGrid>
                <a:gridCol w="620713"/>
                <a:gridCol w="1260475"/>
                <a:gridCol w="1258887"/>
                <a:gridCol w="1243013"/>
                <a:gridCol w="1531937"/>
                <a:gridCol w="866775"/>
                <a:gridCol w="1174750"/>
              </a:tblGrid>
              <a:tr h="322263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300" b="1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Step</a:t>
                      </a:r>
                      <a:endParaRPr lang="en-US" altLang="zh-CN" sz="1300" b="1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500" b="1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Symbol</a:t>
                      </a:r>
                      <a:endParaRPr lang="en-US" altLang="zh-CN" sz="1500" b="1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500" b="1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State</a:t>
                      </a:r>
                      <a:endParaRPr lang="en-US" altLang="zh-CN" sz="1500" b="1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500" b="1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Input</a:t>
                      </a:r>
                      <a:endParaRPr lang="en-US" altLang="zh-CN" sz="1500" b="1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500" b="1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Reference</a:t>
                      </a:r>
                      <a:endParaRPr lang="en-US" altLang="zh-CN" sz="1500" b="1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500" b="1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Action</a:t>
                      </a:r>
                      <a:endParaRPr lang="en-US" altLang="zh-CN" sz="1500" b="1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500" b="1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Output</a:t>
                      </a:r>
                      <a:endParaRPr lang="en-US" altLang="zh-CN" sz="1500" b="1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22262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5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15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500" b="1">
                          <a:solidFill>
                            <a:schemeClr val="folHlink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$</a:t>
                      </a:r>
                      <a:endParaRPr lang="en-US" altLang="zh-CN" sz="1500" b="1">
                        <a:solidFill>
                          <a:schemeClr val="folHlink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5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 sz="15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500" b="1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i i a e a $</a:t>
                      </a:r>
                      <a:endParaRPr lang="en-US" altLang="zh-CN" sz="1500" b="1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500">
                          <a:latin typeface="Verdana" panose="020B060403050404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a[0, </a:t>
                      </a:r>
                      <a:r>
                        <a:rPr lang="en-US" altLang="zh-CN" sz="1500" b="1">
                          <a:latin typeface="Verdana" panose="020B060403050404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i</a:t>
                      </a:r>
                      <a:r>
                        <a:rPr lang="en-US" altLang="zh-CN" sz="1500">
                          <a:latin typeface="Verdana" panose="020B060403050404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] = s2</a:t>
                      </a:r>
                      <a:endParaRPr lang="en-US" altLang="zh-CN" sz="15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5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shift</a:t>
                      </a:r>
                      <a:endParaRPr lang="en-US" altLang="zh-CN" sz="15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zh-CN" sz="1500" dirty="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22263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5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lang="en-US" altLang="zh-CN" sz="15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500" b="1">
                          <a:solidFill>
                            <a:schemeClr val="folHlink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$ i</a:t>
                      </a:r>
                      <a:endParaRPr lang="en-US" altLang="zh-CN" sz="1500" b="1">
                        <a:solidFill>
                          <a:schemeClr val="folHlink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5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0 2</a:t>
                      </a:r>
                      <a:endParaRPr lang="en-US" altLang="zh-CN" sz="15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500" b="1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i a e a $</a:t>
                      </a:r>
                      <a:endParaRPr lang="en-US" altLang="zh-CN" sz="1500" b="1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500">
                          <a:latin typeface="Verdana" panose="020B060403050404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a[2, </a:t>
                      </a:r>
                      <a:r>
                        <a:rPr lang="en-US" altLang="zh-CN" sz="1500" b="1">
                          <a:latin typeface="Verdana" panose="020B060403050404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i</a:t>
                      </a:r>
                      <a:r>
                        <a:rPr lang="en-US" altLang="zh-CN" sz="1500">
                          <a:latin typeface="Verdana" panose="020B060403050404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] = s2</a:t>
                      </a:r>
                      <a:endParaRPr lang="en-US" altLang="zh-CN" sz="1500">
                        <a:latin typeface="Verdana" panose="020B0604030504040204" pitchFamily="34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5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shift</a:t>
                      </a:r>
                      <a:endParaRPr lang="en-US" altLang="zh-CN" sz="15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zh-CN" sz="1500" dirty="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22262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5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lang="en-US" altLang="zh-CN" sz="15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500" b="1">
                          <a:solidFill>
                            <a:schemeClr val="folHlink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$ i i</a:t>
                      </a:r>
                      <a:endParaRPr lang="en-US" altLang="zh-CN" sz="1500" b="1">
                        <a:solidFill>
                          <a:schemeClr val="folHlink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5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0 2 2</a:t>
                      </a:r>
                      <a:endParaRPr lang="en-US" altLang="zh-CN" sz="15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500" b="1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a e a $</a:t>
                      </a:r>
                      <a:endParaRPr lang="en-US" altLang="zh-CN" sz="1500" b="1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500">
                          <a:latin typeface="Verdana" panose="020B060403050404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a[2, </a:t>
                      </a:r>
                      <a:r>
                        <a:rPr lang="en-US" altLang="zh-CN" sz="1500" b="1">
                          <a:latin typeface="Verdana" panose="020B060403050404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a</a:t>
                      </a:r>
                      <a:r>
                        <a:rPr lang="en-US" altLang="zh-CN" sz="1500">
                          <a:latin typeface="Verdana" panose="020B060403050404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] = s3</a:t>
                      </a:r>
                      <a:endParaRPr lang="en-US" altLang="zh-CN" sz="1500">
                        <a:latin typeface="Verdana" panose="020B0604030504040204" pitchFamily="34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5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shift</a:t>
                      </a:r>
                      <a:endParaRPr lang="en-US" altLang="zh-CN" sz="15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zh-CN" sz="1500" dirty="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50863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5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lang="en-US" altLang="zh-CN" sz="15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500" b="1">
                          <a:solidFill>
                            <a:schemeClr val="folHlink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$ i i a</a:t>
                      </a:r>
                      <a:endParaRPr lang="en-US" altLang="zh-CN" sz="1500" b="1">
                        <a:solidFill>
                          <a:schemeClr val="folHlink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5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0 2 2 3</a:t>
                      </a:r>
                      <a:endParaRPr lang="en-US" altLang="zh-CN" sz="15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500" b="1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e a $</a:t>
                      </a:r>
                      <a:endParaRPr lang="en-US" altLang="zh-CN" sz="1500" b="1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500">
                          <a:latin typeface="Verdana" panose="020B060403050404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a[3, </a:t>
                      </a:r>
                      <a:r>
                        <a:rPr lang="en-US" altLang="zh-CN" sz="1500" b="1">
                          <a:latin typeface="Verdana" panose="020B060403050404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e</a:t>
                      </a:r>
                      <a:r>
                        <a:rPr lang="en-US" altLang="zh-CN" sz="1500">
                          <a:latin typeface="Verdana" panose="020B060403050404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] = r3</a:t>
                      </a:r>
                      <a:endParaRPr lang="en-US" altLang="zh-CN" sz="1500">
                        <a:latin typeface="Verdana" panose="020B0604030504040204" pitchFamily="34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500">
                          <a:latin typeface="Verdana" panose="020B060403050404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g[2, S] = 4</a:t>
                      </a:r>
                      <a:endParaRPr lang="en-US" altLang="zh-CN" sz="1500">
                        <a:latin typeface="Verdana" panose="020B0604030504040204" pitchFamily="34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5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reduce</a:t>
                      </a:r>
                      <a:endParaRPr lang="en-US" altLang="zh-CN" sz="15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500">
                          <a:latin typeface="Verdana" panose="020B060403050404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S</a:t>
                      </a:r>
                      <a:r>
                        <a:rPr lang="en-US" altLang="zh-CN" sz="15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1500">
                          <a:latin typeface="Verdana" panose="020B060403050404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 </a:t>
                      </a:r>
                      <a:r>
                        <a:rPr lang="en-US" altLang="zh-CN" sz="1500" b="1">
                          <a:latin typeface="Verdana" panose="020B060403050404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a</a:t>
                      </a:r>
                      <a:endParaRPr lang="en-US" altLang="zh-CN" sz="15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22262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5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lang="en-US" altLang="zh-CN" sz="15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500" b="1">
                          <a:solidFill>
                            <a:schemeClr val="folHlink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$ i i </a:t>
                      </a:r>
                      <a:r>
                        <a:rPr lang="en-US" altLang="zh-CN" sz="1500">
                          <a:solidFill>
                            <a:schemeClr val="folHlink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S</a:t>
                      </a:r>
                      <a:endParaRPr lang="en-US" altLang="zh-CN" sz="1500">
                        <a:solidFill>
                          <a:schemeClr val="folHlink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5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0 2 2 4</a:t>
                      </a:r>
                      <a:endParaRPr lang="en-US" altLang="zh-CN" sz="15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500" b="1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e a $</a:t>
                      </a:r>
                      <a:endParaRPr lang="en-US" altLang="zh-CN" sz="1500" b="1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500">
                          <a:solidFill>
                            <a:srgbClr val="A5002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a[4, </a:t>
                      </a:r>
                      <a:r>
                        <a:rPr lang="en-US" altLang="zh-CN" sz="1500" b="1">
                          <a:solidFill>
                            <a:srgbClr val="A5002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e</a:t>
                      </a:r>
                      <a:r>
                        <a:rPr lang="en-US" altLang="zh-CN" sz="1500">
                          <a:solidFill>
                            <a:srgbClr val="A5002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] = s5</a:t>
                      </a:r>
                      <a:endParaRPr lang="en-US" altLang="zh-CN" sz="1500">
                        <a:solidFill>
                          <a:srgbClr val="A5002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5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shift</a:t>
                      </a:r>
                      <a:endParaRPr lang="en-US" altLang="zh-CN" sz="15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zh-CN" sz="1500" dirty="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22263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5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6</a:t>
                      </a:r>
                      <a:endParaRPr lang="en-US" altLang="zh-CN" sz="15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500" b="1">
                          <a:solidFill>
                            <a:schemeClr val="folHlink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$ i i </a:t>
                      </a:r>
                      <a:r>
                        <a:rPr lang="en-US" altLang="zh-CN" sz="1500">
                          <a:solidFill>
                            <a:schemeClr val="folHlink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S </a:t>
                      </a:r>
                      <a:r>
                        <a:rPr lang="en-US" altLang="zh-CN" sz="1500" b="1">
                          <a:solidFill>
                            <a:schemeClr val="folHlink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e</a:t>
                      </a:r>
                      <a:endParaRPr lang="en-US" altLang="zh-CN" sz="1500" b="1">
                        <a:solidFill>
                          <a:schemeClr val="folHlink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5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0 2 2 4 5</a:t>
                      </a:r>
                      <a:endParaRPr lang="en-US" altLang="zh-CN" sz="15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500" b="1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a $</a:t>
                      </a:r>
                      <a:endParaRPr lang="en-US" altLang="zh-CN" sz="1500" b="1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500">
                          <a:latin typeface="Verdana" panose="020B060403050404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a[5, </a:t>
                      </a:r>
                      <a:r>
                        <a:rPr lang="en-US" altLang="zh-CN" sz="1500" b="1">
                          <a:latin typeface="Verdana" panose="020B060403050404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a</a:t>
                      </a:r>
                      <a:r>
                        <a:rPr lang="en-US" altLang="zh-CN" sz="1500">
                          <a:latin typeface="Verdana" panose="020B060403050404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] = s3</a:t>
                      </a:r>
                      <a:endParaRPr lang="en-US" altLang="zh-CN" sz="1500">
                        <a:latin typeface="Verdana" panose="020B0604030504040204" pitchFamily="34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5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shift</a:t>
                      </a:r>
                      <a:endParaRPr lang="en-US" altLang="zh-CN" sz="15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zh-CN" sz="1500" dirty="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50862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5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7</a:t>
                      </a:r>
                      <a:endParaRPr lang="en-US" altLang="zh-CN" sz="15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500" b="1">
                          <a:solidFill>
                            <a:schemeClr val="folHlink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$ i i </a:t>
                      </a:r>
                      <a:r>
                        <a:rPr lang="en-US" altLang="zh-CN" sz="1500">
                          <a:solidFill>
                            <a:schemeClr val="folHlink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S </a:t>
                      </a:r>
                      <a:r>
                        <a:rPr lang="en-US" altLang="zh-CN" sz="1500" b="1">
                          <a:solidFill>
                            <a:schemeClr val="folHlink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e a</a:t>
                      </a:r>
                      <a:endParaRPr lang="en-US" altLang="zh-CN" sz="1500" b="1">
                        <a:solidFill>
                          <a:schemeClr val="folHlink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5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0 2 2 4 5 3</a:t>
                      </a:r>
                      <a:endParaRPr lang="en-US" altLang="zh-CN" sz="15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500" b="1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$</a:t>
                      </a:r>
                      <a:endParaRPr lang="en-US" altLang="zh-CN" sz="1500" b="1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500">
                          <a:latin typeface="Verdana" panose="020B060403050404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a[3, </a:t>
                      </a:r>
                      <a:r>
                        <a:rPr lang="en-US" altLang="zh-CN" sz="1500" b="1">
                          <a:latin typeface="Verdana" panose="020B060403050404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$</a:t>
                      </a:r>
                      <a:r>
                        <a:rPr lang="en-US" altLang="zh-CN" sz="1500">
                          <a:latin typeface="Verdana" panose="020B060403050404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] = r3</a:t>
                      </a:r>
                      <a:endParaRPr lang="en-US" altLang="zh-CN" sz="1500">
                        <a:latin typeface="Verdana" panose="020B0604030504040204" pitchFamily="34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500">
                          <a:latin typeface="Verdana" panose="020B060403050404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g[5, S] = 6</a:t>
                      </a:r>
                      <a:endParaRPr lang="en-US" altLang="zh-CN" sz="1500">
                        <a:latin typeface="Verdana" panose="020B0604030504040204" pitchFamily="34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5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reduce</a:t>
                      </a:r>
                      <a:endParaRPr lang="en-US" altLang="zh-CN" sz="15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500">
                          <a:latin typeface="Verdana" panose="020B060403050404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S</a:t>
                      </a:r>
                      <a:r>
                        <a:rPr lang="en-US" altLang="zh-CN" sz="15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1500">
                          <a:latin typeface="Verdana" panose="020B060403050404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 </a:t>
                      </a:r>
                      <a:r>
                        <a:rPr lang="en-US" altLang="zh-CN" sz="1500" b="1">
                          <a:latin typeface="Verdana" panose="020B060403050404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a</a:t>
                      </a:r>
                      <a:endParaRPr lang="en-US" altLang="zh-CN" sz="1500" b="1">
                        <a:latin typeface="Verdana" panose="020B0604030504040204" pitchFamily="34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50863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5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8</a:t>
                      </a:r>
                      <a:endParaRPr lang="en-US" altLang="zh-CN" sz="15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500" b="1">
                          <a:solidFill>
                            <a:schemeClr val="folHlink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$ i i </a:t>
                      </a:r>
                      <a:r>
                        <a:rPr lang="en-US" altLang="zh-CN" sz="1500">
                          <a:solidFill>
                            <a:schemeClr val="folHlink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S </a:t>
                      </a:r>
                      <a:r>
                        <a:rPr lang="en-US" altLang="zh-CN" sz="1500" b="1">
                          <a:solidFill>
                            <a:schemeClr val="folHlink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e </a:t>
                      </a:r>
                      <a:r>
                        <a:rPr lang="en-US" altLang="zh-CN" sz="1500">
                          <a:solidFill>
                            <a:schemeClr val="folHlink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S</a:t>
                      </a:r>
                      <a:endParaRPr lang="en-US" altLang="zh-CN" sz="1500">
                        <a:solidFill>
                          <a:schemeClr val="folHlink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5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0 2 2 4 5 6</a:t>
                      </a:r>
                      <a:endParaRPr lang="en-US" altLang="zh-CN" sz="15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500" b="1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$</a:t>
                      </a:r>
                      <a:endParaRPr lang="en-US" altLang="zh-CN" sz="1500" b="1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500">
                          <a:latin typeface="Verdana" panose="020B060403050404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a[6, </a:t>
                      </a:r>
                      <a:r>
                        <a:rPr lang="en-US" altLang="zh-CN" sz="1500" b="1">
                          <a:latin typeface="Verdana" panose="020B060403050404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$</a:t>
                      </a:r>
                      <a:r>
                        <a:rPr lang="en-US" altLang="zh-CN" sz="1500">
                          <a:latin typeface="Verdana" panose="020B060403050404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] = r1</a:t>
                      </a:r>
                      <a:endParaRPr lang="en-US" altLang="zh-CN" sz="1500">
                        <a:latin typeface="Verdana" panose="020B0604030504040204" pitchFamily="34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500">
                          <a:latin typeface="Verdana" panose="020B060403050404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g[2, S] = 4</a:t>
                      </a:r>
                      <a:endParaRPr lang="en-US" altLang="zh-CN" sz="1500">
                        <a:latin typeface="Verdana" panose="020B0604030504040204" pitchFamily="34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5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reduce</a:t>
                      </a:r>
                      <a:endParaRPr lang="en-US" altLang="zh-CN" sz="15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300">
                          <a:latin typeface="Verdana" panose="020B060403050404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S</a:t>
                      </a:r>
                      <a:r>
                        <a:rPr lang="en-US" altLang="zh-CN" sz="13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1300">
                          <a:latin typeface="Verdana" panose="020B060403050404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 </a:t>
                      </a:r>
                      <a:r>
                        <a:rPr lang="en-US" altLang="zh-CN" sz="1300" b="1">
                          <a:latin typeface="Verdana" panose="020B060403050404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i</a:t>
                      </a:r>
                      <a:r>
                        <a:rPr lang="en-US" altLang="zh-CN" sz="1300">
                          <a:latin typeface="Verdana" panose="020B060403050404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S </a:t>
                      </a:r>
                      <a:r>
                        <a:rPr lang="en-US" altLang="zh-CN" sz="1300" b="1">
                          <a:latin typeface="Verdana" panose="020B060403050404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e</a:t>
                      </a:r>
                      <a:r>
                        <a:rPr lang="en-US" altLang="zh-CN" sz="1300">
                          <a:latin typeface="Verdana" panose="020B060403050404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S</a:t>
                      </a:r>
                      <a:endParaRPr lang="en-US" altLang="zh-CN" sz="13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50862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5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9</a:t>
                      </a:r>
                      <a:endParaRPr lang="en-US" altLang="zh-CN" sz="15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500" b="1">
                          <a:solidFill>
                            <a:schemeClr val="folHlink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$ i </a:t>
                      </a:r>
                      <a:r>
                        <a:rPr lang="en-US" altLang="zh-CN" sz="1500">
                          <a:solidFill>
                            <a:schemeClr val="folHlink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S</a:t>
                      </a:r>
                      <a:endParaRPr lang="en-US" altLang="zh-CN" sz="1500">
                        <a:solidFill>
                          <a:schemeClr val="folHlink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5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0 2 4</a:t>
                      </a:r>
                      <a:endParaRPr lang="en-US" altLang="zh-CN" sz="15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500" b="1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$</a:t>
                      </a:r>
                      <a:endParaRPr lang="en-US" altLang="zh-CN" sz="1500" b="1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500">
                          <a:latin typeface="Verdana" panose="020B060403050404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a[4, </a:t>
                      </a:r>
                      <a:r>
                        <a:rPr lang="en-US" altLang="zh-CN" sz="1500" b="1">
                          <a:latin typeface="Verdana" panose="020B060403050404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$</a:t>
                      </a:r>
                      <a:r>
                        <a:rPr lang="en-US" altLang="zh-CN" sz="1500">
                          <a:latin typeface="Verdana" panose="020B060403050404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] = r2</a:t>
                      </a:r>
                      <a:endParaRPr lang="en-US" altLang="zh-CN" sz="1500">
                        <a:latin typeface="Verdana" panose="020B0604030504040204" pitchFamily="34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500">
                          <a:latin typeface="Verdana" panose="020B060403050404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g[0, S] = 1</a:t>
                      </a:r>
                      <a:endParaRPr lang="en-US" altLang="zh-CN" sz="1500">
                        <a:latin typeface="Verdana" panose="020B0604030504040204" pitchFamily="34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5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reduce</a:t>
                      </a:r>
                      <a:endParaRPr lang="en-US" altLang="zh-CN" sz="15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500">
                          <a:latin typeface="Verdana" panose="020B060403050404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S</a:t>
                      </a:r>
                      <a:r>
                        <a:rPr lang="en-US" altLang="zh-CN" sz="15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1500">
                          <a:latin typeface="Verdana" panose="020B060403050404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 </a:t>
                      </a:r>
                      <a:r>
                        <a:rPr lang="en-US" altLang="zh-CN" sz="1500" b="1">
                          <a:latin typeface="Verdana" panose="020B060403050404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i</a:t>
                      </a:r>
                      <a:r>
                        <a:rPr lang="en-US" altLang="zh-CN" sz="1500">
                          <a:latin typeface="Verdana" panose="020B060403050404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S</a:t>
                      </a:r>
                      <a:endParaRPr lang="en-US" altLang="zh-CN" sz="15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22263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5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10</a:t>
                      </a:r>
                      <a:endParaRPr lang="en-US" altLang="zh-CN" sz="15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500" b="1">
                          <a:solidFill>
                            <a:schemeClr val="folHlink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$ </a:t>
                      </a:r>
                      <a:r>
                        <a:rPr lang="en-US" altLang="zh-CN" sz="1500">
                          <a:solidFill>
                            <a:schemeClr val="folHlink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S</a:t>
                      </a:r>
                      <a:endParaRPr lang="en-US" altLang="zh-CN" sz="1500">
                        <a:solidFill>
                          <a:schemeClr val="folHlink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5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0 1</a:t>
                      </a:r>
                      <a:endParaRPr lang="en-US" altLang="zh-CN" sz="15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500" b="1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$</a:t>
                      </a:r>
                      <a:endParaRPr lang="en-US" altLang="zh-CN" sz="1500" b="1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500">
                          <a:latin typeface="Verdana" panose="020B060403050404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a[1, </a:t>
                      </a:r>
                      <a:r>
                        <a:rPr lang="en-US" altLang="zh-CN" sz="1500" b="1">
                          <a:latin typeface="Verdana" panose="020B060403050404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$</a:t>
                      </a:r>
                      <a:r>
                        <a:rPr lang="en-US" altLang="zh-CN" sz="1500">
                          <a:latin typeface="Verdana" panose="020B060403050404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] = acc</a:t>
                      </a:r>
                      <a:endParaRPr lang="en-US" altLang="zh-CN" sz="1500">
                        <a:latin typeface="Verdana" panose="020B0604030504040204" pitchFamily="34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5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accept</a:t>
                      </a:r>
                      <a:endParaRPr lang="en-US" altLang="zh-CN" sz="15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endParaRPr lang="zh-CN" altLang="zh-CN" sz="1500" dirty="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en-US" altLang="zh-CN"/>
              <a:t>Error Recovery</a:t>
            </a:r>
            <a:endParaRPr lang="zh-CN" altLang="en-US" dirty="0"/>
          </a:p>
        </p:txBody>
      </p:sp>
      <p:sp>
        <p:nvSpPr>
          <p:cNvPr id="40963" name="内容占位符 2"/>
          <p:cNvSpPr>
            <a:spLocks noGrp="1"/>
          </p:cNvSpPr>
          <p:nvPr>
            <p:ph idx="1"/>
          </p:nvPr>
        </p:nvSpPr>
        <p:spPr>
          <a:xfrm>
            <a:off x="500063" y="1571625"/>
            <a:ext cx="8186737" cy="4643438"/>
          </a:xfrm>
        </p:spPr>
        <p:txBody>
          <a:bodyPr vert="horz" wrap="square" lIns="91440" tIns="45720" rIns="91440" bIns="45720" anchor="t"/>
          <a:p>
            <a:pPr>
              <a:buFont typeface="Arial" panose="020B0604020202020204" pitchFamily="34" charset="0"/>
              <a:buNone/>
            </a:pPr>
            <a:r>
              <a:rPr lang="en-US" altLang="zh-CN" kern="1200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Panic-mode error recovery</a:t>
            </a:r>
            <a:endParaRPr lang="en-US" altLang="zh-CN" kern="1200"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kern="1200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Phrase-level recovery</a:t>
            </a:r>
            <a:endParaRPr lang="en-US" altLang="zh-CN" kern="1200"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kern="1200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Error-Productions</a:t>
            </a:r>
            <a:endParaRPr lang="en-US" altLang="zh-CN" kern="1200"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kern="1200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Global-Correction</a:t>
            </a:r>
            <a:endParaRPr lang="zh-CN" altLang="en-US" kern="1200" dirty="0"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en-US" altLang="zh-CN"/>
              <a:t>Example</a:t>
            </a:r>
            <a:endParaRPr lang="zh-CN" altLang="en-US" dirty="0"/>
          </a:p>
        </p:txBody>
      </p:sp>
      <p:grpSp>
        <p:nvGrpSpPr>
          <p:cNvPr id="41987" name="Group 118"/>
          <p:cNvGrpSpPr/>
          <p:nvPr/>
        </p:nvGrpSpPr>
        <p:grpSpPr>
          <a:xfrm>
            <a:off x="566738" y="1409700"/>
            <a:ext cx="8077200" cy="4876800"/>
            <a:chOff x="672" y="432"/>
            <a:chExt cx="5088" cy="3072"/>
          </a:xfrm>
        </p:grpSpPr>
        <p:sp>
          <p:nvSpPr>
            <p:cNvPr id="41988" name="Text Box 56"/>
            <p:cNvSpPr txBox="1"/>
            <p:nvPr/>
          </p:nvSpPr>
          <p:spPr>
            <a:xfrm>
              <a:off x="1728" y="2976"/>
              <a:ext cx="192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zh-CN" sz="1200" b="1">
                  <a:latin typeface="Arial" panose="020B0604020202020204" pitchFamily="34" charset="0"/>
                  <a:ea typeface="宋体" panose="02010600030101010101" pitchFamily="2" charset="-122"/>
                </a:rPr>
                <a:t>+</a:t>
              </a:r>
              <a:endParaRPr lang="en-US" altLang="zh-CN" sz="12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989" name="Text Box 58"/>
            <p:cNvSpPr txBox="1"/>
            <p:nvPr/>
          </p:nvSpPr>
          <p:spPr>
            <a:xfrm>
              <a:off x="2016" y="2544"/>
              <a:ext cx="434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en-US" altLang="zh-CN" sz="1400" b="1">
                  <a:solidFill>
                    <a:srgbClr val="0066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I</a:t>
              </a:r>
              <a:r>
                <a:rPr lang="en-US" altLang="zh-CN" sz="1400" b="1" baseline="-25000">
                  <a:solidFill>
                    <a:srgbClr val="0066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4</a:t>
              </a:r>
              <a:endParaRPr lang="en-US" altLang="zh-CN" sz="1400" b="1" baseline="-25000">
                <a:solidFill>
                  <a:srgbClr val="0066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990" name="Rectangle 4"/>
            <p:cNvSpPr/>
            <p:nvPr/>
          </p:nvSpPr>
          <p:spPr>
            <a:xfrm>
              <a:off x="768" y="752"/>
              <a:ext cx="4992" cy="336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991" name="AutoShape 5"/>
            <p:cNvSpPr/>
            <p:nvPr/>
          </p:nvSpPr>
          <p:spPr>
            <a:xfrm>
              <a:off x="864" y="1680"/>
              <a:ext cx="864" cy="76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 cap="flat" cmpd="dbl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/>
            <a:p>
              <a:pPr lvl="0" eaLnBrk="1" hangingPunct="1"/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</a:rPr>
                <a:t>E' 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 E</a:t>
              </a:r>
              <a:endParaRPr lang="en-US" altLang="zh-CN" sz="14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lvl="0" eaLnBrk="1" hangingPunct="1"/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E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 E </a:t>
              </a:r>
              <a:r>
                <a:rPr lang="en-US" altLang="zh-CN" sz="1400" b="1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 E</a:t>
              </a:r>
              <a:endParaRPr lang="en-US" altLang="zh-CN" sz="1400" b="1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lvl="0" eaLnBrk="1" hangingPunct="1"/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E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 E </a:t>
              </a:r>
              <a:r>
                <a:rPr lang="en-US" altLang="zh-CN" sz="1400" b="1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*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 E</a:t>
              </a:r>
              <a:endParaRPr lang="en-US" altLang="zh-CN" sz="1400" b="1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lvl="0" eaLnBrk="1" hangingPunct="1"/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E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 </a:t>
              </a:r>
              <a:r>
                <a:rPr lang="en-US" altLang="zh-CN" sz="1400" b="1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(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 E </a:t>
              </a:r>
              <a:r>
                <a:rPr lang="en-US" altLang="zh-CN" sz="1400" b="1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)</a:t>
              </a:r>
              <a:endParaRPr lang="en-US" altLang="zh-CN" sz="1400" b="1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lvl="0" eaLnBrk="1" hangingPunct="1"/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E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 </a:t>
              </a:r>
              <a:r>
                <a:rPr lang="en-US" altLang="zh-CN" sz="1400" b="1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id</a:t>
              </a:r>
              <a:endParaRPr lang="en-US" altLang="zh-CN" sz="1400" b="1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1992" name="Text Box 6"/>
            <p:cNvSpPr txBox="1"/>
            <p:nvPr/>
          </p:nvSpPr>
          <p:spPr>
            <a:xfrm>
              <a:off x="864" y="1488"/>
              <a:ext cx="434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en-US" altLang="zh-CN" sz="1400" b="1">
                  <a:solidFill>
                    <a:srgbClr val="0066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I</a:t>
              </a:r>
              <a:r>
                <a:rPr lang="en-US" altLang="zh-CN" sz="1400" b="1" baseline="-25000">
                  <a:solidFill>
                    <a:srgbClr val="0066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0</a:t>
              </a:r>
              <a:endParaRPr lang="en-US" altLang="zh-CN" sz="1400" b="1" baseline="-25000">
                <a:solidFill>
                  <a:srgbClr val="0066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993" name="Line 7"/>
            <p:cNvSpPr/>
            <p:nvPr/>
          </p:nvSpPr>
          <p:spPr>
            <a:xfrm>
              <a:off x="672" y="2064"/>
              <a:ext cx="19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41994" name="Line 8"/>
            <p:cNvSpPr/>
            <p:nvPr/>
          </p:nvSpPr>
          <p:spPr>
            <a:xfrm flipV="1">
              <a:off x="1248" y="1392"/>
              <a:ext cx="0" cy="288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41995" name="AutoShape 21"/>
            <p:cNvSpPr/>
            <p:nvPr/>
          </p:nvSpPr>
          <p:spPr>
            <a:xfrm>
              <a:off x="864" y="624"/>
              <a:ext cx="864" cy="75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 cap="flat" cmpd="dbl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/>
            <a:p>
              <a:pPr lvl="0" eaLnBrk="1" hangingPunct="1"/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</a:rPr>
                <a:t>E 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</a:t>
              </a:r>
              <a:r>
                <a:rPr lang="en-US" altLang="zh-CN" sz="1400" b="1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id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 </a:t>
              </a:r>
              <a:endParaRPr lang="en-US" altLang="zh-CN" sz="1400" b="1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1996" name="Text Box 22"/>
            <p:cNvSpPr txBox="1"/>
            <p:nvPr/>
          </p:nvSpPr>
          <p:spPr>
            <a:xfrm>
              <a:off x="816" y="432"/>
              <a:ext cx="434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en-US" altLang="zh-CN" sz="1400" b="1">
                  <a:solidFill>
                    <a:srgbClr val="0066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I</a:t>
              </a:r>
              <a:r>
                <a:rPr lang="en-US" altLang="zh-CN" sz="1400" b="1" baseline="-25000">
                  <a:solidFill>
                    <a:srgbClr val="0066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3</a:t>
              </a:r>
              <a:endParaRPr lang="en-US" altLang="zh-CN" sz="1400" b="1" baseline="-25000">
                <a:solidFill>
                  <a:srgbClr val="0066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997" name="Text Box 23"/>
            <p:cNvSpPr txBox="1"/>
            <p:nvPr/>
          </p:nvSpPr>
          <p:spPr>
            <a:xfrm>
              <a:off x="1728" y="2592"/>
              <a:ext cx="192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zh-CN" sz="1200" b="1">
                  <a:latin typeface="Arial" panose="020B0604020202020204" pitchFamily="34" charset="0"/>
                  <a:ea typeface="宋体" panose="02010600030101010101" pitchFamily="2" charset="-122"/>
                </a:rPr>
                <a:t>*</a:t>
              </a:r>
              <a:endParaRPr lang="en-US" altLang="zh-CN" sz="12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998" name="AutoShape 52"/>
            <p:cNvSpPr/>
            <p:nvPr/>
          </p:nvSpPr>
          <p:spPr>
            <a:xfrm>
              <a:off x="864" y="2736"/>
              <a:ext cx="864" cy="768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38100" cap="flat" cmpd="dbl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/>
            <a:p>
              <a:pPr lvl="0" eaLnBrk="1" hangingPunct="1"/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</a:rPr>
                <a:t>E' 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E </a:t>
              </a:r>
              <a:endParaRPr lang="en-US" altLang="zh-CN" sz="14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lvl="0" eaLnBrk="1" hangingPunct="1"/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E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E  </a:t>
              </a:r>
              <a:r>
                <a:rPr lang="en-US" altLang="zh-CN" sz="1400" b="1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 E</a:t>
              </a:r>
              <a:endParaRPr lang="en-US" altLang="zh-CN" sz="1400" b="1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lvl="0" eaLnBrk="1" hangingPunct="1"/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E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E  </a:t>
              </a:r>
              <a:r>
                <a:rPr lang="en-US" altLang="zh-CN" sz="1400" b="1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*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 E</a:t>
              </a:r>
              <a:endParaRPr lang="en-US" altLang="zh-CN" sz="14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1999" name="Text Box 53"/>
            <p:cNvSpPr txBox="1"/>
            <p:nvPr/>
          </p:nvSpPr>
          <p:spPr>
            <a:xfrm>
              <a:off x="864" y="2544"/>
              <a:ext cx="434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en-US" altLang="zh-CN" sz="1400" b="1">
                  <a:solidFill>
                    <a:srgbClr val="0066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I</a:t>
              </a:r>
              <a:r>
                <a:rPr lang="en-US" altLang="zh-CN" sz="1400" b="1" baseline="-25000">
                  <a:solidFill>
                    <a:srgbClr val="0066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sz="1400" b="1" baseline="-25000">
                <a:solidFill>
                  <a:srgbClr val="0066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00" name="Line 54"/>
            <p:cNvSpPr/>
            <p:nvPr/>
          </p:nvSpPr>
          <p:spPr>
            <a:xfrm flipV="1">
              <a:off x="1728" y="2448"/>
              <a:ext cx="384" cy="384"/>
            </a:xfrm>
            <a:prstGeom prst="line">
              <a:avLst/>
            </a:prstGeom>
            <a:ln w="9525" cap="flat" cmpd="sng">
              <a:solidFill>
                <a:srgbClr val="003399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42001" name="Line 55"/>
            <p:cNvSpPr/>
            <p:nvPr/>
          </p:nvSpPr>
          <p:spPr>
            <a:xfrm>
              <a:off x="1728" y="3120"/>
              <a:ext cx="288" cy="0"/>
            </a:xfrm>
            <a:prstGeom prst="line">
              <a:avLst/>
            </a:prstGeom>
            <a:ln w="9525" cap="flat" cmpd="sng">
              <a:solidFill>
                <a:srgbClr val="A5002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42002" name="AutoShape 57"/>
            <p:cNvSpPr/>
            <p:nvPr/>
          </p:nvSpPr>
          <p:spPr>
            <a:xfrm>
              <a:off x="2016" y="2736"/>
              <a:ext cx="864" cy="76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 cap="flat" cmpd="dbl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/>
            <a:p>
              <a:pPr lvl="0" eaLnBrk="1" hangingPunct="1"/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</a:rPr>
                <a:t>E 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E </a:t>
              </a:r>
              <a:r>
                <a:rPr lang="en-US" altLang="zh-CN" sz="1400" b="1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  E</a:t>
              </a:r>
              <a:endParaRPr lang="en-US" altLang="zh-CN" sz="14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lvl="0" eaLnBrk="1" hangingPunct="1"/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E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 E </a:t>
              </a:r>
              <a:r>
                <a:rPr lang="en-US" altLang="zh-CN" sz="1400" b="1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 E</a:t>
              </a:r>
              <a:endParaRPr lang="en-US" altLang="zh-CN" sz="1400" b="1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lvl="0" eaLnBrk="1" hangingPunct="1"/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E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 E </a:t>
              </a:r>
              <a:r>
                <a:rPr lang="en-US" altLang="zh-CN" sz="1400" b="1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*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 E</a:t>
              </a:r>
              <a:endParaRPr lang="en-US" altLang="zh-CN" sz="1400" b="1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lvl="0" eaLnBrk="1" hangingPunct="1"/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E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 </a:t>
              </a:r>
              <a:r>
                <a:rPr lang="en-US" altLang="zh-CN" sz="1400" b="1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(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 E </a:t>
              </a:r>
              <a:r>
                <a:rPr lang="en-US" altLang="zh-CN" sz="1400" b="1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)</a:t>
              </a:r>
              <a:endParaRPr lang="en-US" altLang="zh-CN" sz="1400" b="1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lvl="0" eaLnBrk="1" hangingPunct="1"/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E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 </a:t>
              </a:r>
              <a:r>
                <a:rPr lang="en-US" altLang="zh-CN" sz="1400" b="1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id</a:t>
              </a:r>
              <a:endParaRPr lang="en-US" altLang="zh-CN" sz="1400" b="1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2003" name="AutoShape 60"/>
            <p:cNvSpPr/>
            <p:nvPr/>
          </p:nvSpPr>
          <p:spPr>
            <a:xfrm>
              <a:off x="2016" y="1680"/>
              <a:ext cx="864" cy="76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 cap="flat" cmpd="dbl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/>
            <a:p>
              <a:pPr lvl="0" eaLnBrk="1" hangingPunct="1"/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</a:rPr>
                <a:t>E 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E </a:t>
              </a:r>
              <a:r>
                <a:rPr lang="en-US" altLang="zh-CN" sz="1400" b="1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*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  E</a:t>
              </a:r>
              <a:endParaRPr lang="en-US" altLang="zh-CN" sz="14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lvl="0" eaLnBrk="1" hangingPunct="1"/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E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 E </a:t>
              </a:r>
              <a:r>
                <a:rPr lang="en-US" altLang="zh-CN" sz="1400" b="1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 E</a:t>
              </a:r>
              <a:endParaRPr lang="en-US" altLang="zh-CN" sz="1400" b="1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lvl="0" eaLnBrk="1" hangingPunct="1"/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E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 E </a:t>
              </a:r>
              <a:r>
                <a:rPr lang="en-US" altLang="zh-CN" sz="1400" b="1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*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 E</a:t>
              </a:r>
              <a:endParaRPr lang="en-US" altLang="zh-CN" sz="1400" b="1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lvl="0" eaLnBrk="1" hangingPunct="1"/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E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 </a:t>
              </a:r>
              <a:r>
                <a:rPr lang="en-US" altLang="zh-CN" sz="1400" b="1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(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 E </a:t>
              </a:r>
              <a:r>
                <a:rPr lang="en-US" altLang="zh-CN" sz="1400" b="1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)</a:t>
              </a:r>
              <a:endParaRPr lang="en-US" altLang="zh-CN" sz="1400" b="1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lvl="0" eaLnBrk="1" hangingPunct="1"/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E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 </a:t>
              </a:r>
              <a:r>
                <a:rPr lang="en-US" altLang="zh-CN" sz="1400" b="1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id</a:t>
              </a:r>
              <a:endParaRPr lang="en-US" altLang="zh-CN" sz="1400" b="1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2004" name="Text Box 61"/>
            <p:cNvSpPr txBox="1"/>
            <p:nvPr/>
          </p:nvSpPr>
          <p:spPr>
            <a:xfrm>
              <a:off x="2016" y="1488"/>
              <a:ext cx="434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en-US" altLang="zh-CN" sz="1400" b="1">
                  <a:solidFill>
                    <a:srgbClr val="0066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I</a:t>
              </a:r>
              <a:r>
                <a:rPr lang="en-US" altLang="zh-CN" sz="1400" b="1" baseline="-25000">
                  <a:solidFill>
                    <a:srgbClr val="0066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5</a:t>
              </a:r>
              <a:endParaRPr lang="en-US" altLang="zh-CN" sz="1400" b="1" baseline="-25000">
                <a:solidFill>
                  <a:srgbClr val="0066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05" name="Text Box 64"/>
            <p:cNvSpPr txBox="1"/>
            <p:nvPr/>
          </p:nvSpPr>
          <p:spPr>
            <a:xfrm>
              <a:off x="1248" y="1440"/>
              <a:ext cx="240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zh-CN" sz="1200" b="1">
                  <a:latin typeface="Arial" panose="020B0604020202020204" pitchFamily="34" charset="0"/>
                  <a:ea typeface="宋体" panose="02010600030101010101" pitchFamily="2" charset="-122"/>
                </a:rPr>
                <a:t>id</a:t>
              </a:r>
              <a:endParaRPr lang="en-US" altLang="zh-CN" sz="12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06" name="AutoShape 65"/>
            <p:cNvSpPr/>
            <p:nvPr/>
          </p:nvSpPr>
          <p:spPr>
            <a:xfrm>
              <a:off x="3168" y="624"/>
              <a:ext cx="864" cy="76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 cap="flat" cmpd="dbl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/>
            <a:p>
              <a:pPr lvl="0" eaLnBrk="1" hangingPunct="1"/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</a:rPr>
                <a:t>E 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</a:t>
              </a:r>
              <a:r>
                <a:rPr lang="en-US" altLang="zh-CN" sz="1400" b="1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(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 E  </a:t>
              </a:r>
              <a:r>
                <a:rPr lang="en-US" altLang="zh-CN" sz="1400" b="1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)</a:t>
              </a:r>
              <a:endParaRPr lang="en-US" altLang="zh-CN" sz="1400" b="1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lvl="0" eaLnBrk="1" hangingPunct="1"/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E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E  </a:t>
              </a:r>
              <a:r>
                <a:rPr lang="en-US" altLang="zh-CN" sz="1400" b="1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 E</a:t>
              </a:r>
              <a:endParaRPr lang="en-US" altLang="zh-CN" sz="1400" b="1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lvl="0" eaLnBrk="1" hangingPunct="1"/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E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E  </a:t>
              </a:r>
              <a:r>
                <a:rPr lang="en-US" altLang="zh-CN" sz="1400" b="1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*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 E</a:t>
              </a:r>
              <a:endParaRPr lang="en-US" altLang="zh-CN" sz="1400" b="1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2007" name="Text Box 66"/>
            <p:cNvSpPr txBox="1"/>
            <p:nvPr/>
          </p:nvSpPr>
          <p:spPr>
            <a:xfrm>
              <a:off x="3168" y="432"/>
              <a:ext cx="434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en-US" altLang="zh-CN" sz="1400" b="1">
                  <a:solidFill>
                    <a:srgbClr val="0066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I</a:t>
              </a:r>
              <a:r>
                <a:rPr lang="en-US" altLang="zh-CN" sz="1400" b="1" baseline="-25000">
                  <a:solidFill>
                    <a:srgbClr val="0066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6</a:t>
              </a:r>
              <a:endParaRPr lang="en-US" altLang="zh-CN" sz="1400" b="1" baseline="-25000">
                <a:solidFill>
                  <a:srgbClr val="0066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08" name="Text Box 67"/>
            <p:cNvSpPr txBox="1"/>
            <p:nvPr/>
          </p:nvSpPr>
          <p:spPr>
            <a:xfrm>
              <a:off x="4032" y="864"/>
              <a:ext cx="192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zh-CN" sz="1200" b="1">
                  <a:latin typeface="Arial" panose="020B0604020202020204" pitchFamily="34" charset="0"/>
                  <a:ea typeface="宋体" panose="02010600030101010101" pitchFamily="2" charset="-122"/>
                </a:rPr>
                <a:t>)</a:t>
              </a:r>
              <a:endParaRPr lang="en-US" altLang="zh-CN" sz="12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09" name="AutoShape 68"/>
            <p:cNvSpPr/>
            <p:nvPr/>
          </p:nvSpPr>
          <p:spPr>
            <a:xfrm>
              <a:off x="4320" y="624"/>
              <a:ext cx="864" cy="76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 cap="flat" cmpd="dbl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/>
            <a:p>
              <a:pPr lvl="0" eaLnBrk="1" hangingPunct="1"/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</a:rPr>
                <a:t>E 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</a:t>
              </a:r>
              <a:r>
                <a:rPr lang="en-US" altLang="zh-CN" sz="1400" b="1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(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 E </a:t>
              </a:r>
              <a:r>
                <a:rPr lang="en-US" altLang="zh-CN" sz="1400" b="1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)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 </a:t>
              </a:r>
              <a:endParaRPr lang="en-US" altLang="zh-CN" sz="14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2010" name="Text Box 69"/>
            <p:cNvSpPr txBox="1"/>
            <p:nvPr/>
          </p:nvSpPr>
          <p:spPr>
            <a:xfrm>
              <a:off x="4320" y="432"/>
              <a:ext cx="434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en-US" altLang="zh-CN" sz="1400" b="1">
                  <a:solidFill>
                    <a:srgbClr val="0066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I</a:t>
              </a:r>
              <a:r>
                <a:rPr lang="en-US" altLang="zh-CN" sz="1400" b="1" baseline="-25000">
                  <a:solidFill>
                    <a:srgbClr val="0066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9</a:t>
              </a:r>
              <a:endParaRPr lang="en-US" altLang="zh-CN" sz="1400" b="1" baseline="-25000">
                <a:solidFill>
                  <a:srgbClr val="0066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11" name="Line 70"/>
            <p:cNvSpPr/>
            <p:nvPr/>
          </p:nvSpPr>
          <p:spPr>
            <a:xfrm>
              <a:off x="4032" y="1008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42012" name="Text Box 71"/>
            <p:cNvSpPr txBox="1"/>
            <p:nvPr/>
          </p:nvSpPr>
          <p:spPr>
            <a:xfrm>
              <a:off x="2880" y="864"/>
              <a:ext cx="192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zh-CN" sz="1200">
                  <a:latin typeface="Arial" panose="020B0604020202020204" pitchFamily="34" charset="0"/>
                  <a:ea typeface="宋体" panose="02010600030101010101" pitchFamily="2" charset="-122"/>
                </a:rPr>
                <a:t>E</a:t>
              </a:r>
              <a:endParaRPr lang="en-US" altLang="zh-CN" sz="12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13" name="Line 72"/>
            <p:cNvSpPr/>
            <p:nvPr/>
          </p:nvSpPr>
          <p:spPr>
            <a:xfrm>
              <a:off x="2880" y="1008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42014" name="Line 73"/>
            <p:cNvSpPr/>
            <p:nvPr/>
          </p:nvSpPr>
          <p:spPr>
            <a:xfrm>
              <a:off x="1248" y="2448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42015" name="Text Box 74"/>
            <p:cNvSpPr txBox="1"/>
            <p:nvPr/>
          </p:nvSpPr>
          <p:spPr>
            <a:xfrm>
              <a:off x="2880" y="1872"/>
              <a:ext cx="192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zh-CN" sz="1200">
                  <a:latin typeface="Arial" panose="020B0604020202020204" pitchFamily="34" charset="0"/>
                  <a:ea typeface="宋体" panose="02010600030101010101" pitchFamily="2" charset="-122"/>
                </a:rPr>
                <a:t>E</a:t>
              </a:r>
              <a:endParaRPr lang="en-US" altLang="zh-CN" sz="12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16" name="AutoShape 75"/>
            <p:cNvSpPr/>
            <p:nvPr/>
          </p:nvSpPr>
          <p:spPr>
            <a:xfrm>
              <a:off x="2016" y="624"/>
              <a:ext cx="864" cy="76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 cap="flat" cmpd="dbl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/>
            <a:p>
              <a:pPr lvl="0" eaLnBrk="1" hangingPunct="1"/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</a:rPr>
                <a:t>E 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</a:t>
              </a:r>
              <a:r>
                <a:rPr lang="en-US" altLang="zh-CN" sz="1400" b="1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(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  E </a:t>
              </a:r>
              <a:r>
                <a:rPr lang="en-US" altLang="zh-CN" sz="1400" b="1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)</a:t>
              </a:r>
              <a:endParaRPr lang="en-US" altLang="zh-CN" sz="1400" b="1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lvl="0" eaLnBrk="1" hangingPunct="1"/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E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 E </a:t>
              </a:r>
              <a:r>
                <a:rPr lang="en-US" altLang="zh-CN" sz="1400" b="1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 E</a:t>
              </a:r>
              <a:endParaRPr lang="en-US" altLang="zh-CN" sz="1400" b="1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lvl="0" eaLnBrk="1" hangingPunct="1"/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E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 E </a:t>
              </a:r>
              <a:r>
                <a:rPr lang="en-US" altLang="zh-CN" sz="1400" b="1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*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 E</a:t>
              </a:r>
              <a:endParaRPr lang="en-US" altLang="zh-CN" sz="1400" b="1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lvl="0" eaLnBrk="1" hangingPunct="1"/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E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 </a:t>
              </a:r>
              <a:r>
                <a:rPr lang="en-US" altLang="zh-CN" sz="1400" b="1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(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 E </a:t>
              </a:r>
              <a:r>
                <a:rPr lang="en-US" altLang="zh-CN" sz="1400" b="1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)</a:t>
              </a:r>
              <a:endParaRPr lang="en-US" altLang="zh-CN" sz="1400" b="1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lvl="0" eaLnBrk="1" hangingPunct="1"/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E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14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 </a:t>
              </a:r>
              <a:r>
                <a:rPr lang="en-US" altLang="zh-CN" sz="1400" b="1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id</a:t>
              </a:r>
              <a:endParaRPr lang="en-US" altLang="zh-CN" sz="1400" b="1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2017" name="Text Box 76"/>
            <p:cNvSpPr txBox="1"/>
            <p:nvPr/>
          </p:nvSpPr>
          <p:spPr>
            <a:xfrm>
              <a:off x="2016" y="432"/>
              <a:ext cx="434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en-US" altLang="zh-CN" sz="1400" b="1">
                  <a:solidFill>
                    <a:srgbClr val="0066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I</a:t>
              </a:r>
              <a:r>
                <a:rPr lang="en-US" altLang="zh-CN" sz="1400" b="1" baseline="-25000">
                  <a:solidFill>
                    <a:srgbClr val="0066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2</a:t>
              </a:r>
              <a:endParaRPr lang="en-US" altLang="zh-CN" sz="1400" b="1" baseline="-25000">
                <a:solidFill>
                  <a:srgbClr val="0066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18" name="Line 77"/>
            <p:cNvSpPr/>
            <p:nvPr/>
          </p:nvSpPr>
          <p:spPr>
            <a:xfrm flipV="1">
              <a:off x="1728" y="1392"/>
              <a:ext cx="384" cy="384"/>
            </a:xfrm>
            <a:prstGeom prst="line">
              <a:avLst/>
            </a:prstGeom>
            <a:ln w="9525" cap="flat" cmpd="sng">
              <a:solidFill>
                <a:srgbClr val="006600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42019" name="Text Box 78"/>
            <p:cNvSpPr txBox="1"/>
            <p:nvPr/>
          </p:nvSpPr>
          <p:spPr>
            <a:xfrm>
              <a:off x="1680" y="1584"/>
              <a:ext cx="240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zh-CN" sz="1200" b="1">
                  <a:latin typeface="Arial" panose="020B0604020202020204" pitchFamily="34" charset="0"/>
                  <a:ea typeface="宋体" panose="02010600030101010101" pitchFamily="2" charset="-122"/>
                </a:rPr>
                <a:t>(</a:t>
              </a:r>
              <a:endParaRPr lang="en-US" altLang="zh-CN" sz="12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20" name="AutoShape 79"/>
            <p:cNvSpPr/>
            <p:nvPr/>
          </p:nvSpPr>
          <p:spPr>
            <a:xfrm>
              <a:off x="4320" y="2736"/>
              <a:ext cx="864" cy="768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38100" cap="flat" cmpd="dbl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/>
            <a:p>
              <a:pPr lvl="0" eaLnBrk="1" hangingPunct="1"/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</a:rPr>
                <a:t>E 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E </a:t>
              </a:r>
              <a:r>
                <a:rPr lang="en-US" altLang="zh-CN" sz="1400" b="1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 E </a:t>
              </a:r>
              <a:endParaRPr lang="en-US" altLang="zh-CN" sz="14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lvl="0" eaLnBrk="1" hangingPunct="1"/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E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E  </a:t>
              </a:r>
              <a:r>
                <a:rPr lang="en-US" altLang="zh-CN" sz="1400" b="1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 E</a:t>
              </a:r>
              <a:endParaRPr lang="en-US" altLang="zh-CN" sz="1400" b="1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lvl="0" eaLnBrk="1" hangingPunct="1"/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E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E  </a:t>
              </a:r>
              <a:r>
                <a:rPr lang="en-US" altLang="zh-CN" sz="1400" b="1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*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 E</a:t>
              </a:r>
              <a:endParaRPr lang="en-US" altLang="zh-CN" sz="1400" b="1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2021" name="Text Box 80"/>
            <p:cNvSpPr txBox="1"/>
            <p:nvPr/>
          </p:nvSpPr>
          <p:spPr>
            <a:xfrm>
              <a:off x="4272" y="2544"/>
              <a:ext cx="434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en-US" altLang="zh-CN" sz="1400" b="1">
                  <a:solidFill>
                    <a:srgbClr val="0066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I</a:t>
              </a:r>
              <a:r>
                <a:rPr lang="en-US" altLang="zh-CN" sz="1400" b="1" baseline="-25000">
                  <a:solidFill>
                    <a:srgbClr val="0066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7</a:t>
              </a:r>
              <a:endParaRPr lang="en-US" altLang="zh-CN" sz="1400" b="1" baseline="-25000">
                <a:solidFill>
                  <a:srgbClr val="0066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22" name="Text Box 81"/>
            <p:cNvSpPr txBox="1"/>
            <p:nvPr/>
          </p:nvSpPr>
          <p:spPr>
            <a:xfrm>
              <a:off x="2880" y="2928"/>
              <a:ext cx="192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zh-CN" sz="1200">
                  <a:latin typeface="Arial" panose="020B0604020202020204" pitchFamily="34" charset="0"/>
                  <a:ea typeface="宋体" panose="02010600030101010101" pitchFamily="2" charset="-122"/>
                </a:rPr>
                <a:t>E</a:t>
              </a:r>
              <a:endParaRPr lang="en-US" altLang="zh-CN" sz="12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23" name="Line 82"/>
            <p:cNvSpPr/>
            <p:nvPr/>
          </p:nvSpPr>
          <p:spPr>
            <a:xfrm>
              <a:off x="2880" y="3072"/>
              <a:ext cx="14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42024" name="AutoShape 83"/>
            <p:cNvSpPr/>
            <p:nvPr/>
          </p:nvSpPr>
          <p:spPr>
            <a:xfrm>
              <a:off x="4320" y="1680"/>
              <a:ext cx="864" cy="768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38100" cap="flat" cmpd="dbl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/>
            <a:p>
              <a:pPr lvl="0" eaLnBrk="1" hangingPunct="1"/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</a:rPr>
                <a:t>E 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E </a:t>
              </a:r>
              <a:r>
                <a:rPr lang="en-US" altLang="zh-CN" sz="1400" b="1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*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 E </a:t>
              </a:r>
              <a:endParaRPr lang="en-US" altLang="zh-CN" sz="14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lvl="0" eaLnBrk="1" hangingPunct="1"/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E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E  </a:t>
              </a:r>
              <a:r>
                <a:rPr lang="en-US" altLang="zh-CN" sz="1400" b="1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 E</a:t>
              </a:r>
              <a:endParaRPr lang="en-US" altLang="zh-CN" sz="1400" b="1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lvl="0" eaLnBrk="1" hangingPunct="1"/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E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E  </a:t>
              </a:r>
              <a:r>
                <a:rPr lang="en-US" altLang="zh-CN" sz="1400" b="1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*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 E</a:t>
              </a:r>
              <a:endParaRPr lang="en-US" altLang="zh-CN" sz="1400" b="1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2025" name="Text Box 84"/>
            <p:cNvSpPr txBox="1"/>
            <p:nvPr/>
          </p:nvSpPr>
          <p:spPr>
            <a:xfrm>
              <a:off x="4320" y="1488"/>
              <a:ext cx="434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en-US" altLang="zh-CN" sz="1400" b="1">
                  <a:solidFill>
                    <a:srgbClr val="0066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I</a:t>
              </a:r>
              <a:r>
                <a:rPr lang="en-US" altLang="zh-CN" sz="1400" b="1" baseline="-25000">
                  <a:solidFill>
                    <a:srgbClr val="0066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8</a:t>
              </a:r>
              <a:endParaRPr lang="en-US" altLang="zh-CN" sz="1400" b="1" baseline="-25000">
                <a:solidFill>
                  <a:srgbClr val="0066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26" name="Text Box 85"/>
            <p:cNvSpPr txBox="1"/>
            <p:nvPr/>
          </p:nvSpPr>
          <p:spPr>
            <a:xfrm>
              <a:off x="1248" y="2496"/>
              <a:ext cx="192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zh-CN" sz="1200">
                  <a:latin typeface="Arial" panose="020B0604020202020204" pitchFamily="34" charset="0"/>
                  <a:ea typeface="宋体" panose="02010600030101010101" pitchFamily="2" charset="-122"/>
                </a:rPr>
                <a:t>E</a:t>
              </a:r>
              <a:endParaRPr lang="en-US" altLang="zh-CN" sz="12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27" name="Line 86"/>
            <p:cNvSpPr/>
            <p:nvPr/>
          </p:nvSpPr>
          <p:spPr>
            <a:xfrm>
              <a:off x="2880" y="2016"/>
              <a:ext cx="14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42028" name="Line 89"/>
            <p:cNvSpPr/>
            <p:nvPr/>
          </p:nvSpPr>
          <p:spPr>
            <a:xfrm flipH="1">
              <a:off x="2880" y="1392"/>
              <a:ext cx="384" cy="384"/>
            </a:xfrm>
            <a:prstGeom prst="line">
              <a:avLst/>
            </a:prstGeom>
            <a:ln w="9525" cap="flat" cmpd="sng">
              <a:solidFill>
                <a:srgbClr val="003399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42029" name="Text Box 90"/>
            <p:cNvSpPr txBox="1"/>
            <p:nvPr/>
          </p:nvSpPr>
          <p:spPr>
            <a:xfrm>
              <a:off x="3024" y="1392"/>
              <a:ext cx="192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zh-CN" sz="1200" b="1">
                  <a:latin typeface="Arial" panose="020B0604020202020204" pitchFamily="34" charset="0"/>
                  <a:ea typeface="宋体" panose="02010600030101010101" pitchFamily="2" charset="-122"/>
                </a:rPr>
                <a:t>*</a:t>
              </a:r>
              <a:endParaRPr lang="en-US" altLang="zh-CN" sz="12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30" name="Text Box 91"/>
            <p:cNvSpPr txBox="1"/>
            <p:nvPr/>
          </p:nvSpPr>
          <p:spPr>
            <a:xfrm>
              <a:off x="3408" y="1392"/>
              <a:ext cx="192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zh-CN" sz="1200" b="1">
                  <a:latin typeface="Arial" panose="020B0604020202020204" pitchFamily="34" charset="0"/>
                  <a:ea typeface="宋体" panose="02010600030101010101" pitchFamily="2" charset="-122"/>
                </a:rPr>
                <a:t>+</a:t>
              </a:r>
              <a:endParaRPr lang="en-US" altLang="zh-CN" sz="12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31" name="Line 92"/>
            <p:cNvSpPr/>
            <p:nvPr/>
          </p:nvSpPr>
          <p:spPr>
            <a:xfrm flipH="1">
              <a:off x="2784" y="1392"/>
              <a:ext cx="864" cy="1344"/>
            </a:xfrm>
            <a:prstGeom prst="line">
              <a:avLst/>
            </a:prstGeom>
            <a:ln w="28575" cap="flat" cmpd="sng">
              <a:solidFill>
                <a:srgbClr val="A5002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42032" name="Line 93"/>
            <p:cNvSpPr/>
            <p:nvPr/>
          </p:nvSpPr>
          <p:spPr>
            <a:xfrm flipH="1">
              <a:off x="2880" y="2112"/>
              <a:ext cx="1440" cy="0"/>
            </a:xfrm>
            <a:prstGeom prst="line">
              <a:avLst/>
            </a:prstGeom>
            <a:ln w="9525" cap="flat" cmpd="sng">
              <a:solidFill>
                <a:srgbClr val="003399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42033" name="Text Box 94"/>
            <p:cNvSpPr txBox="1"/>
            <p:nvPr/>
          </p:nvSpPr>
          <p:spPr>
            <a:xfrm>
              <a:off x="4128" y="2016"/>
              <a:ext cx="192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zh-CN" sz="1200" b="1">
                  <a:latin typeface="Arial" panose="020B0604020202020204" pitchFamily="34" charset="0"/>
                  <a:ea typeface="宋体" panose="02010600030101010101" pitchFamily="2" charset="-122"/>
                </a:rPr>
                <a:t>*</a:t>
              </a:r>
              <a:endParaRPr lang="en-US" altLang="zh-CN" sz="12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34" name="Line 95"/>
            <p:cNvSpPr/>
            <p:nvPr/>
          </p:nvSpPr>
          <p:spPr>
            <a:xfrm flipH="1">
              <a:off x="2880" y="3168"/>
              <a:ext cx="1440" cy="0"/>
            </a:xfrm>
            <a:prstGeom prst="line">
              <a:avLst/>
            </a:prstGeom>
            <a:ln w="9525" cap="flat" cmpd="sng">
              <a:solidFill>
                <a:srgbClr val="A5002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42035" name="Text Box 96"/>
            <p:cNvSpPr txBox="1"/>
            <p:nvPr/>
          </p:nvSpPr>
          <p:spPr>
            <a:xfrm>
              <a:off x="4128" y="3168"/>
              <a:ext cx="192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zh-CN" sz="1200" b="1">
                  <a:latin typeface="Arial" panose="020B0604020202020204" pitchFamily="34" charset="0"/>
                  <a:ea typeface="宋体" panose="02010600030101010101" pitchFamily="2" charset="-122"/>
                </a:rPr>
                <a:t>+</a:t>
              </a:r>
              <a:endParaRPr lang="en-US" altLang="zh-CN" sz="12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36" name="Line 97"/>
            <p:cNvSpPr/>
            <p:nvPr/>
          </p:nvSpPr>
          <p:spPr>
            <a:xfrm flipH="1">
              <a:off x="2880" y="2208"/>
              <a:ext cx="1440" cy="720"/>
            </a:xfrm>
            <a:prstGeom prst="line">
              <a:avLst/>
            </a:prstGeom>
            <a:ln w="28575" cap="flat" cmpd="sng">
              <a:solidFill>
                <a:srgbClr val="A5002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42037" name="Text Box 98"/>
            <p:cNvSpPr txBox="1"/>
            <p:nvPr/>
          </p:nvSpPr>
          <p:spPr>
            <a:xfrm>
              <a:off x="4128" y="2256"/>
              <a:ext cx="192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zh-CN" sz="1200" b="1">
                  <a:latin typeface="Arial" panose="020B0604020202020204" pitchFamily="34" charset="0"/>
                  <a:ea typeface="宋体" panose="02010600030101010101" pitchFamily="2" charset="-122"/>
                </a:rPr>
                <a:t>+</a:t>
              </a:r>
              <a:endParaRPr lang="en-US" altLang="zh-CN" sz="12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38" name="Line 99"/>
            <p:cNvSpPr/>
            <p:nvPr/>
          </p:nvSpPr>
          <p:spPr>
            <a:xfrm flipH="1" flipV="1">
              <a:off x="2880" y="2208"/>
              <a:ext cx="1440" cy="768"/>
            </a:xfrm>
            <a:prstGeom prst="line">
              <a:avLst/>
            </a:prstGeom>
            <a:ln w="9525" cap="flat" cmpd="sng">
              <a:solidFill>
                <a:srgbClr val="003399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42039" name="Text Box 100"/>
            <p:cNvSpPr txBox="1"/>
            <p:nvPr/>
          </p:nvSpPr>
          <p:spPr>
            <a:xfrm>
              <a:off x="4128" y="2784"/>
              <a:ext cx="192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zh-CN" sz="1200" b="1">
                  <a:latin typeface="Arial" panose="020B0604020202020204" pitchFamily="34" charset="0"/>
                  <a:ea typeface="宋体" panose="02010600030101010101" pitchFamily="2" charset="-122"/>
                </a:rPr>
                <a:t>*</a:t>
              </a:r>
              <a:endParaRPr lang="en-US" altLang="zh-CN" sz="12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40" name="Arc 104"/>
            <p:cNvSpPr/>
            <p:nvPr/>
          </p:nvSpPr>
          <p:spPr>
            <a:xfrm flipH="1" flipV="1">
              <a:off x="2736" y="480"/>
              <a:ext cx="242" cy="240"/>
            </a:xfrm>
            <a:custGeom>
              <a:avLst/>
              <a:gdLst>
                <a:gd name="txL" fmla="*/ 0 w 43200"/>
                <a:gd name="txT" fmla="*/ 0 h 43190"/>
                <a:gd name="txR" fmla="*/ 43200 w 43200"/>
                <a:gd name="txB" fmla="*/ 43190 h 43190"/>
              </a:gdLst>
              <a:ahLst/>
              <a:cxnLst>
                <a:cxn ang="0">
                  <a:pos x="1" y="1"/>
                </a:cxn>
                <a:cxn ang="0">
                  <a:pos x="1" y="0"/>
                </a:cxn>
                <a:cxn ang="0">
                  <a:pos x="1" y="1"/>
                </a:cxn>
              </a:cxnLst>
              <a:rect l="txL" t="txT" r="txR" b="txB"/>
              <a:pathLst>
                <a:path w="43200" h="43190" fill="none">
                  <a:moveTo>
                    <a:pt x="43196" y="21218"/>
                  </a:moveTo>
                  <a:cubicBezTo>
                    <a:pt x="43198" y="21341"/>
                    <a:pt x="43200" y="21465"/>
                    <a:pt x="43200" y="21590"/>
                  </a:cubicBezTo>
                  <a:cubicBezTo>
                    <a:pt x="43200" y="33519"/>
                    <a:pt x="33529" y="43190"/>
                    <a:pt x="21600" y="43190"/>
                  </a:cubicBezTo>
                  <a:cubicBezTo>
                    <a:pt x="9670" y="43190"/>
                    <a:pt x="0" y="33519"/>
                    <a:pt x="0" y="21590"/>
                  </a:cubicBezTo>
                  <a:cubicBezTo>
                    <a:pt x="-1" y="9919"/>
                    <a:pt x="9270" y="358"/>
                    <a:pt x="20936" y="0"/>
                  </a:cubicBezTo>
                </a:path>
                <a:path w="43200" h="43190" stroke="0">
                  <a:moveTo>
                    <a:pt x="43196" y="21218"/>
                  </a:moveTo>
                  <a:cubicBezTo>
                    <a:pt x="43198" y="21341"/>
                    <a:pt x="43200" y="21465"/>
                    <a:pt x="43200" y="21590"/>
                  </a:cubicBezTo>
                  <a:cubicBezTo>
                    <a:pt x="43200" y="33519"/>
                    <a:pt x="33529" y="43190"/>
                    <a:pt x="21600" y="43190"/>
                  </a:cubicBezTo>
                  <a:cubicBezTo>
                    <a:pt x="9670" y="43190"/>
                    <a:pt x="0" y="33519"/>
                    <a:pt x="0" y="21590"/>
                  </a:cubicBezTo>
                  <a:cubicBezTo>
                    <a:pt x="-1" y="9919"/>
                    <a:pt x="9270" y="358"/>
                    <a:pt x="20936" y="0"/>
                  </a:cubicBezTo>
                  <a:lnTo>
                    <a:pt x="21600" y="21590"/>
                  </a:lnTo>
                  <a:close/>
                </a:path>
              </a:pathLst>
            </a:custGeom>
            <a:noFill/>
            <a:ln w="9525" cap="flat" cmpd="sng">
              <a:solidFill>
                <a:srgbClr val="006600">
                  <a:alpha val="100000"/>
                </a:srgbClr>
              </a:solidFill>
              <a:prstDash val="solid"/>
              <a:round/>
              <a:headEnd type="none" w="med" len="med"/>
              <a:tailEnd type="arrow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2041" name="Text Box 105"/>
            <p:cNvSpPr txBox="1"/>
            <p:nvPr/>
          </p:nvSpPr>
          <p:spPr>
            <a:xfrm>
              <a:off x="2592" y="432"/>
              <a:ext cx="240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zh-CN" sz="1200" b="1">
                  <a:latin typeface="Arial" panose="020B0604020202020204" pitchFamily="34" charset="0"/>
                  <a:ea typeface="宋体" panose="02010600030101010101" pitchFamily="2" charset="-122"/>
                </a:rPr>
                <a:t>(</a:t>
              </a:r>
              <a:endParaRPr lang="en-US" altLang="zh-CN" sz="12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42" name="Line 106"/>
            <p:cNvSpPr/>
            <p:nvPr/>
          </p:nvSpPr>
          <p:spPr>
            <a:xfrm flipH="1" flipV="1">
              <a:off x="1728" y="1008"/>
              <a:ext cx="288" cy="0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42043" name="Text Box 107"/>
            <p:cNvSpPr txBox="1"/>
            <p:nvPr/>
          </p:nvSpPr>
          <p:spPr>
            <a:xfrm>
              <a:off x="1824" y="864"/>
              <a:ext cx="240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zh-CN" sz="1200" b="1">
                  <a:latin typeface="Arial" panose="020B0604020202020204" pitchFamily="34" charset="0"/>
                  <a:ea typeface="宋体" panose="02010600030101010101" pitchFamily="2" charset="-122"/>
                </a:rPr>
                <a:t>id</a:t>
              </a:r>
              <a:endParaRPr lang="en-US" altLang="zh-CN" sz="12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44" name="Line 108"/>
            <p:cNvSpPr/>
            <p:nvPr/>
          </p:nvSpPr>
          <p:spPr>
            <a:xfrm flipV="1">
              <a:off x="2352" y="1392"/>
              <a:ext cx="0" cy="288"/>
            </a:xfrm>
            <a:prstGeom prst="line">
              <a:avLst/>
            </a:prstGeom>
            <a:ln w="9525" cap="flat" cmpd="sng">
              <a:solidFill>
                <a:srgbClr val="006600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42045" name="Text Box 109"/>
            <p:cNvSpPr txBox="1"/>
            <p:nvPr/>
          </p:nvSpPr>
          <p:spPr>
            <a:xfrm>
              <a:off x="2208" y="1488"/>
              <a:ext cx="240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zh-CN" sz="1200" b="1">
                  <a:latin typeface="Arial" panose="020B0604020202020204" pitchFamily="34" charset="0"/>
                  <a:ea typeface="宋体" panose="02010600030101010101" pitchFamily="2" charset="-122"/>
                </a:rPr>
                <a:t>(</a:t>
              </a:r>
              <a:endParaRPr lang="en-US" altLang="zh-CN" sz="12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46" name="Line 110"/>
            <p:cNvSpPr/>
            <p:nvPr/>
          </p:nvSpPr>
          <p:spPr>
            <a:xfrm flipV="1">
              <a:off x="2496" y="1392"/>
              <a:ext cx="0" cy="1344"/>
            </a:xfrm>
            <a:prstGeom prst="line">
              <a:avLst/>
            </a:prstGeom>
            <a:ln w="9525" cap="flat" cmpd="sng">
              <a:solidFill>
                <a:srgbClr val="006600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42047" name="Text Box 111"/>
            <p:cNvSpPr txBox="1"/>
            <p:nvPr/>
          </p:nvSpPr>
          <p:spPr>
            <a:xfrm>
              <a:off x="2352" y="2544"/>
              <a:ext cx="240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zh-CN" sz="1200" b="1">
                  <a:latin typeface="Arial" panose="020B0604020202020204" pitchFamily="34" charset="0"/>
                  <a:ea typeface="宋体" panose="02010600030101010101" pitchFamily="2" charset="-122"/>
                </a:rPr>
                <a:t>(</a:t>
              </a:r>
              <a:endParaRPr lang="en-US" altLang="zh-CN" sz="12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48" name="Line 112"/>
            <p:cNvSpPr/>
            <p:nvPr/>
          </p:nvSpPr>
          <p:spPr>
            <a:xfrm flipH="1" flipV="1">
              <a:off x="1728" y="1296"/>
              <a:ext cx="288" cy="1488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42049" name="Line 113"/>
            <p:cNvSpPr/>
            <p:nvPr/>
          </p:nvSpPr>
          <p:spPr>
            <a:xfrm flipH="1" flipV="1">
              <a:off x="1728" y="1104"/>
              <a:ext cx="288" cy="672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42050" name="Text Box 114"/>
            <p:cNvSpPr txBox="1"/>
            <p:nvPr/>
          </p:nvSpPr>
          <p:spPr>
            <a:xfrm>
              <a:off x="1824" y="1632"/>
              <a:ext cx="240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zh-CN" sz="1200" b="1">
                  <a:latin typeface="Arial" panose="020B0604020202020204" pitchFamily="34" charset="0"/>
                  <a:ea typeface="宋体" panose="02010600030101010101" pitchFamily="2" charset="-122"/>
                </a:rPr>
                <a:t>id</a:t>
              </a:r>
              <a:endParaRPr lang="en-US" altLang="zh-CN" sz="12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51" name="Text Box 115"/>
            <p:cNvSpPr txBox="1"/>
            <p:nvPr/>
          </p:nvSpPr>
          <p:spPr>
            <a:xfrm>
              <a:off x="1872" y="2688"/>
              <a:ext cx="240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zh-CN" sz="1200" b="1">
                  <a:latin typeface="Arial" panose="020B0604020202020204" pitchFamily="34" charset="0"/>
                  <a:ea typeface="宋体" panose="02010600030101010101" pitchFamily="2" charset="-122"/>
                </a:rPr>
                <a:t>id</a:t>
              </a:r>
              <a:endParaRPr lang="en-US" altLang="zh-CN" sz="12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en-US" altLang="zh-CN"/>
              <a:t>Example</a:t>
            </a:r>
            <a:endParaRPr lang="zh-CN" altLang="en-US" dirty="0"/>
          </a:p>
        </p:txBody>
      </p:sp>
      <p:graphicFrame>
        <p:nvGraphicFramePr>
          <p:cNvPr id="43011" name="内容占位符 43010"/>
          <p:cNvGraphicFramePr/>
          <p:nvPr>
            <p:ph idx="1"/>
          </p:nvPr>
        </p:nvGraphicFramePr>
        <p:xfrm>
          <a:off x="857250" y="1643063"/>
          <a:ext cx="7315200" cy="3683000"/>
        </p:xfrm>
        <a:graphic>
          <a:graphicData uri="http://schemas.openxmlformats.org/drawingml/2006/table">
            <a:tbl>
              <a:tblPr/>
              <a:tblGrid>
                <a:gridCol w="898525"/>
                <a:gridCol w="895350"/>
                <a:gridCol w="898525"/>
                <a:gridCol w="898525"/>
                <a:gridCol w="898525"/>
                <a:gridCol w="898525"/>
                <a:gridCol w="896938"/>
                <a:gridCol w="1030287"/>
              </a:tblGrid>
              <a:tr h="306388">
                <a:tc rowSpan="2"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State</a:t>
                      </a:r>
                      <a:endParaRPr lang="en-US" altLang="zh-CN" sz="14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6"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ACTION</a:t>
                      </a:r>
                      <a:endParaRPr lang="en-US" altLang="zh-CN" sz="14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cP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GOTO</a:t>
                      </a:r>
                      <a:endParaRPr lang="en-US" altLang="zh-CN" sz="14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07975">
                <a:tc vMerge="1"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 b="1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id</a:t>
                      </a:r>
                      <a:endParaRPr lang="en-US" altLang="zh-CN" sz="1400" b="1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 b="1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+</a:t>
                      </a:r>
                      <a:endParaRPr lang="en-US" altLang="zh-CN" sz="1400" b="1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 b="1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*</a:t>
                      </a:r>
                      <a:endParaRPr lang="en-US" altLang="zh-CN" sz="1400" b="1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 b="1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(</a:t>
                      </a:r>
                      <a:endParaRPr lang="en-US" altLang="zh-CN" sz="1400" b="1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 b="1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)</a:t>
                      </a:r>
                      <a:endParaRPr lang="en-US" altLang="zh-CN" sz="1400" b="1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 b="1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$</a:t>
                      </a:r>
                      <a:endParaRPr lang="en-US" altLang="zh-CN" sz="1400" b="1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E</a:t>
                      </a:r>
                      <a:endParaRPr lang="en-US" altLang="zh-CN" sz="14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06387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 sz="14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s3</a:t>
                      </a:r>
                      <a:endParaRPr lang="en-US" altLang="zh-CN" sz="14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e1</a:t>
                      </a:r>
                      <a:endParaRPr lang="en-US" altLang="zh-CN" sz="14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e1</a:t>
                      </a:r>
                      <a:endParaRPr lang="en-US" altLang="zh-CN" sz="14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s2</a:t>
                      </a:r>
                      <a:endParaRPr lang="en-US" altLang="zh-CN" sz="14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e2</a:t>
                      </a:r>
                      <a:endParaRPr lang="en-US" altLang="zh-CN" sz="14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e1</a:t>
                      </a:r>
                      <a:endParaRPr lang="en-US" altLang="zh-CN" sz="14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14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6388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14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e3</a:t>
                      </a:r>
                      <a:endParaRPr lang="en-US" altLang="zh-CN" sz="14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s4</a:t>
                      </a:r>
                      <a:endParaRPr lang="en-US" altLang="zh-CN" sz="14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s5</a:t>
                      </a:r>
                      <a:endParaRPr lang="en-US" altLang="zh-CN" sz="14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e3</a:t>
                      </a:r>
                      <a:endParaRPr lang="en-US" altLang="zh-CN" sz="14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e2</a:t>
                      </a:r>
                      <a:endParaRPr lang="en-US" altLang="zh-CN" sz="14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acc</a:t>
                      </a:r>
                      <a:endParaRPr lang="en-US" altLang="zh-CN" sz="14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zh-CN" sz="1400" dirty="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7975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lang="en-US" altLang="zh-CN" sz="14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s3</a:t>
                      </a:r>
                      <a:endParaRPr lang="en-US" altLang="zh-CN" sz="14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e1</a:t>
                      </a:r>
                      <a:endParaRPr lang="en-US" altLang="zh-CN" sz="14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e1</a:t>
                      </a:r>
                      <a:endParaRPr lang="en-US" altLang="zh-CN" sz="14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s2</a:t>
                      </a:r>
                      <a:endParaRPr lang="en-US" altLang="zh-CN" sz="14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e2</a:t>
                      </a:r>
                      <a:endParaRPr lang="en-US" altLang="zh-CN" sz="14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e1</a:t>
                      </a:r>
                      <a:endParaRPr lang="en-US" altLang="zh-CN" sz="14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6</a:t>
                      </a:r>
                      <a:endParaRPr lang="en-US" altLang="zh-CN" sz="14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6387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lang="en-US" altLang="zh-CN" sz="14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solidFill>
                            <a:srgbClr val="FF00FF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r4</a:t>
                      </a:r>
                      <a:endParaRPr lang="en-US" altLang="zh-CN" sz="1400">
                        <a:solidFill>
                          <a:srgbClr val="FF00FF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r4</a:t>
                      </a:r>
                      <a:endParaRPr lang="en-US" altLang="zh-CN" sz="14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r4</a:t>
                      </a:r>
                      <a:endParaRPr lang="en-US" altLang="zh-CN" sz="14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solidFill>
                            <a:srgbClr val="FF00FF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r4</a:t>
                      </a:r>
                      <a:endParaRPr lang="en-US" altLang="zh-CN" sz="1400">
                        <a:solidFill>
                          <a:srgbClr val="FF00FF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r4</a:t>
                      </a:r>
                      <a:endParaRPr lang="en-US" altLang="zh-CN" sz="14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r4</a:t>
                      </a:r>
                      <a:endParaRPr lang="en-US" altLang="zh-CN" sz="14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zh-CN" sz="1400" dirty="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7975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lang="en-US" altLang="zh-CN" sz="14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s3</a:t>
                      </a:r>
                      <a:endParaRPr lang="en-US" altLang="zh-CN" sz="14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e1</a:t>
                      </a:r>
                      <a:endParaRPr lang="en-US" altLang="zh-CN" sz="14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e1</a:t>
                      </a:r>
                      <a:endParaRPr lang="en-US" altLang="zh-CN" sz="14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s2</a:t>
                      </a:r>
                      <a:endParaRPr lang="en-US" altLang="zh-CN" sz="14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e2</a:t>
                      </a:r>
                      <a:endParaRPr lang="en-US" altLang="zh-CN" sz="14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e1</a:t>
                      </a:r>
                      <a:endParaRPr lang="en-US" altLang="zh-CN" sz="14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7</a:t>
                      </a:r>
                      <a:endParaRPr lang="en-US" altLang="zh-CN" sz="14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6388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lang="en-US" altLang="zh-CN" sz="14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s3</a:t>
                      </a:r>
                      <a:endParaRPr lang="en-US" altLang="zh-CN" sz="14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e1</a:t>
                      </a:r>
                      <a:endParaRPr lang="en-US" altLang="zh-CN" sz="14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e1</a:t>
                      </a:r>
                      <a:endParaRPr lang="en-US" altLang="zh-CN" sz="14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s2</a:t>
                      </a:r>
                      <a:endParaRPr lang="en-US" altLang="zh-CN" sz="14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e2</a:t>
                      </a:r>
                      <a:endParaRPr lang="en-US" altLang="zh-CN" sz="14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e1</a:t>
                      </a:r>
                      <a:endParaRPr lang="en-US" altLang="zh-CN" sz="14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8</a:t>
                      </a:r>
                      <a:endParaRPr lang="en-US" altLang="zh-CN" sz="14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6387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6</a:t>
                      </a:r>
                      <a:endParaRPr lang="en-US" altLang="zh-CN" sz="14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e3</a:t>
                      </a:r>
                      <a:endParaRPr lang="en-US" altLang="zh-CN" sz="14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s4</a:t>
                      </a:r>
                      <a:endParaRPr lang="en-US" altLang="zh-CN" sz="14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s5</a:t>
                      </a:r>
                      <a:endParaRPr lang="en-US" altLang="zh-CN" sz="14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e3</a:t>
                      </a:r>
                      <a:endParaRPr lang="en-US" altLang="zh-CN" sz="14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s9</a:t>
                      </a:r>
                      <a:endParaRPr lang="en-US" altLang="zh-CN" sz="14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e4</a:t>
                      </a:r>
                      <a:endParaRPr lang="en-US" altLang="zh-CN" sz="14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zh-CN" sz="1400" dirty="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7975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7</a:t>
                      </a:r>
                      <a:endParaRPr lang="en-US" altLang="zh-CN" sz="14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solidFill>
                            <a:srgbClr val="FF00FF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r1</a:t>
                      </a:r>
                      <a:endParaRPr lang="en-US" altLang="zh-CN" sz="1400">
                        <a:solidFill>
                          <a:srgbClr val="FF00FF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r1</a:t>
                      </a:r>
                      <a:endParaRPr lang="en-US" altLang="zh-CN" sz="14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s5</a:t>
                      </a:r>
                      <a:endParaRPr lang="en-US" altLang="zh-CN" sz="14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solidFill>
                            <a:srgbClr val="FF00FF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r1</a:t>
                      </a:r>
                      <a:endParaRPr lang="en-US" altLang="zh-CN" sz="1400">
                        <a:solidFill>
                          <a:srgbClr val="FF00FF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r1</a:t>
                      </a:r>
                      <a:endParaRPr lang="en-US" altLang="zh-CN" sz="14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r1</a:t>
                      </a:r>
                      <a:endParaRPr lang="en-US" altLang="zh-CN" sz="14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zh-CN" sz="1400" dirty="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6388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8</a:t>
                      </a:r>
                      <a:endParaRPr lang="en-US" altLang="zh-CN" sz="14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solidFill>
                            <a:srgbClr val="FF00FF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r2</a:t>
                      </a:r>
                      <a:endParaRPr lang="en-US" altLang="zh-CN" sz="1400">
                        <a:solidFill>
                          <a:srgbClr val="FF00FF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r2</a:t>
                      </a:r>
                      <a:endParaRPr lang="en-US" altLang="zh-CN" sz="14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r2</a:t>
                      </a:r>
                      <a:endParaRPr lang="en-US" altLang="zh-CN" sz="140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 dirty="0">
                          <a:solidFill>
                            <a:srgbClr val="FF00FF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r2</a:t>
                      </a:r>
                      <a:endParaRPr lang="en-US" altLang="zh-CN" sz="1400" dirty="0">
                        <a:solidFill>
                          <a:srgbClr val="FF00FF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 dirty="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r2</a:t>
                      </a:r>
                      <a:endParaRPr lang="en-US" altLang="zh-CN" sz="1400" dirty="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 dirty="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r2</a:t>
                      </a:r>
                      <a:endParaRPr lang="en-US" altLang="zh-CN" sz="1400" dirty="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zh-CN" sz="1400" dirty="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6387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 dirty="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9</a:t>
                      </a:r>
                      <a:endParaRPr lang="en-US" altLang="zh-CN" sz="1400" dirty="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 dirty="0">
                          <a:solidFill>
                            <a:srgbClr val="FF00FF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r3</a:t>
                      </a:r>
                      <a:endParaRPr lang="en-US" altLang="zh-CN" sz="1400" dirty="0">
                        <a:solidFill>
                          <a:srgbClr val="FF00FF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 dirty="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r3</a:t>
                      </a:r>
                      <a:endParaRPr lang="en-US" altLang="zh-CN" sz="1400" dirty="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 dirty="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r3</a:t>
                      </a:r>
                      <a:endParaRPr lang="en-US" altLang="zh-CN" sz="1400" dirty="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 dirty="0">
                          <a:solidFill>
                            <a:srgbClr val="FF00FF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r3</a:t>
                      </a:r>
                      <a:endParaRPr lang="en-US" altLang="zh-CN" sz="1400" dirty="0">
                        <a:solidFill>
                          <a:srgbClr val="FF00FF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 dirty="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r3</a:t>
                      </a:r>
                      <a:endParaRPr lang="en-US" altLang="zh-CN" sz="1400" dirty="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 dirty="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r3</a:t>
                      </a:r>
                      <a:endParaRPr lang="en-US" altLang="zh-CN" sz="1400" dirty="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zh-CN" sz="1400" dirty="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3124" name="AutoShape 129"/>
          <p:cNvSpPr/>
          <p:nvPr/>
        </p:nvSpPr>
        <p:spPr>
          <a:xfrm>
            <a:off x="3143250" y="5795963"/>
            <a:ext cx="3657600" cy="609600"/>
          </a:xfrm>
          <a:prstGeom prst="borderCallout2">
            <a:avLst>
              <a:gd name="adj1" fmla="val 18750"/>
              <a:gd name="adj2" fmla="val -2083"/>
              <a:gd name="adj3" fmla="val 18750"/>
              <a:gd name="adj4" fmla="val -11806"/>
              <a:gd name="adj5" fmla="val -95574"/>
              <a:gd name="adj6" fmla="val -21917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lvl="0" algn="ctr" eaLnBrk="1" hangingPunct="1"/>
            <a:r>
              <a:rPr lang="en-US" altLang="zh-CN" sz="1600" dirty="0">
                <a:solidFill>
                  <a:srgbClr val="FF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Postpone error detection until one or more reductions are made</a:t>
            </a:r>
            <a:endParaRPr lang="en-US" altLang="zh-CN" sz="1600" dirty="0">
              <a:solidFill>
                <a:srgbClr val="FF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285750" y="1428750"/>
            <a:ext cx="1785938" cy="4357688"/>
          </a:xfrm>
        </p:spPr>
        <p:txBody>
          <a:bodyPr wrap="square" lIns="91440" tIns="45720" rIns="91440" bIns="45720" anchor="ctr"/>
          <a:p>
            <a:r>
              <a:rPr lang="zh-CN" altLang="en-US" dirty="0"/>
              <a:t>回顾：</a:t>
            </a:r>
            <a:br>
              <a:rPr lang="en-US" altLang="zh-CN"/>
            </a:br>
            <a:r>
              <a:rPr lang="en-US" altLang="zh-CN"/>
              <a:t>LR(0)</a:t>
            </a:r>
            <a:r>
              <a:rPr lang="zh-CN" altLang="en-US" dirty="0"/>
              <a:t>自动机</a:t>
            </a:r>
            <a:endParaRPr lang="zh-CN" altLang="en-US" dirty="0"/>
          </a:p>
        </p:txBody>
      </p:sp>
      <p:pic>
        <p:nvPicPr>
          <p:cNvPr id="16387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4563" y="214313"/>
            <a:ext cx="6103937" cy="62150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en-US" altLang="zh-CN" dirty="0"/>
              <a:t>Error-Handling Routines</a:t>
            </a:r>
            <a:endParaRPr lang="en-US" altLang="zh-CN" dirty="0"/>
          </a:p>
        </p:txBody>
      </p:sp>
      <p:sp>
        <p:nvSpPr>
          <p:cNvPr id="44035" name="Rectangle 3"/>
          <p:cNvSpPr>
            <a:spLocks noGrp="1"/>
          </p:cNvSpPr>
          <p:nvPr>
            <p:ph idx="1"/>
          </p:nvPr>
        </p:nvSpPr>
        <p:spPr>
          <a:xfrm>
            <a:off x="500063" y="1571625"/>
            <a:ext cx="8186737" cy="4643438"/>
          </a:xfrm>
        </p:spPr>
        <p:txBody>
          <a:bodyPr vert="horz" wrap="square" lIns="91440" tIns="45720" rIns="91440" bIns="45720" anchor="t"/>
          <a:p>
            <a:pPr>
              <a:buFont typeface="Arial" panose="020B0604020202020204" pitchFamily="34" charset="0"/>
              <a:buNone/>
            </a:pPr>
            <a:r>
              <a:rPr lang="en-US" altLang="zh-CN" sz="2500" kern="1200" dirty="0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e1: an operand '</a:t>
            </a:r>
            <a:r>
              <a:rPr lang="en-US" altLang="zh-CN" sz="2500" kern="1200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id</a:t>
            </a:r>
            <a:r>
              <a:rPr lang="en-US" altLang="zh-CN" sz="2500" kern="1200" dirty="0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' or '</a:t>
            </a:r>
            <a:r>
              <a:rPr lang="en-US" altLang="zh-CN" sz="2500" kern="1200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(</a:t>
            </a:r>
            <a:r>
              <a:rPr lang="en-US" altLang="zh-CN" sz="2500" kern="1200" dirty="0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' is expected. </a:t>
            </a:r>
            <a:endParaRPr lang="en-US" altLang="zh-CN" sz="2500" kern="1200" dirty="0"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lvl="1">
              <a:buFont typeface="Arial" panose="020B0604020202020204" pitchFamily="34" charset="0"/>
            </a:pPr>
            <a:r>
              <a:rPr lang="en-US" altLang="zh-CN" sz="2100" kern="1200" dirty="0">
                <a:solidFill>
                  <a:srgbClr val="A5002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push state 3;  // add a symbol 'id'</a:t>
            </a:r>
            <a:endParaRPr lang="en-US" altLang="zh-CN" sz="2100" kern="1200" dirty="0">
              <a:solidFill>
                <a:srgbClr val="A5002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500" kern="1200" dirty="0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e2: unbalanced right parenthesis. </a:t>
            </a:r>
            <a:endParaRPr lang="en-US" altLang="zh-CN" sz="2500" kern="1200" dirty="0"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lvl="1">
              <a:buFont typeface="Arial" panose="020B0604020202020204" pitchFamily="34" charset="0"/>
            </a:pPr>
            <a:r>
              <a:rPr lang="en-US" altLang="zh-CN" sz="2100" kern="1200" dirty="0">
                <a:solidFill>
                  <a:srgbClr val="A5002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drop one lookahead;  // remove ')'</a:t>
            </a:r>
            <a:endParaRPr lang="en-US" altLang="zh-CN" sz="2100" kern="1200" dirty="0">
              <a:solidFill>
                <a:srgbClr val="A5002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500" kern="1200" dirty="0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e3: an operator is expected. </a:t>
            </a:r>
            <a:endParaRPr lang="en-US" altLang="zh-CN" sz="2500" kern="1200" dirty="0"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lvl="1">
              <a:buFont typeface="Arial" panose="020B0604020202020204" pitchFamily="34" charset="0"/>
            </a:pPr>
            <a:r>
              <a:rPr lang="en-US" altLang="zh-CN" sz="2100" kern="1200" dirty="0">
                <a:solidFill>
                  <a:srgbClr val="A5002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push state 4;  // add a symbol '+'</a:t>
            </a:r>
            <a:endParaRPr lang="en-US" altLang="zh-CN" sz="2100" kern="1200" dirty="0">
              <a:solidFill>
                <a:srgbClr val="A5002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500" kern="1200" dirty="0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e4: a right parenthesis is expected. </a:t>
            </a:r>
            <a:endParaRPr lang="en-US" altLang="zh-CN" sz="2500" kern="1200" dirty="0"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lvl="1">
              <a:buFont typeface="Arial" panose="020B0604020202020204" pitchFamily="34" charset="0"/>
            </a:pPr>
            <a:r>
              <a:rPr lang="en-US" altLang="zh-CN" sz="2100" kern="1200" dirty="0">
                <a:solidFill>
                  <a:srgbClr val="A5002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push state 9;  // add a symbol ')'</a:t>
            </a:r>
            <a:endParaRPr lang="en-US" altLang="zh-CN" sz="2100" kern="1200" dirty="0"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dirty="0"/>
              <a:t>Parsing an Erroneous Input</a:t>
            </a:r>
            <a:endParaRPr lang="en-US" altLang="zh-CN" dirty="0"/>
          </a:p>
        </p:txBody>
      </p:sp>
      <p:graphicFrame>
        <p:nvGraphicFramePr>
          <p:cNvPr id="45059" name="表格占位符 45058"/>
          <p:cNvGraphicFramePr/>
          <p:nvPr>
            <p:ph type="tbl" idx="1"/>
          </p:nvPr>
        </p:nvGraphicFramePr>
        <p:xfrm>
          <a:off x="762000" y="1752600"/>
          <a:ext cx="7956550" cy="4260850"/>
        </p:xfrm>
        <a:graphic>
          <a:graphicData uri="http://schemas.openxmlformats.org/drawingml/2006/table">
            <a:tbl>
              <a:tblPr/>
              <a:tblGrid>
                <a:gridCol w="620713"/>
                <a:gridCol w="1055687"/>
                <a:gridCol w="990600"/>
                <a:gridCol w="1143000"/>
                <a:gridCol w="1524000"/>
                <a:gridCol w="914400"/>
                <a:gridCol w="1708150"/>
              </a:tblGrid>
              <a:tr h="322263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300" b="1" dirty="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Step</a:t>
                      </a:r>
                      <a:endParaRPr lang="en-US" altLang="zh-CN" sz="1300" b="1" dirty="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500" b="1" dirty="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Symbol</a:t>
                      </a:r>
                      <a:endParaRPr lang="en-US" altLang="zh-CN" sz="1500" b="1" dirty="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500" b="1" dirty="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State</a:t>
                      </a:r>
                      <a:endParaRPr lang="en-US" altLang="zh-CN" sz="1500" b="1" dirty="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500" b="1" dirty="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Input</a:t>
                      </a:r>
                      <a:endParaRPr lang="en-US" altLang="zh-CN" sz="1500" b="1" dirty="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500" b="1" dirty="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Reference</a:t>
                      </a:r>
                      <a:endParaRPr lang="en-US" altLang="zh-CN" sz="1500" b="1" dirty="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500" b="1" dirty="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Action</a:t>
                      </a:r>
                      <a:endParaRPr lang="en-US" altLang="zh-CN" sz="1500" b="1" dirty="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500" b="1" dirty="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Output</a:t>
                      </a:r>
                      <a:endParaRPr lang="en-US" altLang="zh-CN" sz="1500" b="1" dirty="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500" dirty="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1500" dirty="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500" b="1" dirty="0">
                          <a:solidFill>
                            <a:schemeClr val="folHlink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$</a:t>
                      </a:r>
                      <a:endParaRPr lang="en-US" altLang="zh-CN" sz="1500" b="1" dirty="0">
                        <a:solidFill>
                          <a:schemeClr val="folHlink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500" dirty="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 sz="1500" dirty="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500" b="1" dirty="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id + ) $</a:t>
                      </a:r>
                      <a:endParaRPr lang="en-US" altLang="zh-CN" sz="1500" b="1" dirty="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500" dirty="0">
                          <a:latin typeface="Verdana" panose="020B060403050404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a[0, </a:t>
                      </a:r>
                      <a:r>
                        <a:rPr lang="en-US" altLang="zh-CN" sz="1500" b="1" dirty="0">
                          <a:latin typeface="Verdana" panose="020B060403050404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id</a:t>
                      </a:r>
                      <a:r>
                        <a:rPr lang="en-US" altLang="zh-CN" sz="1500" dirty="0">
                          <a:latin typeface="Verdana" panose="020B060403050404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] = s3</a:t>
                      </a:r>
                      <a:endParaRPr lang="en-US" altLang="zh-CN" sz="1500" dirty="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500" dirty="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shift</a:t>
                      </a:r>
                      <a:endParaRPr lang="en-US" altLang="zh-CN" sz="1500" dirty="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zh-CN" sz="1500" dirty="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50862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500" dirty="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lang="en-US" altLang="zh-CN" sz="1500" dirty="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500" b="1" dirty="0">
                          <a:solidFill>
                            <a:schemeClr val="folHlink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$ id</a:t>
                      </a:r>
                      <a:endParaRPr lang="en-US" altLang="zh-CN" sz="1500" b="1" dirty="0">
                        <a:solidFill>
                          <a:schemeClr val="folHlink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500" dirty="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0 3</a:t>
                      </a:r>
                      <a:endParaRPr lang="en-US" altLang="zh-CN" sz="1500" dirty="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500" b="1" dirty="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+ ) $</a:t>
                      </a:r>
                      <a:endParaRPr lang="en-US" altLang="zh-CN" sz="1500" b="1" dirty="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500" dirty="0">
                          <a:latin typeface="Verdana" panose="020B060403050404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a[3, </a:t>
                      </a:r>
                      <a:r>
                        <a:rPr lang="en-US" altLang="zh-CN" sz="1500" b="1" dirty="0">
                          <a:latin typeface="Verdana" panose="020B060403050404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+</a:t>
                      </a:r>
                      <a:r>
                        <a:rPr lang="en-US" altLang="zh-CN" sz="1500" dirty="0">
                          <a:latin typeface="Verdana" panose="020B060403050404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] = r4</a:t>
                      </a:r>
                      <a:endParaRPr lang="en-US" altLang="zh-CN" sz="1500" dirty="0">
                        <a:latin typeface="Verdana" panose="020B0604030504040204" pitchFamily="34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500" dirty="0">
                          <a:latin typeface="Verdana" panose="020B060403050404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g[0, E] = 1</a:t>
                      </a:r>
                      <a:endParaRPr lang="en-US" altLang="zh-CN" sz="1500" dirty="0">
                        <a:latin typeface="Verdana" panose="020B0604030504040204" pitchFamily="34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500" dirty="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reduce</a:t>
                      </a:r>
                      <a:endParaRPr lang="en-US" altLang="zh-CN" sz="1500" dirty="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500" dirty="0">
                          <a:latin typeface="Verdana" panose="020B060403050404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E</a:t>
                      </a:r>
                      <a:r>
                        <a:rPr lang="en-US" altLang="zh-CN" sz="1500" dirty="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1500" dirty="0">
                          <a:latin typeface="Verdana" panose="020B060403050404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 </a:t>
                      </a:r>
                      <a:r>
                        <a:rPr lang="en-US" altLang="zh-CN" sz="1500" b="1" dirty="0">
                          <a:latin typeface="Verdana" panose="020B060403050404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id</a:t>
                      </a:r>
                      <a:endParaRPr lang="en-US" altLang="zh-CN" sz="1500" dirty="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500" dirty="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lang="en-US" altLang="zh-CN" sz="1500" dirty="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500" b="1" dirty="0">
                          <a:solidFill>
                            <a:schemeClr val="folHlink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$ </a:t>
                      </a:r>
                      <a:r>
                        <a:rPr lang="en-US" altLang="zh-CN" sz="1500" dirty="0">
                          <a:solidFill>
                            <a:schemeClr val="folHlink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E</a:t>
                      </a:r>
                      <a:endParaRPr lang="en-US" altLang="zh-CN" sz="1500" dirty="0">
                        <a:solidFill>
                          <a:schemeClr val="folHlink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500" dirty="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0 1</a:t>
                      </a:r>
                      <a:endParaRPr lang="en-US" altLang="zh-CN" sz="1500" dirty="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500" b="1" dirty="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+ ) $</a:t>
                      </a:r>
                      <a:endParaRPr lang="en-US" altLang="zh-CN" sz="1500" b="1" dirty="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500" dirty="0">
                          <a:latin typeface="Verdana" panose="020B060403050404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a[1, </a:t>
                      </a:r>
                      <a:r>
                        <a:rPr lang="en-US" altLang="zh-CN" sz="1500" b="1" dirty="0">
                          <a:latin typeface="Verdana" panose="020B060403050404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+</a:t>
                      </a:r>
                      <a:r>
                        <a:rPr lang="en-US" altLang="zh-CN" sz="1500" dirty="0">
                          <a:latin typeface="Verdana" panose="020B060403050404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] = s4</a:t>
                      </a:r>
                      <a:endParaRPr lang="en-US" altLang="zh-CN" sz="1500" dirty="0">
                        <a:latin typeface="Verdana" panose="020B0604030504040204" pitchFamily="34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500" dirty="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shift</a:t>
                      </a:r>
                      <a:endParaRPr lang="en-US" altLang="zh-CN" sz="1500" dirty="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zh-CN" sz="1500" dirty="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500" dirty="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lang="en-US" altLang="zh-CN" sz="1500" dirty="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500" b="1" dirty="0">
                          <a:solidFill>
                            <a:schemeClr val="folHlink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$ </a:t>
                      </a:r>
                      <a:r>
                        <a:rPr lang="en-US" altLang="zh-CN" sz="1500" dirty="0">
                          <a:solidFill>
                            <a:schemeClr val="folHlink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E </a:t>
                      </a:r>
                      <a:r>
                        <a:rPr lang="en-US" altLang="zh-CN" sz="1500" b="1" dirty="0">
                          <a:solidFill>
                            <a:schemeClr val="folHlink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+</a:t>
                      </a:r>
                      <a:endParaRPr lang="en-US" altLang="zh-CN" sz="1500" b="1" dirty="0">
                        <a:solidFill>
                          <a:schemeClr val="folHlink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500" dirty="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0 1 4</a:t>
                      </a:r>
                      <a:endParaRPr lang="en-US" altLang="zh-CN" sz="1500" dirty="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500" b="1" dirty="0">
                          <a:solidFill>
                            <a:srgbClr val="FF00FF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) </a:t>
                      </a:r>
                      <a:r>
                        <a:rPr lang="en-US" altLang="zh-CN" sz="1500" b="1" dirty="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$</a:t>
                      </a:r>
                      <a:endParaRPr lang="en-US" altLang="zh-CN" sz="1500" b="1" dirty="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500" dirty="0">
                          <a:solidFill>
                            <a:srgbClr val="FF5050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a[4, </a:t>
                      </a:r>
                      <a:r>
                        <a:rPr lang="en-US" altLang="zh-CN" sz="1500" b="1" dirty="0">
                          <a:solidFill>
                            <a:srgbClr val="FF5050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)</a:t>
                      </a:r>
                      <a:r>
                        <a:rPr lang="en-US" altLang="zh-CN" sz="1500" dirty="0">
                          <a:solidFill>
                            <a:srgbClr val="FF5050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] = e2</a:t>
                      </a:r>
                      <a:endParaRPr lang="en-US" altLang="zh-CN" sz="1500" dirty="0">
                        <a:solidFill>
                          <a:srgbClr val="FF5050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500" dirty="0">
                          <a:solidFill>
                            <a:srgbClr val="FF5050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drop</a:t>
                      </a:r>
                      <a:endParaRPr lang="en-US" altLang="zh-CN" sz="1500" dirty="0">
                        <a:solidFill>
                          <a:srgbClr val="FF5050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300" dirty="0">
                          <a:latin typeface="Verdana" panose="020B060403050404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Unbalanced ')'</a:t>
                      </a:r>
                      <a:endParaRPr lang="en-US" altLang="zh-CN" sz="1300" dirty="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500" dirty="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lang="en-US" altLang="zh-CN" sz="1500" dirty="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500" b="1" dirty="0">
                          <a:solidFill>
                            <a:schemeClr val="folHlink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$ </a:t>
                      </a:r>
                      <a:r>
                        <a:rPr lang="en-US" altLang="zh-CN" sz="1500" dirty="0">
                          <a:solidFill>
                            <a:schemeClr val="folHlink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E </a:t>
                      </a:r>
                      <a:r>
                        <a:rPr lang="en-US" altLang="zh-CN" sz="1500" b="1" dirty="0">
                          <a:solidFill>
                            <a:schemeClr val="folHlink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+</a:t>
                      </a:r>
                      <a:endParaRPr lang="en-US" altLang="zh-CN" sz="1500" b="1" dirty="0">
                        <a:solidFill>
                          <a:schemeClr val="folHlink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500" dirty="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0 1 4</a:t>
                      </a:r>
                      <a:endParaRPr lang="en-US" altLang="zh-CN" sz="1500" dirty="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500" b="1" dirty="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$</a:t>
                      </a:r>
                      <a:endParaRPr lang="en-US" altLang="zh-CN" sz="1500" b="1" dirty="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500" dirty="0">
                          <a:solidFill>
                            <a:srgbClr val="FF5050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a[4, </a:t>
                      </a:r>
                      <a:r>
                        <a:rPr lang="en-US" altLang="zh-CN" sz="1500" b="1" dirty="0">
                          <a:solidFill>
                            <a:srgbClr val="FF5050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$</a:t>
                      </a:r>
                      <a:r>
                        <a:rPr lang="en-US" altLang="zh-CN" sz="1500" dirty="0">
                          <a:solidFill>
                            <a:srgbClr val="FF5050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] = e1</a:t>
                      </a:r>
                      <a:endParaRPr lang="en-US" altLang="zh-CN" sz="1500" dirty="0">
                        <a:solidFill>
                          <a:srgbClr val="FF5050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500" dirty="0">
                          <a:solidFill>
                            <a:srgbClr val="FF5050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push 3</a:t>
                      </a:r>
                      <a:endParaRPr lang="en-US" altLang="zh-CN" sz="1500" dirty="0">
                        <a:solidFill>
                          <a:srgbClr val="FF5050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300" dirty="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Operand expected</a:t>
                      </a:r>
                      <a:endParaRPr lang="en-US" altLang="zh-CN" sz="1300" dirty="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50863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500" dirty="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6</a:t>
                      </a:r>
                      <a:endParaRPr lang="en-US" altLang="zh-CN" sz="1500" dirty="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500" b="1" dirty="0">
                          <a:solidFill>
                            <a:schemeClr val="folHlink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$ </a:t>
                      </a:r>
                      <a:r>
                        <a:rPr lang="en-US" altLang="zh-CN" sz="1500" dirty="0">
                          <a:solidFill>
                            <a:schemeClr val="folHlink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E </a:t>
                      </a:r>
                      <a:r>
                        <a:rPr lang="en-US" altLang="zh-CN" sz="1500" b="1" dirty="0">
                          <a:solidFill>
                            <a:schemeClr val="folHlink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+ </a:t>
                      </a:r>
                      <a:r>
                        <a:rPr lang="en-US" altLang="zh-CN" sz="1500" b="1" dirty="0">
                          <a:solidFill>
                            <a:srgbClr val="FF00FF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id</a:t>
                      </a:r>
                      <a:endParaRPr lang="en-US" altLang="zh-CN" sz="1500" b="1" dirty="0">
                        <a:solidFill>
                          <a:srgbClr val="FF00FF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500" dirty="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0 1 4 3</a:t>
                      </a:r>
                      <a:endParaRPr lang="en-US" altLang="zh-CN" sz="1500" dirty="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500" b="1" dirty="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$</a:t>
                      </a:r>
                      <a:endParaRPr lang="en-US" altLang="zh-CN" sz="1500" b="1" dirty="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500" dirty="0">
                          <a:latin typeface="Verdana" panose="020B060403050404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a[3, </a:t>
                      </a:r>
                      <a:r>
                        <a:rPr lang="en-US" altLang="zh-CN" sz="1500" b="1" dirty="0">
                          <a:latin typeface="Verdana" panose="020B060403050404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$</a:t>
                      </a:r>
                      <a:r>
                        <a:rPr lang="en-US" altLang="zh-CN" sz="1500" dirty="0">
                          <a:latin typeface="Verdana" panose="020B060403050404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] = r4</a:t>
                      </a:r>
                      <a:endParaRPr lang="en-US" altLang="zh-CN" sz="1500" dirty="0">
                        <a:latin typeface="Verdana" panose="020B0604030504040204" pitchFamily="34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500" dirty="0">
                          <a:latin typeface="Verdana" panose="020B060403050404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g[4, E] = 7</a:t>
                      </a:r>
                      <a:endParaRPr lang="en-US" altLang="zh-CN" sz="1500" dirty="0">
                        <a:latin typeface="Verdana" panose="020B0604030504040204" pitchFamily="34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500" dirty="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reduce</a:t>
                      </a:r>
                      <a:endParaRPr lang="en-US" altLang="zh-CN" sz="1500" dirty="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500" dirty="0">
                          <a:latin typeface="Verdana" panose="020B060403050404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E</a:t>
                      </a:r>
                      <a:r>
                        <a:rPr lang="en-US" altLang="zh-CN" sz="1500" dirty="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1500" dirty="0">
                          <a:latin typeface="Verdana" panose="020B060403050404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 </a:t>
                      </a:r>
                      <a:r>
                        <a:rPr lang="en-US" altLang="zh-CN" sz="1500" b="1" dirty="0">
                          <a:latin typeface="Verdana" panose="020B060403050404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id</a:t>
                      </a:r>
                      <a:endParaRPr lang="en-US" altLang="zh-CN" sz="1500" dirty="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50862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500" dirty="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7</a:t>
                      </a:r>
                      <a:endParaRPr lang="en-US" altLang="zh-CN" sz="1500" dirty="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500" b="1" dirty="0">
                          <a:solidFill>
                            <a:schemeClr val="folHlink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$ </a:t>
                      </a:r>
                      <a:r>
                        <a:rPr lang="en-US" altLang="zh-CN" sz="1500" dirty="0">
                          <a:solidFill>
                            <a:schemeClr val="folHlink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E </a:t>
                      </a:r>
                      <a:r>
                        <a:rPr lang="en-US" altLang="zh-CN" sz="1500" b="1" dirty="0">
                          <a:solidFill>
                            <a:schemeClr val="folHlink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+ </a:t>
                      </a:r>
                      <a:r>
                        <a:rPr lang="en-US" altLang="zh-CN" sz="1500" dirty="0">
                          <a:solidFill>
                            <a:schemeClr val="folHlink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E</a:t>
                      </a:r>
                      <a:endParaRPr lang="en-US" altLang="zh-CN" sz="1500" dirty="0">
                        <a:solidFill>
                          <a:schemeClr val="folHlink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500" dirty="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0 1 4 7</a:t>
                      </a:r>
                      <a:endParaRPr lang="en-US" altLang="zh-CN" sz="1500" dirty="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500" b="1" dirty="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$</a:t>
                      </a:r>
                      <a:endParaRPr lang="en-US" altLang="zh-CN" sz="1500" b="1" dirty="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500" dirty="0">
                          <a:latin typeface="Verdana" panose="020B060403050404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a[7, </a:t>
                      </a:r>
                      <a:r>
                        <a:rPr lang="en-US" altLang="zh-CN" sz="1500" b="1" dirty="0">
                          <a:latin typeface="Verdana" panose="020B060403050404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$</a:t>
                      </a:r>
                      <a:r>
                        <a:rPr lang="en-US" altLang="zh-CN" sz="1500" dirty="0">
                          <a:latin typeface="Verdana" panose="020B060403050404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] = r1</a:t>
                      </a:r>
                      <a:endParaRPr lang="en-US" altLang="zh-CN" sz="1500" dirty="0">
                        <a:latin typeface="Verdana" panose="020B0604030504040204" pitchFamily="34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500" dirty="0">
                          <a:latin typeface="Verdana" panose="020B060403050404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g[0, E] = 1</a:t>
                      </a:r>
                      <a:endParaRPr lang="en-US" altLang="zh-CN" sz="1500" dirty="0">
                        <a:latin typeface="Verdana" panose="020B0604030504040204" pitchFamily="34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500" dirty="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reduce</a:t>
                      </a:r>
                      <a:endParaRPr lang="en-US" altLang="zh-CN" sz="1500" dirty="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500" dirty="0">
                          <a:latin typeface="Verdana" panose="020B060403050404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E</a:t>
                      </a:r>
                      <a:r>
                        <a:rPr lang="en-US" altLang="zh-CN" sz="1500" dirty="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1500" dirty="0">
                          <a:latin typeface="Verdana" panose="020B060403050404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 E </a:t>
                      </a:r>
                      <a:r>
                        <a:rPr lang="en-US" altLang="zh-CN" sz="1500" b="1" dirty="0">
                          <a:latin typeface="Verdana" panose="020B060403050404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+</a:t>
                      </a:r>
                      <a:r>
                        <a:rPr lang="en-US" altLang="zh-CN" sz="1500" dirty="0">
                          <a:latin typeface="Verdana" panose="020B060403050404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E</a:t>
                      </a:r>
                      <a:endParaRPr lang="en-US" altLang="zh-CN" sz="1500" b="1" dirty="0">
                        <a:latin typeface="Verdana" panose="020B0604030504040204" pitchFamily="34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500" dirty="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8</a:t>
                      </a:r>
                      <a:endParaRPr lang="en-US" altLang="zh-CN" sz="1500" dirty="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500" b="1" dirty="0">
                          <a:solidFill>
                            <a:schemeClr val="folHlink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$ </a:t>
                      </a:r>
                      <a:r>
                        <a:rPr lang="en-US" altLang="zh-CN" sz="1500" dirty="0">
                          <a:solidFill>
                            <a:schemeClr val="folHlink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E</a:t>
                      </a:r>
                      <a:endParaRPr lang="en-US" altLang="zh-CN" sz="1500" dirty="0">
                        <a:solidFill>
                          <a:schemeClr val="folHlink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500" dirty="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0 1</a:t>
                      </a:r>
                      <a:endParaRPr lang="en-US" altLang="zh-CN" sz="1500" dirty="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r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500" b="1" dirty="0"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$</a:t>
                      </a:r>
                      <a:endParaRPr lang="en-US" altLang="zh-CN" sz="1500" b="1" dirty="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500" dirty="0">
                          <a:latin typeface="Verdana" panose="020B060403050404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a[1, </a:t>
                      </a:r>
                      <a:r>
                        <a:rPr lang="en-US" altLang="zh-CN" sz="1500" b="1" dirty="0">
                          <a:latin typeface="Verdana" panose="020B060403050404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$</a:t>
                      </a:r>
                      <a:r>
                        <a:rPr lang="en-US" altLang="zh-CN" sz="1500" dirty="0">
                          <a:latin typeface="Verdana" panose="020B060403050404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] = acc</a:t>
                      </a:r>
                      <a:endParaRPr lang="en-US" altLang="zh-CN" sz="1500" dirty="0">
                        <a:latin typeface="Verdana" panose="020B0604030504040204" pitchFamily="34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500" dirty="0">
                          <a:solidFill>
                            <a:srgbClr val="A5002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end</a:t>
                      </a:r>
                      <a:endParaRPr lang="en-US" altLang="zh-CN" sz="1500" dirty="0">
                        <a:solidFill>
                          <a:srgbClr val="A5002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-4572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2pPr>
                      <a:lvl3pPr marL="914400" lvl="2" indent="-9144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-13716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rgbClr val="00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defRPr>
                      </a:lvl4pPr>
                      <a:lvl5pPr marL="1828800" lvl="4" indent="-1828800" algn="l" rtl="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endParaRPr lang="zh-CN" altLang="zh-CN" sz="1300" dirty="0"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pPr eaLnBrk="1" hangingPunct="1"/>
            <a:endParaRPr lang="zh-CN" altLang="en-US" dirty="0"/>
          </a:p>
        </p:txBody>
      </p:sp>
      <p:sp>
        <p:nvSpPr>
          <p:cNvPr id="47107" name="内容占位符 2"/>
          <p:cNvSpPr>
            <a:spLocks noGrp="1"/>
          </p:cNvSpPr>
          <p:nvPr>
            <p:ph idx="1"/>
          </p:nvPr>
        </p:nvSpPr>
        <p:spPr>
          <a:xfrm>
            <a:off x="500063" y="2357438"/>
            <a:ext cx="8186737" cy="1714500"/>
          </a:xfrm>
        </p:spPr>
        <p:txBody>
          <a:bodyPr vert="horz" wrap="square" lIns="91440" tIns="45720" rIns="91440" bIns="45720" anchor="t"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5400" kern="1200">
                <a:latin typeface="+mn-lt"/>
                <a:ea typeface="+mn-ea"/>
                <a:cs typeface="+mn-cs"/>
              </a:rPr>
              <a:t>See you next time!</a:t>
            </a:r>
            <a:endParaRPr lang="zh-CN" altLang="en-US" sz="5400" kern="120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zh-CN" altLang="en-US" dirty="0"/>
              <a:t>回顾</a:t>
            </a:r>
            <a:r>
              <a:rPr lang="en-US" altLang="zh-CN"/>
              <a:t>: LR Parsing Table</a:t>
            </a:r>
            <a:endParaRPr lang="zh-CN" altLang="en-US" dirty="0"/>
          </a:p>
        </p:txBody>
      </p:sp>
      <p:pic>
        <p:nvPicPr>
          <p:cNvPr id="17411" name="Picture 2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2643188" y="1357313"/>
            <a:ext cx="6018212" cy="4643437"/>
          </a:xfrm>
        </p:spPr>
      </p:pic>
      <p:pic>
        <p:nvPicPr>
          <p:cNvPr id="17412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500188"/>
            <a:ext cx="2011363" cy="10715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13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2786063"/>
            <a:ext cx="1857375" cy="11350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zh-CN" altLang="en-US" dirty="0"/>
              <a:t>回顾：非</a:t>
            </a:r>
            <a:r>
              <a:rPr lang="en-US" altLang="zh-CN"/>
              <a:t>SLR</a:t>
            </a:r>
            <a:r>
              <a:rPr lang="zh-CN" altLang="en-US" dirty="0"/>
              <a:t>文法</a:t>
            </a:r>
            <a:endParaRPr lang="zh-CN" altLang="en-US" dirty="0"/>
          </a:p>
        </p:txBody>
      </p:sp>
      <p:pic>
        <p:nvPicPr>
          <p:cNvPr id="18435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188" y="1428750"/>
            <a:ext cx="4286250" cy="1476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785813" y="5610225"/>
            <a:ext cx="519430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/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问题：如何避免这种移进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归约冲突？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8437" name="Group 184"/>
          <p:cNvGrpSpPr/>
          <p:nvPr/>
        </p:nvGrpSpPr>
        <p:grpSpPr>
          <a:xfrm>
            <a:off x="504825" y="1895475"/>
            <a:ext cx="7781925" cy="3390900"/>
            <a:chOff x="1008" y="1224"/>
            <a:chExt cx="4368" cy="1464"/>
          </a:xfrm>
        </p:grpSpPr>
        <p:sp>
          <p:nvSpPr>
            <p:cNvPr id="18438" name="AutoShape 10"/>
            <p:cNvSpPr/>
            <p:nvPr/>
          </p:nvSpPr>
          <p:spPr>
            <a:xfrm>
              <a:off x="1200" y="1744"/>
              <a:ext cx="768" cy="94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 cap="flat" cmpd="dbl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/>
            <a:p>
              <a:pPr lvl="0" eaLnBrk="1" hangingPunct="1"/>
              <a:r>
                <a:rPr lang="en-US" altLang="zh-CN" sz="1600">
                  <a:latin typeface="Arial" panose="020B0604020202020204" pitchFamily="34" charset="0"/>
                  <a:ea typeface="宋体" panose="02010600030101010101" pitchFamily="2" charset="-122"/>
                </a:rPr>
                <a:t>S' </a:t>
              </a:r>
              <a:r>
                <a:rPr lang="en-US" altLang="zh-CN" sz="16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 S</a:t>
              </a:r>
              <a:endPara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lvl="0" eaLnBrk="1" hangingPunct="1"/>
              <a:r>
                <a:rPr lang="en-US" altLang="zh-CN" sz="16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S</a:t>
              </a:r>
              <a:r>
                <a:rPr lang="en-US" altLang="zh-CN" sz="16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16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 L </a:t>
              </a:r>
              <a:r>
                <a:rPr lang="en-US" altLang="zh-CN" sz="1600" b="1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=</a:t>
              </a:r>
              <a:r>
                <a:rPr lang="en-US" altLang="zh-CN" sz="16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 R</a:t>
              </a:r>
              <a:endParaRPr lang="en-US" altLang="zh-CN" sz="160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lvl="0" eaLnBrk="1" hangingPunct="1"/>
              <a:r>
                <a:rPr lang="en-US" altLang="zh-CN" sz="16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S</a:t>
              </a:r>
              <a:r>
                <a:rPr lang="en-US" altLang="zh-CN" sz="16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16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 R</a:t>
              </a:r>
              <a:endParaRPr lang="en-US" altLang="zh-CN" sz="160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lvl="0" eaLnBrk="1" hangingPunct="1"/>
              <a:r>
                <a:rPr lang="en-US" altLang="zh-CN" sz="16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L</a:t>
              </a:r>
              <a:r>
                <a:rPr lang="en-US" altLang="zh-CN" sz="16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16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 </a:t>
              </a:r>
              <a:r>
                <a:rPr lang="en-US" altLang="zh-CN" sz="1600" b="1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*</a:t>
              </a:r>
              <a:r>
                <a:rPr lang="en-US" altLang="zh-CN" sz="16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 R</a:t>
              </a:r>
              <a:endParaRPr lang="en-US" altLang="zh-CN" sz="160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lvl="0" eaLnBrk="1" hangingPunct="1"/>
              <a:r>
                <a:rPr lang="en-US" altLang="zh-CN" sz="16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L</a:t>
              </a:r>
              <a:r>
                <a:rPr lang="en-US" altLang="zh-CN" sz="16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16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 </a:t>
              </a:r>
              <a:r>
                <a:rPr lang="en-US" altLang="zh-CN" sz="1600" b="1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id</a:t>
              </a:r>
              <a:endParaRPr lang="en-US" altLang="zh-CN" sz="1600" b="1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lvl="0" eaLnBrk="1" hangingPunct="1"/>
              <a:r>
                <a:rPr lang="en-US" altLang="zh-CN" sz="16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R</a:t>
              </a:r>
              <a:r>
                <a:rPr lang="en-US" altLang="zh-CN" sz="16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16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 L</a:t>
              </a:r>
              <a:endParaRPr lang="en-US" altLang="zh-CN" sz="1600" b="1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8439" name="Line 12"/>
            <p:cNvSpPr/>
            <p:nvPr/>
          </p:nvSpPr>
          <p:spPr>
            <a:xfrm>
              <a:off x="1008" y="2208"/>
              <a:ext cx="19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18440" name="Text Box 98"/>
            <p:cNvSpPr txBox="1"/>
            <p:nvPr/>
          </p:nvSpPr>
          <p:spPr>
            <a:xfrm>
              <a:off x="1248" y="1536"/>
              <a:ext cx="434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en-US" altLang="zh-CN" sz="1400" b="1">
                  <a:solidFill>
                    <a:srgbClr val="0066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I</a:t>
              </a:r>
              <a:r>
                <a:rPr lang="en-US" altLang="zh-CN" sz="1400" b="1" baseline="-25000">
                  <a:solidFill>
                    <a:srgbClr val="0066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0</a:t>
              </a:r>
              <a:endParaRPr lang="en-US" altLang="zh-CN" sz="1400" b="1" baseline="-25000">
                <a:solidFill>
                  <a:srgbClr val="0066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41" name="Line 99"/>
            <p:cNvSpPr/>
            <p:nvPr/>
          </p:nvSpPr>
          <p:spPr>
            <a:xfrm>
              <a:off x="1968" y="2208"/>
              <a:ext cx="3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18442" name="Text Box 136"/>
            <p:cNvSpPr txBox="1"/>
            <p:nvPr/>
          </p:nvSpPr>
          <p:spPr>
            <a:xfrm>
              <a:off x="1968" y="2064"/>
              <a:ext cx="192" cy="14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zh-CN" sz="1600">
                  <a:latin typeface="Arial" panose="020B0604020202020204" pitchFamily="34" charset="0"/>
                  <a:ea typeface="宋体" panose="02010600030101010101" pitchFamily="2" charset="-122"/>
                </a:rPr>
                <a:t>L</a:t>
              </a:r>
              <a:endParaRPr lang="en-US" altLang="zh-CN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43" name="AutoShape 177"/>
            <p:cNvSpPr/>
            <p:nvPr/>
          </p:nvSpPr>
          <p:spPr>
            <a:xfrm>
              <a:off x="2304" y="1968"/>
              <a:ext cx="768" cy="43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 cap="flat" cmpd="dbl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/>
            <a:p>
              <a:pPr lvl="0" eaLnBrk="1" hangingPunct="1"/>
              <a:r>
                <a:rPr lang="en-US" altLang="zh-CN" sz="16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S</a:t>
              </a:r>
              <a:r>
                <a:rPr lang="en-US" altLang="zh-CN" sz="160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16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L  </a:t>
              </a:r>
              <a:r>
                <a:rPr lang="en-US" altLang="zh-CN" sz="1600" b="1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=</a:t>
              </a:r>
              <a:r>
                <a:rPr lang="en-US" altLang="zh-CN" sz="16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 R</a:t>
              </a:r>
              <a:endPara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lvl="0" eaLnBrk="1" hangingPunct="1"/>
              <a:r>
                <a:rPr lang="en-US" altLang="zh-CN" sz="16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R</a:t>
              </a:r>
              <a:r>
                <a:rPr lang="en-US" altLang="zh-CN" sz="160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16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L </a:t>
              </a:r>
              <a:endPara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8444" name="Text Box 178"/>
            <p:cNvSpPr txBox="1"/>
            <p:nvPr/>
          </p:nvSpPr>
          <p:spPr>
            <a:xfrm>
              <a:off x="2304" y="1776"/>
              <a:ext cx="434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en-US" altLang="zh-CN" sz="1400" b="1">
                  <a:solidFill>
                    <a:srgbClr val="0066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I</a:t>
              </a:r>
              <a:r>
                <a:rPr lang="en-US" altLang="zh-CN" sz="1400" b="1" baseline="-25000">
                  <a:solidFill>
                    <a:srgbClr val="0066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2</a:t>
              </a:r>
              <a:endParaRPr lang="en-US" altLang="zh-CN" sz="1400" b="1" baseline="-25000">
                <a:solidFill>
                  <a:srgbClr val="0066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45" name="AutoShape 181"/>
            <p:cNvSpPr/>
            <p:nvPr/>
          </p:nvSpPr>
          <p:spPr>
            <a:xfrm>
              <a:off x="3744" y="1224"/>
              <a:ext cx="1632" cy="552"/>
            </a:xfrm>
            <a:prstGeom prst="borderCallout2">
              <a:avLst>
                <a:gd name="adj1" fmla="val 13042"/>
                <a:gd name="adj2" fmla="val -2940"/>
                <a:gd name="adj3" fmla="val 13042"/>
                <a:gd name="adj4" fmla="val -25981"/>
                <a:gd name="adj5" fmla="val 143477"/>
                <a:gd name="adj6" fmla="val -50000"/>
              </a:avLst>
            </a:prstGeom>
            <a:noFill/>
            <a:ln w="9525" cap="flat" cmpd="sng">
              <a:solidFill>
                <a:schemeClr val="folHlink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/>
            <a:p>
              <a:pPr lvl="0" algn="ctr" eaLnBrk="1" hangingPunct="1"/>
              <a:r>
                <a:rPr lang="en-US" altLang="zh-CN" sz="16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A </a:t>
              </a:r>
              <a:r>
                <a:rPr lang="en-US" altLang="zh-CN" sz="1600" b="1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shift/reduce conflict</a:t>
              </a:r>
              <a:r>
                <a:rPr lang="en-US" altLang="zh-CN" sz="16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on input symbol '</a:t>
              </a:r>
              <a:r>
                <a:rPr lang="en-US" altLang="zh-CN" sz="1600" b="1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=</a:t>
              </a:r>
              <a:r>
                <a:rPr lang="en-US" altLang="zh-CN" sz="16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', since </a:t>
              </a:r>
              <a:br>
                <a:rPr lang="en-US" altLang="zh-CN" sz="16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</a:br>
              <a:r>
                <a:rPr lang="en-US" altLang="zh-CN" sz="16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'</a:t>
              </a:r>
              <a:r>
                <a:rPr lang="en-US" altLang="zh-CN" sz="1600" b="1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=</a:t>
              </a:r>
              <a:r>
                <a:rPr lang="en-US" altLang="zh-CN" sz="16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' </a:t>
              </a:r>
              <a:r>
                <a:rPr lang="en-US" altLang="zh-CN" sz="16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 FOLLOW(R)</a:t>
              </a:r>
              <a:endParaRPr lang="en-US" altLang="zh-CN" sz="16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8446" name="Line 182"/>
            <p:cNvSpPr/>
            <p:nvPr/>
          </p:nvSpPr>
          <p:spPr>
            <a:xfrm>
              <a:off x="1968" y="2496"/>
              <a:ext cx="3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18447" name="Text Box 183"/>
            <p:cNvSpPr txBox="1"/>
            <p:nvPr/>
          </p:nvSpPr>
          <p:spPr>
            <a:xfrm>
              <a:off x="1968" y="2352"/>
              <a:ext cx="240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zh-CN" sz="1200" b="1">
                  <a:latin typeface="Arial" panose="020B0604020202020204" pitchFamily="34" charset="0"/>
                  <a:ea typeface="宋体" panose="02010600030101010101" pitchFamily="2" charset="-122"/>
                </a:rPr>
                <a:t>...</a:t>
              </a:r>
              <a:endParaRPr lang="en-US" altLang="zh-CN" sz="12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zh-CN" altLang="en-US" dirty="0"/>
              <a:t>思考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571625"/>
            <a:ext cx="8186737" cy="4643438"/>
          </a:xfrm>
        </p:spPr>
        <p:txBody>
          <a:bodyPr vert="horz" wrap="square" lIns="91440" tIns="45720" rIns="91440" bIns="45720" anchor="t"/>
          <a:p>
            <a:pPr>
              <a:buFont typeface="Arial" panose="020B0604020202020204" pitchFamily="34" charset="0"/>
              <a:buNone/>
            </a:pPr>
            <a:r>
              <a:rPr lang="zh-CN" altLang="en-US" kern="1200" dirty="0">
                <a:latin typeface="+mn-lt"/>
                <a:ea typeface="+mn-ea"/>
                <a:cs typeface="+mn-cs"/>
              </a:rPr>
              <a:t>凡事预则立，不预则废。</a:t>
            </a:r>
            <a:endParaRPr lang="en-US" altLang="zh-CN" kern="1200">
              <a:latin typeface="+mn-lt"/>
              <a:ea typeface="+mn-ea"/>
              <a:cs typeface="+mn-cs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kern="1200">
                <a:latin typeface="+mn-lt"/>
                <a:ea typeface="+mn-ea"/>
                <a:cs typeface="+mn-cs"/>
              </a:rPr>
              <a:t>					</a:t>
            </a:r>
            <a:r>
              <a:rPr lang="zh-CN" altLang="en-US" kern="1200" dirty="0">
                <a:latin typeface="+mn-lt"/>
                <a:ea typeface="+mn-ea"/>
                <a:cs typeface="+mn-cs"/>
              </a:rPr>
              <a:t>－－</a:t>
            </a:r>
            <a:r>
              <a:rPr lang="en-US" altLang="zh-CN" kern="1200">
                <a:latin typeface="+mn-lt"/>
                <a:ea typeface="+mn-ea"/>
                <a:cs typeface="+mn-cs"/>
              </a:rPr>
              <a:t>《</a:t>
            </a:r>
            <a:r>
              <a:rPr lang="zh-CN" altLang="en-US" kern="1200" dirty="0">
                <a:latin typeface="+mn-lt"/>
                <a:ea typeface="+mn-ea"/>
                <a:cs typeface="+mn-cs"/>
              </a:rPr>
              <a:t>礼记</a:t>
            </a:r>
            <a:r>
              <a:rPr lang="en-US" altLang="zh-CN" sz="4800" kern="1200">
                <a:latin typeface="+mn-lt"/>
                <a:ea typeface="+mn-ea"/>
                <a:cs typeface="+mn-cs"/>
              </a:rPr>
              <a:t>·</a:t>
            </a:r>
            <a:r>
              <a:rPr lang="zh-CN" altLang="en-US" kern="1200" dirty="0">
                <a:latin typeface="+mn-lt"/>
                <a:ea typeface="+mn-ea"/>
                <a:cs typeface="+mn-cs"/>
              </a:rPr>
              <a:t>中庸</a:t>
            </a:r>
            <a:r>
              <a:rPr lang="en-US" altLang="zh-CN" kern="1200">
                <a:latin typeface="+mn-lt"/>
                <a:ea typeface="+mn-ea"/>
                <a:cs typeface="+mn-cs"/>
              </a:rPr>
              <a:t>》</a:t>
            </a:r>
            <a:endParaRPr lang="en-US" altLang="zh-CN" kern="1200">
              <a:latin typeface="+mn-lt"/>
              <a:ea typeface="+mn-ea"/>
              <a:cs typeface="+mn-cs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kern="1200">
              <a:latin typeface="+mn-lt"/>
              <a:ea typeface="+mn-ea"/>
              <a:cs typeface="+mn-cs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kern="1200" dirty="0">
                <a:latin typeface="+mn-lt"/>
                <a:ea typeface="+mn-ea"/>
                <a:cs typeface="+mn-cs"/>
              </a:rPr>
              <a:t>如果不是等到可能要归约的时候才来根据</a:t>
            </a:r>
            <a:r>
              <a:rPr lang="en-US" altLang="zh-CN" kern="1200">
                <a:latin typeface="+mn-lt"/>
                <a:ea typeface="+mn-ea"/>
                <a:cs typeface="+mn-cs"/>
              </a:rPr>
              <a:t>FOLLOW</a:t>
            </a:r>
            <a:r>
              <a:rPr lang="zh-CN" altLang="en-US" kern="1200" dirty="0">
                <a:latin typeface="+mn-lt"/>
                <a:ea typeface="+mn-ea"/>
                <a:cs typeface="+mn-cs"/>
              </a:rPr>
              <a:t>集判断能否归约，而是一开始就做好准备，会不会好一些？</a:t>
            </a:r>
            <a:endParaRPr lang="zh-CN" altLang="en-US" kern="120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8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charRg st="28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charRg st="28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en-US" altLang="zh-CN"/>
              <a:t>LR(1) Items</a:t>
            </a:r>
            <a:endParaRPr lang="zh-CN" altLang="en-US" dirty="0"/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xfrm>
            <a:off x="500063" y="1571625"/>
            <a:ext cx="8186737" cy="4643438"/>
          </a:xfrm>
        </p:spPr>
        <p:txBody>
          <a:bodyPr vert="horz" wrap="square" lIns="91440" tIns="45720" rIns="91440" bIns="45720" anchor="t"/>
          <a:p>
            <a:pPr>
              <a:buFont typeface="Arial" panose="020B0604020202020204" pitchFamily="34" charset="0"/>
              <a:buNone/>
            </a:pPr>
            <a:r>
              <a:rPr lang="en-US" altLang="zh-CN" kern="1200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[A</a:t>
            </a:r>
            <a:r>
              <a:rPr lang="en-US" altLang="zh-CN" kern="1200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  <a:sym typeface="Wingdings" panose="05000000000000000000" pitchFamily="2" charset="2"/>
              </a:rPr>
              <a:t></a:t>
            </a:r>
            <a:r>
              <a:rPr lang="el-GR" altLang="zh-CN" kern="1200" dirty="0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  <a:sym typeface="Wingdings" panose="05000000000000000000" pitchFamily="2" charset="2"/>
              </a:rPr>
              <a:t>α</a:t>
            </a:r>
            <a:r>
              <a:rPr lang="en-US" altLang="zh-CN" kern="1200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  <a:sym typeface="Wingdings" panose="05000000000000000000" pitchFamily="2" charset="2"/>
              </a:rPr>
              <a:t>·β, a</a:t>
            </a:r>
            <a:r>
              <a:rPr lang="en-US" altLang="zh-CN" kern="1200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]</a:t>
            </a:r>
            <a:endParaRPr lang="en-US" altLang="zh-CN" kern="1200"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kern="1200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A</a:t>
            </a:r>
            <a:r>
              <a:rPr lang="en-US" altLang="zh-CN" kern="1200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  <a:sym typeface="Wingdings" panose="05000000000000000000" pitchFamily="2" charset="2"/>
              </a:rPr>
              <a:t></a:t>
            </a:r>
            <a:r>
              <a:rPr lang="el-GR" altLang="zh-CN" kern="1200" dirty="0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  <a:sym typeface="Wingdings" panose="05000000000000000000" pitchFamily="2" charset="2"/>
              </a:rPr>
              <a:t>α</a:t>
            </a:r>
            <a:r>
              <a:rPr lang="en-US" altLang="zh-CN" kern="1200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  <a:sym typeface="Wingdings" panose="05000000000000000000" pitchFamily="2" charset="2"/>
              </a:rPr>
              <a:t>β is a production</a:t>
            </a:r>
            <a:endParaRPr lang="en-US" altLang="zh-CN" kern="1200">
              <a:latin typeface="Times New Roman" panose="02020603050405020304" pitchFamily="18" charset="0"/>
              <a:ea typeface="Times New Roman" panose="02020603050405020304" pitchFamily="18" charset="0"/>
              <a:cs typeface="+mn-cs"/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kern="1200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  <a:sym typeface="Wingdings" panose="05000000000000000000" pitchFamily="2" charset="2"/>
              </a:rPr>
              <a:t>a is a terminal or $</a:t>
            </a:r>
            <a:endParaRPr lang="en-US" altLang="zh-CN" kern="1200">
              <a:latin typeface="Times New Roman" panose="02020603050405020304" pitchFamily="18" charset="0"/>
              <a:ea typeface="Times New Roman" panose="02020603050405020304" pitchFamily="18" charset="0"/>
              <a:cs typeface="+mn-cs"/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kern="1200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A</a:t>
            </a:r>
            <a:r>
              <a:rPr lang="en-US" altLang="zh-CN" kern="1200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  <a:sym typeface="Wingdings" panose="05000000000000000000" pitchFamily="2" charset="2"/>
              </a:rPr>
              <a:t></a:t>
            </a:r>
            <a:r>
              <a:rPr lang="el-GR" altLang="zh-CN" kern="1200" dirty="0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  <a:sym typeface="Wingdings" panose="05000000000000000000" pitchFamily="2" charset="2"/>
              </a:rPr>
              <a:t>α</a:t>
            </a:r>
            <a:r>
              <a:rPr lang="en-US" altLang="zh-CN" kern="1200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  <a:sym typeface="Wingdings" panose="05000000000000000000" pitchFamily="2" charset="2"/>
              </a:rPr>
              <a:t>·β is called the core of this item</a:t>
            </a:r>
            <a:endParaRPr lang="en-US" altLang="zh-CN" kern="1200">
              <a:latin typeface="Times New Roman" panose="02020603050405020304" pitchFamily="18" charset="0"/>
              <a:ea typeface="Times New Roman" panose="02020603050405020304" pitchFamily="18" charset="0"/>
              <a:cs typeface="+mn-cs"/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kern="120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en-US" altLang="zh-CN"/>
              <a:t>CLOSURE and GOTO</a:t>
            </a:r>
            <a:endParaRPr lang="zh-CN" altLang="en-US" dirty="0"/>
          </a:p>
        </p:txBody>
      </p:sp>
      <p:pic>
        <p:nvPicPr>
          <p:cNvPr id="21507" name="Picture 2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000125" y="1428750"/>
            <a:ext cx="6675438" cy="4643438"/>
          </a:xfrm>
        </p:spPr>
      </p:pic>
      <p:cxnSp>
        <p:nvCxnSpPr>
          <p:cNvPr id="6" name="直接连接符 5"/>
          <p:cNvCxnSpPr/>
          <p:nvPr/>
        </p:nvCxnSpPr>
        <p:spPr>
          <a:xfrm>
            <a:off x="4429125" y="2928938"/>
            <a:ext cx="2928938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en-US" altLang="zh-CN"/>
              <a:t>An Example</a:t>
            </a:r>
            <a:endParaRPr lang="en-US" altLang="zh-CN"/>
          </a:p>
        </p:txBody>
      </p:sp>
      <p:sp>
        <p:nvSpPr>
          <p:cNvPr id="514051" name="Rectangle 3"/>
          <p:cNvSpPr>
            <a:spLocks noGrp="1" noChangeArrowheads="1"/>
          </p:cNvSpPr>
          <p:nvPr>
            <p:ph idx="1"/>
          </p:nvPr>
        </p:nvSpPr>
        <p:spPr>
          <a:xfrm>
            <a:off x="642938" y="1500188"/>
            <a:ext cx="7316788" cy="43449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>
                <a:tab pos="1431925" algn="l"/>
                <a:tab pos="1880870" algn="l"/>
                <a:tab pos="2425700" algn="l"/>
              </a:tabLst>
              <a:defRPr/>
            </a:pPr>
            <a:r>
              <a:rPr kumimoji="0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Consider the following grammar:</a:t>
            </a:r>
            <a:endParaRPr kumimoji="0" lang="en-US" altLang="zh-CN" sz="25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>
                <a:tab pos="1431925" algn="l"/>
                <a:tab pos="1880870" algn="l"/>
                <a:tab pos="2425700" algn="l"/>
              </a:tabLst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(0)	S'	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	S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>
                <a:tab pos="1431925" algn="l"/>
                <a:tab pos="1880870" algn="l"/>
                <a:tab pos="2425700" algn="l"/>
              </a:tabLst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(1)	S	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	C 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C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>
                <a:tab pos="1431925" algn="l"/>
                <a:tab pos="1880870" algn="l"/>
                <a:tab pos="2425700" algn="l"/>
              </a:tabLst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(2)	C	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	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c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C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  <a:p>
            <a:pPr marL="1371600" marR="0" lvl="2" indent="-4572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AutoNum type="arabicParenBoth" startAt="3"/>
              <a:tabLst>
                <a:tab pos="1431925" algn="l"/>
                <a:tab pos="1880870" algn="l"/>
                <a:tab pos="2425700" algn="l"/>
              </a:tabLst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	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	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d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>
                <a:tab pos="1518920" algn="l"/>
                <a:tab pos="2057400" algn="l"/>
              </a:tabLst>
              <a:defRPr/>
            </a:pPr>
            <a:r>
              <a:rPr kumimoji="0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It is easy to calculate the following sets: </a:t>
            </a:r>
            <a:endParaRPr kumimoji="0" lang="en-US" altLang="zh-CN" sz="25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>
                <a:tab pos="1518920" algn="l"/>
                <a:tab pos="2057400" algn="l"/>
              </a:tabLst>
              <a:defRPr/>
            </a:pPr>
            <a:r>
              <a:rPr kumimoji="0" lang="en-US" altLang="zh-CN" sz="2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FIRST(S) = FIRST(C) = { c, d }</a:t>
            </a:r>
            <a:endParaRPr kumimoji="0" lang="en-US" altLang="zh-CN" sz="2100" b="1" i="0" u="none" strike="noStrike" kern="1200" cap="none" spc="0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371600" marR="0" lvl="2" indent="-4572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AutoNum type="arabicParenBoth" startAt="3"/>
              <a:tabLst>
                <a:tab pos="1431925" algn="l"/>
                <a:tab pos="1880870" algn="l"/>
                <a:tab pos="2425700" algn="l"/>
              </a:tabLst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6555</Words>
  <Application>WPS 演示</Application>
  <PresentationFormat>On-screen Show</PresentationFormat>
  <Paragraphs>1381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7" baseType="lpstr">
      <vt:lpstr>Arial</vt:lpstr>
      <vt:lpstr>宋体</vt:lpstr>
      <vt:lpstr>Wingdings</vt:lpstr>
      <vt:lpstr>华文隶书</vt:lpstr>
      <vt:lpstr>黑体</vt:lpstr>
      <vt:lpstr>Franklin Gothic Book</vt:lpstr>
      <vt:lpstr>华文楷体</vt:lpstr>
      <vt:lpstr>Calibri</vt:lpstr>
      <vt:lpstr>Times New Roman</vt:lpstr>
      <vt:lpstr>Symbol</vt:lpstr>
      <vt:lpstr>Verdana</vt:lpstr>
      <vt:lpstr>微软雅黑</vt:lpstr>
      <vt:lpstr>Arial Unicode MS</vt:lpstr>
      <vt:lpstr>Garamond</vt:lpstr>
      <vt:lpstr>Office 主题</vt:lpstr>
      <vt:lpstr>Principles of Compiler Construction</vt:lpstr>
      <vt:lpstr>回顾: Shift-Reduce </vt:lpstr>
      <vt:lpstr>回顾： LR(0)自动机</vt:lpstr>
      <vt:lpstr>回顾: LR Parsing Table</vt:lpstr>
      <vt:lpstr>回顾：非SLR文法</vt:lpstr>
      <vt:lpstr>思考</vt:lpstr>
      <vt:lpstr>LR(1) Items</vt:lpstr>
      <vt:lpstr>CLOSURE and GOTO</vt:lpstr>
      <vt:lpstr>An Example</vt:lpstr>
      <vt:lpstr>PowerPoint 演示文稿</vt:lpstr>
      <vt:lpstr>LR(1) Parsing Table</vt:lpstr>
      <vt:lpstr>LR(1) Grammar</vt:lpstr>
      <vt:lpstr>Disadvantage of LR(1) Parsing</vt:lpstr>
      <vt:lpstr>LALR (Lookahead LR) Parsing</vt:lpstr>
      <vt:lpstr>思考</vt:lpstr>
      <vt:lpstr>LALR Parsing</vt:lpstr>
      <vt:lpstr>LALR vs. LR(1)</vt:lpstr>
      <vt:lpstr>LALR vs. LR(1) (cont')</vt:lpstr>
      <vt:lpstr>Example: New Conflicts in LALR</vt:lpstr>
      <vt:lpstr>Ambiguous Expression Grammar</vt:lpstr>
      <vt:lpstr>PowerPoint 演示文稿</vt:lpstr>
      <vt:lpstr>SLR(1) Parsing Table</vt:lpstr>
      <vt:lpstr>Dangling-else Grammar</vt:lpstr>
      <vt:lpstr>DFA Recognizing All Viable Prefixes</vt:lpstr>
      <vt:lpstr>SLR(1) Parsing Table</vt:lpstr>
      <vt:lpstr>Parsing a Sentence</vt:lpstr>
      <vt:lpstr>Error Recovery</vt:lpstr>
      <vt:lpstr>Example</vt:lpstr>
      <vt:lpstr>Example</vt:lpstr>
      <vt:lpstr>Error-Handling Routines</vt:lpstr>
      <vt:lpstr>Parsing an Erroneous Input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阿不1413529847</cp:lastModifiedBy>
  <cp:revision>317</cp:revision>
  <dcterms:created xsi:type="dcterms:W3CDTF">2016-10-21T00:08:00Z</dcterms:created>
  <dcterms:modified xsi:type="dcterms:W3CDTF">2020-04-26T05:25:42Z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