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488" r:id="rId3"/>
    <p:sldId id="566" r:id="rId4"/>
    <p:sldId id="568" r:id="rId5"/>
    <p:sldId id="591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9" r:id="rId15"/>
    <p:sldId id="577" r:id="rId16"/>
    <p:sldId id="578" r:id="rId17"/>
    <p:sldId id="580" r:id="rId18"/>
    <p:sldId id="588" r:id="rId19"/>
    <p:sldId id="587" r:id="rId20"/>
    <p:sldId id="581" r:id="rId21"/>
    <p:sldId id="584" r:id="rId22"/>
    <p:sldId id="585" r:id="rId23"/>
    <p:sldId id="586" r:id="rId24"/>
    <p:sldId id="583" r:id="rId25"/>
    <p:sldId id="582" r:id="rId26"/>
    <p:sldId id="589" r:id="rId27"/>
    <p:sldId id="590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2528" autoAdjust="0"/>
  </p:normalViewPr>
  <p:slideViewPr>
    <p:cSldViewPr>
      <p:cViewPr varScale="1">
        <p:scale>
          <a:sx n="94" d="100"/>
          <a:sy n="94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潜在的考试内容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4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潜在的考试内容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0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8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6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6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0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5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9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7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34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11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79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52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2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5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2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3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潜在的考试内容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6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潜在的考试内容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4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5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5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__2121.vsdx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971600" y="2296616"/>
            <a:ext cx="7416823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基本使能技术（三）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设备模型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8568952" cy="3287387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设备访问流程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应用程序通过操作系统的系统调用发出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系统调用触发相应设备驱动程序操控设备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设备返回结果时一般通过外部中断通知应用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虚拟机中的设备访问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截获客户机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的设备访问请求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通过软件模拟真实外设来相应截获的请求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38BB28-5C97-4EAD-87A5-10B2E0FB71D4}"/>
              </a:ext>
            </a:extLst>
          </p:cNvPr>
          <p:cNvGrpSpPr/>
          <p:nvPr/>
        </p:nvGrpSpPr>
        <p:grpSpPr>
          <a:xfrm>
            <a:off x="4007688" y="4244603"/>
            <a:ext cx="2004472" cy="2424757"/>
            <a:chOff x="6037232" y="4221088"/>
            <a:chExt cx="2004472" cy="242475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918C16E-3BEC-4099-8B8F-3103F80E15FA}"/>
                </a:ext>
              </a:extLst>
            </p:cNvPr>
            <p:cNvSpPr/>
            <p:nvPr/>
          </p:nvSpPr>
          <p:spPr>
            <a:xfrm>
              <a:off x="6038800" y="4221088"/>
              <a:ext cx="1989584" cy="43204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应用程序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7960D0-635F-4D33-A2E4-BDB244CA838B}"/>
                </a:ext>
              </a:extLst>
            </p:cNvPr>
            <p:cNvSpPr/>
            <p:nvPr/>
          </p:nvSpPr>
          <p:spPr>
            <a:xfrm>
              <a:off x="6037232" y="5036690"/>
              <a:ext cx="1991152" cy="9845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操作系统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D0115E-D65B-45C5-BCF1-832FAF23CC8C}"/>
                </a:ext>
              </a:extLst>
            </p:cNvPr>
            <p:cNvSpPr/>
            <p:nvPr/>
          </p:nvSpPr>
          <p:spPr>
            <a:xfrm>
              <a:off x="6081032" y="5373216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内存管理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C370739-451E-4279-B949-7FC02FA17FB5}"/>
                </a:ext>
              </a:extLst>
            </p:cNvPr>
            <p:cNvSpPr/>
            <p:nvPr/>
          </p:nvSpPr>
          <p:spPr>
            <a:xfrm>
              <a:off x="7054708" y="5373216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进程调度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11E07A-BCC3-4EAE-BEA2-732FE687C597}"/>
                </a:ext>
              </a:extLst>
            </p:cNvPr>
            <p:cNvSpPr/>
            <p:nvPr/>
          </p:nvSpPr>
          <p:spPr>
            <a:xfrm>
              <a:off x="6084168" y="5661248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设备驱动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2A979B-5F6B-44B5-9775-711F4DC1E261}"/>
                </a:ext>
              </a:extLst>
            </p:cNvPr>
            <p:cNvSpPr/>
            <p:nvPr/>
          </p:nvSpPr>
          <p:spPr>
            <a:xfrm>
              <a:off x="7057844" y="5661248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文件系统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42D09D-953E-40EC-AA70-D2E6635F849E}"/>
                </a:ext>
              </a:extLst>
            </p:cNvPr>
            <p:cNvSpPr/>
            <p:nvPr/>
          </p:nvSpPr>
          <p:spPr>
            <a:xfrm>
              <a:off x="6052120" y="6213797"/>
              <a:ext cx="1989584" cy="43204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IO</a:t>
              </a:r>
              <a:r>
                <a:rPr lang="zh-CN" altLang="en-US" dirty="0">
                  <a:solidFill>
                    <a:srgbClr val="0070C0"/>
                  </a:solidFill>
                </a:rPr>
                <a:t>设备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5751C07-3CB0-4626-B64A-7A3C2445B53A}"/>
                </a:ext>
              </a:extLst>
            </p:cNvPr>
            <p:cNvCxnSpPr>
              <a:stCxn id="2" idx="2"/>
              <a:endCxn id="7" idx="0"/>
            </p:cNvCxnSpPr>
            <p:nvPr/>
          </p:nvCxnSpPr>
          <p:spPr>
            <a:xfrm flipH="1">
              <a:off x="7032808" y="4653136"/>
              <a:ext cx="784" cy="383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B62E300-06B3-4604-B050-CE142F304A51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7032808" y="6021287"/>
              <a:ext cx="14104" cy="1925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B231D2B-67CC-41B1-A2FF-FF09A59D2CEB}"/>
                </a:ext>
              </a:extLst>
            </p:cNvPr>
            <p:cNvSpPr/>
            <p:nvPr/>
          </p:nvSpPr>
          <p:spPr>
            <a:xfrm>
              <a:off x="7054708" y="4678249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系统调用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A819B44-A163-4AEA-8EDA-86D880CCA95E}"/>
              </a:ext>
            </a:extLst>
          </p:cNvPr>
          <p:cNvGrpSpPr/>
          <p:nvPr/>
        </p:nvGrpSpPr>
        <p:grpSpPr>
          <a:xfrm>
            <a:off x="6121873" y="2996952"/>
            <a:ext cx="2986631" cy="3672408"/>
            <a:chOff x="5508104" y="2996952"/>
            <a:chExt cx="2986631" cy="367240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1BCC1E1-8A34-4501-B64E-9B386FDBA801}"/>
                </a:ext>
              </a:extLst>
            </p:cNvPr>
            <p:cNvSpPr/>
            <p:nvPr/>
          </p:nvSpPr>
          <p:spPr>
            <a:xfrm>
              <a:off x="5960916" y="2996952"/>
              <a:ext cx="1989584" cy="43204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应用程序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6B9AA0-5065-44BF-B1A2-E892A1DB8C45}"/>
                </a:ext>
              </a:extLst>
            </p:cNvPr>
            <p:cNvSpPr/>
            <p:nvPr/>
          </p:nvSpPr>
          <p:spPr>
            <a:xfrm>
              <a:off x="5959348" y="3812554"/>
              <a:ext cx="1991152" cy="9845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操作系统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1E425A4-D19B-4C66-A0E4-C2E49CB7F243}"/>
                </a:ext>
              </a:extLst>
            </p:cNvPr>
            <p:cNvSpPr/>
            <p:nvPr/>
          </p:nvSpPr>
          <p:spPr>
            <a:xfrm>
              <a:off x="6003148" y="4149080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内存管理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310BF68-193A-42C5-A041-08C47047C4E2}"/>
                </a:ext>
              </a:extLst>
            </p:cNvPr>
            <p:cNvSpPr/>
            <p:nvPr/>
          </p:nvSpPr>
          <p:spPr>
            <a:xfrm>
              <a:off x="6976824" y="4149080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进程调度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9D344E-243C-4C11-BCBF-442E2DAE366C}"/>
                </a:ext>
              </a:extLst>
            </p:cNvPr>
            <p:cNvSpPr/>
            <p:nvPr/>
          </p:nvSpPr>
          <p:spPr>
            <a:xfrm>
              <a:off x="6006284" y="4437112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？？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3D0E28-4CA0-44B2-8E5E-CEC0E5E86F9E}"/>
                </a:ext>
              </a:extLst>
            </p:cNvPr>
            <p:cNvSpPr/>
            <p:nvPr/>
          </p:nvSpPr>
          <p:spPr>
            <a:xfrm>
              <a:off x="6979960" y="4437112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文件系统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BB5AD2-1C62-4387-955E-306A8DE27134}"/>
                </a:ext>
              </a:extLst>
            </p:cNvPr>
            <p:cNvSpPr/>
            <p:nvPr/>
          </p:nvSpPr>
          <p:spPr>
            <a:xfrm>
              <a:off x="5974236" y="6237312"/>
              <a:ext cx="1989584" cy="43204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IO</a:t>
              </a:r>
              <a:r>
                <a:rPr lang="zh-CN" altLang="en-US" dirty="0">
                  <a:solidFill>
                    <a:srgbClr val="0070C0"/>
                  </a:solidFill>
                </a:rPr>
                <a:t>设备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914390-D4FD-49D7-93DF-D9F73F5FC497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6954924" y="3429000"/>
              <a:ext cx="784" cy="383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82263BC-724E-4CCD-A377-5C7D5AC22F14}"/>
                </a:ext>
              </a:extLst>
            </p:cNvPr>
            <p:cNvSpPr/>
            <p:nvPr/>
          </p:nvSpPr>
          <p:spPr>
            <a:xfrm>
              <a:off x="6976824" y="345411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系统调用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D74E2D-0E74-4A42-802B-3666E135E716}"/>
                </a:ext>
              </a:extLst>
            </p:cNvPr>
            <p:cNvSpPr/>
            <p:nvPr/>
          </p:nvSpPr>
          <p:spPr>
            <a:xfrm>
              <a:off x="5965224" y="5036691"/>
              <a:ext cx="1991152" cy="9845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操作系统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4CA7E4-F204-47BE-8BAE-81EAFAA7ABB3}"/>
                </a:ext>
              </a:extLst>
            </p:cNvPr>
            <p:cNvSpPr/>
            <p:nvPr/>
          </p:nvSpPr>
          <p:spPr>
            <a:xfrm>
              <a:off x="6009024" y="5373217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内存管理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16EFE1F-407D-4D15-90D2-365A031DFE1B}"/>
                </a:ext>
              </a:extLst>
            </p:cNvPr>
            <p:cNvSpPr/>
            <p:nvPr/>
          </p:nvSpPr>
          <p:spPr>
            <a:xfrm>
              <a:off x="6982700" y="5373217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进程调度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9B28030-7C24-4749-A5F8-2D627291D032}"/>
                </a:ext>
              </a:extLst>
            </p:cNvPr>
            <p:cNvSpPr/>
            <p:nvPr/>
          </p:nvSpPr>
          <p:spPr>
            <a:xfrm>
              <a:off x="6012160" y="5661249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设备驱动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6257A7E-5001-4EF7-9610-662D7F53E26D}"/>
                </a:ext>
              </a:extLst>
            </p:cNvPr>
            <p:cNvSpPr/>
            <p:nvPr/>
          </p:nvSpPr>
          <p:spPr>
            <a:xfrm>
              <a:off x="6985836" y="5661249"/>
              <a:ext cx="901668" cy="22851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70C0"/>
                  </a:solidFill>
                </a:rPr>
                <a:t>文件系统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41B849A-AC59-413C-8078-0AEBC1967650}"/>
                </a:ext>
              </a:extLst>
            </p:cNvPr>
            <p:cNvCxnSpPr>
              <a:cxnSpLocks/>
              <a:stCxn id="37" idx="2"/>
              <a:endCxn id="33" idx="0"/>
            </p:cNvCxnSpPr>
            <p:nvPr/>
          </p:nvCxnSpPr>
          <p:spPr>
            <a:xfrm>
              <a:off x="6960800" y="6021288"/>
              <a:ext cx="8228" cy="2160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B729F89-EF4C-427C-8BF4-8EE5F42C6618}"/>
                </a:ext>
              </a:extLst>
            </p:cNvPr>
            <p:cNvCxnSpPr/>
            <p:nvPr/>
          </p:nvCxnSpPr>
          <p:spPr>
            <a:xfrm>
              <a:off x="5508104" y="4940981"/>
              <a:ext cx="2952328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94D362-2BB8-40DC-9375-14913023027F}"/>
                </a:ext>
              </a:extLst>
            </p:cNvPr>
            <p:cNvSpPr/>
            <p:nvPr/>
          </p:nvSpPr>
          <p:spPr>
            <a:xfrm>
              <a:off x="7963820" y="458254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j-ea"/>
                  <a:ea typeface="+mj-ea"/>
                </a:rPr>
                <a:t>VMM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0E4885F6-DA7D-474E-9F71-71A6B548C129}"/>
              </a:ext>
            </a:extLst>
          </p:cNvPr>
          <p:cNvSpPr/>
          <p:nvPr/>
        </p:nvSpPr>
        <p:spPr>
          <a:xfrm>
            <a:off x="19738" y="414908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IO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虚拟化的关键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设备驱动安装在哪里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对设备的处理方式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设备接口模拟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前后端驱动模拟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直接分配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11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设备接口模拟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568952" cy="2238644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设备接口模拟（基于软件的全虚拟化）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的设备驱动操控的不是真实设备，而是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模拟出来的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充当客户机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的设备驱动和宿主机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的设备驱动之间的中间人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93CFD3-750F-4D0A-81EB-DD354137F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06" y="3645024"/>
            <a:ext cx="3774638" cy="28938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2AF1F5-0B2E-4706-8CC6-0CF15F985ABF}"/>
              </a:ext>
            </a:extLst>
          </p:cNvPr>
          <p:cNvSpPr/>
          <p:nvPr/>
        </p:nvSpPr>
        <p:spPr>
          <a:xfrm>
            <a:off x="107504" y="3140968"/>
            <a:ext cx="4572000" cy="33301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可以直接使用现有的设备驱动程序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的资源消耗比较大，因为是软件模拟，性能较低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设备更新迅速，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的模拟程序可能没有及时融入最新的功能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10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前后端驱动模拟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568952" cy="295232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前后端驱动模拟（基于软件的半虚拟化）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采用分离设备驱动实现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设备驱动划分为三个部分：前端驱动、后端驱动、原生驱动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修改客户机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内核，将原生设备驱动移除，转移到一个经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授权运行在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Domain0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的专用设备虚拟机中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需要安装前端驱动，前端驱动将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请求转交给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Domain0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中的后端驱动，然后转交给原生驱动执行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2AF1F5-0B2E-4706-8CC6-0CF15F985ABF}"/>
              </a:ext>
            </a:extLst>
          </p:cNvPr>
          <p:cNvSpPr/>
          <p:nvPr/>
        </p:nvSpPr>
        <p:spPr>
          <a:xfrm>
            <a:off x="50776" y="3730104"/>
            <a:ext cx="4444538" cy="296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前后端驱动交互基于事务的通信机制，能够减少上下文切换开销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需要修改客户机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后端驱动集中共享，可能成为瓶颈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A52D78-124A-43BF-9D66-4147E9E8F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96" y="4005064"/>
            <a:ext cx="4444538" cy="24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直接分配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568952" cy="259228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直接分配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物理设备直接分配给客户机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直接安装原生设备驱动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对物理设备的访问借助硬件绕过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技术要点：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地址访问和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DMA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的问题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通过采用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DMA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重映射（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Remapping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页表来解决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2AF1F5-0B2E-4706-8CC6-0CF15F985ABF}"/>
              </a:ext>
            </a:extLst>
          </p:cNvPr>
          <p:cNvSpPr/>
          <p:nvPr/>
        </p:nvSpPr>
        <p:spPr>
          <a:xfrm>
            <a:off x="105520" y="3501008"/>
            <a:ext cx="4444538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重用已有的驱动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减少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开销，性能较高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需要特殊硬件支持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38E43-EFCE-4045-9AA0-4A3752DCD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01008"/>
            <a:ext cx="3302823" cy="32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1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96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显卡直通（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Passthrough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绕过虚拟机管理系统，直接将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单独分配给一个虚拟机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可看作一种特殊的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设备，本虚拟化技术类似于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虚拟化的直接分配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优缺点分析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保证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的完整性和独立性，在性能方面与非虚拟化条件下接近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只能被单一系统独占使用，失去了设备共享的功能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不支持虚拟机的实时在线迁移，不支持虚拟机挂起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的特殊支持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05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768685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显卡虚拟化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将显卡使用时间分片，将分片分配给虚拟机，分片大小可灵活调节，在多个虚拟机之间灵活分配资源配额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应用层拦截与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相关的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，通过重定向的方式对这些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实施调度，完成相应功能，再将执行结果返回应用程序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典型案例：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vCUDA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(virtual CUDA)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vCUDA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采用在用户层拦截和重定向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CUDA API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的方法，在虚拟机中建立物理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的逻辑映像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――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，实现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资源的细粒度划分、重组和再利用，支持多机并发、挂起恢复等虚拟机高级特性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上运行多个虚拟机，其中一个虚拟机为特权虚拟机（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Domain 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），该虚拟机能够直接控制硬件，系统内安装着原生的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CUDA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库以及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驱动。其它的虚拟机属于非特权虚拟机，其上运行的操作系统不能直接操纵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可看作一种特殊的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设备，本虚拟化技术类似于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虚拟化前后端驱动模拟</a:t>
            </a: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85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2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861689"/>
            <a:ext cx="8856984" cy="573566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云计算数据中心的典型应用场景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单台物理机上建立多台虚拟机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这些虚拟机共用物理机上的网卡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多台虚拟机组建成一个集群，每个集群承载一个特定的业务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如果是一个高可靠的集群，可能需要网络设备冗余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集群与集群之间共享硬件资源（服务器、交换机）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但要保证逻辑上的隔离性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云计算数据中心针对网络设备虚拟化需要解决的问题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虚拟机怎样利用物理机的网卡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同一台物理机上的多台虚拟机怎样通信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如何将一台交换机虚拟化成多台交换机（共享使用）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如何将多台交换机虚拟化成一台交换机（高可靠冗余）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如何为每个集群维护一个逻辑上隔离的私有网络（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97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861689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网络虚拟化的四个层次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虚拟机的虚拟网卡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解决单台物理机上多个虚拟机之间共享网卡的问题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服务器到网络的连接：虚拟交换机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解决单台物理机上多个虚拟机之间数据交换的问题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交换设备虚拟化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解决多个交换设备之间的冗余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隔离问题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虚拟网络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解决数据中心中网络划域的问题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96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虚拟网卡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861689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网卡本质上是一种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IO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设备，与其他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IO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设备虚拟化方法类似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模拟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设备实现虚拟化，虚拟机对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设备的访问请求由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截获，通过软件模拟真实的硬件实现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半虚拟化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前端驱动负责将客户机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请求发送到后端驱动，后端驱动是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与虚拟机交互的驱动程序，后端驱动收到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请求交给物理驱动来控制硬件完成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硬件辅助虚拟化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借助硬件在虚拟机和网卡之间建立直接的通道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14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虚拟交换技术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861689"/>
            <a:ext cx="9036050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利用宿主机的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CPU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和内存实现一个虚拟交换机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用软件模拟虚拟交换机的端口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端口之间可以形成端口组，实现灵活的内部互连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宿主机物理网卡作为虚拟交换机的上行链路，接入物理网络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实际上就是在网络中增加了一个层次的交换机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7AD85-C4D9-43FF-90AE-0EB84BB4062E}"/>
              </a:ext>
            </a:extLst>
          </p:cNvPr>
          <p:cNvSpPr/>
          <p:nvPr/>
        </p:nvSpPr>
        <p:spPr>
          <a:xfrm>
            <a:off x="84455" y="3356992"/>
            <a:ext cx="4006159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软件实现，灵活可扩展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消耗宿主机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和内存，性能较低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F38941-64C0-4566-871E-C19AFE98A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69" y="3433296"/>
            <a:ext cx="4582600" cy="30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虚拟交换技术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基于物理网卡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861689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利用宿主机的物理网卡实现同一台宿主机上多个虚拟机的交互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每个虚拟机通过硬件辅助的“直接分配”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虚拟化技术，能够直接访问宿主机的物理网卡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直接访问宿主机物理网卡，延迟降低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需要硬件的支持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76D408-0078-41BC-AD73-01392D6D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00794"/>
            <a:ext cx="3449371" cy="29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虚拟交换技术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基于物理交换机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861689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将虚拟机的流量通过宿主机的网卡发送到物理交换机（比如，接入交换机）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VM1-&gt;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宿主机网卡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接入交换机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宿主机网卡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-&gt;VM2</a:t>
            </a: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B18B66-CDC1-4C79-9DC6-F2FF5B5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94" y="2351782"/>
            <a:ext cx="3200847" cy="42392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46979B-F69F-4FB1-BAC6-8C73A790F674}"/>
              </a:ext>
            </a:extLst>
          </p:cNvPr>
          <p:cNvSpPr/>
          <p:nvPr/>
        </p:nvSpPr>
        <p:spPr>
          <a:xfrm>
            <a:off x="107950" y="2351782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优缺点分析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路径更长，延迟更高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物理机网卡瓶颈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物理交换机具备网络监控和流量分析功能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有利于提升安全性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硬件设备虚拟化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861689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多个网络设备虚拟化成一台设备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交换机堆叠：两台交换机采用主备机制提升可靠性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同一台物理设备虚拟化成多台设备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同一台交换机的端口组之间完全隔离，在满足隔离性的前提下提升共享资源的利用率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不同类型的网络设备虚拟化成一台逻辑设备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将整个网络中的核心交换机、汇聚交换机虚拟化成一台逻辑设备，屏蔽负载的网络结构，统一管理和配置网络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72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虚拟网络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——VLAN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768685"/>
            <a:ext cx="8856984" cy="5519639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VLAN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的形成背景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LAN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中的链路层广播能被所有主机收到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在云计算数据中心，大量的广播流量会占用带宽资源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VLAN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将一个物理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LAN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划分成多个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是一个独立的广播域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同一交换机上多个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跨交换机的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2983" lvl="2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3B5F0A-5D95-409F-9E4A-55230B95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429000"/>
            <a:ext cx="3953427" cy="1667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CABFAF-8850-45C4-8653-1F4C27C30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60" y="5205227"/>
            <a:ext cx="580153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虚拟网络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——VLAN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950" y="768685"/>
            <a:ext cx="8856984" cy="5973427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VLAN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的实现方式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基于端口划分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把交换机的端口静态划分到某个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00165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实现简单，不够灵活，物理位置</a:t>
            </a:r>
            <a:r>
              <a:rPr lang="en-US" altLang="zh-CN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端口变化时需要重新配置</a:t>
            </a:r>
            <a:r>
              <a:rPr lang="en-US" altLang="zh-CN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地址划分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将主机的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动态关联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00165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位置变化是无需重新配置，但初始配置工作量大，需要维护</a:t>
            </a:r>
            <a:r>
              <a:rPr lang="en-US" altLang="zh-CN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地址与</a:t>
            </a:r>
            <a:r>
              <a:rPr lang="en-US" altLang="zh-CN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VLAN</a:t>
            </a: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en-US" altLang="zh-CN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子网划分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地址网段划分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00165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配置简单、灵活，支持动态变更。需要到网络层协议，交换机响应速度变慢</a:t>
            </a:r>
            <a:endParaRPr lang="en-US" altLang="zh-CN" sz="16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基于协议划分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根据网络层的协议如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IPv4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IPv6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ipx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划分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基于策略划分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基于用户定义的安全策略划分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00165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  <a:r>
              <a:rPr lang="en-US" altLang="zh-CN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+IP</a:t>
            </a:r>
            <a:r>
              <a:rPr lang="zh-CN" altLang="en-US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  <a:endParaRPr lang="en-US" altLang="zh-CN" sz="12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00165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  <a:r>
              <a:rPr lang="en-US" altLang="zh-CN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+IP</a:t>
            </a:r>
            <a:r>
              <a:rPr lang="zh-CN" altLang="en-US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  <a:r>
              <a:rPr lang="en-US" altLang="zh-CN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12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端口</a:t>
            </a:r>
            <a:endParaRPr lang="en-US" altLang="zh-CN" sz="12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600165" lvl="3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12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64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逻辑地址与物理地址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3726" y="796863"/>
            <a:ext cx="8784976" cy="5447631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逻辑地址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应用程序可用的连续地址空间，受限于寻址方式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物理地址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物理内存的寻址空间，受限于机器内存大小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逻辑地址到物理地址的映射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段式管理、页式管理、段页式管理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Translation Lookaside Buffer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片上的用于加速地址转换的高速缓存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295681-B43B-4410-B20D-128E155D2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92" y="4353488"/>
            <a:ext cx="4189784" cy="23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60" y="764704"/>
            <a:ext cx="9145016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客户机虚拟地址（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GVA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客户机应用程序可用的连续地址空间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客户机物理地址（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GPA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客户机物理内存的寻址空间，必须从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开始且连续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机器地址（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MA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宿主机的物理地址空间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内存虚拟化的挑战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两次地址转换带来的开销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B0608AE-1455-4CDD-9C82-00E682E6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106193"/>
              </p:ext>
            </p:extLst>
          </p:nvPr>
        </p:nvGraphicFramePr>
        <p:xfrm>
          <a:off x="1042988" y="4503738"/>
          <a:ext cx="71945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Visio" r:id="rId5" imgW="11415645" imgH="4229100" progId="">
                  <p:embed/>
                </p:oleObj>
              </mc:Choice>
              <mc:Fallback>
                <p:oleObj name="Visio" r:id="rId5" imgW="11415645" imgH="4229100" progId="">
                  <p:embed/>
                  <p:pic>
                    <p:nvPicPr>
                      <p:cNvPr id="363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3738"/>
                        <a:ext cx="7194550" cy="223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7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60" y="764704"/>
            <a:ext cx="9145016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VMM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在内存虚拟化中的作用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维护客户机物理地址到宿主机物理地址之间的映射关系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一个类似于页表的地址映射表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截获虚拟机对客户机物理地址的访问，转换成对宿主机物理地址的访问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基于软件的完全虚拟化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影子页表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基于软件的半虚拟化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硬件辅助虚拟化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——X86 EPT</a:t>
            </a: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性能优化的关键点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对地址映射的性能改善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7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内存虚拟化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影子页表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217024" cy="136815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影子页表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为每个客户机操作系统维护一个影子页表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影子页表记录了客户机虚拟地址到宿主机物理地址的直接映射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3F2D0D1C-3680-4C59-8C49-02F3A097E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94" y="2611865"/>
            <a:ext cx="2573203" cy="392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834D92-2C38-493F-962B-0D1DB4B7A6D4}"/>
              </a:ext>
            </a:extLst>
          </p:cNvPr>
          <p:cNvSpPr/>
          <p:nvPr/>
        </p:nvSpPr>
        <p:spPr>
          <a:xfrm>
            <a:off x="3905" y="2132856"/>
            <a:ext cx="6296287" cy="480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影子页表的建立过程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初始化时，客户机操作系统页表、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页表、影子页表均为空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客户机操作系统建立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GVA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的映射后，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访问内存时会发生缺页异常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缺页异常导致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的映射，并建立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GVA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的直接映射，即影子页表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影子页表优缺点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影子页表可由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实施加速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影子页表对客户机透明，无需修改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建立影子页表的过程中地址转换比较慢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58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内存虚拟化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——MMU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61689"/>
            <a:ext cx="9000554" cy="5591647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MMU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半虚拟化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客户机操作系统维护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GVA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的直接映射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准确地说，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与客户机共享同一个虚拟地址空间，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在高地址段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建立过程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创建新页表时通过“超级调用”向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注册页表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剥夺客户机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对该页表的写权限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对该页表的所有写操作陷入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加以验证和转换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负责安全性和隔离性检查，并将客户机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页表的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修改为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9A315-2F22-4EE3-B42E-D269E6B4ED2E}"/>
              </a:ext>
            </a:extLst>
          </p:cNvPr>
          <p:cNvSpPr/>
          <p:nvPr/>
        </p:nvSpPr>
        <p:spPr>
          <a:xfrm>
            <a:off x="132710" y="3917374"/>
            <a:ext cx="47993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优缺点分析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可利用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加速，全部页表维护更新由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完成，转换速度快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需要修改客户机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，使之具有页表注册和写权限下放功能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A60E04-A9CE-40CB-8393-412D0309D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93920"/>
            <a:ext cx="3664509" cy="27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内存虚拟化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硬件辅助虚拟化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8568952" cy="568863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硬件辅助虚拟化（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EPT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，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Extended Page Table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GVA-&gt;GPA-&gt;MA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的两次转换都由硬件自动完成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两个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MMU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，两个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，两次转换都有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的帮助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建立过程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首先把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的扩展页表设置到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客户机修改客户机页表无需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参与，在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中自动执行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地址转换时，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自动查找两张表完成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GVA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的转换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优缺点分析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无需修改客户机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无需通过软件操控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VMM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，降低延迟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需要额外硬件支持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F22D8E-285E-40BA-B571-0D866D380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188537"/>
            <a:ext cx="2952328" cy="15329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664E98-4A46-447E-A5E3-8294FA657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82" y="3688180"/>
            <a:ext cx="3932006" cy="29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网络虚拟化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46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17493</TotalTime>
  <Words>2279</Words>
  <Application>Microsoft Office PowerPoint</Application>
  <PresentationFormat>全屏显示(4:3)</PresentationFormat>
  <Paragraphs>329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仿宋</vt:lpstr>
      <vt:lpstr>宋体</vt:lpstr>
      <vt:lpstr>微软雅黑</vt:lpstr>
      <vt:lpstr>Arial</vt:lpstr>
      <vt:lpstr>Calibri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1254</cp:revision>
  <dcterms:created xsi:type="dcterms:W3CDTF">2016-04-18T09:33:21Z</dcterms:created>
  <dcterms:modified xsi:type="dcterms:W3CDTF">2020-06-04T07:47:48Z</dcterms:modified>
</cp:coreProperties>
</file>