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1103" r:id="rId3"/>
    <p:sldId id="1104" r:id="rId4"/>
    <p:sldId id="1106" r:id="rId5"/>
    <p:sldId id="1105" r:id="rId6"/>
    <p:sldId id="1093" r:id="rId7"/>
    <p:sldId id="1107" r:id="rId8"/>
    <p:sldId id="1109" r:id="rId9"/>
    <p:sldId id="1110" r:id="rId10"/>
    <p:sldId id="1111" r:id="rId11"/>
    <p:sldId id="1112" r:id="rId12"/>
    <p:sldId id="1113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528" autoAdjust="0"/>
  </p:normalViewPr>
  <p:slideViewPr>
    <p:cSldViewPr>
      <p:cViewPr varScale="1">
        <p:scale>
          <a:sx n="94" d="100"/>
          <a:sy n="94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0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7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1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7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7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3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5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8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大规模云存储系统（三）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 Tree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836712"/>
                <a:ext cx="9000554" cy="5040560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LSM Tree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的性质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随着层次的加深，每一层中可保存的记录数呈指数增长，查询复杂度是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func>
                      <m:funcPr>
                        <m:ctrlP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func>
                    <m:r>
                      <a:rPr lang="en-US" altLang="zh-CN" sz="24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，扩展性好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增、删、改都以日志形式追加在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LSM Tree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中，一个记录的最新版本肯定保存在较浅（低）的层次，而查询操作是从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Level 0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开始逐步加深的，所以，查询到的肯定是最新版本的数据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如果一条记录在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LSM Tree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不存在，需要一直查询到最底层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836712"/>
                <a:ext cx="9000554" cy="5040560"/>
              </a:xfrm>
              <a:blipFill>
                <a:blip r:embed="rId4"/>
                <a:stretch>
                  <a:fillRect l="-610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D894829-F335-4FEF-A228-ABFEF05E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3995223"/>
            <a:ext cx="4916313" cy="2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Bloom Filter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7281"/>
                <a:ext cx="9000554" cy="5040560"/>
              </a:xfrm>
            </p:spPr>
            <p:txBody>
              <a:bodyPr/>
              <a:lstStyle/>
              <a:p>
                <a:pPr marL="342900" lvl="1" indent="-3429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Bloom Filter</a:t>
                </a:r>
                <a:endParaRPr lang="zh-CN" altLang="en-US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以很低的内存开销记录一个元素是否存在于一个集合中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维护一个位表，所有位初始化为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，维护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个哈希函数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当一个元素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加入集合时，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个哈希函数将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映射到位表的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个位置，这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个位置被置为</a:t>
                </a:r>
                <a:r>
                  <a:rPr lang="en-US" altLang="zh-CN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</a:p>
              <a:p>
                <a:pPr marL="742950" lvl="1" indent="-285750" eaLnBrk="1" hangingPunct="1">
                  <a:spcBef>
                    <a:spcPts val="0"/>
                  </a:spcBef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ü"/>
                </a:pPr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查询元素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是否在集合中时，只需检查对应的</a:t>
                </a:r>
                <a14:m>
                  <m:oMath xmlns:m="http://schemas.openxmlformats.org/officeDocument/2006/math">
                    <m:r>
                      <a:rPr lang="en-US" altLang="zh-CN" sz="2400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个位置</a:t>
                </a:r>
                <a:endParaRPr lang="en-US" altLang="zh-CN" sz="24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当所有位为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，则可初步判定元素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在集合中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1143000" lvl="2" indent="-228600" eaLnBrk="1" hangingPunct="1"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u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只要有一个位为</a:t>
                </a:r>
                <a:r>
                  <a:rPr lang="en-US" altLang="zh-CN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0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，则元素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一定不在集合中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7281"/>
                <a:ext cx="9000554" cy="5040560"/>
              </a:xfrm>
              <a:blipFill>
                <a:blip r:embed="rId4"/>
                <a:stretch>
                  <a:fillRect l="-542" t="-1330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87E40A5-34BA-4E2D-8744-F2A391CF29F3}"/>
              </a:ext>
            </a:extLst>
          </p:cNvPr>
          <p:cNvSpPr/>
          <p:nvPr/>
        </p:nvSpPr>
        <p:spPr>
          <a:xfrm>
            <a:off x="142872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1DC6B2-1CAD-49F4-98D4-F49D9D704602}"/>
              </a:ext>
            </a:extLst>
          </p:cNvPr>
          <p:cNvSpPr/>
          <p:nvPr/>
        </p:nvSpPr>
        <p:spPr>
          <a:xfrm>
            <a:off x="178591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85456-14DF-42B5-B0FE-9DBD7832E797}"/>
              </a:ext>
            </a:extLst>
          </p:cNvPr>
          <p:cNvSpPr/>
          <p:nvPr/>
        </p:nvSpPr>
        <p:spPr>
          <a:xfrm>
            <a:off x="214310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FADC94-8CF1-4CD6-A0C6-E0F6AF164FB3}"/>
              </a:ext>
            </a:extLst>
          </p:cNvPr>
          <p:cNvSpPr/>
          <p:nvPr/>
        </p:nvSpPr>
        <p:spPr>
          <a:xfrm>
            <a:off x="250029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F206E7-77AA-4926-ACDC-0D8564F6C022}"/>
              </a:ext>
            </a:extLst>
          </p:cNvPr>
          <p:cNvSpPr/>
          <p:nvPr/>
        </p:nvSpPr>
        <p:spPr>
          <a:xfrm>
            <a:off x="285748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E84019-AB29-4603-A15F-2854D12D4F1A}"/>
              </a:ext>
            </a:extLst>
          </p:cNvPr>
          <p:cNvSpPr/>
          <p:nvPr/>
        </p:nvSpPr>
        <p:spPr>
          <a:xfrm>
            <a:off x="321467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BA3388-F537-43CC-A564-8B7D69BA4054}"/>
              </a:ext>
            </a:extLst>
          </p:cNvPr>
          <p:cNvSpPr/>
          <p:nvPr/>
        </p:nvSpPr>
        <p:spPr>
          <a:xfrm>
            <a:off x="357186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969E78-126A-4B8B-8760-54CD4EE17B9F}"/>
              </a:ext>
            </a:extLst>
          </p:cNvPr>
          <p:cNvSpPr/>
          <p:nvPr/>
        </p:nvSpPr>
        <p:spPr>
          <a:xfrm>
            <a:off x="392905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1B3ABC-21F6-4103-A393-67B070D0A542}"/>
              </a:ext>
            </a:extLst>
          </p:cNvPr>
          <p:cNvSpPr/>
          <p:nvPr/>
        </p:nvSpPr>
        <p:spPr>
          <a:xfrm>
            <a:off x="428624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538B9D-902B-438B-9925-F6FE103CD8AB}"/>
              </a:ext>
            </a:extLst>
          </p:cNvPr>
          <p:cNvSpPr/>
          <p:nvPr/>
        </p:nvSpPr>
        <p:spPr>
          <a:xfrm>
            <a:off x="464343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42A64-7327-44E4-B7D7-6552FA8C4C58}"/>
              </a:ext>
            </a:extLst>
          </p:cNvPr>
          <p:cNvSpPr/>
          <p:nvPr/>
        </p:nvSpPr>
        <p:spPr>
          <a:xfrm>
            <a:off x="500062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0078A2-7DE2-410A-9B01-2CE19B1496D8}"/>
              </a:ext>
            </a:extLst>
          </p:cNvPr>
          <p:cNvSpPr/>
          <p:nvPr/>
        </p:nvSpPr>
        <p:spPr>
          <a:xfrm>
            <a:off x="535781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0C5E7C-C35C-4E26-9F74-7346BAE0CDED}"/>
              </a:ext>
            </a:extLst>
          </p:cNvPr>
          <p:cNvSpPr/>
          <p:nvPr/>
        </p:nvSpPr>
        <p:spPr>
          <a:xfrm>
            <a:off x="571500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52D30DF-5C14-48CC-BE15-9A829EBE710C}"/>
              </a:ext>
            </a:extLst>
          </p:cNvPr>
          <p:cNvSpPr/>
          <p:nvPr/>
        </p:nvSpPr>
        <p:spPr>
          <a:xfrm>
            <a:off x="607219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84FB86-D699-4314-BC3C-ED0A4C27A9E5}"/>
              </a:ext>
            </a:extLst>
          </p:cNvPr>
          <p:cNvSpPr/>
          <p:nvPr/>
        </p:nvSpPr>
        <p:spPr>
          <a:xfrm>
            <a:off x="642938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4A1343-E2B5-4D36-B212-3C5A214A6722}"/>
              </a:ext>
            </a:extLst>
          </p:cNvPr>
          <p:cNvSpPr/>
          <p:nvPr/>
        </p:nvSpPr>
        <p:spPr>
          <a:xfrm>
            <a:off x="678657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E0FCE5-719F-438B-BCF3-216AB23F534D}"/>
              </a:ext>
            </a:extLst>
          </p:cNvPr>
          <p:cNvSpPr/>
          <p:nvPr/>
        </p:nvSpPr>
        <p:spPr>
          <a:xfrm>
            <a:off x="714376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BCED032-F7B8-4CCB-9B57-A38C539B2745}"/>
              </a:ext>
            </a:extLst>
          </p:cNvPr>
          <p:cNvSpPr/>
          <p:nvPr/>
        </p:nvSpPr>
        <p:spPr>
          <a:xfrm>
            <a:off x="7500958" y="3873580"/>
            <a:ext cx="35719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D65054-CDFB-4000-A965-C0C42709664D}"/>
              </a:ext>
            </a:extLst>
          </p:cNvPr>
          <p:cNvSpPr/>
          <p:nvPr/>
        </p:nvSpPr>
        <p:spPr>
          <a:xfrm>
            <a:off x="4594726" y="6115943"/>
            <a:ext cx="5000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i="1" dirty="0"/>
              <a:t>x</a:t>
            </a:r>
            <a:endParaRPr lang="zh-CN" altLang="en-US" sz="4400" i="1" dirty="0"/>
          </a:p>
        </p:txBody>
      </p:sp>
      <p:cxnSp>
        <p:nvCxnSpPr>
          <p:cNvPr id="29" name="形状 23">
            <a:extLst>
              <a:ext uri="{FF2B5EF4-FFF2-40B4-BE49-F238E27FC236}">
                <a16:creationId xmlns:a16="http://schemas.microsoft.com/office/drawing/2014/main" id="{047E19B8-27D6-45BF-AE15-092236CEA559}"/>
              </a:ext>
            </a:extLst>
          </p:cNvPr>
          <p:cNvCxnSpPr>
            <a:stCxn id="28" idx="1"/>
            <a:endCxn id="9" idx="2"/>
          </p:cNvCxnSpPr>
          <p:nvPr/>
        </p:nvCxnSpPr>
        <p:spPr>
          <a:xfrm rot="10800000">
            <a:off x="2321704" y="4516522"/>
            <a:ext cx="2273023" cy="19841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5">
            <a:extLst>
              <a:ext uri="{FF2B5EF4-FFF2-40B4-BE49-F238E27FC236}">
                <a16:creationId xmlns:a16="http://schemas.microsoft.com/office/drawing/2014/main" id="{E73139A3-A4E8-4FF6-9507-F1DE80C405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46818" y="4927325"/>
            <a:ext cx="1665869" cy="9871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29">
            <a:extLst>
              <a:ext uri="{FF2B5EF4-FFF2-40B4-BE49-F238E27FC236}">
                <a16:creationId xmlns:a16="http://schemas.microsoft.com/office/drawing/2014/main" id="{2F0DFB5E-9B8C-43F2-AF36-56342DF6D6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6025" y="4981009"/>
            <a:ext cx="1513469" cy="8702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5">
            <a:extLst>
              <a:ext uri="{FF2B5EF4-FFF2-40B4-BE49-F238E27FC236}">
                <a16:creationId xmlns:a16="http://schemas.microsoft.com/office/drawing/2014/main" id="{C820A560-E009-41EE-A413-25ADBA4B2E1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94792" y="4659398"/>
            <a:ext cx="2191852" cy="1841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F615118-3561-4D4F-8EF0-0FA41E2516C4}"/>
              </a:ext>
            </a:extLst>
          </p:cNvPr>
          <p:cNvSpPr/>
          <p:nvPr/>
        </p:nvSpPr>
        <p:spPr>
          <a:xfrm>
            <a:off x="5857883" y="5393881"/>
            <a:ext cx="1000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F</a:t>
            </a:r>
            <a:r>
              <a:rPr lang="en-US" altLang="zh-CN" sz="3200" i="1" baseline="-25000" dirty="0"/>
              <a:t>4</a:t>
            </a:r>
            <a:r>
              <a:rPr lang="en-US" altLang="zh-CN" sz="3200" i="1" dirty="0"/>
              <a:t>(x)</a:t>
            </a:r>
            <a:endParaRPr lang="zh-CN" altLang="en-US" sz="3200" i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5DE5ED6-4AD6-4341-AEAA-A8D4DB0E23A5}"/>
              </a:ext>
            </a:extLst>
          </p:cNvPr>
          <p:cNvSpPr/>
          <p:nvPr/>
        </p:nvSpPr>
        <p:spPr>
          <a:xfrm>
            <a:off x="3143240" y="5659530"/>
            <a:ext cx="1000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F</a:t>
            </a:r>
            <a:r>
              <a:rPr lang="en-US" altLang="zh-CN" sz="3200" i="1" baseline="-25000" dirty="0"/>
              <a:t>2</a:t>
            </a:r>
            <a:r>
              <a:rPr lang="en-US" altLang="zh-CN" sz="3200" i="1" dirty="0"/>
              <a:t>(x)</a:t>
            </a:r>
            <a:endParaRPr lang="zh-CN" altLang="en-US" sz="3200" i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C187E16-BB9B-4866-83D1-E20827E13955}"/>
              </a:ext>
            </a:extLst>
          </p:cNvPr>
          <p:cNvSpPr/>
          <p:nvPr/>
        </p:nvSpPr>
        <p:spPr>
          <a:xfrm>
            <a:off x="4870956" y="5216205"/>
            <a:ext cx="1000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F</a:t>
            </a:r>
            <a:r>
              <a:rPr lang="en-US" altLang="zh-CN" sz="3200" i="1" baseline="-25000" dirty="0"/>
              <a:t>3</a:t>
            </a:r>
            <a:r>
              <a:rPr lang="en-US" altLang="zh-CN" sz="3200" i="1" dirty="0"/>
              <a:t>(x)</a:t>
            </a:r>
            <a:endParaRPr lang="zh-CN" altLang="en-US" sz="3200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9E4AED-6E48-4280-8F01-5BC1E49C9D03}"/>
              </a:ext>
            </a:extLst>
          </p:cNvPr>
          <p:cNvSpPr/>
          <p:nvPr/>
        </p:nvSpPr>
        <p:spPr>
          <a:xfrm>
            <a:off x="1509690" y="5669054"/>
            <a:ext cx="1000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F</a:t>
            </a:r>
            <a:r>
              <a:rPr lang="en-US" altLang="zh-CN" sz="3200" i="1" baseline="-25000" dirty="0"/>
              <a:t>1</a:t>
            </a:r>
            <a:r>
              <a:rPr lang="en-US" altLang="zh-CN" sz="3200" i="1" dirty="0"/>
              <a:t>(x)</a:t>
            </a:r>
            <a:endParaRPr lang="zh-CN" altLang="en-US" sz="3200" i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BBFFFB-6157-43A0-A63E-A043B4B31D7D}"/>
              </a:ext>
            </a:extLst>
          </p:cNvPr>
          <p:cNvSpPr/>
          <p:nvPr/>
        </p:nvSpPr>
        <p:spPr>
          <a:xfrm>
            <a:off x="7143768" y="3873580"/>
            <a:ext cx="357190" cy="64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7E5F09-C1E9-4475-B4B4-C8130D1373DE}"/>
              </a:ext>
            </a:extLst>
          </p:cNvPr>
          <p:cNvSpPr/>
          <p:nvPr/>
        </p:nvSpPr>
        <p:spPr>
          <a:xfrm>
            <a:off x="2143108" y="3873580"/>
            <a:ext cx="357190" cy="64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8FB1EA0-1F46-4CBB-B495-7444BBBBD6A7}"/>
              </a:ext>
            </a:extLst>
          </p:cNvPr>
          <p:cNvSpPr/>
          <p:nvPr/>
        </p:nvSpPr>
        <p:spPr>
          <a:xfrm>
            <a:off x="3571868" y="3873580"/>
            <a:ext cx="357190" cy="64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6413CDC-5F8A-4862-83A2-103D26105D09}"/>
              </a:ext>
            </a:extLst>
          </p:cNvPr>
          <p:cNvSpPr/>
          <p:nvPr/>
        </p:nvSpPr>
        <p:spPr>
          <a:xfrm>
            <a:off x="5715008" y="3873580"/>
            <a:ext cx="357190" cy="642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61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Bloom Filter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的优化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767281"/>
            <a:ext cx="9000554" cy="504056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基于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Bloom Filter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LSM Tree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优化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将一个记录加入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时，将该记录保存在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Bloom Filter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中查询一条记录时，首先查询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Bloom Filter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Bloom Filter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判定记录存在，则说这条记录以很大的概率存在于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中，但也可能存在误判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Bloom Filter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判定记录不存在，则这条记录一定不存在于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中，因此，避免了从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n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的无意义的查找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Bloom Filter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的设计有很多权衡，如：位表的大小，哈希函数的个数等等，有兴趣可以查阅相关资料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9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半结构化数据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000554" cy="565559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半结构化数据，以一个学生的描述为例：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学号：主键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基本信息：姓名、曾用名、性别、年龄、籍贯、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家庭信息：父母、兄弟姐妹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每个人兄弟姐妹的数量不一样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选课信息：专选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、专选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、专选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3…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每个人的选课数量不一样，选的课也不一样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半结构化数据的特征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类似于关系型数据库，具有“行”、“列”的属性，表现出结构化特征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不同于关系型数据库，每个“列”具有一定的灵活性，表现出非结构化特征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半结构化数据存储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关系型数据库无法支持“列”的灵活定制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文件存储无法反应结构信息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6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分布式表格系统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——Bigtable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65559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分布式表格系统的存储模型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每行通过一个主键唯一标识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每一行有多个列族，每个列族包含多个列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一个列族反应一类信息，如：一个列族反应亲属信息，其中的多个列分别描述父亲、母亲、兄、弟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一个列族中的列无需预先定义，可以定义任意多个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每个列中的值可以包含多个版本，如：最近更新的几个版本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C667F-099F-4615-A049-ECAD522BE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26" y="3883598"/>
            <a:ext cx="676369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8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分布式表格系统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——Bigtable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65559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分布式表格系统的存储模型实例：网页存储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行名称以反转的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contents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列族包含了页面内容，而且有三个版本的数据，对应于时间戳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t3, t4, t5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anthor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列族包含了所有引用当前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页面作为链接的原始页面，由于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cnnsi.com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my.look.ca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引用了当前页作为链接，因此行中包含了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anchor:cnnsi.com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列和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anchor:my.look.ca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这个列族的列的数目是不确定的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0AF4D0-7F0D-4122-A529-38CBF0AC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588217"/>
            <a:ext cx="7370245" cy="19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分布式表格系统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——Bigtable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65559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分布式表格系统存储模型的本质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对高维、稀疏数据的存储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每个列中保存的值实际上是一个如下的映射：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(row: string, column: string, time:int64)-&gt; string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Bigtable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的物理存储方式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所有的行按照主键的字典序顺序保存在文件中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主键的长度不固定，最大可以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64KB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每个文件（子表）大小在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100MB~200MB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之间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当一个子表过大时，可以分裂成两个子表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由于删除操作，两个紧邻的子表中有效数据减少时，可以合并子表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所有的子表文件保存在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中，但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只提供最基本的存储功能，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Bigtable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本身维护一套检索系统，供客户端快速地查找行或列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CF3EA5-9795-47D2-8CA4-94DCE270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76" y="2772754"/>
            <a:ext cx="6001328" cy="389660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Bigtable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的总体架构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Master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：主控服务器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管理子表服务器，给子表服务器分配子表，指导子表的分裂与合并，对子表服务器进行负载均衡、以及对保存在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上的文件进行垃圾收集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Tablet Server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：子表服务器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每个子表服务器管理一个子表集合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负责所加载的子表的读写操作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客户端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增加、删除、更新、查询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01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B4EE18-6744-4E2C-B572-AD11058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79" y="3645024"/>
            <a:ext cx="5000625" cy="29718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Bigtable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的数据分布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04056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Bigtable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包含三种类型的表格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用户表：存储用户实际数据，即：一行一行的记录按顺序保存在表格中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元数据表：用户表的元数据，即：记录子表位置、操作日志的文件编号等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根表：记录元数据表的元数据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根表元数据记录在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Chubby File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Chubby File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相当于引导点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多级索引结构保证可扩展性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每个表格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128MB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，元数据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1KB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三级结构可管理的空间为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A4F347-879C-49B2-8E91-0C3989FFAC57}"/>
                  </a:ext>
                </a:extLst>
              </p:cNvPr>
              <p:cNvSpPr/>
              <p:nvPr/>
            </p:nvSpPr>
            <p:spPr>
              <a:xfrm>
                <a:off x="395536" y="4930869"/>
                <a:ext cx="3771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3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128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𝑀𝐵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×128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×128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kern="0" dirty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𝐸𝐵</m:t>
                      </m:r>
                    </m:oMath>
                  </m:oMathPara>
                </a14:m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A4F347-879C-49B2-8E91-0C3989FFA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30869"/>
                <a:ext cx="37711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8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Bigtable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的子表存储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每个子表需要持久化存储的信息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：一行一行的记录保存在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操作日志：针对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的操作日志，防止发生节点故障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注意：每个子表服务器并不是为它管理的每个子表维护一个日志文件，而是所有的子表共用一个日志文件，所有子表的操作日志混合起来、顺序写到一个日志文件中，这主要是为了提高写操作的顺序性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子表存储方式：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 (Log-structured merge-tree) 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的树节点可以分为两种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保存在内存中的称之为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保存在磁盘上的称之为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所有的增加、更新、删除都以日志形式记录在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LSM Tree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写操作直接作用于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因此写入性能接近写内存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写满后，经简单排序后导出到磁盘成为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endParaRPr lang="zh-CN" altLang="en-US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每层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SSTable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文件到达一定条件后，进行合并操作，然后放置到更高层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91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 Tree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04056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LSM Tree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的操作流程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即是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，因为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中的记录是按照到达的顺序写入的，记录之间没有排序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写满后，与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合并，此时，需要把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中的记录与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MemTable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中记录整合起来做归并排序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中的记录达到一定数量后，需要与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Level 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合并，并做归并排序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894829-F335-4FEF-A228-ABFEF05E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3" y="3854662"/>
            <a:ext cx="5204345" cy="2742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9CCA3A-71FC-488F-AD1D-162A0B9B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281215"/>
            <a:ext cx="4608066" cy="22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22510</TotalTime>
  <Words>1391</Words>
  <Application>Microsoft Office PowerPoint</Application>
  <PresentationFormat>全屏显示(4:3)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1740</cp:revision>
  <dcterms:created xsi:type="dcterms:W3CDTF">2016-04-18T09:33:21Z</dcterms:created>
  <dcterms:modified xsi:type="dcterms:W3CDTF">2020-07-09T02:17:23Z</dcterms:modified>
</cp:coreProperties>
</file>