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261" r:id="rId4"/>
    <p:sldId id="311" r:id="rId5"/>
    <p:sldId id="328" r:id="rId6"/>
    <p:sldId id="329" r:id="rId7"/>
    <p:sldId id="330" r:id="rId8"/>
    <p:sldId id="312" r:id="rId9"/>
    <p:sldId id="331" r:id="rId10"/>
    <p:sldId id="332" r:id="rId11"/>
    <p:sldId id="333" r:id="rId12"/>
    <p:sldId id="334" r:id="rId13"/>
    <p:sldId id="321" r:id="rId14"/>
    <p:sldId id="335" r:id="rId15"/>
    <p:sldId id="336" r:id="rId16"/>
    <p:sldId id="337" r:id="rId17"/>
    <p:sldId id="340" r:id="rId18"/>
    <p:sldId id="303" r:id="rId19"/>
    <p:sldId id="338" r:id="rId20"/>
    <p:sldId id="339" r:id="rId21"/>
    <p:sldId id="341" r:id="rId22"/>
    <p:sldId id="342" r:id="rId23"/>
    <p:sldId id="29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维龙 李" initials="维龙" lastIdx="1" clrIdx="0">
    <p:extLst>
      <p:ext uri="{19B8F6BF-5375-455C-9EA6-DF929625EA0E}">
        <p15:presenceInfo xmlns:p15="http://schemas.microsoft.com/office/powerpoint/2012/main" userId="8fa8af650e500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5"/>
    <a:srgbClr val="255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94"/>
  </p:normalViewPr>
  <p:slideViewPr>
    <p:cSldViewPr snapToGrid="0" showGuides="1">
      <p:cViewPr varScale="1">
        <p:scale>
          <a:sx n="14" d="100"/>
          <a:sy n="14" d="100"/>
        </p:scale>
        <p:origin x="357" y="33"/>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2FF1-F0C6-4951-A4B0-5726A58F995E}" type="datetimeFigureOut">
              <a:rPr lang="zh-CN" altLang="en-US" smtClean="0"/>
              <a:t>2020/8/4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26731-635E-4CD3-B759-79E91D818673}" type="slidenum">
              <a:rPr lang="zh-CN" altLang="en-US" smtClean="0"/>
              <a:t>‹#›</a:t>
            </a:fld>
            <a:endParaRPr lang="zh-CN" altLang="en-US"/>
          </a:p>
        </p:txBody>
      </p:sp>
    </p:spTree>
    <p:extLst>
      <p:ext uri="{BB962C8B-B14F-4D97-AF65-F5344CB8AC3E}">
        <p14:creationId xmlns:p14="http://schemas.microsoft.com/office/powerpoint/2010/main" val="3590513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中大</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a:t>
            </a:fld>
            <a:endParaRPr lang="zh-CN" altLang="en-US"/>
          </a:p>
        </p:txBody>
      </p:sp>
    </p:spTree>
    <p:extLst>
      <p:ext uri="{BB962C8B-B14F-4D97-AF65-F5344CB8AC3E}">
        <p14:creationId xmlns:p14="http://schemas.microsoft.com/office/powerpoint/2010/main" val="267183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中大</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23</a:t>
            </a:fld>
            <a:endParaRPr lang="zh-CN" altLang="en-US"/>
          </a:p>
        </p:txBody>
      </p:sp>
    </p:spTree>
    <p:extLst>
      <p:ext uri="{BB962C8B-B14F-4D97-AF65-F5344CB8AC3E}">
        <p14:creationId xmlns:p14="http://schemas.microsoft.com/office/powerpoint/2010/main" val="371205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44531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6582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20339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6126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83654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36768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73223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48224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8477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35386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2020/8/4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7954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BC6474-6744-4657-9C3C-F50457957C27}" type="datetimeFigureOut">
              <a:rPr lang="zh-CN" altLang="en-US" smtClean="0"/>
              <a:t>2020/8/4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81277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8809550" y="20062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3">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grpSp>
        <p:nvGrpSpPr>
          <p:cNvPr id="2" name="Group 433"/>
          <p:cNvGrpSpPr>
            <a:grpSpLocks/>
          </p:cNvGrpSpPr>
          <p:nvPr/>
        </p:nvGrpSpPr>
        <p:grpSpPr bwMode="auto">
          <a:xfrm>
            <a:off x="349416" y="1001484"/>
            <a:ext cx="8422105" cy="3925684"/>
            <a:chOff x="2359" y="2311"/>
            <a:chExt cx="3394" cy="1582"/>
          </a:xfrm>
          <a:solidFill>
            <a:schemeClr val="bg1">
              <a:lumMod val="95000"/>
            </a:schemeClr>
          </a:solidFill>
        </p:grpSpPr>
        <p:sp>
          <p:nvSpPr>
            <p:cNvPr id="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直角三角形 89"/>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5"/>
          <p:cNvSpPr txBox="1"/>
          <p:nvPr/>
        </p:nvSpPr>
        <p:spPr>
          <a:xfrm>
            <a:off x="959445" y="1958192"/>
            <a:ext cx="5838166" cy="1200329"/>
          </a:xfrm>
          <a:prstGeom prst="rect">
            <a:avLst/>
          </a:prstGeom>
          <a:noFill/>
        </p:spPr>
        <p:txBody>
          <a:bodyPr wrap="square" rtlCol="0">
            <a:spAutoFit/>
          </a:bodyPr>
          <a:lstStyle/>
          <a:p>
            <a:r>
              <a:rPr lang="en" altLang="zh-CN" sz="2400" b="1" dirty="0"/>
              <a:t>Kinematic Control of Continuum Manipulators Using a Fuzzy-Model-Based Approach</a:t>
            </a:r>
            <a:r>
              <a:rPr lang="zh-CN" altLang="en-US" sz="2400" b="1" dirty="0"/>
              <a:t> </a:t>
            </a:r>
            <a:r>
              <a:rPr lang="zh-CN" altLang="en" sz="2400" b="1" dirty="0"/>
              <a:t>论文</a:t>
            </a:r>
            <a:r>
              <a:rPr lang="zh-CN" altLang="en-US" sz="2400" b="1" dirty="0"/>
              <a:t>讲解</a:t>
            </a:r>
            <a:endParaRPr lang="en" altLang="zh-CN" sz="2400" b="1" dirty="0"/>
          </a:p>
        </p:txBody>
      </p:sp>
      <p:pic>
        <p:nvPicPr>
          <p:cNvPr id="109" name="图片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4871" y="1682550"/>
            <a:ext cx="2269130" cy="1729817"/>
          </a:xfrm>
          <a:prstGeom prst="rect">
            <a:avLst/>
          </a:prstGeom>
        </p:spPr>
      </p:pic>
      <p:sp>
        <p:nvSpPr>
          <p:cNvPr id="80" name="文本框 79">
            <a:extLst>
              <a:ext uri="{FF2B5EF4-FFF2-40B4-BE49-F238E27FC236}">
                <a16:creationId xmlns:a16="http://schemas.microsoft.com/office/drawing/2014/main" id="{BEB5492C-CD64-444B-83E2-0892D31DD04F}"/>
              </a:ext>
            </a:extLst>
          </p:cNvPr>
          <p:cNvSpPr txBox="1"/>
          <p:nvPr/>
        </p:nvSpPr>
        <p:spPr>
          <a:xfrm>
            <a:off x="4363103" y="4125990"/>
            <a:ext cx="964139"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叶盛源</a:t>
            </a:r>
          </a:p>
        </p:txBody>
      </p:sp>
      <p:sp>
        <p:nvSpPr>
          <p:cNvPr id="81" name="文本框 80">
            <a:extLst>
              <a:ext uri="{FF2B5EF4-FFF2-40B4-BE49-F238E27FC236}">
                <a16:creationId xmlns:a16="http://schemas.microsoft.com/office/drawing/2014/main" id="{7231E7FC-83AD-4EFE-921D-3D4B395944A4}"/>
              </a:ext>
            </a:extLst>
          </p:cNvPr>
          <p:cNvSpPr txBox="1"/>
          <p:nvPr/>
        </p:nvSpPr>
        <p:spPr>
          <a:xfrm>
            <a:off x="966101" y="3680147"/>
            <a:ext cx="1251858"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讲解人：</a:t>
            </a:r>
            <a:endParaRPr lang="en-US" altLang="zh-CN" sz="2000" dirty="0">
              <a:latin typeface="楷体" panose="02010609060101010101" pitchFamily="49" charset="-122"/>
              <a:ea typeface="楷体" panose="02010609060101010101" pitchFamily="49" charset="-122"/>
            </a:endParaRPr>
          </a:p>
        </p:txBody>
      </p:sp>
      <p:sp>
        <p:nvSpPr>
          <p:cNvPr id="83" name="文本框 82">
            <a:extLst>
              <a:ext uri="{FF2B5EF4-FFF2-40B4-BE49-F238E27FC236}">
                <a16:creationId xmlns:a16="http://schemas.microsoft.com/office/drawing/2014/main" id="{4313D39A-841A-4CCC-AACB-F45D807BC05F}"/>
              </a:ext>
            </a:extLst>
          </p:cNvPr>
          <p:cNvSpPr txBox="1"/>
          <p:nvPr/>
        </p:nvSpPr>
        <p:spPr>
          <a:xfrm>
            <a:off x="5517119" y="4130415"/>
            <a:ext cx="2643961" cy="400110"/>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745826631@qq.com</a:t>
            </a:r>
            <a:endParaRPr lang="zh-CN" altLang="en-US" sz="2000" dirty="0">
              <a:latin typeface="楷体" panose="02010609060101010101" pitchFamily="49" charset="-122"/>
              <a:ea typeface="楷体" panose="02010609060101010101" pitchFamily="49" charset="-122"/>
            </a:endParaRPr>
          </a:p>
        </p:txBody>
      </p:sp>
      <p:sp>
        <p:nvSpPr>
          <p:cNvPr id="94" name="文本框 93">
            <a:extLst>
              <a:ext uri="{FF2B5EF4-FFF2-40B4-BE49-F238E27FC236}">
                <a16:creationId xmlns:a16="http://schemas.microsoft.com/office/drawing/2014/main" id="{CD221A0A-6E47-1743-9A96-BEF0A50D92A8}"/>
              </a:ext>
            </a:extLst>
          </p:cNvPr>
          <p:cNvSpPr txBox="1"/>
          <p:nvPr/>
        </p:nvSpPr>
        <p:spPr>
          <a:xfrm>
            <a:off x="1441788" y="4143339"/>
            <a:ext cx="3597981"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数据科学与计算机学院</a:t>
            </a:r>
          </a:p>
        </p:txBody>
      </p:sp>
    </p:spTree>
    <p:extLst>
      <p:ext uri="{BB962C8B-B14F-4D97-AF65-F5344CB8AC3E}">
        <p14:creationId xmlns:p14="http://schemas.microsoft.com/office/powerpoint/2010/main" val="360396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78493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4389320" y="273635"/>
            <a:ext cx="2646878"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连续机械臂运动学</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AA2B0E-3278-964B-A244-7FC298845EA7}"/>
              </a:ext>
            </a:extLst>
          </p:cNvPr>
          <p:cNvSpPr txBox="1"/>
          <p:nvPr/>
        </p:nvSpPr>
        <p:spPr>
          <a:xfrm>
            <a:off x="855402" y="1106580"/>
            <a:ext cx="1723549"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定义坐标系：</a:t>
            </a:r>
          </a:p>
        </p:txBody>
      </p:sp>
      <p:pic>
        <p:nvPicPr>
          <p:cNvPr id="19" name="图片 18">
            <a:extLst>
              <a:ext uri="{FF2B5EF4-FFF2-40B4-BE49-F238E27FC236}">
                <a16:creationId xmlns:a16="http://schemas.microsoft.com/office/drawing/2014/main" id="{5370A0FD-EAB9-6F40-A3FC-E8A8612583FE}"/>
              </a:ext>
            </a:extLst>
          </p:cNvPr>
          <p:cNvPicPr>
            <a:picLocks noChangeAspect="1"/>
          </p:cNvPicPr>
          <p:nvPr/>
        </p:nvPicPr>
        <p:blipFill>
          <a:blip r:embed="rId3"/>
          <a:stretch>
            <a:fillRect/>
          </a:stretch>
        </p:blipFill>
        <p:spPr>
          <a:xfrm>
            <a:off x="1746763" y="3505695"/>
            <a:ext cx="5085737" cy="2859653"/>
          </a:xfrm>
          <a:prstGeom prst="rect">
            <a:avLst/>
          </a:prstGeom>
        </p:spPr>
      </p:pic>
      <p:sp>
        <p:nvSpPr>
          <p:cNvPr id="20" name="TextBox 29">
            <a:extLst>
              <a:ext uri="{FF2B5EF4-FFF2-40B4-BE49-F238E27FC236}">
                <a16:creationId xmlns:a16="http://schemas.microsoft.com/office/drawing/2014/main" id="{32A7B0A9-F82B-904D-A909-527C699A89DF}"/>
              </a:ext>
            </a:extLst>
          </p:cNvPr>
          <p:cNvSpPr txBox="1"/>
          <p:nvPr/>
        </p:nvSpPr>
        <p:spPr>
          <a:xfrm>
            <a:off x="614891" y="1818170"/>
            <a:ext cx="3674741" cy="991169"/>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参考坐标系</a:t>
            </a:r>
            <a:r>
              <a:rPr lang="en-US" altLang="zh-CN" dirty="0">
                <a:ea typeface="华文楷体" panose="02010600040101010101" pitchFamily="2" charset="-122"/>
              </a:rPr>
              <a:t>{</a:t>
            </a:r>
            <a:r>
              <a:rPr lang="en" altLang="zh-CN" dirty="0" err="1">
                <a:ea typeface="华文楷体" panose="02010600040101010101" pitchFamily="2" charset="-122"/>
              </a:rPr>
              <a:t>xyz</a:t>
            </a:r>
            <a:r>
              <a:rPr lang="en" altLang="zh-CN" dirty="0">
                <a:ea typeface="华文楷体" panose="02010600040101010101" pitchFamily="2" charset="-122"/>
              </a:rPr>
              <a:t>}</a:t>
            </a:r>
          </a:p>
          <a:p>
            <a:pPr marL="285750" indent="-285750">
              <a:lnSpc>
                <a:spcPct val="110000"/>
              </a:lnSpc>
              <a:buFont typeface="Wingdings" panose="05000000000000000000" pitchFamily="2" charset="2"/>
              <a:buChar char="Ø"/>
            </a:pPr>
            <a:r>
              <a:rPr lang="zh-CN" altLang="en" dirty="0">
                <a:ea typeface="华文楷体" panose="02010600040101010101" pitchFamily="2" charset="-122"/>
              </a:rPr>
              <a:t>弯曲</a:t>
            </a:r>
            <a:r>
              <a:rPr lang="zh-CN" altLang="en-US" dirty="0">
                <a:ea typeface="华文楷体" panose="02010600040101010101" pitchFamily="2" charset="-122"/>
              </a:rPr>
              <a:t>系统</a:t>
            </a:r>
            <a:r>
              <a:rPr lang="en-US" altLang="zh-CN" dirty="0">
                <a:ea typeface="华文楷体" panose="02010600040101010101" pitchFamily="2" charset="-122"/>
              </a:rPr>
              <a:t>{</a:t>
            </a:r>
            <a:r>
              <a:rPr lang="en-US" altLang="zh-CN" dirty="0" err="1">
                <a:ea typeface="华文楷体" panose="02010600040101010101" pitchFamily="2" charset="-122"/>
              </a:rPr>
              <a:t>xb</a:t>
            </a:r>
            <a:r>
              <a:rPr lang="en-US" altLang="zh-CN" dirty="0">
                <a:ea typeface="华文楷体" panose="02010600040101010101" pitchFamily="2" charset="-122"/>
              </a:rPr>
              <a:t>, </a:t>
            </a:r>
            <a:r>
              <a:rPr lang="en-US" altLang="zh-CN" dirty="0" err="1">
                <a:ea typeface="华文楷体" panose="02010600040101010101" pitchFamily="2" charset="-122"/>
              </a:rPr>
              <a:t>yb</a:t>
            </a:r>
            <a:r>
              <a:rPr lang="en-US" altLang="zh-CN" dirty="0">
                <a:ea typeface="华文楷体" panose="02010600040101010101" pitchFamily="2" charset="-122"/>
              </a:rPr>
              <a:t>, </a:t>
            </a:r>
            <a:r>
              <a:rPr lang="en-US" altLang="zh-CN" dirty="0" err="1">
                <a:ea typeface="华文楷体" panose="02010600040101010101" pitchFamily="2" charset="-122"/>
              </a:rPr>
              <a:t>zb</a:t>
            </a:r>
            <a:r>
              <a:rPr lang="en-US" altLang="zh-CN" dirty="0">
                <a:ea typeface="华文楷体" panose="02010600040101010101" pitchFamily="2" charset="-122"/>
              </a:rPr>
              <a:t>}</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末端执行器坐标系</a:t>
            </a:r>
            <a:r>
              <a:rPr lang="en-US" altLang="zh-CN" dirty="0">
                <a:ea typeface="华文楷体" panose="02010600040101010101" pitchFamily="2" charset="-122"/>
              </a:rPr>
              <a:t>{</a:t>
            </a:r>
            <a:r>
              <a:rPr lang="en" altLang="zh-CN" dirty="0" err="1">
                <a:ea typeface="华文楷体" panose="02010600040101010101" pitchFamily="2" charset="-122"/>
              </a:rPr>
              <a:t>xe</a:t>
            </a:r>
            <a:r>
              <a:rPr lang="en" altLang="zh-CN" dirty="0">
                <a:ea typeface="华文楷体" panose="02010600040101010101" pitchFamily="2" charset="-122"/>
              </a:rPr>
              <a:t>, ye, ze}</a:t>
            </a:r>
            <a:endParaRPr lang="en-US" altLang="zh-CN" dirty="0">
              <a:ea typeface="华文楷体" panose="02010600040101010101" pitchFamily="2" charset="-122"/>
            </a:endParaRPr>
          </a:p>
        </p:txBody>
      </p:sp>
    </p:spTree>
    <p:extLst>
      <p:ext uri="{BB962C8B-B14F-4D97-AF65-F5344CB8AC3E}">
        <p14:creationId xmlns:p14="http://schemas.microsoft.com/office/powerpoint/2010/main" val="389962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78493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4389320" y="273635"/>
            <a:ext cx="2646878"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连续机械臂运动学</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AA2B0E-3278-964B-A244-7FC298845EA7}"/>
              </a:ext>
            </a:extLst>
          </p:cNvPr>
          <p:cNvSpPr txBox="1"/>
          <p:nvPr/>
        </p:nvSpPr>
        <p:spPr>
          <a:xfrm>
            <a:off x="855402" y="1106580"/>
            <a:ext cx="2980303" cy="400110"/>
          </a:xfrm>
          <a:prstGeom prst="rect">
            <a:avLst/>
          </a:prstGeom>
          <a:noFill/>
        </p:spPr>
        <p:txBody>
          <a:bodyPr wrap="none" rtlCol="0">
            <a:spAutoFit/>
          </a:bodyPr>
          <a:lstStyle/>
          <a:p>
            <a:r>
              <a:rPr lang="zh-CN" altLang="en-US" dirty="0">
                <a:ea typeface="华文楷体" panose="02010600040101010101" pitchFamily="2" charset="-122"/>
              </a:rPr>
              <a:t>推导与机械手无关子映射</a:t>
            </a:r>
            <a:r>
              <a:rPr lang="zh-CN" altLang="en-US" sz="2000" dirty="0">
                <a:solidFill>
                  <a:schemeClr val="tx1">
                    <a:lumMod val="75000"/>
                    <a:lumOff val="25000"/>
                  </a:schemeClr>
                </a:solidFill>
                <a:ea typeface="华文楷体" panose="02010600040101010101" pitchFamily="2" charset="-122"/>
              </a:rPr>
              <a:t>：</a:t>
            </a:r>
          </a:p>
        </p:txBody>
      </p:sp>
      <p:sp>
        <p:nvSpPr>
          <p:cNvPr id="21" name="TextBox 29">
            <a:extLst>
              <a:ext uri="{FF2B5EF4-FFF2-40B4-BE49-F238E27FC236}">
                <a16:creationId xmlns:a16="http://schemas.microsoft.com/office/drawing/2014/main" id="{EFC53DC1-23E2-954E-A178-52944AF4B987}"/>
              </a:ext>
            </a:extLst>
          </p:cNvPr>
          <p:cNvSpPr txBox="1"/>
          <p:nvPr/>
        </p:nvSpPr>
        <p:spPr>
          <a:xfrm>
            <a:off x="907816" y="1690038"/>
            <a:ext cx="4848075"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parameterized homogenous transformation </a:t>
            </a:r>
            <a:endParaRPr lang="en" altLang="zh-CN" dirty="0">
              <a:ea typeface="华文楷体" panose="02010600040101010101" pitchFamily="2" charset="-122"/>
            </a:endParaRPr>
          </a:p>
        </p:txBody>
      </p:sp>
      <p:sp>
        <p:nvSpPr>
          <p:cNvPr id="22" name="TextBox 29">
            <a:extLst>
              <a:ext uri="{FF2B5EF4-FFF2-40B4-BE49-F238E27FC236}">
                <a16:creationId xmlns:a16="http://schemas.microsoft.com/office/drawing/2014/main" id="{23186DFC-BF9D-B648-8CA6-A8D10E90E764}"/>
              </a:ext>
            </a:extLst>
          </p:cNvPr>
          <p:cNvSpPr txBox="1"/>
          <p:nvPr/>
        </p:nvSpPr>
        <p:spPr>
          <a:xfrm>
            <a:off x="907816" y="3179218"/>
            <a:ext cx="5984690"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Composition of the homogeneous transformation matrix</a:t>
            </a:r>
            <a:endParaRPr lang="en" altLang="zh-CN" dirty="0">
              <a:ea typeface="华文楷体" panose="02010600040101010101" pitchFamily="2" charset="-122"/>
            </a:endParaRPr>
          </a:p>
        </p:txBody>
      </p:sp>
      <p:pic>
        <p:nvPicPr>
          <p:cNvPr id="9" name="图片 8">
            <a:extLst>
              <a:ext uri="{FF2B5EF4-FFF2-40B4-BE49-F238E27FC236}">
                <a16:creationId xmlns:a16="http://schemas.microsoft.com/office/drawing/2014/main" id="{A4FB8AC6-DD1E-3B4F-8D57-E186B4E33D9E}"/>
              </a:ext>
            </a:extLst>
          </p:cNvPr>
          <p:cNvPicPr>
            <a:picLocks noChangeAspect="1"/>
          </p:cNvPicPr>
          <p:nvPr/>
        </p:nvPicPr>
        <p:blipFill>
          <a:blip r:embed="rId3"/>
          <a:stretch>
            <a:fillRect/>
          </a:stretch>
        </p:blipFill>
        <p:spPr>
          <a:xfrm>
            <a:off x="1353631" y="2185571"/>
            <a:ext cx="5093059" cy="838956"/>
          </a:xfrm>
          <a:prstGeom prst="rect">
            <a:avLst/>
          </a:prstGeom>
        </p:spPr>
      </p:pic>
      <p:pic>
        <p:nvPicPr>
          <p:cNvPr id="10" name="图片 9">
            <a:extLst>
              <a:ext uri="{FF2B5EF4-FFF2-40B4-BE49-F238E27FC236}">
                <a16:creationId xmlns:a16="http://schemas.microsoft.com/office/drawing/2014/main" id="{3D91BCED-DB78-F049-8966-6C980E1C99EE}"/>
              </a:ext>
            </a:extLst>
          </p:cNvPr>
          <p:cNvPicPr>
            <a:picLocks noChangeAspect="1"/>
          </p:cNvPicPr>
          <p:nvPr/>
        </p:nvPicPr>
        <p:blipFill>
          <a:blip r:embed="rId4"/>
          <a:stretch>
            <a:fillRect/>
          </a:stretch>
        </p:blipFill>
        <p:spPr>
          <a:xfrm>
            <a:off x="1403864" y="3778311"/>
            <a:ext cx="4864681" cy="1428951"/>
          </a:xfrm>
          <a:prstGeom prst="rect">
            <a:avLst/>
          </a:prstGeom>
        </p:spPr>
      </p:pic>
      <p:pic>
        <p:nvPicPr>
          <p:cNvPr id="11" name="图片 10">
            <a:extLst>
              <a:ext uri="{FF2B5EF4-FFF2-40B4-BE49-F238E27FC236}">
                <a16:creationId xmlns:a16="http://schemas.microsoft.com/office/drawing/2014/main" id="{33490466-04CC-2845-BC6B-6DACFF1921B9}"/>
              </a:ext>
            </a:extLst>
          </p:cNvPr>
          <p:cNvPicPr>
            <a:picLocks noChangeAspect="1"/>
          </p:cNvPicPr>
          <p:nvPr/>
        </p:nvPicPr>
        <p:blipFill>
          <a:blip r:embed="rId5"/>
          <a:stretch>
            <a:fillRect/>
          </a:stretch>
        </p:blipFill>
        <p:spPr>
          <a:xfrm>
            <a:off x="669515" y="5354867"/>
            <a:ext cx="1964546" cy="706965"/>
          </a:xfrm>
          <a:prstGeom prst="rect">
            <a:avLst/>
          </a:prstGeom>
        </p:spPr>
      </p:pic>
      <p:pic>
        <p:nvPicPr>
          <p:cNvPr id="12" name="图片 11">
            <a:extLst>
              <a:ext uri="{FF2B5EF4-FFF2-40B4-BE49-F238E27FC236}">
                <a16:creationId xmlns:a16="http://schemas.microsoft.com/office/drawing/2014/main" id="{5C16CCBB-958E-3C42-BD4F-BFD286791B3A}"/>
              </a:ext>
            </a:extLst>
          </p:cNvPr>
          <p:cNvPicPr>
            <a:picLocks noChangeAspect="1"/>
          </p:cNvPicPr>
          <p:nvPr/>
        </p:nvPicPr>
        <p:blipFill>
          <a:blip r:embed="rId6"/>
          <a:stretch>
            <a:fillRect/>
          </a:stretch>
        </p:blipFill>
        <p:spPr>
          <a:xfrm>
            <a:off x="3087897" y="5367807"/>
            <a:ext cx="2968206" cy="745857"/>
          </a:xfrm>
          <a:prstGeom prst="rect">
            <a:avLst/>
          </a:prstGeom>
        </p:spPr>
      </p:pic>
      <p:pic>
        <p:nvPicPr>
          <p:cNvPr id="13" name="图片 12">
            <a:extLst>
              <a:ext uri="{FF2B5EF4-FFF2-40B4-BE49-F238E27FC236}">
                <a16:creationId xmlns:a16="http://schemas.microsoft.com/office/drawing/2014/main" id="{8710F168-8A88-BF4C-965C-B55114804C57}"/>
              </a:ext>
            </a:extLst>
          </p:cNvPr>
          <p:cNvPicPr>
            <a:picLocks noChangeAspect="1"/>
          </p:cNvPicPr>
          <p:nvPr/>
        </p:nvPicPr>
        <p:blipFill>
          <a:blip r:embed="rId7"/>
          <a:stretch>
            <a:fillRect/>
          </a:stretch>
        </p:blipFill>
        <p:spPr>
          <a:xfrm>
            <a:off x="6344762" y="5172037"/>
            <a:ext cx="2295225" cy="1137396"/>
          </a:xfrm>
          <a:prstGeom prst="rect">
            <a:avLst/>
          </a:prstGeom>
        </p:spPr>
      </p:pic>
    </p:spTree>
    <p:extLst>
      <p:ext uri="{BB962C8B-B14F-4D97-AF65-F5344CB8AC3E}">
        <p14:creationId xmlns:p14="http://schemas.microsoft.com/office/powerpoint/2010/main" val="83580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78493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4389320" y="273635"/>
            <a:ext cx="2646878"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连续机械臂运动学</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AA2B0E-3278-964B-A244-7FC298845EA7}"/>
              </a:ext>
            </a:extLst>
          </p:cNvPr>
          <p:cNvSpPr txBox="1"/>
          <p:nvPr/>
        </p:nvSpPr>
        <p:spPr>
          <a:xfrm>
            <a:off x="855402" y="1106580"/>
            <a:ext cx="2759066" cy="400110"/>
          </a:xfrm>
          <a:prstGeom prst="rect">
            <a:avLst/>
          </a:prstGeom>
          <a:noFill/>
        </p:spPr>
        <p:txBody>
          <a:bodyPr wrap="square" rtlCol="0">
            <a:spAutoFit/>
          </a:bodyPr>
          <a:lstStyle/>
          <a:p>
            <a:r>
              <a:rPr lang="zh-CN" altLang="en-US" b="1" dirty="0"/>
              <a:t>雅可比矩阵</a:t>
            </a:r>
            <a:r>
              <a:rPr lang="zh-CN" altLang="en-US" sz="2000" dirty="0">
                <a:solidFill>
                  <a:schemeClr val="tx1">
                    <a:lumMod val="75000"/>
                    <a:lumOff val="25000"/>
                  </a:schemeClr>
                </a:solidFill>
                <a:ea typeface="华文楷体" panose="02010600040101010101" pitchFamily="2" charset="-122"/>
              </a:rPr>
              <a:t>：</a:t>
            </a:r>
          </a:p>
        </p:txBody>
      </p:sp>
      <p:sp>
        <p:nvSpPr>
          <p:cNvPr id="21" name="TextBox 29">
            <a:extLst>
              <a:ext uri="{FF2B5EF4-FFF2-40B4-BE49-F238E27FC236}">
                <a16:creationId xmlns:a16="http://schemas.microsoft.com/office/drawing/2014/main" id="{EFC53DC1-23E2-954E-A178-52944AF4B987}"/>
              </a:ext>
            </a:extLst>
          </p:cNvPr>
          <p:cNvSpPr txBox="1"/>
          <p:nvPr/>
        </p:nvSpPr>
        <p:spPr>
          <a:xfrm>
            <a:off x="907816" y="1690038"/>
            <a:ext cx="4848075"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forward</a:t>
            </a:r>
            <a:r>
              <a:rPr lang="zh-CN" altLang="en-US" dirty="0"/>
              <a:t> </a:t>
            </a:r>
            <a:r>
              <a:rPr lang="en" altLang="zh-CN" dirty="0"/>
              <a:t>kinematics</a:t>
            </a:r>
            <a:endParaRPr lang="en" altLang="zh-CN" dirty="0">
              <a:ea typeface="华文楷体" panose="02010600040101010101" pitchFamily="2" charset="-122"/>
            </a:endParaRPr>
          </a:p>
        </p:txBody>
      </p:sp>
      <p:sp>
        <p:nvSpPr>
          <p:cNvPr id="22" name="TextBox 29">
            <a:extLst>
              <a:ext uri="{FF2B5EF4-FFF2-40B4-BE49-F238E27FC236}">
                <a16:creationId xmlns:a16="http://schemas.microsoft.com/office/drawing/2014/main" id="{23186DFC-BF9D-B648-8CA6-A8D10E90E764}"/>
              </a:ext>
            </a:extLst>
          </p:cNvPr>
          <p:cNvSpPr txBox="1"/>
          <p:nvPr/>
        </p:nvSpPr>
        <p:spPr>
          <a:xfrm>
            <a:off x="907816" y="2860845"/>
            <a:ext cx="5984690"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the velocity kinematics is derived as</a:t>
            </a:r>
            <a:endParaRPr lang="en" altLang="zh-CN" dirty="0">
              <a:ea typeface="华文楷体" panose="02010600040101010101" pitchFamily="2" charset="-122"/>
            </a:endParaRPr>
          </a:p>
        </p:txBody>
      </p:sp>
      <p:pic>
        <p:nvPicPr>
          <p:cNvPr id="14" name="图片 13">
            <a:extLst>
              <a:ext uri="{FF2B5EF4-FFF2-40B4-BE49-F238E27FC236}">
                <a16:creationId xmlns:a16="http://schemas.microsoft.com/office/drawing/2014/main" id="{5B531652-C335-9347-8B77-18A8B5036224}"/>
              </a:ext>
            </a:extLst>
          </p:cNvPr>
          <p:cNvPicPr>
            <a:picLocks noChangeAspect="1"/>
          </p:cNvPicPr>
          <p:nvPr/>
        </p:nvPicPr>
        <p:blipFill>
          <a:blip r:embed="rId3"/>
          <a:stretch>
            <a:fillRect/>
          </a:stretch>
        </p:blipFill>
        <p:spPr>
          <a:xfrm>
            <a:off x="1784351" y="2219414"/>
            <a:ext cx="4952880" cy="458757"/>
          </a:xfrm>
          <a:prstGeom prst="rect">
            <a:avLst/>
          </a:prstGeom>
        </p:spPr>
      </p:pic>
      <p:pic>
        <p:nvPicPr>
          <p:cNvPr id="18" name="图片 17">
            <a:extLst>
              <a:ext uri="{FF2B5EF4-FFF2-40B4-BE49-F238E27FC236}">
                <a16:creationId xmlns:a16="http://schemas.microsoft.com/office/drawing/2014/main" id="{D7656CE6-3CFF-894A-A97A-4EEE86A69666}"/>
              </a:ext>
            </a:extLst>
          </p:cNvPr>
          <p:cNvPicPr>
            <a:picLocks noChangeAspect="1"/>
          </p:cNvPicPr>
          <p:nvPr/>
        </p:nvPicPr>
        <p:blipFill>
          <a:blip r:embed="rId4"/>
          <a:stretch>
            <a:fillRect/>
          </a:stretch>
        </p:blipFill>
        <p:spPr>
          <a:xfrm>
            <a:off x="1885175" y="3291584"/>
            <a:ext cx="4871592" cy="605919"/>
          </a:xfrm>
          <a:prstGeom prst="rect">
            <a:avLst/>
          </a:prstGeom>
        </p:spPr>
      </p:pic>
      <p:pic>
        <p:nvPicPr>
          <p:cNvPr id="19" name="图片 18">
            <a:extLst>
              <a:ext uri="{FF2B5EF4-FFF2-40B4-BE49-F238E27FC236}">
                <a16:creationId xmlns:a16="http://schemas.microsoft.com/office/drawing/2014/main" id="{B2EAFA16-D041-C044-83FC-6E8D79DAE52E}"/>
              </a:ext>
            </a:extLst>
          </p:cNvPr>
          <p:cNvPicPr>
            <a:picLocks noChangeAspect="1"/>
          </p:cNvPicPr>
          <p:nvPr/>
        </p:nvPicPr>
        <p:blipFill>
          <a:blip r:embed="rId5"/>
          <a:stretch>
            <a:fillRect/>
          </a:stretch>
        </p:blipFill>
        <p:spPr>
          <a:xfrm>
            <a:off x="1458307" y="4153077"/>
            <a:ext cx="5942213" cy="2262238"/>
          </a:xfrm>
          <a:prstGeom prst="rect">
            <a:avLst/>
          </a:prstGeom>
        </p:spPr>
      </p:pic>
    </p:spTree>
    <p:extLst>
      <p:ext uri="{BB962C8B-B14F-4D97-AF65-F5344CB8AC3E}">
        <p14:creationId xmlns:p14="http://schemas.microsoft.com/office/powerpoint/2010/main" val="376779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976142" y="273635"/>
            <a:ext cx="4185761"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基于模糊模型方法的运动控制</a:t>
            </a:r>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8493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23071"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4622292-3505-ED45-A30D-8C6B49D91BA5}"/>
              </a:ext>
            </a:extLst>
          </p:cNvPr>
          <p:cNvPicPr>
            <a:picLocks noChangeAspect="1"/>
          </p:cNvPicPr>
          <p:nvPr/>
        </p:nvPicPr>
        <p:blipFill>
          <a:blip r:embed="rId3"/>
          <a:stretch>
            <a:fillRect/>
          </a:stretch>
        </p:blipFill>
        <p:spPr>
          <a:xfrm>
            <a:off x="1847095" y="1126183"/>
            <a:ext cx="5449809" cy="3708397"/>
          </a:xfrm>
          <a:prstGeom prst="rect">
            <a:avLst/>
          </a:prstGeom>
        </p:spPr>
      </p:pic>
      <p:sp>
        <p:nvSpPr>
          <p:cNvPr id="19" name="TextBox 29">
            <a:extLst>
              <a:ext uri="{FF2B5EF4-FFF2-40B4-BE49-F238E27FC236}">
                <a16:creationId xmlns:a16="http://schemas.microsoft.com/office/drawing/2014/main" id="{83415BB5-731E-4046-A5AF-5A0FAD9C1540}"/>
              </a:ext>
            </a:extLst>
          </p:cNvPr>
          <p:cNvSpPr txBox="1"/>
          <p:nvPr/>
        </p:nvSpPr>
        <p:spPr>
          <a:xfrm>
            <a:off x="812926" y="5021065"/>
            <a:ext cx="5984690" cy="1295868"/>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l-GR" altLang="zh-CN" dirty="0" err="1">
                <a:ea typeface="华文楷体" panose="02010600040101010101" pitchFamily="2" charset="-122"/>
              </a:rPr>
              <a:t>ηr</a:t>
            </a:r>
            <a:r>
              <a:rPr lang="zh-CN" altLang="en-US" dirty="0">
                <a:ea typeface="华文楷体" panose="02010600040101010101" pitchFamily="2" charset="-122"/>
              </a:rPr>
              <a:t>表示在任务空间内，理想的末端轨迹</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en" altLang="zh-CN" dirty="0">
                <a:ea typeface="华文楷体" panose="02010600040101010101" pitchFamily="2" charset="-122"/>
              </a:rPr>
              <a:t>Gi</a:t>
            </a:r>
            <a:r>
              <a:rPr lang="zh-CN" altLang="en-US" dirty="0">
                <a:ea typeface="华文楷体" panose="02010600040101010101" pitchFamily="2" charset="-122"/>
              </a:rPr>
              <a:t>和</a:t>
            </a:r>
            <a:r>
              <a:rPr lang="en" altLang="zh-CN" dirty="0">
                <a:ea typeface="华文楷体" panose="02010600040101010101" pitchFamily="2" charset="-122"/>
              </a:rPr>
              <a:t>Fj</a:t>
            </a:r>
            <a:r>
              <a:rPr lang="zh-CN" altLang="en-US" dirty="0">
                <a:ea typeface="华文楷体" panose="02010600040101010101" pitchFamily="2" charset="-122"/>
              </a:rPr>
              <a:t>表示反馈增益</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a:t>
            </a:r>
            <a:r>
              <a:rPr lang="en-US" altLang="zh-CN" dirty="0">
                <a:ea typeface="华文楷体" panose="02010600040101010101" pitchFamily="2" charset="-122"/>
              </a:rPr>
              <a:t>(</a:t>
            </a:r>
            <a:r>
              <a:rPr lang="zh-CN" altLang="en-US" dirty="0">
                <a:ea typeface="华文楷体" panose="02010600040101010101" pitchFamily="2" charset="-122"/>
              </a:rPr>
              <a:t> </a:t>
            </a:r>
            <a:r>
              <a:rPr lang="en-US" altLang="zh-CN" dirty="0">
                <a:ea typeface="华文楷体" panose="02010600040101010101" pitchFamily="2" charset="-122"/>
              </a:rPr>
              <a:t> ̇)</a:t>
            </a:r>
            <a:r>
              <a:rPr lang="zh-CN" altLang="en-US" dirty="0">
                <a:ea typeface="华文楷体" panose="02010600040101010101" pitchFamily="2" charset="-122"/>
              </a:rPr>
              <a:t>表示</a:t>
            </a:r>
            <a:r>
              <a:rPr lang="en" altLang="zh-CN" dirty="0">
                <a:ea typeface="华文楷体" panose="02010600040101010101" pitchFamily="2" charset="-122"/>
              </a:rPr>
              <a:t>x</a:t>
            </a:r>
            <a:r>
              <a:rPr lang="zh-CN" altLang="en-US" dirty="0">
                <a:ea typeface="华文楷体" panose="02010600040101010101" pitchFamily="2" charset="-122"/>
              </a:rPr>
              <a:t>对时间的偏导</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en-US" altLang="zh-CN" dirty="0">
                <a:ea typeface="华文楷体" panose="02010600040101010101" pitchFamily="2" charset="-122"/>
              </a:rPr>
              <a:t>u^.</a:t>
            </a:r>
            <a:r>
              <a:rPr lang="zh-CN" altLang="en-US" dirty="0">
                <a:ea typeface="华文楷体" panose="02010600040101010101" pitchFamily="2" charset="-122"/>
              </a:rPr>
              <a:t> 表示的是末端的运动速度</a:t>
            </a:r>
            <a:endParaRPr lang="en" altLang="zh-CN" dirty="0">
              <a:ea typeface="华文楷体" panose="02010600040101010101" pitchFamily="2" charset="-122"/>
            </a:endParaRPr>
          </a:p>
        </p:txBody>
      </p:sp>
    </p:spTree>
    <p:extLst>
      <p:ext uri="{BB962C8B-B14F-4D97-AF65-F5344CB8AC3E}">
        <p14:creationId xmlns:p14="http://schemas.microsoft.com/office/powerpoint/2010/main" val="160319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8909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23072"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2883804" y="314419"/>
            <a:ext cx="4185761"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基于模糊模型方法的运动控制</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AA2B0E-3278-964B-A244-7FC298845EA7}"/>
              </a:ext>
            </a:extLst>
          </p:cNvPr>
          <p:cNvSpPr txBox="1"/>
          <p:nvPr/>
        </p:nvSpPr>
        <p:spPr>
          <a:xfrm>
            <a:off x="950292" y="4084254"/>
            <a:ext cx="2759066" cy="400110"/>
          </a:xfrm>
          <a:prstGeom prst="rect">
            <a:avLst/>
          </a:prstGeom>
          <a:noFill/>
        </p:spPr>
        <p:txBody>
          <a:bodyPr wrap="square" rtlCol="0">
            <a:spAutoFit/>
          </a:bodyPr>
          <a:lstStyle/>
          <a:p>
            <a:r>
              <a:rPr lang="zh-CN" altLang="en-US" b="1" dirty="0"/>
              <a:t>参考模型</a:t>
            </a:r>
            <a:r>
              <a:rPr lang="zh-CN" altLang="en-US" sz="2000" dirty="0">
                <a:solidFill>
                  <a:schemeClr val="tx1">
                    <a:lumMod val="75000"/>
                    <a:lumOff val="25000"/>
                  </a:schemeClr>
                </a:solidFill>
                <a:ea typeface="华文楷体" panose="02010600040101010101" pitchFamily="2" charset="-122"/>
              </a:rPr>
              <a:t>：</a:t>
            </a:r>
          </a:p>
        </p:txBody>
      </p:sp>
      <p:sp>
        <p:nvSpPr>
          <p:cNvPr id="21" name="TextBox 29">
            <a:extLst>
              <a:ext uri="{FF2B5EF4-FFF2-40B4-BE49-F238E27FC236}">
                <a16:creationId xmlns:a16="http://schemas.microsoft.com/office/drawing/2014/main" id="{EFC53DC1-23E2-954E-A178-52944AF4B987}"/>
              </a:ext>
            </a:extLst>
          </p:cNvPr>
          <p:cNvSpPr txBox="1"/>
          <p:nvPr/>
        </p:nvSpPr>
        <p:spPr>
          <a:xfrm>
            <a:off x="950292" y="1690038"/>
            <a:ext cx="4848075"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p-rule polynomial fuzzy model</a:t>
            </a:r>
            <a:endParaRPr lang="en" altLang="zh-CN" dirty="0">
              <a:ea typeface="华文楷体" panose="02010600040101010101" pitchFamily="2" charset="-122"/>
            </a:endParaRPr>
          </a:p>
        </p:txBody>
      </p:sp>
      <p:pic>
        <p:nvPicPr>
          <p:cNvPr id="2" name="图片 1">
            <a:extLst>
              <a:ext uri="{FF2B5EF4-FFF2-40B4-BE49-F238E27FC236}">
                <a16:creationId xmlns:a16="http://schemas.microsoft.com/office/drawing/2014/main" id="{613CADC8-CB43-5E45-866D-1CA3AEB1FBF9}"/>
              </a:ext>
            </a:extLst>
          </p:cNvPr>
          <p:cNvPicPr>
            <a:picLocks noChangeAspect="1"/>
          </p:cNvPicPr>
          <p:nvPr/>
        </p:nvPicPr>
        <p:blipFill>
          <a:blip r:embed="rId3"/>
          <a:stretch>
            <a:fillRect/>
          </a:stretch>
        </p:blipFill>
        <p:spPr>
          <a:xfrm>
            <a:off x="1546764" y="2301378"/>
            <a:ext cx="4517606" cy="1028921"/>
          </a:xfrm>
          <a:prstGeom prst="rect">
            <a:avLst/>
          </a:prstGeom>
        </p:spPr>
      </p:pic>
      <p:sp>
        <p:nvSpPr>
          <p:cNvPr id="23" name="矩形 22">
            <a:extLst>
              <a:ext uri="{FF2B5EF4-FFF2-40B4-BE49-F238E27FC236}">
                <a16:creationId xmlns:a16="http://schemas.microsoft.com/office/drawing/2014/main" id="{0BF601FC-31E8-254B-AD2E-17E3046A8000}"/>
              </a:ext>
            </a:extLst>
          </p:cNvPr>
          <p:cNvSpPr/>
          <p:nvPr/>
        </p:nvSpPr>
        <p:spPr>
          <a:xfrm>
            <a:off x="681191" y="4106993"/>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09B4EAE-A5BD-7A43-938D-FE53E48437E8}"/>
              </a:ext>
            </a:extLst>
          </p:cNvPr>
          <p:cNvSpPr txBox="1"/>
          <p:nvPr/>
        </p:nvSpPr>
        <p:spPr>
          <a:xfrm>
            <a:off x="950292" y="1124919"/>
            <a:ext cx="2759066" cy="400110"/>
          </a:xfrm>
          <a:prstGeom prst="rect">
            <a:avLst/>
          </a:prstGeom>
          <a:noFill/>
        </p:spPr>
        <p:txBody>
          <a:bodyPr wrap="square" rtlCol="0">
            <a:spAutoFit/>
          </a:bodyPr>
          <a:lstStyle/>
          <a:p>
            <a:r>
              <a:rPr lang="zh-CN" altLang="en-US" b="1" dirty="0"/>
              <a:t>多项式模糊模型</a:t>
            </a:r>
            <a:r>
              <a:rPr lang="zh-CN" altLang="en-US" sz="2000" dirty="0">
                <a:solidFill>
                  <a:schemeClr val="tx1">
                    <a:lumMod val="75000"/>
                    <a:lumOff val="25000"/>
                  </a:schemeClr>
                </a:solidFill>
                <a:ea typeface="华文楷体" panose="02010600040101010101" pitchFamily="2" charset="-122"/>
              </a:rPr>
              <a:t>：</a:t>
            </a:r>
          </a:p>
        </p:txBody>
      </p:sp>
      <p:pic>
        <p:nvPicPr>
          <p:cNvPr id="9" name="图片 8">
            <a:extLst>
              <a:ext uri="{FF2B5EF4-FFF2-40B4-BE49-F238E27FC236}">
                <a16:creationId xmlns:a16="http://schemas.microsoft.com/office/drawing/2014/main" id="{4AF1BDDC-0989-4F42-B49C-C42A2BCB6272}"/>
              </a:ext>
            </a:extLst>
          </p:cNvPr>
          <p:cNvPicPr>
            <a:picLocks noChangeAspect="1"/>
          </p:cNvPicPr>
          <p:nvPr/>
        </p:nvPicPr>
        <p:blipFill>
          <a:blip r:embed="rId4"/>
          <a:stretch>
            <a:fillRect/>
          </a:stretch>
        </p:blipFill>
        <p:spPr>
          <a:xfrm>
            <a:off x="786092" y="4676277"/>
            <a:ext cx="4614044" cy="758685"/>
          </a:xfrm>
          <a:prstGeom prst="rect">
            <a:avLst/>
          </a:prstGeom>
        </p:spPr>
      </p:pic>
    </p:spTree>
    <p:extLst>
      <p:ext uri="{BB962C8B-B14F-4D97-AF65-F5344CB8AC3E}">
        <p14:creationId xmlns:p14="http://schemas.microsoft.com/office/powerpoint/2010/main" val="413966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84935"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23072"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2900089" y="318133"/>
            <a:ext cx="4185761"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基于模糊模型方法的运动控制</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AA2B0E-3278-964B-A244-7FC298845EA7}"/>
              </a:ext>
            </a:extLst>
          </p:cNvPr>
          <p:cNvSpPr txBox="1"/>
          <p:nvPr/>
        </p:nvSpPr>
        <p:spPr>
          <a:xfrm>
            <a:off x="950292" y="4086940"/>
            <a:ext cx="2759066" cy="369332"/>
          </a:xfrm>
          <a:prstGeom prst="rect">
            <a:avLst/>
          </a:prstGeom>
          <a:noFill/>
        </p:spPr>
        <p:txBody>
          <a:bodyPr wrap="square" rtlCol="0">
            <a:spAutoFit/>
          </a:bodyPr>
          <a:lstStyle/>
          <a:p>
            <a:r>
              <a:rPr lang="en" altLang="zh-CN" b="1" dirty="0"/>
              <a:t>H∞</a:t>
            </a:r>
            <a:r>
              <a:rPr lang="zh-CN" altLang="en" b="1" dirty="0"/>
              <a:t>性能</a:t>
            </a:r>
            <a:r>
              <a:rPr lang="zh-CN" altLang="en-US" b="1" dirty="0"/>
              <a:t>控制指标</a:t>
            </a:r>
          </a:p>
        </p:txBody>
      </p:sp>
      <p:sp>
        <p:nvSpPr>
          <p:cNvPr id="21" name="TextBox 29">
            <a:extLst>
              <a:ext uri="{FF2B5EF4-FFF2-40B4-BE49-F238E27FC236}">
                <a16:creationId xmlns:a16="http://schemas.microsoft.com/office/drawing/2014/main" id="{EFC53DC1-23E2-954E-A178-52944AF4B987}"/>
              </a:ext>
            </a:extLst>
          </p:cNvPr>
          <p:cNvSpPr txBox="1"/>
          <p:nvPr/>
        </p:nvSpPr>
        <p:spPr>
          <a:xfrm>
            <a:off x="950292" y="1690038"/>
            <a:ext cx="4848075"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output-feedback polynomial fuzzy controller</a:t>
            </a:r>
            <a:endParaRPr lang="en" altLang="zh-CN" dirty="0">
              <a:ea typeface="华文楷体" panose="02010600040101010101" pitchFamily="2" charset="-122"/>
            </a:endParaRPr>
          </a:p>
        </p:txBody>
      </p:sp>
      <p:sp>
        <p:nvSpPr>
          <p:cNvPr id="23" name="矩形 22">
            <a:extLst>
              <a:ext uri="{FF2B5EF4-FFF2-40B4-BE49-F238E27FC236}">
                <a16:creationId xmlns:a16="http://schemas.microsoft.com/office/drawing/2014/main" id="{0BF601FC-31E8-254B-AD2E-17E3046A8000}"/>
              </a:ext>
            </a:extLst>
          </p:cNvPr>
          <p:cNvSpPr/>
          <p:nvPr/>
        </p:nvSpPr>
        <p:spPr>
          <a:xfrm>
            <a:off x="681191" y="4106993"/>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09B4EAE-A5BD-7A43-938D-FE53E48437E8}"/>
              </a:ext>
            </a:extLst>
          </p:cNvPr>
          <p:cNvSpPr txBox="1"/>
          <p:nvPr/>
        </p:nvSpPr>
        <p:spPr>
          <a:xfrm>
            <a:off x="950292" y="1124919"/>
            <a:ext cx="3820116" cy="400110"/>
          </a:xfrm>
          <a:prstGeom prst="rect">
            <a:avLst/>
          </a:prstGeom>
          <a:noFill/>
        </p:spPr>
        <p:txBody>
          <a:bodyPr wrap="square" rtlCol="0">
            <a:spAutoFit/>
          </a:bodyPr>
          <a:lstStyle/>
          <a:p>
            <a:r>
              <a:rPr lang="zh-CN" altLang="en-US" b="1" dirty="0"/>
              <a:t>输出反馈多项式模糊控制器</a:t>
            </a:r>
            <a:r>
              <a:rPr lang="zh-CN" altLang="en-US" sz="2000" dirty="0">
                <a:solidFill>
                  <a:schemeClr val="tx1">
                    <a:lumMod val="75000"/>
                    <a:lumOff val="25000"/>
                  </a:schemeClr>
                </a:solidFill>
                <a:ea typeface="华文楷体" panose="02010600040101010101" pitchFamily="2" charset="-122"/>
              </a:rPr>
              <a:t>：</a:t>
            </a:r>
          </a:p>
        </p:txBody>
      </p:sp>
      <p:pic>
        <p:nvPicPr>
          <p:cNvPr id="10" name="图片 9">
            <a:extLst>
              <a:ext uri="{FF2B5EF4-FFF2-40B4-BE49-F238E27FC236}">
                <a16:creationId xmlns:a16="http://schemas.microsoft.com/office/drawing/2014/main" id="{23104887-7A96-2D49-BA5A-54F2CC586732}"/>
              </a:ext>
            </a:extLst>
          </p:cNvPr>
          <p:cNvPicPr>
            <a:picLocks noChangeAspect="1"/>
          </p:cNvPicPr>
          <p:nvPr/>
        </p:nvPicPr>
        <p:blipFill>
          <a:blip r:embed="rId3"/>
          <a:stretch>
            <a:fillRect/>
          </a:stretch>
        </p:blipFill>
        <p:spPr>
          <a:xfrm>
            <a:off x="1567850" y="2420406"/>
            <a:ext cx="4470640" cy="594580"/>
          </a:xfrm>
          <a:prstGeom prst="rect">
            <a:avLst/>
          </a:prstGeom>
        </p:spPr>
      </p:pic>
      <p:pic>
        <p:nvPicPr>
          <p:cNvPr id="11" name="图片 10">
            <a:extLst>
              <a:ext uri="{FF2B5EF4-FFF2-40B4-BE49-F238E27FC236}">
                <a16:creationId xmlns:a16="http://schemas.microsoft.com/office/drawing/2014/main" id="{4FBDCE90-4187-3446-B0D6-1BB4C947A662}"/>
              </a:ext>
            </a:extLst>
          </p:cNvPr>
          <p:cNvPicPr>
            <a:picLocks noChangeAspect="1"/>
          </p:cNvPicPr>
          <p:nvPr/>
        </p:nvPicPr>
        <p:blipFill>
          <a:blip r:embed="rId4"/>
          <a:stretch>
            <a:fillRect/>
          </a:stretch>
        </p:blipFill>
        <p:spPr>
          <a:xfrm>
            <a:off x="1478591" y="4571824"/>
            <a:ext cx="4649158" cy="1242447"/>
          </a:xfrm>
          <a:prstGeom prst="rect">
            <a:avLst/>
          </a:prstGeom>
        </p:spPr>
      </p:pic>
      <p:pic>
        <p:nvPicPr>
          <p:cNvPr id="13" name="图片 12">
            <a:extLst>
              <a:ext uri="{FF2B5EF4-FFF2-40B4-BE49-F238E27FC236}">
                <a16:creationId xmlns:a16="http://schemas.microsoft.com/office/drawing/2014/main" id="{D30CB495-7DCA-4249-94FA-FCD014D9B174}"/>
              </a:ext>
            </a:extLst>
          </p:cNvPr>
          <p:cNvPicPr>
            <a:picLocks noChangeAspect="1"/>
          </p:cNvPicPr>
          <p:nvPr/>
        </p:nvPicPr>
        <p:blipFill>
          <a:blip r:embed="rId5"/>
          <a:stretch>
            <a:fillRect/>
          </a:stretch>
        </p:blipFill>
        <p:spPr>
          <a:xfrm>
            <a:off x="4673890" y="5485256"/>
            <a:ext cx="3673898" cy="1092719"/>
          </a:xfrm>
          <a:prstGeom prst="rect">
            <a:avLst/>
          </a:prstGeom>
        </p:spPr>
      </p:pic>
    </p:spTree>
    <p:extLst>
      <p:ext uri="{BB962C8B-B14F-4D97-AF65-F5344CB8AC3E}">
        <p14:creationId xmlns:p14="http://schemas.microsoft.com/office/powerpoint/2010/main" val="338490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84935"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23072"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2900089" y="318133"/>
            <a:ext cx="4185761"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基于模糊模型方法的运动控制</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9">
            <a:extLst>
              <a:ext uri="{FF2B5EF4-FFF2-40B4-BE49-F238E27FC236}">
                <a16:creationId xmlns:a16="http://schemas.microsoft.com/office/drawing/2014/main" id="{EFC53DC1-23E2-954E-A178-52944AF4B987}"/>
              </a:ext>
            </a:extLst>
          </p:cNvPr>
          <p:cNvSpPr txBox="1"/>
          <p:nvPr/>
        </p:nvSpPr>
        <p:spPr>
          <a:xfrm>
            <a:off x="950292" y="1640201"/>
            <a:ext cx="6120239" cy="377283"/>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上文推导的雅可比方程中揭示了速度层级的运动学</a:t>
            </a:r>
            <a:endParaRPr lang="en" altLang="zh-CN" dirty="0">
              <a:ea typeface="华文楷体" panose="02010600040101010101" pitchFamily="2" charset="-122"/>
            </a:endParaRPr>
          </a:p>
        </p:txBody>
      </p:sp>
      <p:sp>
        <p:nvSpPr>
          <p:cNvPr id="24" name="文本框 23">
            <a:extLst>
              <a:ext uri="{FF2B5EF4-FFF2-40B4-BE49-F238E27FC236}">
                <a16:creationId xmlns:a16="http://schemas.microsoft.com/office/drawing/2014/main" id="{209B4EAE-A5BD-7A43-938D-FE53E48437E8}"/>
              </a:ext>
            </a:extLst>
          </p:cNvPr>
          <p:cNvSpPr txBox="1"/>
          <p:nvPr/>
        </p:nvSpPr>
        <p:spPr>
          <a:xfrm>
            <a:off x="919321" y="1129402"/>
            <a:ext cx="3820116" cy="369332"/>
          </a:xfrm>
          <a:prstGeom prst="rect">
            <a:avLst/>
          </a:prstGeom>
          <a:noFill/>
        </p:spPr>
        <p:txBody>
          <a:bodyPr wrap="square" rtlCol="0">
            <a:spAutoFit/>
          </a:bodyPr>
          <a:lstStyle/>
          <a:p>
            <a:r>
              <a:rPr lang="zh-CN" altLang="en-US" b="1" dirty="0"/>
              <a:t>状态空间表示：</a:t>
            </a:r>
          </a:p>
        </p:txBody>
      </p:sp>
      <p:pic>
        <p:nvPicPr>
          <p:cNvPr id="22" name="图片 21">
            <a:extLst>
              <a:ext uri="{FF2B5EF4-FFF2-40B4-BE49-F238E27FC236}">
                <a16:creationId xmlns:a16="http://schemas.microsoft.com/office/drawing/2014/main" id="{0A080F91-9674-FA49-A6AF-689A7C1A1B0D}"/>
              </a:ext>
            </a:extLst>
          </p:cNvPr>
          <p:cNvPicPr>
            <a:picLocks noChangeAspect="1"/>
          </p:cNvPicPr>
          <p:nvPr/>
        </p:nvPicPr>
        <p:blipFill>
          <a:blip r:embed="rId3"/>
          <a:stretch>
            <a:fillRect/>
          </a:stretch>
        </p:blipFill>
        <p:spPr>
          <a:xfrm>
            <a:off x="1478591" y="2100169"/>
            <a:ext cx="4871592" cy="605919"/>
          </a:xfrm>
          <a:prstGeom prst="rect">
            <a:avLst/>
          </a:prstGeom>
        </p:spPr>
      </p:pic>
      <p:pic>
        <p:nvPicPr>
          <p:cNvPr id="2" name="图片 1">
            <a:extLst>
              <a:ext uri="{FF2B5EF4-FFF2-40B4-BE49-F238E27FC236}">
                <a16:creationId xmlns:a16="http://schemas.microsoft.com/office/drawing/2014/main" id="{E18292CD-B623-2747-938B-19D5EEF2F84E}"/>
              </a:ext>
            </a:extLst>
          </p:cNvPr>
          <p:cNvPicPr>
            <a:picLocks noChangeAspect="1"/>
          </p:cNvPicPr>
          <p:nvPr/>
        </p:nvPicPr>
        <p:blipFill>
          <a:blip r:embed="rId4"/>
          <a:stretch>
            <a:fillRect/>
          </a:stretch>
        </p:blipFill>
        <p:spPr>
          <a:xfrm>
            <a:off x="1013714" y="3820369"/>
            <a:ext cx="5581068" cy="513202"/>
          </a:xfrm>
          <a:prstGeom prst="rect">
            <a:avLst/>
          </a:prstGeom>
        </p:spPr>
      </p:pic>
      <p:sp>
        <p:nvSpPr>
          <p:cNvPr id="25" name="TextBox 29">
            <a:extLst>
              <a:ext uri="{FF2B5EF4-FFF2-40B4-BE49-F238E27FC236}">
                <a16:creationId xmlns:a16="http://schemas.microsoft.com/office/drawing/2014/main" id="{544880C1-63B0-434F-9275-76932D7125CE}"/>
              </a:ext>
            </a:extLst>
          </p:cNvPr>
          <p:cNvSpPr txBox="1"/>
          <p:nvPr/>
        </p:nvSpPr>
        <p:spPr>
          <a:xfrm>
            <a:off x="950292" y="3240358"/>
            <a:ext cx="6120239"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t>state-space model </a:t>
            </a:r>
            <a:endParaRPr lang="en" altLang="zh-CN" dirty="0">
              <a:ea typeface="华文楷体" panose="02010600040101010101" pitchFamily="2" charset="-122"/>
            </a:endParaRPr>
          </a:p>
        </p:txBody>
      </p:sp>
    </p:spTree>
    <p:extLst>
      <p:ext uri="{BB962C8B-B14F-4D97-AF65-F5344CB8AC3E}">
        <p14:creationId xmlns:p14="http://schemas.microsoft.com/office/powerpoint/2010/main" val="65471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84935"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023072"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2900089" y="318133"/>
            <a:ext cx="4185761"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基于模糊模型方法的运动控制</a:t>
            </a:r>
          </a:p>
        </p:txBody>
      </p:sp>
      <p:sp>
        <p:nvSpPr>
          <p:cNvPr id="16" name="矩形 15">
            <a:extLst>
              <a:ext uri="{FF2B5EF4-FFF2-40B4-BE49-F238E27FC236}">
                <a16:creationId xmlns:a16="http://schemas.microsoft.com/office/drawing/2014/main" id="{72989977-3D75-6148-AEB7-40FB5DF9A634}"/>
              </a:ext>
            </a:extLst>
          </p:cNvPr>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9">
            <a:extLst>
              <a:ext uri="{FF2B5EF4-FFF2-40B4-BE49-F238E27FC236}">
                <a16:creationId xmlns:a16="http://schemas.microsoft.com/office/drawing/2014/main" id="{EFC53DC1-23E2-954E-A178-52944AF4B987}"/>
              </a:ext>
            </a:extLst>
          </p:cNvPr>
          <p:cNvSpPr txBox="1"/>
          <p:nvPr/>
        </p:nvSpPr>
        <p:spPr>
          <a:xfrm>
            <a:off x="950292" y="1640201"/>
            <a:ext cx="6120239"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US" altLang="zh-CN" dirty="0">
                <a:ea typeface="华文楷体" panose="02010600040101010101" pitchFamily="2" charset="-122"/>
              </a:rPr>
              <a:t>6</a:t>
            </a:r>
            <a:r>
              <a:rPr lang="zh-CN" altLang="en-US" dirty="0">
                <a:ea typeface="华文楷体" panose="02010600040101010101" pitchFamily="2" charset="-122"/>
              </a:rPr>
              <a:t>个系统状态近似状态空间模型</a:t>
            </a:r>
            <a:endParaRPr lang="en" altLang="zh-CN" dirty="0">
              <a:ea typeface="华文楷体" panose="02010600040101010101" pitchFamily="2" charset="-122"/>
            </a:endParaRPr>
          </a:p>
        </p:txBody>
      </p:sp>
      <p:sp>
        <p:nvSpPr>
          <p:cNvPr id="24" name="文本框 23">
            <a:extLst>
              <a:ext uri="{FF2B5EF4-FFF2-40B4-BE49-F238E27FC236}">
                <a16:creationId xmlns:a16="http://schemas.microsoft.com/office/drawing/2014/main" id="{209B4EAE-A5BD-7A43-938D-FE53E48437E8}"/>
              </a:ext>
            </a:extLst>
          </p:cNvPr>
          <p:cNvSpPr txBox="1"/>
          <p:nvPr/>
        </p:nvSpPr>
        <p:spPr>
          <a:xfrm>
            <a:off x="858936" y="1065446"/>
            <a:ext cx="3820116" cy="461665"/>
          </a:xfrm>
          <a:prstGeom prst="rect">
            <a:avLst/>
          </a:prstGeom>
          <a:noFill/>
        </p:spPr>
        <p:txBody>
          <a:bodyPr wrap="square" rtlCol="0">
            <a:spAutoFit/>
          </a:bodyPr>
          <a:lstStyle/>
          <a:p>
            <a:r>
              <a:rPr lang="zh-CN" altLang="en-US" sz="2000" b="1" dirty="0"/>
              <a:t>局部逼近技术</a:t>
            </a:r>
            <a:r>
              <a:rPr lang="zh-CN" altLang="en-US" sz="2400" dirty="0">
                <a:solidFill>
                  <a:schemeClr val="tx1">
                    <a:lumMod val="75000"/>
                    <a:lumOff val="25000"/>
                  </a:schemeClr>
                </a:solidFill>
                <a:ea typeface="华文楷体" panose="02010600040101010101" pitchFamily="2" charset="-122"/>
              </a:rPr>
              <a:t>：</a:t>
            </a:r>
          </a:p>
        </p:txBody>
      </p:sp>
      <p:sp>
        <p:nvSpPr>
          <p:cNvPr id="25" name="TextBox 29">
            <a:extLst>
              <a:ext uri="{FF2B5EF4-FFF2-40B4-BE49-F238E27FC236}">
                <a16:creationId xmlns:a16="http://schemas.microsoft.com/office/drawing/2014/main" id="{544880C1-63B0-434F-9275-76932D7125CE}"/>
              </a:ext>
            </a:extLst>
          </p:cNvPr>
          <p:cNvSpPr txBox="1"/>
          <p:nvPr/>
        </p:nvSpPr>
        <p:spPr>
          <a:xfrm>
            <a:off x="950292" y="2836275"/>
            <a:ext cx="6120239"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t>局部状态空间模型</a:t>
            </a:r>
            <a:endParaRPr lang="en" altLang="zh-CN" dirty="0">
              <a:ea typeface="华文楷体" panose="02010600040101010101" pitchFamily="2" charset="-122"/>
            </a:endParaRPr>
          </a:p>
        </p:txBody>
      </p:sp>
      <p:pic>
        <p:nvPicPr>
          <p:cNvPr id="9" name="图片 8">
            <a:extLst>
              <a:ext uri="{FF2B5EF4-FFF2-40B4-BE49-F238E27FC236}">
                <a16:creationId xmlns:a16="http://schemas.microsoft.com/office/drawing/2014/main" id="{CD758E98-52BA-904F-BA88-B73B9F048C96}"/>
              </a:ext>
            </a:extLst>
          </p:cNvPr>
          <p:cNvPicPr>
            <a:picLocks noChangeAspect="1"/>
          </p:cNvPicPr>
          <p:nvPr/>
        </p:nvPicPr>
        <p:blipFill>
          <a:blip r:embed="rId3"/>
          <a:stretch>
            <a:fillRect/>
          </a:stretch>
        </p:blipFill>
        <p:spPr>
          <a:xfrm>
            <a:off x="2036818" y="2129871"/>
            <a:ext cx="4206328" cy="628331"/>
          </a:xfrm>
          <a:prstGeom prst="rect">
            <a:avLst/>
          </a:prstGeom>
        </p:spPr>
      </p:pic>
      <p:pic>
        <p:nvPicPr>
          <p:cNvPr id="10" name="图片 9">
            <a:extLst>
              <a:ext uri="{FF2B5EF4-FFF2-40B4-BE49-F238E27FC236}">
                <a16:creationId xmlns:a16="http://schemas.microsoft.com/office/drawing/2014/main" id="{ADAD9E23-8119-AE41-BB10-3F6CC6883CD8}"/>
              </a:ext>
            </a:extLst>
          </p:cNvPr>
          <p:cNvPicPr>
            <a:picLocks noChangeAspect="1"/>
          </p:cNvPicPr>
          <p:nvPr/>
        </p:nvPicPr>
        <p:blipFill>
          <a:blip r:embed="rId4"/>
          <a:stretch>
            <a:fillRect/>
          </a:stretch>
        </p:blipFill>
        <p:spPr>
          <a:xfrm>
            <a:off x="1492965" y="3144134"/>
            <a:ext cx="5284952" cy="465682"/>
          </a:xfrm>
          <a:prstGeom prst="rect">
            <a:avLst/>
          </a:prstGeom>
        </p:spPr>
      </p:pic>
      <p:sp>
        <p:nvSpPr>
          <p:cNvPr id="23" name="TextBox 29">
            <a:extLst>
              <a:ext uri="{FF2B5EF4-FFF2-40B4-BE49-F238E27FC236}">
                <a16:creationId xmlns:a16="http://schemas.microsoft.com/office/drawing/2014/main" id="{B1368073-80C3-6544-9BCB-CC291E7921BF}"/>
              </a:ext>
            </a:extLst>
          </p:cNvPr>
          <p:cNvSpPr txBox="1"/>
          <p:nvPr/>
        </p:nvSpPr>
        <p:spPr>
          <a:xfrm>
            <a:off x="950292" y="3603978"/>
            <a:ext cx="6120239"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t>模糊规则</a:t>
            </a:r>
            <a:endParaRPr lang="en" altLang="zh-CN" dirty="0">
              <a:ea typeface="华文楷体" panose="02010600040101010101" pitchFamily="2" charset="-122"/>
            </a:endParaRPr>
          </a:p>
        </p:txBody>
      </p:sp>
      <p:pic>
        <p:nvPicPr>
          <p:cNvPr id="13" name="图片 12">
            <a:extLst>
              <a:ext uri="{FF2B5EF4-FFF2-40B4-BE49-F238E27FC236}">
                <a16:creationId xmlns:a16="http://schemas.microsoft.com/office/drawing/2014/main" id="{D5A1513E-6034-5744-86D4-0DF07ACEF7E4}"/>
              </a:ext>
            </a:extLst>
          </p:cNvPr>
          <p:cNvPicPr>
            <a:picLocks noChangeAspect="1"/>
          </p:cNvPicPr>
          <p:nvPr/>
        </p:nvPicPr>
        <p:blipFill>
          <a:blip r:embed="rId5"/>
          <a:stretch>
            <a:fillRect/>
          </a:stretch>
        </p:blipFill>
        <p:spPr>
          <a:xfrm>
            <a:off x="1492965" y="4023235"/>
            <a:ext cx="4480214" cy="329713"/>
          </a:xfrm>
          <a:prstGeom prst="rect">
            <a:avLst/>
          </a:prstGeom>
        </p:spPr>
      </p:pic>
      <p:pic>
        <p:nvPicPr>
          <p:cNvPr id="14" name="图片 13">
            <a:extLst>
              <a:ext uri="{FF2B5EF4-FFF2-40B4-BE49-F238E27FC236}">
                <a16:creationId xmlns:a16="http://schemas.microsoft.com/office/drawing/2014/main" id="{2A57C3B6-0112-454F-A4E8-5961F64643A3}"/>
              </a:ext>
            </a:extLst>
          </p:cNvPr>
          <p:cNvPicPr>
            <a:picLocks noChangeAspect="1"/>
          </p:cNvPicPr>
          <p:nvPr/>
        </p:nvPicPr>
        <p:blipFill>
          <a:blip r:embed="rId6"/>
          <a:stretch>
            <a:fillRect/>
          </a:stretch>
        </p:blipFill>
        <p:spPr>
          <a:xfrm>
            <a:off x="5713520" y="3596866"/>
            <a:ext cx="3190291" cy="1699690"/>
          </a:xfrm>
          <a:prstGeom prst="rect">
            <a:avLst/>
          </a:prstGeom>
        </p:spPr>
      </p:pic>
      <p:sp>
        <p:nvSpPr>
          <p:cNvPr id="26" name="TextBox 29">
            <a:extLst>
              <a:ext uri="{FF2B5EF4-FFF2-40B4-BE49-F238E27FC236}">
                <a16:creationId xmlns:a16="http://schemas.microsoft.com/office/drawing/2014/main" id="{B3AFDC0A-F731-EF41-8F6D-C42645599BA3}"/>
              </a:ext>
            </a:extLst>
          </p:cNvPr>
          <p:cNvSpPr txBox="1"/>
          <p:nvPr/>
        </p:nvSpPr>
        <p:spPr>
          <a:xfrm>
            <a:off x="965611" y="4990938"/>
            <a:ext cx="6120239" cy="381771"/>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t>模糊模型</a:t>
            </a:r>
            <a:endParaRPr lang="en" altLang="zh-CN" dirty="0">
              <a:ea typeface="华文楷体" panose="02010600040101010101" pitchFamily="2" charset="-122"/>
            </a:endParaRPr>
          </a:p>
        </p:txBody>
      </p:sp>
      <p:pic>
        <p:nvPicPr>
          <p:cNvPr id="15" name="图片 14">
            <a:extLst>
              <a:ext uri="{FF2B5EF4-FFF2-40B4-BE49-F238E27FC236}">
                <a16:creationId xmlns:a16="http://schemas.microsoft.com/office/drawing/2014/main" id="{304AAA6B-9EB8-DA4F-A165-EE60A295B0F5}"/>
              </a:ext>
            </a:extLst>
          </p:cNvPr>
          <p:cNvPicPr>
            <a:picLocks noChangeAspect="1"/>
          </p:cNvPicPr>
          <p:nvPr/>
        </p:nvPicPr>
        <p:blipFill>
          <a:blip r:embed="rId7"/>
          <a:stretch>
            <a:fillRect/>
          </a:stretch>
        </p:blipFill>
        <p:spPr>
          <a:xfrm>
            <a:off x="1163879" y="5311807"/>
            <a:ext cx="5147468" cy="754549"/>
          </a:xfrm>
          <a:prstGeom prst="rect">
            <a:avLst/>
          </a:prstGeom>
        </p:spPr>
      </p:pic>
    </p:spTree>
    <p:extLst>
      <p:ext uri="{BB962C8B-B14F-4D97-AF65-F5344CB8AC3E}">
        <p14:creationId xmlns:p14="http://schemas.microsoft.com/office/powerpoint/2010/main" val="1971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72000" y="314153"/>
            <a:ext cx="2339102"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模拟与仿真实验</a:t>
            </a:r>
          </a:p>
        </p:txBody>
      </p:sp>
      <p:sp>
        <p:nvSpPr>
          <p:cNvPr id="19" name="矩形 18">
            <a:extLst>
              <a:ext uri="{FF2B5EF4-FFF2-40B4-BE49-F238E27FC236}">
                <a16:creationId xmlns:a16="http://schemas.microsoft.com/office/drawing/2014/main" id="{7C4B6528-86D9-40F5-AC13-98B5EA89441F}"/>
              </a:ext>
            </a:extLst>
          </p:cNvPr>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FDEDFE8-5B00-4B47-9FCD-D355744AD360}"/>
              </a:ext>
            </a:extLst>
          </p:cNvPr>
          <p:cNvSpPr/>
          <p:nvPr/>
        </p:nvSpPr>
        <p:spPr>
          <a:xfrm>
            <a:off x="778493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CD42B43-A87A-4A76-8C34-A13065A8C98D}"/>
              </a:ext>
            </a:extLst>
          </p:cNvPr>
          <p:cNvSpPr/>
          <p:nvPr/>
        </p:nvSpPr>
        <p:spPr>
          <a:xfrm>
            <a:off x="826120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E9E4AD-08B6-4413-9CE9-6311E75E6FA9}"/>
              </a:ext>
            </a:extLst>
          </p:cNvPr>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26D72AE-D0CC-47D3-8F96-15A559074E85}"/>
              </a:ext>
            </a:extLst>
          </p:cNvPr>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2404EF8-2B17-42F5-BFCB-8CBB5550A10C}"/>
              </a:ext>
            </a:extLst>
          </p:cNvPr>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411F49C-9C6C-3244-B428-B6A4F57CB0B0}"/>
              </a:ext>
            </a:extLst>
          </p:cNvPr>
          <p:cNvSpPr txBox="1"/>
          <p:nvPr/>
        </p:nvSpPr>
        <p:spPr>
          <a:xfrm>
            <a:off x="846775" y="1095211"/>
            <a:ext cx="3820116" cy="400110"/>
          </a:xfrm>
          <a:prstGeom prst="rect">
            <a:avLst/>
          </a:prstGeom>
          <a:noFill/>
        </p:spPr>
        <p:txBody>
          <a:bodyPr wrap="square" rtlCol="0">
            <a:spAutoFit/>
          </a:bodyPr>
          <a:lstStyle/>
          <a:p>
            <a:r>
              <a:rPr lang="zh-CN" altLang="en-US" sz="2000" b="1" dirty="0"/>
              <a:t>直线跟踪实验</a:t>
            </a:r>
            <a:endParaRPr lang="zh-CN" altLang="en-US" sz="2400" dirty="0">
              <a:solidFill>
                <a:schemeClr val="tx1">
                  <a:lumMod val="75000"/>
                  <a:lumOff val="25000"/>
                </a:schemeClr>
              </a:solidFill>
              <a:ea typeface="华文楷体" panose="02010600040101010101" pitchFamily="2" charset="-122"/>
            </a:endParaRPr>
          </a:p>
        </p:txBody>
      </p:sp>
      <p:pic>
        <p:nvPicPr>
          <p:cNvPr id="5" name="图片 4">
            <a:extLst>
              <a:ext uri="{FF2B5EF4-FFF2-40B4-BE49-F238E27FC236}">
                <a16:creationId xmlns:a16="http://schemas.microsoft.com/office/drawing/2014/main" id="{1D2436CB-EB3C-7140-8A55-4DF2A6A4585A}"/>
              </a:ext>
            </a:extLst>
          </p:cNvPr>
          <p:cNvPicPr>
            <a:picLocks noChangeAspect="1"/>
          </p:cNvPicPr>
          <p:nvPr/>
        </p:nvPicPr>
        <p:blipFill>
          <a:blip r:embed="rId3"/>
          <a:stretch>
            <a:fillRect/>
          </a:stretch>
        </p:blipFill>
        <p:spPr>
          <a:xfrm>
            <a:off x="1977615" y="1578382"/>
            <a:ext cx="5184770" cy="2240655"/>
          </a:xfrm>
          <a:prstGeom prst="rect">
            <a:avLst/>
          </a:prstGeom>
        </p:spPr>
      </p:pic>
      <p:pic>
        <p:nvPicPr>
          <p:cNvPr id="9" name="图片 8">
            <a:extLst>
              <a:ext uri="{FF2B5EF4-FFF2-40B4-BE49-F238E27FC236}">
                <a16:creationId xmlns:a16="http://schemas.microsoft.com/office/drawing/2014/main" id="{84FD1AB2-2E59-D545-ACFC-6BCD35DC4118}"/>
              </a:ext>
            </a:extLst>
          </p:cNvPr>
          <p:cNvPicPr>
            <a:picLocks noChangeAspect="1"/>
          </p:cNvPicPr>
          <p:nvPr/>
        </p:nvPicPr>
        <p:blipFill>
          <a:blip r:embed="rId4"/>
          <a:stretch>
            <a:fillRect/>
          </a:stretch>
        </p:blipFill>
        <p:spPr>
          <a:xfrm>
            <a:off x="1843823" y="4007723"/>
            <a:ext cx="5410417" cy="2407591"/>
          </a:xfrm>
          <a:prstGeom prst="rect">
            <a:avLst/>
          </a:prstGeom>
        </p:spPr>
      </p:pic>
    </p:spTree>
    <p:extLst>
      <p:ext uri="{BB962C8B-B14F-4D97-AF65-F5344CB8AC3E}">
        <p14:creationId xmlns:p14="http://schemas.microsoft.com/office/powerpoint/2010/main" val="283276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72000" y="314153"/>
            <a:ext cx="2339102"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模拟与仿真实验</a:t>
            </a:r>
          </a:p>
        </p:txBody>
      </p:sp>
      <p:sp>
        <p:nvSpPr>
          <p:cNvPr id="19" name="矩形 18">
            <a:extLst>
              <a:ext uri="{FF2B5EF4-FFF2-40B4-BE49-F238E27FC236}">
                <a16:creationId xmlns:a16="http://schemas.microsoft.com/office/drawing/2014/main" id="{7C4B6528-86D9-40F5-AC13-98B5EA89441F}"/>
              </a:ext>
            </a:extLst>
          </p:cNvPr>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FDEDFE8-5B00-4B47-9FCD-D355744AD360}"/>
              </a:ext>
            </a:extLst>
          </p:cNvPr>
          <p:cNvSpPr/>
          <p:nvPr/>
        </p:nvSpPr>
        <p:spPr>
          <a:xfrm>
            <a:off x="778493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CD42B43-A87A-4A76-8C34-A13065A8C98D}"/>
              </a:ext>
            </a:extLst>
          </p:cNvPr>
          <p:cNvSpPr/>
          <p:nvPr/>
        </p:nvSpPr>
        <p:spPr>
          <a:xfrm>
            <a:off x="826120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E9E4AD-08B6-4413-9CE9-6311E75E6FA9}"/>
              </a:ext>
            </a:extLst>
          </p:cNvPr>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26D72AE-D0CC-47D3-8F96-15A559074E85}"/>
              </a:ext>
            </a:extLst>
          </p:cNvPr>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2404EF8-2B17-42F5-BFCB-8CBB5550A10C}"/>
              </a:ext>
            </a:extLst>
          </p:cNvPr>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411F49C-9C6C-3244-B428-B6A4F57CB0B0}"/>
              </a:ext>
            </a:extLst>
          </p:cNvPr>
          <p:cNvSpPr txBox="1"/>
          <p:nvPr/>
        </p:nvSpPr>
        <p:spPr>
          <a:xfrm>
            <a:off x="846775" y="1095211"/>
            <a:ext cx="3820116" cy="400110"/>
          </a:xfrm>
          <a:prstGeom prst="rect">
            <a:avLst/>
          </a:prstGeom>
          <a:noFill/>
        </p:spPr>
        <p:txBody>
          <a:bodyPr wrap="square" rtlCol="0">
            <a:spAutoFit/>
          </a:bodyPr>
          <a:lstStyle/>
          <a:p>
            <a:r>
              <a:rPr lang="zh-CN" altLang="en-US" sz="2000" b="1" dirty="0"/>
              <a:t>椭圆跟踪实验</a:t>
            </a:r>
            <a:endParaRPr lang="zh-CN" altLang="en-US" sz="2400" dirty="0">
              <a:solidFill>
                <a:schemeClr val="tx1">
                  <a:lumMod val="75000"/>
                  <a:lumOff val="25000"/>
                </a:schemeClr>
              </a:solidFill>
              <a:ea typeface="华文楷体" panose="02010600040101010101" pitchFamily="2" charset="-122"/>
            </a:endParaRPr>
          </a:p>
        </p:txBody>
      </p:sp>
      <p:pic>
        <p:nvPicPr>
          <p:cNvPr id="6" name="图片 5">
            <a:extLst>
              <a:ext uri="{FF2B5EF4-FFF2-40B4-BE49-F238E27FC236}">
                <a16:creationId xmlns:a16="http://schemas.microsoft.com/office/drawing/2014/main" id="{AD136E51-2A61-CA40-9F5D-FFF44764B6F4}"/>
              </a:ext>
            </a:extLst>
          </p:cNvPr>
          <p:cNvPicPr>
            <a:picLocks noChangeAspect="1"/>
          </p:cNvPicPr>
          <p:nvPr/>
        </p:nvPicPr>
        <p:blipFill>
          <a:blip r:embed="rId3"/>
          <a:stretch>
            <a:fillRect/>
          </a:stretch>
        </p:blipFill>
        <p:spPr>
          <a:xfrm>
            <a:off x="1882621" y="1599069"/>
            <a:ext cx="5187910" cy="2258167"/>
          </a:xfrm>
          <a:prstGeom prst="rect">
            <a:avLst/>
          </a:prstGeom>
        </p:spPr>
      </p:pic>
      <p:pic>
        <p:nvPicPr>
          <p:cNvPr id="10" name="图片 9">
            <a:extLst>
              <a:ext uri="{FF2B5EF4-FFF2-40B4-BE49-F238E27FC236}">
                <a16:creationId xmlns:a16="http://schemas.microsoft.com/office/drawing/2014/main" id="{816D42C3-0C01-C04D-AFEC-1596BFEB782F}"/>
              </a:ext>
            </a:extLst>
          </p:cNvPr>
          <p:cNvPicPr>
            <a:picLocks noChangeAspect="1"/>
          </p:cNvPicPr>
          <p:nvPr/>
        </p:nvPicPr>
        <p:blipFill>
          <a:blip r:embed="rId4"/>
          <a:stretch>
            <a:fillRect/>
          </a:stretch>
        </p:blipFill>
        <p:spPr>
          <a:xfrm>
            <a:off x="1956236" y="3850557"/>
            <a:ext cx="5231528" cy="2384319"/>
          </a:xfrm>
          <a:prstGeom prst="rect">
            <a:avLst/>
          </a:prstGeom>
        </p:spPr>
      </p:pic>
    </p:spTree>
    <p:extLst>
      <p:ext uri="{BB962C8B-B14F-4D97-AF65-F5344CB8AC3E}">
        <p14:creationId xmlns:p14="http://schemas.microsoft.com/office/powerpoint/2010/main" val="352779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122"/>
          <p:cNvSpPr txBox="1"/>
          <p:nvPr/>
        </p:nvSpPr>
        <p:spPr>
          <a:xfrm>
            <a:off x="729017" y="2296947"/>
            <a:ext cx="902811" cy="523220"/>
          </a:xfrm>
          <a:prstGeom prst="rect">
            <a:avLst/>
          </a:prstGeom>
          <a:noFill/>
        </p:spPr>
        <p:txBody>
          <a:bodyPr wrap="none" rtlCol="0">
            <a:spAutoFit/>
          </a:bodyPr>
          <a:lstStyle/>
          <a:p>
            <a:r>
              <a:rPr lang="zh-CN" altLang="en-US" sz="2800" b="1" dirty="0">
                <a:solidFill>
                  <a:srgbClr val="005825"/>
                </a:solidFill>
                <a:latin typeface="华文楷体" panose="02010600040101010101" pitchFamily="2" charset="-122"/>
                <a:ea typeface="华文楷体" panose="02010600040101010101" pitchFamily="2" charset="-122"/>
              </a:rPr>
              <a:t>目录</a:t>
            </a:r>
          </a:p>
        </p:txBody>
      </p:sp>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276679" y="0"/>
            <a:ext cx="2552700" cy="895350"/>
          </a:xfrm>
          <a:prstGeom prst="rect">
            <a:avLst/>
          </a:prstGeom>
        </p:spPr>
      </p:pic>
      <p:cxnSp>
        <p:nvCxnSpPr>
          <p:cNvPr id="7" name="直接连接符 6"/>
          <p:cNvCxnSpPr/>
          <p:nvPr/>
        </p:nvCxnSpPr>
        <p:spPr>
          <a:xfrm>
            <a:off x="0" y="6313714"/>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460343" y="5936343"/>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p:nvPr/>
        </p:nvCxnSpPr>
        <p:spPr>
          <a:xfrm>
            <a:off x="838200" y="2892878"/>
            <a:ext cx="4887686" cy="0"/>
          </a:xfrm>
          <a:prstGeom prst="line">
            <a:avLst/>
          </a:prstGeom>
          <a:ln>
            <a:solidFill>
              <a:srgbClr val="005825"/>
            </a:solidFill>
            <a:prstDash val="solid"/>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838200" y="4831061"/>
            <a:ext cx="4887686" cy="0"/>
          </a:xfrm>
          <a:prstGeom prst="line">
            <a:avLst/>
          </a:prstGeom>
          <a:ln>
            <a:solidFill>
              <a:srgbClr val="005825"/>
            </a:solidFill>
            <a:prstDash val="solid"/>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729995" y="2978852"/>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1</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81" name="文本框 80"/>
          <p:cNvSpPr txBox="1"/>
          <p:nvPr/>
        </p:nvSpPr>
        <p:spPr>
          <a:xfrm>
            <a:off x="1188439" y="3045578"/>
            <a:ext cx="697627"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摘要</a:t>
            </a:r>
          </a:p>
        </p:txBody>
      </p:sp>
      <p:cxnSp>
        <p:nvCxnSpPr>
          <p:cNvPr id="104" name="直接连接符 103"/>
          <p:cNvCxnSpPr/>
          <p:nvPr/>
        </p:nvCxnSpPr>
        <p:spPr>
          <a:xfrm flipH="1">
            <a:off x="941026" y="3158486"/>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3726025" y="2989070"/>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2</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85" name="文本框 84"/>
          <p:cNvSpPr txBox="1"/>
          <p:nvPr/>
        </p:nvSpPr>
        <p:spPr>
          <a:xfrm>
            <a:off x="4214847" y="3095173"/>
            <a:ext cx="1107996"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研究背景</a:t>
            </a:r>
          </a:p>
        </p:txBody>
      </p:sp>
      <p:cxnSp>
        <p:nvCxnSpPr>
          <p:cNvPr id="106" name="直接连接符 105"/>
          <p:cNvCxnSpPr/>
          <p:nvPr/>
        </p:nvCxnSpPr>
        <p:spPr>
          <a:xfrm flipH="1">
            <a:off x="3968391" y="3158486"/>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729995" y="3558234"/>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3</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09" name="文本框 108"/>
          <p:cNvSpPr txBox="1"/>
          <p:nvPr/>
        </p:nvSpPr>
        <p:spPr>
          <a:xfrm>
            <a:off x="1188439" y="3624960"/>
            <a:ext cx="2236510"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连续机械臂运动学</a:t>
            </a:r>
          </a:p>
        </p:txBody>
      </p:sp>
      <p:cxnSp>
        <p:nvCxnSpPr>
          <p:cNvPr id="110" name="直接连接符 109"/>
          <p:cNvCxnSpPr/>
          <p:nvPr/>
        </p:nvCxnSpPr>
        <p:spPr>
          <a:xfrm flipH="1">
            <a:off x="941026" y="3737868"/>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3726025" y="3568452"/>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4</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13" name="文本框 112"/>
          <p:cNvSpPr txBox="1"/>
          <p:nvPr/>
        </p:nvSpPr>
        <p:spPr>
          <a:xfrm>
            <a:off x="1180422" y="4217775"/>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模拟与仿真实验</a:t>
            </a:r>
          </a:p>
        </p:txBody>
      </p:sp>
      <p:cxnSp>
        <p:nvCxnSpPr>
          <p:cNvPr id="114" name="直接连接符 113"/>
          <p:cNvCxnSpPr/>
          <p:nvPr/>
        </p:nvCxnSpPr>
        <p:spPr>
          <a:xfrm flipH="1">
            <a:off x="3968391" y="3737868"/>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729995" y="4131977"/>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5</a:t>
            </a:r>
            <a:endParaRPr lang="zh-CN" altLang="en-US" sz="3200" dirty="0">
              <a:solidFill>
                <a:srgbClr val="005825"/>
              </a:solidFill>
              <a:latin typeface="华文楷体" panose="02010600040101010101" pitchFamily="2" charset="-122"/>
              <a:ea typeface="华文楷体" panose="02010600040101010101" pitchFamily="2" charset="-122"/>
            </a:endParaRPr>
          </a:p>
        </p:txBody>
      </p:sp>
      <p:cxnSp>
        <p:nvCxnSpPr>
          <p:cNvPr id="118" name="直接连接符 117"/>
          <p:cNvCxnSpPr/>
          <p:nvPr/>
        </p:nvCxnSpPr>
        <p:spPr>
          <a:xfrm flipH="1">
            <a:off x="941026" y="4311611"/>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3726025" y="4142195"/>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6</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21" name="文本框 120"/>
          <p:cNvSpPr txBox="1"/>
          <p:nvPr/>
        </p:nvSpPr>
        <p:spPr>
          <a:xfrm>
            <a:off x="4214848" y="4223480"/>
            <a:ext cx="1800493" cy="369332"/>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结论和未来展望</a:t>
            </a:r>
          </a:p>
        </p:txBody>
      </p:sp>
      <p:cxnSp>
        <p:nvCxnSpPr>
          <p:cNvPr id="122" name="直接连接符 121"/>
          <p:cNvCxnSpPr/>
          <p:nvPr/>
        </p:nvCxnSpPr>
        <p:spPr>
          <a:xfrm flipH="1">
            <a:off x="3968391" y="4311611"/>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29" name="椭圆 16"/>
          <p:cNvSpPr/>
          <p:nvPr/>
        </p:nvSpPr>
        <p:spPr>
          <a:xfrm>
            <a:off x="6015342" y="2416389"/>
            <a:ext cx="288032" cy="288032"/>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30" name="椭圆 17"/>
          <p:cNvSpPr/>
          <p:nvPr/>
        </p:nvSpPr>
        <p:spPr>
          <a:xfrm>
            <a:off x="6336316" y="2099297"/>
            <a:ext cx="28803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29" name="文本框 28">
            <a:extLst>
              <a:ext uri="{FF2B5EF4-FFF2-40B4-BE49-F238E27FC236}">
                <a16:creationId xmlns:a16="http://schemas.microsoft.com/office/drawing/2014/main" id="{97B789A1-890C-459A-8C2B-8362BDE79926}"/>
              </a:ext>
            </a:extLst>
          </p:cNvPr>
          <p:cNvSpPr txBox="1"/>
          <p:nvPr/>
        </p:nvSpPr>
        <p:spPr>
          <a:xfrm>
            <a:off x="4214848" y="3645975"/>
            <a:ext cx="3518912"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基于模糊模型方法的运动控制</a:t>
            </a:r>
          </a:p>
        </p:txBody>
      </p:sp>
      <p:pic>
        <p:nvPicPr>
          <p:cNvPr id="5" name="音频 4">
            <a:hlinkClick r:id="" action="ppaction://media"/>
            <a:extLst>
              <a:ext uri="{FF2B5EF4-FFF2-40B4-BE49-F238E27FC236}">
                <a16:creationId xmlns:a16="http://schemas.microsoft.com/office/drawing/2014/main" id="{9FF883B9-8166-E24C-9DB1-D6E6720AB96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2457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677003" y="314153"/>
            <a:ext cx="2339102"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结论和未来工作</a:t>
            </a:r>
          </a:p>
        </p:txBody>
      </p:sp>
      <p:sp>
        <p:nvSpPr>
          <p:cNvPr id="19" name="矩形 18">
            <a:extLst>
              <a:ext uri="{FF2B5EF4-FFF2-40B4-BE49-F238E27FC236}">
                <a16:creationId xmlns:a16="http://schemas.microsoft.com/office/drawing/2014/main" id="{7C4B6528-86D9-40F5-AC13-98B5EA89441F}"/>
              </a:ext>
            </a:extLst>
          </p:cNvPr>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FDEDFE8-5B00-4B47-9FCD-D355744AD360}"/>
              </a:ext>
            </a:extLst>
          </p:cNvPr>
          <p:cNvSpPr/>
          <p:nvPr/>
        </p:nvSpPr>
        <p:spPr>
          <a:xfrm>
            <a:off x="778493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CD42B43-A87A-4A76-8C34-A13065A8C98D}"/>
              </a:ext>
            </a:extLst>
          </p:cNvPr>
          <p:cNvSpPr/>
          <p:nvPr/>
        </p:nvSpPr>
        <p:spPr>
          <a:xfrm>
            <a:off x="8499341" y="501205"/>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E9E4AD-08B6-4413-9CE9-6311E75E6FA9}"/>
              </a:ext>
            </a:extLst>
          </p:cNvPr>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26D72AE-D0CC-47D3-8F96-15A559074E85}"/>
              </a:ext>
            </a:extLst>
          </p:cNvPr>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2404EF8-2B17-42F5-BFCB-8CBB5550A10C}"/>
              </a:ext>
            </a:extLst>
          </p:cNvPr>
          <p:cNvSpPr/>
          <p:nvPr/>
        </p:nvSpPr>
        <p:spPr>
          <a:xfrm>
            <a:off x="8261206" y="501206"/>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411F49C-9C6C-3244-B428-B6A4F57CB0B0}"/>
              </a:ext>
            </a:extLst>
          </p:cNvPr>
          <p:cNvSpPr txBox="1"/>
          <p:nvPr/>
        </p:nvSpPr>
        <p:spPr>
          <a:xfrm>
            <a:off x="856887" y="1131131"/>
            <a:ext cx="3820116" cy="400110"/>
          </a:xfrm>
          <a:prstGeom prst="rect">
            <a:avLst/>
          </a:prstGeom>
          <a:noFill/>
        </p:spPr>
        <p:txBody>
          <a:bodyPr wrap="square" rtlCol="0">
            <a:spAutoFit/>
          </a:bodyPr>
          <a:lstStyle/>
          <a:p>
            <a:r>
              <a:rPr lang="zh-CN" altLang="en-US" sz="2000" b="1" dirty="0"/>
              <a:t>结论</a:t>
            </a:r>
            <a:endParaRPr lang="zh-CN" altLang="en-US" sz="2400" dirty="0">
              <a:solidFill>
                <a:schemeClr val="tx1">
                  <a:lumMod val="75000"/>
                  <a:lumOff val="25000"/>
                </a:schemeClr>
              </a:solidFill>
              <a:ea typeface="华文楷体" panose="02010600040101010101" pitchFamily="2" charset="-122"/>
            </a:endParaRPr>
          </a:p>
        </p:txBody>
      </p:sp>
      <p:sp>
        <p:nvSpPr>
          <p:cNvPr id="27" name="TextBox 29">
            <a:extLst>
              <a:ext uri="{FF2B5EF4-FFF2-40B4-BE49-F238E27FC236}">
                <a16:creationId xmlns:a16="http://schemas.microsoft.com/office/drawing/2014/main" id="{D79CA5E4-C235-9B4A-9A7F-2916839A851E}"/>
              </a:ext>
            </a:extLst>
          </p:cNvPr>
          <p:cNvSpPr txBox="1"/>
          <p:nvPr/>
        </p:nvSpPr>
        <p:spPr>
          <a:xfrm>
            <a:off x="681191" y="1749930"/>
            <a:ext cx="7646315" cy="1291379"/>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b="1" dirty="0"/>
              <a:t>自主执行连续型机械臂的轨迹跟踪任务</a:t>
            </a:r>
            <a:endParaRPr lang="en-US" altLang="zh-CN" b="1" dirty="0"/>
          </a:p>
          <a:p>
            <a:pPr marL="285750" indent="-285750">
              <a:lnSpc>
                <a:spcPct val="110000"/>
              </a:lnSpc>
              <a:buFont typeface="Wingdings" panose="05000000000000000000" pitchFamily="2" charset="2"/>
              <a:buChar char="Ø"/>
            </a:pPr>
            <a:r>
              <a:rPr lang="zh-CN" altLang="en-US" b="1" dirty="0"/>
              <a:t>克服了困扰其他类型控制器的模型复杂性和不确定性问题</a:t>
            </a:r>
            <a:endParaRPr lang="en-US" altLang="zh-CN" b="1" dirty="0"/>
          </a:p>
          <a:p>
            <a:pPr marL="285750" indent="-285750">
              <a:lnSpc>
                <a:spcPct val="110000"/>
              </a:lnSpc>
              <a:buFont typeface="Wingdings" panose="05000000000000000000" pitchFamily="2" charset="2"/>
              <a:buChar char="Ø"/>
            </a:pPr>
            <a:r>
              <a:rPr lang="zh-CN" altLang="en-US" b="1" dirty="0"/>
              <a:t>通过仿真比较，所设计的模糊控制器在最小跟踪误差方面具有最佳性能，并且可以高效地完成这两种跟踪任务</a:t>
            </a:r>
            <a:endParaRPr lang="en-US" altLang="zh-CN" b="1" dirty="0"/>
          </a:p>
        </p:txBody>
      </p:sp>
      <p:sp>
        <p:nvSpPr>
          <p:cNvPr id="28" name="矩形 27">
            <a:extLst>
              <a:ext uri="{FF2B5EF4-FFF2-40B4-BE49-F238E27FC236}">
                <a16:creationId xmlns:a16="http://schemas.microsoft.com/office/drawing/2014/main" id="{E00FA1DF-E4D3-2642-9C03-8275F40E872A}"/>
              </a:ext>
            </a:extLst>
          </p:cNvPr>
          <p:cNvSpPr/>
          <p:nvPr/>
        </p:nvSpPr>
        <p:spPr>
          <a:xfrm>
            <a:off x="681191" y="389588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614E15D-CF6D-7D46-B4C4-DB1D3BA92C30}"/>
              </a:ext>
            </a:extLst>
          </p:cNvPr>
          <p:cNvSpPr txBox="1"/>
          <p:nvPr/>
        </p:nvSpPr>
        <p:spPr>
          <a:xfrm>
            <a:off x="919321" y="3873150"/>
            <a:ext cx="3820116" cy="400110"/>
          </a:xfrm>
          <a:prstGeom prst="rect">
            <a:avLst/>
          </a:prstGeom>
          <a:noFill/>
        </p:spPr>
        <p:txBody>
          <a:bodyPr wrap="square" rtlCol="0">
            <a:spAutoFit/>
          </a:bodyPr>
          <a:lstStyle/>
          <a:p>
            <a:r>
              <a:rPr lang="zh-CN" altLang="en-US" sz="2000" b="1" dirty="0"/>
              <a:t>未来工作</a:t>
            </a:r>
            <a:endParaRPr lang="zh-CN" altLang="en-US" sz="2400" dirty="0">
              <a:solidFill>
                <a:schemeClr val="tx1">
                  <a:lumMod val="75000"/>
                  <a:lumOff val="25000"/>
                </a:schemeClr>
              </a:solidFill>
              <a:ea typeface="华文楷体" panose="02010600040101010101" pitchFamily="2" charset="-122"/>
            </a:endParaRPr>
          </a:p>
        </p:txBody>
      </p:sp>
      <p:sp>
        <p:nvSpPr>
          <p:cNvPr id="30" name="TextBox 29">
            <a:extLst>
              <a:ext uri="{FF2B5EF4-FFF2-40B4-BE49-F238E27FC236}">
                <a16:creationId xmlns:a16="http://schemas.microsoft.com/office/drawing/2014/main" id="{C6CE6D51-501B-8043-BF8F-BEF41EA86CA2}"/>
              </a:ext>
            </a:extLst>
          </p:cNvPr>
          <p:cNvSpPr txBox="1"/>
          <p:nvPr/>
        </p:nvSpPr>
        <p:spPr>
          <a:xfrm>
            <a:off x="724734" y="4409118"/>
            <a:ext cx="7646315" cy="1291379"/>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b="1" dirty="0"/>
              <a:t>进一步完善控制器的设计，并使用实际的连续型机械臂系统对控制器进行测试</a:t>
            </a:r>
            <a:endParaRPr lang="en-US" altLang="zh-CN" b="1" dirty="0"/>
          </a:p>
          <a:p>
            <a:pPr marL="285750" indent="-285750">
              <a:lnSpc>
                <a:spcPct val="110000"/>
              </a:lnSpc>
              <a:buFont typeface="Wingdings" panose="05000000000000000000" pitchFamily="2" charset="2"/>
              <a:buChar char="Ø"/>
            </a:pPr>
            <a:r>
              <a:rPr lang="zh-CN" altLang="en-US" b="1" dirty="0"/>
              <a:t>将来在动力学模型和弹性材料的滞后问题上的工作将有助于进一步理解和控制此类连续机械臂</a:t>
            </a:r>
            <a:endParaRPr lang="en-US" altLang="zh-CN" b="1" dirty="0"/>
          </a:p>
        </p:txBody>
      </p:sp>
    </p:spTree>
    <p:extLst>
      <p:ext uri="{BB962C8B-B14F-4D97-AF65-F5344CB8AC3E}">
        <p14:creationId xmlns:p14="http://schemas.microsoft.com/office/powerpoint/2010/main" val="150644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513336" y="268425"/>
            <a:ext cx="1422184"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参考文献</a:t>
            </a:r>
          </a:p>
        </p:txBody>
      </p:sp>
      <p:sp>
        <p:nvSpPr>
          <p:cNvPr id="19" name="矩形 18">
            <a:extLst>
              <a:ext uri="{FF2B5EF4-FFF2-40B4-BE49-F238E27FC236}">
                <a16:creationId xmlns:a16="http://schemas.microsoft.com/office/drawing/2014/main" id="{7C4B6528-86D9-40F5-AC13-98B5EA89441F}"/>
              </a:ext>
            </a:extLst>
          </p:cNvPr>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FDEDFE8-5B00-4B47-9FCD-D355744AD360}"/>
              </a:ext>
            </a:extLst>
          </p:cNvPr>
          <p:cNvSpPr/>
          <p:nvPr/>
        </p:nvSpPr>
        <p:spPr>
          <a:xfrm>
            <a:off x="778493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E9E4AD-08B6-4413-9CE9-6311E75E6FA9}"/>
              </a:ext>
            </a:extLst>
          </p:cNvPr>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26D72AE-D0CC-47D3-8F96-15A559074E85}"/>
              </a:ext>
            </a:extLst>
          </p:cNvPr>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2404EF8-2B17-42F5-BFCB-8CBB5550A10C}"/>
              </a:ext>
            </a:extLst>
          </p:cNvPr>
          <p:cNvSpPr/>
          <p:nvPr/>
        </p:nvSpPr>
        <p:spPr>
          <a:xfrm>
            <a:off x="8261206" y="501206"/>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67F2EAE-BA98-B344-A947-2BF57916485F}"/>
              </a:ext>
            </a:extLst>
          </p:cNvPr>
          <p:cNvSpPr/>
          <p:nvPr/>
        </p:nvSpPr>
        <p:spPr>
          <a:xfrm>
            <a:off x="8483428" y="49925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44A4DAF-8B7A-EF47-949C-8CC8EA2AE005}"/>
              </a:ext>
            </a:extLst>
          </p:cNvPr>
          <p:cNvPicPr>
            <a:picLocks noChangeAspect="1"/>
          </p:cNvPicPr>
          <p:nvPr/>
        </p:nvPicPr>
        <p:blipFill>
          <a:blip r:embed="rId3"/>
          <a:stretch>
            <a:fillRect/>
          </a:stretch>
        </p:blipFill>
        <p:spPr>
          <a:xfrm>
            <a:off x="409423" y="895350"/>
            <a:ext cx="4003346" cy="923237"/>
          </a:xfrm>
          <a:prstGeom prst="rect">
            <a:avLst/>
          </a:prstGeom>
        </p:spPr>
      </p:pic>
      <p:pic>
        <p:nvPicPr>
          <p:cNvPr id="6" name="图片 5">
            <a:extLst>
              <a:ext uri="{FF2B5EF4-FFF2-40B4-BE49-F238E27FC236}">
                <a16:creationId xmlns:a16="http://schemas.microsoft.com/office/drawing/2014/main" id="{5B6DEA45-60F5-5045-BF25-3AE78F3ED668}"/>
              </a:ext>
            </a:extLst>
          </p:cNvPr>
          <p:cNvPicPr>
            <a:picLocks noChangeAspect="1"/>
          </p:cNvPicPr>
          <p:nvPr/>
        </p:nvPicPr>
        <p:blipFill>
          <a:blip r:embed="rId4"/>
          <a:stretch>
            <a:fillRect/>
          </a:stretch>
        </p:blipFill>
        <p:spPr>
          <a:xfrm>
            <a:off x="409423" y="1790700"/>
            <a:ext cx="3773694" cy="4792117"/>
          </a:xfrm>
          <a:prstGeom prst="rect">
            <a:avLst/>
          </a:prstGeom>
        </p:spPr>
      </p:pic>
      <p:pic>
        <p:nvPicPr>
          <p:cNvPr id="9" name="图片 8">
            <a:extLst>
              <a:ext uri="{FF2B5EF4-FFF2-40B4-BE49-F238E27FC236}">
                <a16:creationId xmlns:a16="http://schemas.microsoft.com/office/drawing/2014/main" id="{E8950182-E51D-5040-89E5-1A4A2982E32D}"/>
              </a:ext>
            </a:extLst>
          </p:cNvPr>
          <p:cNvPicPr>
            <a:picLocks noChangeAspect="1"/>
          </p:cNvPicPr>
          <p:nvPr/>
        </p:nvPicPr>
        <p:blipFill>
          <a:blip r:embed="rId5"/>
          <a:stretch>
            <a:fillRect/>
          </a:stretch>
        </p:blipFill>
        <p:spPr>
          <a:xfrm>
            <a:off x="4960885" y="916533"/>
            <a:ext cx="3263900" cy="4622800"/>
          </a:xfrm>
          <a:prstGeom prst="rect">
            <a:avLst/>
          </a:prstGeom>
        </p:spPr>
      </p:pic>
      <p:pic>
        <p:nvPicPr>
          <p:cNvPr id="12" name="图片 11">
            <a:extLst>
              <a:ext uri="{FF2B5EF4-FFF2-40B4-BE49-F238E27FC236}">
                <a16:creationId xmlns:a16="http://schemas.microsoft.com/office/drawing/2014/main" id="{D0E0983B-3900-BE4F-86DE-456071E42A55}"/>
              </a:ext>
            </a:extLst>
          </p:cNvPr>
          <p:cNvPicPr>
            <a:picLocks noChangeAspect="1"/>
          </p:cNvPicPr>
          <p:nvPr/>
        </p:nvPicPr>
        <p:blipFill>
          <a:blip r:embed="rId6"/>
          <a:stretch>
            <a:fillRect/>
          </a:stretch>
        </p:blipFill>
        <p:spPr>
          <a:xfrm>
            <a:off x="4960885" y="5549924"/>
            <a:ext cx="3589289" cy="1043484"/>
          </a:xfrm>
          <a:prstGeom prst="rect">
            <a:avLst/>
          </a:prstGeom>
        </p:spPr>
      </p:pic>
    </p:spTree>
    <p:extLst>
      <p:ext uri="{BB962C8B-B14F-4D97-AF65-F5344CB8AC3E}">
        <p14:creationId xmlns:p14="http://schemas.microsoft.com/office/powerpoint/2010/main" val="3556007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513336" y="268425"/>
            <a:ext cx="1422184"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参考文献</a:t>
            </a:r>
          </a:p>
        </p:txBody>
      </p:sp>
      <p:sp>
        <p:nvSpPr>
          <p:cNvPr id="19" name="矩形 18">
            <a:extLst>
              <a:ext uri="{FF2B5EF4-FFF2-40B4-BE49-F238E27FC236}">
                <a16:creationId xmlns:a16="http://schemas.microsoft.com/office/drawing/2014/main" id="{7C4B6528-86D9-40F5-AC13-98B5EA89441F}"/>
              </a:ext>
            </a:extLst>
          </p:cNvPr>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FDEDFE8-5B00-4B47-9FCD-D355744AD360}"/>
              </a:ext>
            </a:extLst>
          </p:cNvPr>
          <p:cNvSpPr/>
          <p:nvPr/>
        </p:nvSpPr>
        <p:spPr>
          <a:xfrm>
            <a:off x="778493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FE9E4AD-08B6-4413-9CE9-6311E75E6FA9}"/>
              </a:ext>
            </a:extLst>
          </p:cNvPr>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26D72AE-D0CC-47D3-8F96-15A559074E85}"/>
              </a:ext>
            </a:extLst>
          </p:cNvPr>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2404EF8-2B17-42F5-BFCB-8CBB5550A10C}"/>
              </a:ext>
            </a:extLst>
          </p:cNvPr>
          <p:cNvSpPr/>
          <p:nvPr/>
        </p:nvSpPr>
        <p:spPr>
          <a:xfrm>
            <a:off x="8261206" y="501206"/>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67F2EAE-BA98-B344-A947-2BF57916485F}"/>
              </a:ext>
            </a:extLst>
          </p:cNvPr>
          <p:cNvSpPr/>
          <p:nvPr/>
        </p:nvSpPr>
        <p:spPr>
          <a:xfrm>
            <a:off x="8483428" y="49925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605F3163-1F00-6D4A-B890-75BBA87AA5A9}"/>
              </a:ext>
            </a:extLst>
          </p:cNvPr>
          <p:cNvPicPr>
            <a:picLocks noChangeAspect="1"/>
          </p:cNvPicPr>
          <p:nvPr/>
        </p:nvPicPr>
        <p:blipFill>
          <a:blip r:embed="rId3"/>
          <a:stretch>
            <a:fillRect/>
          </a:stretch>
        </p:blipFill>
        <p:spPr>
          <a:xfrm>
            <a:off x="638171" y="1117829"/>
            <a:ext cx="3933829" cy="2376861"/>
          </a:xfrm>
          <a:prstGeom prst="rect">
            <a:avLst/>
          </a:prstGeom>
        </p:spPr>
      </p:pic>
    </p:spTree>
    <p:extLst>
      <p:ext uri="{BB962C8B-B14F-4D97-AF65-F5344CB8AC3E}">
        <p14:creationId xmlns:p14="http://schemas.microsoft.com/office/powerpoint/2010/main" val="257710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a:xfrm>
            <a:off x="8809550" y="20062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5" name="图片 84"/>
          <p:cNvPicPr>
            <a:picLocks noChangeAspect="1"/>
          </p:cNvPicPr>
          <p:nvPr/>
        </p:nvPicPr>
        <p:blipFill rotWithShape="1">
          <a:blip r:embed="rId3" cstate="print">
            <a:extLst>
              <a:ext uri="{28A0092B-C50C-407E-A947-70E740481C1C}">
                <a14:useLocalDpi xmlns:a14="http://schemas.microsoft.com/office/drawing/2010/main" val="0"/>
              </a:ext>
            </a:extLst>
          </a:blip>
          <a:srcRect t="28115" b="7961"/>
          <a:stretch/>
        </p:blipFill>
        <p:spPr>
          <a:xfrm>
            <a:off x="5589229" y="1719617"/>
            <a:ext cx="3558351" cy="1705971"/>
          </a:xfrm>
          <a:prstGeom prst="rect">
            <a:avLst/>
          </a:prstGeom>
        </p:spPr>
      </p:pic>
      <p:sp>
        <p:nvSpPr>
          <p:cNvPr id="89" name="矩形 88"/>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4">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1069042" y="271617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3" name="直角三角形 82"/>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5"/>
          <p:cNvSpPr txBox="1"/>
          <p:nvPr/>
        </p:nvSpPr>
        <p:spPr>
          <a:xfrm>
            <a:off x="1018905" y="1494481"/>
            <a:ext cx="4336444" cy="1323439"/>
          </a:xfrm>
          <a:prstGeom prst="rect">
            <a:avLst/>
          </a:prstGeom>
          <a:noFill/>
        </p:spPr>
        <p:txBody>
          <a:bodyPr wrap="none" rtlCol="0">
            <a:spAutoFit/>
          </a:bodyPr>
          <a:lstStyle/>
          <a:p>
            <a:r>
              <a:rPr lang="en-US" altLang="zh-CN" sz="8000" b="1" dirty="0">
                <a:solidFill>
                  <a:srgbClr val="005825"/>
                </a:solidFill>
                <a:latin typeface="华文楷体" panose="02010600040101010101" pitchFamily="2" charset="-122"/>
                <a:ea typeface="华文楷体" panose="02010600040101010101" pitchFamily="2" charset="-122"/>
              </a:rPr>
              <a:t>THANKS</a:t>
            </a:r>
            <a:endParaRPr lang="zh-CN" altLang="en-US" sz="8000" b="1" dirty="0">
              <a:solidFill>
                <a:srgbClr val="005825"/>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425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923840" y="212080"/>
            <a:ext cx="1040584" cy="584775"/>
          </a:xfrm>
          <a:prstGeom prst="rect">
            <a:avLst/>
          </a:prstGeom>
        </p:spPr>
        <p:txBody>
          <a:bodyPr wrap="square">
            <a:spAutoFit/>
          </a:bodyPr>
          <a:lstStyle/>
          <a:p>
            <a:r>
              <a:rPr lang="zh-CN" altLang="en-US" sz="3200" dirty="0">
                <a:solidFill>
                  <a:schemeClr val="bg1"/>
                </a:solidFill>
                <a:ea typeface="华文楷体" panose="02010600040101010101" pitchFamily="2" charset="-122"/>
              </a:rPr>
              <a:t>摘要</a:t>
            </a:r>
            <a:endParaRPr lang="zh-CN" altLang="en-US" sz="3200" dirty="0">
              <a:solidFill>
                <a:schemeClr val="bg1"/>
              </a:solidFill>
            </a:endParaRPr>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EDF43EA-4A9C-D041-8A28-B1E1E14F7A7C}"/>
              </a:ext>
            </a:extLst>
          </p:cNvPr>
          <p:cNvSpPr txBox="1"/>
          <p:nvPr/>
        </p:nvSpPr>
        <p:spPr>
          <a:xfrm>
            <a:off x="855402" y="1106580"/>
            <a:ext cx="2031325"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关键词及翻译：</a:t>
            </a:r>
          </a:p>
        </p:txBody>
      </p:sp>
      <p:sp>
        <p:nvSpPr>
          <p:cNvPr id="19" name="文本框 18">
            <a:extLst>
              <a:ext uri="{FF2B5EF4-FFF2-40B4-BE49-F238E27FC236}">
                <a16:creationId xmlns:a16="http://schemas.microsoft.com/office/drawing/2014/main" id="{40D8D7BB-456E-3C4B-8D17-6CF20D8C1A8A}"/>
              </a:ext>
            </a:extLst>
          </p:cNvPr>
          <p:cNvSpPr txBox="1"/>
          <p:nvPr/>
        </p:nvSpPr>
        <p:spPr>
          <a:xfrm>
            <a:off x="855401" y="1717920"/>
            <a:ext cx="5766115" cy="2308324"/>
          </a:xfrm>
          <a:prstGeom prst="rect">
            <a:avLst/>
          </a:prstGeom>
          <a:noFill/>
        </p:spPr>
        <p:txBody>
          <a:bodyPr wrap="square" rtlCol="0">
            <a:spAutoFit/>
          </a:bodyPr>
          <a:lstStyle/>
          <a:p>
            <a:r>
              <a:rPr lang="en-US" altLang="zh-CN" dirty="0"/>
              <a:t>1.</a:t>
            </a:r>
            <a:r>
              <a:rPr lang="zh-CN" altLang="en-US" dirty="0"/>
              <a:t> </a:t>
            </a:r>
            <a:r>
              <a:rPr lang="en" altLang="zh-CN" dirty="0"/>
              <a:t>Continuum manipulators	</a:t>
            </a:r>
            <a:r>
              <a:rPr lang="zh-CN" altLang="en" dirty="0"/>
              <a:t>连续</a:t>
            </a:r>
            <a:r>
              <a:rPr lang="zh-CN" altLang="en-US" dirty="0"/>
              <a:t>型机械臂</a:t>
            </a:r>
            <a:endParaRPr lang="en-US" altLang="zh-CN" dirty="0"/>
          </a:p>
          <a:p>
            <a:r>
              <a:rPr lang="en-US" altLang="zh-CN" dirty="0"/>
              <a:t>2.</a:t>
            </a:r>
            <a:r>
              <a:rPr lang="zh-CN" altLang="en-US" dirty="0"/>
              <a:t> </a:t>
            </a:r>
            <a:r>
              <a:rPr lang="en" altLang="zh-CN" dirty="0"/>
              <a:t>Closed-loop tracking control</a:t>
            </a:r>
            <a:r>
              <a:rPr lang="zh-CN" altLang="en-US" dirty="0"/>
              <a:t>    闭环跟踪控制</a:t>
            </a:r>
            <a:endParaRPr lang="en-US" altLang="zh-CN" dirty="0"/>
          </a:p>
          <a:p>
            <a:r>
              <a:rPr lang="en-US" altLang="zh-CN" dirty="0"/>
              <a:t>3.</a:t>
            </a:r>
            <a:r>
              <a:rPr lang="zh-CN" altLang="en-US" dirty="0"/>
              <a:t> </a:t>
            </a:r>
            <a:r>
              <a:rPr lang="en" altLang="zh-CN" dirty="0"/>
              <a:t>member-ship functions </a:t>
            </a:r>
            <a:r>
              <a:rPr lang="zh-CN" altLang="en-US" dirty="0"/>
              <a:t>    隶属函数</a:t>
            </a:r>
            <a:endParaRPr lang="en-US" altLang="zh-CN" dirty="0"/>
          </a:p>
          <a:p>
            <a:r>
              <a:rPr lang="en-US" altLang="zh-CN" dirty="0"/>
              <a:t>4.</a:t>
            </a:r>
            <a:r>
              <a:rPr lang="zh-CN" altLang="en-US" dirty="0"/>
              <a:t> </a:t>
            </a:r>
            <a:r>
              <a:rPr lang="en" altLang="zh-CN" dirty="0"/>
              <a:t>H∞</a:t>
            </a:r>
            <a:r>
              <a:rPr lang="zh-CN" altLang="en-US" dirty="0"/>
              <a:t> </a:t>
            </a:r>
            <a:r>
              <a:rPr lang="en" altLang="zh-CN" dirty="0"/>
              <a:t>performance</a:t>
            </a:r>
            <a:r>
              <a:rPr lang="zh-CN" altLang="en-US" dirty="0"/>
              <a:t> </a:t>
            </a:r>
            <a:r>
              <a:rPr lang="en" altLang="zh-CN" dirty="0"/>
              <a:t>H∞</a:t>
            </a:r>
            <a:r>
              <a:rPr lang="zh-CN" altLang="en" dirty="0"/>
              <a:t>性能</a:t>
            </a:r>
            <a:endParaRPr lang="en-US" altLang="zh-CN" dirty="0"/>
          </a:p>
          <a:p>
            <a:r>
              <a:rPr lang="en-US" altLang="zh-CN" dirty="0"/>
              <a:t>5.</a:t>
            </a:r>
            <a:r>
              <a:rPr lang="zh-CN" altLang="en-US" dirty="0"/>
              <a:t> </a:t>
            </a:r>
            <a:r>
              <a:rPr lang="en" altLang="zh-CN" dirty="0"/>
              <a:t>Jacobian</a:t>
            </a:r>
            <a:r>
              <a:rPr lang="zh-CN" altLang="en-US" dirty="0"/>
              <a:t>  雅可比矩阵</a:t>
            </a:r>
            <a:endParaRPr lang="en-US" altLang="zh-CN" dirty="0"/>
          </a:p>
          <a:p>
            <a:r>
              <a:rPr lang="en-US" altLang="zh-CN" dirty="0"/>
              <a:t>6.</a:t>
            </a:r>
            <a:r>
              <a:rPr lang="zh-CN" altLang="en-US" dirty="0"/>
              <a:t> </a:t>
            </a:r>
            <a:r>
              <a:rPr lang="en" altLang="zh-CN" dirty="0"/>
              <a:t>forward kinematics</a:t>
            </a:r>
            <a:r>
              <a:rPr lang="zh-CN" altLang="en-US" dirty="0"/>
              <a:t>  前向运动学</a:t>
            </a:r>
            <a:endParaRPr lang="en-US" altLang="zh-CN" dirty="0"/>
          </a:p>
          <a:p>
            <a:r>
              <a:rPr lang="en-US" altLang="zh-CN" dirty="0"/>
              <a:t>7.</a:t>
            </a:r>
            <a:r>
              <a:rPr lang="zh-CN" altLang="en-US" dirty="0"/>
              <a:t> </a:t>
            </a:r>
            <a:r>
              <a:rPr lang="en" altLang="zh-CN" dirty="0"/>
              <a:t>nonlinear systems</a:t>
            </a:r>
            <a:r>
              <a:rPr lang="zh-CN" altLang="en-US" dirty="0"/>
              <a:t>  非线形系统</a:t>
            </a:r>
            <a:endParaRPr lang="en-US" altLang="zh-CN" dirty="0"/>
          </a:p>
          <a:p>
            <a:r>
              <a:rPr lang="en-US" altLang="zh-CN" dirty="0"/>
              <a:t>8.</a:t>
            </a:r>
            <a:r>
              <a:rPr lang="zh-CN" altLang="en-US" dirty="0"/>
              <a:t> </a:t>
            </a:r>
            <a:r>
              <a:rPr lang="en" altLang="zh-CN" dirty="0"/>
              <a:t>end-effector trajectory tracking</a:t>
            </a:r>
            <a:r>
              <a:rPr lang="zh-CN" altLang="en-US" dirty="0"/>
              <a:t> 末端执行器轨迹跟踪</a:t>
            </a:r>
            <a:endParaRPr lang="en-US" altLang="zh-CN" dirty="0"/>
          </a:p>
        </p:txBody>
      </p:sp>
      <p:pic>
        <p:nvPicPr>
          <p:cNvPr id="9" name="音频 8">
            <a:hlinkClick r:id="" action="ppaction://media"/>
            <a:extLst>
              <a:ext uri="{FF2B5EF4-FFF2-40B4-BE49-F238E27FC236}">
                <a16:creationId xmlns:a16="http://schemas.microsoft.com/office/drawing/2014/main" id="{5F3F2609-A880-E24C-9B87-A75E6588A3F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23967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F2FBADE-C59A-1A46-BF45-15B030CCA1B3}"/>
              </a:ext>
            </a:extLst>
          </p:cNvPr>
          <p:cNvSpPr/>
          <p:nvPr/>
        </p:nvSpPr>
        <p:spPr>
          <a:xfrm>
            <a:off x="5003321" y="212080"/>
            <a:ext cx="1961103" cy="584775"/>
          </a:xfrm>
          <a:prstGeom prst="rect">
            <a:avLst/>
          </a:prstGeom>
        </p:spPr>
        <p:txBody>
          <a:bodyPr wrap="square">
            <a:spAutoFit/>
          </a:bodyPr>
          <a:lstStyle/>
          <a:p>
            <a:r>
              <a:rPr lang="zh-CN" altLang="en-US" sz="3200" dirty="0">
                <a:solidFill>
                  <a:schemeClr val="bg1"/>
                </a:solidFill>
                <a:ea typeface="华文楷体" panose="02010600040101010101" pitchFamily="2" charset="-122"/>
              </a:rPr>
              <a:t>研究背景</a:t>
            </a:r>
            <a:endParaRPr lang="zh-CN" altLang="en-US" sz="3200" dirty="0">
              <a:solidFill>
                <a:schemeClr val="bg1"/>
              </a:solidFill>
            </a:endParaRPr>
          </a:p>
        </p:txBody>
      </p:sp>
      <p:sp>
        <p:nvSpPr>
          <p:cNvPr id="21" name="文本框 20">
            <a:extLst>
              <a:ext uri="{FF2B5EF4-FFF2-40B4-BE49-F238E27FC236}">
                <a16:creationId xmlns:a16="http://schemas.microsoft.com/office/drawing/2014/main" id="{CEBE8FD6-A5A0-3D49-AE26-52FC11A9383C}"/>
              </a:ext>
            </a:extLst>
          </p:cNvPr>
          <p:cNvSpPr txBox="1"/>
          <p:nvPr/>
        </p:nvSpPr>
        <p:spPr>
          <a:xfrm>
            <a:off x="855402" y="1106580"/>
            <a:ext cx="1980029"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连续型机械臂：</a:t>
            </a:r>
          </a:p>
        </p:txBody>
      </p:sp>
      <p:sp>
        <p:nvSpPr>
          <p:cNvPr id="22" name="TextBox 29">
            <a:extLst>
              <a:ext uri="{FF2B5EF4-FFF2-40B4-BE49-F238E27FC236}">
                <a16:creationId xmlns:a16="http://schemas.microsoft.com/office/drawing/2014/main" id="{B1B03A09-00B2-CC40-BB09-42D541940EB1}"/>
              </a:ext>
            </a:extLst>
          </p:cNvPr>
          <p:cNvSpPr txBox="1"/>
          <p:nvPr/>
        </p:nvSpPr>
        <p:spPr>
          <a:xfrm>
            <a:off x="552805" y="1799473"/>
            <a:ext cx="7646315" cy="991169"/>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连续型机械臂的主要特征是它们沿结构长度连续弯曲的能力</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极强灵活性，安全交互</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应用领域广泛：工业运营、生命健康、家庭环境</a:t>
            </a:r>
            <a:r>
              <a:rPr lang="en-US" altLang="zh-CN" dirty="0">
                <a:ea typeface="华文楷体" panose="02010600040101010101" pitchFamily="2" charset="-122"/>
              </a:rPr>
              <a:t>...</a:t>
            </a:r>
          </a:p>
        </p:txBody>
      </p:sp>
      <p:sp>
        <p:nvSpPr>
          <p:cNvPr id="23" name="矩形 22">
            <a:extLst>
              <a:ext uri="{FF2B5EF4-FFF2-40B4-BE49-F238E27FC236}">
                <a16:creationId xmlns:a16="http://schemas.microsoft.com/office/drawing/2014/main" id="{D078B1CD-B2B9-AA45-A88B-A71D6210D31C}"/>
              </a:ext>
            </a:extLst>
          </p:cNvPr>
          <p:cNvSpPr/>
          <p:nvPr/>
        </p:nvSpPr>
        <p:spPr>
          <a:xfrm>
            <a:off x="681191" y="383574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52BCD1E7-4B35-6B44-AD46-A1401B35A76F}"/>
              </a:ext>
            </a:extLst>
          </p:cNvPr>
          <p:cNvSpPr txBox="1"/>
          <p:nvPr/>
        </p:nvSpPr>
        <p:spPr>
          <a:xfrm>
            <a:off x="855402" y="3825954"/>
            <a:ext cx="1467068"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常见结构：</a:t>
            </a:r>
          </a:p>
        </p:txBody>
      </p:sp>
      <p:sp>
        <p:nvSpPr>
          <p:cNvPr id="26" name="TextBox 29">
            <a:extLst>
              <a:ext uri="{FF2B5EF4-FFF2-40B4-BE49-F238E27FC236}">
                <a16:creationId xmlns:a16="http://schemas.microsoft.com/office/drawing/2014/main" id="{526EF300-B672-6C46-AA8D-9BF4AC86B99D}"/>
              </a:ext>
            </a:extLst>
          </p:cNvPr>
          <p:cNvSpPr txBox="1"/>
          <p:nvPr/>
        </p:nvSpPr>
        <p:spPr>
          <a:xfrm>
            <a:off x="552804" y="4455552"/>
            <a:ext cx="7646315" cy="1295868"/>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腱驱动</a:t>
            </a:r>
            <a:r>
              <a:rPr lang="en-US" altLang="zh-CN" dirty="0">
                <a:ea typeface="华文楷体" panose="02010600040101010101" pitchFamily="2" charset="-122"/>
              </a:rPr>
              <a:t>tendon</a:t>
            </a:r>
            <a:r>
              <a:rPr lang="zh-CN" altLang="en-US" dirty="0">
                <a:ea typeface="华文楷体" panose="02010600040101010101" pitchFamily="2" charset="-122"/>
              </a:rPr>
              <a:t> </a:t>
            </a:r>
            <a:r>
              <a:rPr lang="en-US" altLang="zh-CN" dirty="0">
                <a:ea typeface="华文楷体" panose="02010600040101010101" pitchFamily="2" charset="-122"/>
              </a:rPr>
              <a:t>driven</a:t>
            </a:r>
            <a:r>
              <a:rPr lang="zh-CN" altLang="en-US" dirty="0">
                <a:ea typeface="华文楷体" panose="02010600040101010101" pitchFamily="2" charset="-122"/>
              </a:rPr>
              <a:t>的柔性骨架设计</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气动波纹管集成设计  </a:t>
            </a:r>
            <a:r>
              <a:rPr lang="en" altLang="zh-CN" dirty="0">
                <a:ea typeface="华文楷体" panose="02010600040101010101" pitchFamily="2" charset="-122"/>
              </a:rPr>
              <a:t>pneumatically actuated bellow-integrated designs</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同心管设计  </a:t>
            </a:r>
            <a:r>
              <a:rPr lang="en" altLang="zh-CN" dirty="0">
                <a:ea typeface="华文楷体" panose="02010600040101010101" pitchFamily="2" charset="-122"/>
              </a:rPr>
              <a:t>concentric tube designs</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局部驱动单元的软体结构  </a:t>
            </a:r>
            <a:r>
              <a:rPr lang="en" altLang="zh-CN" dirty="0">
                <a:ea typeface="华文楷体" panose="02010600040101010101" pitchFamily="2" charset="-122"/>
              </a:rPr>
              <a:t>soft body structures with locally actuated cells</a:t>
            </a:r>
            <a:endParaRPr lang="en-US" altLang="zh-CN" dirty="0">
              <a:ea typeface="华文楷体" panose="02010600040101010101" pitchFamily="2" charset="-122"/>
            </a:endParaRPr>
          </a:p>
        </p:txBody>
      </p:sp>
    </p:spTree>
    <p:extLst>
      <p:ext uri="{BB962C8B-B14F-4D97-AF65-F5344CB8AC3E}">
        <p14:creationId xmlns:p14="http://schemas.microsoft.com/office/powerpoint/2010/main" val="105878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29"/>
          <p:cNvSpPr txBox="1"/>
          <p:nvPr/>
        </p:nvSpPr>
        <p:spPr>
          <a:xfrm>
            <a:off x="552805" y="1790846"/>
            <a:ext cx="7646315" cy="2209964"/>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在</a:t>
            </a:r>
            <a:r>
              <a:rPr lang="en-US" altLang="zh-CN" dirty="0">
                <a:ea typeface="华文楷体" panose="02010600040101010101" pitchFamily="2" charset="-122"/>
              </a:rPr>
              <a:t>1990</a:t>
            </a:r>
            <a:r>
              <a:rPr lang="zh-CN" altLang="en-US" dirty="0">
                <a:ea typeface="华文楷体" panose="02010600040101010101" pitchFamily="2" charset="-122"/>
              </a:rPr>
              <a:t>年，</a:t>
            </a:r>
            <a:r>
              <a:rPr lang="en" altLang="zh-CN" dirty="0" err="1">
                <a:ea typeface="华文楷体" panose="02010600040101010101" pitchFamily="2" charset="-122"/>
              </a:rPr>
              <a:t>Chirikjian</a:t>
            </a:r>
            <a:r>
              <a:rPr lang="zh-CN" altLang="en-US" dirty="0">
                <a:ea typeface="华文楷体" panose="02010600040101010101" pitchFamily="2" charset="-122"/>
              </a:rPr>
              <a:t>发表了他们关于连续机器人运动学和动力学的初步研究</a:t>
            </a:r>
            <a:r>
              <a:rPr lang="en-US" altLang="zh-CN" dirty="0">
                <a:ea typeface="华文楷体" panose="02010600040101010101" pitchFamily="2" charset="-122"/>
              </a:rPr>
              <a:t>[10]</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随后，</a:t>
            </a:r>
            <a:r>
              <a:rPr lang="en" altLang="zh-CN" dirty="0">
                <a:ea typeface="华文楷体" panose="02010600040101010101" pitchFamily="2" charset="-122"/>
              </a:rPr>
              <a:t>Hannan</a:t>
            </a:r>
            <a:r>
              <a:rPr lang="zh-CN" altLang="en-US" dirty="0">
                <a:ea typeface="华文楷体" panose="02010600040101010101" pitchFamily="2" charset="-122"/>
              </a:rPr>
              <a:t>和</a:t>
            </a:r>
            <a:r>
              <a:rPr lang="en" altLang="zh-CN" dirty="0">
                <a:ea typeface="华文楷体" panose="02010600040101010101" pitchFamily="2" charset="-122"/>
              </a:rPr>
              <a:t>Walker</a:t>
            </a:r>
            <a:r>
              <a:rPr lang="zh-CN" altLang="en-US" dirty="0">
                <a:ea typeface="华文楷体" panose="02010600040101010101" pitchFamily="2" charset="-122"/>
              </a:rPr>
              <a:t>使用公认的</a:t>
            </a:r>
            <a:r>
              <a:rPr lang="en" altLang="zh-CN" dirty="0">
                <a:ea typeface="华文楷体" panose="02010600040101010101" pitchFamily="2" charset="-122"/>
              </a:rPr>
              <a:t>DH</a:t>
            </a:r>
            <a:r>
              <a:rPr lang="zh-CN" altLang="en-US" dirty="0">
                <a:ea typeface="华文楷体" panose="02010600040101010101" pitchFamily="2" charset="-122"/>
              </a:rPr>
              <a:t>参数提供了连续型机械臂的一般运动学模型</a:t>
            </a:r>
            <a:r>
              <a:rPr lang="en-US" altLang="zh-CN" dirty="0">
                <a:ea typeface="华文楷体" panose="02010600040101010101" pitchFamily="2" charset="-122"/>
              </a:rPr>
              <a:t>[11]</a:t>
            </a:r>
            <a:endParaRPr lang="zh-CN" altLang="en-US"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其他以静态建模为重点的方法，使我们深入了解了基于弹性梁理论的连续机械臂的力学特性</a:t>
            </a:r>
            <a:r>
              <a:rPr lang="en-US" altLang="zh-CN" dirty="0">
                <a:ea typeface="华文楷体" panose="02010600040101010101" pitchFamily="2" charset="-122"/>
              </a:rPr>
              <a:t>[12]</a:t>
            </a:r>
            <a:endParaRPr lang="zh-CN" altLang="en-US" dirty="0">
              <a:ea typeface="华文楷体" panose="02010600040101010101" pitchFamily="2" charset="-122"/>
            </a:endParaRPr>
          </a:p>
          <a:p>
            <a:pPr marL="285750" indent="-285750">
              <a:lnSpc>
                <a:spcPct val="110000"/>
              </a:lnSpc>
              <a:buFont typeface="Wingdings" panose="05000000000000000000" pitchFamily="2" charset="2"/>
              <a:buChar char="Ø"/>
            </a:pPr>
            <a:endParaRPr lang="en-US" altLang="zh-CN" dirty="0">
              <a:ea typeface="华文楷体" panose="02010600040101010101" pitchFamily="2" charset="-122"/>
            </a:endParaRPr>
          </a:p>
        </p:txBody>
      </p:sp>
      <p:sp>
        <p:nvSpPr>
          <p:cNvPr id="20" name="矩形 19">
            <a:extLst>
              <a:ext uri="{FF2B5EF4-FFF2-40B4-BE49-F238E27FC236}">
                <a16:creationId xmlns:a16="http://schemas.microsoft.com/office/drawing/2014/main" id="{FF2FBADE-C59A-1A46-BF45-15B030CCA1B3}"/>
              </a:ext>
            </a:extLst>
          </p:cNvPr>
          <p:cNvSpPr/>
          <p:nvPr/>
        </p:nvSpPr>
        <p:spPr>
          <a:xfrm>
            <a:off x="5003321" y="212080"/>
            <a:ext cx="1961103" cy="584775"/>
          </a:xfrm>
          <a:prstGeom prst="rect">
            <a:avLst/>
          </a:prstGeom>
        </p:spPr>
        <p:txBody>
          <a:bodyPr wrap="square">
            <a:spAutoFit/>
          </a:bodyPr>
          <a:lstStyle/>
          <a:p>
            <a:r>
              <a:rPr lang="zh-CN" altLang="en-US" sz="3200" dirty="0">
                <a:solidFill>
                  <a:schemeClr val="bg1"/>
                </a:solidFill>
                <a:ea typeface="华文楷体" panose="02010600040101010101" pitchFamily="2" charset="-122"/>
              </a:rPr>
              <a:t>研究背景</a:t>
            </a:r>
            <a:endParaRPr lang="zh-CN" altLang="en-US" sz="3200" dirty="0">
              <a:solidFill>
                <a:schemeClr val="bg1"/>
              </a:solidFill>
            </a:endParaRPr>
          </a:p>
        </p:txBody>
      </p:sp>
      <p:sp>
        <p:nvSpPr>
          <p:cNvPr id="16" name="文本框 15">
            <a:extLst>
              <a:ext uri="{FF2B5EF4-FFF2-40B4-BE49-F238E27FC236}">
                <a16:creationId xmlns:a16="http://schemas.microsoft.com/office/drawing/2014/main" id="{5F34CB17-60F4-4E4C-BF13-1DF0F20F8A34}"/>
              </a:ext>
            </a:extLst>
          </p:cNvPr>
          <p:cNvSpPr txBox="1"/>
          <p:nvPr/>
        </p:nvSpPr>
        <p:spPr>
          <a:xfrm>
            <a:off x="855402" y="1106580"/>
            <a:ext cx="2749471"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机械臂建模相关研究：</a:t>
            </a:r>
          </a:p>
        </p:txBody>
      </p:sp>
    </p:spTree>
    <p:extLst>
      <p:ext uri="{BB962C8B-B14F-4D97-AF65-F5344CB8AC3E}">
        <p14:creationId xmlns:p14="http://schemas.microsoft.com/office/powerpoint/2010/main" val="78202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29"/>
          <p:cNvSpPr txBox="1"/>
          <p:nvPr/>
        </p:nvSpPr>
        <p:spPr>
          <a:xfrm>
            <a:off x="552805" y="1790846"/>
            <a:ext cx="7646315" cy="2819362"/>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 altLang="zh-CN" dirty="0">
                <a:ea typeface="华文楷体" panose="02010600040101010101" pitchFamily="2" charset="-122"/>
              </a:rPr>
              <a:t>Penning</a:t>
            </a:r>
            <a:r>
              <a:rPr lang="zh-CN" altLang="en-US" dirty="0">
                <a:ea typeface="华文楷体" panose="02010600040101010101" pitchFamily="2" charset="-122"/>
              </a:rPr>
              <a:t>等人研究了任务空间和关节空间中的闭环控制 </a:t>
            </a:r>
            <a:r>
              <a:rPr lang="en" altLang="zh-CN" dirty="0">
                <a:ea typeface="华文楷体" panose="02010600040101010101" pitchFamily="2" charset="-122"/>
              </a:rPr>
              <a:t>closed-loop control[13]</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关于任务空间或联合空间控制的选择，通常采用反馈回路直接将任务错误最小化</a:t>
            </a:r>
            <a:r>
              <a:rPr lang="en" altLang="zh-CN" dirty="0">
                <a:ea typeface="华文楷体" panose="02010600040101010101" pitchFamily="2" charset="-122"/>
              </a:rPr>
              <a:t>minimize task errors[14]</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在运动控制和动态控制方面，通常采用嵌入速度级运动学</a:t>
            </a:r>
            <a:r>
              <a:rPr lang="en" altLang="zh-CN" dirty="0">
                <a:ea typeface="华文楷体" panose="02010600040101010101" pitchFamily="2" charset="-122"/>
              </a:rPr>
              <a:t>velocity-level kinematics</a:t>
            </a:r>
            <a:r>
              <a:rPr lang="zh-CN" altLang="en-US" dirty="0">
                <a:ea typeface="华文楷体" panose="02010600040101010101" pitchFamily="2" charset="-122"/>
              </a:rPr>
              <a:t>的运动学控制</a:t>
            </a:r>
            <a:r>
              <a:rPr lang="en-US" altLang="zh-CN" dirty="0">
                <a:ea typeface="华文楷体" panose="02010600040101010101" pitchFamily="2" charset="-122"/>
              </a:rPr>
              <a:t>[15-17]</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同时也有一些动态控制</a:t>
            </a:r>
            <a:r>
              <a:rPr lang="en" altLang="zh-CN" dirty="0">
                <a:ea typeface="华文楷体" panose="02010600040101010101" pitchFamily="2" charset="-122"/>
              </a:rPr>
              <a:t>dynamic control</a:t>
            </a:r>
            <a:r>
              <a:rPr lang="zh-CN" altLang="en-US" dirty="0">
                <a:ea typeface="华文楷体" panose="02010600040101010101" pitchFamily="2" charset="-122"/>
              </a:rPr>
              <a:t>相关研究</a:t>
            </a:r>
            <a:r>
              <a:rPr lang="en-US" altLang="zh-CN" dirty="0">
                <a:ea typeface="华文楷体" panose="02010600040101010101" pitchFamily="2" charset="-122"/>
              </a:rPr>
              <a:t>[18]</a:t>
            </a:r>
            <a:endParaRPr lang="zh-CN" altLang="en-US"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基于模糊逻辑的非线形控制器</a:t>
            </a:r>
            <a:r>
              <a:rPr lang="en-US" altLang="zh-CN" dirty="0">
                <a:ea typeface="华文楷体" panose="02010600040101010101" pitchFamily="2" charset="-122"/>
              </a:rPr>
              <a:t>[20-21]</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基于神经网络的跟踪控制器</a:t>
            </a:r>
            <a:r>
              <a:rPr lang="en-US" altLang="zh-CN" dirty="0">
                <a:ea typeface="华文楷体" panose="02010600040101010101" pitchFamily="2" charset="-122"/>
              </a:rPr>
              <a:t>[22]</a:t>
            </a:r>
          </a:p>
        </p:txBody>
      </p:sp>
      <p:sp>
        <p:nvSpPr>
          <p:cNvPr id="20" name="矩形 19">
            <a:extLst>
              <a:ext uri="{FF2B5EF4-FFF2-40B4-BE49-F238E27FC236}">
                <a16:creationId xmlns:a16="http://schemas.microsoft.com/office/drawing/2014/main" id="{FF2FBADE-C59A-1A46-BF45-15B030CCA1B3}"/>
              </a:ext>
            </a:extLst>
          </p:cNvPr>
          <p:cNvSpPr/>
          <p:nvPr/>
        </p:nvSpPr>
        <p:spPr>
          <a:xfrm>
            <a:off x="5003321" y="212080"/>
            <a:ext cx="1961103" cy="584775"/>
          </a:xfrm>
          <a:prstGeom prst="rect">
            <a:avLst/>
          </a:prstGeom>
        </p:spPr>
        <p:txBody>
          <a:bodyPr wrap="square">
            <a:spAutoFit/>
          </a:bodyPr>
          <a:lstStyle/>
          <a:p>
            <a:r>
              <a:rPr lang="zh-CN" altLang="en-US" sz="3200" dirty="0">
                <a:solidFill>
                  <a:schemeClr val="bg1"/>
                </a:solidFill>
                <a:ea typeface="华文楷体" panose="02010600040101010101" pitchFamily="2" charset="-122"/>
              </a:rPr>
              <a:t>研究背景</a:t>
            </a:r>
            <a:endParaRPr lang="zh-CN" altLang="en-US" sz="3200" dirty="0">
              <a:solidFill>
                <a:schemeClr val="bg1"/>
              </a:solidFill>
            </a:endParaRPr>
          </a:p>
        </p:txBody>
      </p:sp>
      <p:sp>
        <p:nvSpPr>
          <p:cNvPr id="16" name="文本框 15">
            <a:extLst>
              <a:ext uri="{FF2B5EF4-FFF2-40B4-BE49-F238E27FC236}">
                <a16:creationId xmlns:a16="http://schemas.microsoft.com/office/drawing/2014/main" id="{5F34CB17-60F4-4E4C-BF13-1DF0F20F8A34}"/>
              </a:ext>
            </a:extLst>
          </p:cNvPr>
          <p:cNvSpPr txBox="1"/>
          <p:nvPr/>
        </p:nvSpPr>
        <p:spPr>
          <a:xfrm>
            <a:off x="855402" y="1106580"/>
            <a:ext cx="2749471"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机械臂控制相关研究：</a:t>
            </a:r>
          </a:p>
        </p:txBody>
      </p:sp>
    </p:spTree>
    <p:extLst>
      <p:ext uri="{BB962C8B-B14F-4D97-AF65-F5344CB8AC3E}">
        <p14:creationId xmlns:p14="http://schemas.microsoft.com/office/powerpoint/2010/main" val="18392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81191" y="12667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29"/>
          <p:cNvSpPr txBox="1"/>
          <p:nvPr/>
        </p:nvSpPr>
        <p:spPr>
          <a:xfrm>
            <a:off x="550268" y="1909579"/>
            <a:ext cx="7646315" cy="986680"/>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设计基于模糊模型的方法来控制连续型机械臂</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推导出运动学模型，并分析其连续状态空间</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根据</a:t>
            </a:r>
            <a:r>
              <a:rPr lang="en-US" altLang="zh-CN" dirty="0">
                <a:ea typeface="华文楷体" panose="02010600040101010101" pitchFamily="2" charset="-122"/>
              </a:rPr>
              <a:t>[27]</a:t>
            </a:r>
            <a:r>
              <a:rPr lang="zh-CN" altLang="en-US" dirty="0">
                <a:ea typeface="华文楷体" panose="02010600040101010101" pitchFamily="2" charset="-122"/>
              </a:rPr>
              <a:t>提出的稳定性条件，设计了模糊控制器，并能跟踪参考模型</a:t>
            </a:r>
            <a:endParaRPr lang="en-US" altLang="zh-CN" dirty="0">
              <a:ea typeface="华文楷体" panose="02010600040101010101" pitchFamily="2" charset="-122"/>
            </a:endParaRPr>
          </a:p>
        </p:txBody>
      </p:sp>
      <p:sp>
        <p:nvSpPr>
          <p:cNvPr id="20" name="矩形 19">
            <a:extLst>
              <a:ext uri="{FF2B5EF4-FFF2-40B4-BE49-F238E27FC236}">
                <a16:creationId xmlns:a16="http://schemas.microsoft.com/office/drawing/2014/main" id="{FF2FBADE-C59A-1A46-BF45-15B030CCA1B3}"/>
              </a:ext>
            </a:extLst>
          </p:cNvPr>
          <p:cNvSpPr/>
          <p:nvPr/>
        </p:nvSpPr>
        <p:spPr>
          <a:xfrm>
            <a:off x="5003321" y="212080"/>
            <a:ext cx="1961103" cy="584775"/>
          </a:xfrm>
          <a:prstGeom prst="rect">
            <a:avLst/>
          </a:prstGeom>
        </p:spPr>
        <p:txBody>
          <a:bodyPr wrap="square">
            <a:spAutoFit/>
          </a:bodyPr>
          <a:lstStyle/>
          <a:p>
            <a:r>
              <a:rPr lang="zh-CN" altLang="en-US" sz="3200" dirty="0">
                <a:solidFill>
                  <a:schemeClr val="bg1"/>
                </a:solidFill>
                <a:ea typeface="华文楷体" panose="02010600040101010101" pitchFamily="2" charset="-122"/>
              </a:rPr>
              <a:t>研究背景</a:t>
            </a:r>
            <a:endParaRPr lang="zh-CN" altLang="en-US" sz="3200" dirty="0">
              <a:solidFill>
                <a:schemeClr val="bg1"/>
              </a:solidFill>
            </a:endParaRPr>
          </a:p>
        </p:txBody>
      </p:sp>
      <p:sp>
        <p:nvSpPr>
          <p:cNvPr id="16" name="文本框 15">
            <a:extLst>
              <a:ext uri="{FF2B5EF4-FFF2-40B4-BE49-F238E27FC236}">
                <a16:creationId xmlns:a16="http://schemas.microsoft.com/office/drawing/2014/main" id="{5F34CB17-60F4-4E4C-BF13-1DF0F20F8A34}"/>
              </a:ext>
            </a:extLst>
          </p:cNvPr>
          <p:cNvSpPr txBox="1"/>
          <p:nvPr/>
        </p:nvSpPr>
        <p:spPr>
          <a:xfrm>
            <a:off x="826484" y="1266750"/>
            <a:ext cx="1467068"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本文工作：</a:t>
            </a:r>
          </a:p>
        </p:txBody>
      </p:sp>
      <p:sp>
        <p:nvSpPr>
          <p:cNvPr id="17" name="矩形 16">
            <a:extLst>
              <a:ext uri="{FF2B5EF4-FFF2-40B4-BE49-F238E27FC236}">
                <a16:creationId xmlns:a16="http://schemas.microsoft.com/office/drawing/2014/main" id="{9A884320-3124-6F47-B984-DC310908F3B4}"/>
              </a:ext>
            </a:extLst>
          </p:cNvPr>
          <p:cNvSpPr/>
          <p:nvPr/>
        </p:nvSpPr>
        <p:spPr>
          <a:xfrm>
            <a:off x="681191" y="3953345"/>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9BAE6DA-45D0-5A40-B9D4-350FD7D5332B}"/>
              </a:ext>
            </a:extLst>
          </p:cNvPr>
          <p:cNvSpPr txBox="1"/>
          <p:nvPr/>
        </p:nvSpPr>
        <p:spPr>
          <a:xfrm>
            <a:off x="826484" y="3953345"/>
            <a:ext cx="1453090" cy="40011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模型特色：</a:t>
            </a:r>
          </a:p>
        </p:txBody>
      </p:sp>
      <p:sp>
        <p:nvSpPr>
          <p:cNvPr id="21" name="TextBox 29">
            <a:extLst>
              <a:ext uri="{FF2B5EF4-FFF2-40B4-BE49-F238E27FC236}">
                <a16:creationId xmlns:a16="http://schemas.microsoft.com/office/drawing/2014/main" id="{D2A84E12-510B-A947-B39D-DA143B094DC2}"/>
              </a:ext>
            </a:extLst>
          </p:cNvPr>
          <p:cNvSpPr txBox="1"/>
          <p:nvPr/>
        </p:nvSpPr>
        <p:spPr>
          <a:xfrm>
            <a:off x="550268" y="4596174"/>
            <a:ext cx="7646315" cy="991169"/>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不需要在线更新雅可比矩阵，不依赖于雅可比矩阵的连续更新估计</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提供了一个闭合形式的低计算量的连续操作器运动控制问题的解决方案</a:t>
            </a:r>
            <a:endParaRPr lang="en-US" altLang="zh-CN" dirty="0">
              <a:ea typeface="华文楷体" panose="02010600040101010101" pitchFamily="2" charset="-122"/>
            </a:endParaRP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首个使用模糊模型方法实现连续机械臂的任务空间闭环控制</a:t>
            </a:r>
            <a:endParaRPr lang="en-US" altLang="zh-CN" dirty="0">
              <a:ea typeface="华文楷体" panose="02010600040101010101" pitchFamily="2" charset="-122"/>
            </a:endParaRPr>
          </a:p>
        </p:txBody>
      </p:sp>
    </p:spTree>
    <p:extLst>
      <p:ext uri="{BB962C8B-B14F-4D97-AF65-F5344CB8AC3E}">
        <p14:creationId xmlns:p14="http://schemas.microsoft.com/office/powerpoint/2010/main" val="93408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78493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4389320" y="273635"/>
            <a:ext cx="2646878"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连续机械臂运动学</a:t>
            </a:r>
          </a:p>
        </p:txBody>
      </p:sp>
      <p:pic>
        <p:nvPicPr>
          <p:cNvPr id="10" name="图片 9">
            <a:extLst>
              <a:ext uri="{FF2B5EF4-FFF2-40B4-BE49-F238E27FC236}">
                <a16:creationId xmlns:a16="http://schemas.microsoft.com/office/drawing/2014/main" id="{D2AAE7DF-3DF4-1E4F-96D1-D369D29783FA}"/>
              </a:ext>
            </a:extLst>
          </p:cNvPr>
          <p:cNvPicPr>
            <a:picLocks noChangeAspect="1"/>
          </p:cNvPicPr>
          <p:nvPr/>
        </p:nvPicPr>
        <p:blipFill>
          <a:blip r:embed="rId3"/>
          <a:stretch>
            <a:fillRect/>
          </a:stretch>
        </p:blipFill>
        <p:spPr>
          <a:xfrm>
            <a:off x="1513619" y="1643772"/>
            <a:ext cx="5751402" cy="2504643"/>
          </a:xfrm>
          <a:prstGeom prst="rect">
            <a:avLst/>
          </a:prstGeom>
        </p:spPr>
      </p:pic>
      <p:pic>
        <p:nvPicPr>
          <p:cNvPr id="12" name="图片 11">
            <a:extLst>
              <a:ext uri="{FF2B5EF4-FFF2-40B4-BE49-F238E27FC236}">
                <a16:creationId xmlns:a16="http://schemas.microsoft.com/office/drawing/2014/main" id="{2AE8AC74-5763-3544-87AC-5F04A80AA27B}"/>
              </a:ext>
            </a:extLst>
          </p:cNvPr>
          <p:cNvPicPr>
            <a:picLocks noChangeAspect="1"/>
          </p:cNvPicPr>
          <p:nvPr/>
        </p:nvPicPr>
        <p:blipFill>
          <a:blip r:embed="rId4"/>
          <a:stretch>
            <a:fillRect/>
          </a:stretch>
        </p:blipFill>
        <p:spPr>
          <a:xfrm>
            <a:off x="1513619" y="4521525"/>
            <a:ext cx="2827417" cy="630818"/>
          </a:xfrm>
          <a:prstGeom prst="rect">
            <a:avLst/>
          </a:prstGeom>
        </p:spPr>
      </p:pic>
      <p:pic>
        <p:nvPicPr>
          <p:cNvPr id="13" name="图片 12">
            <a:extLst>
              <a:ext uri="{FF2B5EF4-FFF2-40B4-BE49-F238E27FC236}">
                <a16:creationId xmlns:a16="http://schemas.microsoft.com/office/drawing/2014/main" id="{0A0A7C56-FCCD-5045-A554-2FAC2F451CCA}"/>
              </a:ext>
            </a:extLst>
          </p:cNvPr>
          <p:cNvPicPr>
            <a:picLocks noChangeAspect="1"/>
          </p:cNvPicPr>
          <p:nvPr/>
        </p:nvPicPr>
        <p:blipFill>
          <a:blip r:embed="rId5"/>
          <a:stretch>
            <a:fillRect/>
          </a:stretch>
        </p:blipFill>
        <p:spPr>
          <a:xfrm>
            <a:off x="5004198" y="4608334"/>
            <a:ext cx="2032000" cy="457200"/>
          </a:xfrm>
          <a:prstGeom prst="rect">
            <a:avLst/>
          </a:prstGeom>
        </p:spPr>
      </p:pic>
    </p:spTree>
    <p:extLst>
      <p:ext uri="{BB962C8B-B14F-4D97-AF65-F5344CB8AC3E}">
        <p14:creationId xmlns:p14="http://schemas.microsoft.com/office/powerpoint/2010/main" val="420077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6120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2307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4680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784936"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08666"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499340"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F32FCA3-F4FE-B043-A8B4-404129F5CA38}"/>
              </a:ext>
            </a:extLst>
          </p:cNvPr>
          <p:cNvSpPr/>
          <p:nvPr/>
        </p:nvSpPr>
        <p:spPr>
          <a:xfrm>
            <a:off x="4389320" y="273635"/>
            <a:ext cx="2646878" cy="461665"/>
          </a:xfrm>
          <a:prstGeom prst="rect">
            <a:avLst/>
          </a:prstGeom>
        </p:spPr>
        <p:txBody>
          <a:bodyPr wrap="none">
            <a:spAutoFit/>
          </a:bodyPr>
          <a:lstStyle/>
          <a:p>
            <a:r>
              <a:rPr lang="zh-CN" altLang="en-US" sz="2400" dirty="0">
                <a:solidFill>
                  <a:schemeClr val="bg1"/>
                </a:solidFill>
                <a:ea typeface="华文楷体" panose="02010600040101010101" pitchFamily="2" charset="-122"/>
              </a:rPr>
              <a:t>连续机械臂运动学</a:t>
            </a:r>
          </a:p>
        </p:txBody>
      </p:sp>
      <p:pic>
        <p:nvPicPr>
          <p:cNvPr id="2" name="图片 1">
            <a:extLst>
              <a:ext uri="{FF2B5EF4-FFF2-40B4-BE49-F238E27FC236}">
                <a16:creationId xmlns:a16="http://schemas.microsoft.com/office/drawing/2014/main" id="{5E291933-0170-2F4C-BF7F-5E2611797C7C}"/>
              </a:ext>
            </a:extLst>
          </p:cNvPr>
          <p:cNvPicPr>
            <a:picLocks noChangeAspect="1"/>
          </p:cNvPicPr>
          <p:nvPr/>
        </p:nvPicPr>
        <p:blipFill>
          <a:blip r:embed="rId3"/>
          <a:stretch>
            <a:fillRect/>
          </a:stretch>
        </p:blipFill>
        <p:spPr>
          <a:xfrm>
            <a:off x="1771821" y="1065548"/>
            <a:ext cx="5482419" cy="2842660"/>
          </a:xfrm>
          <a:prstGeom prst="rect">
            <a:avLst/>
          </a:prstGeom>
        </p:spPr>
      </p:pic>
      <p:sp>
        <p:nvSpPr>
          <p:cNvPr id="18" name="TextBox 29">
            <a:extLst>
              <a:ext uri="{FF2B5EF4-FFF2-40B4-BE49-F238E27FC236}">
                <a16:creationId xmlns:a16="http://schemas.microsoft.com/office/drawing/2014/main" id="{CEA1728A-744F-2D43-97AD-B87A0E9F9C4D}"/>
              </a:ext>
            </a:extLst>
          </p:cNvPr>
          <p:cNvSpPr txBox="1"/>
          <p:nvPr/>
        </p:nvSpPr>
        <p:spPr>
          <a:xfrm>
            <a:off x="944879" y="3926101"/>
            <a:ext cx="7646315" cy="1905265"/>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曲率 </a:t>
            </a:r>
            <a:r>
              <a:rPr lang="en-US" altLang="zh-CN" dirty="0">
                <a:ea typeface="华文楷体" panose="02010600040101010101" pitchFamily="2" charset="-122"/>
              </a:rPr>
              <a:t>k</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旋转角</a:t>
            </a:r>
            <a:r>
              <a:rPr lang="el-GR" altLang="zh-CN" dirty="0"/>
              <a:t>φ</a:t>
            </a:r>
            <a:endParaRPr lang="en-US" altLang="zh-CN" dirty="0"/>
          </a:p>
          <a:p>
            <a:pPr marL="285750" indent="-285750">
              <a:lnSpc>
                <a:spcPct val="110000"/>
              </a:lnSpc>
              <a:buFont typeface="Wingdings" panose="05000000000000000000" pitchFamily="2" charset="2"/>
              <a:buChar char="Ø"/>
            </a:pPr>
            <a:r>
              <a:rPr lang="zh-CN" altLang="en-US" dirty="0"/>
              <a:t>边长度 </a:t>
            </a:r>
            <a:r>
              <a:rPr lang="en" altLang="zh-CN" dirty="0"/>
              <a:t>l</a:t>
            </a:r>
          </a:p>
          <a:p>
            <a:pPr marL="285750" indent="-285750">
              <a:lnSpc>
                <a:spcPct val="110000"/>
              </a:lnSpc>
              <a:buFont typeface="Wingdings" panose="05000000000000000000" pitchFamily="2" charset="2"/>
              <a:buChar char="Ø"/>
            </a:pPr>
            <a:r>
              <a:rPr lang="el-GR" altLang="zh-CN" dirty="0"/>
              <a:t>θ</a:t>
            </a:r>
            <a:r>
              <a:rPr lang="zh-CN" altLang="el-GR" dirty="0"/>
              <a:t>＝ </a:t>
            </a:r>
            <a:r>
              <a:rPr lang="en" altLang="zh-CN" dirty="0" err="1"/>
              <a:t>k·l</a:t>
            </a:r>
            <a:endParaRPr lang="en" altLang="zh-CN" dirty="0"/>
          </a:p>
          <a:p>
            <a:pPr marL="285750" indent="-285750">
              <a:lnSpc>
                <a:spcPct val="110000"/>
              </a:lnSpc>
              <a:buFont typeface="Wingdings" panose="05000000000000000000" pitchFamily="2" charset="2"/>
              <a:buChar char="Ø"/>
            </a:pPr>
            <a:r>
              <a:rPr lang="en" altLang="zh-CN" dirty="0"/>
              <a:t>r </a:t>
            </a:r>
            <a:r>
              <a:rPr lang="zh-CN" altLang="en" dirty="0"/>
              <a:t>＝ </a:t>
            </a:r>
            <a:r>
              <a:rPr lang="en" altLang="zh-CN" dirty="0"/>
              <a:t>1 / k</a:t>
            </a:r>
          </a:p>
          <a:p>
            <a:pPr marL="285750" indent="-285750">
              <a:lnSpc>
                <a:spcPct val="110000"/>
              </a:lnSpc>
              <a:buFont typeface="Wingdings" panose="05000000000000000000" pitchFamily="2" charset="2"/>
              <a:buChar char="Ø"/>
            </a:pPr>
            <a:r>
              <a:rPr lang="zh-CN" altLang="en-US" dirty="0">
                <a:ea typeface="华文楷体" panose="02010600040101010101" pitchFamily="2" charset="-122"/>
              </a:rPr>
              <a:t>机械臂末端执行器位置：</a:t>
            </a:r>
            <a:r>
              <a:rPr lang="el-GR" altLang="zh-CN" dirty="0"/>
              <a:t>η=[</a:t>
            </a:r>
            <a:r>
              <a:rPr lang="en" altLang="zh-CN" dirty="0"/>
              <a:t>x, y, z]T</a:t>
            </a:r>
            <a:endParaRPr lang="en-US" altLang="zh-CN" dirty="0">
              <a:ea typeface="华文楷体" panose="02010600040101010101" pitchFamily="2" charset="-122"/>
            </a:endParaRPr>
          </a:p>
        </p:txBody>
      </p:sp>
    </p:spTree>
    <p:extLst>
      <p:ext uri="{BB962C8B-B14F-4D97-AF65-F5344CB8AC3E}">
        <p14:creationId xmlns:p14="http://schemas.microsoft.com/office/powerpoint/2010/main" val="1695298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806</Words>
  <Application>Microsoft Office PowerPoint</Application>
  <PresentationFormat>全屏显示(4:3)</PresentationFormat>
  <Paragraphs>123</Paragraphs>
  <Slides>23</Slides>
  <Notes>2</Notes>
  <HiddenSlides>0</HiddenSlides>
  <MMClips>2</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华文楷体</vt:lpstr>
      <vt:lpstr>楷体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姓 汤旭铭</dc:creator>
  <cp:lastModifiedBy>叶 sy</cp:lastModifiedBy>
  <cp:revision>325</cp:revision>
  <dcterms:created xsi:type="dcterms:W3CDTF">2014-07-11T14:26:42Z</dcterms:created>
  <dcterms:modified xsi:type="dcterms:W3CDTF">2020-08-04T05:49:25Z</dcterms:modified>
</cp:coreProperties>
</file>