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9" r:id="rId2"/>
    <p:sldId id="331" r:id="rId3"/>
    <p:sldId id="332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60" r:id="rId15"/>
    <p:sldId id="361" r:id="rId16"/>
    <p:sldId id="362" r:id="rId17"/>
    <p:sldId id="363" r:id="rId18"/>
    <p:sldId id="365" r:id="rId19"/>
    <p:sldId id="364" r:id="rId20"/>
    <p:sldId id="366" r:id="rId21"/>
    <p:sldId id="367" r:id="rId2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197" d="100"/>
          <a:sy n="197" d="100"/>
        </p:scale>
        <p:origin x="146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3EEDA-C695-4755-B697-A1D234182A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0C4F-E11E-4B00-8057-B41850FD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7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482C9-FF93-43E3-BD64-2FF790D1E4CA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6925-6C2D-4755-9322-DC6012830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09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530CAA-91AE-4C1C-9BD8-BFBEBB968FB5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" y="587375"/>
            <a:ext cx="4225925" cy="954107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6600"/>
                </a:solidFill>
              </a:rPr>
              <a:t>Algorithm Design and Applications</a:t>
            </a:r>
            <a:br>
              <a:rPr lang="en-US" altLang="zh-CN" sz="2000" b="1" dirty="0">
                <a:solidFill>
                  <a:srgbClr val="006600"/>
                </a:solidFill>
              </a:rPr>
            </a:br>
            <a:r>
              <a:rPr lang="zh-CN" altLang="en-US" sz="2200" b="1" dirty="0">
                <a:solidFill>
                  <a:srgbClr val="006600"/>
                </a:solidFill>
              </a:rPr>
              <a:t>算法设计与应用基础</a:t>
            </a:r>
            <a:endParaRPr lang="en-US" altLang="zh-CN" b="1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相连</a:t>
            </a:r>
            <a:r>
              <a:rPr lang="zh-CN" altLang="zh-CN" sz="1400" b="1" dirty="0"/>
              <a:t>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369880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100</a:t>
            </a:r>
            <a:endParaRPr lang="zh-CN" altLang="zh-CN" sz="1100" dirty="0"/>
          </a:p>
          <a:p>
            <a:r>
              <a:rPr lang="en-US" altLang="zh-CN" sz="1100" dirty="0"/>
              <a:t>010</a:t>
            </a:r>
            <a:endParaRPr lang="zh-CN" altLang="zh-CN" sz="1100" dirty="0"/>
          </a:p>
          <a:p>
            <a:r>
              <a:rPr lang="en-US" altLang="zh-CN" sz="1100" dirty="0"/>
              <a:t>001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3.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1101</a:t>
            </a:r>
            <a:endParaRPr lang="zh-CN" altLang="zh-CN" sz="1100" dirty="0"/>
          </a:p>
          <a:p>
            <a:r>
              <a:rPr lang="en-US" altLang="zh-CN" sz="1100" dirty="0"/>
              <a:t>0101</a:t>
            </a:r>
            <a:endParaRPr lang="zh-CN" altLang="zh-CN" sz="1100" dirty="0"/>
          </a:p>
          <a:p>
            <a:r>
              <a:rPr lang="en-US" altLang="zh-CN" sz="1100" dirty="0"/>
              <a:t>1110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2.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2245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228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这道</a:t>
            </a:r>
            <a:r>
              <a:rPr lang="zh-CN" altLang="zh-CN" sz="1100" dirty="0" smtClean="0"/>
              <a:t>题本</a:t>
            </a:r>
            <a:r>
              <a:rPr lang="zh-CN" altLang="zh-CN" sz="1100" dirty="0"/>
              <a:t>质是求矩阵中连续区域的个数，很容易想到需要用深度优先搜索</a:t>
            </a:r>
            <a:r>
              <a:rPr lang="en-US" altLang="zh-CN" sz="1100" dirty="0"/>
              <a:t>DFS</a:t>
            </a:r>
            <a:r>
              <a:rPr lang="zh-CN" altLang="zh-CN" sz="1100" dirty="0"/>
              <a:t>来解，我们需要建立一个</a:t>
            </a:r>
            <a:r>
              <a:rPr lang="en-US" altLang="zh-CN" sz="1100" dirty="0"/>
              <a:t>visited</a:t>
            </a:r>
            <a:r>
              <a:rPr lang="zh-CN" altLang="zh-CN" sz="1100" dirty="0"/>
              <a:t>数组用来记录某个位置是否被访问过，对于一个为‘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’且未被访问过的位置，我们递归进入其上下左右位置上为‘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’的数，将其</a:t>
            </a:r>
            <a:r>
              <a:rPr lang="en-US" altLang="zh-CN" sz="1100" dirty="0"/>
              <a:t>visited</a:t>
            </a:r>
            <a:r>
              <a:rPr lang="zh-CN" altLang="zh-CN" sz="1100" dirty="0"/>
              <a:t>对应值赋为</a:t>
            </a:r>
            <a:r>
              <a:rPr lang="en-US" altLang="zh-CN" sz="1100" dirty="0"/>
              <a:t>true</a:t>
            </a:r>
            <a:r>
              <a:rPr lang="zh-CN" altLang="zh-CN" sz="1100" dirty="0"/>
              <a:t>，继续进入其所有相连的邻位置，这样可以将这个连通区域所有的数找出来，并将其对应的</a:t>
            </a:r>
            <a:r>
              <a:rPr lang="en-US" altLang="zh-CN" sz="1100" dirty="0"/>
              <a:t>visited</a:t>
            </a:r>
            <a:r>
              <a:rPr lang="zh-CN" altLang="zh-CN" sz="1100" dirty="0"/>
              <a:t>中的值赋</a:t>
            </a:r>
            <a:r>
              <a:rPr lang="en-US" altLang="zh-CN" sz="1100" dirty="0"/>
              <a:t>true</a:t>
            </a:r>
            <a:r>
              <a:rPr lang="zh-CN" altLang="zh-CN" sz="1100" dirty="0"/>
              <a:t>，找完此区域后，我们将结果</a:t>
            </a:r>
            <a:r>
              <a:rPr lang="en-US" altLang="zh-CN" sz="1100" dirty="0"/>
              <a:t>res</a:t>
            </a:r>
            <a:r>
              <a:rPr lang="zh-CN" altLang="zh-CN" sz="1100" dirty="0"/>
              <a:t>自增</a:t>
            </a:r>
            <a:r>
              <a:rPr lang="en-US" altLang="zh-CN" sz="1100" dirty="0"/>
              <a:t>1</a:t>
            </a:r>
            <a:r>
              <a:rPr lang="zh-CN" altLang="zh-CN" sz="1100" dirty="0"/>
              <a:t>，然后我们继续找下一个为‘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’且未被访问过的位置，以此类推直至遍历完整个原数组即可得到最终结果。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365560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r>
              <a:rPr lang="zh-CN" altLang="zh-CN" sz="1100" dirty="0"/>
              <a:t>代码如下：</a:t>
            </a:r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numIslands</a:t>
            </a:r>
            <a:r>
              <a:rPr lang="en-US" altLang="zh-CN" sz="1100" dirty="0"/>
              <a:t>(vector&lt;vector&lt;char&gt; &gt; &amp;grid) {</a:t>
            </a:r>
            <a:endParaRPr lang="zh-CN" altLang="zh-CN" sz="1100" dirty="0"/>
          </a:p>
          <a:p>
            <a:r>
              <a:rPr lang="en-US" altLang="zh-CN" sz="1100" dirty="0"/>
              <a:t>        if (</a:t>
            </a:r>
            <a:r>
              <a:rPr lang="en-US" altLang="zh-CN" sz="1100" dirty="0" err="1"/>
              <a:t>grid.empty</a:t>
            </a:r>
            <a:r>
              <a:rPr lang="en-US" altLang="zh-CN" sz="1100" dirty="0"/>
              <a:t>() || grid[0].empty()) return 0;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m 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(), n = grid[0].size(), res = 0;</a:t>
            </a:r>
            <a:endParaRPr lang="zh-CN" altLang="zh-CN" sz="1100" dirty="0"/>
          </a:p>
          <a:p>
            <a:r>
              <a:rPr lang="en-US" altLang="zh-CN" sz="1100" dirty="0"/>
              <a:t>        vector&lt;vector&lt;bool&gt; &gt; visited(m, vector&lt;bool&gt;(n, false));</a:t>
            </a:r>
            <a:endParaRPr lang="zh-CN" altLang="zh-CN" sz="1100" dirty="0"/>
          </a:p>
          <a:p>
            <a:r>
              <a:rPr lang="en-US" altLang="zh-CN" sz="1100" dirty="0"/>
              <a:t>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i = 0; i &lt; m; ++i) {</a:t>
            </a:r>
            <a:endParaRPr lang="zh-CN" altLang="zh-CN" sz="1100" dirty="0"/>
          </a:p>
          <a:p>
            <a:r>
              <a:rPr lang="en-US" altLang="zh-CN" sz="1100" dirty="0"/>
              <a:t>    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j = 0; j &lt; n; ++j) {</a:t>
            </a:r>
            <a:endParaRPr lang="zh-CN" altLang="zh-CN" sz="1100" dirty="0"/>
          </a:p>
          <a:p>
            <a:r>
              <a:rPr lang="en-US" altLang="zh-CN" sz="1100" dirty="0"/>
              <a:t>                if (grid[i][j] == '1' &amp;&amp; !visited[i][j]) {</a:t>
            </a:r>
            <a:endParaRPr lang="zh-CN" altLang="zh-CN" sz="1100" dirty="0"/>
          </a:p>
          <a:p>
            <a:r>
              <a:rPr lang="en-US" altLang="zh-CN" sz="1100" dirty="0"/>
              <a:t>            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i, j);</a:t>
            </a:r>
            <a:endParaRPr lang="zh-CN" altLang="zh-CN" sz="1100" dirty="0"/>
          </a:p>
          <a:p>
            <a:r>
              <a:rPr lang="en-US" altLang="zh-CN" sz="1100" dirty="0"/>
              <a:t>                    ++res;</a:t>
            </a:r>
            <a:endParaRPr lang="zh-CN" altLang="zh-CN" sz="1100" dirty="0"/>
          </a:p>
          <a:p>
            <a:r>
              <a:rPr lang="en-US" altLang="zh-CN" sz="1100" dirty="0"/>
              <a:t>                }</a:t>
            </a:r>
            <a:endParaRPr lang="zh-CN" altLang="zh-CN" sz="1100" dirty="0"/>
          </a:p>
          <a:p>
            <a:r>
              <a:rPr lang="en-US" altLang="zh-CN" sz="1100" dirty="0"/>
              <a:t>            }</a:t>
            </a:r>
            <a:endParaRPr lang="zh-CN" altLang="zh-CN" sz="1100" dirty="0"/>
          </a:p>
          <a:p>
            <a:r>
              <a:rPr lang="en-US" altLang="zh-CN" sz="1100" dirty="0"/>
              <a:t>        }</a:t>
            </a:r>
            <a:endParaRPr lang="zh-CN" altLang="zh-CN" sz="1100" dirty="0"/>
          </a:p>
          <a:p>
            <a:r>
              <a:rPr lang="en-US" altLang="zh-CN" sz="1100" dirty="0"/>
              <a:t>        return res;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1441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(vector&lt;vector&lt;char&gt; &gt; &amp;grid, vector&lt;vector&lt;bool&gt; &gt; &amp;visited,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y) {</a:t>
            </a:r>
            <a:endParaRPr lang="zh-CN" altLang="zh-CN" sz="1100" dirty="0"/>
          </a:p>
          <a:p>
            <a:r>
              <a:rPr lang="en-US" altLang="zh-CN" sz="1100" dirty="0"/>
              <a:t>        if (x &lt; 0 || x &gt;=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()) return;</a:t>
            </a:r>
            <a:endParaRPr lang="zh-CN" altLang="zh-CN" sz="1100" dirty="0"/>
          </a:p>
          <a:p>
            <a:r>
              <a:rPr lang="en-US" altLang="zh-CN" sz="1100" dirty="0"/>
              <a:t>        if (y &lt; 0 || y &gt;= grid[0].size()) return;</a:t>
            </a:r>
            <a:endParaRPr lang="zh-CN" altLang="zh-CN" sz="1100" dirty="0"/>
          </a:p>
          <a:p>
            <a:r>
              <a:rPr lang="en-US" altLang="zh-CN" sz="1100" dirty="0"/>
              <a:t>        if (grid[x][y] != '1' || visited[x][y]) return;</a:t>
            </a:r>
            <a:endParaRPr lang="zh-CN" altLang="zh-CN" sz="1100" dirty="0"/>
          </a:p>
          <a:p>
            <a:r>
              <a:rPr lang="en-US" altLang="zh-CN" sz="1100" dirty="0"/>
              <a:t>        visited[x][y] = true;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- 1,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+ 1,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- 1);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+ 1);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8949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随着共享经济的兴起，大学城如今到处可见</a:t>
            </a:r>
            <a:r>
              <a:rPr lang="en-US" altLang="zh-CN" sz="1100" dirty="0" err="1"/>
              <a:t>ofo</a:t>
            </a:r>
            <a:r>
              <a:rPr lang="zh-CN" altLang="zh-CN" sz="1100" dirty="0"/>
              <a:t>小黄车</a:t>
            </a:r>
            <a:r>
              <a:rPr lang="en-US" altLang="zh-CN" sz="1100" dirty="0"/>
              <a:t>. </a:t>
            </a:r>
            <a:r>
              <a:rPr lang="zh-CN" altLang="zh-CN" sz="1100" dirty="0"/>
              <a:t>小左现在打算每天都骑小黄车从宿舍去实验室</a:t>
            </a:r>
            <a:r>
              <a:rPr lang="en-US" altLang="zh-CN" sz="1100" dirty="0"/>
              <a:t>. </a:t>
            </a:r>
            <a:r>
              <a:rPr lang="zh-CN" altLang="zh-CN" sz="1100" dirty="0"/>
              <a:t>假设大学城的地图可以简化为一个有向图，图中有</a:t>
            </a:r>
            <a:r>
              <a:rPr lang="en-US" altLang="zh-CN" sz="1100" dirty="0"/>
              <a:t>N</a:t>
            </a:r>
            <a:r>
              <a:rPr lang="zh-CN" altLang="zh-CN" sz="1100" dirty="0"/>
              <a:t>个地点（节点），用</a:t>
            </a:r>
            <a:r>
              <a:rPr lang="en-US" altLang="zh-CN" sz="1100" dirty="0"/>
              <a:t>0</a:t>
            </a:r>
            <a:r>
              <a:rPr lang="zh-CN" altLang="zh-CN" sz="1100" dirty="0"/>
              <a:t>到</a:t>
            </a:r>
            <a:r>
              <a:rPr lang="en-US" altLang="zh-CN" sz="1100" dirty="0"/>
              <a:t>N-1</a:t>
            </a:r>
            <a:r>
              <a:rPr lang="zh-CN" altLang="zh-CN" sz="1100" dirty="0"/>
              <a:t>进行编号，有些地点之间存在有向的道路（有向边）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小左的宿舍所在地点编号为</a:t>
            </a:r>
            <a:r>
              <a:rPr lang="en-US" altLang="zh-CN" sz="1100" dirty="0"/>
              <a:t>0</a:t>
            </a:r>
            <a:r>
              <a:rPr lang="zh-CN" altLang="zh-CN" sz="1100" dirty="0"/>
              <a:t>，实验室所在地点编号为</a:t>
            </a:r>
            <a:r>
              <a:rPr lang="en-US" altLang="zh-CN" sz="1100" dirty="0"/>
              <a:t>N-1. </a:t>
            </a:r>
            <a:r>
              <a:rPr lang="zh-CN" altLang="zh-CN" sz="1100" dirty="0"/>
              <a:t>小左希望为连续的</a:t>
            </a:r>
            <a:r>
              <a:rPr lang="en-US" altLang="zh-CN" sz="1100" dirty="0"/>
              <a:t>M</a:t>
            </a:r>
            <a:r>
              <a:rPr lang="zh-CN" altLang="zh-CN" sz="1100" dirty="0"/>
              <a:t>天规划线路，使得每天从宿舍到实验室，都至少会经过一条之前没有走过的道路（有向边）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小左想知道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的最大值，你能帮助</a:t>
            </a:r>
            <a:r>
              <a:rPr lang="zh-CN" altLang="zh-CN" sz="1100" dirty="0" smtClean="0"/>
              <a:t>他</a:t>
            </a:r>
            <a:r>
              <a:rPr lang="zh-CN" altLang="en-US" sz="1100" dirty="0" smtClean="0"/>
              <a:t>么</a:t>
            </a:r>
            <a:r>
              <a:rPr lang="zh-CN" altLang="zh-CN" sz="1100" dirty="0" smtClean="0"/>
              <a:t>？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请实现下面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类中的</a:t>
            </a:r>
            <a:r>
              <a:rPr lang="en-US" altLang="zh-CN" sz="1100" dirty="0" err="1"/>
              <a:t>countPath</a:t>
            </a:r>
            <a:r>
              <a:rPr lang="zh-CN" altLang="zh-CN" sz="1100" dirty="0"/>
              <a:t>函数，完成上述功能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参数</a:t>
            </a:r>
            <a:r>
              <a:rPr lang="en-US" altLang="zh-CN" sz="1100" dirty="0"/>
              <a:t>G: N*N</a:t>
            </a:r>
            <a:r>
              <a:rPr lang="zh-CN" altLang="zh-CN" sz="1100" dirty="0"/>
              <a:t>（</a:t>
            </a:r>
            <a:r>
              <a:rPr lang="en-US" altLang="zh-CN" sz="1100" dirty="0"/>
              <a:t>2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N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50</a:t>
            </a:r>
            <a:r>
              <a:rPr lang="zh-CN" altLang="zh-CN" sz="1100" dirty="0"/>
              <a:t>）邻接矩阵，如果地点</a:t>
            </a:r>
            <a:r>
              <a:rPr lang="en-US" altLang="zh-CN" sz="1100" dirty="0"/>
              <a:t>i</a:t>
            </a:r>
            <a:r>
              <a:rPr lang="zh-CN" altLang="zh-CN" sz="1100" dirty="0"/>
              <a:t>到地点</a:t>
            </a:r>
            <a:r>
              <a:rPr lang="en-US" altLang="zh-CN" sz="1100" dirty="0"/>
              <a:t>j</a:t>
            </a:r>
            <a:r>
              <a:rPr lang="zh-CN" altLang="zh-CN" sz="1100" dirty="0"/>
              <a:t>之间有道路，则</a:t>
            </a:r>
            <a:r>
              <a:rPr lang="en-US" altLang="zh-CN" sz="1100" dirty="0"/>
              <a:t>G[i][j] = 1</a:t>
            </a:r>
            <a:r>
              <a:rPr lang="zh-CN" altLang="zh-CN" sz="1100" dirty="0"/>
              <a:t>；否则</a:t>
            </a:r>
            <a:r>
              <a:rPr lang="en-US" altLang="zh-CN" sz="1100" dirty="0"/>
              <a:t>G[i][j] = 0. G[i][i]</a:t>
            </a:r>
            <a:r>
              <a:rPr lang="zh-CN" altLang="zh-CN" sz="1100" dirty="0"/>
              <a:t>的值总是为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返回值：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</a:t>
            </a:r>
            <a:r>
              <a:rPr lang="en-US" altLang="zh-CN" sz="1100" dirty="0"/>
              <a:t>. </a:t>
            </a:r>
            <a:r>
              <a:rPr lang="zh-CN" altLang="zh-CN" sz="1100" dirty="0"/>
              <a:t>如果不存在满足要求的路径则返回</a:t>
            </a:r>
            <a:r>
              <a:rPr lang="en-US" altLang="zh-CN" sz="1100" dirty="0"/>
              <a:t>0</a:t>
            </a:r>
            <a:r>
              <a:rPr lang="en-US" altLang="zh-CN" sz="1100" dirty="0" smtClean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96348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1}, {1,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2</a:t>
            </a:r>
            <a:r>
              <a:rPr lang="zh-CN" altLang="zh-CN" sz="1100" dirty="0"/>
              <a:t>，因为第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</a:t>
            </a:r>
            <a:r>
              <a:rPr lang="zh-CN" altLang="zh-CN" sz="1100" dirty="0"/>
              <a:t>，第</a:t>
            </a:r>
            <a:r>
              <a:rPr lang="en-US" altLang="zh-CN" sz="1100" dirty="0"/>
              <a:t>2</a:t>
            </a:r>
            <a:r>
              <a:rPr lang="zh-CN" altLang="zh-CN" sz="1100" dirty="0"/>
              <a:t>天</a:t>
            </a:r>
            <a:r>
              <a:rPr lang="en-US" altLang="zh-CN" sz="1100" dirty="0"/>
              <a:t> 0 --&gt; 1 --&gt; 0 --&gt; 1. </a:t>
            </a:r>
            <a:r>
              <a:rPr lang="zh-CN" altLang="zh-CN" sz="1100" dirty="0"/>
              <a:t>虽然小左第</a:t>
            </a:r>
            <a:r>
              <a:rPr lang="en-US" altLang="zh-CN" sz="1100" dirty="0"/>
              <a:t>2</a:t>
            </a:r>
            <a:r>
              <a:rPr lang="zh-CN" altLang="zh-CN" sz="1100" dirty="0"/>
              <a:t>天兜了一下圈，但他确实走了一条第</a:t>
            </a:r>
            <a:r>
              <a:rPr lang="en-US" altLang="zh-CN" sz="1100" dirty="0"/>
              <a:t>1</a:t>
            </a:r>
            <a:r>
              <a:rPr lang="zh-CN" altLang="zh-CN" sz="1100" dirty="0"/>
              <a:t>天没有走过的边</a:t>
            </a:r>
            <a:r>
              <a:rPr lang="en-US" altLang="zh-CN" sz="1100" dirty="0"/>
              <a:t>1 --&gt; 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1}, {1, 0, 1}, {1,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4.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2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2 --&gt; 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3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4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0 --&gt; 1 --&gt; 2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08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3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0}, {1, 0, 0}, {0,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注意：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1.       </a:t>
            </a:r>
            <a:r>
              <a:rPr lang="zh-CN" altLang="zh-CN" sz="1100" dirty="0"/>
              <a:t>你只需要提交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类的代码，你在本地可以编写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函数测试程序，但不需要提交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函数的代码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2.       </a:t>
            </a:r>
            <a:r>
              <a:rPr lang="zh-CN" altLang="zh-CN" sz="1100" dirty="0"/>
              <a:t>本题用近</a:t>
            </a:r>
            <a:r>
              <a:rPr lang="en-US" altLang="zh-CN" sz="1100" dirty="0"/>
              <a:t>200</a:t>
            </a:r>
            <a:r>
              <a:rPr lang="zh-CN" altLang="zh-CN" sz="1100" dirty="0"/>
              <a:t>组数据进行测试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8123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358775"/>
            <a:ext cx="3962400" cy="2877711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private: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vector&lt;bool</a:t>
            </a:r>
            <a:r>
              <a:rPr lang="en-US" altLang="zh-CN" sz="1100" dirty="0"/>
              <a:t>&gt; vis,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vector&lt;</a:t>
            </a:r>
            <a:r>
              <a:rPr lang="en-US" altLang="zh-CN" sz="1100" dirty="0" err="1" smtClean="0"/>
              <a:t>int</a:t>
            </a:r>
            <a:r>
              <a:rPr lang="en-US" altLang="zh-CN" sz="1100" dirty="0"/>
              <a:t>&gt; Q;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</a:t>
            </a:r>
            <a:r>
              <a:rPr lang="en-US" altLang="zh-CN" sz="1100" dirty="0" smtClean="0"/>
              <a:t>{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res, n, p, q, u, v, i, j;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n </a:t>
            </a:r>
            <a:r>
              <a:rPr lang="en-US" altLang="zh-CN" sz="1100" dirty="0"/>
              <a:t>= </a:t>
            </a:r>
            <a:r>
              <a:rPr lang="en-US" altLang="zh-CN" sz="1100" dirty="0" err="1"/>
              <a:t>G.size</a:t>
            </a:r>
            <a:r>
              <a:rPr lang="en-US" altLang="zh-CN" sz="1100" dirty="0"/>
              <a:t>();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vis.resize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rvis.resize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Q.resize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for </a:t>
            </a:r>
            <a:r>
              <a:rPr lang="en-US" altLang="zh-CN" sz="1100" dirty="0"/>
              <a:t>(i=0; i&lt;n; i++) vis[i] = false;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Q[0</a:t>
            </a:r>
            <a:r>
              <a:rPr lang="en-US" altLang="zh-CN" sz="1100" dirty="0"/>
              <a:t>] 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vis[0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p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q </a:t>
            </a:r>
            <a:r>
              <a:rPr lang="en-US" altLang="zh-CN" sz="1100" dirty="0"/>
              <a:t>= 1;</a:t>
            </a:r>
            <a:endParaRPr lang="zh-CN" altLang="zh-CN" sz="1100" dirty="0"/>
          </a:p>
          <a:p>
            <a:r>
              <a:rPr lang="en-US" altLang="zh-CN" sz="1100" dirty="0"/>
              <a:t>		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865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6635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/*</a:t>
            </a:r>
            <a:r>
              <a:rPr lang="zh-CN" altLang="zh-CN" sz="1100" dirty="0"/>
              <a:t>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出发广搜所有能到达的点，修改对应的</a:t>
            </a:r>
            <a:r>
              <a:rPr lang="en-US" altLang="zh-CN" sz="1100" dirty="0"/>
              <a:t>vis</a:t>
            </a:r>
            <a:r>
              <a:rPr lang="zh-CN" altLang="zh-CN" sz="1100" dirty="0"/>
              <a:t>为</a:t>
            </a:r>
            <a:r>
              <a:rPr lang="en-US" altLang="zh-CN" sz="1100" dirty="0"/>
              <a:t>true*/</a:t>
            </a:r>
            <a:endParaRPr lang="zh-CN" altLang="zh-CN" sz="1100" dirty="0"/>
          </a:p>
          <a:p>
            <a:r>
              <a:rPr lang="en-US" altLang="zh-CN" sz="1100" dirty="0" smtClean="0"/>
              <a:t>        while </a:t>
            </a:r>
            <a:r>
              <a:rPr lang="en-US" altLang="zh-CN" sz="1100" dirty="0"/>
              <a:t>(p &lt; q)</a:t>
            </a:r>
            <a:endParaRPr lang="zh-CN" altLang="zh-CN" sz="1100" dirty="0"/>
          </a:p>
          <a:p>
            <a:r>
              <a:rPr lang="en-US" altLang="zh-CN" sz="1100" dirty="0" smtClean="0"/>
              <a:t>          {</a:t>
            </a:r>
            <a:endParaRPr lang="zh-CN" altLang="zh-CN" sz="1100" dirty="0"/>
          </a:p>
          <a:p>
            <a:r>
              <a:rPr lang="en-US" altLang="zh-CN" sz="1100" dirty="0" smtClean="0"/>
              <a:t>              u </a:t>
            </a:r>
            <a:r>
              <a:rPr lang="en-US" altLang="zh-CN" sz="1100" dirty="0"/>
              <a:t>= Q[p];</a:t>
            </a:r>
            <a:endParaRPr lang="zh-CN" altLang="zh-CN" sz="1100" dirty="0"/>
          </a:p>
          <a:p>
            <a:r>
              <a:rPr lang="en-US" altLang="zh-CN" sz="1100" dirty="0" smtClean="0"/>
              <a:t>              for </a:t>
            </a:r>
            <a:r>
              <a:rPr lang="en-US" altLang="zh-CN" sz="1100" dirty="0"/>
              <a:t>(i=0; i&lt;n; i++)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if </a:t>
            </a:r>
            <a:r>
              <a:rPr lang="en-US" altLang="zh-CN" sz="1100" dirty="0"/>
              <a:t>(G[u][i] &amp;&amp; !vis[i])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{</a:t>
            </a:r>
            <a:r>
              <a:rPr lang="en-US" altLang="zh-CN" sz="1100" dirty="0"/>
              <a:t>				</a:t>
            </a:r>
            <a:r>
              <a:rPr lang="en-US" altLang="zh-CN" sz="1100" dirty="0" smtClean="0"/>
              <a:t>    Q[q</a:t>
            </a:r>
            <a:r>
              <a:rPr lang="en-US" altLang="zh-CN" sz="1100" dirty="0"/>
              <a:t>++] = i</a:t>
            </a:r>
            <a:r>
              <a:rPr lang="en-US" altLang="zh-CN" sz="1100" dirty="0" smtClean="0"/>
              <a:t>;</a:t>
            </a:r>
            <a:r>
              <a:rPr lang="en-US" altLang="zh-CN" sz="1100" dirty="0"/>
              <a:t>			</a:t>
            </a:r>
            <a:r>
              <a:rPr lang="en-US" altLang="zh-CN" sz="1100" dirty="0" smtClean="0"/>
              <a:t>     vis[i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}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 </a:t>
            </a:r>
            <a:r>
              <a:rPr lang="en-US" altLang="zh-CN" sz="1100" dirty="0"/>
              <a:t>++;	</a:t>
            </a:r>
            <a:endParaRPr lang="zh-CN" altLang="zh-CN" sz="1100" dirty="0"/>
          </a:p>
          <a:p>
            <a:r>
              <a:rPr lang="en-US" altLang="zh-CN" sz="1100" dirty="0" smtClean="0"/>
              <a:t>       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200602"/>
          </a:xfrm>
        </p:spPr>
        <p:txBody>
          <a:bodyPr/>
          <a:lstStyle/>
          <a:p>
            <a:r>
              <a:rPr lang="en-US" altLang="zh-CN" sz="1100" dirty="0" smtClean="0"/>
              <a:t>/*</a:t>
            </a:r>
            <a:r>
              <a:rPr lang="zh-CN" altLang="zh-CN" sz="1100" dirty="0"/>
              <a:t>如果没能访问到第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个节点，说明从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出发无法到达第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个节点，直接返回</a:t>
            </a:r>
            <a:r>
              <a:rPr lang="en-US" altLang="zh-CN" sz="1100" dirty="0"/>
              <a:t>0*/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if </a:t>
            </a:r>
            <a:r>
              <a:rPr lang="en-US" altLang="zh-CN" sz="1100" dirty="0"/>
              <a:t>(!vis[n-1]) return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for </a:t>
            </a:r>
            <a:r>
              <a:rPr lang="en-US" altLang="zh-CN" sz="1100" dirty="0"/>
              <a:t>(i=0; i&lt;n; i++)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= false;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/*</a:t>
            </a:r>
            <a:r>
              <a:rPr lang="en-US" altLang="zh-CN" sz="1100" dirty="0" err="1"/>
              <a:t>rvis</a:t>
            </a:r>
            <a:r>
              <a:rPr lang="zh-CN" altLang="zh-CN" sz="1100" dirty="0"/>
              <a:t>从第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个节点开始，向后广搜所有能到的点</a:t>
            </a:r>
            <a:r>
              <a:rPr lang="en-US" altLang="zh-CN" sz="1100" dirty="0"/>
              <a:t>*/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Q[0</a:t>
            </a:r>
            <a:r>
              <a:rPr lang="en-US" altLang="zh-CN" sz="1100" dirty="0"/>
              <a:t>] = n - 1;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[n-1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p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q </a:t>
            </a:r>
            <a:r>
              <a:rPr lang="en-US" altLang="zh-CN" sz="1100" dirty="0"/>
              <a:t>= 1;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while </a:t>
            </a:r>
            <a:r>
              <a:rPr lang="en-US" altLang="zh-CN" sz="1100" dirty="0"/>
              <a:t>(p &lt; q</a:t>
            </a:r>
            <a:r>
              <a:rPr lang="en-US" altLang="zh-CN" sz="1100" dirty="0" smtClean="0"/>
              <a:t>)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{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u </a:t>
            </a:r>
            <a:r>
              <a:rPr lang="en-US" altLang="zh-CN" sz="1100" dirty="0"/>
              <a:t>= Q[p];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D8033C-1683-491F-882E-A4468B87DC1E}" type="slidenum">
              <a:rPr kumimoji="0" lang="zh-CN" altLang="en-US" sz="7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700" b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358775"/>
            <a:ext cx="3918585" cy="246221"/>
          </a:xfrm>
        </p:spPr>
        <p:txBody>
          <a:bodyPr/>
          <a:lstStyle/>
          <a:p>
            <a:r>
              <a:rPr lang="en-US" altLang="zh-CN" sz="1600" b="1" dirty="0" smtClean="0"/>
              <a:t>Grading Scheme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739775"/>
            <a:ext cx="4110673" cy="1279209"/>
          </a:xfrm>
          <a:prstGeom prst="rect">
            <a:avLst/>
          </a:prstGeom>
        </p:spPr>
        <p:txBody>
          <a:bodyPr lIns="46113" tIns="23057" rIns="46113" bIns="23057"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 </a:t>
            </a:r>
            <a:r>
              <a:rPr lang="en-US" altLang="zh-CN" sz="1600" dirty="0"/>
              <a:t>Homework assignments: 20%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/>
              <a:t> Midterm examination or project: 20%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/>
              <a:t> Final examination (online): 60%</a:t>
            </a:r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40381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282575"/>
            <a:ext cx="3962400" cy="3046988"/>
          </a:xfrm>
        </p:spPr>
        <p:txBody>
          <a:bodyPr/>
          <a:lstStyle/>
          <a:p>
            <a:r>
              <a:rPr lang="en-US" altLang="zh-CN" sz="1100" dirty="0" smtClean="0"/>
              <a:t>            for </a:t>
            </a:r>
            <a:r>
              <a:rPr lang="en-US" altLang="zh-CN" sz="1100" dirty="0"/>
              <a:t>(i=0; i&lt;n; i++)</a:t>
            </a:r>
            <a:endParaRPr lang="zh-CN" altLang="zh-CN" sz="1100" dirty="0"/>
          </a:p>
          <a:p>
            <a:r>
              <a:rPr lang="en-US" altLang="zh-CN" sz="1100" dirty="0" smtClean="0"/>
              <a:t>                if </a:t>
            </a:r>
            <a:r>
              <a:rPr lang="en-US" altLang="zh-CN" sz="1100" dirty="0"/>
              <a:t>(G[i][u] &amp;&amp; !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</a:t>
            </a:r>
            <a:r>
              <a:rPr lang="en-US" altLang="zh-CN" sz="1100" dirty="0" smtClean="0"/>
              <a:t>])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{</a:t>
            </a:r>
            <a:endParaRPr lang="zh-CN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Q[q</a:t>
            </a:r>
            <a:r>
              <a:rPr lang="en-US" altLang="zh-CN" sz="1100" dirty="0"/>
              <a:t>++] = i</a:t>
            </a:r>
            <a:r>
              <a:rPr lang="en-US" altLang="zh-CN" sz="1100" dirty="0" smtClean="0"/>
              <a:t>;</a:t>
            </a:r>
            <a:r>
              <a:rPr lang="en-US" altLang="zh-CN" sz="1100" dirty="0"/>
              <a:t>				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[i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 </a:t>
            </a:r>
            <a:r>
              <a:rPr lang="en-US" altLang="zh-CN" sz="1100" dirty="0"/>
              <a:t>++;	</a:t>
            </a:r>
            <a:endParaRPr lang="zh-CN" altLang="zh-CN" sz="1100" dirty="0"/>
          </a:p>
          <a:p>
            <a:r>
              <a:rPr lang="en-US" altLang="zh-CN" sz="1100" dirty="0" smtClean="0"/>
              <a:t>        }</a:t>
            </a:r>
            <a:endParaRPr lang="zh-CN" altLang="zh-CN" sz="1100" dirty="0"/>
          </a:p>
          <a:p>
            <a:r>
              <a:rPr lang="en-US" altLang="zh-CN" sz="1100" dirty="0" smtClean="0"/>
              <a:t>       res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 smtClean="0"/>
              <a:t>       for </a:t>
            </a:r>
            <a:r>
              <a:rPr lang="en-US" altLang="zh-CN" sz="1100" dirty="0"/>
              <a:t>(i=0; i&lt;n; i++)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for </a:t>
            </a:r>
            <a:r>
              <a:rPr lang="en-US" altLang="zh-CN" sz="1100" dirty="0"/>
              <a:t>(j=0; j&lt;n; </a:t>
            </a:r>
            <a:r>
              <a:rPr lang="en-US" altLang="zh-CN" sz="1100" dirty="0" err="1"/>
              <a:t>j</a:t>
            </a:r>
            <a:r>
              <a:rPr lang="en-US" altLang="zh-CN" sz="1100" dirty="0" err="1" smtClean="0"/>
              <a:t>++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if </a:t>
            </a:r>
            <a:r>
              <a:rPr lang="en-US" altLang="zh-CN" sz="1100" dirty="0"/>
              <a:t>(G[i][j] &amp;&amp; 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&amp;&amp; vis[j] &amp;&amp;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[j</a:t>
            </a:r>
            <a:r>
              <a:rPr lang="en-US" altLang="zh-CN" sz="1100" dirty="0"/>
              <a:t>]) res </a:t>
            </a:r>
            <a:r>
              <a:rPr lang="en-US" altLang="zh-CN" sz="1100" dirty="0" smtClean="0"/>
              <a:t>++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for </a:t>
            </a:r>
            <a:r>
              <a:rPr lang="en-US" altLang="zh-CN" sz="1100" dirty="0"/>
              <a:t>(i=0; i&lt;n; i++)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if </a:t>
            </a:r>
            <a:r>
              <a:rPr lang="en-US" altLang="zh-CN" sz="1100" dirty="0"/>
              <a:t>(vis[i]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[i]) res --;</a:t>
            </a:r>
            <a:endParaRPr lang="zh-CN" altLang="zh-CN" sz="1100" dirty="0"/>
          </a:p>
          <a:p>
            <a:r>
              <a:rPr lang="en-US" altLang="zh-CN" sz="1100" dirty="0" smtClean="0"/>
              <a:t>        return </a:t>
            </a:r>
            <a:r>
              <a:rPr lang="en-US" altLang="zh-CN" sz="1100" dirty="0"/>
              <a:t>res + 2;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7180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Good luck!</a:t>
            </a:r>
            <a:endParaRPr lang="zh-CN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7650" y="206375"/>
            <a:ext cx="3621650" cy="246221"/>
          </a:xfrm>
        </p:spPr>
        <p:txBody>
          <a:bodyPr/>
          <a:lstStyle/>
          <a:p>
            <a:r>
              <a:rPr lang="en-US" altLang="zh-CN" sz="1600" b="1" dirty="0" smtClean="0"/>
              <a:t>Main Topics</a:t>
            </a:r>
            <a:endParaRPr lang="zh-CN" altLang="en-US" sz="1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247650" y="587375"/>
            <a:ext cx="4038600" cy="2539554"/>
          </a:xfrm>
          <a:prstGeom prst="rect">
            <a:avLst/>
          </a:prstGeom>
        </p:spPr>
        <p:txBody>
          <a:bodyPr lIns="46113" tIns="23057" rIns="46113" bIns="23057"/>
          <a:lstStyle/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Prologue</a:t>
            </a: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Algorithms with </a:t>
            </a:r>
            <a:r>
              <a:rPr lang="en-AU" altLang="zh-CN" sz="1200" dirty="0" smtClean="0">
                <a:cs typeface="Times New Roman" pitchFamily="18" charset="0"/>
              </a:rPr>
              <a:t>Numbers &amp; Primality</a:t>
            </a:r>
            <a:endParaRPr lang="zh-CN" altLang="en-US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Divide &amp; </a:t>
            </a:r>
            <a:r>
              <a:rPr lang="en-AU" altLang="zh-CN" sz="1200" dirty="0" smtClean="0">
                <a:cs typeface="Times New Roman" pitchFamily="18" charset="0"/>
              </a:rPr>
              <a:t>Conquer: Sorting &amp; Medians</a:t>
            </a:r>
          </a:p>
          <a:p>
            <a:pPr>
              <a:lnSpc>
                <a:spcPct val="150000"/>
              </a:lnSpc>
            </a:pPr>
            <a:r>
              <a:rPr lang="en-AU" altLang="zh-CN" sz="1200" dirty="0" smtClean="0">
                <a:cs typeface="Times New Roman" pitchFamily="18" charset="0"/>
              </a:rPr>
              <a:t>Graph: Decomposition, Paths</a:t>
            </a:r>
            <a:endParaRPr lang="en-AU" altLang="zh-CN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Greedy Algorithms</a:t>
            </a:r>
            <a:endParaRPr lang="zh-CN" altLang="en-US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Dynamic Programming</a:t>
            </a:r>
            <a:endParaRPr lang="zh-CN" altLang="en-US" sz="1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Backtracking</a:t>
            </a:r>
          </a:p>
          <a:p>
            <a:pPr>
              <a:lnSpc>
                <a:spcPct val="150000"/>
              </a:lnSpc>
            </a:pPr>
            <a:r>
              <a:rPr lang="en-AU" altLang="zh-CN" sz="1200" dirty="0">
                <a:cs typeface="Times New Roman" pitchFamily="18" charset="0"/>
              </a:rPr>
              <a:t>Linear Programming &amp; Reductions</a:t>
            </a:r>
          </a:p>
          <a:p>
            <a:pPr>
              <a:lnSpc>
                <a:spcPct val="150000"/>
              </a:lnSpc>
            </a:pPr>
            <a:r>
              <a:rPr lang="en-AU" altLang="zh-CN" sz="1200" dirty="0" smtClean="0">
                <a:cs typeface="Times New Roman" pitchFamily="18" charset="0"/>
              </a:rPr>
              <a:t>NP-Completeness (NPC) &amp; Coping with NPC</a:t>
            </a:r>
            <a:endParaRPr lang="en-AU" altLang="zh-CN" sz="1200" dirty="0">
              <a:cs typeface="Times New Roman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98D3E2-E837-4CB7-A073-7E1B0891C7EB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282575"/>
            <a:ext cx="3962400" cy="3070071"/>
          </a:xfrm>
        </p:spPr>
        <p:txBody>
          <a:bodyPr/>
          <a:lstStyle/>
          <a:p>
            <a:r>
              <a:rPr lang="en-US" altLang="zh-CN" sz="1050" dirty="0" smtClean="0"/>
              <a:t>      </a:t>
            </a:r>
            <a:r>
              <a:rPr lang="zh-CN" altLang="zh-CN" sz="1050" dirty="0" smtClean="0"/>
              <a:t>两</a:t>
            </a:r>
            <a:r>
              <a:rPr lang="zh-CN" altLang="zh-CN" sz="1050" dirty="0"/>
              <a:t>个二叉树结构相同，且对应结点的值相同，我们称这两个二叉树等价</a:t>
            </a:r>
            <a:r>
              <a:rPr lang="en-US" altLang="zh-CN" sz="1050" dirty="0" smtClean="0"/>
              <a:t>.</a:t>
            </a:r>
            <a:r>
              <a:rPr lang="en-US" altLang="zh-CN" sz="1050" dirty="0"/>
              <a:t> </a:t>
            </a:r>
            <a:endParaRPr lang="en-US" altLang="zh-CN" sz="1050" dirty="0" smtClean="0"/>
          </a:p>
          <a:p>
            <a:endParaRPr lang="zh-CN" altLang="zh-CN" sz="1050" dirty="0"/>
          </a:p>
          <a:p>
            <a:r>
              <a:rPr lang="zh-CN" altLang="zh-CN" sz="1050" dirty="0"/>
              <a:t>例如：以下两个二叉树</a:t>
            </a:r>
            <a:r>
              <a:rPr lang="zh-CN" altLang="zh-CN" sz="1050" dirty="0" smtClean="0"/>
              <a:t>等价</a:t>
            </a:r>
            <a:r>
              <a:rPr lang="en-US" altLang="zh-CN" sz="1050" dirty="0" smtClean="0"/>
              <a:t>:</a:t>
            </a:r>
            <a:endParaRPr lang="zh-CN" altLang="zh-CN" sz="1050" dirty="0"/>
          </a:p>
          <a:p>
            <a:r>
              <a:rPr lang="en-US" altLang="zh-CN" sz="1050" dirty="0"/>
              <a:t>        1         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  1</a:t>
            </a:r>
            <a:endParaRPr lang="zh-CN" altLang="zh-CN" sz="1050" dirty="0"/>
          </a:p>
          <a:p>
            <a:r>
              <a:rPr lang="en-US" altLang="zh-CN" sz="1050" dirty="0"/>
              <a:t>       /  \         /  \</a:t>
            </a:r>
            <a:endParaRPr lang="zh-CN" altLang="zh-CN" sz="1050" dirty="0"/>
          </a:p>
          <a:p>
            <a:r>
              <a:rPr lang="en-US" altLang="zh-CN" sz="1050" dirty="0"/>
              <a:t>      2   3       2   3</a:t>
            </a:r>
            <a:endParaRPr lang="zh-CN" altLang="zh-CN" sz="1050" dirty="0"/>
          </a:p>
          <a:p>
            <a:endParaRPr lang="en-US" altLang="zh-CN" sz="1050" dirty="0" smtClean="0"/>
          </a:p>
          <a:p>
            <a:r>
              <a:rPr lang="zh-CN" altLang="zh-CN" sz="1050" dirty="0" smtClean="0"/>
              <a:t>而</a:t>
            </a:r>
            <a:r>
              <a:rPr lang="zh-CN" altLang="zh-CN" sz="1050" dirty="0"/>
              <a:t>以下两个则</a:t>
            </a:r>
            <a:r>
              <a:rPr lang="zh-CN" altLang="zh-CN" sz="1050" dirty="0" smtClean="0"/>
              <a:t>不等价</a:t>
            </a:r>
            <a:r>
              <a:rPr lang="en-US" altLang="zh-CN" sz="1050" dirty="0" smtClean="0"/>
              <a:t>:</a:t>
            </a:r>
            <a:endParaRPr lang="zh-CN" altLang="zh-CN" sz="1050" dirty="0"/>
          </a:p>
          <a:p>
            <a:r>
              <a:rPr lang="en-US" altLang="zh-CN" sz="1050" dirty="0"/>
              <a:t>        1         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  1</a:t>
            </a:r>
            <a:endParaRPr lang="zh-CN" altLang="zh-CN" sz="1050" dirty="0"/>
          </a:p>
          <a:p>
            <a:r>
              <a:rPr lang="en-US" altLang="zh-CN" sz="1050" dirty="0"/>
              <a:t>       /  \         /  \</a:t>
            </a:r>
            <a:endParaRPr lang="zh-CN" altLang="zh-CN" sz="1050" dirty="0"/>
          </a:p>
          <a:p>
            <a:r>
              <a:rPr lang="en-US" altLang="zh-CN" sz="1050" dirty="0"/>
              <a:t>      2   3       3   </a:t>
            </a:r>
            <a:r>
              <a:rPr lang="en-US" altLang="zh-CN" sz="1050" dirty="0" smtClean="0"/>
              <a:t>2</a:t>
            </a:r>
          </a:p>
          <a:p>
            <a:endParaRPr lang="zh-CN" altLang="zh-CN" sz="1050" dirty="0"/>
          </a:p>
          <a:p>
            <a:r>
              <a:rPr lang="zh-CN" altLang="zh-CN" sz="1050" dirty="0"/>
              <a:t>以下两个也</a:t>
            </a:r>
            <a:r>
              <a:rPr lang="zh-CN" altLang="zh-CN" sz="1050" dirty="0" smtClean="0"/>
              <a:t>不等价</a:t>
            </a:r>
            <a:r>
              <a:rPr lang="en-US" altLang="zh-CN" sz="1050" dirty="0" smtClean="0"/>
              <a:t>:</a:t>
            </a:r>
            <a:endParaRPr lang="zh-CN" altLang="zh-CN" sz="1050" dirty="0"/>
          </a:p>
          <a:p>
            <a:r>
              <a:rPr lang="en-US" altLang="zh-CN" sz="1050" dirty="0"/>
              <a:t>        1         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  1</a:t>
            </a:r>
            <a:endParaRPr lang="zh-CN" altLang="zh-CN" sz="1050" dirty="0"/>
          </a:p>
          <a:p>
            <a:r>
              <a:rPr lang="en-US" altLang="zh-CN" sz="1050" dirty="0"/>
              <a:t>       /  \         /  \</a:t>
            </a:r>
            <a:endParaRPr lang="zh-CN" altLang="zh-CN" sz="1050" dirty="0"/>
          </a:p>
          <a:p>
            <a:r>
              <a:rPr lang="en-US" altLang="zh-CN" sz="1050" dirty="0"/>
              <a:t>      2   3       2   2</a:t>
            </a:r>
            <a:endParaRPr lang="zh-CN" altLang="zh-CN" sz="1050" dirty="0"/>
          </a:p>
          <a:p>
            <a:r>
              <a:rPr lang="en-US" altLang="zh-CN" sz="1050" dirty="0"/>
              <a:t> </a:t>
            </a:r>
            <a:endParaRPr lang="en-US" altLang="zh-CN" sz="1050" dirty="0" smtClean="0"/>
          </a:p>
          <a:p>
            <a:r>
              <a:rPr lang="zh-CN" altLang="zh-CN" sz="1050" b="1" dirty="0" smtClean="0"/>
              <a:t>给</a:t>
            </a:r>
            <a:r>
              <a:rPr lang="zh-CN" altLang="zh-CN" sz="1050" b="1" dirty="0"/>
              <a:t>出两个二叉树</a:t>
            </a:r>
            <a:r>
              <a:rPr lang="en-US" altLang="zh-CN" sz="1050" b="1" dirty="0"/>
              <a:t>p</a:t>
            </a:r>
            <a:r>
              <a:rPr lang="zh-CN" altLang="zh-CN" sz="1050" b="1" dirty="0"/>
              <a:t>和</a:t>
            </a:r>
            <a:r>
              <a:rPr lang="en-US" altLang="zh-CN" sz="1050" b="1" dirty="0"/>
              <a:t>q</a:t>
            </a:r>
            <a:r>
              <a:rPr lang="zh-CN" altLang="zh-CN" sz="1050" b="1" dirty="0"/>
              <a:t>，判断它们是否等价</a:t>
            </a:r>
            <a:r>
              <a:rPr lang="en-US" altLang="zh-CN" sz="1050" b="1" dirty="0"/>
              <a:t>.</a:t>
            </a:r>
            <a:endParaRPr lang="zh-CN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13701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16927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的结点数不多于</a:t>
            </a:r>
            <a:r>
              <a:rPr lang="en-US" altLang="zh-CN" sz="1100" dirty="0"/>
              <a:t>100000</a:t>
            </a:r>
            <a:r>
              <a:rPr lang="zh-CN" altLang="zh-CN" sz="1100" dirty="0"/>
              <a:t>，每个结点的数值在</a:t>
            </a:r>
            <a:r>
              <a:rPr lang="en-US" altLang="zh-CN" sz="1100" dirty="0"/>
              <a:t>1</a:t>
            </a:r>
            <a:r>
              <a:rPr lang="zh-CN" altLang="zh-CN" sz="1100" dirty="0"/>
              <a:t>和</a:t>
            </a:r>
            <a:r>
              <a:rPr lang="en-US" altLang="zh-CN" sz="1100" dirty="0"/>
              <a:t>1000000000</a:t>
            </a:r>
            <a:r>
              <a:rPr lang="zh-CN" altLang="zh-CN" sz="1100" dirty="0"/>
              <a:t>之间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</a:t>
            </a:r>
            <a:r>
              <a:rPr lang="en-US" altLang="zh-CN" sz="1100" dirty="0" err="1"/>
              <a:t>isEqual</a:t>
            </a:r>
            <a:r>
              <a:rPr lang="zh-CN" altLang="zh-CN" sz="1100" dirty="0"/>
              <a:t>函数，函数的两个参数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分别代表两个二叉树的根节点，如果以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为根的二叉树等价则函数返回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，否则返回</a:t>
            </a:r>
            <a:r>
              <a:rPr lang="en-US" altLang="zh-CN" sz="1100" dirty="0"/>
              <a:t>false</a:t>
            </a:r>
            <a:r>
              <a:rPr lang="en-US" altLang="zh-CN" sz="1100" dirty="0" smtClean="0"/>
              <a:t>.</a:t>
            </a: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15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539157"/>
          </a:xfrm>
        </p:spPr>
        <p:txBody>
          <a:bodyPr/>
          <a:lstStyle/>
          <a:p>
            <a:r>
              <a:rPr lang="en-US" altLang="zh-CN" sz="1100" dirty="0"/>
              <a:t>/**</a:t>
            </a:r>
            <a:endParaRPr lang="zh-CN" altLang="zh-CN" sz="1100" dirty="0"/>
          </a:p>
          <a:p>
            <a:r>
              <a:rPr lang="en-US" altLang="zh-CN" sz="1100" dirty="0"/>
              <a:t>  Definition for a binary tree node.</a:t>
            </a:r>
            <a:endParaRPr lang="zh-CN" altLang="zh-CN" sz="1100" dirty="0"/>
          </a:p>
          <a:p>
            <a:r>
              <a:rPr lang="en-US" altLang="zh-CN" sz="1100" dirty="0"/>
              <a:t>  </a:t>
            </a:r>
            <a:r>
              <a:rPr lang="en-US" altLang="zh-CN" sz="1100" dirty="0" err="1"/>
              <a:t>struct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*left;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*right;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x) :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(x), left(NULL), right(NULL) {}</a:t>
            </a:r>
            <a:endParaRPr lang="zh-CN" altLang="zh-CN" sz="1100" dirty="0"/>
          </a:p>
          <a:p>
            <a:r>
              <a:rPr lang="en-US" altLang="zh-CN" sz="1100" dirty="0"/>
              <a:t>  };</a:t>
            </a:r>
            <a:endParaRPr lang="zh-CN" altLang="zh-CN" sz="1100" dirty="0"/>
          </a:p>
          <a:p>
            <a:r>
              <a:rPr lang="en-US" altLang="zh-CN" sz="1100" dirty="0"/>
              <a:t> */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773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663575"/>
            <a:ext cx="3962400" cy="2031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100" dirty="0" smtClean="0"/>
              <a:t>     </a:t>
            </a:r>
            <a:r>
              <a:rPr lang="zh-CN" altLang="zh-CN" sz="1100" dirty="0" smtClean="0"/>
              <a:t>这题属于</a:t>
            </a:r>
            <a:r>
              <a:rPr lang="zh-CN" altLang="zh-CN" sz="1100" dirty="0"/>
              <a:t>最基本的树遍历的问题。问题要求就是判断两个树是不是一样，基于先序，中序或者后序遍历都可以做完成，因为对遍历顺序没有要求。这里我们主要考虑一下结束条件，如果两个结点都是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，也就是到头了，那么返回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。如果其中一个是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，说明在一棵树上结点到头，另一棵树结点还没结束，即树不相同，或者两个结点都非空，并且结点值不相同，返回</a:t>
            </a:r>
            <a:r>
              <a:rPr lang="en-US" altLang="zh-CN" sz="1100" dirty="0"/>
              <a:t>false</a:t>
            </a:r>
            <a:r>
              <a:rPr lang="zh-CN" altLang="zh-CN" sz="1100" dirty="0"/>
              <a:t>。最后递归处理两个结点的左右子树，返回左右子树递归的与结果即可。这里使用的是先序遍历，算法的复杂度跟遍历是一致的</a:t>
            </a:r>
            <a:r>
              <a:rPr lang="zh-CN" altLang="zh-CN" sz="1100" dirty="0" smtClean="0"/>
              <a:t>。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949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代码</a:t>
            </a:r>
            <a:r>
              <a:rPr lang="zh-CN" altLang="zh-CN" sz="1100" dirty="0" smtClean="0"/>
              <a:t>：</a:t>
            </a:r>
            <a:endParaRPr lang="en-US" altLang="zh-CN" sz="1100" dirty="0" smtClean="0"/>
          </a:p>
          <a:p>
            <a:endParaRPr lang="zh-CN" altLang="zh-CN" sz="1100" dirty="0"/>
          </a:p>
          <a:p>
            <a:pPr lvl="0"/>
            <a:r>
              <a:rPr lang="en-US" altLang="zh-CN" sz="1100" dirty="0"/>
              <a:t> 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&amp;&amp;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true;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||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</a:t>
            </a:r>
            <a:r>
              <a:rPr lang="en-US" altLang="zh-CN" sz="1100" dirty="0" err="1"/>
              <a:t>p.val</a:t>
            </a:r>
            <a:r>
              <a:rPr lang="en-US" altLang="zh-CN" sz="1100" dirty="0"/>
              <a:t>!=</a:t>
            </a:r>
            <a:r>
              <a:rPr lang="en-US" altLang="zh-CN" sz="1100" dirty="0" err="1"/>
              <a:t>q.val</a:t>
            </a:r>
            <a:r>
              <a:rPr lang="en-US" altLang="zh-CN" sz="1100" dirty="0"/>
              <a:t>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return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p.left,q.left</a:t>
            </a:r>
            <a:r>
              <a:rPr lang="en-US" altLang="zh-CN" sz="1100" dirty="0"/>
              <a:t>) &amp;&amp;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p.right,q.right</a:t>
            </a:r>
            <a:r>
              <a:rPr lang="en-US" altLang="zh-CN" sz="1100" dirty="0"/>
              <a:t>);  </a:t>
            </a:r>
            <a:endParaRPr lang="zh-CN" altLang="zh-CN" sz="1100" dirty="0"/>
          </a:p>
          <a:p>
            <a:r>
              <a:rPr lang="en-US" altLang="zh-CN" sz="1100" dirty="0"/>
              <a:t>} 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6144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相连</a:t>
            </a:r>
            <a:r>
              <a:rPr lang="zh-CN" altLang="zh-CN" sz="1400" b="1" dirty="0"/>
              <a:t>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11175"/>
            <a:ext cx="3962400" cy="2454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100" dirty="0" smtClean="0"/>
              <a:t>     </a:t>
            </a:r>
            <a:r>
              <a:rPr lang="zh-CN" altLang="zh-CN" sz="1100" dirty="0" smtClean="0"/>
              <a:t>对于</a:t>
            </a:r>
            <a:r>
              <a:rPr lang="zh-CN" altLang="zh-CN" sz="1100" dirty="0"/>
              <a:t>一个</a:t>
            </a:r>
            <a:r>
              <a:rPr lang="en-US" altLang="zh-CN" sz="1100" dirty="0"/>
              <a:t>01</a:t>
            </a:r>
            <a:r>
              <a:rPr lang="zh-CN" altLang="zh-CN" sz="1100" dirty="0"/>
              <a:t>矩阵</a:t>
            </a:r>
            <a:r>
              <a:rPr lang="en-US" altLang="zh-CN" sz="1100" dirty="0"/>
              <a:t>A</a:t>
            </a:r>
            <a:r>
              <a:rPr lang="zh-CN" altLang="zh-CN" sz="1100" dirty="0"/>
              <a:t>，求其中有多少片连成一片的</a:t>
            </a:r>
            <a:r>
              <a:rPr lang="en-US" altLang="zh-CN" sz="1100" dirty="0"/>
              <a:t>1. </a:t>
            </a:r>
            <a:r>
              <a:rPr lang="zh-CN" altLang="zh-CN" sz="1100" dirty="0"/>
              <a:t>每个</a:t>
            </a:r>
            <a:r>
              <a:rPr lang="en-US" altLang="zh-CN" sz="1100" dirty="0"/>
              <a:t>1</a:t>
            </a:r>
            <a:r>
              <a:rPr lang="zh-CN" altLang="zh-CN" sz="1100" dirty="0"/>
              <a:t>可以和上下左右的</a:t>
            </a:r>
            <a:r>
              <a:rPr lang="en-US" altLang="zh-CN" sz="1100" dirty="0"/>
              <a:t>1</a:t>
            </a:r>
            <a:r>
              <a:rPr lang="zh-CN" altLang="zh-CN" sz="1100" dirty="0" smtClean="0"/>
              <a:t>相连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en-US" altLang="zh-CN" sz="1100" dirty="0" smtClean="0"/>
              <a:t>     </a:t>
            </a:r>
            <a:r>
              <a:rPr lang="zh-CN" altLang="zh-CN" sz="1100" dirty="0" smtClean="0"/>
              <a:t>请</a:t>
            </a:r>
            <a:r>
              <a:rPr lang="zh-CN" altLang="zh-CN" sz="1100" dirty="0"/>
              <a:t>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类实现解决这一问题的函数</a:t>
            </a:r>
            <a:r>
              <a:rPr lang="en-US" altLang="zh-CN" sz="1100" dirty="0" err="1"/>
              <a:t>countConnectedOnes</a:t>
            </a:r>
            <a:r>
              <a:rPr lang="zh-CN" altLang="zh-CN" sz="1100" dirty="0"/>
              <a:t>，函数参数</a:t>
            </a:r>
            <a:r>
              <a:rPr lang="en-US" altLang="zh-CN" sz="1100" dirty="0"/>
              <a:t>A</a:t>
            </a:r>
            <a:r>
              <a:rPr lang="zh-CN" altLang="zh-CN" sz="1100" dirty="0"/>
              <a:t>为给出的</a:t>
            </a:r>
            <a:r>
              <a:rPr lang="en-US" altLang="zh-CN" sz="1100" dirty="0"/>
              <a:t>01</a:t>
            </a:r>
            <a:r>
              <a:rPr lang="zh-CN" altLang="zh-CN" sz="1100" dirty="0"/>
              <a:t>矩阵，</a:t>
            </a:r>
            <a:r>
              <a:rPr lang="en-US" altLang="zh-CN" sz="1100" dirty="0"/>
              <a:t>A</a:t>
            </a:r>
            <a:r>
              <a:rPr lang="zh-CN" altLang="zh-CN" sz="1100" dirty="0"/>
              <a:t>的行数和列数均不大于</a:t>
            </a:r>
            <a:r>
              <a:rPr lang="en-US" altLang="zh-CN" sz="1100" dirty="0"/>
              <a:t>1000. </a:t>
            </a:r>
            <a:r>
              <a:rPr lang="zh-CN" altLang="zh-CN" sz="1100" dirty="0"/>
              <a:t>函数的返回值是问题的</a:t>
            </a:r>
            <a:r>
              <a:rPr lang="zh-CN" altLang="zh-CN" sz="1100" dirty="0" smtClean="0"/>
              <a:t>答案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countConnectedOnes</a:t>
            </a:r>
            <a:r>
              <a:rPr lang="en-US" altLang="zh-CN" sz="1100" dirty="0"/>
              <a:t>(vector&lt;vector&lt;char&gt;&gt;&amp; A) {</a:t>
            </a:r>
            <a:endParaRPr lang="zh-CN" altLang="zh-CN" sz="1100" dirty="0"/>
          </a:p>
          <a:p>
            <a:r>
              <a:rPr lang="en-US" altLang="zh-CN" sz="1100" dirty="0"/>
              <a:t>           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7014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1244</Words>
  <Application>Microsoft Office PowerPoint</Application>
  <PresentationFormat>自定义</PresentationFormat>
  <Paragraphs>222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Tahoma</vt:lpstr>
      <vt:lpstr>Times New Roman</vt:lpstr>
      <vt:lpstr>Office Theme</vt:lpstr>
      <vt:lpstr>Algorithm Design and Applications 算法设计与应用基础</vt:lpstr>
      <vt:lpstr>Grading Scheme</vt:lpstr>
      <vt:lpstr>Main Topics</vt:lpstr>
      <vt:lpstr>等价二叉树</vt:lpstr>
      <vt:lpstr>等价二叉树</vt:lpstr>
      <vt:lpstr>等价二叉树</vt:lpstr>
      <vt:lpstr>解题思路：</vt:lpstr>
      <vt:lpstr>解题思路：</vt:lpstr>
      <vt:lpstr>相连的1</vt:lpstr>
      <vt:lpstr>相连的1</vt:lpstr>
      <vt:lpstr>解题思路：</vt:lpstr>
      <vt:lpstr>解题思路：</vt:lpstr>
      <vt:lpstr>解题思路：</vt:lpstr>
      <vt:lpstr>小黄车</vt:lpstr>
      <vt:lpstr>小黄车</vt:lpstr>
      <vt:lpstr>小黄车</vt:lpstr>
      <vt:lpstr>解题思路：</vt:lpstr>
      <vt:lpstr>解题思路：</vt:lpstr>
      <vt:lpstr>解题思路：</vt:lpstr>
      <vt:lpstr>解题思路：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Windows 用户</cp:lastModifiedBy>
  <cp:revision>88</cp:revision>
  <dcterms:created xsi:type="dcterms:W3CDTF">2016-09-14T00:28:07Z</dcterms:created>
  <dcterms:modified xsi:type="dcterms:W3CDTF">2019-06-25T08:04:09Z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