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9"/>
  </p:notesMasterIdLst>
  <p:handoutMasterIdLst>
    <p:handoutMasterId r:id="rId45"/>
  </p:handoutMasterIdLst>
  <p:sldIdLst>
    <p:sldId id="256" r:id="rId5"/>
    <p:sldId id="294" r:id="rId6"/>
    <p:sldId id="295" r:id="rId7"/>
    <p:sldId id="296" r:id="rId8"/>
    <p:sldId id="297" r:id="rId10"/>
    <p:sldId id="298" r:id="rId11"/>
    <p:sldId id="299" r:id="rId12"/>
    <p:sldId id="300" r:id="rId13"/>
    <p:sldId id="302" r:id="rId14"/>
    <p:sldId id="331" r:id="rId15"/>
    <p:sldId id="332" r:id="rId16"/>
    <p:sldId id="333" r:id="rId17"/>
    <p:sldId id="304" r:id="rId18"/>
    <p:sldId id="305" r:id="rId19"/>
    <p:sldId id="301" r:id="rId20"/>
    <p:sldId id="303" r:id="rId21"/>
    <p:sldId id="307" r:id="rId22"/>
    <p:sldId id="308" r:id="rId23"/>
    <p:sldId id="309" r:id="rId24"/>
    <p:sldId id="310" r:id="rId25"/>
    <p:sldId id="325" r:id="rId26"/>
    <p:sldId id="329" r:id="rId27"/>
    <p:sldId id="311" r:id="rId28"/>
    <p:sldId id="312" r:id="rId29"/>
    <p:sldId id="313" r:id="rId30"/>
    <p:sldId id="314" r:id="rId31"/>
    <p:sldId id="315" r:id="rId32"/>
    <p:sldId id="316" r:id="rId33"/>
    <p:sldId id="326" r:id="rId34"/>
    <p:sldId id="327" r:id="rId35"/>
    <p:sldId id="330" r:id="rId36"/>
    <p:sldId id="318" r:id="rId37"/>
    <p:sldId id="319" r:id="rId38"/>
    <p:sldId id="320" r:id="rId39"/>
    <p:sldId id="322" r:id="rId40"/>
    <p:sldId id="321" r:id="rId41"/>
    <p:sldId id="323" r:id="rId42"/>
    <p:sldId id="324" r:id="rId43"/>
    <p:sldId id="289" r:id="rId44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FF"/>
    <a:srgbClr val="CC99FF"/>
    <a:srgbClr val="0033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687"/>
  </p:normalViewPr>
  <p:slideViewPr>
    <p:cSldViewPr showGuides="1">
      <p:cViewPr varScale="1">
        <p:scale>
          <a:sx n="62" d="100"/>
          <a:sy n="62" d="100"/>
        </p:scale>
        <p:origin x="-139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0" hangingPunct="0">
              <a:defRPr sz="1300" smtClean="0"/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0" hangingPunct="0">
              <a:defRPr sz="1300" smtClean="0"/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0" name="Rectangle 4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0" hangingPunct="0">
              <a:defRPr sz="1300" smtClean="0"/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p>
            <a:pPr lvl="0" algn="r" defTabSz="990600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/>
          <a:p>
            <a:pPr lvl="0" eaLnBrk="1" hangingPunct="1"/>
            <a:r>
              <a:rPr lang="en-US" altLang="zh-CN" b="1" dirty="0"/>
              <a:t>\t </a:t>
            </a:r>
            <a:r>
              <a:rPr lang="zh-CN" altLang="en-US" b="1" dirty="0"/>
              <a:t>一个制表位</a:t>
            </a:r>
            <a:endParaRPr lang="zh-CN" alt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/>
          <a:p>
            <a:pPr lvl="0" eaLnBrk="1" hangingPunct="1"/>
            <a:r>
              <a:rPr lang="en-US" altLang="zh-CN" b="1" dirty="0"/>
              <a:t>Lexeme</a:t>
            </a:r>
            <a:r>
              <a:rPr lang="zh-CN" altLang="en-US" b="1" dirty="0"/>
              <a:t>：词素</a:t>
            </a:r>
            <a:endParaRPr lang="zh-CN" alt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1470025"/>
          </a:xfrm>
        </p:spPr>
        <p:txBody>
          <a:bodyPr vert="horz"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7000924" cy="928694"/>
          </a:xfrm>
        </p:spPr>
        <p:txBody>
          <a:bodyPr vert="horz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186766" cy="4643470"/>
          </a:xfrm>
        </p:spPr>
        <p:txBody>
          <a:bodyPr/>
          <a:lstStyle>
            <a:lvl1pPr>
              <a:buNone/>
              <a:defRPr b="1"/>
            </a:lvl1pPr>
            <a:lvl2pPr>
              <a:defRPr b="1"/>
            </a:lvl2pPr>
            <a:lvl4pPr>
              <a:defRPr b="1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 descr="new1_19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214313"/>
            <a:ext cx="1785938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7" descr="new1_19.gif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1" contrast="-70000"/>
          </a:blip>
          <a:stretch>
            <a:fillRect/>
          </a:stretch>
        </p:blipFill>
        <p:spPr>
          <a:xfrm>
            <a:off x="4214813" y="3929063"/>
            <a:ext cx="4929187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285750" y="1285875"/>
            <a:ext cx="1785938" cy="4929188"/>
          </a:xfrm>
          <a:prstGeom prst="rect">
            <a:avLst/>
          </a:prstGeom>
          <a:noFill/>
          <a:ln w="9525">
            <a:noFill/>
          </a:ln>
        </p:spPr>
        <p:txBody>
          <a:bodyPr vert="eaVert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>
          <a:xfrm>
            <a:off x="2143125" y="214313"/>
            <a:ext cx="6543675" cy="600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TW" dirty="0"/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kern="120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Principles of Compiler Construction</a:t>
            </a:r>
            <a:endParaRPr lang="zh-CN" altLang="en-US" kern="1200" dirty="0"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39939" name="副标题 2"/>
          <p:cNvSpPr>
            <a:spLocks noGrp="1"/>
          </p:cNvSpPr>
          <p:nvPr>
            <p:ph type="subTitle" idx="1"/>
          </p:nvPr>
        </p:nvSpPr>
        <p:spPr>
          <a:xfrm>
            <a:off x="1000125" y="3071813"/>
            <a:ext cx="7000875" cy="20002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Lecture 2 Lexical Analysis (I)</a:t>
            </a:r>
            <a:endParaRPr lang="zh-CN" altLang="en-US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语言（</a:t>
            </a:r>
            <a:r>
              <a:rPr lang="en-US" altLang="zh-CN" dirty="0"/>
              <a:t>Language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字母表：字符的集合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语言：字母表∑上的语言，是由∑中字符组成的字符串的集合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例如：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∑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={0, 1}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则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{001, 100100}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{}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{1, 11, 111, 1111, …}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都是定义在字母表∑的语言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12738"/>
            <a:ext cx="7772400" cy="706438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程序设计语言</a:t>
            </a:r>
            <a:r>
              <a:rPr kumimoji="1" lang="zh-TW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zh-TW" altLang="en-US" sz="40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0" y="1485900"/>
            <a:ext cx="3094038" cy="4606925"/>
          </a:xfrm>
          <a:ln/>
        </p:spPr>
        <p:txBody>
          <a:bodyPr vert="horz" wrap="square" lIns="91440" tIns="45720" rIns="91440" bIns="45720" anchor="t"/>
          <a:p>
            <a:pPr algn="r" eaLnBrk="1" hangingPunct="1"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程序：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algn="r" eaLnBrk="1" hangingPunct="1"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程序设计：</a:t>
            </a:r>
            <a:endParaRPr lang="zh-TW" altLang="en-US" sz="2800" dirty="0"/>
          </a:p>
          <a:p>
            <a:pPr algn="r" eaLnBrk="1" hangingPunct="1"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程序设计语言：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algn="r" eaLnBrk="1" hangingPunct="1"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语句：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algn="r" eaLnBrk="1" hangingPunct="1">
              <a:buNone/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algn="r" eaLnBrk="1" hangingPunct="1">
              <a:buNone/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algn="r" eaLnBrk="1" hangingPunct="1"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语言</a:t>
            </a:r>
            <a:r>
              <a:rPr lang="zh-CN" altLang="en-US" sz="2800" dirty="0">
                <a:ea typeface="宋体" panose="02010600030101010101" pitchFamily="2" charset="-122"/>
              </a:rPr>
              <a:t>：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algn="r" eaLnBrk="1" hangingPunct="1"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作用：</a:t>
            </a:r>
            <a:endParaRPr lang="zh-TW" altLang="en-US" sz="2800" dirty="0"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/>
          <p:nvPr/>
        </p:nvSpPr>
        <p:spPr>
          <a:xfrm>
            <a:off x="3203575" y="1485900"/>
            <a:ext cx="5940425" cy="52562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告诉计算机“做什么”和“怎么做”</a:t>
            </a:r>
            <a:r>
              <a:rPr lang="zh-TW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PMingLiU" pitchFamily="18" charset="-120"/>
              </a:rPr>
              <a:t> </a:t>
            </a: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编写程序的过程</a:t>
            </a:r>
            <a:endParaRPr lang="zh-TW" altLang="en-US" sz="2800" b="1" dirty="0">
              <a:solidFill>
                <a:srgbClr val="3333CC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编写程序使用的语言</a:t>
            </a: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定义在一个</a:t>
            </a:r>
            <a:r>
              <a:rPr lang="zh-CN" altLang="en-US" sz="2800" b="1" u="sng" dirty="0">
                <a:solidFill>
                  <a:srgbClr val="3333CC"/>
                </a:solidFill>
                <a:latin typeface="Times New Roman" panose="02020603050405020304" pitchFamily="18" charset="0"/>
              </a:rPr>
              <a:t>字符集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合上的按一定的语法规则连接的有意义的字符串</a:t>
            </a:r>
            <a:endParaRPr lang="en-US" altLang="zh-CN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由语句组成的全体</a:t>
            </a: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交换信息的工具</a:t>
            </a:r>
            <a:endParaRPr lang="zh-TW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charRg st="67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7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charRg st="7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>
                                            <p:txEl>
                                              <p:charRg st="7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50863"/>
            <a:ext cx="7772400" cy="708025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自然语言与形式语言</a:t>
            </a:r>
            <a:endParaRPr kumimoji="1" lang="zh-TW" altLang="en-US" sz="40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685800" y="1557338"/>
            <a:ext cx="8134350" cy="5040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自然语言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人与人交换信息的工具。不精确，有二义性</a:t>
            </a:r>
            <a:r>
              <a:rPr lang="zh-TW" altLang="en-US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汉语、英语</a:t>
            </a:r>
            <a:endParaRPr lang="zh-CN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手提包</a:t>
            </a:r>
            <a:endParaRPr lang="zh-TW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形式语言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数学语言，精确语言，无二义性。</a:t>
            </a:r>
            <a:endParaRPr lang="zh-CN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计算机语言为人与计算机交换信息的工具</a:t>
            </a:r>
            <a:r>
              <a:rPr lang="zh-TW" altLang="en-US" b="1" dirty="0">
                <a:solidFill>
                  <a:schemeClr val="accent2"/>
                </a:solidFill>
              </a:rPr>
              <a:t> </a:t>
            </a:r>
            <a:endParaRPr lang="zh-TW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TW" altLang="en-US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计算机语言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文法、自动机、表达式</a:t>
            </a:r>
            <a:endParaRPr lang="zh-TW" altLang="en-US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charRg st="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charRg st="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9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charRg st="9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charRg st="9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0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charRg st="10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charRg st="10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语言的运算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500063" y="1500188"/>
            <a:ext cx="8186737" cy="1071562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语言是一种集合，所以集合的运算也适用于语言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22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2447925"/>
            <a:ext cx="8191500" cy="2481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语言运算的例子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28625" y="1571625"/>
            <a:ext cx="8258175" cy="571500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kern="1200" dirty="0">
                <a:latin typeface="+mn-lt"/>
                <a:ea typeface="+mn-ea"/>
                <a:cs typeface="+mn-cs"/>
              </a:rPr>
              <a:t>L={A,B,…,Z,a,b,…,z}, D={0,1,…,9}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325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838" y="2214563"/>
            <a:ext cx="8769350" cy="4214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215188" cy="928688"/>
          </a:xfrm>
          <a:ln/>
        </p:spPr>
        <p:txBody>
          <a:bodyPr wrap="square" lIns="91440" tIns="45720" rIns="91440" bIns="45720" anchor="ctr"/>
          <a:p>
            <a:r>
              <a:rPr lang="zh-CN" altLang="en-US" dirty="0"/>
              <a:t>正则语言（</a:t>
            </a:r>
            <a:r>
              <a:rPr lang="en-US" altLang="zh-CN" dirty="0"/>
              <a:t>Regular Language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81013" y="1504950"/>
            <a:ext cx="8186737" cy="2355850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正则语言的优点：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容易理解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能高效实现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具有坚实的理论基础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4276" name="内容占位符 2"/>
          <p:cNvSpPr txBox="1"/>
          <p:nvPr/>
        </p:nvSpPr>
        <p:spPr>
          <a:xfrm>
            <a:off x="4643438" y="1016000"/>
            <a:ext cx="3992562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r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Franklin Gothic Book" pitchFamily="34" charset="0"/>
                <a:ea typeface="华文楷体" panose="02010600040101010101" pitchFamily="2" charset="-122"/>
              </a:rPr>
              <a:t>3.3.3  Regular  Expressions</a:t>
            </a:r>
            <a:endParaRPr lang="zh-CN" altLang="en-US" sz="2000" b="1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正则表达式及其描述的语言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285750" y="1285875"/>
            <a:ext cx="8572500" cy="4286250"/>
          </a:xfrm>
          <a:ln/>
        </p:spPr>
        <p:txBody>
          <a:bodyPr vert="horz" wrap="square" lIns="91440" tIns="45720" rIns="91440" bIns="45720" anchor="t"/>
          <a:p>
            <a:pPr lvl="1">
              <a:lnSpc>
                <a:spcPct val="80000"/>
              </a:lnSpc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递归定义：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Basis:</a:t>
            </a:r>
            <a:endParaRPr lang="en-US" altLang="zh-CN" sz="2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is a regular expr; L(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) = {}.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 is a regular expr; L(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) = {a}.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Induction: if r and s are regular exprs, </a:t>
            </a:r>
            <a:endParaRPr lang="en-US" altLang="zh-CN" sz="2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b="1" dirty="0"/>
              <a:t>r | s</a:t>
            </a:r>
            <a:r>
              <a:rPr lang="en-US" altLang="zh-CN" sz="2800" dirty="0"/>
              <a:t> is a </a:t>
            </a:r>
            <a:r>
              <a:rPr lang="en-US" altLang="zh-CN" sz="2800" dirty="0">
                <a:sym typeface="Symbol" panose="05050102010706020507" pitchFamily="18" charset="2"/>
              </a:rPr>
              <a:t>regular expr; L(</a:t>
            </a:r>
            <a:r>
              <a:rPr lang="en-US" altLang="zh-CN" sz="2800" b="1" dirty="0">
                <a:sym typeface="Symbol" panose="05050102010706020507" pitchFamily="18" charset="2"/>
              </a:rPr>
              <a:t>r | s</a:t>
            </a:r>
            <a:r>
              <a:rPr lang="en-US" altLang="zh-CN" sz="2800" dirty="0">
                <a:sym typeface="Symbol" panose="05050102010706020507" pitchFamily="18" charset="2"/>
              </a:rPr>
              <a:t>) = L(</a:t>
            </a:r>
            <a:r>
              <a:rPr lang="en-US" altLang="zh-CN" sz="2800" b="1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MT Extra" panose="05050102010205020202" pitchFamily="18" charset="2"/>
              </a:rPr>
              <a:t> L(</a:t>
            </a:r>
            <a:r>
              <a:rPr lang="en-US" altLang="zh-CN" sz="2800" b="1" dirty="0">
                <a:sym typeface="MT Extra" panose="05050102010205020202" pitchFamily="18" charset="2"/>
              </a:rPr>
              <a:t>s</a:t>
            </a:r>
            <a:r>
              <a:rPr lang="en-US" altLang="zh-CN" sz="2800" dirty="0">
                <a:sym typeface="MT Extra" panose="05050102010205020202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endParaRPr lang="en-US" altLang="zh-CN" sz="2800" dirty="0">
              <a:sym typeface="MT Extra" panose="05050102010205020202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b="1" dirty="0"/>
              <a:t>r s</a:t>
            </a:r>
            <a:r>
              <a:rPr lang="en-US" altLang="zh-CN" sz="2800" dirty="0"/>
              <a:t> is a </a:t>
            </a:r>
            <a:r>
              <a:rPr lang="en-US" altLang="zh-CN" sz="2800" dirty="0">
                <a:sym typeface="Symbol" panose="05050102010706020507" pitchFamily="18" charset="2"/>
              </a:rPr>
              <a:t>regular expr; L(</a:t>
            </a:r>
            <a:r>
              <a:rPr lang="en-US" altLang="zh-CN" sz="2800" b="1" dirty="0">
                <a:sym typeface="Symbol" panose="05050102010706020507" pitchFamily="18" charset="2"/>
              </a:rPr>
              <a:t>r s</a:t>
            </a:r>
            <a:r>
              <a:rPr lang="en-US" altLang="zh-CN" sz="2800" dirty="0">
                <a:sym typeface="Symbol" panose="05050102010706020507" pitchFamily="18" charset="2"/>
              </a:rPr>
              <a:t>) = L(</a:t>
            </a:r>
            <a:r>
              <a:rPr lang="en-US" altLang="zh-CN" sz="2800" b="1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MT Extra" panose="05050102010205020202" pitchFamily="18" charset="2"/>
              </a:rPr>
              <a:t>L(</a:t>
            </a:r>
            <a:r>
              <a:rPr lang="en-US" altLang="zh-CN" sz="2800" b="1" dirty="0">
                <a:sym typeface="MT Extra" panose="05050102010205020202" pitchFamily="18" charset="2"/>
              </a:rPr>
              <a:t>s</a:t>
            </a:r>
            <a:r>
              <a:rPr lang="en-US" altLang="zh-CN" sz="2800" dirty="0">
                <a:sym typeface="MT Extra" panose="05050102010205020202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endParaRPr lang="en-US" altLang="zh-CN" sz="2800" dirty="0">
              <a:sym typeface="MT Extra" panose="05050102010205020202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b="1" dirty="0"/>
              <a:t>r</a:t>
            </a:r>
            <a:r>
              <a:rPr lang="en-US" altLang="zh-CN" sz="2800" b="1" baseline="30000" dirty="0"/>
              <a:t>*</a:t>
            </a:r>
            <a:r>
              <a:rPr lang="en-US" altLang="zh-CN" sz="2800" dirty="0"/>
              <a:t> is a </a:t>
            </a:r>
            <a:r>
              <a:rPr lang="en-US" altLang="zh-CN" sz="2800" dirty="0">
                <a:sym typeface="Symbol" panose="05050102010706020507" pitchFamily="18" charset="2"/>
              </a:rPr>
              <a:t>regular expr; L(</a:t>
            </a:r>
            <a:r>
              <a:rPr lang="en-US" altLang="zh-CN" sz="2800" b="1" dirty="0"/>
              <a:t>r</a:t>
            </a:r>
            <a:r>
              <a:rPr lang="en-US" altLang="zh-CN" sz="2800" b="1" baseline="30000" dirty="0"/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) = (L(</a:t>
            </a:r>
            <a:r>
              <a:rPr lang="en-US" altLang="zh-CN" sz="2800" b="1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MT Extra" panose="05050102010205020202" pitchFamily="18" charset="2"/>
              </a:rPr>
              <a:t>)</a:t>
            </a:r>
            <a:r>
              <a:rPr lang="en-US" altLang="zh-CN" sz="2800" baseline="30000" dirty="0"/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b="1" dirty="0"/>
              <a:t>(r)</a:t>
            </a:r>
            <a:r>
              <a:rPr lang="en-US" altLang="zh-CN" sz="2800" dirty="0"/>
              <a:t> is a </a:t>
            </a:r>
            <a:r>
              <a:rPr lang="en-US" altLang="zh-CN" sz="2800" dirty="0">
                <a:sym typeface="Symbol" panose="05050102010706020507" pitchFamily="18" charset="2"/>
              </a:rPr>
              <a:t>regular expr; L(</a:t>
            </a:r>
            <a:r>
              <a:rPr lang="en-US" altLang="zh-CN" sz="2800" b="1" dirty="0"/>
              <a:t>(r)</a:t>
            </a:r>
            <a:r>
              <a:rPr lang="en-US" altLang="zh-CN" sz="2800" dirty="0">
                <a:sym typeface="Symbol" panose="05050102010706020507" pitchFamily="18" charset="2"/>
              </a:rPr>
              <a:t>) = L(</a:t>
            </a:r>
            <a:r>
              <a:rPr lang="en-US" altLang="zh-CN" sz="2800" b="1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).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一些规定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3143250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为了去除不必要的符号，我们规定：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一元运算符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*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具有最高的优先级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连接运算符具有次高优先级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|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运算符的优先级最低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上述运算符都是左结合的（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left associative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令字母表为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{a, b}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2214563"/>
            <a:ext cx="8456612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正则语言</a:t>
            </a:r>
            <a:endParaRPr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7" cy="4857750"/>
          </a:xfrm>
          <a:ln/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language that can be defined by a regular expression is called a </a:t>
            </a:r>
            <a:r>
              <a:rPr lang="en-US" altLang="zh-CN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regular set</a:t>
            </a:r>
            <a:r>
              <a:rPr lang="en-US" altLang="zh-CN" i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i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two regular expressions r and s denote the same regular set, we say they are </a:t>
            </a:r>
            <a:r>
              <a:rPr lang="en-US" altLang="zh-CN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equivalent </a:t>
            </a:r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write </a:t>
            </a:r>
            <a:r>
              <a:rPr lang="en-US" altLang="zh-CN" i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= s.</a:t>
            </a:r>
            <a:endParaRPr lang="en-US" altLang="zh-CN" i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(a|b)=(b|a)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回顾：编译器的结构</a:t>
            </a:r>
            <a:endParaRPr lang="zh-CN" altLang="en-US" dirty="0"/>
          </a:p>
        </p:txBody>
      </p:sp>
      <p:pic>
        <p:nvPicPr>
          <p:cNvPr id="40963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43125" y="1285875"/>
            <a:ext cx="4583113" cy="5214938"/>
          </a:xfrm>
          <a:ln/>
        </p:spPr>
      </p:pic>
      <p:sp>
        <p:nvSpPr>
          <p:cNvPr id="5" name="椭圆 4"/>
          <p:cNvSpPr/>
          <p:nvPr/>
        </p:nvSpPr>
        <p:spPr>
          <a:xfrm>
            <a:off x="3786188" y="1500188"/>
            <a:ext cx="3143250" cy="92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一些正则语言的等价规则</a:t>
            </a:r>
            <a:endParaRPr lang="zh-CN" altLang="en-US" dirty="0"/>
          </a:p>
        </p:txBody>
      </p:sp>
      <p:pic>
        <p:nvPicPr>
          <p:cNvPr id="593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357313"/>
            <a:ext cx="9131300" cy="414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571625"/>
            <a:ext cx="8715375" cy="4643438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2400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语言的标识符：</a:t>
            </a:r>
            <a:endParaRPr lang="en-US" altLang="zh-CN" sz="2400" kern="1200" dirty="0">
              <a:solidFill>
                <a:srgbClr val="3333CC"/>
              </a:solidFill>
              <a:latin typeface="+mn-lt"/>
              <a:ea typeface="+mn-ea"/>
              <a:cs typeface="+mn-cs"/>
            </a:endParaRPr>
          </a:p>
          <a:p>
            <a:pPr/>
            <a:r>
              <a:rPr lang="en-US" altLang="zh-CN" sz="2400" kern="1200" dirty="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(a | b | ... | z | A | B | ... | Z|_)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 ( </a:t>
            </a:r>
            <a:r>
              <a:rPr lang="en-US" altLang="zh-CN" sz="2400" kern="1200" dirty="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(a | b | ... | z | A | B | ... | Z|_)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 | </a:t>
            </a:r>
            <a:r>
              <a:rPr lang="en-US" altLang="zh-CN" sz="2400" kern="1200" dirty="0">
                <a:solidFill>
                  <a:srgbClr val="A50021"/>
                </a:solidFill>
                <a:latin typeface="+mn-lt"/>
                <a:ea typeface="+mn-ea"/>
                <a:cs typeface="+mn-cs"/>
              </a:rPr>
              <a:t>(0 | 1 | ... | 9)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 )</a:t>
            </a:r>
            <a:r>
              <a:rPr lang="en-US" altLang="zh-CN" sz="2400" kern="1200" baseline="30000" dirty="0">
                <a:latin typeface="+mn-lt"/>
                <a:ea typeface="+mn-ea"/>
                <a:cs typeface="+mn-cs"/>
              </a:rPr>
              <a:t>*</a:t>
            </a:r>
            <a:endParaRPr lang="en-US" altLang="zh-CN" sz="2400" kern="1200" baseline="30000" dirty="0">
              <a:latin typeface="+mn-lt"/>
              <a:ea typeface="+mn-ea"/>
              <a:cs typeface="+mn-cs"/>
            </a:endParaRPr>
          </a:p>
          <a:p>
            <a:pPr/>
            <a:endParaRPr lang="en-US" altLang="zh-CN" sz="2400" kern="1200" baseline="30000" dirty="0">
              <a:latin typeface="+mn-lt"/>
              <a:ea typeface="+mn-ea"/>
              <a:cs typeface="+mn-cs"/>
            </a:endParaRPr>
          </a:p>
          <a:p>
            <a:pPr/>
            <a:endParaRPr lang="en-US" altLang="zh-CN" sz="2400" kern="1200" baseline="300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sz="2400" kern="1200" dirty="0">
                <a:latin typeface="+mn-lt"/>
                <a:ea typeface="+mn-ea"/>
                <a:cs typeface="+mn-cs"/>
              </a:rPr>
              <a:t>还是太繁琐了，有没更简洁的表示？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571625"/>
            <a:ext cx="8715375" cy="4643438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2400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语言的标识符：</a:t>
            </a:r>
            <a:endParaRPr lang="en-US" altLang="zh-CN" sz="2400" kern="1200" dirty="0">
              <a:solidFill>
                <a:srgbClr val="3333CC"/>
              </a:solidFill>
              <a:latin typeface="+mn-lt"/>
              <a:ea typeface="+mn-ea"/>
              <a:cs typeface="+mn-cs"/>
            </a:endParaRPr>
          </a:p>
          <a:p>
            <a:pPr/>
            <a:r>
              <a:rPr lang="en-US" altLang="zh-CN" sz="2400" kern="1200" dirty="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(a | b | ... | z | A | B | ... | Z|_)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 ( </a:t>
            </a:r>
            <a:r>
              <a:rPr lang="en-US" altLang="zh-CN" sz="2400" kern="1200" dirty="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(a | b | ... | z | A | B | ... | Z|_)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 | </a:t>
            </a:r>
            <a:r>
              <a:rPr lang="en-US" altLang="zh-CN" sz="2400" kern="1200" dirty="0">
                <a:solidFill>
                  <a:srgbClr val="A50021"/>
                </a:solidFill>
                <a:latin typeface="+mn-lt"/>
                <a:ea typeface="+mn-ea"/>
                <a:cs typeface="+mn-cs"/>
              </a:rPr>
              <a:t>(0 | 1 | ... | 9)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 )</a:t>
            </a:r>
            <a:r>
              <a:rPr lang="en-US" altLang="zh-CN" sz="2400" kern="1200" baseline="30000" dirty="0">
                <a:latin typeface="+mn-lt"/>
                <a:ea typeface="+mn-ea"/>
                <a:cs typeface="+mn-cs"/>
              </a:rPr>
              <a:t>*</a:t>
            </a:r>
            <a:endParaRPr lang="en-US" altLang="zh-CN" sz="2400" kern="1200" baseline="30000" dirty="0">
              <a:latin typeface="+mn-lt"/>
              <a:ea typeface="+mn-ea"/>
              <a:cs typeface="+mn-cs"/>
            </a:endParaRPr>
          </a:p>
          <a:p>
            <a:pPr/>
            <a:endParaRPr lang="en-US" altLang="zh-CN" sz="2400" kern="1200" baseline="30000" dirty="0">
              <a:latin typeface="+mn-lt"/>
              <a:ea typeface="+mn-ea"/>
              <a:cs typeface="+mn-cs"/>
            </a:endParaRPr>
          </a:p>
          <a:p>
            <a:pPr/>
            <a:endParaRPr lang="en-US" altLang="zh-CN" sz="2400" kern="1200" baseline="300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sz="2400" kern="1200" dirty="0">
                <a:latin typeface="+mn-lt"/>
                <a:ea typeface="+mn-ea"/>
                <a:cs typeface="+mn-cs"/>
              </a:rPr>
              <a:t>还是太繁琐了，有没更简洁的表示？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14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076700"/>
            <a:ext cx="7634288" cy="161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571625" y="285750"/>
            <a:ext cx="7286625" cy="928688"/>
          </a:xfrm>
          <a:ln/>
        </p:spPr>
        <p:txBody>
          <a:bodyPr wrap="square" lIns="91440" tIns="45720" rIns="91440" bIns="45720" anchor="ctr"/>
          <a:p>
            <a:r>
              <a:rPr lang="zh-CN" altLang="en-US" sz="4000" dirty="0"/>
              <a:t>正则定义（</a:t>
            </a:r>
            <a:r>
              <a:rPr lang="en-US" altLang="zh-CN" sz="4000" b="1" dirty="0"/>
              <a:t> Regular Definition 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  <p:sp>
        <p:nvSpPr>
          <p:cNvPr id="62467" name="矩形 1"/>
          <p:cNvSpPr/>
          <p:nvPr/>
        </p:nvSpPr>
        <p:spPr>
          <a:xfrm>
            <a:off x="179388" y="1268413"/>
            <a:ext cx="84963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200" dirty="0">
                <a:latin typeface="Arial" panose="020B0604020202020204" pitchFamily="34" charset="0"/>
              </a:rPr>
              <a:t>d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zh-CN" altLang="en-US" sz="3200" dirty="0">
                <a:latin typeface="Arial" panose="020B0604020202020204" pitchFamily="34" charset="0"/>
              </a:rPr>
              <a:t>→</a:t>
            </a:r>
            <a:r>
              <a:rPr lang="en-US" altLang="zh-CN" sz="3200" dirty="0">
                <a:latin typeface="Arial" panose="020B0604020202020204" pitchFamily="34" charset="0"/>
              </a:rPr>
              <a:t>r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endParaRPr lang="en-US" altLang="zh-CN" sz="3200" baseline="-250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3200" dirty="0">
                <a:latin typeface="Arial" panose="020B0604020202020204" pitchFamily="34" charset="0"/>
              </a:rPr>
              <a:t>d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zh-CN" altLang="en-US" sz="3200" dirty="0">
                <a:latin typeface="Arial" panose="020B0604020202020204" pitchFamily="34" charset="0"/>
              </a:rPr>
              <a:t>→</a:t>
            </a:r>
            <a:r>
              <a:rPr lang="en-US" altLang="zh-CN" sz="3200" dirty="0">
                <a:latin typeface="Arial" panose="020B0604020202020204" pitchFamily="34" charset="0"/>
              </a:rPr>
              <a:t>r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endParaRPr lang="en-US" altLang="zh-CN" sz="3200" baseline="-250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3200" dirty="0">
                <a:latin typeface="Arial" panose="020B0604020202020204" pitchFamily="34" charset="0"/>
              </a:rPr>
              <a:t>…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3200" dirty="0">
                <a:latin typeface="Arial" panose="020B0604020202020204" pitchFamily="34" charset="0"/>
              </a:rPr>
              <a:t>d</a:t>
            </a:r>
            <a:r>
              <a:rPr lang="en-US" altLang="zh-CN" sz="3200" baseline="-25000" dirty="0">
                <a:latin typeface="Arial" panose="020B0604020202020204" pitchFamily="34" charset="0"/>
              </a:rPr>
              <a:t>n</a:t>
            </a:r>
            <a:r>
              <a:rPr lang="zh-CN" altLang="en-US" sz="3200" dirty="0">
                <a:latin typeface="Arial" panose="020B0604020202020204" pitchFamily="34" charset="0"/>
              </a:rPr>
              <a:t>→</a:t>
            </a:r>
            <a:r>
              <a:rPr lang="en-US" altLang="zh-CN" sz="3200" dirty="0">
                <a:latin typeface="Arial" panose="020B0604020202020204" pitchFamily="34" charset="0"/>
              </a:rPr>
              <a:t>r</a:t>
            </a:r>
            <a:r>
              <a:rPr lang="en-US" altLang="zh-CN" sz="3200" baseline="-25000" dirty="0">
                <a:latin typeface="Arial" panose="020B0604020202020204" pitchFamily="34" charset="0"/>
              </a:rPr>
              <a:t>n</a:t>
            </a:r>
            <a:endParaRPr lang="en-US" altLang="zh-CN" sz="3200" baseline="-25000" dirty="0">
              <a:latin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</a:rPr>
              <a:t>where: 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</a:rPr>
              <a:t>1. Each d</a:t>
            </a:r>
            <a:r>
              <a:rPr lang="en-US" altLang="zh-CN" sz="3200" baseline="-25000" dirty="0"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latin typeface="Arial" panose="020B0604020202020204" pitchFamily="34" charset="0"/>
              </a:rPr>
              <a:t> is a new symbol, not  in C and not the same as any other of  the d'</a:t>
            </a:r>
            <a:r>
              <a:rPr lang="en-US" altLang="zh-CN" sz="3200" baseline="-25000" dirty="0">
                <a:latin typeface="Arial" panose="020B0604020202020204" pitchFamily="34" charset="0"/>
              </a:rPr>
              <a:t>s</a:t>
            </a:r>
            <a:r>
              <a:rPr lang="en-US" altLang="zh-CN" sz="3200" dirty="0">
                <a:latin typeface="Arial" panose="020B0604020202020204" pitchFamily="34" charset="0"/>
              </a:rPr>
              <a:t>, and 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algn="just"/>
            <a:r>
              <a:rPr lang="en-US" altLang="zh-CN" sz="3200" dirty="0">
                <a:latin typeface="Arial" panose="020B0604020202020204" pitchFamily="34" charset="0"/>
              </a:rPr>
              <a:t>2.  Each ri is a regular  expression over the alphabet C U {d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, d 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 , ..  . , d</a:t>
            </a:r>
            <a:r>
              <a:rPr lang="en-US" altLang="zh-CN" sz="3200" baseline="-25000" dirty="0">
                <a:latin typeface="Arial" panose="020B0604020202020204" pitchFamily="34" charset="0"/>
              </a:rPr>
              <a:t>i-1</a:t>
            </a:r>
            <a:r>
              <a:rPr lang="en-US" altLang="zh-CN" sz="3200" dirty="0">
                <a:latin typeface="Arial" panose="020B0604020202020204" pitchFamily="34" charset="0"/>
              </a:rPr>
              <a:t>). 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例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语言的标识符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357438"/>
            <a:ext cx="8089900" cy="1500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例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：无符号浮点数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13" y="2828925"/>
            <a:ext cx="843915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digit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→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 |  1 | … |9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digits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digit  digit*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optionalFraction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. digits |  ε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optionalExponent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( E  ( +  |  - |  ε  )  digits )  | ε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number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digits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optionalFraction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optionalExponent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正则表达式的扩展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  <a:ln/>
        </p:spPr>
        <p:txBody>
          <a:bodyPr vert="horz" wrap="square" lIns="91440" tIns="45720" rIns="91440" bIns="45720" anchor="t"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r</a:t>
            </a:r>
            <a:r>
              <a:rPr lang="en-US" altLang="zh-CN" kern="1200" baseline="30000" dirty="0">
                <a:latin typeface="+mn-lt"/>
                <a:ea typeface="+mn-ea"/>
                <a:cs typeface="+mn-cs"/>
              </a:rPr>
              <a:t>+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=rr*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r?=r|</a:t>
            </a:r>
            <a:r>
              <a:rPr lang="az-Cyrl-AZ" altLang="zh-CN" kern="1200" dirty="0">
                <a:latin typeface="+mn-lt"/>
                <a:ea typeface="+mn-ea"/>
                <a:cs typeface="+mn-cs"/>
              </a:rPr>
              <a:t>є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[abc]=a|b|c, 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[a-z]=a|b|…|z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语言标识符：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65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2357438"/>
            <a:ext cx="5676900" cy="1471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642938" y="3786188"/>
            <a:ext cx="8186738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kern="1200" cap="none" spc="0" normalizeH="0" baseline="0" noProof="0" dirty="0">
                <a:latin typeface="+mn-lt"/>
                <a:ea typeface="+mn-ea"/>
                <a:cs typeface="+mn-cs"/>
              </a:rPr>
              <a:t>无符号浮点数：</a:t>
            </a:r>
            <a:endParaRPr kumimoji="0" lang="zh-CN" altLang="en-US" sz="32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6656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4500563"/>
            <a:ext cx="7096125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7" cy="3000375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下列正则表达式描述什么语言？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a(a|b)*a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(a|b)*a(a|b)(a|b)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a*ba*ba*ba*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((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|a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)b*)*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用正则表达式描述下列语言：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所有由按词典递增序排列的小写字母组成的字符串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add, low</a:t>
            </a:r>
            <a:r>
              <a:rPr lang="zh-CN" altLang="en-US" dirty="0"/>
              <a:t>都符合要求，而</a:t>
            </a:r>
            <a:r>
              <a:rPr lang="en-US" altLang="zh-CN" dirty="0"/>
              <a:t>zzg</a:t>
            </a:r>
            <a:r>
              <a:rPr lang="zh-CN" altLang="en-US" dirty="0"/>
              <a:t>则不符合</a:t>
            </a:r>
            <a:endParaRPr lang="zh-CN" altLang="en-US" dirty="0"/>
          </a:p>
          <a:p>
            <a:pPr lvl="2"/>
            <a:r>
              <a:rPr lang="en-US" altLang="zh-CN" dirty="0"/>
              <a:t>a*b*c*d*e*f*g*h*i*....</a:t>
            </a:r>
            <a:br>
              <a:rPr lang="en-US" altLang="zh-CN" dirty="0"/>
            </a:b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不以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</a:t>
            </a:r>
            <a:r>
              <a:rPr lang="zh-CN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开头的所有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只含有字母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lang="zh-CN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3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87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87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714500" y="285750"/>
            <a:ext cx="7143750" cy="928688"/>
          </a:xfrm>
          <a:ln/>
        </p:spPr>
        <p:txBody>
          <a:bodyPr wrap="square" lIns="91440" tIns="45720" rIns="91440" bIns="45720" anchor="ctr"/>
          <a:p>
            <a:r>
              <a:rPr lang="en-US" altLang="zh-CN" dirty="0"/>
              <a:t>Lexical Analyzer vs. Syntax Analyzer (Parser)</a:t>
            </a:r>
            <a:endParaRPr lang="zh-CN" altLang="en-US" dirty="0"/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2000250"/>
            <a:ext cx="8256587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正则表达式的其它应用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  <a:ln/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文本搜索和模糊匹配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合法性检查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文本的自动更正和编辑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信息提取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……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dirty="0"/>
              <a:t>Chomsky hierarchy </a:t>
            </a:r>
            <a:endParaRPr lang="zh-CN" altLang="en-US" dirty="0"/>
          </a:p>
        </p:txBody>
      </p:sp>
      <p:pic>
        <p:nvPicPr>
          <p:cNvPr id="70659" name="Picture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916113"/>
            <a:ext cx="8208962" cy="288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dirty="0"/>
              <a:t>A Big QUESTION</a:t>
            </a:r>
            <a:endParaRPr lang="zh-CN" altLang="en-US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285750" y="2357438"/>
            <a:ext cx="8329613" cy="1500187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sz="5400" kern="1200" dirty="0">
                <a:latin typeface="+mn-lt"/>
                <a:ea typeface="+mn-ea"/>
                <a:cs typeface="+mn-cs"/>
              </a:rPr>
              <a:t>如何让计算机识别用正则表达式描述的语言？</a:t>
            </a:r>
            <a:endParaRPr lang="zh-CN" altLang="en-US" sz="5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非确定有限自动机（</a:t>
            </a:r>
            <a:r>
              <a:rPr lang="en-US" altLang="zh-CN" dirty="0"/>
              <a:t>NFA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7270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428750"/>
            <a:ext cx="902335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8" name="TextBox 4"/>
          <p:cNvSpPr txBox="1"/>
          <p:nvPr/>
        </p:nvSpPr>
        <p:spPr>
          <a:xfrm>
            <a:off x="357188" y="5357813"/>
            <a:ext cx="8429625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The </a:t>
            </a:r>
            <a:r>
              <a:rPr lang="en-US" altLang="zh-CN" sz="2400" i="1" dirty="0">
                <a:latin typeface="Arial" panose="020B0604020202020204" pitchFamily="34" charset="0"/>
              </a:rPr>
              <a:t>language defined (or accepted) by an NFA is the set of strings labeling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some</a:t>
            </a:r>
            <a:r>
              <a:rPr lang="en-US" altLang="zh-CN" sz="2400" dirty="0">
                <a:latin typeface="Arial" panose="020B0604020202020204" pitchFamily="34" charset="0"/>
              </a:rPr>
              <a:t> path from the start to an accepting state.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例子：</a:t>
            </a:r>
            <a:r>
              <a:rPr lang="en-US" altLang="zh-CN" dirty="0"/>
              <a:t>NFA</a:t>
            </a:r>
            <a:r>
              <a:rPr lang="zh-CN" altLang="en-US" dirty="0"/>
              <a:t>识别语言</a:t>
            </a:r>
            <a:endParaRPr lang="zh-CN" altLang="en-US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500063" y="4357688"/>
            <a:ext cx="8186737" cy="714375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识别语言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 L((a|b)*abb).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373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285875"/>
            <a:ext cx="8462962" cy="302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例子：带</a:t>
            </a:r>
            <a:r>
              <a:rPr lang="az-Cyrl-AZ" altLang="zh-CN" dirty="0"/>
              <a:t>є</a:t>
            </a:r>
            <a:r>
              <a:rPr lang="zh-CN" altLang="en-US" dirty="0"/>
              <a:t>的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500063" y="5429250"/>
            <a:ext cx="8186737" cy="642938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识别语言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L(aa*|bb*).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475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1241425"/>
            <a:ext cx="5351463" cy="390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确定有限自动机（</a:t>
            </a:r>
            <a:r>
              <a:rPr lang="en-US" altLang="zh-CN" dirty="0"/>
              <a:t>DFA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1071563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kern="1200" dirty="0">
                <a:latin typeface="+mn-lt"/>
                <a:ea typeface="+mn-ea"/>
                <a:cs typeface="+mn-cs"/>
              </a:rPr>
              <a:t>A </a:t>
            </a:r>
            <a:r>
              <a:rPr lang="en-US" altLang="zh-CN" i="1" kern="1200" dirty="0">
                <a:latin typeface="+mn-lt"/>
                <a:ea typeface="+mn-ea"/>
                <a:cs typeface="+mn-cs"/>
              </a:rPr>
              <a:t>deterministic finite automaton (DFA) is a special case of an NFA where: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578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3" y="2714625"/>
            <a:ext cx="8918575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71500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识别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(a|b)*abb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的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DFA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68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2428875"/>
            <a:ext cx="7470775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基于</a:t>
            </a:r>
            <a:r>
              <a:rPr lang="en-US" altLang="zh-CN" dirty="0"/>
              <a:t>DFA</a:t>
            </a:r>
            <a:r>
              <a:rPr lang="zh-CN" altLang="en-US" dirty="0"/>
              <a:t>的识别算法</a:t>
            </a:r>
            <a:endParaRPr lang="zh-CN" altLang="en-US" dirty="0"/>
          </a:p>
        </p:txBody>
      </p:sp>
      <p:pic>
        <p:nvPicPr>
          <p:cNvPr id="778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1347788"/>
            <a:ext cx="5791200" cy="443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500063" y="2357438"/>
            <a:ext cx="8186737" cy="17145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5400" kern="1200" dirty="0">
                <a:latin typeface="+mn-lt"/>
                <a:ea typeface="+mn-ea"/>
                <a:cs typeface="+mn-cs"/>
              </a:rPr>
              <a:t>See you next time!</a:t>
            </a:r>
            <a:endParaRPr lang="zh-CN" altLang="en-US" sz="5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词法分析的任务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源程序在经词法分析之前是字符的序列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例如：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if (month == March)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nday = 31; 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是字符序列：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\tif (month == March)\n\t\tnday = 31;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	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词法分析的任务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250825" y="1285875"/>
            <a:ext cx="8785225" cy="5072063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词法分析器将其转化为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token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的序列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token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是指带有附加信息的字符串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&lt;“month”, id&gt;</a:t>
            </a:r>
            <a:endParaRPr lang="en-US" altLang="zh-CN" dirty="0"/>
          </a:p>
          <a:p>
            <a:pPr lvl="2"/>
            <a:r>
              <a:rPr lang="zh-CN" altLang="en-US" dirty="0"/>
              <a:t>单纯的字符串我们称为</a:t>
            </a:r>
            <a:r>
              <a:rPr lang="en-US" altLang="zh-CN" dirty="0"/>
              <a:t>lexeme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在自然语言中：名词，动词，形容词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……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程序语言中：标识符，关键字，常量，运算符，分界符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类别属性是包括在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token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中的基本信息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语法分析器每次从词法分析器获得一个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token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，对不同类别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token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的处理截然不同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关键问题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  <a:ln/>
        </p:spPr>
        <p:txBody>
          <a:bodyPr vert="horz" wrap="square" lIns="91440" tIns="45720" rIns="91440" bIns="45720" anchor="t"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如何识别出一个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token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？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如何识别出一个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lexeme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如何知道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lexeme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的类别属性？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类别定义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7" cy="5286375"/>
          </a:xfrm>
          <a:ln/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关键字或保留字：预先指定的单词，如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if, for, else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等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标识符：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字母开头的字母或数字序列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非保留字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数字：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正整数：首字符非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的数字序列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负数：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’-’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和正整数的连接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…………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类别定义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572000"/>
          </a:xfrm>
          <a:ln/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自然语言定义方式的缺陷：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繁琐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不精确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难以被计算机处理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怎么办？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借助形式化的语言！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dirty="0"/>
              <a:t>3.3.1  Strings and Languages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643937" cy="4643438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字母表：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An  alphabet is any finite set of  symbols.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语言：字母表∑上的语言，是由∑中字符组成的字符串的集合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例如：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∑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={0, 1}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则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{001, 100100}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{}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{1, 11, 111, 1111, …}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都是定义在字母表∑的语言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演示</Application>
  <PresentationFormat/>
  <Paragraphs>264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0" baseType="lpstr">
      <vt:lpstr>Arial</vt:lpstr>
      <vt:lpstr>宋体</vt:lpstr>
      <vt:lpstr>Wingdings</vt:lpstr>
      <vt:lpstr>华文隶书</vt:lpstr>
      <vt:lpstr>Franklin Gothic Book</vt:lpstr>
      <vt:lpstr>华文楷体</vt:lpstr>
      <vt:lpstr>黑体</vt:lpstr>
      <vt:lpstr>Calibri</vt:lpstr>
      <vt:lpstr>Times New Roman</vt:lpstr>
      <vt:lpstr>PMingLiU</vt:lpstr>
      <vt:lpstr>楷体_GB2312</vt:lpstr>
      <vt:lpstr>Symbol</vt:lpstr>
      <vt:lpstr>MT Extra</vt:lpstr>
      <vt:lpstr>MingLiU-ExtB</vt:lpstr>
      <vt:lpstr>楷体_GB2312</vt:lpstr>
      <vt:lpstr>微软雅黑</vt:lpstr>
      <vt:lpstr>Arial Unicode MS</vt:lpstr>
      <vt:lpstr>新宋体</vt:lpstr>
      <vt:lpstr>Office 主题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阿不1413529847</cp:lastModifiedBy>
  <cp:revision>165</cp:revision>
  <dcterms:created xsi:type="dcterms:W3CDTF">2018-09-11T04:14:44Z</dcterms:created>
  <dcterms:modified xsi:type="dcterms:W3CDTF">2018-09-11T04:18:38Z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