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3"/>
  </p:handoutMasterIdLst>
  <p:sldIdLst>
    <p:sldId id="256" r:id="rId3"/>
    <p:sldId id="443" r:id="rId4"/>
    <p:sldId id="440" r:id="rId5"/>
    <p:sldId id="456" r:id="rId6"/>
    <p:sldId id="405" r:id="rId7"/>
    <p:sldId id="406" r:id="rId8"/>
    <p:sldId id="407" r:id="rId9"/>
    <p:sldId id="408" r:id="rId10"/>
    <p:sldId id="409" r:id="rId11"/>
    <p:sldId id="413" r:id="rId12"/>
    <p:sldId id="415" r:id="rId13"/>
    <p:sldId id="419" r:id="rId14"/>
    <p:sldId id="441" r:id="rId15"/>
    <p:sldId id="417" r:id="rId16"/>
    <p:sldId id="418" r:id="rId17"/>
    <p:sldId id="442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8" r:id="rId29"/>
    <p:sldId id="437" r:id="rId30"/>
    <p:sldId id="432" r:id="rId31"/>
    <p:sldId id="439" r:id="rId32"/>
    <p:sldId id="455" r:id="rId33"/>
    <p:sldId id="451" r:id="rId34"/>
    <p:sldId id="433" r:id="rId35"/>
    <p:sldId id="434" r:id="rId36"/>
    <p:sldId id="435" r:id="rId37"/>
    <p:sldId id="436" r:id="rId38"/>
    <p:sldId id="454" r:id="rId39"/>
    <p:sldId id="450" r:id="rId40"/>
    <p:sldId id="452" r:id="rId41"/>
    <p:sldId id="453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CCFF"/>
    <a:srgbClr val="CC99FF"/>
    <a:srgbClr val="0033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55"/>
  </p:normalViewPr>
  <p:slideViewPr>
    <p:cSldViewPr showGuides="1">
      <p:cViewPr varScale="1">
        <p:scale>
          <a:sx n="52" d="100"/>
          <a:sy n="52" d="100"/>
        </p:scale>
        <p:origin x="-95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14488"/>
            <a:ext cx="9144000" cy="1470025"/>
          </a:xfrm>
        </p:spPr>
        <p:txBody>
          <a:bodyPr vert="horz"/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400800" cy="17526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7000924" cy="928694"/>
          </a:xfrm>
        </p:spPr>
        <p:txBody>
          <a:bodyPr vert="horz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186766" cy="4643470"/>
          </a:xfrm>
        </p:spPr>
        <p:txBody>
          <a:bodyPr/>
          <a:lstStyle>
            <a:lvl1pPr>
              <a:buNone/>
              <a:defRPr b="1"/>
            </a:lvl1pPr>
            <a:lvl2pPr>
              <a:defRPr b="1"/>
            </a:lvl2pPr>
            <a:lvl4pPr>
              <a:defRPr b="1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5122" name="图片 6" descr="new1_19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214313"/>
            <a:ext cx="1785938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7" descr="new1_19.gif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1" contrast="-70000"/>
          </a:blip>
          <a:stretch>
            <a:fillRect/>
          </a:stretch>
        </p:blipFill>
        <p:spPr>
          <a:xfrm>
            <a:off x="4214813" y="3929063"/>
            <a:ext cx="4929187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标题占位符 1"/>
          <p:cNvSpPr>
            <a:spLocks noGrp="1"/>
          </p:cNvSpPr>
          <p:nvPr>
            <p:ph type="title"/>
          </p:nvPr>
        </p:nvSpPr>
        <p:spPr>
          <a:xfrm>
            <a:off x="285750" y="1285875"/>
            <a:ext cx="1785938" cy="4929188"/>
          </a:xfrm>
          <a:prstGeom prst="rect">
            <a:avLst/>
          </a:prstGeom>
          <a:noFill/>
          <a:ln w="9525">
            <a:noFill/>
          </a:ln>
        </p:spPr>
        <p:txBody>
          <a:bodyPr vert="eaVert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>
          <a:xfrm>
            <a:off x="2143125" y="214313"/>
            <a:ext cx="6543675" cy="6000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rgbClr val="00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10.bin"/><Relationship Id="rId7" Type="http://schemas.openxmlformats.org/officeDocument/2006/relationships/oleObject" Target="../embeddings/oleObject9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15.bin"/><Relationship Id="rId7" Type="http://schemas.openxmlformats.org/officeDocument/2006/relationships/oleObject" Target="../embeddings/oleObject1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ctr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kern="1200"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Principles of Compiler Construction</a:t>
            </a:r>
            <a:endParaRPr lang="zh-CN" altLang="en-US" kern="1200" dirty="0">
              <a:latin typeface="华文隶书" panose="02010800040101010101" pitchFamily="2" charset="-122"/>
              <a:ea typeface="华文隶书" panose="02010800040101010101" pitchFamily="2" charset="-122"/>
              <a:cs typeface="+mj-cs"/>
            </a:endParaRPr>
          </a:p>
        </p:txBody>
      </p:sp>
      <p:sp>
        <p:nvSpPr>
          <p:cNvPr id="17411" name="副标题 2"/>
          <p:cNvSpPr>
            <a:spLocks noGrp="1"/>
          </p:cNvSpPr>
          <p:nvPr>
            <p:ph type="subTitle" idx="1"/>
          </p:nvPr>
        </p:nvSpPr>
        <p:spPr>
          <a:xfrm>
            <a:off x="900113" y="3068638"/>
            <a:ext cx="7286625" cy="2000250"/>
          </a:xfrm>
        </p:spPr>
        <p:txBody>
          <a:bodyPr vert="horz" wrap="square" lIns="91440" tIns="45720" rIns="91440" bIns="45720"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Lecture 6 Syntax Analysis (</a:t>
            </a:r>
            <a:r>
              <a:rPr lang="en-US" altLang="zh-CN" b="1" kern="120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II</a:t>
            </a:r>
            <a:r>
              <a:rPr lang="en-US" altLang="zh-CN" b="1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lang="zh-CN" altLang="en-US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414" name="TextBox 3"/>
          <p:cNvSpPr txBox="1"/>
          <p:nvPr/>
        </p:nvSpPr>
        <p:spPr>
          <a:xfrm>
            <a:off x="611188" y="4113213"/>
            <a:ext cx="7993062" cy="1229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>
                <a:latin typeface="Franklin Gothic Book" pitchFamily="34" charset="0"/>
                <a:ea typeface="华文楷体" panose="02010600040101010101" pitchFamily="2" charset="-122"/>
              </a:rPr>
              <a:t>Lecturer: </a:t>
            </a:r>
            <a:r>
              <a:rPr lang="en-US" altLang="zh-CN" sz="2400" b="1" err="1">
                <a:latin typeface="Franklin Gothic Book" pitchFamily="34" charset="0"/>
                <a:ea typeface="华文楷体" panose="02010600040101010101" pitchFamily="2" charset="-122"/>
              </a:rPr>
              <a:t>CHANG HUIYOU</a:t>
            </a:r>
            <a:endParaRPr lang="en-US" altLang="zh-CN" sz="2400" b="1">
              <a:latin typeface="Franklin Gothic Book" pitchFamily="34" charset="0"/>
              <a:ea typeface="华文楷体" panose="02010600040101010101" pitchFamily="2" charset="-122"/>
            </a:endParaRPr>
          </a:p>
          <a:p>
            <a:pPr lvl="0"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 that most of these slides were created by: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Prof. </a:t>
            </a:r>
            <a:r>
              <a:rPr lang="en-US" altLang="zh-CN" sz="1400" b="1" err="1">
                <a:latin typeface="Arial" panose="020B0604020202020204" pitchFamily="34" charset="0"/>
                <a:ea typeface="宋体" panose="02010600030101010101" pitchFamily="2" charset="-122"/>
              </a:rPr>
              <a:t>Wen-jun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 LI (School of Software)</a:t>
            </a:r>
            <a:b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688" y="2571750"/>
            <a:ext cx="2917825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TextBox 4"/>
          <p:cNvSpPr txBox="1"/>
          <p:nvPr/>
        </p:nvSpPr>
        <p:spPr>
          <a:xfrm>
            <a:off x="928688" y="1714500"/>
            <a:ext cx="1738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Dragon, p213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000500" y="2714625"/>
            <a:ext cx="977900" cy="4841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pic>
        <p:nvPicPr>
          <p:cNvPr id="6656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3" y="2286000"/>
            <a:ext cx="3643312" cy="1357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Discussion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Why is the algorithm correct?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What will happen if the input grammar has a cycle?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What will happen if the input grammar has an </a:t>
            </a:r>
            <a:r>
              <a:rPr lang="az-Cyrl-AZ" altLang="zh-CN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є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-productions?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Challenges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Give an algorithm to convert a grammar into an equivalent grammar that has no </a:t>
            </a:r>
            <a:r>
              <a:rPr lang="az-Cyrl-AZ" altLang="zh-CN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є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-productions.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Give an algorithm to convert a grammar into an equivalent grammar that has no cycles.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See Exercise 4.4.6 and 4.4.7 (</a:t>
            </a:r>
            <a:r>
              <a:rPr lang="en-US" altLang="zh-CN" kern="120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DragonBook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p232) </a:t>
            </a:r>
            <a:endParaRPr lang="zh-CN" altLang="en-US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b="1"/>
              <a:t>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79513"/>
            <a:ext cx="8186738" cy="557212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boolean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A(){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Choose an A-production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for 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 to k) {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if (     is a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nonterminal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&amp;&amp;  !     ())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return false;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else if (     is a terminal){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if (    equals the current input token t)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get the next token t;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else return false;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return true;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0" name="Object 2"/>
          <p:cNvGraphicFramePr/>
          <p:nvPr/>
        </p:nvGraphicFramePr>
        <p:xfrm>
          <a:off x="4286250" y="1714500"/>
          <a:ext cx="20716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054100" imgH="228600" progId="Equation.3">
                  <p:embed/>
                </p:oleObj>
              </mc:Choice>
              <mc:Fallback>
                <p:oleObj name="" r:id="rId1" imgW="10541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250" y="1714500"/>
                        <a:ext cx="2071688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/>
          <p:nvPr/>
        </p:nvGraphicFramePr>
        <p:xfrm>
          <a:off x="1857375" y="2571750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03200" imgH="228600" progId="Equation.3">
                  <p:embed/>
                </p:oleObj>
              </mc:Choice>
              <mc:Fallback>
                <p:oleObj name="" r:id="rId3" imgW="2032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75" y="2571750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/>
          <p:nvPr/>
        </p:nvGraphicFramePr>
        <p:xfrm>
          <a:off x="5286375" y="2571750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03200" imgH="228600" progId="Equation.3">
                  <p:embed/>
                </p:oleObj>
              </mc:Choice>
              <mc:Fallback>
                <p:oleObj name="" r:id="rId5" imgW="2032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6375" y="2571750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/>
          <p:nvPr/>
        </p:nvGraphicFramePr>
        <p:xfrm>
          <a:off x="2357438" y="3429000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203200" imgH="228600" progId="Equation.3">
                  <p:embed/>
                </p:oleObj>
              </mc:Choice>
              <mc:Fallback>
                <p:oleObj name="" r:id="rId7" imgW="2032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7438" y="3429000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/>
          <p:nvPr/>
        </p:nvGraphicFramePr>
        <p:xfrm>
          <a:off x="2214563" y="3857625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8" imgW="203200" imgH="228600" progId="Equation.3">
                  <p:embed/>
                </p:oleObj>
              </mc:Choice>
              <mc:Fallback>
                <p:oleObj name="" r:id="rId8" imgW="2032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563" y="3857625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/>
          <p:nvPr/>
        </p:nvSpPr>
        <p:spPr bwMode="auto">
          <a:xfrm>
            <a:off x="4071938" y="5214938"/>
            <a:ext cx="4572000" cy="642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lvl="0" indent="-342900">
              <a:spcBef>
                <a:spcPct val="20000"/>
              </a:spcBef>
              <a:buNone/>
            </a:pPr>
            <a:r>
              <a:rPr lang="en-US" altLang="zh-CN" sz="3200" b="1">
                <a:solidFill>
                  <a:srgbClr val="FF0000"/>
                </a:solidFill>
                <a:latin typeface="Franklin Gothic Book" pitchFamily="34" charset="0"/>
                <a:ea typeface="华文楷体" panose="02010600040101010101" pitchFamily="2" charset="-122"/>
              </a:rPr>
              <a:t>Naive idea: backtracking</a:t>
            </a:r>
            <a:endParaRPr lang="zh-CN" altLang="en-US" sz="3200" b="1" dirty="0">
              <a:solidFill>
                <a:srgbClr val="FF0000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0125" y="2071688"/>
            <a:ext cx="54292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0375" y="1285875"/>
            <a:ext cx="44291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Which production should be chosen?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endParaRPr lang="zh-CN" altLang="en-US" dirty="0"/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428750"/>
            <a:ext cx="2298700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TextBox 4"/>
          <p:cNvSpPr txBox="1"/>
          <p:nvPr/>
        </p:nvSpPr>
        <p:spPr>
          <a:xfrm>
            <a:off x="3786188" y="1643063"/>
            <a:ext cx="18811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对于字符串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cad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6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714625"/>
            <a:ext cx="2120900" cy="128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右箭头 6"/>
          <p:cNvSpPr/>
          <p:nvPr/>
        </p:nvSpPr>
        <p:spPr>
          <a:xfrm>
            <a:off x="2571750" y="3214688"/>
            <a:ext cx="928688" cy="2857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pic>
        <p:nvPicPr>
          <p:cNvPr id="6861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8" y="2643188"/>
            <a:ext cx="1862137" cy="1571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右箭头 8"/>
          <p:cNvSpPr/>
          <p:nvPr/>
        </p:nvSpPr>
        <p:spPr>
          <a:xfrm>
            <a:off x="5500688" y="3286125"/>
            <a:ext cx="928688" cy="2857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6125" y="4429125"/>
            <a:ext cx="21685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00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cabd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!= cad,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回溯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8613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13" y="2571750"/>
            <a:ext cx="1782762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More Efficient Approaches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Backtracking is inefficient!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 need more efficient algorithms.</a:t>
            </a:r>
            <a:endParaRPr lang="zh-CN" altLang="en-US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b="1"/>
              <a:t>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79513"/>
            <a:ext cx="8186738" cy="557212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boolean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A(){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Choose an A-production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for 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 to k) {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if (     is a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nonterminal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&amp;&amp;  !     ())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return false;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else if (     is a terminal){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if (    equals the current input token t)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get the next token t;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else return false;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return true;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4" name="Object 2"/>
          <p:cNvGraphicFramePr/>
          <p:nvPr/>
        </p:nvGraphicFramePr>
        <p:xfrm>
          <a:off x="4286250" y="1714500"/>
          <a:ext cx="20716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054100" imgH="228600" progId="Equation.3">
                  <p:embed/>
                </p:oleObj>
              </mc:Choice>
              <mc:Fallback>
                <p:oleObj name="" r:id="rId1" imgW="10541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250" y="1714500"/>
                        <a:ext cx="2071688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1857375" y="2571750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03200" imgH="228600" progId="Equation.3">
                  <p:embed/>
                </p:oleObj>
              </mc:Choice>
              <mc:Fallback>
                <p:oleObj name="" r:id="rId3" imgW="203200" imgH="228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75" y="2571750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/>
          <p:nvPr/>
        </p:nvGraphicFramePr>
        <p:xfrm>
          <a:off x="5286375" y="2571750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203200" imgH="228600" progId="Equation.3">
                  <p:embed/>
                </p:oleObj>
              </mc:Choice>
              <mc:Fallback>
                <p:oleObj name="" r:id="rId5" imgW="2032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6375" y="2571750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/>
          <p:nvPr/>
        </p:nvGraphicFramePr>
        <p:xfrm>
          <a:off x="2357438" y="3429000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203200" imgH="228600" progId="Equation.3">
                  <p:embed/>
                </p:oleObj>
              </mc:Choice>
              <mc:Fallback>
                <p:oleObj name="" r:id="rId7" imgW="20320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7438" y="3429000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/>
          <p:nvPr/>
        </p:nvGraphicFramePr>
        <p:xfrm>
          <a:off x="2214563" y="3857625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8" imgW="203200" imgH="228600" progId="Equation.3">
                  <p:embed/>
                </p:oleObj>
              </mc:Choice>
              <mc:Fallback>
                <p:oleObj name="" r:id="rId8" imgW="2032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563" y="3857625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/>
          <p:nvPr/>
        </p:nvSpPr>
        <p:spPr>
          <a:xfrm>
            <a:off x="3286125" y="5214938"/>
            <a:ext cx="5357813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 eaLnBrk="0" hangingPunct="0">
              <a:spcBef>
                <a:spcPct val="20000"/>
              </a:spcBef>
            </a:pPr>
            <a:r>
              <a:rPr lang="en-US" altLang="zh-CN" sz="320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Lookahead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&amp; Left Factoring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0125" y="2071688"/>
            <a:ext cx="54292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0375" y="1285875"/>
            <a:ext cx="54292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 would be fine if there were only one choice!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endParaRPr lang="zh-CN" altLang="en-US" dirty="0"/>
          </a:p>
        </p:txBody>
      </p:sp>
      <p:graphicFrame>
        <p:nvGraphicFramePr>
          <p:cNvPr id="4098" name="Object 2"/>
          <p:cNvGraphicFramePr/>
          <p:nvPr/>
        </p:nvGraphicFramePr>
        <p:xfrm>
          <a:off x="928688" y="1571625"/>
          <a:ext cx="233203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939165" imgH="431800" progId="Equation.3">
                  <p:embed/>
                </p:oleObj>
              </mc:Choice>
              <mc:Fallback>
                <p:oleObj name="" r:id="rId1" imgW="939165" imgH="431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88" y="1571625"/>
                        <a:ext cx="2332037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Box 4"/>
          <p:cNvSpPr txBox="1"/>
          <p:nvPr/>
        </p:nvSpPr>
        <p:spPr>
          <a:xfrm>
            <a:off x="4214813" y="1714500"/>
            <a:ext cx="19129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对于输入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cad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Left Factoring </a:t>
            </a:r>
            <a:endParaRPr lang="zh-CN" altLang="en-US" dirty="0"/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357313"/>
            <a:ext cx="5707063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286000"/>
            <a:ext cx="8677275" cy="285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endParaRPr lang="zh-CN" altLang="en-US" dirty="0"/>
          </a:p>
        </p:txBody>
      </p:sp>
      <p:pic>
        <p:nvPicPr>
          <p:cNvPr id="3072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938" y="1500188"/>
            <a:ext cx="4070350" cy="785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下箭头 4"/>
          <p:cNvSpPr/>
          <p:nvPr/>
        </p:nvSpPr>
        <p:spPr>
          <a:xfrm>
            <a:off x="3429000" y="2428875"/>
            <a:ext cx="285750" cy="92868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188" y="2643188"/>
            <a:ext cx="15795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left factoring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68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3500438"/>
            <a:ext cx="2928937" cy="127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给出一个</a:t>
            </a:r>
            <a:r>
              <a:rPr lang="en-US" altLang="zh-CN" kern="1200">
                <a:latin typeface="+mn-lt"/>
                <a:ea typeface="+mn-ea"/>
                <a:cs typeface="+mn-cs"/>
              </a:rPr>
              <a:t>CFG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，如何判断一个字符串是否属于它定义的语言？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Is left factoring enough for predictive parsing?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No! 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E.g. 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 err="1">
                <a:latin typeface="+mn-lt"/>
                <a:ea typeface="+mn-ea"/>
                <a:cs typeface="+mn-cs"/>
              </a:rPr>
              <a:t>S</a:t>
            </a:r>
            <a:r>
              <a:rPr lang="en-US" altLang="zh-CN" kern="1200" err="1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Abc|Bda</a:t>
            </a:r>
            <a:r>
              <a:rPr lang="en-US" altLang="zh-CN" kern="120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…</a:t>
            </a:r>
            <a:endParaRPr lang="en-US" altLang="zh-CN" kern="1200"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If we only 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lookahead</a:t>
            </a:r>
            <a:r>
              <a:rPr lang="en-US" altLang="zh-CN" kern="1200">
                <a:latin typeface="+mn-lt"/>
                <a:ea typeface="+mn-ea"/>
                <a:cs typeface="+mn-cs"/>
              </a:rPr>
              <a:t> only one character, we do not know which production should be chosen.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5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5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charRg st="5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charRg st="5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charRg st="6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charRg st="6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7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7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FIRST (</a:t>
            </a:r>
            <a:r>
              <a:rPr lang="el-GR" altLang="zh-CN" dirty="0"/>
              <a:t>α</a:t>
            </a:r>
            <a:r>
              <a:rPr lang="en-US" altLang="zh-CN"/>
              <a:t>)</a:t>
            </a:r>
            <a:endParaRPr lang="zh-CN" altLang="en-US" dirty="0"/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1428750"/>
            <a:ext cx="8745537" cy="928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8" y="2357438"/>
            <a:ext cx="3929062" cy="1947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3" name="TextBox 5"/>
          <p:cNvSpPr txBox="1"/>
          <p:nvPr/>
        </p:nvSpPr>
        <p:spPr>
          <a:xfrm>
            <a:off x="642938" y="4572000"/>
            <a:ext cx="8215312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Consider two A-productions A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l-GR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|</a:t>
            </a:r>
            <a:r>
              <a:rPr lang="el-GR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β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, where FIRST(</a:t>
            </a:r>
            <a:r>
              <a:rPr lang="el-GR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) and FIRST(</a:t>
            </a:r>
            <a:r>
              <a:rPr lang="el-GR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β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) are disjoint.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We can then choose between these A-productions by looking at the next input symbol a, since a can be in at most one of FIRST(</a:t>
            </a:r>
            <a:r>
              <a:rPr lang="el-GR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 and FIRST(</a:t>
            </a:r>
            <a:r>
              <a:rPr lang="el-GR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β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), not both.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Computing FIRST(X)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428750"/>
            <a:ext cx="8582025" cy="3929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endParaRPr lang="zh-CN" altLang="en-US" dirty="0"/>
          </a:p>
        </p:txBody>
      </p:sp>
      <p:pic>
        <p:nvPicPr>
          <p:cNvPr id="3481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25" y="1785938"/>
            <a:ext cx="3028950" cy="200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TextBox 5"/>
          <p:cNvSpPr txBox="1"/>
          <p:nvPr/>
        </p:nvSpPr>
        <p:spPr>
          <a:xfrm>
            <a:off x="857250" y="4357688"/>
            <a:ext cx="75009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Compute the FIRST(X) for each </a:t>
            </a:r>
            <a:r>
              <a:rPr lang="en-US" altLang="zh-CN" sz="2400" err="1">
                <a:latin typeface="Arial" panose="020B0604020202020204" pitchFamily="34" charset="0"/>
                <a:ea typeface="宋体" panose="02010600030101010101" pitchFamily="2" charset="-122"/>
              </a:rPr>
              <a:t>nonterminal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X.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FOLLOW(A)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857250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sz="2400" kern="1200" err="1">
                <a:latin typeface="+mn-lt"/>
                <a:ea typeface="+mn-ea"/>
                <a:cs typeface="+mn-cs"/>
              </a:rPr>
              <a:t>S</a:t>
            </a:r>
            <a:r>
              <a:rPr lang="en-US" altLang="zh-CN" sz="2400" kern="1200" err="1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aA</a:t>
            </a:r>
            <a:r>
              <a:rPr lang="en-US" altLang="zh-CN" sz="2400" kern="1200">
                <a:latin typeface="+mn-lt"/>
                <a:ea typeface="+mn-ea"/>
                <a:cs typeface="+mn-cs"/>
                <a:sym typeface="Wingdings" panose="05000000000000000000" pitchFamily="2" charset="2"/>
              </a:rPr>
              <a:t>|</a:t>
            </a:r>
            <a:r>
              <a:rPr lang="az-Cyrl-AZ" altLang="zh-CN" sz="2400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є</a:t>
            </a:r>
            <a:r>
              <a:rPr lang="en-US" altLang="zh-CN" sz="2400" kern="1200">
                <a:latin typeface="+mn-lt"/>
                <a:ea typeface="+mn-ea"/>
                <a:cs typeface="+mn-cs"/>
                <a:sym typeface="Wingdings" panose="05000000000000000000" pitchFamily="2" charset="2"/>
              </a:rPr>
              <a:t>, if the next input symbol is not ‘a’, then will </a:t>
            </a:r>
            <a:r>
              <a:rPr lang="en-US" altLang="zh-CN" sz="2400" kern="1200" err="1">
                <a:latin typeface="+mn-lt"/>
                <a:ea typeface="+mn-ea"/>
                <a:cs typeface="+mn-cs"/>
                <a:sym typeface="Wingdings" panose="05000000000000000000" pitchFamily="2" charset="2"/>
              </a:rPr>
              <a:t>will</a:t>
            </a:r>
            <a:r>
              <a:rPr lang="en-US" altLang="zh-CN" sz="2400" kern="120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choose S</a:t>
            </a:r>
            <a:r>
              <a:rPr lang="az-Cyrl-AZ" altLang="zh-CN" sz="2400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є</a:t>
            </a:r>
            <a:r>
              <a:rPr lang="en-US" altLang="zh-CN" sz="2400" kern="1200">
                <a:latin typeface="+mn-lt"/>
                <a:ea typeface="+mn-ea"/>
                <a:cs typeface="+mn-cs"/>
                <a:sym typeface="Wingdings" panose="05000000000000000000" pitchFamily="2" charset="2"/>
              </a:rPr>
              <a:t>; otherwise both productions can be chosen.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2624138"/>
            <a:ext cx="8056563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3481388"/>
            <a:ext cx="1357312" cy="225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52825"/>
            <a:ext cx="3929063" cy="1947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内容占位符 2"/>
          <p:cNvSpPr txBox="1"/>
          <p:nvPr/>
        </p:nvSpPr>
        <p:spPr bwMode="auto">
          <a:xfrm>
            <a:off x="428625" y="5500688"/>
            <a:ext cx="8186738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lvl="0" eaLnBrk="1" hangingPunct="1"/>
            <a:r>
              <a:rPr lang="en-US" altLang="zh-CN" sz="2400"/>
              <a:t>if A can be the rightmost symbol in some sentential</a:t>
            </a:r>
            <a:endParaRPr lang="en-US" altLang="zh-CN" sz="2400"/>
          </a:p>
          <a:p>
            <a:pPr lvl="0" eaLnBrk="1" hangingPunct="1"/>
            <a:r>
              <a:rPr lang="en-US" altLang="zh-CN" sz="2400"/>
              <a:t>form, then $ is in FOLLOW(A)</a:t>
            </a:r>
            <a:r>
              <a:rPr lang="en-US" altLang="zh-CN" sz="2400" b="1">
                <a:latin typeface="Franklin Gothic Book" pitchFamily="34" charset="0"/>
                <a:ea typeface="华文楷体" panose="02010600040101010101" pitchFamily="2" charset="-122"/>
                <a:sym typeface="Wingdings" panose="05000000000000000000" pitchFamily="2" charset="2"/>
              </a:rPr>
              <a:t>.</a:t>
            </a:r>
            <a:endParaRPr lang="zh-CN" altLang="en-US" sz="2400" b="1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Computing FOLLOW(A)</a:t>
            </a:r>
            <a:endParaRPr lang="zh-CN" altLang="en-US" dirty="0"/>
          </a:p>
        </p:txBody>
      </p:sp>
      <p:pic>
        <p:nvPicPr>
          <p:cNvPr id="3686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357313"/>
            <a:ext cx="7820025" cy="1214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571750"/>
            <a:ext cx="7643813" cy="1468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Practice</a:t>
            </a:r>
            <a:endParaRPr lang="zh-CN" altLang="en-US" dirty="0"/>
          </a:p>
        </p:txBody>
      </p:sp>
      <p:pic>
        <p:nvPicPr>
          <p:cNvPr id="37891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25" y="1785938"/>
            <a:ext cx="3028950" cy="200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TextBox 3"/>
          <p:cNvSpPr txBox="1"/>
          <p:nvPr/>
        </p:nvSpPr>
        <p:spPr>
          <a:xfrm>
            <a:off x="857250" y="4357688"/>
            <a:ext cx="75009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Compute the FOLLOW(X) for each </a:t>
            </a:r>
            <a:r>
              <a:rPr lang="en-US" altLang="zh-CN" sz="2400" err="1">
                <a:latin typeface="Arial" panose="020B0604020202020204" pitchFamily="34" charset="0"/>
                <a:ea typeface="宋体" panose="02010600030101010101" pitchFamily="2" charset="-122"/>
              </a:rPr>
              <a:t>nonterminal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X.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Construction of a Predictive Parsing Table</a:t>
            </a:r>
            <a:endParaRPr lang="zh-CN" altLang="en-US" dirty="0"/>
          </a:p>
        </p:txBody>
      </p:sp>
      <p:pic>
        <p:nvPicPr>
          <p:cNvPr id="3891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500188"/>
            <a:ext cx="8020050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000500"/>
            <a:ext cx="7531100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2701925"/>
            <a:ext cx="206375" cy="214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Predictive Parsing Table</a:t>
            </a:r>
            <a:endParaRPr lang="zh-CN" altLang="en-US" dirty="0"/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8" y="1428750"/>
            <a:ext cx="7653337" cy="2643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LL(1) Grammar</a:t>
            </a:r>
            <a:endParaRPr lang="zh-CN" altLang="en-US" dirty="0"/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1428750"/>
            <a:ext cx="8147050" cy="2786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TextBox 5"/>
          <p:cNvSpPr txBox="1"/>
          <p:nvPr/>
        </p:nvSpPr>
        <p:spPr>
          <a:xfrm>
            <a:off x="500063" y="4357688"/>
            <a:ext cx="8001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第一个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：输入字符串从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左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边开始扫描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第二个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：得到的推导是最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左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推导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：向前看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个输入符号（或单词）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b="1"/>
              <a:t>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79513"/>
            <a:ext cx="8186738" cy="557212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boolean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A(){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Choose an A-production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for 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 to k) {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if (     is a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nonterminal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&amp;&amp;  !     ())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return false;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else if (     is a terminal){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if (    equals the current input token t)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get the next token t;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else return false;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return true;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/>
          <p:nvPr/>
        </p:nvGraphicFramePr>
        <p:xfrm>
          <a:off x="4286250" y="1714500"/>
          <a:ext cx="20716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054100" imgH="228600" progId="Equation.3">
                  <p:embed/>
                </p:oleObj>
              </mc:Choice>
              <mc:Fallback>
                <p:oleObj name="" r:id="rId1" imgW="10541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250" y="1714500"/>
                        <a:ext cx="2071688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/>
          <p:nvPr/>
        </p:nvGraphicFramePr>
        <p:xfrm>
          <a:off x="1857375" y="2571750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03200" imgH="228600" progId="Equation.3">
                  <p:embed/>
                </p:oleObj>
              </mc:Choice>
              <mc:Fallback>
                <p:oleObj name="" r:id="rId3" imgW="2032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75" y="2571750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/>
          <p:nvPr/>
        </p:nvGraphicFramePr>
        <p:xfrm>
          <a:off x="5286375" y="2571750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03200" imgH="228600" progId="Equation.3">
                  <p:embed/>
                </p:oleObj>
              </mc:Choice>
              <mc:Fallback>
                <p:oleObj name="" r:id="rId5" imgW="2032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6375" y="2571750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6"/>
          <p:cNvGraphicFramePr/>
          <p:nvPr/>
        </p:nvGraphicFramePr>
        <p:xfrm>
          <a:off x="2357438" y="3429000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203200" imgH="228600" progId="Equation.3">
                  <p:embed/>
                </p:oleObj>
              </mc:Choice>
              <mc:Fallback>
                <p:oleObj name="" r:id="rId7" imgW="2032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7438" y="3429000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8"/>
          <p:cNvGraphicFramePr/>
          <p:nvPr/>
        </p:nvGraphicFramePr>
        <p:xfrm>
          <a:off x="2214563" y="3857625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8" imgW="203200" imgH="228600" progId="Equation.3">
                  <p:embed/>
                </p:oleObj>
              </mc:Choice>
              <mc:Fallback>
                <p:oleObj name="" r:id="rId8" imgW="2032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563" y="3857625"/>
                        <a:ext cx="381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endParaRPr lang="zh-CN" altLang="en-US" dirty="0"/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38" y="1428750"/>
            <a:ext cx="2143125" cy="998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2357438"/>
            <a:ext cx="6924675" cy="2162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TextBox 5"/>
          <p:cNvSpPr txBox="1"/>
          <p:nvPr/>
        </p:nvSpPr>
        <p:spPr>
          <a:xfrm>
            <a:off x="608013" y="4572000"/>
            <a:ext cx="7678737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Since M[S’, e] contains more than one production, the grammar is not LL(1).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Week07.pdf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Implementing the Parser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Two ways: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Recursive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Non-recursive</a:t>
            </a:r>
            <a:r>
              <a:rPr lang="zh-CN" altLang="en-US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， 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table-driven</a:t>
            </a:r>
            <a:endParaRPr lang="zh-CN" altLang="en-US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714500" y="285750"/>
            <a:ext cx="7286625" cy="928688"/>
          </a:xfrm>
        </p:spPr>
        <p:txBody>
          <a:bodyPr wrap="square" lIns="91440" tIns="45720" rIns="91440" bIns="45720" anchor="ctr"/>
          <a:p>
            <a:r>
              <a:rPr lang="en-US" altLang="zh-CN" sz="4000"/>
              <a:t>Coding for Recursive Predictive Parser</a:t>
            </a:r>
            <a:endParaRPr lang="zh-CN" altLang="en-US" sz="4000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00063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 err="1">
                <a:latin typeface="+mn-lt"/>
                <a:ea typeface="+mn-ea"/>
                <a:cs typeface="+mn-cs"/>
              </a:rPr>
              <a:t>A</a:t>
            </a:r>
            <a:r>
              <a:rPr lang="en-US" altLang="zh-CN" kern="1200" err="1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aBb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50" y="2286000"/>
            <a:ext cx="6056313" cy="1200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boolean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A(){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return (match(‘a’) &amp;&amp; B() &amp;&amp; match(‘b’));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25" y="3857625"/>
            <a:ext cx="5237163" cy="2308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boolean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match(Token t){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lookahead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== t){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lookahead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lexer.nextToken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return true;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else return false;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00063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 err="1">
                <a:latin typeface="+mn-lt"/>
                <a:ea typeface="+mn-ea"/>
                <a:cs typeface="+mn-cs"/>
              </a:rPr>
              <a:t>A</a:t>
            </a:r>
            <a:r>
              <a:rPr lang="en-US" altLang="zh-CN" kern="1200" err="1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aBb|bAC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50" y="2286000"/>
            <a:ext cx="6491288" cy="2678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boolean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A(){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lookahead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== ‘a’)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return (match(‘a’) &amp;&amp; B() &amp;&amp; match(‘b’));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else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lookahead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== ‘b’)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return (match(‘b’) &amp;&amp; A() &amp;&amp; C());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else return false;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标题 5"/>
          <p:cNvSpPr>
            <a:spLocks noGrp="1"/>
          </p:cNvSpPr>
          <p:nvPr>
            <p:ph type="title"/>
          </p:nvPr>
        </p:nvSpPr>
        <p:spPr>
          <a:xfrm>
            <a:off x="1714500" y="285750"/>
            <a:ext cx="7215188" cy="928688"/>
          </a:xfrm>
        </p:spPr>
        <p:txBody>
          <a:bodyPr wrap="square" lIns="91440" tIns="45720" rIns="91440" bIns="45720" anchor="ctr"/>
          <a:p>
            <a:r>
              <a:rPr lang="en-US" altLang="zh-CN" sz="4000"/>
              <a:t>Coding for Recursive Predictive Parser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00063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 err="1">
                <a:latin typeface="+mn-lt"/>
                <a:ea typeface="+mn-ea"/>
                <a:cs typeface="+mn-cs"/>
              </a:rPr>
              <a:t>A</a:t>
            </a:r>
            <a:r>
              <a:rPr lang="en-US" altLang="zh-CN" kern="1200" err="1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aBb|bAC|Da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50" y="2286000"/>
            <a:ext cx="6491288" cy="3416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boolean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A(){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lookahead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== ‘a’)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return (match(‘a’) &amp;&amp; B() &amp;&amp; match(‘b’));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else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lookahead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== ‘b’)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return (match(‘b’) &amp;&amp; A() &amp;&amp; C());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else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lookahead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 FIRST(D))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return (D() &amp;&amp; match(a));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else return false;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8" name="标题 5"/>
          <p:cNvSpPr>
            <a:spLocks noGrp="1"/>
          </p:cNvSpPr>
          <p:nvPr>
            <p:ph type="title"/>
          </p:nvPr>
        </p:nvSpPr>
        <p:spPr>
          <a:xfrm>
            <a:off x="1714500" y="285750"/>
            <a:ext cx="7215188" cy="928688"/>
          </a:xfrm>
        </p:spPr>
        <p:txBody>
          <a:bodyPr wrap="square" lIns="91440" tIns="45720" rIns="91440" bIns="45720" anchor="ctr"/>
          <a:p>
            <a:r>
              <a:rPr lang="en-US" altLang="zh-CN" sz="4000"/>
              <a:t>Coding for Recursive Predictive Parser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00063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 err="1">
                <a:latin typeface="+mn-lt"/>
                <a:ea typeface="+mn-ea"/>
                <a:cs typeface="+mn-cs"/>
              </a:rPr>
              <a:t>A</a:t>
            </a:r>
            <a:r>
              <a:rPr lang="en-US" altLang="zh-CN" kern="1200" err="1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aBb|bAC</a:t>
            </a:r>
            <a:r>
              <a:rPr lang="en-US" altLang="zh-CN" kern="1200">
                <a:latin typeface="+mn-lt"/>
                <a:ea typeface="+mn-ea"/>
                <a:cs typeface="+mn-cs"/>
                <a:sym typeface="Wingdings" panose="05000000000000000000" pitchFamily="2" charset="2"/>
              </a:rPr>
              <a:t>|</a:t>
            </a:r>
            <a:r>
              <a:rPr lang="az-Cyrl-AZ" altLang="zh-CN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є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50" y="2286000"/>
            <a:ext cx="6491288" cy="3416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boolean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A(){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lookahead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== ‘a’)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return (match(‘a’) &amp;&amp; B() &amp;&amp; match(‘b’));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else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lookahead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== ‘b’)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return (match(‘b’) &amp;&amp; A() &amp;&amp; C());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else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lookahead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 FOLLOW (A))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return true;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else return false;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标题 5"/>
          <p:cNvSpPr>
            <a:spLocks noGrp="1"/>
          </p:cNvSpPr>
          <p:nvPr>
            <p:ph type="title"/>
          </p:nvPr>
        </p:nvSpPr>
        <p:spPr>
          <a:xfrm>
            <a:off x="1714500" y="285750"/>
            <a:ext cx="7215188" cy="928688"/>
          </a:xfrm>
        </p:spPr>
        <p:txBody>
          <a:bodyPr wrap="square" lIns="91440" tIns="45720" rIns="91440" bIns="45720" anchor="ctr"/>
          <a:p>
            <a:r>
              <a:rPr lang="en-US" altLang="zh-CN" sz="4000"/>
              <a:t>Coding for Recursive Predictive Parser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Model of a Table-Driven Predictive Parser</a:t>
            </a:r>
            <a:endParaRPr lang="zh-CN" altLang="en-US" dirty="0"/>
          </a:p>
        </p:txBody>
      </p:sp>
      <p:pic>
        <p:nvPicPr>
          <p:cNvPr id="4915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8" y="1428750"/>
            <a:ext cx="7853362" cy="4643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Table-Driven Predictive Parsing</a:t>
            </a:r>
            <a:endParaRPr lang="zh-CN" altLang="en-US" dirty="0"/>
          </a:p>
        </p:txBody>
      </p:sp>
      <p:pic>
        <p:nvPicPr>
          <p:cNvPr id="5017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1357313"/>
            <a:ext cx="8759825" cy="1643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Table-Driven Predictive Parsing</a:t>
            </a:r>
            <a:endParaRPr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500063" y="6143625"/>
            <a:ext cx="8186737" cy="500063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12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214438"/>
            <a:ext cx="8289925" cy="542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椭圆 5"/>
          <p:cNvSpPr/>
          <p:nvPr/>
        </p:nvSpPr>
        <p:spPr>
          <a:xfrm>
            <a:off x="2643188" y="3714750"/>
            <a:ext cx="285750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6" idx="7"/>
          </p:cNvCxnSpPr>
          <p:nvPr/>
        </p:nvCxnSpPr>
        <p:spPr>
          <a:xfrm rot="5400000" flipH="1" flipV="1">
            <a:off x="4066381" y="1893094"/>
            <a:ext cx="684213" cy="3041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0750" y="2857500"/>
            <a:ext cx="26463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current input symbol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8" name="TextBox 9"/>
          <p:cNvSpPr txBox="1"/>
          <p:nvPr/>
        </p:nvSpPr>
        <p:spPr>
          <a:xfrm>
            <a:off x="1285875" y="6286500"/>
            <a:ext cx="19732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(a != ‘$’) error();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b="1"/>
              <a:t>Elimination of Left Recursion</a:t>
            </a:r>
            <a:endParaRPr lang="zh-CN" altLang="en-US" dirty="0"/>
          </a:p>
        </p:txBody>
      </p:sp>
      <p:pic>
        <p:nvPicPr>
          <p:cNvPr id="66568" name="图片 665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060575"/>
            <a:ext cx="3852862" cy="3379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9" name="图片 665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5661025"/>
            <a:ext cx="1079500" cy="407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70" name="图片 665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205038"/>
            <a:ext cx="3527425" cy="3268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71" name="图片 665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425" y="5661025"/>
            <a:ext cx="1655763" cy="795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endParaRPr lang="zh-CN" altLang="en-US" dirty="0"/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1220788"/>
            <a:ext cx="6962775" cy="5637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b="1"/>
              <a:t>Elimination of Left Recursion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28625" y="1571625"/>
            <a:ext cx="8258175" cy="1571625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 grammar is </a:t>
            </a:r>
            <a:r>
              <a:rPr lang="en-US" altLang="zh-CN" sz="2800" i="1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left recursive </a:t>
            </a: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if it has a </a:t>
            </a:r>
            <a:r>
              <a:rPr lang="en-US" altLang="zh-CN" sz="2800" kern="120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nonterminal</a:t>
            </a: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A such that there is a derivation                for some string </a:t>
            </a:r>
            <a:r>
              <a:rPr lang="el-GR" altLang="zh-CN" sz="2800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Wingdings" panose="05000000000000000000" pitchFamily="2" charset="2"/>
              </a:rPr>
              <a:t>α</a:t>
            </a: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endParaRPr lang="zh-CN" altLang="en-US" sz="28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0688" y="2071688"/>
            <a:ext cx="1231900" cy="357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右箭头 6"/>
          <p:cNvSpPr/>
          <p:nvPr/>
        </p:nvSpPr>
        <p:spPr>
          <a:xfrm>
            <a:off x="3571875" y="3714750"/>
            <a:ext cx="977900" cy="4841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3714750"/>
            <a:ext cx="2035175" cy="500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3" y="3286125"/>
            <a:ext cx="2976562" cy="142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endParaRPr lang="zh-CN" altLang="en-US" dirty="0"/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2286000"/>
            <a:ext cx="3429000" cy="1404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右箭头 4"/>
          <p:cNvSpPr/>
          <p:nvPr/>
        </p:nvSpPr>
        <p:spPr>
          <a:xfrm>
            <a:off x="4143375" y="2714625"/>
            <a:ext cx="977900" cy="4841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pic>
        <p:nvPicPr>
          <p:cNvPr id="2560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2000250"/>
            <a:ext cx="3028950" cy="2000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Generally, …</a:t>
            </a:r>
            <a:endParaRPr lang="zh-CN" altLang="en-US" dirty="0"/>
          </a:p>
        </p:txBody>
      </p:sp>
      <p:pic>
        <p:nvPicPr>
          <p:cNvPr id="2150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571625"/>
            <a:ext cx="7072313" cy="50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下箭头 4"/>
          <p:cNvSpPr/>
          <p:nvPr/>
        </p:nvSpPr>
        <p:spPr>
          <a:xfrm>
            <a:off x="3857625" y="2214563"/>
            <a:ext cx="285750" cy="5715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pic>
        <p:nvPicPr>
          <p:cNvPr id="2150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2928938"/>
            <a:ext cx="5211762" cy="85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However, …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264318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This procedure eliminates immediate left recursion, but does not eliminate left recursion </a:t>
            </a:r>
            <a:r>
              <a:rPr lang="en-US" altLang="zh-CN" kern="12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involving derivations of two or more steps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Example: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4214813"/>
            <a:ext cx="2917825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5143500"/>
            <a:ext cx="7589837" cy="357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sz="3600" b="1"/>
              <a:t>The Algorithm for Elimination of Left Recursion</a:t>
            </a:r>
            <a:endParaRPr lang="zh-CN" altLang="en-US" sz="3600" dirty="0"/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357313"/>
            <a:ext cx="7954962" cy="4929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4455</Words>
  <Application>WPS 演示</Application>
  <PresentationFormat>On-screen Show</PresentationFormat>
  <Paragraphs>251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40</vt:i4>
      </vt:variant>
    </vt:vector>
  </HeadingPairs>
  <TitlesOfParts>
    <vt:vector size="68" baseType="lpstr">
      <vt:lpstr>Arial</vt:lpstr>
      <vt:lpstr>宋体</vt:lpstr>
      <vt:lpstr>Wingdings</vt:lpstr>
      <vt:lpstr>华文隶书</vt:lpstr>
      <vt:lpstr>黑体</vt:lpstr>
      <vt:lpstr>Franklin Gothic Book</vt:lpstr>
      <vt:lpstr>华文楷体</vt:lpstr>
      <vt:lpstr>Calibri</vt:lpstr>
      <vt:lpstr>Times New Roman</vt:lpstr>
      <vt:lpstr>微软雅黑</vt:lpstr>
      <vt:lpstr>Arial Unicode MS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Principles of Compiler Construction</vt:lpstr>
      <vt:lpstr>问题</vt:lpstr>
      <vt:lpstr>Recursive-Descent Parsing</vt:lpstr>
      <vt:lpstr>Elimination of Left Recursion</vt:lpstr>
      <vt:lpstr>Elimination of Left Recursion</vt:lpstr>
      <vt:lpstr>Example</vt:lpstr>
      <vt:lpstr>Generally, …</vt:lpstr>
      <vt:lpstr>However, …</vt:lpstr>
      <vt:lpstr>The Algorithm for Elimination of Left Recursion</vt:lpstr>
      <vt:lpstr>Example</vt:lpstr>
      <vt:lpstr>Discussion</vt:lpstr>
      <vt:lpstr>Challenges</vt:lpstr>
      <vt:lpstr>Recursive-Descent Parsing</vt:lpstr>
      <vt:lpstr>Example</vt:lpstr>
      <vt:lpstr>More Efficient Approaches</vt:lpstr>
      <vt:lpstr>Recursive-Descent Parsing</vt:lpstr>
      <vt:lpstr>Example</vt:lpstr>
      <vt:lpstr>Left Factoring </vt:lpstr>
      <vt:lpstr>Example</vt:lpstr>
      <vt:lpstr>Question</vt:lpstr>
      <vt:lpstr>FIRST (α)</vt:lpstr>
      <vt:lpstr>Computing FIRST(X)</vt:lpstr>
      <vt:lpstr>Example</vt:lpstr>
      <vt:lpstr>FOLLOW(A)</vt:lpstr>
      <vt:lpstr>Computing FOLLOW(A)</vt:lpstr>
      <vt:lpstr>Practice</vt:lpstr>
      <vt:lpstr>Construction of a Predictive Parsing Table</vt:lpstr>
      <vt:lpstr>Predictive Parsing Table</vt:lpstr>
      <vt:lpstr>LL(1) Grammar</vt:lpstr>
      <vt:lpstr>Example</vt:lpstr>
      <vt:lpstr>作业</vt:lpstr>
      <vt:lpstr>Implementing the Parser</vt:lpstr>
      <vt:lpstr>Coding for Recursive Predictive Parser</vt:lpstr>
      <vt:lpstr>Coding for Recursive Predictive Parser</vt:lpstr>
      <vt:lpstr>Coding for Recursive Predictive Parser</vt:lpstr>
      <vt:lpstr>Coding for Recursive Predictive Parser</vt:lpstr>
      <vt:lpstr>Model of a Table-Driven Predictive Parser</vt:lpstr>
      <vt:lpstr>Table-Driven Predictive Parsing</vt:lpstr>
      <vt:lpstr>Table-Driven Predictive Parsing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阿不1413529847</cp:lastModifiedBy>
  <cp:revision>287</cp:revision>
  <dcterms:created xsi:type="dcterms:W3CDTF">2016-09-29T14:57:00Z</dcterms:created>
  <dcterms:modified xsi:type="dcterms:W3CDTF">2019-04-02T04:56:01Z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