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16" r:id="rId3"/>
    <p:sldId id="317" r:id="rId4"/>
    <p:sldId id="318" r:id="rId6"/>
    <p:sldId id="320" r:id="rId7"/>
    <p:sldId id="321" r:id="rId8"/>
    <p:sldId id="366" r:id="rId9"/>
    <p:sldId id="340" r:id="rId10"/>
    <p:sldId id="327" r:id="rId11"/>
    <p:sldId id="335" r:id="rId12"/>
    <p:sldId id="363" r:id="rId13"/>
    <p:sldId id="336" r:id="rId14"/>
    <p:sldId id="337" r:id="rId15"/>
    <p:sldId id="362" r:id="rId16"/>
    <p:sldId id="338" r:id="rId17"/>
    <p:sldId id="365" r:id="rId18"/>
    <p:sldId id="364" r:id="rId19"/>
    <p:sldId id="341" r:id="rId20"/>
    <p:sldId id="324" r:id="rId21"/>
    <p:sldId id="328" r:id="rId22"/>
    <p:sldId id="325" r:id="rId23"/>
    <p:sldId id="272" r:id="rId24"/>
    <p:sldId id="326" r:id="rId25"/>
    <p:sldId id="329" r:id="rId26"/>
    <p:sldId id="330" r:id="rId27"/>
    <p:sldId id="331" r:id="rId28"/>
    <p:sldId id="332" r:id="rId29"/>
    <p:sldId id="333" r:id="rId30"/>
    <p:sldId id="334" r:id="rId31"/>
    <p:sldId id="342"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1" r:id="rId59"/>
    <p:sldId id="303" r:id="rId60"/>
    <p:sldId id="305" r:id="rId61"/>
    <p:sldId id="307" r:id="rId62"/>
    <p:sldId id="309" r:id="rId63"/>
    <p:sldId id="311" r:id="rId64"/>
    <p:sldId id="344" r:id="rId65"/>
    <p:sldId id="314" r:id="rId66"/>
    <p:sldId id="343" r:id="rId67"/>
    <p:sldId id="356" r:id="rId68"/>
    <p:sldId id="357" r:id="rId69"/>
    <p:sldId id="358" r:id="rId70"/>
    <p:sldId id="359" r:id="rId71"/>
    <p:sldId id="360" r:id="rId72"/>
    <p:sldId id="433" r:id="rId73"/>
    <p:sldId id="315" r:id="rId74"/>
  </p:sldIdLst>
  <p:sldSz cx="10083800" cy="7556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9" autoAdjust="0"/>
    <p:restoredTop sz="94660"/>
  </p:normalViewPr>
  <p:slideViewPr>
    <p:cSldViewPr>
      <p:cViewPr varScale="1">
        <p:scale>
          <a:sx n="64" d="100"/>
          <a:sy n="64" d="100"/>
        </p:scale>
        <p:origin x="141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91426-450D-4A6A-B215-42CDDE7F302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1413" y="685800"/>
            <a:ext cx="45751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6B01C-4867-475C-9518-FF0C244B35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3A5904-2FD5-4FD6-9E91-C73C1599825A}" type="slidenum">
              <a:rPr lang="en-US" altLang="zh-CN" smtClean="0"/>
            </a:fld>
            <a:endParaRPr lang="en-US" altLang="zh-CN" smtClean="0"/>
          </a:p>
        </p:txBody>
      </p:sp>
      <p:sp>
        <p:nvSpPr>
          <p:cNvPr id="106499" name="Rectangle 7"/>
          <p:cNvSpPr txBox="1">
            <a:spLocks noGrp="1" noChangeArrowheads="1"/>
          </p:cNvSpPr>
          <p:nvPr/>
        </p:nvSpPr>
        <p:spPr bwMode="auto">
          <a:xfrm>
            <a:off x="3884817" y="8683938"/>
            <a:ext cx="2972119" cy="45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CF75694-F83D-4A5C-B896-76472A2A932C}" type="slidenum">
              <a:rPr kumimoji="1" lang="en-US" altLang="zh-CN" sz="1300">
                <a:latin typeface="Times New Roman" panose="02020603050405020304" pitchFamily="18" charset="0"/>
              </a:rPr>
            </a:fld>
            <a:endParaRPr kumimoji="1" lang="en-US" altLang="zh-CN" sz="1300">
              <a:latin typeface="Times New Roman" panose="02020603050405020304" pitchFamily="18" charset="0"/>
            </a:endParaRPr>
          </a:p>
        </p:txBody>
      </p:sp>
      <p:sp>
        <p:nvSpPr>
          <p:cNvPr id="106500" name="Rectangle 2"/>
          <p:cNvSpPr>
            <a:spLocks noGrp="1" noRot="1" noChangeAspect="1" noChangeArrowheads="1" noTextEdit="1"/>
          </p:cNvSpPr>
          <p:nvPr>
            <p:ph type="sldImg"/>
          </p:nvPr>
        </p:nvSpPr>
        <p:spPr/>
      </p:sp>
      <p:sp>
        <p:nvSpPr>
          <p:cNvPr id="10650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3A5904-2FD5-4FD6-9E91-C73C1599825A}" type="slidenum">
              <a:rPr lang="en-US" altLang="zh-CN" smtClean="0"/>
            </a:fld>
            <a:endParaRPr lang="en-US" altLang="zh-CN" smtClean="0"/>
          </a:p>
        </p:txBody>
      </p:sp>
      <p:sp>
        <p:nvSpPr>
          <p:cNvPr id="106499" name="Rectangle 7"/>
          <p:cNvSpPr txBox="1">
            <a:spLocks noGrp="1" noChangeArrowheads="1"/>
          </p:cNvSpPr>
          <p:nvPr/>
        </p:nvSpPr>
        <p:spPr bwMode="auto">
          <a:xfrm>
            <a:off x="3884817" y="8683938"/>
            <a:ext cx="2972119" cy="45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CF75694-F83D-4A5C-B896-76472A2A932C}" type="slidenum">
              <a:rPr kumimoji="1" lang="en-US" altLang="zh-CN" sz="1300">
                <a:latin typeface="Times New Roman" panose="02020603050405020304" pitchFamily="18" charset="0"/>
              </a:rPr>
            </a:fld>
            <a:endParaRPr kumimoji="1" lang="en-US" altLang="zh-CN" sz="1300">
              <a:latin typeface="Times New Roman" panose="02020603050405020304" pitchFamily="18" charset="0"/>
            </a:endParaRPr>
          </a:p>
        </p:txBody>
      </p:sp>
      <p:sp>
        <p:nvSpPr>
          <p:cNvPr id="106500" name="Rectangle 2"/>
          <p:cNvSpPr>
            <a:spLocks noGrp="1" noRot="1" noChangeAspect="1" noChangeArrowheads="1" noTextEdit="1"/>
          </p:cNvSpPr>
          <p:nvPr>
            <p:ph type="sldImg"/>
          </p:nvPr>
        </p:nvSpPr>
        <p:spPr/>
      </p:sp>
      <p:sp>
        <p:nvSpPr>
          <p:cNvPr id="10650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583091-56A0-4DE0-B5D2-572A73E40C03}" type="slidenum">
              <a:rPr lang="en-US" altLang="zh-CN" smtClean="0"/>
            </a:fld>
            <a:endParaRPr lang="en-US" altLang="zh-CN" smtClean="0"/>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xfrm>
            <a:off x="914826" y="4342991"/>
            <a:ext cx="5028349" cy="41160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panose="02010600030101010101" pitchFamily="2" charset="-122"/>
              </a:rPr>
              <a:t>1945</a:t>
            </a:r>
            <a:r>
              <a:rPr lang="zh-CN" altLang="en-US" dirty="0" smtClean="0">
                <a:ea typeface="宋体" panose="02010600030101010101" pitchFamily="2" charset="-122"/>
              </a:rPr>
              <a:t>年 冯</a:t>
            </a:r>
            <a:r>
              <a:rPr lang="en-US" altLang="zh-CN" dirty="0" smtClean="0">
                <a:ea typeface="宋体" panose="02010600030101010101" pitchFamily="2" charset="-122"/>
              </a:rPr>
              <a:t>· </a:t>
            </a:r>
            <a:r>
              <a:rPr lang="zh-CN" altLang="en-US" dirty="0" smtClean="0">
                <a:ea typeface="宋体" panose="02010600030101010101" pitchFamily="2" charset="-122"/>
              </a:rPr>
              <a:t>诺依曼存储程序计算机 </a:t>
            </a:r>
            <a:endParaRPr lang="zh-CN" altLang="en-US" dirty="0" smtClean="0">
              <a:ea typeface="宋体" panose="02010600030101010101" pitchFamily="2" charset="-122"/>
            </a:endParaRPr>
          </a:p>
          <a:p>
            <a:pPr eaLnBrk="1" hangingPunct="1"/>
            <a:r>
              <a:rPr lang="en-US" altLang="zh-CN" dirty="0" smtClean="0">
                <a:ea typeface="宋体" panose="02010600030101010101" pitchFamily="2" charset="-122"/>
              </a:rPr>
              <a:t>1948</a:t>
            </a:r>
            <a:r>
              <a:rPr lang="zh-CN" altLang="en-US" dirty="0" smtClean="0">
                <a:ea typeface="宋体" panose="02010600030101010101" pitchFamily="2" charset="-122"/>
              </a:rPr>
              <a:t>年 第一台可存储程序的数字计算机</a:t>
            </a:r>
            <a:r>
              <a:rPr lang="en-US" altLang="zh-CN" dirty="0" smtClean="0">
                <a:ea typeface="宋体" panose="02010600030101010101" pitchFamily="2" charset="-122"/>
              </a:rPr>
              <a:t>Manchester Mark I </a:t>
            </a:r>
            <a:r>
              <a:rPr lang="zh-CN" altLang="en-US" dirty="0" smtClean="0">
                <a:ea typeface="宋体" panose="02010600030101010101" pitchFamily="2" charset="-122"/>
              </a:rPr>
              <a:t>问世</a:t>
            </a:r>
            <a:endParaRPr lang="zh-CN" altLang="en-US" dirty="0" smtClean="0">
              <a:ea typeface="宋体" panose="02010600030101010101" pitchFamily="2" charset="-122"/>
            </a:endParaRPr>
          </a:p>
          <a:p>
            <a:pPr eaLnBrk="1" hangingPunct="1"/>
            <a:r>
              <a:rPr lang="en-US" altLang="zh-CN" dirty="0" smtClean="0">
                <a:ea typeface="宋体" panose="02010600030101010101" pitchFamily="2" charset="-122"/>
              </a:rPr>
              <a:t>1949</a:t>
            </a:r>
            <a:r>
              <a:rPr lang="zh-CN" altLang="en-US" dirty="0" smtClean="0">
                <a:ea typeface="宋体" panose="02010600030101010101" pitchFamily="2" charset="-122"/>
              </a:rPr>
              <a:t>年 电子延迟存储自动计算机</a:t>
            </a:r>
            <a:r>
              <a:rPr lang="en-US" altLang="zh-CN" dirty="0" smtClean="0">
                <a:ea typeface="宋体" panose="02010600030101010101" pitchFamily="2" charset="-122"/>
              </a:rPr>
              <a:t>(EDSAC) </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困难的浮点计算和下标寻址之障</a:t>
            </a:r>
            <a:endParaRPr lang="zh-CN" altLang="en-US" dirty="0" smtClean="0">
              <a:ea typeface="宋体" panose="02010600030101010101" pitchFamily="2" charset="-122"/>
            </a:endParaRPr>
          </a:p>
          <a:p>
            <a:pPr eaLnBrk="1" hangingPunct="1"/>
            <a:endParaRPr lang="zh-CN" altLang="zh-CN" dirty="0"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7075BA-2868-49DF-B19C-34B7CBDC827D}" type="slidenum">
              <a:rPr lang="en-US" altLang="zh-CN" smtClean="0"/>
            </a:fld>
            <a:endParaRPr lang="en-US" altLang="zh-CN" smtClean="0"/>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xfrm>
            <a:off x="914826" y="4342991"/>
            <a:ext cx="5028349" cy="41160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E80AF79-EE05-4802-A53A-857C54B16D47}" type="slidenum">
              <a:rPr lang="en-US" altLang="zh-CN" smtClean="0"/>
            </a:fld>
            <a:endParaRPr lang="en-US" altLang="zh-CN" smtClean="0"/>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xfrm>
            <a:off x="914826" y="4342991"/>
            <a:ext cx="5028349" cy="41160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611DD2-D90E-4858-97FB-413A4467D511}" type="slidenum">
              <a:rPr lang="en-US" altLang="zh-CN" smtClean="0"/>
            </a:fld>
            <a:endParaRPr lang="en-US" altLang="zh-CN" smtClean="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xfrm>
            <a:off x="914826" y="4342991"/>
            <a:ext cx="5028349" cy="41160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1482D0-FD02-458D-BA4D-D11578C028F4}" type="slidenum">
              <a:rPr lang="en-US" altLang="zh-CN" smtClean="0"/>
            </a:fld>
            <a:endParaRPr lang="en-US" altLang="zh-CN" smtClean="0"/>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xfrm>
            <a:off x="914826" y="4342991"/>
            <a:ext cx="5028349" cy="41160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945A92-9EE3-4C51-B49E-F8DA0BD5DFAD}" type="slidenum">
              <a:rPr lang="en-US" altLang="zh-CN" smtClean="0"/>
            </a:fld>
            <a:endParaRPr lang="en-US" altLang="zh-CN" smtClean="0"/>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xfrm>
            <a:off x="914826" y="4342991"/>
            <a:ext cx="5028349" cy="41160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B7C7D8-DC30-4712-81AB-058DEC245A48}" type="slidenum">
              <a:rPr lang="en-US" altLang="zh-CN" smtClean="0"/>
            </a:fld>
            <a:endParaRPr lang="en-US" altLang="zh-CN"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xfrm>
            <a:off x="914826" y="4342991"/>
            <a:ext cx="5028349" cy="41160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3A5904-2FD5-4FD6-9E91-C73C1599825A}" type="slidenum">
              <a:rPr lang="en-US" altLang="zh-CN" smtClean="0"/>
            </a:fld>
            <a:endParaRPr lang="en-US" altLang="zh-CN" smtClean="0"/>
          </a:p>
        </p:txBody>
      </p:sp>
      <p:sp>
        <p:nvSpPr>
          <p:cNvPr id="106499" name="Rectangle 7"/>
          <p:cNvSpPr txBox="1">
            <a:spLocks noGrp="1" noChangeArrowheads="1"/>
          </p:cNvSpPr>
          <p:nvPr/>
        </p:nvSpPr>
        <p:spPr bwMode="auto">
          <a:xfrm>
            <a:off x="3884817" y="8683938"/>
            <a:ext cx="2972119" cy="45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CF75694-F83D-4A5C-B896-76472A2A932C}" type="slidenum">
              <a:rPr kumimoji="1" lang="en-US" altLang="zh-CN" sz="1300">
                <a:latin typeface="Times New Roman" panose="02020603050405020304" pitchFamily="18" charset="0"/>
              </a:rPr>
            </a:fld>
            <a:endParaRPr kumimoji="1" lang="en-US" altLang="zh-CN" sz="1300">
              <a:latin typeface="Times New Roman" panose="02020603050405020304" pitchFamily="18" charset="0"/>
            </a:endParaRPr>
          </a:p>
        </p:txBody>
      </p:sp>
      <p:sp>
        <p:nvSpPr>
          <p:cNvPr id="106500" name="Rectangle 2"/>
          <p:cNvSpPr>
            <a:spLocks noGrp="1" noRot="1" noChangeAspect="1" noChangeArrowheads="1" noTextEdit="1"/>
          </p:cNvSpPr>
          <p:nvPr>
            <p:ph type="sldImg"/>
          </p:nvPr>
        </p:nvSpPr>
        <p:spPr/>
      </p:sp>
      <p:sp>
        <p:nvSpPr>
          <p:cNvPr id="10650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C43F5A-54A7-4CFE-92C2-4AC113CE5D78}" type="slidenum">
              <a:rPr lang="en-US" altLang="zh-CN" smtClean="0"/>
            </a:fld>
            <a:endParaRPr lang="en-US" altLang="zh-CN" smtClean="0"/>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3A5904-2FD5-4FD6-9E91-C73C1599825A}" type="slidenum">
              <a:rPr lang="en-US" altLang="zh-CN" smtClean="0"/>
            </a:fld>
            <a:endParaRPr lang="en-US" altLang="zh-CN" smtClean="0"/>
          </a:p>
        </p:txBody>
      </p:sp>
      <p:sp>
        <p:nvSpPr>
          <p:cNvPr id="106499" name="Rectangle 7"/>
          <p:cNvSpPr txBox="1">
            <a:spLocks noGrp="1" noChangeArrowheads="1"/>
          </p:cNvSpPr>
          <p:nvPr/>
        </p:nvSpPr>
        <p:spPr bwMode="auto">
          <a:xfrm>
            <a:off x="3884817" y="8683938"/>
            <a:ext cx="2972119" cy="45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CF75694-F83D-4A5C-B896-76472A2A932C}" type="slidenum">
              <a:rPr kumimoji="1" lang="en-US" altLang="zh-CN" sz="1300">
                <a:latin typeface="Times New Roman" panose="02020603050405020304" pitchFamily="18" charset="0"/>
              </a:rPr>
            </a:fld>
            <a:endParaRPr kumimoji="1" lang="en-US" altLang="zh-CN" sz="1300">
              <a:latin typeface="Times New Roman" panose="02020603050405020304" pitchFamily="18" charset="0"/>
            </a:endParaRPr>
          </a:p>
        </p:txBody>
      </p:sp>
      <p:sp>
        <p:nvSpPr>
          <p:cNvPr id="106500" name="Rectangle 2"/>
          <p:cNvSpPr>
            <a:spLocks noGrp="1" noRot="1" noChangeAspect="1" noChangeArrowheads="1" noTextEdit="1"/>
          </p:cNvSpPr>
          <p:nvPr>
            <p:ph type="sldImg"/>
          </p:nvPr>
        </p:nvSpPr>
        <p:spPr/>
      </p:sp>
      <p:sp>
        <p:nvSpPr>
          <p:cNvPr id="10650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3A5904-2FD5-4FD6-9E91-C73C1599825A}" type="slidenum">
              <a:rPr lang="en-US" altLang="zh-CN" smtClean="0"/>
            </a:fld>
            <a:endParaRPr lang="en-US" altLang="zh-CN" smtClean="0"/>
          </a:p>
        </p:txBody>
      </p:sp>
      <p:sp>
        <p:nvSpPr>
          <p:cNvPr id="106499" name="Rectangle 7"/>
          <p:cNvSpPr txBox="1">
            <a:spLocks noGrp="1" noChangeArrowheads="1"/>
          </p:cNvSpPr>
          <p:nvPr/>
        </p:nvSpPr>
        <p:spPr bwMode="auto">
          <a:xfrm>
            <a:off x="3884817" y="8683938"/>
            <a:ext cx="2972119" cy="45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CF75694-F83D-4A5C-B896-76472A2A932C}" type="slidenum">
              <a:rPr kumimoji="1" lang="en-US" altLang="zh-CN" sz="1300">
                <a:latin typeface="Times New Roman" panose="02020603050405020304" pitchFamily="18" charset="0"/>
              </a:rPr>
            </a:fld>
            <a:endParaRPr kumimoji="1" lang="en-US" altLang="zh-CN" sz="1300">
              <a:latin typeface="Times New Roman" panose="02020603050405020304" pitchFamily="18" charset="0"/>
            </a:endParaRPr>
          </a:p>
        </p:txBody>
      </p:sp>
      <p:sp>
        <p:nvSpPr>
          <p:cNvPr id="106500" name="Rectangle 2"/>
          <p:cNvSpPr>
            <a:spLocks noGrp="1" noRot="1" noChangeAspect="1" noChangeArrowheads="1" noTextEdit="1"/>
          </p:cNvSpPr>
          <p:nvPr>
            <p:ph type="sldImg"/>
          </p:nvPr>
        </p:nvSpPr>
        <p:spPr/>
      </p:sp>
      <p:sp>
        <p:nvSpPr>
          <p:cNvPr id="10650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E6BEB4-3D91-4459-9EC8-754F6EE0D7F1}" type="slidenum">
              <a:rPr lang="en-US" altLang="zh-CN" smtClean="0"/>
            </a:fld>
            <a:endParaRPr lang="en-US" altLang="zh-CN" smtClean="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97BC72C-BE19-4127-8276-407B39E40777}" type="slidenum">
              <a:rPr lang="en-US" altLang="zh-CN">
                <a:ea typeface="宋体" panose="02010600030101010101" pitchFamily="2" charset="-122"/>
              </a:rPr>
            </a:fld>
            <a:endParaRPr lang="en-US" altLang="zh-CN">
              <a:ea typeface="宋体" panose="02010600030101010101" pitchFamily="2" charset="-122"/>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xfrm>
            <a:off x="914826" y="4342991"/>
            <a:ext cx="5028349" cy="4116027"/>
          </a:xfrm>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479F2F-3DEC-42B8-B1CC-A2A52B011A3E}" type="slidenum">
              <a:rPr lang="en-US" altLang="zh-CN" smtClean="0"/>
            </a:fld>
            <a:endParaRPr lang="en-US" altLang="zh-CN" smtClean="0"/>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A5E932-94B9-4F0E-9666-0F63D71A94B5}" type="slidenum">
              <a:rPr lang="en-US" altLang="zh-CN" smtClean="0"/>
            </a:fld>
            <a:endParaRPr lang="en-US" altLang="zh-CN" smtClean="0"/>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xfrm>
            <a:off x="914826" y="4342991"/>
            <a:ext cx="5028349" cy="41160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817" y="8683938"/>
            <a:ext cx="2972119" cy="458018"/>
          </a:xfrm>
          <a:prstGeom prst="rect">
            <a:avLst/>
          </a:prstGeom>
          <a:noFill/>
          <a:ln w="9525">
            <a:noFill/>
            <a:miter lim="800000"/>
          </a:ln>
        </p:spPr>
        <p:txBody>
          <a:bodyPr lIns="99048" tIns="49524" rIns="99048" bIns="49524" anchor="b"/>
          <a:lstStyle/>
          <a:p>
            <a:pPr algn="r" defTabSz="990600"/>
            <a:fld id="{6DA5AB77-2063-4904-BEA5-D34D4673E4EA}" type="slidenum">
              <a:rPr lang="en-US" altLang="zh-CN" sz="1300"/>
            </a:fld>
            <a:endParaRPr lang="en-US" altLang="zh-CN" sz="1300"/>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xfrm>
            <a:off x="914826" y="4342991"/>
            <a:ext cx="5028349" cy="4116027"/>
          </a:xfrm>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51D7B4-1EDA-47D1-B19D-B9C0FA4BB148}" type="slidenum">
              <a:rPr lang="en-US" altLang="zh-CN" smtClean="0"/>
            </a:fld>
            <a:endParaRPr lang="en-US" altLang="zh-CN" smtClean="0"/>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69E5D4-EAC9-46E4-A808-92C114665BF4}" type="slidenum">
              <a:rPr lang="en-US" altLang="zh-CN" smtClean="0"/>
            </a:fld>
            <a:endParaRPr lang="en-US" altLang="zh-CN" smtClean="0"/>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A28B41-2F2F-4FAD-A975-73F82F6298B4}" type="datetime1">
              <a:rPr lang="zh-CN" altLang="en-US" smtClean="0"/>
            </a:fld>
            <a:endParaRPr lang="en-US"/>
          </a:p>
        </p:txBody>
      </p:sp>
      <p:sp>
        <p:nvSpPr>
          <p:cNvPr id="5" name="Footer Placeholder 4"/>
          <p:cNvSpPr>
            <a:spLocks noGrp="1"/>
          </p:cNvSpPr>
          <p:nvPr>
            <p:ph type="ftr" sz="quarter" idx="11"/>
          </p:nvPr>
        </p:nvSpPr>
        <p:spPr/>
        <p:txBody>
          <a:bodyPr/>
          <a:lstStyle/>
          <a:p>
            <a:r>
              <a:rPr lang="en-US" smtClean="0"/>
              <a:t>155174 - Principle of  Compiler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CB0E462-0E9D-4A1F-BDE7-15FAFE34EE3E}" type="datetime1">
              <a:rPr lang="zh-CN" altLang="en-US" smtClean="0"/>
            </a:fld>
            <a:endParaRPr lang="en-US"/>
          </a:p>
        </p:txBody>
      </p:sp>
      <p:sp>
        <p:nvSpPr>
          <p:cNvPr id="5" name="Footer Placeholder 4"/>
          <p:cNvSpPr>
            <a:spLocks noGrp="1"/>
          </p:cNvSpPr>
          <p:nvPr>
            <p:ph type="ftr" sz="quarter" idx="11"/>
          </p:nvPr>
        </p:nvSpPr>
        <p:spPr/>
        <p:txBody>
          <a:bodyPr/>
          <a:lstStyle/>
          <a:p>
            <a:r>
              <a:rPr lang="en-US" smtClean="0"/>
              <a:t>155174 - Principle of  Compiler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599FC6A-16C9-49C9-8FEB-423948B28064}" type="datetime1">
              <a:rPr lang="zh-CN" altLang="en-US" smtClean="0"/>
            </a:fld>
            <a:endParaRPr lang="en-US"/>
          </a:p>
        </p:txBody>
      </p:sp>
      <p:sp>
        <p:nvSpPr>
          <p:cNvPr id="5" name="Footer Placeholder 4"/>
          <p:cNvSpPr>
            <a:spLocks noGrp="1"/>
          </p:cNvSpPr>
          <p:nvPr>
            <p:ph type="ftr" sz="quarter" idx="11"/>
          </p:nvPr>
        </p:nvSpPr>
        <p:spPr/>
        <p:txBody>
          <a:bodyPr/>
          <a:lstStyle/>
          <a:p>
            <a:r>
              <a:rPr lang="en-US" smtClean="0"/>
              <a:t>155174 - Principle of  Compiler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91904C5-DD9B-4C5D-9271-63DD201C2E82}" type="datetime1">
              <a:rPr lang="zh-CN" altLang="en-US" smtClean="0"/>
            </a:fld>
            <a:endParaRPr lang="en-US"/>
          </a:p>
        </p:txBody>
      </p:sp>
      <p:sp>
        <p:nvSpPr>
          <p:cNvPr id="5" name="Footer Placeholder 4"/>
          <p:cNvSpPr>
            <a:spLocks noGrp="1"/>
          </p:cNvSpPr>
          <p:nvPr>
            <p:ph type="ftr" sz="quarter" idx="11"/>
          </p:nvPr>
        </p:nvSpPr>
        <p:spPr/>
        <p:txBody>
          <a:bodyPr/>
          <a:lstStyle/>
          <a:p>
            <a:r>
              <a:rPr lang="en-US" smtClean="0"/>
              <a:t>155174 - Principle of  Compiler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2828B3D-3E88-4389-AC1B-07FFF9EBCA1B}" type="datetime1">
              <a:rPr lang="zh-CN" altLang="en-US" smtClean="0"/>
            </a:fld>
            <a:endParaRPr lang="en-US"/>
          </a:p>
        </p:txBody>
      </p:sp>
      <p:sp>
        <p:nvSpPr>
          <p:cNvPr id="5" name="Footer Placeholder 4"/>
          <p:cNvSpPr>
            <a:spLocks noGrp="1"/>
          </p:cNvSpPr>
          <p:nvPr>
            <p:ph type="ftr" sz="quarter" idx="11"/>
          </p:nvPr>
        </p:nvSpPr>
        <p:spPr/>
        <p:txBody>
          <a:bodyPr/>
          <a:lstStyle/>
          <a:p>
            <a:r>
              <a:rPr lang="en-US" smtClean="0"/>
              <a:t>155174 - Principle of  Compiler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D2A710E-AE10-42CB-8184-7C7DFC7F8678}" type="datetime1">
              <a:rPr lang="zh-CN" altLang="en-US" smtClean="0"/>
            </a:fld>
            <a:endParaRPr lang="en-US"/>
          </a:p>
        </p:txBody>
      </p:sp>
      <p:sp>
        <p:nvSpPr>
          <p:cNvPr id="6" name="Footer Placeholder 5"/>
          <p:cNvSpPr>
            <a:spLocks noGrp="1"/>
          </p:cNvSpPr>
          <p:nvPr>
            <p:ph type="ftr" sz="quarter" idx="11"/>
          </p:nvPr>
        </p:nvSpPr>
        <p:spPr/>
        <p:txBody>
          <a:bodyPr/>
          <a:lstStyle/>
          <a:p>
            <a:r>
              <a:rPr lang="en-US" smtClean="0"/>
              <a:t>155174 - Principle of  Compiler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8DBEDC6-695B-45F3-9829-693025F05279}" type="datetime1">
              <a:rPr lang="zh-CN" altLang="en-US" smtClean="0"/>
            </a:fld>
            <a:endParaRPr lang="en-US"/>
          </a:p>
        </p:txBody>
      </p:sp>
      <p:sp>
        <p:nvSpPr>
          <p:cNvPr id="8" name="Footer Placeholder 7"/>
          <p:cNvSpPr>
            <a:spLocks noGrp="1"/>
          </p:cNvSpPr>
          <p:nvPr>
            <p:ph type="ftr" sz="quarter" idx="11"/>
          </p:nvPr>
        </p:nvSpPr>
        <p:spPr/>
        <p:txBody>
          <a:bodyPr/>
          <a:lstStyle/>
          <a:p>
            <a:r>
              <a:rPr lang="en-US" smtClean="0"/>
              <a:t>155174 - Principle of  Compiler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C962-0FEB-4EB8-80EF-27CC5A28AB0D}" type="datetime1">
              <a:rPr lang="zh-CN" altLang="en-US" smtClean="0"/>
            </a:fld>
            <a:endParaRPr lang="en-US"/>
          </a:p>
        </p:txBody>
      </p:sp>
      <p:sp>
        <p:nvSpPr>
          <p:cNvPr id="4" name="Footer Placeholder 3"/>
          <p:cNvSpPr>
            <a:spLocks noGrp="1"/>
          </p:cNvSpPr>
          <p:nvPr>
            <p:ph type="ftr" sz="quarter" idx="11"/>
          </p:nvPr>
        </p:nvSpPr>
        <p:spPr/>
        <p:txBody>
          <a:bodyPr/>
          <a:lstStyle/>
          <a:p>
            <a:r>
              <a:rPr lang="en-US" smtClean="0"/>
              <a:t>155174 - Principle of  Compiler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1A661-0E05-4E52-B185-3DB6F3B9DC90}" type="datetime1">
              <a:rPr lang="zh-CN" altLang="en-US" smtClean="0"/>
            </a:fld>
            <a:endParaRPr lang="en-US"/>
          </a:p>
        </p:txBody>
      </p:sp>
      <p:sp>
        <p:nvSpPr>
          <p:cNvPr id="3" name="Footer Placeholder 2"/>
          <p:cNvSpPr>
            <a:spLocks noGrp="1"/>
          </p:cNvSpPr>
          <p:nvPr>
            <p:ph type="ftr" sz="quarter" idx="11"/>
          </p:nvPr>
        </p:nvSpPr>
        <p:spPr/>
        <p:txBody>
          <a:bodyPr/>
          <a:lstStyle/>
          <a:p>
            <a:r>
              <a:rPr lang="en-US" smtClean="0"/>
              <a:t>155174 - Principle of  Compiler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05C7109-3599-46D0-A293-A435AC8A4FE5}" type="datetime1">
              <a:rPr lang="zh-CN" altLang="en-US" smtClean="0"/>
            </a:fld>
            <a:endParaRPr lang="en-US"/>
          </a:p>
        </p:txBody>
      </p:sp>
      <p:sp>
        <p:nvSpPr>
          <p:cNvPr id="6" name="Footer Placeholder 5"/>
          <p:cNvSpPr>
            <a:spLocks noGrp="1"/>
          </p:cNvSpPr>
          <p:nvPr>
            <p:ph type="ftr" sz="quarter" idx="11"/>
          </p:nvPr>
        </p:nvSpPr>
        <p:spPr/>
        <p:txBody>
          <a:bodyPr/>
          <a:lstStyle/>
          <a:p>
            <a:r>
              <a:rPr lang="en-US" smtClean="0"/>
              <a:t>155174 - Principle of  Compiler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06E7E09-D4F6-4970-8B20-BF908DFED996}" type="datetime1">
              <a:rPr lang="zh-CN" altLang="en-US" smtClean="0"/>
            </a:fld>
            <a:endParaRPr lang="en-US"/>
          </a:p>
        </p:txBody>
      </p:sp>
      <p:sp>
        <p:nvSpPr>
          <p:cNvPr id="6" name="Footer Placeholder 5"/>
          <p:cNvSpPr>
            <a:spLocks noGrp="1"/>
          </p:cNvSpPr>
          <p:nvPr>
            <p:ph type="ftr" sz="quarter" idx="11"/>
          </p:nvPr>
        </p:nvSpPr>
        <p:spPr/>
        <p:txBody>
          <a:bodyPr/>
          <a:lstStyle/>
          <a:p>
            <a:r>
              <a:rPr lang="en-US" smtClean="0"/>
              <a:t>155174 - Principle of  Compiler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31E70-15DF-4357-855F-2329EE8CAEF0}" type="datetime1">
              <a:rPr lang="zh-CN" alt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155174 - Principle of  Compiler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slide" Target="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hyperlink" Target="http://en.wikipedia.org/wiki/Speedcoding" TargetMode="External"/><Relationship Id="rId2" Type="http://schemas.openxmlformats.org/officeDocument/2006/relationships/hyperlink" Target="http://en.wikipedia.org/wiki/Manchester_Mark_I" TargetMode="External"/><Relationship Id="rId1" Type="http://schemas.openxmlformats.org/officeDocument/2006/relationships/hyperlink" Target="http://en.wikipedia.org/wiki/ENIAC"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hyperlink" Target="http://baike.baidu.com/view/36402.htm" TargetMode="External"/><Relationship Id="rId2" Type="http://schemas.openxmlformats.org/officeDocument/2006/relationships/hyperlink" Target="http://en.wikipedia.org/wiki/John_Backus" TargetMode="External"/><Relationship Id="rId1" Type="http://schemas.openxmlformats.org/officeDocument/2006/relationships/hyperlink" Target="http://www.columbia.edu/acis/history/701.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hyperlink" Target="http://zh.wikipedia.org/wiki/COBOL" TargetMode="External"/><Relationship Id="rId2" Type="http://schemas.openxmlformats.org/officeDocument/2006/relationships/hyperlink" Target="http://zh.wikipedia.org/wiki/ALGOL" TargetMode="External"/><Relationship Id="rId1" Type="http://schemas.openxmlformats.org/officeDocument/2006/relationships/hyperlink" Target="http://zh.wikipedia.org/wiki/LISP" TargetMode="Externa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hyperlink" Target="http://en.wikipedia.org/wiki/Software_crisis" TargetMode="External"/><Relationship Id="rId1" Type="http://schemas.openxmlformats.org/officeDocument/2006/relationships/hyperlink" Target="http://en.wikipedia.org/wiki/Simula" TargetMode="Externa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hyperlink" Target="http://en.wikipedia.org/wiki/Ada_(programming_language)" TargetMode="External"/><Relationship Id="rId2" Type="http://schemas.openxmlformats.org/officeDocument/2006/relationships/hyperlink" Target="http://en.wikipedia.org/wiki/Metalanguage" TargetMode="External"/><Relationship Id="rId1" Type="http://schemas.openxmlformats.org/officeDocument/2006/relationships/hyperlink" Target="http://zh.wikipedia.org/wiki/Prolog"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hyperlink" Target="http://en.wikipedia.org/wiki/Timeline_of_programming_languages"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slide" Target="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hyperlink" Target="http://www.stanford.edu/class/cs143/" TargetMode="External"/><Relationship Id="rId1" Type="http://schemas.openxmlformats.org/officeDocument/2006/relationships/hyperlink" Target="http://www-inst.eecs.berkeley.edu/~cs164/archives.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7.xml"/><Relationship Id="rId6" Type="http://schemas.openxmlformats.org/officeDocument/2006/relationships/slide" Target="slide46.xml"/><Relationship Id="rId5" Type="http://schemas.openxmlformats.org/officeDocument/2006/relationships/slide" Target="slide44.xml"/><Relationship Id="rId4" Type="http://schemas.openxmlformats.org/officeDocument/2006/relationships/slide" Target="slide42.xml"/><Relationship Id="rId3" Type="http://schemas.openxmlformats.org/officeDocument/2006/relationships/slide" Target="slide37.xml"/><Relationship Id="rId2" Type="http://schemas.openxmlformats.org/officeDocument/2006/relationships/slide" Target="slide33.xml"/><Relationship Id="rId1" Type="http://schemas.openxmlformats.org/officeDocument/2006/relationships/slide" Target="slide2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slide" Target="slide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slide" Target="slide7.xml"/></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p:cNvSpPr>
          <p:nvPr>
            <p:ph type="ctrTitle" idx="4294967295"/>
          </p:nvPr>
        </p:nvSpPr>
        <p:spPr>
          <a:xfrm>
            <a:off x="756285" y="2249347"/>
            <a:ext cx="8606095" cy="1815882"/>
          </a:xfrm>
          <a:noFill/>
        </p:spPr>
        <p:txBody>
          <a:bodyPr vert="horz" wrap="square" lIns="0" tIns="0" rIns="0" bIns="45720" rtlCol="0" anchor="ctr">
            <a:spAutoFit/>
          </a:bodyPr>
          <a:lstStyle/>
          <a:p>
            <a:pPr>
              <a:lnSpc>
                <a:spcPts val="6900"/>
              </a:lnSpc>
              <a:spcBef>
                <a:spcPct val="20000"/>
              </a:spcBef>
            </a:pPr>
            <a:r>
              <a:rPr lang="en-US" altLang="zh-CN" sz="6000" dirty="0" smtClean="0">
                <a:solidFill>
                  <a:srgbClr val="1A1A1A"/>
                </a:solidFill>
                <a:latin typeface="Times New Roman" panose="02020603050405020304" pitchFamily="18" charset="0"/>
                <a:ea typeface="+mn-ea"/>
                <a:cs typeface="Times New Roman" panose="02020603050405020304" pitchFamily="18" charset="0"/>
              </a:rPr>
              <a:t>Lecture 1</a:t>
            </a:r>
            <a:br>
              <a:rPr lang="en-US" altLang="zh-CN" sz="6000" dirty="0" smtClean="0">
                <a:solidFill>
                  <a:srgbClr val="1A1A1A"/>
                </a:solidFill>
                <a:latin typeface="Times New Roman" panose="02020603050405020304" pitchFamily="18" charset="0"/>
                <a:ea typeface="+mn-ea"/>
                <a:cs typeface="Times New Roman" panose="02020603050405020304" pitchFamily="18" charset="0"/>
              </a:rPr>
            </a:br>
            <a:r>
              <a:rPr lang="en-US" altLang="zh-CN" sz="6000" dirty="0" smtClean="0">
                <a:solidFill>
                  <a:srgbClr val="1A1A1A"/>
                </a:solidFill>
                <a:latin typeface="Times New Roman" panose="02020603050405020304" pitchFamily="18" charset="0"/>
                <a:ea typeface="+mn-ea"/>
                <a:cs typeface="Times New Roman" panose="02020603050405020304" pitchFamily="18" charset="0"/>
              </a:rPr>
              <a:t>Introduction to Compilers</a:t>
            </a:r>
            <a:endParaRPr lang="en-US" altLang="zh-CN" sz="6000" dirty="0" smtClean="0">
              <a:solidFill>
                <a:srgbClr val="1A1A1A"/>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p:cNvSpPr>
          <p:nvPr>
            <p:ph type="title"/>
          </p:nvPr>
        </p:nvSpPr>
        <p:spPr>
          <a:xfrm>
            <a:off x="457200" y="274638"/>
            <a:ext cx="9049196" cy="1143000"/>
          </a:xfrm>
        </p:spPr>
        <p:txBody>
          <a:bodyPr>
            <a:normAutofit/>
          </a:bodyPr>
          <a:lstStyle/>
          <a:p>
            <a:r>
              <a:rPr lang="en-US" altLang="zh-CN" dirty="0" smtClean="0">
                <a:latin typeface="Times New Roman" panose="02020603050405020304" pitchFamily="18" charset="0"/>
                <a:cs typeface="Times New Roman" panose="02020603050405020304" pitchFamily="18" charset="0"/>
              </a:rPr>
              <a:t>Problems to address</a:t>
            </a:r>
            <a:endParaRPr lang="en-US" altLang="zh-CN" dirty="0" smtClean="0">
              <a:latin typeface="Times New Roman" panose="02020603050405020304" pitchFamily="18" charset="0"/>
              <a:cs typeface="Times New Roman" panose="02020603050405020304" pitchFamily="18" charset="0"/>
            </a:endParaRPr>
          </a:p>
        </p:txBody>
      </p:sp>
      <p:sp>
        <p:nvSpPr>
          <p:cNvPr id="16390" name="Rectangle 3"/>
          <p:cNvSpPr>
            <a:spLocks noGrp="1"/>
          </p:cNvSpPr>
          <p:nvPr>
            <p:ph type="body" idx="1"/>
          </p:nvPr>
        </p:nvSpPr>
        <p:spPr>
          <a:xfrm>
            <a:off x="457200" y="1600200"/>
            <a:ext cx="9049196" cy="4525963"/>
          </a:xfrm>
        </p:spPr>
        <p:txBody>
          <a:bodyPr>
            <a:normAutofit lnSpcReduction="10000"/>
          </a:bodyPr>
          <a:lstStyle/>
          <a:p>
            <a:r>
              <a:rPr lang="en-US" altLang="zh-CN" sz="2600" dirty="0" smtClean="0">
                <a:latin typeface="Times New Roman" panose="02020603050405020304" pitchFamily="18" charset="0"/>
                <a:cs typeface="Times New Roman" panose="02020603050405020304" pitchFamily="18" charset="0"/>
              </a:rPr>
              <a:t>How to </a:t>
            </a:r>
            <a:r>
              <a:rPr lang="en-US" altLang="zh-CN" sz="2600" i="1" dirty="0" smtClean="0">
                <a:solidFill>
                  <a:srgbClr val="FF0000"/>
                </a:solidFill>
                <a:latin typeface="Times New Roman" panose="02020603050405020304" pitchFamily="18" charset="0"/>
                <a:cs typeface="Times New Roman" panose="02020603050405020304" pitchFamily="18" charset="0"/>
              </a:rPr>
              <a:t>describe</a:t>
            </a:r>
            <a:r>
              <a:rPr lang="en-US" altLang="zh-CN" sz="2600" dirty="0" smtClean="0">
                <a:latin typeface="Times New Roman" panose="02020603050405020304" pitchFamily="18" charset="0"/>
                <a:cs typeface="Times New Roman" panose="02020603050405020304" pitchFamily="18" charset="0"/>
              </a:rPr>
              <a:t> language clearly for programmers, precisely for implementers?</a:t>
            </a:r>
            <a:endParaRPr lang="en-US" altLang="zh-CN" sz="2600" dirty="0" smtClean="0">
              <a:latin typeface="Times New Roman" panose="02020603050405020304" pitchFamily="18" charset="0"/>
              <a:cs typeface="Times New Roman" panose="02020603050405020304" pitchFamily="18" charset="0"/>
            </a:endParaRPr>
          </a:p>
          <a:p>
            <a:r>
              <a:rPr lang="en-US" altLang="zh-CN" sz="2600" dirty="0" smtClean="0">
                <a:latin typeface="Times New Roman" panose="02020603050405020304" pitchFamily="18" charset="0"/>
                <a:cs typeface="Times New Roman" panose="02020603050405020304" pitchFamily="18" charset="0"/>
              </a:rPr>
              <a:t>How to implement description, and know you’re right? </a:t>
            </a:r>
            <a:endParaRPr lang="en-US" altLang="zh-CN" sz="2600" dirty="0" smtClean="0">
              <a:latin typeface="Times New Roman" panose="02020603050405020304" pitchFamily="18" charset="0"/>
              <a:cs typeface="Times New Roman" panose="02020603050405020304" pitchFamily="18" charset="0"/>
            </a:endParaRPr>
          </a:p>
          <a:p>
            <a:pPr lvl="1"/>
            <a:r>
              <a:rPr lang="en-US" altLang="zh-CN" sz="2600" i="1" dirty="0" smtClean="0">
                <a:solidFill>
                  <a:srgbClr val="FF0000"/>
                </a:solidFill>
                <a:latin typeface="Times New Roman" panose="02020603050405020304" pitchFamily="18" charset="0"/>
                <a:cs typeface="Times New Roman" panose="02020603050405020304" pitchFamily="18" charset="0"/>
              </a:rPr>
              <a:t>Automatic conversion</a:t>
            </a:r>
            <a:r>
              <a:rPr lang="en-US" altLang="zh-CN" sz="2600" i="1" dirty="0" smtClean="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of description to implementation</a:t>
            </a:r>
            <a:endParaRPr lang="en-US" altLang="zh-CN" sz="2200" dirty="0" smtClean="0">
              <a:latin typeface="Times New Roman" panose="02020603050405020304" pitchFamily="18" charset="0"/>
              <a:cs typeface="Times New Roman" panose="02020603050405020304" pitchFamily="18" charset="0"/>
            </a:endParaRPr>
          </a:p>
          <a:p>
            <a:pPr lvl="1"/>
            <a:r>
              <a:rPr lang="en-US" altLang="zh-CN" sz="2200" dirty="0" smtClean="0">
                <a:latin typeface="Times New Roman" panose="02020603050405020304" pitchFamily="18" charset="0"/>
                <a:cs typeface="Times New Roman" panose="02020603050405020304" pitchFamily="18" charset="0"/>
              </a:rPr>
              <a:t>Testing</a:t>
            </a:r>
            <a:endParaRPr lang="en-US" altLang="zh-CN" sz="2200" dirty="0" smtClean="0">
              <a:latin typeface="Times New Roman" panose="02020603050405020304" pitchFamily="18" charset="0"/>
              <a:cs typeface="Times New Roman" panose="02020603050405020304" pitchFamily="18" charset="0"/>
            </a:endParaRPr>
          </a:p>
          <a:p>
            <a:r>
              <a:rPr lang="en-US" altLang="zh-CN" sz="2600" dirty="0" smtClean="0">
                <a:latin typeface="Times New Roman" panose="02020603050405020304" pitchFamily="18" charset="0"/>
                <a:cs typeface="Times New Roman" panose="02020603050405020304" pitchFamily="18" charset="0"/>
              </a:rPr>
              <a:t>How to save implementation effort?</a:t>
            </a:r>
            <a:endParaRPr lang="en-US" altLang="zh-CN" sz="2600" dirty="0" smtClean="0">
              <a:latin typeface="Times New Roman" panose="02020603050405020304" pitchFamily="18" charset="0"/>
              <a:cs typeface="Times New Roman" panose="02020603050405020304" pitchFamily="18" charset="0"/>
            </a:endParaRPr>
          </a:p>
          <a:p>
            <a:pPr lvl="1"/>
            <a:r>
              <a:rPr lang="en-US" altLang="zh-CN" sz="2200" dirty="0" smtClean="0">
                <a:latin typeface="Times New Roman" panose="02020603050405020304" pitchFamily="18" charset="0"/>
                <a:cs typeface="Times New Roman" panose="02020603050405020304" pitchFamily="18" charset="0"/>
              </a:rPr>
              <a:t>Multiple languages to multiple targets: can we </a:t>
            </a:r>
            <a:r>
              <a:rPr lang="en-US" altLang="zh-CN" sz="2600" i="1" dirty="0" smtClean="0">
                <a:solidFill>
                  <a:srgbClr val="FF0000"/>
                </a:solidFill>
                <a:latin typeface="Times New Roman" panose="02020603050405020304" pitchFamily="18" charset="0"/>
                <a:cs typeface="Times New Roman" panose="02020603050405020304" pitchFamily="18" charset="0"/>
              </a:rPr>
              <a:t>re-use</a:t>
            </a:r>
            <a:r>
              <a:rPr lang="en-US" altLang="zh-CN" sz="2200" dirty="0" smtClean="0">
                <a:latin typeface="Times New Roman" panose="02020603050405020304" pitchFamily="18" charset="0"/>
                <a:cs typeface="Times New Roman" panose="02020603050405020304" pitchFamily="18" charset="0"/>
              </a:rPr>
              <a:t> effort?</a:t>
            </a:r>
            <a:endParaRPr lang="en-US" altLang="zh-CN" sz="2200" dirty="0" smtClean="0">
              <a:latin typeface="Times New Roman" panose="02020603050405020304" pitchFamily="18" charset="0"/>
              <a:cs typeface="Times New Roman" panose="02020603050405020304" pitchFamily="18" charset="0"/>
            </a:endParaRPr>
          </a:p>
          <a:p>
            <a:r>
              <a:rPr lang="en-US" altLang="zh-CN" sz="2600" dirty="0" smtClean="0">
                <a:latin typeface="Times New Roman" panose="02020603050405020304" pitchFamily="18" charset="0"/>
                <a:cs typeface="Times New Roman" panose="02020603050405020304" pitchFamily="18" charset="0"/>
              </a:rPr>
              <a:t>How to make languages </a:t>
            </a:r>
            <a:r>
              <a:rPr lang="en-US" altLang="zh-CN" sz="2600" i="1" dirty="0" smtClean="0">
                <a:solidFill>
                  <a:srgbClr val="FF0000"/>
                </a:solidFill>
                <a:latin typeface="Times New Roman" panose="02020603050405020304" pitchFamily="18" charset="0"/>
                <a:cs typeface="Times New Roman" panose="02020603050405020304" pitchFamily="18" charset="0"/>
              </a:rPr>
              <a:t>usable</a:t>
            </a:r>
            <a:r>
              <a:rPr lang="en-US" altLang="zh-CN" sz="2600" i="1" dirty="0" smtClean="0">
                <a:latin typeface="Times New Roman" panose="02020603050405020304" pitchFamily="18" charset="0"/>
                <a:cs typeface="Times New Roman" panose="02020603050405020304" pitchFamily="18" charset="0"/>
              </a:rPr>
              <a:t>? </a:t>
            </a:r>
            <a:endParaRPr lang="en-US" altLang="zh-CN" sz="2600" dirty="0" smtClean="0">
              <a:latin typeface="Times New Roman" panose="02020603050405020304" pitchFamily="18" charset="0"/>
              <a:cs typeface="Times New Roman" panose="02020603050405020304" pitchFamily="18" charset="0"/>
            </a:endParaRPr>
          </a:p>
          <a:p>
            <a:pPr lvl="1"/>
            <a:r>
              <a:rPr lang="en-US" altLang="zh-CN" sz="2200" dirty="0" smtClean="0">
                <a:latin typeface="Times New Roman" panose="02020603050405020304" pitchFamily="18" charset="0"/>
                <a:cs typeface="Times New Roman" panose="02020603050405020304" pitchFamily="18" charset="0"/>
              </a:rPr>
              <a:t>Handle errors reasonably</a:t>
            </a:r>
            <a:endParaRPr lang="en-US" altLang="zh-CN" sz="2200" dirty="0" smtClean="0">
              <a:latin typeface="Times New Roman" panose="02020603050405020304" pitchFamily="18" charset="0"/>
              <a:cs typeface="Times New Roman" panose="02020603050405020304" pitchFamily="18" charset="0"/>
            </a:endParaRPr>
          </a:p>
          <a:p>
            <a:pPr lvl="1"/>
            <a:r>
              <a:rPr lang="en-US" altLang="zh-CN" sz="2200" dirty="0" smtClean="0">
                <a:latin typeface="Times New Roman" panose="02020603050405020304" pitchFamily="18" charset="0"/>
                <a:cs typeface="Times New Roman" panose="02020603050405020304" pitchFamily="18" charset="0"/>
              </a:rPr>
              <a:t>Detect questionable constructs</a:t>
            </a:r>
            <a:endParaRPr lang="en-US" altLang="zh-CN" sz="2200" dirty="0" smtClean="0">
              <a:latin typeface="Times New Roman" panose="02020603050405020304" pitchFamily="18" charset="0"/>
              <a:cs typeface="Times New Roman" panose="02020603050405020304" pitchFamily="18" charset="0"/>
            </a:endParaRPr>
          </a:p>
          <a:p>
            <a:pPr lvl="1"/>
            <a:r>
              <a:rPr lang="en-US" altLang="zh-CN" sz="2200" dirty="0" smtClean="0">
                <a:latin typeface="Times New Roman" panose="02020603050405020304" pitchFamily="18" charset="0"/>
                <a:cs typeface="Times New Roman" panose="02020603050405020304" pitchFamily="18" charset="0"/>
              </a:rPr>
              <a:t>Compile quickly</a:t>
            </a:r>
            <a:endParaRPr lang="en-US" altLang="zh-CN"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body" idx="1"/>
          </p:nvPr>
        </p:nvSpPr>
        <p:spPr>
          <a:xfrm>
            <a:off x="588222" y="1579519"/>
            <a:ext cx="9159452" cy="4638851"/>
          </a:xfrm>
        </p:spPr>
        <p:txBody>
          <a:bodyPr/>
          <a:lstStyle/>
          <a:p>
            <a:r>
              <a:rPr lang="en-US" altLang="zh-CN" dirty="0" smtClean="0">
                <a:solidFill>
                  <a:srgbClr val="000000"/>
                </a:solidFill>
                <a:latin typeface="Times New Roman" panose="02020603050405020304" pitchFamily="18" charset="0"/>
                <a:cs typeface="Times New Roman" panose="02020603050405020304" pitchFamily="18" charset="0"/>
              </a:rPr>
              <a:t>The same point: They are all language implementing system</a:t>
            </a:r>
            <a:endParaRPr lang="en-US" altLang="zh-CN" dirty="0" smtClean="0">
              <a:solidFill>
                <a:srgbClr val="000000"/>
              </a:solidFill>
              <a:latin typeface="Times New Roman" panose="02020603050405020304" pitchFamily="18" charset="0"/>
              <a:cs typeface="Times New Roman" panose="02020603050405020304" pitchFamily="18" charset="0"/>
            </a:endParaRPr>
          </a:p>
          <a:p>
            <a:r>
              <a:rPr lang="en-US" altLang="zh-CN" dirty="0" smtClean="0">
                <a:solidFill>
                  <a:srgbClr val="000000"/>
                </a:solidFill>
                <a:latin typeface="Times New Roman" panose="02020603050405020304" pitchFamily="18" charset="0"/>
                <a:cs typeface="Times New Roman" panose="02020603050405020304" pitchFamily="18" charset="0"/>
              </a:rPr>
              <a:t>Differences:</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r>
              <a:rPr lang="en-US" altLang="zh-CN" dirty="0" smtClean="0">
                <a:solidFill>
                  <a:srgbClr val="000000"/>
                </a:solidFill>
                <a:latin typeface="Times New Roman" panose="02020603050405020304" pitchFamily="18" charset="0"/>
                <a:cs typeface="Times New Roman" panose="02020603050405020304" pitchFamily="18" charset="0"/>
              </a:rPr>
              <a:t>Interpreter executes the source program during translation </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r>
              <a:rPr lang="en-US" altLang="zh-CN" dirty="0" smtClean="0">
                <a:solidFill>
                  <a:srgbClr val="000000"/>
                </a:solidFill>
                <a:latin typeface="Times New Roman" panose="02020603050405020304" pitchFamily="18" charset="0"/>
                <a:cs typeface="Times New Roman" panose="02020603050405020304" pitchFamily="18" charset="0"/>
              </a:rPr>
              <a:t>Compiler generates object code that is executed after translation completes </a:t>
            </a:r>
            <a:endParaRPr lang="en-US" altLang="zh-CN" dirty="0" smtClean="0">
              <a:latin typeface="Times New Roman" panose="02020603050405020304" pitchFamily="18" charset="0"/>
              <a:cs typeface="Times New Roman" panose="02020603050405020304" pitchFamily="18" charset="0"/>
            </a:endParaRPr>
          </a:p>
        </p:txBody>
      </p:sp>
      <p:sp>
        <p:nvSpPr>
          <p:cNvPr id="22533" name="Rectangle 4"/>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Interpreter and Compiler</a:t>
            </a:r>
            <a:endParaRPr lang="en-US" altLang="zh-CN" dirty="0" smtClean="0">
              <a:latin typeface="Times New Roman" panose="02020603050405020304" pitchFamily="18" charset="0"/>
              <a:cs typeface="Times New Roman" panose="02020603050405020304" pitchFamily="18" charset="0"/>
            </a:endParaRPr>
          </a:p>
        </p:txBody>
      </p:sp>
      <p:grpSp>
        <p:nvGrpSpPr>
          <p:cNvPr id="22535" name="Group 3"/>
          <p:cNvGrpSpPr/>
          <p:nvPr/>
        </p:nvGrpSpPr>
        <p:grpSpPr bwMode="auto">
          <a:xfrm>
            <a:off x="1654374" y="5431237"/>
            <a:ext cx="5756169" cy="1226727"/>
            <a:chOff x="466" y="3532"/>
            <a:chExt cx="4333" cy="502"/>
          </a:xfrm>
        </p:grpSpPr>
        <p:sp>
          <p:nvSpPr>
            <p:cNvPr id="22537" name="Text Box 4"/>
            <p:cNvSpPr txBox="1">
              <a:spLocks noChangeArrowheads="1"/>
            </p:cNvSpPr>
            <p:nvPr/>
          </p:nvSpPr>
          <p:spPr bwMode="auto">
            <a:xfrm>
              <a:off x="466" y="3599"/>
              <a:ext cx="89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rgbClr val="000000"/>
                  </a:solidFill>
                  <a:latin typeface="Times New Roman" panose="02020603050405020304" pitchFamily="18" charset="0"/>
                  <a:cs typeface="Times New Roman" panose="02020603050405020304" pitchFamily="18" charset="0"/>
                </a:rPr>
                <a:t>Source Program</a:t>
              </a:r>
              <a:endParaRPr kumimoji="1" lang="en-US" altLang="zh-CN" b="1">
                <a:solidFill>
                  <a:srgbClr val="000000"/>
                </a:solidFill>
                <a:latin typeface="Times New Roman" panose="02020603050405020304" pitchFamily="18" charset="0"/>
                <a:cs typeface="Times New Roman" panose="02020603050405020304" pitchFamily="18" charset="0"/>
              </a:endParaRPr>
            </a:p>
            <a:p>
              <a:pPr eaLnBrk="1" hangingPunct="1">
                <a:spcBef>
                  <a:spcPct val="50000"/>
                </a:spcBef>
              </a:pPr>
              <a:r>
                <a:rPr kumimoji="1" lang="en-US" altLang="zh-CN" b="1">
                  <a:solidFill>
                    <a:srgbClr val="000000"/>
                  </a:solidFill>
                  <a:latin typeface="Times New Roman" panose="02020603050405020304" pitchFamily="18" charset="0"/>
                  <a:cs typeface="Times New Roman" panose="02020603050405020304" pitchFamily="18" charset="0"/>
                </a:rPr>
                <a:t>Input</a:t>
              </a:r>
              <a:endParaRPr kumimoji="1" lang="en-US" altLang="zh-CN" b="1">
                <a:solidFill>
                  <a:srgbClr val="000000"/>
                </a:solidFill>
                <a:latin typeface="Times New Roman" panose="02020603050405020304" pitchFamily="18" charset="0"/>
                <a:cs typeface="Times New Roman" panose="02020603050405020304" pitchFamily="18" charset="0"/>
              </a:endParaRPr>
            </a:p>
          </p:txBody>
        </p:sp>
        <p:sp>
          <p:nvSpPr>
            <p:cNvPr id="22538" name="Text Box 5"/>
            <p:cNvSpPr txBox="1">
              <a:spLocks noChangeArrowheads="1"/>
            </p:cNvSpPr>
            <p:nvPr/>
          </p:nvSpPr>
          <p:spPr bwMode="auto">
            <a:xfrm>
              <a:off x="2183" y="3532"/>
              <a:ext cx="1058" cy="4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en-US" altLang="zh-CN" b="1">
                <a:solidFill>
                  <a:srgbClr val="000000"/>
                </a:solidFill>
                <a:latin typeface="Times New Roman" panose="02020603050405020304" pitchFamily="18" charset="0"/>
                <a:cs typeface="Times New Roman" panose="02020603050405020304" pitchFamily="18" charset="0"/>
              </a:endParaRPr>
            </a:p>
            <a:p>
              <a:pPr eaLnBrk="1" hangingPunct="1">
                <a:spcBef>
                  <a:spcPct val="50000"/>
                </a:spcBef>
              </a:pPr>
              <a:r>
                <a:rPr kumimoji="1" lang="en-US" altLang="zh-CN" b="1">
                  <a:solidFill>
                    <a:srgbClr val="000000"/>
                  </a:solidFill>
                  <a:latin typeface="Times New Roman" panose="02020603050405020304" pitchFamily="18" charset="0"/>
                  <a:cs typeface="Times New Roman" panose="02020603050405020304" pitchFamily="18" charset="0"/>
                </a:rPr>
                <a:t>Interpreter</a:t>
              </a:r>
              <a:endParaRPr kumimoji="1" lang="en-US" altLang="zh-CN" b="1">
                <a:solidFill>
                  <a:srgbClr val="000000"/>
                </a:solidFill>
                <a:latin typeface="Times New Roman" panose="02020603050405020304" pitchFamily="18" charset="0"/>
                <a:cs typeface="Times New Roman" panose="02020603050405020304" pitchFamily="18" charset="0"/>
              </a:endParaRPr>
            </a:p>
            <a:p>
              <a:pPr eaLnBrk="1" hangingPunct="1">
                <a:spcBef>
                  <a:spcPct val="50000"/>
                </a:spcBef>
              </a:pPr>
              <a:endParaRPr kumimoji="1" lang="en-US" altLang="zh-CN" b="1">
                <a:solidFill>
                  <a:srgbClr val="000000"/>
                </a:solidFill>
                <a:latin typeface="Times New Roman" panose="02020603050405020304" pitchFamily="18" charset="0"/>
                <a:cs typeface="Times New Roman" panose="02020603050405020304" pitchFamily="18" charset="0"/>
              </a:endParaRPr>
            </a:p>
          </p:txBody>
        </p:sp>
        <p:sp>
          <p:nvSpPr>
            <p:cNvPr id="22539" name="Text Box 6"/>
            <p:cNvSpPr txBox="1">
              <a:spLocks noChangeArrowheads="1"/>
            </p:cNvSpPr>
            <p:nvPr/>
          </p:nvSpPr>
          <p:spPr bwMode="auto">
            <a:xfrm>
              <a:off x="4049" y="3688"/>
              <a:ext cx="75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rgbClr val="000000"/>
                  </a:solidFill>
                  <a:latin typeface="Times New Roman" panose="02020603050405020304" pitchFamily="18" charset="0"/>
                  <a:cs typeface="Times New Roman" panose="02020603050405020304" pitchFamily="18" charset="0"/>
                </a:rPr>
                <a:t>Output</a:t>
              </a:r>
              <a:endParaRPr kumimoji="1" lang="en-US" altLang="zh-CN" b="1">
                <a:solidFill>
                  <a:srgbClr val="000000"/>
                </a:solidFill>
                <a:latin typeface="Times New Roman" panose="02020603050405020304" pitchFamily="18" charset="0"/>
                <a:cs typeface="Times New Roman" panose="02020603050405020304" pitchFamily="18" charset="0"/>
              </a:endParaRPr>
            </a:p>
          </p:txBody>
        </p:sp>
        <p:sp>
          <p:nvSpPr>
            <p:cNvPr id="22540" name="Line 7"/>
            <p:cNvSpPr>
              <a:spLocks noChangeShapeType="1"/>
            </p:cNvSpPr>
            <p:nvPr/>
          </p:nvSpPr>
          <p:spPr bwMode="auto">
            <a:xfrm>
              <a:off x="1414" y="3693"/>
              <a:ext cx="624"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22541" name="Line 8"/>
            <p:cNvSpPr>
              <a:spLocks noChangeShapeType="1"/>
            </p:cNvSpPr>
            <p:nvPr/>
          </p:nvSpPr>
          <p:spPr bwMode="auto">
            <a:xfrm>
              <a:off x="3303" y="3773"/>
              <a:ext cx="672"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cs typeface="Times New Roman" panose="02020603050405020304" pitchFamily="18" charset="0"/>
              </a:endParaRPr>
            </a:p>
          </p:txBody>
        </p:sp>
      </p:grpSp>
      <p:sp>
        <p:nvSpPr>
          <p:cNvPr id="22536" name="Line 7"/>
          <p:cNvSpPr>
            <a:spLocks noChangeShapeType="1"/>
          </p:cNvSpPr>
          <p:nvPr/>
        </p:nvSpPr>
        <p:spPr bwMode="auto">
          <a:xfrm>
            <a:off x="2951613" y="6533225"/>
            <a:ext cx="829813"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a:xfrm>
            <a:off x="457200" y="274638"/>
            <a:ext cx="8833172" cy="1143000"/>
          </a:xfrm>
        </p:spPr>
        <p:txBody>
          <a:bodyPr/>
          <a:lstStyle/>
          <a:p>
            <a:r>
              <a:rPr lang="en-US" altLang="zh-CN" dirty="0" smtClean="0">
                <a:latin typeface="Times New Roman" panose="02020603050405020304" pitchFamily="18" charset="0"/>
                <a:cs typeface="Times New Roman" panose="02020603050405020304" pitchFamily="18" charset="0"/>
              </a:rPr>
              <a:t>Interpreter and Compiler</a:t>
            </a:r>
            <a:endParaRPr lang="en-US" altLang="zh-CN" dirty="0" smtClean="0">
              <a:latin typeface="Times New Roman" panose="02020603050405020304" pitchFamily="18" charset="0"/>
              <a:cs typeface="Times New Roman" panose="02020603050405020304" pitchFamily="18" charset="0"/>
            </a:endParaRPr>
          </a:p>
        </p:txBody>
      </p:sp>
      <p:sp>
        <p:nvSpPr>
          <p:cNvPr id="23557" name="Rectangle 3"/>
          <p:cNvSpPr>
            <a:spLocks noGrp="1"/>
          </p:cNvSpPr>
          <p:nvPr>
            <p:ph type="body" idx="1"/>
          </p:nvPr>
        </p:nvSpPr>
        <p:spPr/>
        <p:txBody>
          <a:bodyPr/>
          <a:lstStyle/>
          <a:p>
            <a:pPr lvl="1"/>
            <a:r>
              <a:rPr lang="en-US" altLang="zh-CN" dirty="0" smtClean="0">
                <a:latin typeface="Times New Roman" panose="02020603050405020304" pitchFamily="18" charset="0"/>
                <a:cs typeface="Times New Roman" panose="02020603050405020304" pitchFamily="18" charset="0"/>
              </a:rPr>
              <a:t>Interpreters run programs “as is”</a:t>
            </a:r>
            <a:endParaRPr lang="en-US" altLang="zh-CN" dirty="0" smtClean="0">
              <a:latin typeface="Times New Roman" panose="02020603050405020304" pitchFamily="18" charset="0"/>
              <a:cs typeface="Times New Roman" panose="02020603050405020304" pitchFamily="18" charset="0"/>
            </a:endParaRPr>
          </a:p>
          <a:p>
            <a:pPr lvl="2"/>
            <a:r>
              <a:rPr lang="en-US" altLang="zh-CN" dirty="0" smtClean="0">
                <a:latin typeface="Times New Roman" panose="02020603050405020304" pitchFamily="18" charset="0"/>
                <a:cs typeface="Times New Roman" panose="02020603050405020304" pitchFamily="18" charset="0"/>
              </a:rPr>
              <a:t>Little or no preprocessing</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Compilers do extensive preprocessing</a:t>
            </a:r>
            <a:endParaRPr lang="en-US" altLang="zh-CN" dirty="0" smtClean="0">
              <a:latin typeface="Times New Roman" panose="02020603050405020304" pitchFamily="18" charset="0"/>
              <a:cs typeface="Times New Roman" panose="02020603050405020304" pitchFamily="18" charset="0"/>
            </a:endParaRPr>
          </a:p>
          <a:p>
            <a:pPr lvl="2"/>
            <a:r>
              <a:rPr lang="en-US" altLang="zh-CN" dirty="0" smtClean="0">
                <a:latin typeface="Times New Roman" panose="02020603050405020304" pitchFamily="18" charset="0"/>
                <a:cs typeface="Times New Roman" panose="02020603050405020304" pitchFamily="18" charset="0"/>
              </a:rPr>
              <a:t>Most implementations use compilers</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New trend is hybrid: “Just-In-Time” compilation, interpretation + compilation</a:t>
            </a:r>
            <a:endParaRPr lang="en-US" altLang="zh-CN" dirty="0" smtClean="0">
              <a:latin typeface="Times New Roman" panose="02020603050405020304" pitchFamily="18" charset="0"/>
              <a:cs typeface="Times New Roman" panose="02020603050405020304" pitchFamily="18" charset="0"/>
            </a:endParaRPr>
          </a:p>
        </p:txBody>
      </p:sp>
      <p:sp>
        <p:nvSpPr>
          <p:cNvPr id="7" name="椭圆 6"/>
          <p:cNvSpPr/>
          <p:nvPr/>
        </p:nvSpPr>
        <p:spPr>
          <a:xfrm>
            <a:off x="1496814" y="5116381"/>
            <a:ext cx="3702645" cy="1574271"/>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defRPr/>
            </a:pPr>
            <a:r>
              <a:rPr lang="en-US" altLang="zh-CN" sz="3100" b="1" dirty="0">
                <a:solidFill>
                  <a:srgbClr val="FF0000"/>
                </a:solidFill>
                <a:latin typeface="Times New Roman" panose="02020603050405020304" pitchFamily="18" charset="0"/>
                <a:cs typeface="Times New Roman" panose="02020603050405020304" pitchFamily="18" charset="0"/>
              </a:rPr>
              <a:t>How does JAVA work?</a:t>
            </a:r>
            <a:endParaRPr lang="zh-CN" altLang="en-US" sz="31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Rectangle 2"/>
          <p:cNvSpPr>
            <a:spLocks noGrp="1"/>
          </p:cNvSpPr>
          <p:nvPr>
            <p:ph type="title" idx="4294967295"/>
          </p:nvPr>
        </p:nvSpPr>
        <p:spPr>
          <a:xfrm>
            <a:off x="628724" y="274638"/>
            <a:ext cx="8229600" cy="1143000"/>
          </a:xfrm>
        </p:spPr>
        <p:txBody>
          <a:bodyPr>
            <a:normAutofit/>
          </a:bodyPr>
          <a:lstStyle/>
          <a:p>
            <a:r>
              <a:rPr lang="en-US" altLang="zh-CN" dirty="0" smtClean="0">
                <a:latin typeface="Times New Roman" panose="02020603050405020304" pitchFamily="18" charset="0"/>
                <a:cs typeface="Times New Roman" panose="02020603050405020304" pitchFamily="18" charset="0"/>
              </a:rPr>
              <a:t>Interpreter and Compiler</a:t>
            </a:r>
            <a:endParaRPr lang="en-US" altLang="zh-CN" dirty="0" smtClean="0">
              <a:latin typeface="Times New Roman" panose="02020603050405020304" pitchFamily="18" charset="0"/>
              <a:cs typeface="Times New Roman" panose="02020603050405020304" pitchFamily="18" charset="0"/>
            </a:endParaRPr>
          </a:p>
        </p:txBody>
      </p:sp>
      <p:sp>
        <p:nvSpPr>
          <p:cNvPr id="204805" name="Rectangle 3"/>
          <p:cNvSpPr>
            <a:spLocks noGrp="1"/>
          </p:cNvSpPr>
          <p:nvPr>
            <p:ph type="body" idx="4294967295"/>
          </p:nvPr>
        </p:nvSpPr>
        <p:spPr/>
        <p:txBody>
          <a:bodyPr/>
          <a:lstStyle/>
          <a:p>
            <a:r>
              <a:rPr lang="en-US" altLang="zh-CN" b="1" dirty="0" smtClean="0">
                <a:solidFill>
                  <a:srgbClr val="FF0000"/>
                </a:solidFill>
                <a:latin typeface="Times New Roman" panose="02020603050405020304" pitchFamily="18" charset="0"/>
                <a:cs typeface="Times New Roman" panose="02020603050405020304" pitchFamily="18" charset="0"/>
              </a:rPr>
              <a:t>JAVA work</a:t>
            </a:r>
            <a:endParaRPr lang="en-US" altLang="zh-CN" b="1" dirty="0" smtClean="0">
              <a:solidFill>
                <a:srgbClr val="FF0000"/>
              </a:solidFill>
              <a:latin typeface="Times New Roman" panose="02020603050405020304" pitchFamily="18" charset="0"/>
              <a:cs typeface="Times New Roman" panose="02020603050405020304" pitchFamily="18" charset="0"/>
            </a:endParaRPr>
          </a:p>
        </p:txBody>
      </p:sp>
      <p:graphicFrame>
        <p:nvGraphicFramePr>
          <p:cNvPr id="204808" name="Object 8"/>
          <p:cNvGraphicFramePr>
            <a:graphicFrameLocks noChangeAspect="1"/>
          </p:cNvGraphicFramePr>
          <p:nvPr/>
        </p:nvGraphicFramePr>
        <p:xfrm>
          <a:off x="2327275" y="3055938"/>
          <a:ext cx="5253038" cy="3451225"/>
        </p:xfrm>
        <a:graphic>
          <a:graphicData uri="http://schemas.openxmlformats.org/presentationml/2006/ole">
            <mc:AlternateContent xmlns:mc="http://schemas.openxmlformats.org/markup-compatibility/2006">
              <mc:Choice xmlns:v="urn:schemas-microsoft-com:vml" Requires="v">
                <p:oleObj spid="_x0000_s1028" name="Visio" r:id="rId1" imgW="6362700" imgH="4191000" progId="Visio.Drawing.11">
                  <p:embed/>
                </p:oleObj>
              </mc:Choice>
              <mc:Fallback>
                <p:oleObj name="Visio" r:id="rId1" imgW="6362700" imgH="4191000" progId="Visio.Drawing.11">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275" y="3055938"/>
                        <a:ext cx="5253038"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6"/>
          <p:cNvSpPr>
            <a:spLocks noChangeArrowheads="1"/>
          </p:cNvSpPr>
          <p:nvPr/>
        </p:nvSpPr>
        <p:spPr bwMode="auto">
          <a:xfrm>
            <a:off x="3478913" y="6304067"/>
            <a:ext cx="4033520" cy="49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3999" tIns="13999" rIns="13999" bIns="13999"/>
          <a:lstStyle/>
          <a:p>
            <a:pPr algn="just" eaLnBrk="0" hangingPunct="0"/>
            <a:r>
              <a:rPr lang="en-US" altLang="zh-CN" sz="2600" b="1">
                <a:solidFill>
                  <a:srgbClr val="000000"/>
                </a:solidFill>
                <a:latin typeface="Times New Roman" panose="02020603050405020304" pitchFamily="18" charset="0"/>
                <a:cs typeface="Times New Roman" panose="02020603050405020304" pitchFamily="18" charset="0"/>
              </a:rPr>
              <a:t>Mixed Compiler</a:t>
            </a:r>
            <a:endParaRPr lang="en-US" altLang="zh-CN" sz="2600" b="1">
              <a:solidFill>
                <a:srgbClr val="000000"/>
              </a:solidFill>
              <a:latin typeface="Times New Roman" panose="02020603050405020304" pitchFamily="18" charset="0"/>
              <a:cs typeface="Times New Roman" panose="02020603050405020304" pitchFamily="18" charset="0"/>
            </a:endParaRPr>
          </a:p>
        </p:txBody>
      </p:sp>
      <p:grpSp>
        <p:nvGrpSpPr>
          <p:cNvPr id="24581" name="组合 18"/>
          <p:cNvGrpSpPr/>
          <p:nvPr/>
        </p:nvGrpSpPr>
        <p:grpSpPr bwMode="auto">
          <a:xfrm>
            <a:off x="831916" y="1234914"/>
            <a:ext cx="9000142" cy="3888448"/>
            <a:chOff x="571472" y="757222"/>
            <a:chExt cx="8161362" cy="3529034"/>
          </a:xfrm>
        </p:grpSpPr>
        <p:sp>
          <p:nvSpPr>
            <p:cNvPr id="24584" name="Rectangle 3"/>
            <p:cNvSpPr>
              <a:spLocks noChangeArrowheads="1"/>
            </p:cNvSpPr>
            <p:nvPr/>
          </p:nvSpPr>
          <p:spPr bwMode="auto">
            <a:xfrm>
              <a:off x="4286248" y="3429000"/>
              <a:ext cx="1882775" cy="85725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12700" tIns="12700" rIns="12700" bIns="12700"/>
            <a:lstStyle/>
            <a:p>
              <a:pPr algn="ctr" eaLnBrk="0" hangingPunct="0"/>
              <a:r>
                <a:rPr lang="en-US" altLang="zh-CN" sz="2600" b="1">
                  <a:solidFill>
                    <a:srgbClr val="000000"/>
                  </a:solidFill>
                  <a:latin typeface="Times New Roman" panose="02020603050405020304" pitchFamily="18" charset="0"/>
                  <a:cs typeface="Times New Roman" panose="02020603050405020304" pitchFamily="18" charset="0"/>
                </a:rPr>
                <a:t>Virtual Machine</a:t>
              </a:r>
              <a:endParaRPr lang="en-US" altLang="zh-CN" sz="2600" b="1">
                <a:solidFill>
                  <a:srgbClr val="000000"/>
                </a:solidFill>
                <a:latin typeface="Times New Roman" panose="02020603050405020304" pitchFamily="18" charset="0"/>
                <a:cs typeface="Times New Roman" panose="02020603050405020304" pitchFamily="18" charset="0"/>
              </a:endParaRPr>
            </a:p>
          </p:txBody>
        </p:sp>
        <p:sp>
          <p:nvSpPr>
            <p:cNvPr id="24585" name="Line 4"/>
            <p:cNvSpPr>
              <a:spLocks noChangeShapeType="1"/>
            </p:cNvSpPr>
            <p:nvPr/>
          </p:nvSpPr>
          <p:spPr bwMode="auto">
            <a:xfrm>
              <a:off x="3140072" y="3609975"/>
              <a:ext cx="1003300" cy="1588"/>
            </a:xfrm>
            <a:prstGeom prst="line">
              <a:avLst/>
            </a:prstGeom>
            <a:noFill/>
            <a:ln w="25400">
              <a:solidFill>
                <a:schemeClr val="tx1"/>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586" name="Line 5"/>
            <p:cNvSpPr>
              <a:spLocks noChangeShapeType="1"/>
            </p:cNvSpPr>
            <p:nvPr/>
          </p:nvSpPr>
          <p:spPr bwMode="auto">
            <a:xfrm>
              <a:off x="6283344" y="3856040"/>
              <a:ext cx="1003300" cy="1588"/>
            </a:xfrm>
            <a:prstGeom prst="line">
              <a:avLst/>
            </a:prstGeom>
            <a:noFill/>
            <a:ln w="25400">
              <a:solidFill>
                <a:schemeClr val="tx1"/>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587" name="Line 7"/>
            <p:cNvSpPr>
              <a:spLocks noChangeShapeType="1"/>
            </p:cNvSpPr>
            <p:nvPr/>
          </p:nvSpPr>
          <p:spPr bwMode="auto">
            <a:xfrm>
              <a:off x="3140072" y="4038603"/>
              <a:ext cx="1003300" cy="0"/>
            </a:xfrm>
            <a:prstGeom prst="line">
              <a:avLst/>
            </a:prstGeom>
            <a:noFill/>
            <a:ln w="25400">
              <a:solidFill>
                <a:schemeClr val="tx1"/>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588" name="Rectangle 8"/>
            <p:cNvSpPr>
              <a:spLocks noChangeArrowheads="1"/>
            </p:cNvSpPr>
            <p:nvPr/>
          </p:nvSpPr>
          <p:spPr bwMode="auto">
            <a:xfrm>
              <a:off x="1142976" y="1857364"/>
              <a:ext cx="1882775" cy="633418"/>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12700" tIns="12700" rIns="12700" bIns="12700"/>
            <a:lstStyle/>
            <a:p>
              <a:pPr algn="ctr" eaLnBrk="0" hangingPunct="0"/>
              <a:r>
                <a:rPr lang="en-US" altLang="zh-CN" sz="2600" b="1">
                  <a:solidFill>
                    <a:srgbClr val="000000"/>
                  </a:solidFill>
                  <a:latin typeface="Times New Roman" panose="02020603050405020304" pitchFamily="18" charset="0"/>
                  <a:cs typeface="Times New Roman" panose="02020603050405020304" pitchFamily="18" charset="0"/>
                </a:rPr>
                <a:t>Compiler</a:t>
              </a:r>
              <a:endParaRPr lang="en-US" altLang="zh-CN" sz="2600" b="1">
                <a:solidFill>
                  <a:srgbClr val="000000"/>
                </a:solidFill>
                <a:latin typeface="Times New Roman" panose="02020603050405020304" pitchFamily="18" charset="0"/>
                <a:cs typeface="Times New Roman" panose="02020603050405020304" pitchFamily="18" charset="0"/>
              </a:endParaRPr>
            </a:p>
          </p:txBody>
        </p:sp>
        <p:sp>
          <p:nvSpPr>
            <p:cNvPr id="24589" name="Line 9"/>
            <p:cNvSpPr>
              <a:spLocks noChangeShapeType="1"/>
            </p:cNvSpPr>
            <p:nvPr/>
          </p:nvSpPr>
          <p:spPr bwMode="auto">
            <a:xfrm>
              <a:off x="2071670" y="2571744"/>
              <a:ext cx="0" cy="857256"/>
            </a:xfrm>
            <a:prstGeom prst="line">
              <a:avLst/>
            </a:prstGeom>
            <a:noFill/>
            <a:ln w="25400">
              <a:solidFill>
                <a:schemeClr val="tx1"/>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590" name="Line 10"/>
            <p:cNvSpPr>
              <a:spLocks noChangeShapeType="1"/>
            </p:cNvSpPr>
            <p:nvPr/>
          </p:nvSpPr>
          <p:spPr bwMode="auto">
            <a:xfrm>
              <a:off x="2071671" y="1214423"/>
              <a:ext cx="0" cy="500066"/>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591" name="Text Box 11"/>
            <p:cNvSpPr txBox="1">
              <a:spLocks noChangeArrowheads="1"/>
            </p:cNvSpPr>
            <p:nvPr/>
          </p:nvSpPr>
          <p:spPr bwMode="auto">
            <a:xfrm>
              <a:off x="571472" y="3352800"/>
              <a:ext cx="2765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a:solidFill>
                    <a:srgbClr val="000000"/>
                  </a:solidFill>
                  <a:latin typeface="Times New Roman" panose="02020603050405020304" pitchFamily="18" charset="0"/>
                  <a:cs typeface="Times New Roman" panose="02020603050405020304" pitchFamily="18" charset="0"/>
                </a:rPr>
                <a:t>Intermediate code</a:t>
              </a:r>
              <a:endParaRPr kumimoji="1" lang="en-US" altLang="zh-CN" sz="2600" b="1">
                <a:solidFill>
                  <a:srgbClr val="000000"/>
                </a:solidFill>
                <a:latin typeface="Times New Roman" panose="02020603050405020304" pitchFamily="18" charset="0"/>
                <a:cs typeface="Times New Roman" panose="02020603050405020304" pitchFamily="18" charset="0"/>
              </a:endParaRPr>
            </a:p>
          </p:txBody>
        </p:sp>
        <p:sp>
          <p:nvSpPr>
            <p:cNvPr id="24592" name="Text Box 12"/>
            <p:cNvSpPr txBox="1">
              <a:spLocks noChangeArrowheads="1"/>
            </p:cNvSpPr>
            <p:nvPr/>
          </p:nvSpPr>
          <p:spPr bwMode="auto">
            <a:xfrm>
              <a:off x="962028" y="757222"/>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a:solidFill>
                    <a:srgbClr val="000000"/>
                  </a:solidFill>
                  <a:latin typeface="Times New Roman" panose="02020603050405020304" pitchFamily="18" charset="0"/>
                  <a:cs typeface="Times New Roman" panose="02020603050405020304" pitchFamily="18" charset="0"/>
                </a:rPr>
                <a:t>Source language</a:t>
              </a:r>
              <a:endParaRPr kumimoji="1" lang="en-US" altLang="zh-CN" sz="2600" b="1">
                <a:solidFill>
                  <a:srgbClr val="000000"/>
                </a:solidFill>
                <a:latin typeface="Times New Roman" panose="02020603050405020304" pitchFamily="18" charset="0"/>
                <a:cs typeface="Times New Roman" panose="02020603050405020304" pitchFamily="18" charset="0"/>
              </a:endParaRPr>
            </a:p>
          </p:txBody>
        </p:sp>
        <p:sp>
          <p:nvSpPr>
            <p:cNvPr id="24593" name="Text Box 13"/>
            <p:cNvSpPr txBox="1">
              <a:spLocks noChangeArrowheads="1"/>
            </p:cNvSpPr>
            <p:nvPr/>
          </p:nvSpPr>
          <p:spPr bwMode="auto">
            <a:xfrm>
              <a:off x="1711312" y="3786190"/>
              <a:ext cx="15367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a:solidFill>
                    <a:srgbClr val="000000"/>
                  </a:solidFill>
                  <a:latin typeface="Times New Roman" panose="02020603050405020304" pitchFamily="18" charset="0"/>
                  <a:cs typeface="Times New Roman" panose="02020603050405020304" pitchFamily="18" charset="0"/>
                </a:rPr>
                <a:t>Input</a:t>
              </a:r>
              <a:endParaRPr kumimoji="1" lang="en-US" altLang="zh-CN" sz="2600" b="1">
                <a:solidFill>
                  <a:srgbClr val="000000"/>
                </a:solidFill>
                <a:latin typeface="Times New Roman" panose="02020603050405020304" pitchFamily="18" charset="0"/>
                <a:cs typeface="Times New Roman" panose="02020603050405020304" pitchFamily="18" charset="0"/>
              </a:endParaRPr>
            </a:p>
          </p:txBody>
        </p:sp>
        <p:sp>
          <p:nvSpPr>
            <p:cNvPr id="24594" name="Text Box 14"/>
            <p:cNvSpPr txBox="1">
              <a:spLocks noChangeArrowheads="1"/>
            </p:cNvSpPr>
            <p:nvPr/>
          </p:nvSpPr>
          <p:spPr bwMode="auto">
            <a:xfrm>
              <a:off x="7429519" y="3643314"/>
              <a:ext cx="130331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a:solidFill>
                    <a:srgbClr val="000000"/>
                  </a:solidFill>
                  <a:latin typeface="Times New Roman" panose="02020603050405020304" pitchFamily="18" charset="0"/>
                  <a:cs typeface="Times New Roman" panose="02020603050405020304" pitchFamily="18" charset="0"/>
                </a:rPr>
                <a:t>Output</a:t>
              </a:r>
              <a:endParaRPr kumimoji="1" lang="en-US" altLang="zh-CN" sz="2600" b="1">
                <a:solidFill>
                  <a:srgbClr val="000000"/>
                </a:solidFill>
                <a:latin typeface="Times New Roman" panose="02020603050405020304" pitchFamily="18" charset="0"/>
                <a:cs typeface="Times New Roman" panose="02020603050405020304" pitchFamily="18" charset="0"/>
              </a:endParaRPr>
            </a:p>
          </p:txBody>
        </p:sp>
      </p:grpSp>
      <p:sp>
        <p:nvSpPr>
          <p:cNvPr id="22" name="任意多边形 21"/>
          <p:cNvSpPr/>
          <p:nvPr/>
        </p:nvSpPr>
        <p:spPr>
          <a:xfrm>
            <a:off x="541306" y="771378"/>
            <a:ext cx="6838077" cy="5184599"/>
          </a:xfrm>
          <a:custGeom>
            <a:avLst/>
            <a:gdLst>
              <a:gd name="connsiteX0" fmla="*/ 902846 w 6200987"/>
              <a:gd name="connsiteY0" fmla="*/ 201706 h 4706471"/>
              <a:gd name="connsiteX1" fmla="*/ 499435 w 6200987"/>
              <a:gd name="connsiteY1" fmla="*/ 295836 h 4706471"/>
              <a:gd name="connsiteX2" fmla="*/ 432199 w 6200987"/>
              <a:gd name="connsiteY2" fmla="*/ 349624 h 4706471"/>
              <a:gd name="connsiteX3" fmla="*/ 324623 w 6200987"/>
              <a:gd name="connsiteY3" fmla="*/ 457200 h 4706471"/>
              <a:gd name="connsiteX4" fmla="*/ 42235 w 6200987"/>
              <a:gd name="connsiteY4" fmla="*/ 847165 h 4706471"/>
              <a:gd name="connsiteX5" fmla="*/ 15340 w 6200987"/>
              <a:gd name="connsiteY5" fmla="*/ 941295 h 4706471"/>
              <a:gd name="connsiteX6" fmla="*/ 1893 w 6200987"/>
              <a:gd name="connsiteY6" fmla="*/ 1102659 h 4706471"/>
              <a:gd name="connsiteX7" fmla="*/ 42235 w 6200987"/>
              <a:gd name="connsiteY7" fmla="*/ 1707777 h 4706471"/>
              <a:gd name="connsiteX8" fmla="*/ 55682 w 6200987"/>
              <a:gd name="connsiteY8" fmla="*/ 1775012 h 4706471"/>
              <a:gd name="connsiteX9" fmla="*/ 69129 w 6200987"/>
              <a:gd name="connsiteY9" fmla="*/ 1855695 h 4706471"/>
              <a:gd name="connsiteX10" fmla="*/ 136364 w 6200987"/>
              <a:gd name="connsiteY10" fmla="*/ 2608730 h 4706471"/>
              <a:gd name="connsiteX11" fmla="*/ 149811 w 6200987"/>
              <a:gd name="connsiteY11" fmla="*/ 2649071 h 4706471"/>
              <a:gd name="connsiteX12" fmla="*/ 163258 w 6200987"/>
              <a:gd name="connsiteY12" fmla="*/ 2756648 h 4706471"/>
              <a:gd name="connsiteX13" fmla="*/ 257387 w 6200987"/>
              <a:gd name="connsiteY13" fmla="*/ 3361765 h 4706471"/>
              <a:gd name="connsiteX14" fmla="*/ 297729 w 6200987"/>
              <a:gd name="connsiteY14" fmla="*/ 3563471 h 4706471"/>
              <a:gd name="connsiteX15" fmla="*/ 418752 w 6200987"/>
              <a:gd name="connsiteY15" fmla="*/ 3751730 h 4706471"/>
              <a:gd name="connsiteX16" fmla="*/ 459093 w 6200987"/>
              <a:gd name="connsiteY16" fmla="*/ 3778624 h 4706471"/>
              <a:gd name="connsiteX17" fmla="*/ 580117 w 6200987"/>
              <a:gd name="connsiteY17" fmla="*/ 3926542 h 4706471"/>
              <a:gd name="connsiteX18" fmla="*/ 754929 w 6200987"/>
              <a:gd name="connsiteY18" fmla="*/ 4087906 h 4706471"/>
              <a:gd name="connsiteX19" fmla="*/ 808717 w 6200987"/>
              <a:gd name="connsiteY19" fmla="*/ 4128248 h 4706471"/>
              <a:gd name="connsiteX20" fmla="*/ 835611 w 6200987"/>
              <a:gd name="connsiteY20" fmla="*/ 4168589 h 4706471"/>
              <a:gd name="connsiteX21" fmla="*/ 916293 w 6200987"/>
              <a:gd name="connsiteY21" fmla="*/ 4208930 h 4706471"/>
              <a:gd name="connsiteX22" fmla="*/ 983529 w 6200987"/>
              <a:gd name="connsiteY22" fmla="*/ 4262718 h 4706471"/>
              <a:gd name="connsiteX23" fmla="*/ 1023870 w 6200987"/>
              <a:gd name="connsiteY23" fmla="*/ 4289612 h 4706471"/>
              <a:gd name="connsiteX24" fmla="*/ 1091105 w 6200987"/>
              <a:gd name="connsiteY24" fmla="*/ 4343400 h 4706471"/>
              <a:gd name="connsiteX25" fmla="*/ 1239023 w 6200987"/>
              <a:gd name="connsiteY25" fmla="*/ 4410636 h 4706471"/>
              <a:gd name="connsiteX26" fmla="*/ 1319705 w 6200987"/>
              <a:gd name="connsiteY26" fmla="*/ 4477871 h 4706471"/>
              <a:gd name="connsiteX27" fmla="*/ 1386940 w 6200987"/>
              <a:gd name="connsiteY27" fmla="*/ 4518212 h 4706471"/>
              <a:gd name="connsiteX28" fmla="*/ 1507964 w 6200987"/>
              <a:gd name="connsiteY28" fmla="*/ 4585448 h 4706471"/>
              <a:gd name="connsiteX29" fmla="*/ 1548305 w 6200987"/>
              <a:gd name="connsiteY29" fmla="*/ 4598895 h 4706471"/>
              <a:gd name="connsiteX30" fmla="*/ 1615540 w 6200987"/>
              <a:gd name="connsiteY30" fmla="*/ 4625789 h 4706471"/>
              <a:gd name="connsiteX31" fmla="*/ 1750011 w 6200987"/>
              <a:gd name="connsiteY31" fmla="*/ 4652683 h 4706471"/>
              <a:gd name="connsiteX32" fmla="*/ 1884482 w 6200987"/>
              <a:gd name="connsiteY32" fmla="*/ 4693024 h 4706471"/>
              <a:gd name="connsiteX33" fmla="*/ 1938270 w 6200987"/>
              <a:gd name="connsiteY33" fmla="*/ 4706471 h 4706471"/>
              <a:gd name="connsiteX34" fmla="*/ 4627682 w 6200987"/>
              <a:gd name="connsiteY34" fmla="*/ 4652683 h 4706471"/>
              <a:gd name="connsiteX35" fmla="*/ 4721811 w 6200987"/>
              <a:gd name="connsiteY35" fmla="*/ 4598895 h 4706471"/>
              <a:gd name="connsiteX36" fmla="*/ 4896623 w 6200987"/>
              <a:gd name="connsiteY36" fmla="*/ 4531659 h 4706471"/>
              <a:gd name="connsiteX37" fmla="*/ 5138670 w 6200987"/>
              <a:gd name="connsiteY37" fmla="*/ 4504765 h 4706471"/>
              <a:gd name="connsiteX38" fmla="*/ 5474846 w 6200987"/>
              <a:gd name="connsiteY38" fmla="*/ 4450977 h 4706471"/>
              <a:gd name="connsiteX39" fmla="*/ 5609317 w 6200987"/>
              <a:gd name="connsiteY39" fmla="*/ 4356848 h 4706471"/>
              <a:gd name="connsiteX40" fmla="*/ 5622764 w 6200987"/>
              <a:gd name="connsiteY40" fmla="*/ 4316506 h 4706471"/>
              <a:gd name="connsiteX41" fmla="*/ 5811023 w 6200987"/>
              <a:gd name="connsiteY41" fmla="*/ 4168589 h 4706471"/>
              <a:gd name="connsiteX42" fmla="*/ 5891705 w 6200987"/>
              <a:gd name="connsiteY42" fmla="*/ 4101353 h 4706471"/>
              <a:gd name="connsiteX43" fmla="*/ 5945493 w 6200987"/>
              <a:gd name="connsiteY43" fmla="*/ 4087906 h 4706471"/>
              <a:gd name="connsiteX44" fmla="*/ 6093411 w 6200987"/>
              <a:gd name="connsiteY44" fmla="*/ 3899648 h 4706471"/>
              <a:gd name="connsiteX45" fmla="*/ 6120305 w 6200987"/>
              <a:gd name="connsiteY45" fmla="*/ 3859306 h 4706471"/>
              <a:gd name="connsiteX46" fmla="*/ 6160646 w 6200987"/>
              <a:gd name="connsiteY46" fmla="*/ 3765177 h 4706471"/>
              <a:gd name="connsiteX47" fmla="*/ 6200987 w 6200987"/>
              <a:gd name="connsiteY47" fmla="*/ 3617259 h 4706471"/>
              <a:gd name="connsiteX48" fmla="*/ 6174093 w 6200987"/>
              <a:gd name="connsiteY48" fmla="*/ 2944906 h 4706471"/>
              <a:gd name="connsiteX49" fmla="*/ 6160646 w 6200987"/>
              <a:gd name="connsiteY49" fmla="*/ 2864224 h 4706471"/>
              <a:gd name="connsiteX50" fmla="*/ 6120305 w 6200987"/>
              <a:gd name="connsiteY50" fmla="*/ 2770095 h 4706471"/>
              <a:gd name="connsiteX51" fmla="*/ 6106858 w 6200987"/>
              <a:gd name="connsiteY51" fmla="*/ 2729753 h 4706471"/>
              <a:gd name="connsiteX52" fmla="*/ 6039623 w 6200987"/>
              <a:gd name="connsiteY52" fmla="*/ 2635624 h 4706471"/>
              <a:gd name="connsiteX53" fmla="*/ 5985835 w 6200987"/>
              <a:gd name="connsiteY53" fmla="*/ 2568389 h 4706471"/>
              <a:gd name="connsiteX54" fmla="*/ 5851364 w 6200987"/>
              <a:gd name="connsiteY54" fmla="*/ 2460812 h 4706471"/>
              <a:gd name="connsiteX55" fmla="*/ 5811023 w 6200987"/>
              <a:gd name="connsiteY55" fmla="*/ 2433918 h 4706471"/>
              <a:gd name="connsiteX56" fmla="*/ 5703446 w 6200987"/>
              <a:gd name="connsiteY56" fmla="*/ 2380130 h 4706471"/>
              <a:gd name="connsiteX57" fmla="*/ 5555529 w 6200987"/>
              <a:gd name="connsiteY57" fmla="*/ 2339789 h 4706471"/>
              <a:gd name="connsiteX58" fmla="*/ 5313482 w 6200987"/>
              <a:gd name="connsiteY58" fmla="*/ 2312895 h 4706471"/>
              <a:gd name="connsiteX59" fmla="*/ 4157035 w 6200987"/>
              <a:gd name="connsiteY59" fmla="*/ 2272553 h 4706471"/>
              <a:gd name="connsiteX60" fmla="*/ 3861199 w 6200987"/>
              <a:gd name="connsiteY60" fmla="*/ 2070848 h 4706471"/>
              <a:gd name="connsiteX61" fmla="*/ 3793964 w 6200987"/>
              <a:gd name="connsiteY61" fmla="*/ 1949824 h 4706471"/>
              <a:gd name="connsiteX62" fmla="*/ 3820858 w 6200987"/>
              <a:gd name="connsiteY62" fmla="*/ 1506071 h 4706471"/>
              <a:gd name="connsiteX63" fmla="*/ 3914987 w 6200987"/>
              <a:gd name="connsiteY63" fmla="*/ 1210236 h 4706471"/>
              <a:gd name="connsiteX64" fmla="*/ 3955329 w 6200987"/>
              <a:gd name="connsiteY64" fmla="*/ 1075765 h 4706471"/>
              <a:gd name="connsiteX65" fmla="*/ 3941882 w 6200987"/>
              <a:gd name="connsiteY65" fmla="*/ 564777 h 4706471"/>
              <a:gd name="connsiteX66" fmla="*/ 3874646 w 6200987"/>
              <a:gd name="connsiteY66" fmla="*/ 389965 h 4706471"/>
              <a:gd name="connsiteX67" fmla="*/ 3847752 w 6200987"/>
              <a:gd name="connsiteY67" fmla="*/ 336177 h 4706471"/>
              <a:gd name="connsiteX68" fmla="*/ 3699835 w 6200987"/>
              <a:gd name="connsiteY68" fmla="*/ 174812 h 4706471"/>
              <a:gd name="connsiteX69" fmla="*/ 3592258 w 6200987"/>
              <a:gd name="connsiteY69" fmla="*/ 80683 h 4706471"/>
              <a:gd name="connsiteX70" fmla="*/ 3484682 w 6200987"/>
              <a:gd name="connsiteY70" fmla="*/ 53789 h 4706471"/>
              <a:gd name="connsiteX71" fmla="*/ 3430893 w 6200987"/>
              <a:gd name="connsiteY71" fmla="*/ 26895 h 4706471"/>
              <a:gd name="connsiteX72" fmla="*/ 3094717 w 6200987"/>
              <a:gd name="connsiteY72" fmla="*/ 0 h 4706471"/>
              <a:gd name="connsiteX73" fmla="*/ 970082 w 6200987"/>
              <a:gd name="connsiteY73" fmla="*/ 26895 h 4706471"/>
              <a:gd name="connsiteX74" fmla="*/ 862505 w 6200987"/>
              <a:gd name="connsiteY74" fmla="*/ 53789 h 4706471"/>
              <a:gd name="connsiteX75" fmla="*/ 754929 w 6200987"/>
              <a:gd name="connsiteY75" fmla="*/ 80683 h 4706471"/>
              <a:gd name="connsiteX76" fmla="*/ 687693 w 6200987"/>
              <a:gd name="connsiteY76" fmla="*/ 161365 h 4706471"/>
              <a:gd name="connsiteX77" fmla="*/ 660799 w 6200987"/>
              <a:gd name="connsiteY77" fmla="*/ 215153 h 4706471"/>
              <a:gd name="connsiteX78" fmla="*/ 660799 w 6200987"/>
              <a:gd name="connsiteY78" fmla="*/ 322730 h 4706471"/>
              <a:gd name="connsiteX0-1" fmla="*/ 489829 w 6200987"/>
              <a:gd name="connsiteY0-2" fmla="*/ 282390 h 4706471"/>
              <a:gd name="connsiteX1-3" fmla="*/ 499435 w 6200987"/>
              <a:gd name="connsiteY1-4" fmla="*/ 295836 h 4706471"/>
              <a:gd name="connsiteX2-5" fmla="*/ 432199 w 6200987"/>
              <a:gd name="connsiteY2-6" fmla="*/ 349624 h 4706471"/>
              <a:gd name="connsiteX3-7" fmla="*/ 324623 w 6200987"/>
              <a:gd name="connsiteY3-8" fmla="*/ 457200 h 4706471"/>
              <a:gd name="connsiteX4-9" fmla="*/ 42235 w 6200987"/>
              <a:gd name="connsiteY4-10" fmla="*/ 847165 h 4706471"/>
              <a:gd name="connsiteX5-11" fmla="*/ 15340 w 6200987"/>
              <a:gd name="connsiteY5-12" fmla="*/ 941295 h 4706471"/>
              <a:gd name="connsiteX6-13" fmla="*/ 1893 w 6200987"/>
              <a:gd name="connsiteY6-14" fmla="*/ 1102659 h 4706471"/>
              <a:gd name="connsiteX7-15" fmla="*/ 42235 w 6200987"/>
              <a:gd name="connsiteY7-16" fmla="*/ 1707777 h 4706471"/>
              <a:gd name="connsiteX8-17" fmla="*/ 55682 w 6200987"/>
              <a:gd name="connsiteY8-18" fmla="*/ 1775012 h 4706471"/>
              <a:gd name="connsiteX9-19" fmla="*/ 69129 w 6200987"/>
              <a:gd name="connsiteY9-20" fmla="*/ 1855695 h 4706471"/>
              <a:gd name="connsiteX10-21" fmla="*/ 136364 w 6200987"/>
              <a:gd name="connsiteY10-22" fmla="*/ 2608730 h 4706471"/>
              <a:gd name="connsiteX11-23" fmla="*/ 149811 w 6200987"/>
              <a:gd name="connsiteY11-24" fmla="*/ 2649071 h 4706471"/>
              <a:gd name="connsiteX12-25" fmla="*/ 163258 w 6200987"/>
              <a:gd name="connsiteY12-26" fmla="*/ 2756648 h 4706471"/>
              <a:gd name="connsiteX13-27" fmla="*/ 257387 w 6200987"/>
              <a:gd name="connsiteY13-28" fmla="*/ 3361765 h 4706471"/>
              <a:gd name="connsiteX14-29" fmla="*/ 297729 w 6200987"/>
              <a:gd name="connsiteY14-30" fmla="*/ 3563471 h 4706471"/>
              <a:gd name="connsiteX15-31" fmla="*/ 418752 w 6200987"/>
              <a:gd name="connsiteY15-32" fmla="*/ 3751730 h 4706471"/>
              <a:gd name="connsiteX16-33" fmla="*/ 459093 w 6200987"/>
              <a:gd name="connsiteY16-34" fmla="*/ 3778624 h 4706471"/>
              <a:gd name="connsiteX17-35" fmla="*/ 580117 w 6200987"/>
              <a:gd name="connsiteY17-36" fmla="*/ 3926542 h 4706471"/>
              <a:gd name="connsiteX18-37" fmla="*/ 754929 w 6200987"/>
              <a:gd name="connsiteY18-38" fmla="*/ 4087906 h 4706471"/>
              <a:gd name="connsiteX19-39" fmla="*/ 808717 w 6200987"/>
              <a:gd name="connsiteY19-40" fmla="*/ 4128248 h 4706471"/>
              <a:gd name="connsiteX20-41" fmla="*/ 835611 w 6200987"/>
              <a:gd name="connsiteY20-42" fmla="*/ 4168589 h 4706471"/>
              <a:gd name="connsiteX21-43" fmla="*/ 916293 w 6200987"/>
              <a:gd name="connsiteY21-44" fmla="*/ 4208930 h 4706471"/>
              <a:gd name="connsiteX22-45" fmla="*/ 983529 w 6200987"/>
              <a:gd name="connsiteY22-46" fmla="*/ 4262718 h 4706471"/>
              <a:gd name="connsiteX23-47" fmla="*/ 1023870 w 6200987"/>
              <a:gd name="connsiteY23-48" fmla="*/ 4289612 h 4706471"/>
              <a:gd name="connsiteX24-49" fmla="*/ 1091105 w 6200987"/>
              <a:gd name="connsiteY24-50" fmla="*/ 4343400 h 4706471"/>
              <a:gd name="connsiteX25-51" fmla="*/ 1239023 w 6200987"/>
              <a:gd name="connsiteY25-52" fmla="*/ 4410636 h 4706471"/>
              <a:gd name="connsiteX26-53" fmla="*/ 1319705 w 6200987"/>
              <a:gd name="connsiteY26-54" fmla="*/ 4477871 h 4706471"/>
              <a:gd name="connsiteX27-55" fmla="*/ 1386940 w 6200987"/>
              <a:gd name="connsiteY27-56" fmla="*/ 4518212 h 4706471"/>
              <a:gd name="connsiteX28-57" fmla="*/ 1507964 w 6200987"/>
              <a:gd name="connsiteY28-58" fmla="*/ 4585448 h 4706471"/>
              <a:gd name="connsiteX29-59" fmla="*/ 1548305 w 6200987"/>
              <a:gd name="connsiteY29-60" fmla="*/ 4598895 h 4706471"/>
              <a:gd name="connsiteX30-61" fmla="*/ 1615540 w 6200987"/>
              <a:gd name="connsiteY30-62" fmla="*/ 4625789 h 4706471"/>
              <a:gd name="connsiteX31-63" fmla="*/ 1750011 w 6200987"/>
              <a:gd name="connsiteY31-64" fmla="*/ 4652683 h 4706471"/>
              <a:gd name="connsiteX32-65" fmla="*/ 1884482 w 6200987"/>
              <a:gd name="connsiteY32-66" fmla="*/ 4693024 h 4706471"/>
              <a:gd name="connsiteX33-67" fmla="*/ 1938270 w 6200987"/>
              <a:gd name="connsiteY33-68" fmla="*/ 4706471 h 4706471"/>
              <a:gd name="connsiteX34-69" fmla="*/ 4627682 w 6200987"/>
              <a:gd name="connsiteY34-70" fmla="*/ 4652683 h 4706471"/>
              <a:gd name="connsiteX35-71" fmla="*/ 4721811 w 6200987"/>
              <a:gd name="connsiteY35-72" fmla="*/ 4598895 h 4706471"/>
              <a:gd name="connsiteX36-73" fmla="*/ 4896623 w 6200987"/>
              <a:gd name="connsiteY36-74" fmla="*/ 4531659 h 4706471"/>
              <a:gd name="connsiteX37-75" fmla="*/ 5138670 w 6200987"/>
              <a:gd name="connsiteY37-76" fmla="*/ 4504765 h 4706471"/>
              <a:gd name="connsiteX38-77" fmla="*/ 5474846 w 6200987"/>
              <a:gd name="connsiteY38-78" fmla="*/ 4450977 h 4706471"/>
              <a:gd name="connsiteX39-79" fmla="*/ 5609317 w 6200987"/>
              <a:gd name="connsiteY39-80" fmla="*/ 4356848 h 4706471"/>
              <a:gd name="connsiteX40-81" fmla="*/ 5622764 w 6200987"/>
              <a:gd name="connsiteY40-82" fmla="*/ 4316506 h 4706471"/>
              <a:gd name="connsiteX41-83" fmla="*/ 5811023 w 6200987"/>
              <a:gd name="connsiteY41-84" fmla="*/ 4168589 h 4706471"/>
              <a:gd name="connsiteX42-85" fmla="*/ 5891705 w 6200987"/>
              <a:gd name="connsiteY42-86" fmla="*/ 4101353 h 4706471"/>
              <a:gd name="connsiteX43-87" fmla="*/ 5945493 w 6200987"/>
              <a:gd name="connsiteY43-88" fmla="*/ 4087906 h 4706471"/>
              <a:gd name="connsiteX44-89" fmla="*/ 6093411 w 6200987"/>
              <a:gd name="connsiteY44-90" fmla="*/ 3899648 h 4706471"/>
              <a:gd name="connsiteX45-91" fmla="*/ 6120305 w 6200987"/>
              <a:gd name="connsiteY45-92" fmla="*/ 3859306 h 4706471"/>
              <a:gd name="connsiteX46-93" fmla="*/ 6160646 w 6200987"/>
              <a:gd name="connsiteY46-94" fmla="*/ 3765177 h 4706471"/>
              <a:gd name="connsiteX47-95" fmla="*/ 6200987 w 6200987"/>
              <a:gd name="connsiteY47-96" fmla="*/ 3617259 h 4706471"/>
              <a:gd name="connsiteX48-97" fmla="*/ 6174093 w 6200987"/>
              <a:gd name="connsiteY48-98" fmla="*/ 2944906 h 4706471"/>
              <a:gd name="connsiteX49-99" fmla="*/ 6160646 w 6200987"/>
              <a:gd name="connsiteY49-100" fmla="*/ 2864224 h 4706471"/>
              <a:gd name="connsiteX50-101" fmla="*/ 6120305 w 6200987"/>
              <a:gd name="connsiteY50-102" fmla="*/ 2770095 h 4706471"/>
              <a:gd name="connsiteX51-103" fmla="*/ 6106858 w 6200987"/>
              <a:gd name="connsiteY51-104" fmla="*/ 2729753 h 4706471"/>
              <a:gd name="connsiteX52-105" fmla="*/ 6039623 w 6200987"/>
              <a:gd name="connsiteY52-106" fmla="*/ 2635624 h 4706471"/>
              <a:gd name="connsiteX53-107" fmla="*/ 5985835 w 6200987"/>
              <a:gd name="connsiteY53-108" fmla="*/ 2568389 h 4706471"/>
              <a:gd name="connsiteX54-109" fmla="*/ 5851364 w 6200987"/>
              <a:gd name="connsiteY54-110" fmla="*/ 2460812 h 4706471"/>
              <a:gd name="connsiteX55-111" fmla="*/ 5811023 w 6200987"/>
              <a:gd name="connsiteY55-112" fmla="*/ 2433918 h 4706471"/>
              <a:gd name="connsiteX56-113" fmla="*/ 5703446 w 6200987"/>
              <a:gd name="connsiteY56-114" fmla="*/ 2380130 h 4706471"/>
              <a:gd name="connsiteX57-115" fmla="*/ 5555529 w 6200987"/>
              <a:gd name="connsiteY57-116" fmla="*/ 2339789 h 4706471"/>
              <a:gd name="connsiteX58-117" fmla="*/ 5313482 w 6200987"/>
              <a:gd name="connsiteY58-118" fmla="*/ 2312895 h 4706471"/>
              <a:gd name="connsiteX59-119" fmla="*/ 4157035 w 6200987"/>
              <a:gd name="connsiteY59-120" fmla="*/ 2272553 h 4706471"/>
              <a:gd name="connsiteX60-121" fmla="*/ 3861199 w 6200987"/>
              <a:gd name="connsiteY60-122" fmla="*/ 2070848 h 4706471"/>
              <a:gd name="connsiteX61-123" fmla="*/ 3793964 w 6200987"/>
              <a:gd name="connsiteY61-124" fmla="*/ 1949824 h 4706471"/>
              <a:gd name="connsiteX62-125" fmla="*/ 3820858 w 6200987"/>
              <a:gd name="connsiteY62-126" fmla="*/ 1506071 h 4706471"/>
              <a:gd name="connsiteX63-127" fmla="*/ 3914987 w 6200987"/>
              <a:gd name="connsiteY63-128" fmla="*/ 1210236 h 4706471"/>
              <a:gd name="connsiteX64-129" fmla="*/ 3955329 w 6200987"/>
              <a:gd name="connsiteY64-130" fmla="*/ 1075765 h 4706471"/>
              <a:gd name="connsiteX65-131" fmla="*/ 3941882 w 6200987"/>
              <a:gd name="connsiteY65-132" fmla="*/ 564777 h 4706471"/>
              <a:gd name="connsiteX66-133" fmla="*/ 3874646 w 6200987"/>
              <a:gd name="connsiteY66-134" fmla="*/ 389965 h 4706471"/>
              <a:gd name="connsiteX67-135" fmla="*/ 3847752 w 6200987"/>
              <a:gd name="connsiteY67-136" fmla="*/ 336177 h 4706471"/>
              <a:gd name="connsiteX68-137" fmla="*/ 3699835 w 6200987"/>
              <a:gd name="connsiteY68-138" fmla="*/ 174812 h 4706471"/>
              <a:gd name="connsiteX69-139" fmla="*/ 3592258 w 6200987"/>
              <a:gd name="connsiteY69-140" fmla="*/ 80683 h 4706471"/>
              <a:gd name="connsiteX70-141" fmla="*/ 3484682 w 6200987"/>
              <a:gd name="connsiteY70-142" fmla="*/ 53789 h 4706471"/>
              <a:gd name="connsiteX71-143" fmla="*/ 3430893 w 6200987"/>
              <a:gd name="connsiteY71-144" fmla="*/ 26895 h 4706471"/>
              <a:gd name="connsiteX72-145" fmla="*/ 3094717 w 6200987"/>
              <a:gd name="connsiteY72-146" fmla="*/ 0 h 4706471"/>
              <a:gd name="connsiteX73-147" fmla="*/ 970082 w 6200987"/>
              <a:gd name="connsiteY73-148" fmla="*/ 26895 h 4706471"/>
              <a:gd name="connsiteX74-149" fmla="*/ 862505 w 6200987"/>
              <a:gd name="connsiteY74-150" fmla="*/ 53789 h 4706471"/>
              <a:gd name="connsiteX75-151" fmla="*/ 754929 w 6200987"/>
              <a:gd name="connsiteY75-152" fmla="*/ 80683 h 4706471"/>
              <a:gd name="connsiteX76-153" fmla="*/ 687693 w 6200987"/>
              <a:gd name="connsiteY76-154" fmla="*/ 161365 h 4706471"/>
              <a:gd name="connsiteX77-155" fmla="*/ 660799 w 6200987"/>
              <a:gd name="connsiteY77-156" fmla="*/ 215153 h 4706471"/>
              <a:gd name="connsiteX78-157" fmla="*/ 660799 w 6200987"/>
              <a:gd name="connsiteY78-158" fmla="*/ 322730 h 4706471"/>
              <a:gd name="connsiteX0-159" fmla="*/ 489829 w 6200987"/>
              <a:gd name="connsiteY0-160" fmla="*/ 282390 h 4706471"/>
              <a:gd name="connsiteX1-161" fmla="*/ 499435 w 6200987"/>
              <a:gd name="connsiteY1-162" fmla="*/ 295836 h 4706471"/>
              <a:gd name="connsiteX2-163" fmla="*/ 432199 w 6200987"/>
              <a:gd name="connsiteY2-164" fmla="*/ 349624 h 4706471"/>
              <a:gd name="connsiteX3-165" fmla="*/ 324623 w 6200987"/>
              <a:gd name="connsiteY3-166" fmla="*/ 457200 h 4706471"/>
              <a:gd name="connsiteX4-167" fmla="*/ 42235 w 6200987"/>
              <a:gd name="connsiteY4-168" fmla="*/ 847165 h 4706471"/>
              <a:gd name="connsiteX5-169" fmla="*/ 15340 w 6200987"/>
              <a:gd name="connsiteY5-170" fmla="*/ 941295 h 4706471"/>
              <a:gd name="connsiteX6-171" fmla="*/ 1893 w 6200987"/>
              <a:gd name="connsiteY6-172" fmla="*/ 1102659 h 4706471"/>
              <a:gd name="connsiteX7-173" fmla="*/ 42235 w 6200987"/>
              <a:gd name="connsiteY7-174" fmla="*/ 1707777 h 4706471"/>
              <a:gd name="connsiteX8-175" fmla="*/ 55682 w 6200987"/>
              <a:gd name="connsiteY8-176" fmla="*/ 1775012 h 4706471"/>
              <a:gd name="connsiteX9-177" fmla="*/ 69129 w 6200987"/>
              <a:gd name="connsiteY9-178" fmla="*/ 1855695 h 4706471"/>
              <a:gd name="connsiteX10-179" fmla="*/ 136364 w 6200987"/>
              <a:gd name="connsiteY10-180" fmla="*/ 2608730 h 4706471"/>
              <a:gd name="connsiteX11-181" fmla="*/ 149811 w 6200987"/>
              <a:gd name="connsiteY11-182" fmla="*/ 2649071 h 4706471"/>
              <a:gd name="connsiteX12-183" fmla="*/ 163258 w 6200987"/>
              <a:gd name="connsiteY12-184" fmla="*/ 2756648 h 4706471"/>
              <a:gd name="connsiteX13-185" fmla="*/ 257387 w 6200987"/>
              <a:gd name="connsiteY13-186" fmla="*/ 3361765 h 4706471"/>
              <a:gd name="connsiteX14-187" fmla="*/ 297729 w 6200987"/>
              <a:gd name="connsiteY14-188" fmla="*/ 3563471 h 4706471"/>
              <a:gd name="connsiteX15-189" fmla="*/ 418752 w 6200987"/>
              <a:gd name="connsiteY15-190" fmla="*/ 3751730 h 4706471"/>
              <a:gd name="connsiteX16-191" fmla="*/ 459093 w 6200987"/>
              <a:gd name="connsiteY16-192" fmla="*/ 3778624 h 4706471"/>
              <a:gd name="connsiteX17-193" fmla="*/ 580117 w 6200987"/>
              <a:gd name="connsiteY17-194" fmla="*/ 3926542 h 4706471"/>
              <a:gd name="connsiteX18-195" fmla="*/ 754929 w 6200987"/>
              <a:gd name="connsiteY18-196" fmla="*/ 4087906 h 4706471"/>
              <a:gd name="connsiteX19-197" fmla="*/ 808717 w 6200987"/>
              <a:gd name="connsiteY19-198" fmla="*/ 4128248 h 4706471"/>
              <a:gd name="connsiteX20-199" fmla="*/ 835611 w 6200987"/>
              <a:gd name="connsiteY20-200" fmla="*/ 4168589 h 4706471"/>
              <a:gd name="connsiteX21-201" fmla="*/ 916293 w 6200987"/>
              <a:gd name="connsiteY21-202" fmla="*/ 4208930 h 4706471"/>
              <a:gd name="connsiteX22-203" fmla="*/ 983529 w 6200987"/>
              <a:gd name="connsiteY22-204" fmla="*/ 4262718 h 4706471"/>
              <a:gd name="connsiteX23-205" fmla="*/ 1023870 w 6200987"/>
              <a:gd name="connsiteY23-206" fmla="*/ 4289612 h 4706471"/>
              <a:gd name="connsiteX24-207" fmla="*/ 1091105 w 6200987"/>
              <a:gd name="connsiteY24-208" fmla="*/ 4343400 h 4706471"/>
              <a:gd name="connsiteX25-209" fmla="*/ 1239023 w 6200987"/>
              <a:gd name="connsiteY25-210" fmla="*/ 4410636 h 4706471"/>
              <a:gd name="connsiteX26-211" fmla="*/ 1319705 w 6200987"/>
              <a:gd name="connsiteY26-212" fmla="*/ 4477871 h 4706471"/>
              <a:gd name="connsiteX27-213" fmla="*/ 1386940 w 6200987"/>
              <a:gd name="connsiteY27-214" fmla="*/ 4518212 h 4706471"/>
              <a:gd name="connsiteX28-215" fmla="*/ 1507964 w 6200987"/>
              <a:gd name="connsiteY28-216" fmla="*/ 4585448 h 4706471"/>
              <a:gd name="connsiteX29-217" fmla="*/ 1548305 w 6200987"/>
              <a:gd name="connsiteY29-218" fmla="*/ 4598895 h 4706471"/>
              <a:gd name="connsiteX30-219" fmla="*/ 1615540 w 6200987"/>
              <a:gd name="connsiteY30-220" fmla="*/ 4625789 h 4706471"/>
              <a:gd name="connsiteX31-221" fmla="*/ 1750011 w 6200987"/>
              <a:gd name="connsiteY31-222" fmla="*/ 4652683 h 4706471"/>
              <a:gd name="connsiteX32-223" fmla="*/ 1884482 w 6200987"/>
              <a:gd name="connsiteY32-224" fmla="*/ 4693024 h 4706471"/>
              <a:gd name="connsiteX33-225" fmla="*/ 1938270 w 6200987"/>
              <a:gd name="connsiteY33-226" fmla="*/ 4706471 h 4706471"/>
              <a:gd name="connsiteX34-227" fmla="*/ 4627682 w 6200987"/>
              <a:gd name="connsiteY34-228" fmla="*/ 4652683 h 4706471"/>
              <a:gd name="connsiteX35-229" fmla="*/ 4721811 w 6200987"/>
              <a:gd name="connsiteY35-230" fmla="*/ 4598895 h 4706471"/>
              <a:gd name="connsiteX36-231" fmla="*/ 4896623 w 6200987"/>
              <a:gd name="connsiteY36-232" fmla="*/ 4531659 h 4706471"/>
              <a:gd name="connsiteX37-233" fmla="*/ 5138670 w 6200987"/>
              <a:gd name="connsiteY37-234" fmla="*/ 4504765 h 4706471"/>
              <a:gd name="connsiteX38-235" fmla="*/ 5474846 w 6200987"/>
              <a:gd name="connsiteY38-236" fmla="*/ 4450977 h 4706471"/>
              <a:gd name="connsiteX39-237" fmla="*/ 5609317 w 6200987"/>
              <a:gd name="connsiteY39-238" fmla="*/ 4356848 h 4706471"/>
              <a:gd name="connsiteX40-239" fmla="*/ 5622764 w 6200987"/>
              <a:gd name="connsiteY40-240" fmla="*/ 4316506 h 4706471"/>
              <a:gd name="connsiteX41-241" fmla="*/ 5811023 w 6200987"/>
              <a:gd name="connsiteY41-242" fmla="*/ 4168589 h 4706471"/>
              <a:gd name="connsiteX42-243" fmla="*/ 5891705 w 6200987"/>
              <a:gd name="connsiteY42-244" fmla="*/ 4101353 h 4706471"/>
              <a:gd name="connsiteX43-245" fmla="*/ 5945493 w 6200987"/>
              <a:gd name="connsiteY43-246" fmla="*/ 4087906 h 4706471"/>
              <a:gd name="connsiteX44-247" fmla="*/ 6093411 w 6200987"/>
              <a:gd name="connsiteY44-248" fmla="*/ 3899648 h 4706471"/>
              <a:gd name="connsiteX45-249" fmla="*/ 6120305 w 6200987"/>
              <a:gd name="connsiteY45-250" fmla="*/ 3859306 h 4706471"/>
              <a:gd name="connsiteX46-251" fmla="*/ 6160646 w 6200987"/>
              <a:gd name="connsiteY46-252" fmla="*/ 3765177 h 4706471"/>
              <a:gd name="connsiteX47-253" fmla="*/ 6200987 w 6200987"/>
              <a:gd name="connsiteY47-254" fmla="*/ 3617259 h 4706471"/>
              <a:gd name="connsiteX48-255" fmla="*/ 6174093 w 6200987"/>
              <a:gd name="connsiteY48-256" fmla="*/ 2944906 h 4706471"/>
              <a:gd name="connsiteX49-257" fmla="*/ 6160646 w 6200987"/>
              <a:gd name="connsiteY49-258" fmla="*/ 2864224 h 4706471"/>
              <a:gd name="connsiteX50-259" fmla="*/ 6120305 w 6200987"/>
              <a:gd name="connsiteY50-260" fmla="*/ 2770095 h 4706471"/>
              <a:gd name="connsiteX51-261" fmla="*/ 6106858 w 6200987"/>
              <a:gd name="connsiteY51-262" fmla="*/ 2729753 h 4706471"/>
              <a:gd name="connsiteX52-263" fmla="*/ 6039623 w 6200987"/>
              <a:gd name="connsiteY52-264" fmla="*/ 2635624 h 4706471"/>
              <a:gd name="connsiteX53-265" fmla="*/ 5985835 w 6200987"/>
              <a:gd name="connsiteY53-266" fmla="*/ 2568389 h 4706471"/>
              <a:gd name="connsiteX54-267" fmla="*/ 5851364 w 6200987"/>
              <a:gd name="connsiteY54-268" fmla="*/ 2460812 h 4706471"/>
              <a:gd name="connsiteX55-269" fmla="*/ 5811023 w 6200987"/>
              <a:gd name="connsiteY55-270" fmla="*/ 2433918 h 4706471"/>
              <a:gd name="connsiteX56-271" fmla="*/ 5703446 w 6200987"/>
              <a:gd name="connsiteY56-272" fmla="*/ 2380130 h 4706471"/>
              <a:gd name="connsiteX57-273" fmla="*/ 5555529 w 6200987"/>
              <a:gd name="connsiteY57-274" fmla="*/ 2339789 h 4706471"/>
              <a:gd name="connsiteX58-275" fmla="*/ 5313482 w 6200987"/>
              <a:gd name="connsiteY58-276" fmla="*/ 2312895 h 4706471"/>
              <a:gd name="connsiteX59-277" fmla="*/ 4157035 w 6200987"/>
              <a:gd name="connsiteY59-278" fmla="*/ 2272553 h 4706471"/>
              <a:gd name="connsiteX60-279" fmla="*/ 3861199 w 6200987"/>
              <a:gd name="connsiteY60-280" fmla="*/ 2070848 h 4706471"/>
              <a:gd name="connsiteX61-281" fmla="*/ 3793964 w 6200987"/>
              <a:gd name="connsiteY61-282" fmla="*/ 1949824 h 4706471"/>
              <a:gd name="connsiteX62-283" fmla="*/ 3820858 w 6200987"/>
              <a:gd name="connsiteY62-284" fmla="*/ 1506071 h 4706471"/>
              <a:gd name="connsiteX63-285" fmla="*/ 3914987 w 6200987"/>
              <a:gd name="connsiteY63-286" fmla="*/ 1210236 h 4706471"/>
              <a:gd name="connsiteX64-287" fmla="*/ 3955329 w 6200987"/>
              <a:gd name="connsiteY64-288" fmla="*/ 1075765 h 4706471"/>
              <a:gd name="connsiteX65-289" fmla="*/ 3941882 w 6200987"/>
              <a:gd name="connsiteY65-290" fmla="*/ 564777 h 4706471"/>
              <a:gd name="connsiteX66-291" fmla="*/ 3874646 w 6200987"/>
              <a:gd name="connsiteY66-292" fmla="*/ 389965 h 4706471"/>
              <a:gd name="connsiteX67-293" fmla="*/ 3847752 w 6200987"/>
              <a:gd name="connsiteY67-294" fmla="*/ 336177 h 4706471"/>
              <a:gd name="connsiteX68-295" fmla="*/ 3699835 w 6200987"/>
              <a:gd name="connsiteY68-296" fmla="*/ 174812 h 4706471"/>
              <a:gd name="connsiteX69-297" fmla="*/ 3592258 w 6200987"/>
              <a:gd name="connsiteY69-298" fmla="*/ 80683 h 4706471"/>
              <a:gd name="connsiteX70-299" fmla="*/ 3484682 w 6200987"/>
              <a:gd name="connsiteY70-300" fmla="*/ 53789 h 4706471"/>
              <a:gd name="connsiteX71-301" fmla="*/ 3430893 w 6200987"/>
              <a:gd name="connsiteY71-302" fmla="*/ 26895 h 4706471"/>
              <a:gd name="connsiteX72-303" fmla="*/ 3094717 w 6200987"/>
              <a:gd name="connsiteY72-304" fmla="*/ 0 h 4706471"/>
              <a:gd name="connsiteX73-305" fmla="*/ 970082 w 6200987"/>
              <a:gd name="connsiteY73-306" fmla="*/ 26895 h 4706471"/>
              <a:gd name="connsiteX74-307" fmla="*/ 862505 w 6200987"/>
              <a:gd name="connsiteY74-308" fmla="*/ 53789 h 4706471"/>
              <a:gd name="connsiteX75-309" fmla="*/ 754929 w 6200987"/>
              <a:gd name="connsiteY75-310" fmla="*/ 80683 h 4706471"/>
              <a:gd name="connsiteX76-311" fmla="*/ 687693 w 6200987"/>
              <a:gd name="connsiteY76-312" fmla="*/ 161365 h 4706471"/>
              <a:gd name="connsiteX77-313" fmla="*/ 660799 w 6200987"/>
              <a:gd name="connsiteY77-314" fmla="*/ 215153 h 4706471"/>
              <a:gd name="connsiteX78-315" fmla="*/ 555128 w 6200987"/>
              <a:gd name="connsiteY78-316" fmla="*/ 282390 h 4706471"/>
              <a:gd name="connsiteX0-317" fmla="*/ 489829 w 6200987"/>
              <a:gd name="connsiteY0-318" fmla="*/ 282390 h 4706471"/>
              <a:gd name="connsiteX1-319" fmla="*/ 499435 w 6200987"/>
              <a:gd name="connsiteY1-320" fmla="*/ 295836 h 4706471"/>
              <a:gd name="connsiteX2-321" fmla="*/ 432199 w 6200987"/>
              <a:gd name="connsiteY2-322" fmla="*/ 349624 h 4706471"/>
              <a:gd name="connsiteX3-323" fmla="*/ 324623 w 6200987"/>
              <a:gd name="connsiteY3-324" fmla="*/ 457200 h 4706471"/>
              <a:gd name="connsiteX4-325" fmla="*/ 42235 w 6200987"/>
              <a:gd name="connsiteY4-326" fmla="*/ 847165 h 4706471"/>
              <a:gd name="connsiteX5-327" fmla="*/ 15340 w 6200987"/>
              <a:gd name="connsiteY5-328" fmla="*/ 941295 h 4706471"/>
              <a:gd name="connsiteX6-329" fmla="*/ 1893 w 6200987"/>
              <a:gd name="connsiteY6-330" fmla="*/ 1102659 h 4706471"/>
              <a:gd name="connsiteX7-331" fmla="*/ 42235 w 6200987"/>
              <a:gd name="connsiteY7-332" fmla="*/ 1707777 h 4706471"/>
              <a:gd name="connsiteX8-333" fmla="*/ 55682 w 6200987"/>
              <a:gd name="connsiteY8-334" fmla="*/ 1775012 h 4706471"/>
              <a:gd name="connsiteX9-335" fmla="*/ 69129 w 6200987"/>
              <a:gd name="connsiteY9-336" fmla="*/ 1855695 h 4706471"/>
              <a:gd name="connsiteX10-337" fmla="*/ 136364 w 6200987"/>
              <a:gd name="connsiteY10-338" fmla="*/ 2608730 h 4706471"/>
              <a:gd name="connsiteX11-339" fmla="*/ 149811 w 6200987"/>
              <a:gd name="connsiteY11-340" fmla="*/ 2649071 h 4706471"/>
              <a:gd name="connsiteX12-341" fmla="*/ 163258 w 6200987"/>
              <a:gd name="connsiteY12-342" fmla="*/ 2756648 h 4706471"/>
              <a:gd name="connsiteX13-343" fmla="*/ 257387 w 6200987"/>
              <a:gd name="connsiteY13-344" fmla="*/ 3361765 h 4706471"/>
              <a:gd name="connsiteX14-345" fmla="*/ 297729 w 6200987"/>
              <a:gd name="connsiteY14-346" fmla="*/ 3563471 h 4706471"/>
              <a:gd name="connsiteX15-347" fmla="*/ 418752 w 6200987"/>
              <a:gd name="connsiteY15-348" fmla="*/ 3751730 h 4706471"/>
              <a:gd name="connsiteX16-349" fmla="*/ 459093 w 6200987"/>
              <a:gd name="connsiteY16-350" fmla="*/ 3778624 h 4706471"/>
              <a:gd name="connsiteX17-351" fmla="*/ 580117 w 6200987"/>
              <a:gd name="connsiteY17-352" fmla="*/ 3926542 h 4706471"/>
              <a:gd name="connsiteX18-353" fmla="*/ 754929 w 6200987"/>
              <a:gd name="connsiteY18-354" fmla="*/ 4087906 h 4706471"/>
              <a:gd name="connsiteX19-355" fmla="*/ 808717 w 6200987"/>
              <a:gd name="connsiteY19-356" fmla="*/ 4128248 h 4706471"/>
              <a:gd name="connsiteX20-357" fmla="*/ 835611 w 6200987"/>
              <a:gd name="connsiteY20-358" fmla="*/ 4168589 h 4706471"/>
              <a:gd name="connsiteX21-359" fmla="*/ 916293 w 6200987"/>
              <a:gd name="connsiteY21-360" fmla="*/ 4208930 h 4706471"/>
              <a:gd name="connsiteX22-361" fmla="*/ 983529 w 6200987"/>
              <a:gd name="connsiteY22-362" fmla="*/ 4262718 h 4706471"/>
              <a:gd name="connsiteX23-363" fmla="*/ 1023870 w 6200987"/>
              <a:gd name="connsiteY23-364" fmla="*/ 4289612 h 4706471"/>
              <a:gd name="connsiteX24-365" fmla="*/ 1091105 w 6200987"/>
              <a:gd name="connsiteY24-366" fmla="*/ 4343400 h 4706471"/>
              <a:gd name="connsiteX25-367" fmla="*/ 1239023 w 6200987"/>
              <a:gd name="connsiteY25-368" fmla="*/ 4410636 h 4706471"/>
              <a:gd name="connsiteX26-369" fmla="*/ 1319705 w 6200987"/>
              <a:gd name="connsiteY26-370" fmla="*/ 4477871 h 4706471"/>
              <a:gd name="connsiteX27-371" fmla="*/ 1386940 w 6200987"/>
              <a:gd name="connsiteY27-372" fmla="*/ 4518212 h 4706471"/>
              <a:gd name="connsiteX28-373" fmla="*/ 1507964 w 6200987"/>
              <a:gd name="connsiteY28-374" fmla="*/ 4585448 h 4706471"/>
              <a:gd name="connsiteX29-375" fmla="*/ 1548305 w 6200987"/>
              <a:gd name="connsiteY29-376" fmla="*/ 4598895 h 4706471"/>
              <a:gd name="connsiteX30-377" fmla="*/ 1615540 w 6200987"/>
              <a:gd name="connsiteY30-378" fmla="*/ 4625789 h 4706471"/>
              <a:gd name="connsiteX31-379" fmla="*/ 1750011 w 6200987"/>
              <a:gd name="connsiteY31-380" fmla="*/ 4652683 h 4706471"/>
              <a:gd name="connsiteX32-381" fmla="*/ 1884482 w 6200987"/>
              <a:gd name="connsiteY32-382" fmla="*/ 4693024 h 4706471"/>
              <a:gd name="connsiteX33-383" fmla="*/ 1938270 w 6200987"/>
              <a:gd name="connsiteY33-384" fmla="*/ 4706471 h 4706471"/>
              <a:gd name="connsiteX34-385" fmla="*/ 4627682 w 6200987"/>
              <a:gd name="connsiteY34-386" fmla="*/ 4652683 h 4706471"/>
              <a:gd name="connsiteX35-387" fmla="*/ 4721811 w 6200987"/>
              <a:gd name="connsiteY35-388" fmla="*/ 4598895 h 4706471"/>
              <a:gd name="connsiteX36-389" fmla="*/ 4896623 w 6200987"/>
              <a:gd name="connsiteY36-390" fmla="*/ 4531659 h 4706471"/>
              <a:gd name="connsiteX37-391" fmla="*/ 5138670 w 6200987"/>
              <a:gd name="connsiteY37-392" fmla="*/ 4504765 h 4706471"/>
              <a:gd name="connsiteX38-393" fmla="*/ 5474846 w 6200987"/>
              <a:gd name="connsiteY38-394" fmla="*/ 4450977 h 4706471"/>
              <a:gd name="connsiteX39-395" fmla="*/ 5609317 w 6200987"/>
              <a:gd name="connsiteY39-396" fmla="*/ 4356848 h 4706471"/>
              <a:gd name="connsiteX40-397" fmla="*/ 5622764 w 6200987"/>
              <a:gd name="connsiteY40-398" fmla="*/ 4316506 h 4706471"/>
              <a:gd name="connsiteX41-399" fmla="*/ 5811023 w 6200987"/>
              <a:gd name="connsiteY41-400" fmla="*/ 4168589 h 4706471"/>
              <a:gd name="connsiteX42-401" fmla="*/ 5891705 w 6200987"/>
              <a:gd name="connsiteY42-402" fmla="*/ 4101353 h 4706471"/>
              <a:gd name="connsiteX43-403" fmla="*/ 5945493 w 6200987"/>
              <a:gd name="connsiteY43-404" fmla="*/ 4087906 h 4706471"/>
              <a:gd name="connsiteX44-405" fmla="*/ 6093411 w 6200987"/>
              <a:gd name="connsiteY44-406" fmla="*/ 3899648 h 4706471"/>
              <a:gd name="connsiteX45-407" fmla="*/ 6120305 w 6200987"/>
              <a:gd name="connsiteY45-408" fmla="*/ 3859306 h 4706471"/>
              <a:gd name="connsiteX46-409" fmla="*/ 6160646 w 6200987"/>
              <a:gd name="connsiteY46-410" fmla="*/ 3765177 h 4706471"/>
              <a:gd name="connsiteX47-411" fmla="*/ 6200987 w 6200987"/>
              <a:gd name="connsiteY47-412" fmla="*/ 3617259 h 4706471"/>
              <a:gd name="connsiteX48-413" fmla="*/ 6174093 w 6200987"/>
              <a:gd name="connsiteY48-414" fmla="*/ 2944906 h 4706471"/>
              <a:gd name="connsiteX49-415" fmla="*/ 6160646 w 6200987"/>
              <a:gd name="connsiteY49-416" fmla="*/ 2864224 h 4706471"/>
              <a:gd name="connsiteX50-417" fmla="*/ 6120305 w 6200987"/>
              <a:gd name="connsiteY50-418" fmla="*/ 2770095 h 4706471"/>
              <a:gd name="connsiteX51-419" fmla="*/ 6106858 w 6200987"/>
              <a:gd name="connsiteY51-420" fmla="*/ 2729753 h 4706471"/>
              <a:gd name="connsiteX52-421" fmla="*/ 6039623 w 6200987"/>
              <a:gd name="connsiteY52-422" fmla="*/ 2635624 h 4706471"/>
              <a:gd name="connsiteX53-423" fmla="*/ 5985835 w 6200987"/>
              <a:gd name="connsiteY53-424" fmla="*/ 2568389 h 4706471"/>
              <a:gd name="connsiteX54-425" fmla="*/ 5851364 w 6200987"/>
              <a:gd name="connsiteY54-426" fmla="*/ 2460812 h 4706471"/>
              <a:gd name="connsiteX55-427" fmla="*/ 5811023 w 6200987"/>
              <a:gd name="connsiteY55-428" fmla="*/ 2433918 h 4706471"/>
              <a:gd name="connsiteX56-429" fmla="*/ 5703446 w 6200987"/>
              <a:gd name="connsiteY56-430" fmla="*/ 2380130 h 4706471"/>
              <a:gd name="connsiteX57-431" fmla="*/ 5555529 w 6200987"/>
              <a:gd name="connsiteY57-432" fmla="*/ 2339789 h 4706471"/>
              <a:gd name="connsiteX58-433" fmla="*/ 5313482 w 6200987"/>
              <a:gd name="connsiteY58-434" fmla="*/ 2312895 h 4706471"/>
              <a:gd name="connsiteX59-435" fmla="*/ 4157035 w 6200987"/>
              <a:gd name="connsiteY59-436" fmla="*/ 2272553 h 4706471"/>
              <a:gd name="connsiteX60-437" fmla="*/ 3861199 w 6200987"/>
              <a:gd name="connsiteY60-438" fmla="*/ 2070848 h 4706471"/>
              <a:gd name="connsiteX61-439" fmla="*/ 3793964 w 6200987"/>
              <a:gd name="connsiteY61-440" fmla="*/ 1949824 h 4706471"/>
              <a:gd name="connsiteX62-441" fmla="*/ 3820858 w 6200987"/>
              <a:gd name="connsiteY62-442" fmla="*/ 1506071 h 4706471"/>
              <a:gd name="connsiteX63-443" fmla="*/ 3914987 w 6200987"/>
              <a:gd name="connsiteY63-444" fmla="*/ 1210236 h 4706471"/>
              <a:gd name="connsiteX64-445" fmla="*/ 3955329 w 6200987"/>
              <a:gd name="connsiteY64-446" fmla="*/ 1075765 h 4706471"/>
              <a:gd name="connsiteX65-447" fmla="*/ 3941882 w 6200987"/>
              <a:gd name="connsiteY65-448" fmla="*/ 564777 h 4706471"/>
              <a:gd name="connsiteX66-449" fmla="*/ 3874646 w 6200987"/>
              <a:gd name="connsiteY66-450" fmla="*/ 389965 h 4706471"/>
              <a:gd name="connsiteX67-451" fmla="*/ 3847752 w 6200987"/>
              <a:gd name="connsiteY67-452" fmla="*/ 336177 h 4706471"/>
              <a:gd name="connsiteX68-453" fmla="*/ 3699835 w 6200987"/>
              <a:gd name="connsiteY68-454" fmla="*/ 174812 h 4706471"/>
              <a:gd name="connsiteX69-455" fmla="*/ 3592258 w 6200987"/>
              <a:gd name="connsiteY69-456" fmla="*/ 80683 h 4706471"/>
              <a:gd name="connsiteX70-457" fmla="*/ 3484682 w 6200987"/>
              <a:gd name="connsiteY70-458" fmla="*/ 53789 h 4706471"/>
              <a:gd name="connsiteX71-459" fmla="*/ 3430893 w 6200987"/>
              <a:gd name="connsiteY71-460" fmla="*/ 26895 h 4706471"/>
              <a:gd name="connsiteX72-461" fmla="*/ 3094717 w 6200987"/>
              <a:gd name="connsiteY72-462" fmla="*/ 0 h 4706471"/>
              <a:gd name="connsiteX73-463" fmla="*/ 970082 w 6200987"/>
              <a:gd name="connsiteY73-464" fmla="*/ 26895 h 4706471"/>
              <a:gd name="connsiteX74-465" fmla="*/ 862505 w 6200987"/>
              <a:gd name="connsiteY74-466" fmla="*/ 53789 h 4706471"/>
              <a:gd name="connsiteX75-467" fmla="*/ 754929 w 6200987"/>
              <a:gd name="connsiteY75-468" fmla="*/ 80683 h 4706471"/>
              <a:gd name="connsiteX76-469" fmla="*/ 687693 w 6200987"/>
              <a:gd name="connsiteY76-470" fmla="*/ 161365 h 4706471"/>
              <a:gd name="connsiteX77-471" fmla="*/ 620427 w 6200987"/>
              <a:gd name="connsiteY77-472" fmla="*/ 151655 h 4706471"/>
              <a:gd name="connsiteX78-473" fmla="*/ 555128 w 6200987"/>
              <a:gd name="connsiteY78-474" fmla="*/ 282390 h 4706471"/>
              <a:gd name="connsiteX0-475" fmla="*/ 489829 w 6200987"/>
              <a:gd name="connsiteY0-476" fmla="*/ 282390 h 4706471"/>
              <a:gd name="connsiteX1-477" fmla="*/ 499435 w 6200987"/>
              <a:gd name="connsiteY1-478" fmla="*/ 295836 h 4706471"/>
              <a:gd name="connsiteX2-479" fmla="*/ 432199 w 6200987"/>
              <a:gd name="connsiteY2-480" fmla="*/ 349624 h 4706471"/>
              <a:gd name="connsiteX3-481" fmla="*/ 324623 w 6200987"/>
              <a:gd name="connsiteY3-482" fmla="*/ 457200 h 4706471"/>
              <a:gd name="connsiteX4-483" fmla="*/ 42235 w 6200987"/>
              <a:gd name="connsiteY4-484" fmla="*/ 847165 h 4706471"/>
              <a:gd name="connsiteX5-485" fmla="*/ 15340 w 6200987"/>
              <a:gd name="connsiteY5-486" fmla="*/ 941295 h 4706471"/>
              <a:gd name="connsiteX6-487" fmla="*/ 1893 w 6200987"/>
              <a:gd name="connsiteY6-488" fmla="*/ 1102659 h 4706471"/>
              <a:gd name="connsiteX7-489" fmla="*/ 42235 w 6200987"/>
              <a:gd name="connsiteY7-490" fmla="*/ 1707777 h 4706471"/>
              <a:gd name="connsiteX8-491" fmla="*/ 55682 w 6200987"/>
              <a:gd name="connsiteY8-492" fmla="*/ 1775012 h 4706471"/>
              <a:gd name="connsiteX9-493" fmla="*/ 69129 w 6200987"/>
              <a:gd name="connsiteY9-494" fmla="*/ 1855695 h 4706471"/>
              <a:gd name="connsiteX10-495" fmla="*/ 136364 w 6200987"/>
              <a:gd name="connsiteY10-496" fmla="*/ 2608730 h 4706471"/>
              <a:gd name="connsiteX11-497" fmla="*/ 149811 w 6200987"/>
              <a:gd name="connsiteY11-498" fmla="*/ 2649071 h 4706471"/>
              <a:gd name="connsiteX12-499" fmla="*/ 163258 w 6200987"/>
              <a:gd name="connsiteY12-500" fmla="*/ 2756648 h 4706471"/>
              <a:gd name="connsiteX13-501" fmla="*/ 257387 w 6200987"/>
              <a:gd name="connsiteY13-502" fmla="*/ 3361765 h 4706471"/>
              <a:gd name="connsiteX14-503" fmla="*/ 297729 w 6200987"/>
              <a:gd name="connsiteY14-504" fmla="*/ 3563471 h 4706471"/>
              <a:gd name="connsiteX15-505" fmla="*/ 418752 w 6200987"/>
              <a:gd name="connsiteY15-506" fmla="*/ 3751730 h 4706471"/>
              <a:gd name="connsiteX16-507" fmla="*/ 459093 w 6200987"/>
              <a:gd name="connsiteY16-508" fmla="*/ 3778624 h 4706471"/>
              <a:gd name="connsiteX17-509" fmla="*/ 580117 w 6200987"/>
              <a:gd name="connsiteY17-510" fmla="*/ 3926542 h 4706471"/>
              <a:gd name="connsiteX18-511" fmla="*/ 754929 w 6200987"/>
              <a:gd name="connsiteY18-512" fmla="*/ 4087906 h 4706471"/>
              <a:gd name="connsiteX19-513" fmla="*/ 808717 w 6200987"/>
              <a:gd name="connsiteY19-514" fmla="*/ 4128248 h 4706471"/>
              <a:gd name="connsiteX20-515" fmla="*/ 835611 w 6200987"/>
              <a:gd name="connsiteY20-516" fmla="*/ 4168589 h 4706471"/>
              <a:gd name="connsiteX21-517" fmla="*/ 916293 w 6200987"/>
              <a:gd name="connsiteY21-518" fmla="*/ 4208930 h 4706471"/>
              <a:gd name="connsiteX22-519" fmla="*/ 983529 w 6200987"/>
              <a:gd name="connsiteY22-520" fmla="*/ 4262718 h 4706471"/>
              <a:gd name="connsiteX23-521" fmla="*/ 1023870 w 6200987"/>
              <a:gd name="connsiteY23-522" fmla="*/ 4289612 h 4706471"/>
              <a:gd name="connsiteX24-523" fmla="*/ 1091105 w 6200987"/>
              <a:gd name="connsiteY24-524" fmla="*/ 4343400 h 4706471"/>
              <a:gd name="connsiteX25-525" fmla="*/ 1239023 w 6200987"/>
              <a:gd name="connsiteY25-526" fmla="*/ 4410636 h 4706471"/>
              <a:gd name="connsiteX26-527" fmla="*/ 1319705 w 6200987"/>
              <a:gd name="connsiteY26-528" fmla="*/ 4477871 h 4706471"/>
              <a:gd name="connsiteX27-529" fmla="*/ 1386940 w 6200987"/>
              <a:gd name="connsiteY27-530" fmla="*/ 4518212 h 4706471"/>
              <a:gd name="connsiteX28-531" fmla="*/ 1507964 w 6200987"/>
              <a:gd name="connsiteY28-532" fmla="*/ 4585448 h 4706471"/>
              <a:gd name="connsiteX29-533" fmla="*/ 1548305 w 6200987"/>
              <a:gd name="connsiteY29-534" fmla="*/ 4598895 h 4706471"/>
              <a:gd name="connsiteX30-535" fmla="*/ 1615540 w 6200987"/>
              <a:gd name="connsiteY30-536" fmla="*/ 4625789 h 4706471"/>
              <a:gd name="connsiteX31-537" fmla="*/ 1750011 w 6200987"/>
              <a:gd name="connsiteY31-538" fmla="*/ 4652683 h 4706471"/>
              <a:gd name="connsiteX32-539" fmla="*/ 1884482 w 6200987"/>
              <a:gd name="connsiteY32-540" fmla="*/ 4693024 h 4706471"/>
              <a:gd name="connsiteX33-541" fmla="*/ 1938270 w 6200987"/>
              <a:gd name="connsiteY33-542" fmla="*/ 4706471 h 4706471"/>
              <a:gd name="connsiteX34-543" fmla="*/ 4627682 w 6200987"/>
              <a:gd name="connsiteY34-544" fmla="*/ 4652683 h 4706471"/>
              <a:gd name="connsiteX35-545" fmla="*/ 4721811 w 6200987"/>
              <a:gd name="connsiteY35-546" fmla="*/ 4598895 h 4706471"/>
              <a:gd name="connsiteX36-547" fmla="*/ 4896623 w 6200987"/>
              <a:gd name="connsiteY36-548" fmla="*/ 4531659 h 4706471"/>
              <a:gd name="connsiteX37-549" fmla="*/ 5138670 w 6200987"/>
              <a:gd name="connsiteY37-550" fmla="*/ 4504765 h 4706471"/>
              <a:gd name="connsiteX38-551" fmla="*/ 5474846 w 6200987"/>
              <a:gd name="connsiteY38-552" fmla="*/ 4450977 h 4706471"/>
              <a:gd name="connsiteX39-553" fmla="*/ 5609317 w 6200987"/>
              <a:gd name="connsiteY39-554" fmla="*/ 4356848 h 4706471"/>
              <a:gd name="connsiteX40-555" fmla="*/ 5622764 w 6200987"/>
              <a:gd name="connsiteY40-556" fmla="*/ 4316506 h 4706471"/>
              <a:gd name="connsiteX41-557" fmla="*/ 5811023 w 6200987"/>
              <a:gd name="connsiteY41-558" fmla="*/ 4168589 h 4706471"/>
              <a:gd name="connsiteX42-559" fmla="*/ 5891705 w 6200987"/>
              <a:gd name="connsiteY42-560" fmla="*/ 4101353 h 4706471"/>
              <a:gd name="connsiteX43-561" fmla="*/ 5945493 w 6200987"/>
              <a:gd name="connsiteY43-562" fmla="*/ 4087906 h 4706471"/>
              <a:gd name="connsiteX44-563" fmla="*/ 6093411 w 6200987"/>
              <a:gd name="connsiteY44-564" fmla="*/ 3899648 h 4706471"/>
              <a:gd name="connsiteX45-565" fmla="*/ 6120305 w 6200987"/>
              <a:gd name="connsiteY45-566" fmla="*/ 3859306 h 4706471"/>
              <a:gd name="connsiteX46-567" fmla="*/ 6160646 w 6200987"/>
              <a:gd name="connsiteY46-568" fmla="*/ 3765177 h 4706471"/>
              <a:gd name="connsiteX47-569" fmla="*/ 6200987 w 6200987"/>
              <a:gd name="connsiteY47-570" fmla="*/ 3617259 h 4706471"/>
              <a:gd name="connsiteX48-571" fmla="*/ 6174093 w 6200987"/>
              <a:gd name="connsiteY48-572" fmla="*/ 2944906 h 4706471"/>
              <a:gd name="connsiteX49-573" fmla="*/ 6160646 w 6200987"/>
              <a:gd name="connsiteY49-574" fmla="*/ 2864224 h 4706471"/>
              <a:gd name="connsiteX50-575" fmla="*/ 6120305 w 6200987"/>
              <a:gd name="connsiteY50-576" fmla="*/ 2770095 h 4706471"/>
              <a:gd name="connsiteX51-577" fmla="*/ 6106858 w 6200987"/>
              <a:gd name="connsiteY51-578" fmla="*/ 2729753 h 4706471"/>
              <a:gd name="connsiteX52-579" fmla="*/ 6039623 w 6200987"/>
              <a:gd name="connsiteY52-580" fmla="*/ 2635624 h 4706471"/>
              <a:gd name="connsiteX53-581" fmla="*/ 5985835 w 6200987"/>
              <a:gd name="connsiteY53-582" fmla="*/ 2568389 h 4706471"/>
              <a:gd name="connsiteX54-583" fmla="*/ 5851364 w 6200987"/>
              <a:gd name="connsiteY54-584" fmla="*/ 2460812 h 4706471"/>
              <a:gd name="connsiteX55-585" fmla="*/ 5811023 w 6200987"/>
              <a:gd name="connsiteY55-586" fmla="*/ 2433918 h 4706471"/>
              <a:gd name="connsiteX56-587" fmla="*/ 5703446 w 6200987"/>
              <a:gd name="connsiteY56-588" fmla="*/ 2380130 h 4706471"/>
              <a:gd name="connsiteX57-589" fmla="*/ 5555529 w 6200987"/>
              <a:gd name="connsiteY57-590" fmla="*/ 2339789 h 4706471"/>
              <a:gd name="connsiteX58-591" fmla="*/ 5313482 w 6200987"/>
              <a:gd name="connsiteY58-592" fmla="*/ 2312895 h 4706471"/>
              <a:gd name="connsiteX59-593" fmla="*/ 4157035 w 6200987"/>
              <a:gd name="connsiteY59-594" fmla="*/ 2272553 h 4706471"/>
              <a:gd name="connsiteX60-595" fmla="*/ 3861199 w 6200987"/>
              <a:gd name="connsiteY60-596" fmla="*/ 2070848 h 4706471"/>
              <a:gd name="connsiteX61-597" fmla="*/ 3793964 w 6200987"/>
              <a:gd name="connsiteY61-598" fmla="*/ 1949824 h 4706471"/>
              <a:gd name="connsiteX62-599" fmla="*/ 3820858 w 6200987"/>
              <a:gd name="connsiteY62-600" fmla="*/ 1506071 h 4706471"/>
              <a:gd name="connsiteX63-601" fmla="*/ 3914987 w 6200987"/>
              <a:gd name="connsiteY63-602" fmla="*/ 1210236 h 4706471"/>
              <a:gd name="connsiteX64-603" fmla="*/ 3955329 w 6200987"/>
              <a:gd name="connsiteY64-604" fmla="*/ 1075765 h 4706471"/>
              <a:gd name="connsiteX65-605" fmla="*/ 3941882 w 6200987"/>
              <a:gd name="connsiteY65-606" fmla="*/ 564777 h 4706471"/>
              <a:gd name="connsiteX66-607" fmla="*/ 3874646 w 6200987"/>
              <a:gd name="connsiteY66-608" fmla="*/ 389965 h 4706471"/>
              <a:gd name="connsiteX67-609" fmla="*/ 3847752 w 6200987"/>
              <a:gd name="connsiteY67-610" fmla="*/ 336177 h 4706471"/>
              <a:gd name="connsiteX68-611" fmla="*/ 3699835 w 6200987"/>
              <a:gd name="connsiteY68-612" fmla="*/ 174812 h 4706471"/>
              <a:gd name="connsiteX69-613" fmla="*/ 3592258 w 6200987"/>
              <a:gd name="connsiteY69-614" fmla="*/ 80683 h 4706471"/>
              <a:gd name="connsiteX70-615" fmla="*/ 3484682 w 6200987"/>
              <a:gd name="connsiteY70-616" fmla="*/ 53789 h 4706471"/>
              <a:gd name="connsiteX71-617" fmla="*/ 3430893 w 6200987"/>
              <a:gd name="connsiteY71-618" fmla="*/ 26895 h 4706471"/>
              <a:gd name="connsiteX72-619" fmla="*/ 3094717 w 6200987"/>
              <a:gd name="connsiteY72-620" fmla="*/ 0 h 4706471"/>
              <a:gd name="connsiteX73-621" fmla="*/ 970082 w 6200987"/>
              <a:gd name="connsiteY73-622" fmla="*/ 26895 h 4706471"/>
              <a:gd name="connsiteX74-623" fmla="*/ 862505 w 6200987"/>
              <a:gd name="connsiteY74-624" fmla="*/ 53789 h 4706471"/>
              <a:gd name="connsiteX75-625" fmla="*/ 754929 w 6200987"/>
              <a:gd name="connsiteY75-626" fmla="*/ 80683 h 4706471"/>
              <a:gd name="connsiteX76-627" fmla="*/ 687693 w 6200987"/>
              <a:gd name="connsiteY76-628" fmla="*/ 161365 h 4706471"/>
              <a:gd name="connsiteX77-629" fmla="*/ 620427 w 6200987"/>
              <a:gd name="connsiteY77-630" fmla="*/ 151655 h 4706471"/>
              <a:gd name="connsiteX78-631" fmla="*/ 555128 w 6200987"/>
              <a:gd name="connsiteY78-632" fmla="*/ 217023 h 4706471"/>
              <a:gd name="connsiteX0-633" fmla="*/ 489829 w 6200987"/>
              <a:gd name="connsiteY0-634" fmla="*/ 282390 h 4706471"/>
              <a:gd name="connsiteX1-635" fmla="*/ 499435 w 6200987"/>
              <a:gd name="connsiteY1-636" fmla="*/ 295836 h 4706471"/>
              <a:gd name="connsiteX2-637" fmla="*/ 432199 w 6200987"/>
              <a:gd name="connsiteY2-638" fmla="*/ 349624 h 4706471"/>
              <a:gd name="connsiteX3-639" fmla="*/ 324623 w 6200987"/>
              <a:gd name="connsiteY3-640" fmla="*/ 457200 h 4706471"/>
              <a:gd name="connsiteX4-641" fmla="*/ 42235 w 6200987"/>
              <a:gd name="connsiteY4-642" fmla="*/ 847165 h 4706471"/>
              <a:gd name="connsiteX5-643" fmla="*/ 15340 w 6200987"/>
              <a:gd name="connsiteY5-644" fmla="*/ 941295 h 4706471"/>
              <a:gd name="connsiteX6-645" fmla="*/ 1893 w 6200987"/>
              <a:gd name="connsiteY6-646" fmla="*/ 1102659 h 4706471"/>
              <a:gd name="connsiteX7-647" fmla="*/ 42235 w 6200987"/>
              <a:gd name="connsiteY7-648" fmla="*/ 1707777 h 4706471"/>
              <a:gd name="connsiteX8-649" fmla="*/ 55682 w 6200987"/>
              <a:gd name="connsiteY8-650" fmla="*/ 1775012 h 4706471"/>
              <a:gd name="connsiteX9-651" fmla="*/ 69129 w 6200987"/>
              <a:gd name="connsiteY9-652" fmla="*/ 1855695 h 4706471"/>
              <a:gd name="connsiteX10-653" fmla="*/ 136364 w 6200987"/>
              <a:gd name="connsiteY10-654" fmla="*/ 2608730 h 4706471"/>
              <a:gd name="connsiteX11-655" fmla="*/ 149811 w 6200987"/>
              <a:gd name="connsiteY11-656" fmla="*/ 2649071 h 4706471"/>
              <a:gd name="connsiteX12-657" fmla="*/ 163258 w 6200987"/>
              <a:gd name="connsiteY12-658" fmla="*/ 2756648 h 4706471"/>
              <a:gd name="connsiteX13-659" fmla="*/ 257387 w 6200987"/>
              <a:gd name="connsiteY13-660" fmla="*/ 3361765 h 4706471"/>
              <a:gd name="connsiteX14-661" fmla="*/ 297729 w 6200987"/>
              <a:gd name="connsiteY14-662" fmla="*/ 3563471 h 4706471"/>
              <a:gd name="connsiteX15-663" fmla="*/ 418752 w 6200987"/>
              <a:gd name="connsiteY15-664" fmla="*/ 3751730 h 4706471"/>
              <a:gd name="connsiteX16-665" fmla="*/ 459093 w 6200987"/>
              <a:gd name="connsiteY16-666" fmla="*/ 3778624 h 4706471"/>
              <a:gd name="connsiteX17-667" fmla="*/ 580117 w 6200987"/>
              <a:gd name="connsiteY17-668" fmla="*/ 3926542 h 4706471"/>
              <a:gd name="connsiteX18-669" fmla="*/ 754929 w 6200987"/>
              <a:gd name="connsiteY18-670" fmla="*/ 4087906 h 4706471"/>
              <a:gd name="connsiteX19-671" fmla="*/ 808717 w 6200987"/>
              <a:gd name="connsiteY19-672" fmla="*/ 4128248 h 4706471"/>
              <a:gd name="connsiteX20-673" fmla="*/ 835611 w 6200987"/>
              <a:gd name="connsiteY20-674" fmla="*/ 4168589 h 4706471"/>
              <a:gd name="connsiteX21-675" fmla="*/ 916293 w 6200987"/>
              <a:gd name="connsiteY21-676" fmla="*/ 4208930 h 4706471"/>
              <a:gd name="connsiteX22-677" fmla="*/ 983529 w 6200987"/>
              <a:gd name="connsiteY22-678" fmla="*/ 4262718 h 4706471"/>
              <a:gd name="connsiteX23-679" fmla="*/ 1023870 w 6200987"/>
              <a:gd name="connsiteY23-680" fmla="*/ 4289612 h 4706471"/>
              <a:gd name="connsiteX24-681" fmla="*/ 1091105 w 6200987"/>
              <a:gd name="connsiteY24-682" fmla="*/ 4343400 h 4706471"/>
              <a:gd name="connsiteX25-683" fmla="*/ 1239023 w 6200987"/>
              <a:gd name="connsiteY25-684" fmla="*/ 4410636 h 4706471"/>
              <a:gd name="connsiteX26-685" fmla="*/ 1319705 w 6200987"/>
              <a:gd name="connsiteY26-686" fmla="*/ 4477871 h 4706471"/>
              <a:gd name="connsiteX27-687" fmla="*/ 1386940 w 6200987"/>
              <a:gd name="connsiteY27-688" fmla="*/ 4518212 h 4706471"/>
              <a:gd name="connsiteX28-689" fmla="*/ 1507964 w 6200987"/>
              <a:gd name="connsiteY28-690" fmla="*/ 4585448 h 4706471"/>
              <a:gd name="connsiteX29-691" fmla="*/ 1548305 w 6200987"/>
              <a:gd name="connsiteY29-692" fmla="*/ 4598895 h 4706471"/>
              <a:gd name="connsiteX30-693" fmla="*/ 1615540 w 6200987"/>
              <a:gd name="connsiteY30-694" fmla="*/ 4625789 h 4706471"/>
              <a:gd name="connsiteX31-695" fmla="*/ 1750011 w 6200987"/>
              <a:gd name="connsiteY31-696" fmla="*/ 4652683 h 4706471"/>
              <a:gd name="connsiteX32-697" fmla="*/ 1884482 w 6200987"/>
              <a:gd name="connsiteY32-698" fmla="*/ 4693024 h 4706471"/>
              <a:gd name="connsiteX33-699" fmla="*/ 1938270 w 6200987"/>
              <a:gd name="connsiteY33-700" fmla="*/ 4706471 h 4706471"/>
              <a:gd name="connsiteX34-701" fmla="*/ 4627682 w 6200987"/>
              <a:gd name="connsiteY34-702" fmla="*/ 4652683 h 4706471"/>
              <a:gd name="connsiteX35-703" fmla="*/ 4721811 w 6200987"/>
              <a:gd name="connsiteY35-704" fmla="*/ 4598895 h 4706471"/>
              <a:gd name="connsiteX36-705" fmla="*/ 4896623 w 6200987"/>
              <a:gd name="connsiteY36-706" fmla="*/ 4531659 h 4706471"/>
              <a:gd name="connsiteX37-707" fmla="*/ 5138670 w 6200987"/>
              <a:gd name="connsiteY37-708" fmla="*/ 4504765 h 4706471"/>
              <a:gd name="connsiteX38-709" fmla="*/ 5474846 w 6200987"/>
              <a:gd name="connsiteY38-710" fmla="*/ 4450977 h 4706471"/>
              <a:gd name="connsiteX39-711" fmla="*/ 5609317 w 6200987"/>
              <a:gd name="connsiteY39-712" fmla="*/ 4356848 h 4706471"/>
              <a:gd name="connsiteX40-713" fmla="*/ 5622764 w 6200987"/>
              <a:gd name="connsiteY40-714" fmla="*/ 4316506 h 4706471"/>
              <a:gd name="connsiteX41-715" fmla="*/ 5811023 w 6200987"/>
              <a:gd name="connsiteY41-716" fmla="*/ 4168589 h 4706471"/>
              <a:gd name="connsiteX42-717" fmla="*/ 5891705 w 6200987"/>
              <a:gd name="connsiteY42-718" fmla="*/ 4101353 h 4706471"/>
              <a:gd name="connsiteX43-719" fmla="*/ 5945493 w 6200987"/>
              <a:gd name="connsiteY43-720" fmla="*/ 4087906 h 4706471"/>
              <a:gd name="connsiteX44-721" fmla="*/ 6093411 w 6200987"/>
              <a:gd name="connsiteY44-722" fmla="*/ 3899648 h 4706471"/>
              <a:gd name="connsiteX45-723" fmla="*/ 6120305 w 6200987"/>
              <a:gd name="connsiteY45-724" fmla="*/ 3859306 h 4706471"/>
              <a:gd name="connsiteX46-725" fmla="*/ 6160646 w 6200987"/>
              <a:gd name="connsiteY46-726" fmla="*/ 3765177 h 4706471"/>
              <a:gd name="connsiteX47-727" fmla="*/ 6200987 w 6200987"/>
              <a:gd name="connsiteY47-728" fmla="*/ 3617259 h 4706471"/>
              <a:gd name="connsiteX48-729" fmla="*/ 6174093 w 6200987"/>
              <a:gd name="connsiteY48-730" fmla="*/ 2944906 h 4706471"/>
              <a:gd name="connsiteX49-731" fmla="*/ 6160646 w 6200987"/>
              <a:gd name="connsiteY49-732" fmla="*/ 2864224 h 4706471"/>
              <a:gd name="connsiteX50-733" fmla="*/ 6120305 w 6200987"/>
              <a:gd name="connsiteY50-734" fmla="*/ 2770095 h 4706471"/>
              <a:gd name="connsiteX51-735" fmla="*/ 6106858 w 6200987"/>
              <a:gd name="connsiteY51-736" fmla="*/ 2729753 h 4706471"/>
              <a:gd name="connsiteX52-737" fmla="*/ 6039623 w 6200987"/>
              <a:gd name="connsiteY52-738" fmla="*/ 2635624 h 4706471"/>
              <a:gd name="connsiteX53-739" fmla="*/ 5985835 w 6200987"/>
              <a:gd name="connsiteY53-740" fmla="*/ 2568389 h 4706471"/>
              <a:gd name="connsiteX54-741" fmla="*/ 5851364 w 6200987"/>
              <a:gd name="connsiteY54-742" fmla="*/ 2460812 h 4706471"/>
              <a:gd name="connsiteX55-743" fmla="*/ 5811023 w 6200987"/>
              <a:gd name="connsiteY55-744" fmla="*/ 2433918 h 4706471"/>
              <a:gd name="connsiteX56-745" fmla="*/ 5703446 w 6200987"/>
              <a:gd name="connsiteY56-746" fmla="*/ 2380130 h 4706471"/>
              <a:gd name="connsiteX57-747" fmla="*/ 5555529 w 6200987"/>
              <a:gd name="connsiteY57-748" fmla="*/ 2339789 h 4706471"/>
              <a:gd name="connsiteX58-749" fmla="*/ 5313482 w 6200987"/>
              <a:gd name="connsiteY58-750" fmla="*/ 2312895 h 4706471"/>
              <a:gd name="connsiteX59-751" fmla="*/ 4157035 w 6200987"/>
              <a:gd name="connsiteY59-752" fmla="*/ 2272553 h 4706471"/>
              <a:gd name="connsiteX60-753" fmla="*/ 3861199 w 6200987"/>
              <a:gd name="connsiteY60-754" fmla="*/ 2070848 h 4706471"/>
              <a:gd name="connsiteX61-755" fmla="*/ 3793964 w 6200987"/>
              <a:gd name="connsiteY61-756" fmla="*/ 1949824 h 4706471"/>
              <a:gd name="connsiteX62-757" fmla="*/ 3820858 w 6200987"/>
              <a:gd name="connsiteY62-758" fmla="*/ 1506071 h 4706471"/>
              <a:gd name="connsiteX63-759" fmla="*/ 3914987 w 6200987"/>
              <a:gd name="connsiteY63-760" fmla="*/ 1210236 h 4706471"/>
              <a:gd name="connsiteX64-761" fmla="*/ 3955329 w 6200987"/>
              <a:gd name="connsiteY64-762" fmla="*/ 1075765 h 4706471"/>
              <a:gd name="connsiteX65-763" fmla="*/ 3941882 w 6200987"/>
              <a:gd name="connsiteY65-764" fmla="*/ 564777 h 4706471"/>
              <a:gd name="connsiteX66-765" fmla="*/ 3874646 w 6200987"/>
              <a:gd name="connsiteY66-766" fmla="*/ 389965 h 4706471"/>
              <a:gd name="connsiteX67-767" fmla="*/ 3847752 w 6200987"/>
              <a:gd name="connsiteY67-768" fmla="*/ 336177 h 4706471"/>
              <a:gd name="connsiteX68-769" fmla="*/ 3699835 w 6200987"/>
              <a:gd name="connsiteY68-770" fmla="*/ 174812 h 4706471"/>
              <a:gd name="connsiteX69-771" fmla="*/ 3592258 w 6200987"/>
              <a:gd name="connsiteY69-772" fmla="*/ 80683 h 4706471"/>
              <a:gd name="connsiteX70-773" fmla="*/ 3484682 w 6200987"/>
              <a:gd name="connsiteY70-774" fmla="*/ 53789 h 4706471"/>
              <a:gd name="connsiteX71-775" fmla="*/ 3430893 w 6200987"/>
              <a:gd name="connsiteY71-776" fmla="*/ 26895 h 4706471"/>
              <a:gd name="connsiteX72-777" fmla="*/ 3094717 w 6200987"/>
              <a:gd name="connsiteY72-778" fmla="*/ 0 h 4706471"/>
              <a:gd name="connsiteX73-779" fmla="*/ 970082 w 6200987"/>
              <a:gd name="connsiteY73-780" fmla="*/ 26895 h 4706471"/>
              <a:gd name="connsiteX74-781" fmla="*/ 862505 w 6200987"/>
              <a:gd name="connsiteY74-782" fmla="*/ 53789 h 4706471"/>
              <a:gd name="connsiteX75-783" fmla="*/ 754929 w 6200987"/>
              <a:gd name="connsiteY75-784" fmla="*/ 80683 h 4706471"/>
              <a:gd name="connsiteX76-785" fmla="*/ 687693 w 6200987"/>
              <a:gd name="connsiteY76-786" fmla="*/ 161365 h 4706471"/>
              <a:gd name="connsiteX77-787" fmla="*/ 620427 w 6200987"/>
              <a:gd name="connsiteY77-788" fmla="*/ 151655 h 4706471"/>
              <a:gd name="connsiteX78-789" fmla="*/ 685726 w 6200987"/>
              <a:gd name="connsiteY78-790" fmla="*/ 151655 h 4706471"/>
              <a:gd name="connsiteX0-791" fmla="*/ 489829 w 6200987"/>
              <a:gd name="connsiteY0-792" fmla="*/ 282390 h 4706471"/>
              <a:gd name="connsiteX1-793" fmla="*/ 499435 w 6200987"/>
              <a:gd name="connsiteY1-794" fmla="*/ 295836 h 4706471"/>
              <a:gd name="connsiteX2-795" fmla="*/ 432199 w 6200987"/>
              <a:gd name="connsiteY2-796" fmla="*/ 349624 h 4706471"/>
              <a:gd name="connsiteX3-797" fmla="*/ 324623 w 6200987"/>
              <a:gd name="connsiteY3-798" fmla="*/ 457200 h 4706471"/>
              <a:gd name="connsiteX4-799" fmla="*/ 42235 w 6200987"/>
              <a:gd name="connsiteY4-800" fmla="*/ 847165 h 4706471"/>
              <a:gd name="connsiteX5-801" fmla="*/ 15340 w 6200987"/>
              <a:gd name="connsiteY5-802" fmla="*/ 941295 h 4706471"/>
              <a:gd name="connsiteX6-803" fmla="*/ 1893 w 6200987"/>
              <a:gd name="connsiteY6-804" fmla="*/ 1102659 h 4706471"/>
              <a:gd name="connsiteX7-805" fmla="*/ 42235 w 6200987"/>
              <a:gd name="connsiteY7-806" fmla="*/ 1707777 h 4706471"/>
              <a:gd name="connsiteX8-807" fmla="*/ 55682 w 6200987"/>
              <a:gd name="connsiteY8-808" fmla="*/ 1775012 h 4706471"/>
              <a:gd name="connsiteX9-809" fmla="*/ 69129 w 6200987"/>
              <a:gd name="connsiteY9-810" fmla="*/ 1855695 h 4706471"/>
              <a:gd name="connsiteX10-811" fmla="*/ 136364 w 6200987"/>
              <a:gd name="connsiteY10-812" fmla="*/ 2608730 h 4706471"/>
              <a:gd name="connsiteX11-813" fmla="*/ 149811 w 6200987"/>
              <a:gd name="connsiteY11-814" fmla="*/ 2649071 h 4706471"/>
              <a:gd name="connsiteX12-815" fmla="*/ 163258 w 6200987"/>
              <a:gd name="connsiteY12-816" fmla="*/ 2756648 h 4706471"/>
              <a:gd name="connsiteX13-817" fmla="*/ 257387 w 6200987"/>
              <a:gd name="connsiteY13-818" fmla="*/ 3361765 h 4706471"/>
              <a:gd name="connsiteX14-819" fmla="*/ 297729 w 6200987"/>
              <a:gd name="connsiteY14-820" fmla="*/ 3563471 h 4706471"/>
              <a:gd name="connsiteX15-821" fmla="*/ 418752 w 6200987"/>
              <a:gd name="connsiteY15-822" fmla="*/ 3751730 h 4706471"/>
              <a:gd name="connsiteX16-823" fmla="*/ 459093 w 6200987"/>
              <a:gd name="connsiteY16-824" fmla="*/ 3778624 h 4706471"/>
              <a:gd name="connsiteX17-825" fmla="*/ 580117 w 6200987"/>
              <a:gd name="connsiteY17-826" fmla="*/ 3926542 h 4706471"/>
              <a:gd name="connsiteX18-827" fmla="*/ 754929 w 6200987"/>
              <a:gd name="connsiteY18-828" fmla="*/ 4087906 h 4706471"/>
              <a:gd name="connsiteX19-829" fmla="*/ 808717 w 6200987"/>
              <a:gd name="connsiteY19-830" fmla="*/ 4128248 h 4706471"/>
              <a:gd name="connsiteX20-831" fmla="*/ 835611 w 6200987"/>
              <a:gd name="connsiteY20-832" fmla="*/ 4168589 h 4706471"/>
              <a:gd name="connsiteX21-833" fmla="*/ 916293 w 6200987"/>
              <a:gd name="connsiteY21-834" fmla="*/ 4208930 h 4706471"/>
              <a:gd name="connsiteX22-835" fmla="*/ 983529 w 6200987"/>
              <a:gd name="connsiteY22-836" fmla="*/ 4262718 h 4706471"/>
              <a:gd name="connsiteX23-837" fmla="*/ 1023870 w 6200987"/>
              <a:gd name="connsiteY23-838" fmla="*/ 4289612 h 4706471"/>
              <a:gd name="connsiteX24-839" fmla="*/ 1091105 w 6200987"/>
              <a:gd name="connsiteY24-840" fmla="*/ 4343400 h 4706471"/>
              <a:gd name="connsiteX25-841" fmla="*/ 1239023 w 6200987"/>
              <a:gd name="connsiteY25-842" fmla="*/ 4410636 h 4706471"/>
              <a:gd name="connsiteX26-843" fmla="*/ 1319705 w 6200987"/>
              <a:gd name="connsiteY26-844" fmla="*/ 4477871 h 4706471"/>
              <a:gd name="connsiteX27-845" fmla="*/ 1386940 w 6200987"/>
              <a:gd name="connsiteY27-846" fmla="*/ 4518212 h 4706471"/>
              <a:gd name="connsiteX28-847" fmla="*/ 1507964 w 6200987"/>
              <a:gd name="connsiteY28-848" fmla="*/ 4585448 h 4706471"/>
              <a:gd name="connsiteX29-849" fmla="*/ 1548305 w 6200987"/>
              <a:gd name="connsiteY29-850" fmla="*/ 4598895 h 4706471"/>
              <a:gd name="connsiteX30-851" fmla="*/ 1615540 w 6200987"/>
              <a:gd name="connsiteY30-852" fmla="*/ 4625789 h 4706471"/>
              <a:gd name="connsiteX31-853" fmla="*/ 1750011 w 6200987"/>
              <a:gd name="connsiteY31-854" fmla="*/ 4652683 h 4706471"/>
              <a:gd name="connsiteX32-855" fmla="*/ 1884482 w 6200987"/>
              <a:gd name="connsiteY32-856" fmla="*/ 4693024 h 4706471"/>
              <a:gd name="connsiteX33-857" fmla="*/ 1938270 w 6200987"/>
              <a:gd name="connsiteY33-858" fmla="*/ 4706471 h 4706471"/>
              <a:gd name="connsiteX34-859" fmla="*/ 4627682 w 6200987"/>
              <a:gd name="connsiteY34-860" fmla="*/ 4652683 h 4706471"/>
              <a:gd name="connsiteX35-861" fmla="*/ 4721811 w 6200987"/>
              <a:gd name="connsiteY35-862" fmla="*/ 4598895 h 4706471"/>
              <a:gd name="connsiteX36-863" fmla="*/ 4896623 w 6200987"/>
              <a:gd name="connsiteY36-864" fmla="*/ 4531659 h 4706471"/>
              <a:gd name="connsiteX37-865" fmla="*/ 5138670 w 6200987"/>
              <a:gd name="connsiteY37-866" fmla="*/ 4504765 h 4706471"/>
              <a:gd name="connsiteX38-867" fmla="*/ 5474846 w 6200987"/>
              <a:gd name="connsiteY38-868" fmla="*/ 4450977 h 4706471"/>
              <a:gd name="connsiteX39-869" fmla="*/ 5609317 w 6200987"/>
              <a:gd name="connsiteY39-870" fmla="*/ 4356848 h 4706471"/>
              <a:gd name="connsiteX40-871" fmla="*/ 5622764 w 6200987"/>
              <a:gd name="connsiteY40-872" fmla="*/ 4316506 h 4706471"/>
              <a:gd name="connsiteX41-873" fmla="*/ 5811023 w 6200987"/>
              <a:gd name="connsiteY41-874" fmla="*/ 4168589 h 4706471"/>
              <a:gd name="connsiteX42-875" fmla="*/ 5891705 w 6200987"/>
              <a:gd name="connsiteY42-876" fmla="*/ 4101353 h 4706471"/>
              <a:gd name="connsiteX43-877" fmla="*/ 5945493 w 6200987"/>
              <a:gd name="connsiteY43-878" fmla="*/ 4087906 h 4706471"/>
              <a:gd name="connsiteX44-879" fmla="*/ 6093411 w 6200987"/>
              <a:gd name="connsiteY44-880" fmla="*/ 3899648 h 4706471"/>
              <a:gd name="connsiteX45-881" fmla="*/ 6120305 w 6200987"/>
              <a:gd name="connsiteY45-882" fmla="*/ 3859306 h 4706471"/>
              <a:gd name="connsiteX46-883" fmla="*/ 6160646 w 6200987"/>
              <a:gd name="connsiteY46-884" fmla="*/ 3765177 h 4706471"/>
              <a:gd name="connsiteX47-885" fmla="*/ 6200987 w 6200987"/>
              <a:gd name="connsiteY47-886" fmla="*/ 3617259 h 4706471"/>
              <a:gd name="connsiteX48-887" fmla="*/ 6174093 w 6200987"/>
              <a:gd name="connsiteY48-888" fmla="*/ 2944906 h 4706471"/>
              <a:gd name="connsiteX49-889" fmla="*/ 6160646 w 6200987"/>
              <a:gd name="connsiteY49-890" fmla="*/ 2864224 h 4706471"/>
              <a:gd name="connsiteX50-891" fmla="*/ 6120305 w 6200987"/>
              <a:gd name="connsiteY50-892" fmla="*/ 2770095 h 4706471"/>
              <a:gd name="connsiteX51-893" fmla="*/ 6106858 w 6200987"/>
              <a:gd name="connsiteY51-894" fmla="*/ 2729753 h 4706471"/>
              <a:gd name="connsiteX52-895" fmla="*/ 6039623 w 6200987"/>
              <a:gd name="connsiteY52-896" fmla="*/ 2635624 h 4706471"/>
              <a:gd name="connsiteX53-897" fmla="*/ 5985835 w 6200987"/>
              <a:gd name="connsiteY53-898" fmla="*/ 2568389 h 4706471"/>
              <a:gd name="connsiteX54-899" fmla="*/ 5851364 w 6200987"/>
              <a:gd name="connsiteY54-900" fmla="*/ 2460812 h 4706471"/>
              <a:gd name="connsiteX55-901" fmla="*/ 5811023 w 6200987"/>
              <a:gd name="connsiteY55-902" fmla="*/ 2433918 h 4706471"/>
              <a:gd name="connsiteX56-903" fmla="*/ 5703446 w 6200987"/>
              <a:gd name="connsiteY56-904" fmla="*/ 2380130 h 4706471"/>
              <a:gd name="connsiteX57-905" fmla="*/ 5555529 w 6200987"/>
              <a:gd name="connsiteY57-906" fmla="*/ 2339789 h 4706471"/>
              <a:gd name="connsiteX58-907" fmla="*/ 5313482 w 6200987"/>
              <a:gd name="connsiteY58-908" fmla="*/ 2312895 h 4706471"/>
              <a:gd name="connsiteX59-909" fmla="*/ 4157035 w 6200987"/>
              <a:gd name="connsiteY59-910" fmla="*/ 2272553 h 4706471"/>
              <a:gd name="connsiteX60-911" fmla="*/ 3861199 w 6200987"/>
              <a:gd name="connsiteY60-912" fmla="*/ 2070848 h 4706471"/>
              <a:gd name="connsiteX61-913" fmla="*/ 3793964 w 6200987"/>
              <a:gd name="connsiteY61-914" fmla="*/ 1949824 h 4706471"/>
              <a:gd name="connsiteX62-915" fmla="*/ 3820858 w 6200987"/>
              <a:gd name="connsiteY62-916" fmla="*/ 1506071 h 4706471"/>
              <a:gd name="connsiteX63-917" fmla="*/ 3914987 w 6200987"/>
              <a:gd name="connsiteY63-918" fmla="*/ 1210236 h 4706471"/>
              <a:gd name="connsiteX64-919" fmla="*/ 3955329 w 6200987"/>
              <a:gd name="connsiteY64-920" fmla="*/ 1075765 h 4706471"/>
              <a:gd name="connsiteX65-921" fmla="*/ 3941882 w 6200987"/>
              <a:gd name="connsiteY65-922" fmla="*/ 564777 h 4706471"/>
              <a:gd name="connsiteX66-923" fmla="*/ 3874646 w 6200987"/>
              <a:gd name="connsiteY66-924" fmla="*/ 389965 h 4706471"/>
              <a:gd name="connsiteX67-925" fmla="*/ 3847752 w 6200987"/>
              <a:gd name="connsiteY67-926" fmla="*/ 336177 h 4706471"/>
              <a:gd name="connsiteX68-927" fmla="*/ 3699835 w 6200987"/>
              <a:gd name="connsiteY68-928" fmla="*/ 174812 h 4706471"/>
              <a:gd name="connsiteX69-929" fmla="*/ 3592258 w 6200987"/>
              <a:gd name="connsiteY69-930" fmla="*/ 80683 h 4706471"/>
              <a:gd name="connsiteX70-931" fmla="*/ 3484682 w 6200987"/>
              <a:gd name="connsiteY70-932" fmla="*/ 53789 h 4706471"/>
              <a:gd name="connsiteX71-933" fmla="*/ 3430893 w 6200987"/>
              <a:gd name="connsiteY71-934" fmla="*/ 26895 h 4706471"/>
              <a:gd name="connsiteX72-935" fmla="*/ 3094717 w 6200987"/>
              <a:gd name="connsiteY72-936" fmla="*/ 0 h 4706471"/>
              <a:gd name="connsiteX73-937" fmla="*/ 970082 w 6200987"/>
              <a:gd name="connsiteY73-938" fmla="*/ 26895 h 4706471"/>
              <a:gd name="connsiteX74-939" fmla="*/ 862505 w 6200987"/>
              <a:gd name="connsiteY74-940" fmla="*/ 53789 h 4706471"/>
              <a:gd name="connsiteX75-941" fmla="*/ 754929 w 6200987"/>
              <a:gd name="connsiteY75-942" fmla="*/ 80683 h 4706471"/>
              <a:gd name="connsiteX76-943" fmla="*/ 687693 w 6200987"/>
              <a:gd name="connsiteY76-944" fmla="*/ 161365 h 4706471"/>
              <a:gd name="connsiteX77-945" fmla="*/ 489829 w 6200987"/>
              <a:gd name="connsiteY77-946" fmla="*/ 217023 h 4706471"/>
              <a:gd name="connsiteX78-947" fmla="*/ 685726 w 6200987"/>
              <a:gd name="connsiteY78-948" fmla="*/ 151655 h 47064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Lst>
            <a:rect l="l" t="t" r="r" b="b"/>
            <a:pathLst>
              <a:path w="6200987" h="4706471">
                <a:moveTo>
                  <a:pt x="489829" y="282390"/>
                </a:moveTo>
                <a:cubicBezTo>
                  <a:pt x="355359" y="313767"/>
                  <a:pt x="631165" y="254435"/>
                  <a:pt x="499435" y="295836"/>
                </a:cubicBezTo>
                <a:cubicBezTo>
                  <a:pt x="472054" y="304441"/>
                  <a:pt x="453289" y="330157"/>
                  <a:pt x="432199" y="349624"/>
                </a:cubicBezTo>
                <a:cubicBezTo>
                  <a:pt x="394936" y="384021"/>
                  <a:pt x="358223" y="419217"/>
                  <a:pt x="324623" y="457200"/>
                </a:cubicBezTo>
                <a:cubicBezTo>
                  <a:pt x="192880" y="606128"/>
                  <a:pt x="116568" y="679917"/>
                  <a:pt x="42235" y="847165"/>
                </a:cubicBezTo>
                <a:cubicBezTo>
                  <a:pt x="28982" y="876985"/>
                  <a:pt x="24305" y="909918"/>
                  <a:pt x="15340" y="941295"/>
                </a:cubicBezTo>
                <a:cubicBezTo>
                  <a:pt x="10858" y="995083"/>
                  <a:pt x="0" y="1048718"/>
                  <a:pt x="1893" y="1102659"/>
                </a:cubicBezTo>
                <a:cubicBezTo>
                  <a:pt x="8982" y="1304688"/>
                  <a:pt x="26114" y="1506267"/>
                  <a:pt x="42235" y="1707777"/>
                </a:cubicBezTo>
                <a:cubicBezTo>
                  <a:pt x="44058" y="1730560"/>
                  <a:pt x="51594" y="1752525"/>
                  <a:pt x="55682" y="1775012"/>
                </a:cubicBezTo>
                <a:cubicBezTo>
                  <a:pt x="60559" y="1801838"/>
                  <a:pt x="64647" y="1828801"/>
                  <a:pt x="69129" y="1855695"/>
                </a:cubicBezTo>
                <a:cubicBezTo>
                  <a:pt x="92955" y="2344127"/>
                  <a:pt x="62327" y="2275563"/>
                  <a:pt x="136364" y="2608730"/>
                </a:cubicBezTo>
                <a:cubicBezTo>
                  <a:pt x="139439" y="2622567"/>
                  <a:pt x="145329" y="2635624"/>
                  <a:pt x="149811" y="2649071"/>
                </a:cubicBezTo>
                <a:cubicBezTo>
                  <a:pt x="154293" y="2684930"/>
                  <a:pt x="159662" y="2720689"/>
                  <a:pt x="163258" y="2756648"/>
                </a:cubicBezTo>
                <a:cubicBezTo>
                  <a:pt x="221937" y="3343444"/>
                  <a:pt x="83014" y="3187392"/>
                  <a:pt x="257387" y="3361765"/>
                </a:cubicBezTo>
                <a:cubicBezTo>
                  <a:pt x="264231" y="3416512"/>
                  <a:pt x="270526" y="3511537"/>
                  <a:pt x="297729" y="3563471"/>
                </a:cubicBezTo>
                <a:cubicBezTo>
                  <a:pt x="332344" y="3629555"/>
                  <a:pt x="356680" y="3710349"/>
                  <a:pt x="418752" y="3751730"/>
                </a:cubicBezTo>
                <a:cubicBezTo>
                  <a:pt x="432199" y="3760695"/>
                  <a:pt x="447665" y="3767196"/>
                  <a:pt x="459093" y="3778624"/>
                </a:cubicBezTo>
                <a:cubicBezTo>
                  <a:pt x="651675" y="3971204"/>
                  <a:pt x="462205" y="3795528"/>
                  <a:pt x="580117" y="3926542"/>
                </a:cubicBezTo>
                <a:cubicBezTo>
                  <a:pt x="633278" y="3985610"/>
                  <a:pt x="693575" y="4037707"/>
                  <a:pt x="754929" y="4087906"/>
                </a:cubicBezTo>
                <a:cubicBezTo>
                  <a:pt x="772275" y="4102098"/>
                  <a:pt x="792870" y="4112400"/>
                  <a:pt x="808717" y="4128248"/>
                </a:cubicBezTo>
                <a:cubicBezTo>
                  <a:pt x="820145" y="4139676"/>
                  <a:pt x="824183" y="4157161"/>
                  <a:pt x="835611" y="4168589"/>
                </a:cubicBezTo>
                <a:cubicBezTo>
                  <a:pt x="861678" y="4194656"/>
                  <a:pt x="883483" y="4197993"/>
                  <a:pt x="916293" y="4208930"/>
                </a:cubicBezTo>
                <a:cubicBezTo>
                  <a:pt x="938705" y="4226859"/>
                  <a:pt x="960568" y="4245497"/>
                  <a:pt x="983529" y="4262718"/>
                </a:cubicBezTo>
                <a:cubicBezTo>
                  <a:pt x="996458" y="4272415"/>
                  <a:pt x="1010941" y="4279915"/>
                  <a:pt x="1023870" y="4289612"/>
                </a:cubicBezTo>
                <a:cubicBezTo>
                  <a:pt x="1046831" y="4306833"/>
                  <a:pt x="1066767" y="4328188"/>
                  <a:pt x="1091105" y="4343400"/>
                </a:cubicBezTo>
                <a:cubicBezTo>
                  <a:pt x="1211173" y="4418444"/>
                  <a:pt x="1000841" y="4212151"/>
                  <a:pt x="1239023" y="4410636"/>
                </a:cubicBezTo>
                <a:cubicBezTo>
                  <a:pt x="1265917" y="4433048"/>
                  <a:pt x="1291393" y="4457280"/>
                  <a:pt x="1319705" y="4477871"/>
                </a:cubicBezTo>
                <a:cubicBezTo>
                  <a:pt x="1340842" y="4493244"/>
                  <a:pt x="1364776" y="4504360"/>
                  <a:pt x="1386940" y="4518212"/>
                </a:cubicBezTo>
                <a:cubicBezTo>
                  <a:pt x="1451645" y="4558652"/>
                  <a:pt x="1414047" y="4543706"/>
                  <a:pt x="1507964" y="4585448"/>
                </a:cubicBezTo>
                <a:cubicBezTo>
                  <a:pt x="1520917" y="4591205"/>
                  <a:pt x="1535033" y="4593918"/>
                  <a:pt x="1548305" y="4598895"/>
                </a:cubicBezTo>
                <a:cubicBezTo>
                  <a:pt x="1570906" y="4607370"/>
                  <a:pt x="1592217" y="4619570"/>
                  <a:pt x="1615540" y="4625789"/>
                </a:cubicBezTo>
                <a:cubicBezTo>
                  <a:pt x="1659708" y="4637567"/>
                  <a:pt x="1705314" y="4643105"/>
                  <a:pt x="1750011" y="4652683"/>
                </a:cubicBezTo>
                <a:cubicBezTo>
                  <a:pt x="1822328" y="4668179"/>
                  <a:pt x="1800032" y="4667689"/>
                  <a:pt x="1884482" y="4693024"/>
                </a:cubicBezTo>
                <a:cubicBezTo>
                  <a:pt x="1902184" y="4698334"/>
                  <a:pt x="1920341" y="4701989"/>
                  <a:pt x="1938270" y="4706471"/>
                </a:cubicBezTo>
                <a:lnTo>
                  <a:pt x="4627682" y="4652683"/>
                </a:lnTo>
                <a:cubicBezTo>
                  <a:pt x="4663793" y="4651287"/>
                  <a:pt x="4688856" y="4613725"/>
                  <a:pt x="4721811" y="4598895"/>
                </a:cubicBezTo>
                <a:cubicBezTo>
                  <a:pt x="4778744" y="4573275"/>
                  <a:pt x="4835724" y="4545410"/>
                  <a:pt x="4896623" y="4531659"/>
                </a:cubicBezTo>
                <a:cubicBezTo>
                  <a:pt x="4975808" y="4513778"/>
                  <a:pt x="5058270" y="4515984"/>
                  <a:pt x="5138670" y="4504765"/>
                </a:cubicBezTo>
                <a:cubicBezTo>
                  <a:pt x="5251065" y="4489082"/>
                  <a:pt x="5474846" y="4450977"/>
                  <a:pt x="5474846" y="4450977"/>
                </a:cubicBezTo>
                <a:cubicBezTo>
                  <a:pt x="5533458" y="4421672"/>
                  <a:pt x="5559497" y="4413786"/>
                  <a:pt x="5609317" y="4356848"/>
                </a:cubicBezTo>
                <a:cubicBezTo>
                  <a:pt x="5618651" y="4346180"/>
                  <a:pt x="5612402" y="4326178"/>
                  <a:pt x="5622764" y="4316506"/>
                </a:cubicBezTo>
                <a:cubicBezTo>
                  <a:pt x="5681107" y="4262053"/>
                  <a:pt x="5749715" y="4219680"/>
                  <a:pt x="5811023" y="4168589"/>
                </a:cubicBezTo>
                <a:cubicBezTo>
                  <a:pt x="5837917" y="4146177"/>
                  <a:pt x="5861686" y="4119365"/>
                  <a:pt x="5891705" y="4101353"/>
                </a:cubicBezTo>
                <a:cubicBezTo>
                  <a:pt x="5907552" y="4091844"/>
                  <a:pt x="5927564" y="4092388"/>
                  <a:pt x="5945493" y="4087906"/>
                </a:cubicBezTo>
                <a:cubicBezTo>
                  <a:pt x="6036171" y="3997229"/>
                  <a:pt x="5988624" y="4051008"/>
                  <a:pt x="6093411" y="3899648"/>
                </a:cubicBezTo>
                <a:cubicBezTo>
                  <a:pt x="6102610" y="3886360"/>
                  <a:pt x="6113939" y="3874161"/>
                  <a:pt x="6120305" y="3859306"/>
                </a:cubicBezTo>
                <a:cubicBezTo>
                  <a:pt x="6133752" y="3827930"/>
                  <a:pt x="6147968" y="3796872"/>
                  <a:pt x="6160646" y="3765177"/>
                </a:cubicBezTo>
                <a:cubicBezTo>
                  <a:pt x="6177403" y="3723284"/>
                  <a:pt x="6192503" y="3651194"/>
                  <a:pt x="6200987" y="3617259"/>
                </a:cubicBezTo>
                <a:cubicBezTo>
                  <a:pt x="6192022" y="3393141"/>
                  <a:pt x="6186092" y="3168882"/>
                  <a:pt x="6174093" y="2944906"/>
                </a:cubicBezTo>
                <a:cubicBezTo>
                  <a:pt x="6172634" y="2917680"/>
                  <a:pt x="6168664" y="2890283"/>
                  <a:pt x="6160646" y="2864224"/>
                </a:cubicBezTo>
                <a:cubicBezTo>
                  <a:pt x="6150607" y="2831597"/>
                  <a:pt x="6132983" y="2801790"/>
                  <a:pt x="6120305" y="2770095"/>
                </a:cubicBezTo>
                <a:cubicBezTo>
                  <a:pt x="6115041" y="2756934"/>
                  <a:pt x="6114151" y="2741908"/>
                  <a:pt x="6106858" y="2729753"/>
                </a:cubicBezTo>
                <a:cubicBezTo>
                  <a:pt x="6087020" y="2696689"/>
                  <a:pt x="6062758" y="2666471"/>
                  <a:pt x="6039623" y="2635624"/>
                </a:cubicBezTo>
                <a:cubicBezTo>
                  <a:pt x="6022402" y="2612663"/>
                  <a:pt x="6006867" y="2587919"/>
                  <a:pt x="5985835" y="2568389"/>
                </a:cubicBezTo>
                <a:cubicBezTo>
                  <a:pt x="5943771" y="2529330"/>
                  <a:pt x="5896862" y="2495811"/>
                  <a:pt x="5851364" y="2460812"/>
                </a:cubicBezTo>
                <a:cubicBezTo>
                  <a:pt x="5838554" y="2450958"/>
                  <a:pt x="5825211" y="2441657"/>
                  <a:pt x="5811023" y="2433918"/>
                </a:cubicBezTo>
                <a:cubicBezTo>
                  <a:pt x="5775827" y="2414720"/>
                  <a:pt x="5739944" y="2396720"/>
                  <a:pt x="5703446" y="2380130"/>
                </a:cubicBezTo>
                <a:cubicBezTo>
                  <a:pt x="5672883" y="2366238"/>
                  <a:pt x="5559919" y="2340802"/>
                  <a:pt x="5555529" y="2339789"/>
                </a:cubicBezTo>
                <a:cubicBezTo>
                  <a:pt x="5465942" y="2319115"/>
                  <a:pt x="5421698" y="2317267"/>
                  <a:pt x="5313482" y="2312895"/>
                </a:cubicBezTo>
                <a:lnTo>
                  <a:pt x="4157035" y="2272553"/>
                </a:lnTo>
                <a:cubicBezTo>
                  <a:pt x="3999069" y="2182287"/>
                  <a:pt x="3975925" y="2185574"/>
                  <a:pt x="3861199" y="2070848"/>
                </a:cubicBezTo>
                <a:cubicBezTo>
                  <a:pt x="3839414" y="2049063"/>
                  <a:pt x="3800996" y="1963889"/>
                  <a:pt x="3793964" y="1949824"/>
                </a:cubicBezTo>
                <a:cubicBezTo>
                  <a:pt x="3769518" y="1754259"/>
                  <a:pt x="3766841" y="1803166"/>
                  <a:pt x="3820858" y="1506071"/>
                </a:cubicBezTo>
                <a:cubicBezTo>
                  <a:pt x="3861883" y="1280432"/>
                  <a:pt x="3844809" y="1315504"/>
                  <a:pt x="3914987" y="1210236"/>
                </a:cubicBezTo>
                <a:cubicBezTo>
                  <a:pt x="3928434" y="1165412"/>
                  <a:pt x="3944610" y="1121318"/>
                  <a:pt x="3955329" y="1075765"/>
                </a:cubicBezTo>
                <a:cubicBezTo>
                  <a:pt x="3991358" y="922646"/>
                  <a:pt x="3958121" y="666852"/>
                  <a:pt x="3941882" y="564777"/>
                </a:cubicBezTo>
                <a:cubicBezTo>
                  <a:pt x="3932073" y="503120"/>
                  <a:pt x="3898417" y="447695"/>
                  <a:pt x="3874646" y="389965"/>
                </a:cubicBezTo>
                <a:cubicBezTo>
                  <a:pt x="3867014" y="371429"/>
                  <a:pt x="3859779" y="352214"/>
                  <a:pt x="3847752" y="336177"/>
                </a:cubicBezTo>
                <a:cubicBezTo>
                  <a:pt x="3820466" y="299796"/>
                  <a:pt x="3742859" y="214251"/>
                  <a:pt x="3699835" y="174812"/>
                </a:cubicBezTo>
                <a:cubicBezTo>
                  <a:pt x="3664711" y="142615"/>
                  <a:pt x="3633787" y="104043"/>
                  <a:pt x="3592258" y="80683"/>
                </a:cubicBezTo>
                <a:cubicBezTo>
                  <a:pt x="3560043" y="62562"/>
                  <a:pt x="3519748" y="65477"/>
                  <a:pt x="3484682" y="53789"/>
                </a:cubicBezTo>
                <a:cubicBezTo>
                  <a:pt x="3465665" y="47450"/>
                  <a:pt x="3450550" y="30826"/>
                  <a:pt x="3430893" y="26895"/>
                </a:cubicBezTo>
                <a:cubicBezTo>
                  <a:pt x="3398995" y="20515"/>
                  <a:pt x="3105312" y="757"/>
                  <a:pt x="3094717" y="0"/>
                </a:cubicBezTo>
                <a:lnTo>
                  <a:pt x="970082" y="26895"/>
                </a:lnTo>
                <a:cubicBezTo>
                  <a:pt x="933130" y="27785"/>
                  <a:pt x="898521" y="45478"/>
                  <a:pt x="862505" y="53789"/>
                </a:cubicBezTo>
                <a:cubicBezTo>
                  <a:pt x="757032" y="78129"/>
                  <a:pt x="832047" y="54977"/>
                  <a:pt x="754929" y="80683"/>
                </a:cubicBezTo>
                <a:cubicBezTo>
                  <a:pt x="717845" y="117766"/>
                  <a:pt x="712655" y="117681"/>
                  <a:pt x="687693" y="161365"/>
                </a:cubicBezTo>
                <a:cubicBezTo>
                  <a:pt x="677748" y="178769"/>
                  <a:pt x="493124" y="197250"/>
                  <a:pt x="489829" y="217023"/>
                </a:cubicBezTo>
                <a:cubicBezTo>
                  <a:pt x="483934" y="252394"/>
                  <a:pt x="685726" y="115796"/>
                  <a:pt x="685726" y="151655"/>
                </a:cubicBezTo>
              </a:path>
            </a:pathLst>
          </a:custGeom>
        </p:spPr>
        <p:style>
          <a:lnRef idx="1">
            <a:schemeClr val="accent1"/>
          </a:lnRef>
          <a:fillRef idx="0">
            <a:schemeClr val="accent1"/>
          </a:fillRef>
          <a:effectRef idx="0">
            <a:schemeClr val="accent1"/>
          </a:effectRef>
          <a:fontRef idx="minor">
            <a:schemeClr val="tx1"/>
          </a:fontRef>
        </p:style>
        <p:txBody>
          <a:bodyPr lIns="100794" tIns="50397" rIns="100794" bIns="50397" anchor="ctr"/>
          <a:lstStyle/>
          <a:p>
            <a:pPr algn="ctr">
              <a:defRPr/>
            </a:pPr>
            <a:endParaRPr lang="en-US" altLang="zh-CN" sz="3100" b="1" dirty="0">
              <a:solidFill>
                <a:srgbClr val="FF0000"/>
              </a:solidFill>
              <a:latin typeface="Times New Roman" panose="02020603050405020304" pitchFamily="18" charset="0"/>
              <a:cs typeface="Times New Roman" panose="02020603050405020304" pitchFamily="18" charset="0"/>
            </a:endParaRPr>
          </a:p>
          <a:p>
            <a:pPr algn="ctr">
              <a:defRPr/>
            </a:pPr>
            <a:r>
              <a:rPr lang="en-US" altLang="zh-CN" sz="3100" b="1" dirty="0">
                <a:solidFill>
                  <a:srgbClr val="FF0000"/>
                </a:solidFill>
                <a:latin typeface="Times New Roman" panose="02020603050405020304" pitchFamily="18" charset="0"/>
                <a:cs typeface="Times New Roman" panose="02020603050405020304" pitchFamily="18" charset="0"/>
              </a:rPr>
              <a:t>Just-In-Time</a:t>
            </a:r>
            <a:endParaRPr lang="zh-CN" altLang="en-US" sz="31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828" y="735037"/>
            <a:ext cx="8229600" cy="1143000"/>
          </a:xfrm>
        </p:spPr>
        <p:txBody>
          <a:bodyPr>
            <a:normAutofit/>
          </a:bodyPr>
          <a:lstStyle/>
          <a:p>
            <a:r>
              <a:rPr lang="en-US" altLang="zh-CN" dirty="0" smtClean="0">
                <a:latin typeface="Times New Roman" panose="02020603050405020304" pitchFamily="18" charset="0"/>
                <a:cs typeface="Times New Roman" panose="02020603050405020304" pitchFamily="18" charset="0"/>
              </a:rPr>
              <a:t>Programs Related to Compilers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2060599"/>
            <a:ext cx="8833172" cy="4525963"/>
          </a:xfrm>
        </p:spPr>
        <p:txBody>
          <a:bodyPr>
            <a:normAutofit/>
          </a:bodyPr>
          <a:lstStyle/>
          <a:p>
            <a:r>
              <a:rPr lang="en-US" altLang="zh-CN" dirty="0" smtClean="0">
                <a:solidFill>
                  <a:srgbClr val="000000"/>
                </a:solidFill>
                <a:latin typeface="Times New Roman" panose="02020603050405020304" pitchFamily="18" charset="0"/>
                <a:cs typeface="Times New Roman" panose="02020603050405020304" pitchFamily="18" charset="0"/>
              </a:rPr>
              <a:t>The process of high-level programming language</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2"/>
          <p:cNvSpPr txBox="1">
            <a:spLocks noChangeArrowheads="1"/>
          </p:cNvSpPr>
          <p:nvPr/>
        </p:nvSpPr>
        <p:spPr bwMode="auto">
          <a:xfrm>
            <a:off x="2925353" y="208154"/>
            <a:ext cx="3025140"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a:solidFill>
                  <a:srgbClr val="000000"/>
                </a:solidFill>
                <a:latin typeface="Times New Roman" panose="02020603050405020304" pitchFamily="18" charset="0"/>
              </a:rPr>
              <a:t>Source program </a:t>
            </a:r>
            <a:endParaRPr kumimoji="1" lang="en-US" altLang="zh-CN" sz="2600">
              <a:solidFill>
                <a:srgbClr val="000000"/>
              </a:solidFill>
              <a:latin typeface="Times New Roman" panose="02020603050405020304" pitchFamily="18" charset="0"/>
            </a:endParaRPr>
          </a:p>
        </p:txBody>
      </p:sp>
      <p:grpSp>
        <p:nvGrpSpPr>
          <p:cNvPr id="2" name="Group 3"/>
          <p:cNvGrpSpPr/>
          <p:nvPr/>
        </p:nvGrpSpPr>
        <p:grpSpPr bwMode="auto">
          <a:xfrm>
            <a:off x="3261480" y="627960"/>
            <a:ext cx="2268855" cy="745155"/>
            <a:chOff x="1536" y="672"/>
            <a:chExt cx="1296" cy="426"/>
          </a:xfrm>
        </p:grpSpPr>
        <p:sp>
          <p:nvSpPr>
            <p:cNvPr id="27680" name="Text Box 4"/>
            <p:cNvSpPr txBox="1">
              <a:spLocks noChangeArrowheads="1"/>
            </p:cNvSpPr>
            <p:nvPr/>
          </p:nvSpPr>
          <p:spPr bwMode="auto">
            <a:xfrm>
              <a:off x="1536" y="816"/>
              <a:ext cx="1296" cy="282"/>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a:latin typeface="Times New Roman" panose="02020603050405020304" pitchFamily="18" charset="0"/>
                </a:rPr>
                <a:t>preprocessor</a:t>
              </a:r>
              <a:endParaRPr kumimoji="1" lang="en-US" altLang="zh-CN" sz="2600">
                <a:latin typeface="Times New Roman" panose="02020603050405020304" pitchFamily="18" charset="0"/>
              </a:endParaRPr>
            </a:p>
          </p:txBody>
        </p:sp>
        <p:sp>
          <p:nvSpPr>
            <p:cNvPr id="27681" name="Line 5"/>
            <p:cNvSpPr>
              <a:spLocks noChangeShapeType="1"/>
            </p:cNvSpPr>
            <p:nvPr/>
          </p:nvSpPr>
          <p:spPr bwMode="auto">
            <a:xfrm>
              <a:off x="2160" y="672"/>
              <a:ext cx="0" cy="144"/>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
          <p:cNvGrpSpPr/>
          <p:nvPr/>
        </p:nvGrpSpPr>
        <p:grpSpPr bwMode="auto">
          <a:xfrm>
            <a:off x="2970870" y="1467570"/>
            <a:ext cx="2689013" cy="599972"/>
            <a:chOff x="1370" y="1152"/>
            <a:chExt cx="1536" cy="343"/>
          </a:xfrm>
        </p:grpSpPr>
        <p:sp>
          <p:nvSpPr>
            <p:cNvPr id="27678" name="Text Box 7"/>
            <p:cNvSpPr txBox="1">
              <a:spLocks noChangeArrowheads="1"/>
            </p:cNvSpPr>
            <p:nvPr/>
          </p:nvSpPr>
          <p:spPr bwMode="auto">
            <a:xfrm>
              <a:off x="1370" y="1207"/>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dirty="0">
                  <a:solidFill>
                    <a:srgbClr val="000000"/>
                  </a:solidFill>
                  <a:latin typeface="Times New Roman" panose="02020603050405020304" pitchFamily="18" charset="0"/>
                </a:rPr>
                <a:t>Source program</a:t>
              </a:r>
              <a:endParaRPr kumimoji="1" lang="en-US" altLang="zh-CN" sz="2600" dirty="0">
                <a:solidFill>
                  <a:srgbClr val="000000"/>
                </a:solidFill>
                <a:latin typeface="Times New Roman" panose="02020603050405020304" pitchFamily="18" charset="0"/>
              </a:endParaRPr>
            </a:p>
          </p:txBody>
        </p:sp>
        <p:sp>
          <p:nvSpPr>
            <p:cNvPr id="27679" name="Line 8"/>
            <p:cNvSpPr>
              <a:spLocks noChangeShapeType="1"/>
            </p:cNvSpPr>
            <p:nvPr/>
          </p:nvSpPr>
          <p:spPr bwMode="auto">
            <a:xfrm>
              <a:off x="2160" y="1152"/>
              <a:ext cx="0" cy="144"/>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9"/>
          <p:cNvGrpSpPr/>
          <p:nvPr/>
        </p:nvGrpSpPr>
        <p:grpSpPr bwMode="auto">
          <a:xfrm>
            <a:off x="3513575" y="2055300"/>
            <a:ext cx="1932728" cy="829116"/>
            <a:chOff x="1680" y="1488"/>
            <a:chExt cx="1104" cy="474"/>
          </a:xfrm>
        </p:grpSpPr>
        <p:sp>
          <p:nvSpPr>
            <p:cNvPr id="27676" name="Text Box 10"/>
            <p:cNvSpPr txBox="1">
              <a:spLocks noChangeArrowheads="1"/>
            </p:cNvSpPr>
            <p:nvPr/>
          </p:nvSpPr>
          <p:spPr bwMode="auto">
            <a:xfrm>
              <a:off x="1680" y="1680"/>
              <a:ext cx="1104" cy="282"/>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a:solidFill>
                    <a:srgbClr val="FF3300"/>
                  </a:solidFill>
                  <a:latin typeface="Times New Roman" panose="02020603050405020304" pitchFamily="18" charset="0"/>
                </a:rPr>
                <a:t>compiler</a:t>
              </a:r>
              <a:endParaRPr kumimoji="1" lang="en-US" altLang="zh-CN" sz="2600">
                <a:solidFill>
                  <a:srgbClr val="FF3300"/>
                </a:solidFill>
                <a:latin typeface="Times New Roman" panose="02020603050405020304" pitchFamily="18" charset="0"/>
              </a:endParaRPr>
            </a:p>
          </p:txBody>
        </p:sp>
        <p:sp>
          <p:nvSpPr>
            <p:cNvPr id="27677" name="Line 11"/>
            <p:cNvSpPr>
              <a:spLocks noChangeShapeType="1"/>
            </p:cNvSpPr>
            <p:nvPr/>
          </p:nvSpPr>
          <p:spPr bwMode="auto">
            <a:xfrm>
              <a:off x="2160" y="1488"/>
              <a:ext cx="0" cy="144"/>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12"/>
          <p:cNvGrpSpPr/>
          <p:nvPr/>
        </p:nvGrpSpPr>
        <p:grpSpPr bwMode="auto">
          <a:xfrm>
            <a:off x="2184824" y="2978868"/>
            <a:ext cx="4369647" cy="659444"/>
            <a:chOff x="921" y="2016"/>
            <a:chExt cx="2496" cy="377"/>
          </a:xfrm>
        </p:grpSpPr>
        <p:sp>
          <p:nvSpPr>
            <p:cNvPr id="27674" name="Text Box 13"/>
            <p:cNvSpPr txBox="1">
              <a:spLocks noChangeArrowheads="1"/>
            </p:cNvSpPr>
            <p:nvPr/>
          </p:nvSpPr>
          <p:spPr bwMode="auto">
            <a:xfrm>
              <a:off x="921" y="2105"/>
              <a:ext cx="24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dirty="0">
                  <a:solidFill>
                    <a:srgbClr val="000000"/>
                  </a:solidFill>
                  <a:latin typeface="Times New Roman" panose="02020603050405020304" pitchFamily="18" charset="0"/>
                </a:rPr>
                <a:t>Assembly language program</a:t>
              </a:r>
              <a:endParaRPr kumimoji="1" lang="en-US" altLang="zh-CN" sz="2600" dirty="0">
                <a:solidFill>
                  <a:srgbClr val="000000"/>
                </a:solidFill>
                <a:latin typeface="Times New Roman" panose="02020603050405020304" pitchFamily="18" charset="0"/>
              </a:endParaRPr>
            </a:p>
          </p:txBody>
        </p:sp>
        <p:sp>
          <p:nvSpPr>
            <p:cNvPr id="27675" name="Line 14"/>
            <p:cNvSpPr>
              <a:spLocks noChangeShapeType="1"/>
            </p:cNvSpPr>
            <p:nvPr/>
          </p:nvSpPr>
          <p:spPr bwMode="auto">
            <a:xfrm>
              <a:off x="2160" y="2016"/>
              <a:ext cx="0" cy="144"/>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15"/>
          <p:cNvGrpSpPr/>
          <p:nvPr/>
        </p:nvGrpSpPr>
        <p:grpSpPr bwMode="auto">
          <a:xfrm>
            <a:off x="3513575" y="3650561"/>
            <a:ext cx="1932728" cy="745155"/>
            <a:chOff x="1680" y="2400"/>
            <a:chExt cx="1104" cy="426"/>
          </a:xfrm>
        </p:grpSpPr>
        <p:sp>
          <p:nvSpPr>
            <p:cNvPr id="27672" name="Text Box 16"/>
            <p:cNvSpPr txBox="1">
              <a:spLocks noChangeArrowheads="1"/>
            </p:cNvSpPr>
            <p:nvPr/>
          </p:nvSpPr>
          <p:spPr bwMode="auto">
            <a:xfrm>
              <a:off x="1680" y="2544"/>
              <a:ext cx="1104" cy="282"/>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a:solidFill>
                    <a:srgbClr val="000000"/>
                  </a:solidFill>
                  <a:latin typeface="Times New Roman" panose="02020603050405020304" pitchFamily="18" charset="0"/>
                </a:rPr>
                <a:t>assembler</a:t>
              </a:r>
              <a:endParaRPr kumimoji="1" lang="en-US" altLang="zh-CN" sz="2600">
                <a:solidFill>
                  <a:srgbClr val="000000"/>
                </a:solidFill>
                <a:latin typeface="Times New Roman" panose="02020603050405020304" pitchFamily="18" charset="0"/>
              </a:endParaRPr>
            </a:p>
          </p:txBody>
        </p:sp>
        <p:sp>
          <p:nvSpPr>
            <p:cNvPr id="27673" name="Line 17"/>
            <p:cNvSpPr>
              <a:spLocks noChangeShapeType="1"/>
            </p:cNvSpPr>
            <p:nvPr/>
          </p:nvSpPr>
          <p:spPr bwMode="auto">
            <a:xfrm>
              <a:off x="2160" y="2400"/>
              <a:ext cx="0" cy="144"/>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18"/>
          <p:cNvGrpSpPr/>
          <p:nvPr/>
        </p:nvGrpSpPr>
        <p:grpSpPr bwMode="auto">
          <a:xfrm>
            <a:off x="2398404" y="4490170"/>
            <a:ext cx="3949488" cy="720666"/>
            <a:chOff x="1043" y="2880"/>
            <a:chExt cx="2256" cy="412"/>
          </a:xfrm>
        </p:grpSpPr>
        <p:sp>
          <p:nvSpPr>
            <p:cNvPr id="27670" name="Text Box 19"/>
            <p:cNvSpPr txBox="1">
              <a:spLocks noChangeArrowheads="1"/>
            </p:cNvSpPr>
            <p:nvPr/>
          </p:nvSpPr>
          <p:spPr bwMode="auto">
            <a:xfrm>
              <a:off x="1043" y="3004"/>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dirty="0" err="1">
                  <a:solidFill>
                    <a:srgbClr val="000000"/>
                  </a:solidFill>
                  <a:latin typeface="Times New Roman" panose="02020603050405020304" pitchFamily="18" charset="0"/>
                </a:rPr>
                <a:t>Relocatable</a:t>
              </a:r>
              <a:r>
                <a:rPr kumimoji="1" lang="en-US" altLang="zh-CN" sz="2600" dirty="0">
                  <a:solidFill>
                    <a:srgbClr val="000000"/>
                  </a:solidFill>
                  <a:latin typeface="Times New Roman" panose="02020603050405020304" pitchFamily="18" charset="0"/>
                </a:rPr>
                <a:t> machine code</a:t>
              </a:r>
              <a:endParaRPr kumimoji="1" lang="en-US" altLang="zh-CN" sz="2600" dirty="0">
                <a:solidFill>
                  <a:srgbClr val="000000"/>
                </a:solidFill>
                <a:latin typeface="Times New Roman" panose="02020603050405020304" pitchFamily="18" charset="0"/>
              </a:endParaRPr>
            </a:p>
          </p:txBody>
        </p:sp>
        <p:sp>
          <p:nvSpPr>
            <p:cNvPr id="27671" name="Line 20"/>
            <p:cNvSpPr>
              <a:spLocks noChangeShapeType="1"/>
            </p:cNvSpPr>
            <p:nvPr/>
          </p:nvSpPr>
          <p:spPr bwMode="auto">
            <a:xfrm>
              <a:off x="2160" y="2880"/>
              <a:ext cx="0" cy="144"/>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21"/>
          <p:cNvGrpSpPr/>
          <p:nvPr/>
        </p:nvGrpSpPr>
        <p:grpSpPr bwMode="auto">
          <a:xfrm>
            <a:off x="3261480" y="5245822"/>
            <a:ext cx="2184823" cy="745155"/>
            <a:chOff x="1536" y="3312"/>
            <a:chExt cx="1248" cy="426"/>
          </a:xfrm>
        </p:grpSpPr>
        <p:sp>
          <p:nvSpPr>
            <p:cNvPr id="27668" name="Text Box 22"/>
            <p:cNvSpPr txBox="1">
              <a:spLocks noChangeArrowheads="1"/>
            </p:cNvSpPr>
            <p:nvPr/>
          </p:nvSpPr>
          <p:spPr bwMode="auto">
            <a:xfrm>
              <a:off x="1536" y="3456"/>
              <a:ext cx="1248" cy="282"/>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dirty="0">
                  <a:solidFill>
                    <a:srgbClr val="000000"/>
                  </a:solidFill>
                  <a:latin typeface="Times New Roman" panose="02020603050405020304" pitchFamily="18" charset="0"/>
                </a:rPr>
                <a:t>loader/linker</a:t>
              </a:r>
              <a:endParaRPr kumimoji="1" lang="en-US" altLang="zh-CN" sz="2600" dirty="0">
                <a:solidFill>
                  <a:srgbClr val="000000"/>
                </a:solidFill>
                <a:latin typeface="Times New Roman" panose="02020603050405020304" pitchFamily="18" charset="0"/>
              </a:endParaRPr>
            </a:p>
          </p:txBody>
        </p:sp>
        <p:sp>
          <p:nvSpPr>
            <p:cNvPr id="27669" name="Line 23"/>
            <p:cNvSpPr>
              <a:spLocks noChangeShapeType="1"/>
            </p:cNvSpPr>
            <p:nvPr/>
          </p:nvSpPr>
          <p:spPr bwMode="auto">
            <a:xfrm>
              <a:off x="2160" y="3312"/>
              <a:ext cx="0" cy="144"/>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24"/>
          <p:cNvGrpSpPr/>
          <p:nvPr/>
        </p:nvGrpSpPr>
        <p:grpSpPr bwMode="auto">
          <a:xfrm>
            <a:off x="2470182" y="6169393"/>
            <a:ext cx="3781425" cy="755650"/>
            <a:chOff x="1084" y="3840"/>
            <a:chExt cx="2160" cy="432"/>
          </a:xfrm>
        </p:grpSpPr>
        <p:sp>
          <p:nvSpPr>
            <p:cNvPr id="27666" name="Text Box 25"/>
            <p:cNvSpPr txBox="1">
              <a:spLocks noChangeArrowheads="1"/>
            </p:cNvSpPr>
            <p:nvPr/>
          </p:nvSpPr>
          <p:spPr bwMode="auto">
            <a:xfrm>
              <a:off x="1084" y="3984"/>
              <a:ext cx="2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dirty="0" smtClean="0">
                  <a:solidFill>
                    <a:srgbClr val="000000"/>
                  </a:solidFill>
                  <a:latin typeface="Times New Roman" panose="02020603050405020304" pitchFamily="18" charset="0"/>
                </a:rPr>
                <a:t>Target machine </a:t>
              </a:r>
              <a:r>
                <a:rPr kumimoji="1" lang="en-US" altLang="zh-CN" sz="2600" dirty="0">
                  <a:solidFill>
                    <a:srgbClr val="000000"/>
                  </a:solidFill>
                  <a:latin typeface="Times New Roman" panose="02020603050405020304" pitchFamily="18" charset="0"/>
                </a:rPr>
                <a:t>code</a:t>
              </a:r>
              <a:endParaRPr kumimoji="1" lang="en-US" altLang="zh-CN" sz="2600" dirty="0">
                <a:solidFill>
                  <a:srgbClr val="000000"/>
                </a:solidFill>
                <a:latin typeface="Times New Roman" panose="02020603050405020304" pitchFamily="18" charset="0"/>
              </a:endParaRPr>
            </a:p>
          </p:txBody>
        </p:sp>
        <p:sp>
          <p:nvSpPr>
            <p:cNvPr id="27667" name="Line 26"/>
            <p:cNvSpPr>
              <a:spLocks noChangeShapeType="1"/>
            </p:cNvSpPr>
            <p:nvPr/>
          </p:nvSpPr>
          <p:spPr bwMode="auto">
            <a:xfrm>
              <a:off x="2160" y="3840"/>
              <a:ext cx="0" cy="144"/>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27"/>
          <p:cNvGrpSpPr/>
          <p:nvPr/>
        </p:nvGrpSpPr>
        <p:grpSpPr bwMode="auto">
          <a:xfrm>
            <a:off x="5446303" y="5497704"/>
            <a:ext cx="4201583" cy="503767"/>
            <a:chOff x="2784" y="3456"/>
            <a:chExt cx="2400" cy="288"/>
          </a:xfrm>
        </p:grpSpPr>
        <p:sp>
          <p:nvSpPr>
            <p:cNvPr id="27664" name="Line 28"/>
            <p:cNvSpPr>
              <a:spLocks noChangeShapeType="1"/>
            </p:cNvSpPr>
            <p:nvPr/>
          </p:nvSpPr>
          <p:spPr bwMode="auto">
            <a:xfrm flipH="1">
              <a:off x="2784" y="3600"/>
              <a:ext cx="336" cy="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5" name="Text Box 29"/>
            <p:cNvSpPr txBox="1">
              <a:spLocks noChangeArrowheads="1"/>
            </p:cNvSpPr>
            <p:nvPr/>
          </p:nvSpPr>
          <p:spPr bwMode="auto">
            <a:xfrm>
              <a:off x="3024" y="3456"/>
              <a:ext cx="2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a:solidFill>
                    <a:srgbClr val="000000"/>
                  </a:solidFill>
                  <a:latin typeface="Times New Roman" panose="02020603050405020304" pitchFamily="18" charset="0"/>
                </a:rPr>
                <a:t>Relocatable object files</a:t>
              </a:r>
              <a:endParaRPr kumimoji="1" lang="en-US" altLang="zh-CN" sz="2600">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eaLnBrk="1" hangingPunct="1"/>
            <a:r>
              <a:rPr lang="en-US" altLang="zh-CN" smtClean="0">
                <a:latin typeface="Times New Roman" panose="02020603050405020304" pitchFamily="18" charset="0"/>
                <a:cs typeface="Times New Roman" panose="02020603050405020304" pitchFamily="18" charset="0"/>
              </a:rPr>
              <a:t>Outline</a:t>
            </a:r>
            <a:endParaRPr lang="en-US" altLang="zh-CN" smtClean="0">
              <a:latin typeface="Times New Roman" panose="02020603050405020304" pitchFamily="18" charset="0"/>
              <a:cs typeface="Times New Roman" panose="02020603050405020304" pitchFamily="18" charset="0"/>
            </a:endParaRPr>
          </a:p>
        </p:txBody>
      </p:sp>
      <p:sp>
        <p:nvSpPr>
          <p:cNvPr id="7171" name="Rectangle 3"/>
          <p:cNvSpPr>
            <a:spLocks noGrp="1"/>
          </p:cNvSpPr>
          <p:nvPr>
            <p:ph idx="1"/>
          </p:nvPr>
        </p:nvSpPr>
        <p:spPr/>
        <p:txBody>
          <a:bodyPr>
            <a:normAutofit/>
          </a:bodyPr>
          <a:lstStyle/>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1 Preface</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2 Language Process</a:t>
            </a:r>
            <a:endParaRPr lang="en-US" altLang="zh-CN" dirty="0">
              <a:latin typeface="Times New Roman" panose="02020603050405020304" pitchFamily="18" charset="0"/>
              <a:cs typeface="Times New Roman" panose="02020603050405020304" pitchFamily="18" charset="0"/>
              <a:hlinkClick r:id="rId1" action="ppaction://hlinksldjump"/>
            </a:endParaRPr>
          </a:p>
          <a:p>
            <a:pPr eaLnBrk="1" hangingPunct="1">
              <a:buFont typeface="Arial" panose="020B0604020202020204" pitchFamily="34" charset="0"/>
              <a:buNone/>
            </a:pPr>
            <a:r>
              <a:rPr lang="en-US" altLang="zh-CN" dirty="0">
                <a:solidFill>
                  <a:srgbClr val="0000FF"/>
                </a:solidFill>
                <a:latin typeface="Times New Roman" panose="02020603050405020304" pitchFamily="18" charset="0"/>
                <a:cs typeface="Times New Roman" panose="02020603050405020304" pitchFamily="18" charset="0"/>
              </a:rPr>
              <a:t>3 The Evolution of Programming Languages</a:t>
            </a:r>
            <a:endParaRPr lang="en-US" altLang="zh-CN" dirty="0">
              <a:solidFill>
                <a:srgbClr val="0000FF"/>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4 The Structure of a Compiler</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5 Other Issues in Compiler Structure</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Times New Roman" panose="02020603050405020304" pitchFamily="18" charset="0"/>
                <a:cs typeface="Times New Roman" panose="02020603050405020304" pitchFamily="18" charset="0"/>
              </a:rPr>
              <a:t>A Short History of </a:t>
            </a:r>
            <a:r>
              <a:rPr lang="en-US" altLang="zh-CN" dirty="0" smtClean="0">
                <a:latin typeface="Times New Roman" panose="02020603050405020304" pitchFamily="18" charset="0"/>
                <a:cs typeface="Times New Roman" panose="02020603050405020304" pitchFamily="18" charset="0"/>
              </a:rPr>
              <a:t>Compilers and Programming Languages</a:t>
            </a:r>
            <a:endParaRPr lang="zh-CN" altLang="en-US" dirty="0"/>
          </a:p>
        </p:txBody>
      </p:sp>
      <p:sp>
        <p:nvSpPr>
          <p:cNvPr id="3" name="内容占位符 2"/>
          <p:cNvSpPr>
            <a:spLocks noGrp="1"/>
          </p:cNvSpPr>
          <p:nvPr>
            <p:ph idx="1"/>
          </p:nvPr>
        </p:nvSpPr>
        <p:spPr/>
        <p:txBody>
          <a:bodyPr/>
          <a:lstStyle/>
          <a:p>
            <a:pPr>
              <a:lnSpc>
                <a:spcPts val="3700"/>
              </a:lnSpc>
            </a:pPr>
            <a:r>
              <a:rPr lang="en-US" altLang="zh-CN" dirty="0">
                <a:latin typeface="Times New Roman" panose="02020603050405020304" pitchFamily="18" charset="0"/>
                <a:cs typeface="Times New Roman" panose="02020603050405020304" pitchFamily="18" charset="0"/>
              </a:rPr>
              <a:t>First, there was nothing.</a:t>
            </a:r>
            <a:endParaRPr lang="en-US" altLang="zh-CN" dirty="0">
              <a:latin typeface="Times New Roman" panose="02020603050405020304" pitchFamily="18" charset="0"/>
              <a:cs typeface="Times New Roman" panose="02020603050405020304" pitchFamily="18" charset="0"/>
            </a:endParaRPr>
          </a:p>
          <a:p>
            <a:pPr>
              <a:lnSpc>
                <a:spcPts val="4100"/>
              </a:lnSpc>
            </a:pPr>
            <a:r>
              <a:rPr lang="en-US" altLang="zh-CN" dirty="0" smtClean="0">
                <a:latin typeface="Times New Roman" panose="02020603050405020304" pitchFamily="18" charset="0"/>
                <a:cs typeface="Times New Roman" panose="02020603050405020304" pitchFamily="18" charset="0"/>
              </a:rPr>
              <a:t>Then</a:t>
            </a:r>
            <a:r>
              <a:rPr lang="en-US" altLang="zh-CN" dirty="0">
                <a:latin typeface="Times New Roman" panose="02020603050405020304" pitchFamily="18" charset="0"/>
                <a:cs typeface="Times New Roman" panose="02020603050405020304" pitchFamily="18" charset="0"/>
              </a:rPr>
              <a:t>, there was machine code.</a:t>
            </a:r>
            <a:endParaRPr lang="en-US" altLang="zh-CN" dirty="0">
              <a:latin typeface="Times New Roman" panose="02020603050405020304" pitchFamily="18" charset="0"/>
              <a:cs typeface="Times New Roman" panose="02020603050405020304" pitchFamily="18" charset="0"/>
            </a:endParaRPr>
          </a:p>
          <a:p>
            <a:pPr>
              <a:lnSpc>
                <a:spcPts val="4100"/>
              </a:lnSpc>
            </a:pPr>
            <a:r>
              <a:rPr lang="en-US" altLang="zh-CN" dirty="0" smtClean="0">
                <a:latin typeface="Times New Roman" panose="02020603050405020304" pitchFamily="18" charset="0"/>
                <a:cs typeface="Times New Roman" panose="02020603050405020304" pitchFamily="18" charset="0"/>
              </a:rPr>
              <a:t>Then</a:t>
            </a:r>
            <a:r>
              <a:rPr lang="en-US" altLang="zh-CN" dirty="0">
                <a:latin typeface="Times New Roman" panose="02020603050405020304" pitchFamily="18" charset="0"/>
                <a:cs typeface="Times New Roman" panose="02020603050405020304" pitchFamily="18" charset="0"/>
              </a:rPr>
              <a:t>, there were assembly languages.</a:t>
            </a:r>
            <a:endParaRPr lang="en-US" altLang="zh-CN" dirty="0">
              <a:latin typeface="Times New Roman" panose="02020603050405020304" pitchFamily="18" charset="0"/>
              <a:cs typeface="Times New Roman" panose="02020603050405020304" pitchFamily="18" charset="0"/>
            </a:endParaRPr>
          </a:p>
          <a:p>
            <a:pPr>
              <a:lnSpc>
                <a:spcPts val="4100"/>
              </a:lnSpc>
            </a:pPr>
            <a:r>
              <a:rPr lang="en-US" altLang="zh-CN" dirty="0" smtClean="0">
                <a:latin typeface="Times New Roman" panose="02020603050405020304" pitchFamily="18" charset="0"/>
                <a:cs typeface="Times New Roman" panose="02020603050405020304" pitchFamily="18" charset="0"/>
              </a:rPr>
              <a:t>Programming </a:t>
            </a:r>
            <a:r>
              <a:rPr lang="en-US" altLang="zh-CN" dirty="0">
                <a:latin typeface="Times New Roman" panose="02020603050405020304" pitchFamily="18" charset="0"/>
                <a:cs typeface="Times New Roman" panose="02020603050405020304" pitchFamily="18" charset="0"/>
              </a:rPr>
              <a:t>expensive; 50% of costs </a:t>
            </a:r>
            <a:r>
              <a:rPr lang="en-US" altLang="zh-CN" dirty="0" smtClean="0">
                <a:latin typeface="Times New Roman" panose="02020603050405020304" pitchFamily="18" charset="0"/>
                <a:cs typeface="Times New Roman" panose="02020603050405020304" pitchFamily="18" charset="0"/>
              </a:rPr>
              <a:t>for machines </a:t>
            </a:r>
            <a:r>
              <a:rPr lang="en-US" altLang="zh-CN" dirty="0">
                <a:latin typeface="Times New Roman" panose="02020603050405020304" pitchFamily="18" charset="0"/>
                <a:cs typeface="Times New Roman" panose="02020603050405020304" pitchFamily="18" charset="0"/>
              </a:rPr>
              <a:t>went into programming.</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History of High-Level Languages</a:t>
            </a:r>
            <a:endParaRPr lang="en-US" altLang="zh-CN" dirty="0" smtClean="0">
              <a:latin typeface="Times New Roman" panose="02020603050405020304" pitchFamily="18" charset="0"/>
              <a:cs typeface="Times New Roman" panose="02020603050405020304" pitchFamily="18" charset="0"/>
            </a:endParaRPr>
          </a:p>
        </p:txBody>
      </p:sp>
      <p:sp>
        <p:nvSpPr>
          <p:cNvPr id="13317" name="Rectangle 3"/>
          <p:cNvSpPr>
            <a:spLocks noGrp="1"/>
          </p:cNvSpPr>
          <p:nvPr>
            <p:ph type="body" idx="1"/>
          </p:nvPr>
        </p:nvSpPr>
        <p:spPr>
          <a:xfrm>
            <a:off x="504190" y="1763183"/>
            <a:ext cx="9159452" cy="5121628"/>
          </a:xfrm>
        </p:spPr>
        <p:txBody>
          <a:bodyPr>
            <a:normAutofit fontScale="92500" lnSpcReduction="10000"/>
          </a:bodyPr>
          <a:lstStyle/>
          <a:p>
            <a:r>
              <a:rPr lang="en-US" altLang="zh-CN" sz="2600" dirty="0">
                <a:latin typeface="Times New Roman" panose="02020603050405020304" pitchFamily="18" charset="0"/>
                <a:cs typeface="Times New Roman" panose="02020603050405020304" pitchFamily="18" charset="0"/>
              </a:rPr>
              <a:t>Initially, programs “hard-wired” or entered electro-mechanically: Analytical Engine, Jacquard Loom, </a:t>
            </a:r>
            <a:r>
              <a:rPr lang="en-US" altLang="zh-CN" sz="2600" dirty="0">
                <a:latin typeface="Times New Roman" panose="02020603050405020304" pitchFamily="18" charset="0"/>
                <a:cs typeface="Times New Roman" panose="02020603050405020304" pitchFamily="18" charset="0"/>
                <a:hlinkClick r:id="rId1"/>
              </a:rPr>
              <a:t>ENIAC</a:t>
            </a:r>
            <a:r>
              <a:rPr lang="en-US" altLang="zh-CN" sz="2600" dirty="0">
                <a:latin typeface="Times New Roman" panose="02020603050405020304" pitchFamily="18" charset="0"/>
                <a:cs typeface="Times New Roman" panose="02020603050405020304" pitchFamily="18" charset="0"/>
              </a:rPr>
              <a:t>, punched-card-handling machines</a:t>
            </a:r>
            <a:endParaRPr lang="en-US"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Programs encoded as numbers (machine language) stored as data: </a:t>
            </a:r>
            <a:r>
              <a:rPr lang="en-US" altLang="zh-CN" sz="2600" dirty="0">
                <a:latin typeface="Times New Roman" panose="02020603050405020304" pitchFamily="18" charset="0"/>
                <a:cs typeface="Times New Roman" panose="02020603050405020304" pitchFamily="18" charset="0"/>
                <a:hlinkClick r:id="rId2"/>
              </a:rPr>
              <a:t>Manchester Mark I</a:t>
            </a:r>
            <a:r>
              <a:rPr lang="en-US" altLang="zh-CN" sz="2600" dirty="0">
                <a:latin typeface="Times New Roman" panose="02020603050405020304" pitchFamily="18" charset="0"/>
                <a:cs typeface="Times New Roman" panose="02020603050405020304" pitchFamily="18" charset="0"/>
              </a:rPr>
              <a:t>, EDSAC</a:t>
            </a:r>
            <a:r>
              <a:rPr lang="en-US" altLang="zh-CN" sz="2600" dirty="0" smtClean="0">
                <a:latin typeface="Times New Roman" panose="02020603050405020304" pitchFamily="18" charset="0"/>
                <a:cs typeface="Times New Roman" panose="02020603050405020304" pitchFamily="18" charset="0"/>
              </a:rPr>
              <a:t>.</a:t>
            </a:r>
            <a:endParaRPr lang="en-US" altLang="zh-CN" sz="2600" dirty="0" smtClean="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In </a:t>
            </a:r>
            <a:r>
              <a:rPr lang="en-US" altLang="zh-CN" sz="2600" dirty="0" smtClean="0">
                <a:latin typeface="Times New Roman" panose="02020603050405020304" pitchFamily="18" charset="0"/>
                <a:cs typeface="Times New Roman" panose="02020603050405020304" pitchFamily="18" charset="0"/>
              </a:rPr>
              <a:t>1952 </a:t>
            </a:r>
            <a:r>
              <a:rPr lang="en-US" altLang="zh-CN" sz="2600" b="1" dirty="0" smtClean="0">
                <a:latin typeface="Times New Roman" panose="02020603050405020304" pitchFamily="18" charset="0"/>
                <a:cs typeface="Times New Roman" panose="02020603050405020304" pitchFamily="18" charset="0"/>
              </a:rPr>
              <a:t>Grace Hopper </a:t>
            </a:r>
            <a:r>
              <a:rPr lang="en-US" altLang="zh-CN" sz="2600" dirty="0" smtClean="0">
                <a:latin typeface="Times New Roman" panose="02020603050405020304" pitchFamily="18" charset="0"/>
                <a:cs typeface="Times New Roman" panose="02020603050405020304" pitchFamily="18" charset="0"/>
              </a:rPr>
              <a:t>had </a:t>
            </a:r>
            <a:r>
              <a:rPr lang="en-US" altLang="zh-CN" sz="2600" dirty="0">
                <a:latin typeface="Times New Roman" panose="02020603050405020304" pitchFamily="18" charset="0"/>
                <a:cs typeface="Times New Roman" panose="02020603050405020304" pitchFamily="18" charset="0"/>
              </a:rPr>
              <a:t>an operational compiler. "Nobody believed that," she said. "I had a running compiler and nobody would touch it. They told me computers could only do arithmetic."</a:t>
            </a:r>
            <a:endParaRPr lang="en-US" altLang="zh-CN" sz="2600" dirty="0">
              <a:latin typeface="Times New Roman" panose="02020603050405020304" pitchFamily="18" charset="0"/>
              <a:cs typeface="Times New Roman" panose="02020603050405020304" pitchFamily="18" charset="0"/>
            </a:endParaRPr>
          </a:p>
          <a:p>
            <a:r>
              <a:rPr lang="en-US" altLang="zh-CN" sz="2600" dirty="0" smtClean="0">
                <a:latin typeface="Times New Roman" panose="02020603050405020304" pitchFamily="18" charset="0"/>
                <a:cs typeface="Times New Roman" panose="02020603050405020304" pitchFamily="18" charset="0"/>
              </a:rPr>
              <a:t>All </a:t>
            </a:r>
            <a:r>
              <a:rPr lang="en-US" altLang="zh-CN" sz="2600" dirty="0">
                <a:latin typeface="Times New Roman" panose="02020603050405020304" pitchFamily="18" charset="0"/>
                <a:cs typeface="Times New Roman" panose="02020603050405020304" pitchFamily="18" charset="0"/>
              </a:rPr>
              <a:t>programming done in assembly</a:t>
            </a:r>
            <a:endParaRPr lang="en-US"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Problem: Software costs exceeded hardware costs!</a:t>
            </a:r>
            <a:endParaRPr lang="en-US" altLang="zh-CN" sz="2600" dirty="0">
              <a:latin typeface="Times New Roman" panose="02020603050405020304" pitchFamily="18" charset="0"/>
              <a:cs typeface="Times New Roman" panose="02020603050405020304" pitchFamily="18" charset="0"/>
            </a:endParaRPr>
          </a:p>
          <a:p>
            <a:r>
              <a:rPr lang="en-US" altLang="zh-CN" sz="2600" b="1" dirty="0">
                <a:latin typeface="Times New Roman" panose="02020603050405020304" pitchFamily="18" charset="0"/>
                <a:cs typeface="Times New Roman" panose="02020603050405020304" pitchFamily="18" charset="0"/>
              </a:rPr>
              <a:t>John Backus</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hlinkClick r:id="rId3"/>
              </a:rPr>
              <a:t>Speedcoding</a:t>
            </a:r>
            <a:r>
              <a:rPr lang="en-US" altLang="zh-CN"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An interpreter</a:t>
            </a:r>
            <a:endParaRPr lang="en-US" altLang="zh-CN" sz="22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Ran 10-20 times slower than hand-written assembly</a:t>
            </a:r>
            <a:endParaRPr lang="en-US" altLang="zh-CN"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74638"/>
            <a:ext cx="8977188" cy="1143000"/>
          </a:xfrm>
        </p:spPr>
        <p:txBody>
          <a:bodyPr/>
          <a:lstStyle/>
          <a:p>
            <a:pPr eaLnBrk="1" hangingPunct="1"/>
            <a:r>
              <a:rPr lang="en-US" altLang="zh-CN" dirty="0" smtClean="0">
                <a:latin typeface="Times New Roman" panose="02020603050405020304" pitchFamily="18" charset="0"/>
                <a:cs typeface="Times New Roman" panose="02020603050405020304" pitchFamily="18" charset="0"/>
              </a:rPr>
              <a:t>Outline</a:t>
            </a:r>
            <a:endParaRPr lang="en-US" altLang="zh-CN" dirty="0" smtClean="0">
              <a:latin typeface="Times New Roman" panose="02020603050405020304" pitchFamily="18" charset="0"/>
              <a:cs typeface="Times New Roman" panose="02020603050405020304" pitchFamily="18" charset="0"/>
            </a:endParaRPr>
          </a:p>
        </p:txBody>
      </p:sp>
      <p:sp>
        <p:nvSpPr>
          <p:cNvPr id="7171" name="Rectangle 3"/>
          <p:cNvSpPr>
            <a:spLocks noGrp="1"/>
          </p:cNvSpPr>
          <p:nvPr>
            <p:ph idx="1"/>
          </p:nvPr>
        </p:nvSpPr>
        <p:spPr>
          <a:xfrm>
            <a:off x="457200" y="1600200"/>
            <a:ext cx="8977188" cy="4525963"/>
          </a:xfrm>
        </p:spPr>
        <p:txBody>
          <a:bodyPr>
            <a:normAutofit/>
          </a:bodyPr>
          <a:lstStyle/>
          <a:p>
            <a:pPr eaLnBrk="1" hangingPunct="1">
              <a:buFont typeface="Arial" panose="020B0604020202020204" pitchFamily="34" charset="0"/>
              <a:buNone/>
            </a:pPr>
            <a:r>
              <a:rPr lang="en-US" altLang="zh-CN" dirty="0">
                <a:solidFill>
                  <a:srgbClr val="0000FF"/>
                </a:solidFill>
                <a:latin typeface="Times New Roman" panose="02020603050405020304" pitchFamily="18" charset="0"/>
                <a:cs typeface="Times New Roman" panose="02020603050405020304" pitchFamily="18" charset="0"/>
              </a:rPr>
              <a:t>1 Preface</a:t>
            </a:r>
            <a:endParaRPr lang="en-US" altLang="zh-CN" dirty="0">
              <a:solidFill>
                <a:srgbClr val="0000FF"/>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2 Language Process</a:t>
            </a:r>
            <a:endParaRPr lang="en-US" altLang="zh-CN" dirty="0">
              <a:latin typeface="Times New Roman" panose="02020603050405020304" pitchFamily="18" charset="0"/>
              <a:cs typeface="Times New Roman" panose="02020603050405020304" pitchFamily="18" charset="0"/>
              <a:hlinkClick r:id="rId1" action="ppaction://hlinksldjump"/>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3 The Evolution of Programming Languages</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4 The Structure of a Compiler</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5 Other Issues in Compiler Structure</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High-Level </a:t>
            </a:r>
            <a:r>
              <a:rPr lang="en-US" altLang="zh-CN" dirty="0" smtClean="0">
                <a:latin typeface="Times New Roman" panose="02020603050405020304" pitchFamily="18" charset="0"/>
                <a:cs typeface="Times New Roman" panose="02020603050405020304" pitchFamily="18" charset="0"/>
              </a:rPr>
              <a:t>Languages</a:t>
            </a:r>
            <a:endParaRPr lang="zh-CN" altLang="en-US" dirty="0"/>
          </a:p>
        </p:txBody>
      </p:sp>
      <p:pic>
        <p:nvPicPr>
          <p:cNvPr id="4" name="Picture 3"/>
          <p:cNvPicPr>
            <a:picLocks noChangeAspect="1" noChangeArrowheads="1"/>
          </p:cNvPicPr>
          <p:nvPr/>
        </p:nvPicPr>
        <p:blipFill>
          <a:blip r:embed="rId1" cstate="print"/>
          <a:srcRect/>
          <a:stretch>
            <a:fillRect/>
          </a:stretch>
        </p:blipFill>
        <p:spPr bwMode="auto">
          <a:xfrm>
            <a:off x="533400" y="1612900"/>
            <a:ext cx="4508500" cy="5283200"/>
          </a:xfrm>
          <a:prstGeom prst="rect">
            <a:avLst/>
          </a:prstGeom>
          <a:noFill/>
        </p:spPr>
      </p:pic>
      <p:sp>
        <p:nvSpPr>
          <p:cNvPr id="5" name="TextBox 4"/>
          <p:cNvSpPr txBox="1"/>
          <p:nvPr/>
        </p:nvSpPr>
        <p:spPr>
          <a:xfrm>
            <a:off x="5803900" y="2254250"/>
            <a:ext cx="3352800" cy="224676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Rear   Admiral   </a:t>
            </a:r>
            <a:r>
              <a:rPr lang="en-US" altLang="zh-CN" sz="2800" b="1" dirty="0" smtClean="0">
                <a:solidFill>
                  <a:srgbClr val="0000FF"/>
                </a:solidFill>
                <a:latin typeface="Times New Roman" panose="02020603050405020304" pitchFamily="18" charset="0"/>
                <a:cs typeface="Times New Roman" panose="02020603050405020304" pitchFamily="18" charset="0"/>
              </a:rPr>
              <a:t>Grace </a:t>
            </a:r>
            <a:r>
              <a:rPr lang="en-US" altLang="zh-CN" sz="2800" b="1" dirty="0">
                <a:solidFill>
                  <a:srgbClr val="0000FF"/>
                </a:solidFill>
                <a:latin typeface="Times New Roman" panose="02020603050405020304" pitchFamily="18" charset="0"/>
                <a:cs typeface="Times New Roman" panose="02020603050405020304" pitchFamily="18" charset="0"/>
              </a:rPr>
              <a:t>Hopper</a:t>
            </a:r>
            <a:r>
              <a:rPr lang="en-US" altLang="zh-CN" sz="2800" dirty="0" smtClean="0">
                <a:solidFill>
                  <a:srgbClr val="3C3C3C"/>
                </a:solidFill>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inventor   </a:t>
            </a:r>
            <a:r>
              <a:rPr lang="en-US" altLang="zh-CN" sz="2800" dirty="0" smtClean="0">
                <a:latin typeface="Times New Roman" panose="02020603050405020304" pitchFamily="18" charset="0"/>
                <a:cs typeface="Times New Roman" panose="02020603050405020304" pitchFamily="18" charset="0"/>
              </a:rPr>
              <a:t>of </a:t>
            </a:r>
            <a:r>
              <a:rPr lang="en-US" altLang="zh-CN" sz="2800" dirty="0">
                <a:latin typeface="Times New Roman" panose="02020603050405020304" pitchFamily="18" charset="0"/>
                <a:cs typeface="Times New Roman" panose="02020603050405020304" pitchFamily="18" charset="0"/>
              </a:rPr>
              <a:t>A-0,   COBOL,   and   </a:t>
            </a:r>
            <a:r>
              <a:rPr lang="en-US" altLang="zh-CN" sz="2800" dirty="0" smtClean="0">
                <a:latin typeface="Times New Roman" panose="02020603050405020304" pitchFamily="18" charset="0"/>
                <a:cs typeface="Times New Roman" panose="02020603050405020304" pitchFamily="18" charset="0"/>
              </a:rPr>
              <a:t>the term   </a:t>
            </a:r>
            <a:r>
              <a:rPr lang="en-US" altLang="zh-CN" sz="2800" dirty="0">
                <a:latin typeface="Times New Roman" panose="02020603050405020304" pitchFamily="18" charset="0"/>
                <a:cs typeface="Times New Roman" panose="02020603050405020304" pitchFamily="18" charset="0"/>
              </a:rPr>
              <a:t>“compiler</a:t>
            </a:r>
            <a:r>
              <a:rPr lang="en-US" altLang="zh-CN" sz="2800" dirty="0" smtClean="0">
                <a:latin typeface="Times New Roman" panose="02020603050405020304" pitchFamily="18" charset="0"/>
                <a:cs typeface="Times New Roman" panose="02020603050405020304" pitchFamily="18" charset="0"/>
              </a:rPr>
              <a:t>.”</a:t>
            </a:r>
            <a:endParaRPr lang="zh-CN" altLang="en-US" sz="2800" dirty="0"/>
          </a:p>
        </p:txBody>
      </p:sp>
      <p:sp>
        <p:nvSpPr>
          <p:cNvPr id="6" name="TextBox 5"/>
          <p:cNvSpPr txBox="1"/>
          <p:nvPr/>
        </p:nvSpPr>
        <p:spPr>
          <a:xfrm>
            <a:off x="508000" y="7124700"/>
            <a:ext cx="9461500" cy="203200"/>
          </a:xfrm>
          <a:prstGeom prst="rect">
            <a:avLst/>
          </a:prstGeom>
          <a:noFill/>
        </p:spPr>
        <p:txBody>
          <a:bodyPr wrap="none" lIns="0" tIns="0" rIns="0" rtlCol="0">
            <a:spAutoFit/>
          </a:bodyPr>
          <a:lstStyle/>
          <a:p>
            <a:pPr>
              <a:lnSpc>
                <a:spcPts val="1600"/>
              </a:lnSpc>
            </a:pPr>
            <a:r>
              <a:rPr lang="en-US" altLang="zh-CN" sz="1500" dirty="0" smtClean="0">
                <a:solidFill>
                  <a:srgbClr val="C0C0C0"/>
                </a:solidFill>
                <a:latin typeface="Times New Roman" panose="02020603050405020304" pitchFamily="18" charset="0"/>
                <a:cs typeface="Times New Roman" panose="02020603050405020304" pitchFamily="18" charset="0"/>
              </a:rPr>
              <a:t>Image:</a:t>
            </a:r>
            <a:r>
              <a:rPr lang="en-US" altLang="zh-CN" sz="1500" dirty="0" smtClean="0">
                <a:latin typeface="Times New Roman" panose="02020603050405020304" pitchFamily="18" charset="0"/>
                <a:cs typeface="Times New Roman" panose="02020603050405020304" pitchFamily="18" charset="0"/>
              </a:rPr>
              <a:t> </a:t>
            </a:r>
            <a:r>
              <a:rPr lang="en-US" altLang="zh-CN" sz="1500" dirty="0" smtClean="0">
                <a:solidFill>
                  <a:srgbClr val="C0C0C0"/>
                </a:solidFill>
                <a:latin typeface="Times New Roman" panose="02020603050405020304" pitchFamily="18" charset="0"/>
                <a:cs typeface="Times New Roman" panose="02020603050405020304" pitchFamily="18" charset="0"/>
              </a:rPr>
              <a:t>http://upload.wikimedia.org/wikipedia/commons/thumb/5/55/Grace_Hopper.jpg/300px-Grace_Hopper.jpg</a:t>
            </a:r>
            <a:endParaRPr lang="en-US" altLang="zh-CN" sz="1500" dirty="0" smtClean="0">
              <a:solidFill>
                <a:srgbClr val="C0C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1" cstate="print"/>
          <a:srcRect/>
          <a:stretch>
            <a:fillRect/>
          </a:stretch>
        </p:blipFill>
        <p:spPr bwMode="auto">
          <a:xfrm>
            <a:off x="533400" y="1612900"/>
            <a:ext cx="4508500" cy="52832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5702300" y="1574800"/>
            <a:ext cx="3492500" cy="5295900"/>
          </a:xfrm>
          <a:prstGeom prst="rect">
            <a:avLst/>
          </a:prstGeom>
          <a:noFill/>
        </p:spPr>
      </p:pic>
      <p:sp>
        <p:nvSpPr>
          <p:cNvPr id="2" name="TextBox 1"/>
          <p:cNvSpPr txBox="1"/>
          <p:nvPr/>
        </p:nvSpPr>
        <p:spPr>
          <a:xfrm>
            <a:off x="508000" y="7124700"/>
            <a:ext cx="9461500" cy="203200"/>
          </a:xfrm>
          <a:prstGeom prst="rect">
            <a:avLst/>
          </a:prstGeom>
          <a:noFill/>
        </p:spPr>
        <p:txBody>
          <a:bodyPr wrap="none" lIns="0" tIns="0" rIns="0" rtlCol="0">
            <a:spAutoFit/>
          </a:bodyPr>
          <a:lstStyle/>
          <a:p>
            <a:pPr>
              <a:lnSpc>
                <a:spcPts val="1600"/>
              </a:lnSpc>
            </a:pPr>
            <a:r>
              <a:rPr lang="en-US" altLang="zh-CN" sz="1500" dirty="0" smtClean="0">
                <a:solidFill>
                  <a:srgbClr val="C0C0C0"/>
                </a:solidFill>
                <a:latin typeface="Times New Roman" panose="02020603050405020304" pitchFamily="18" charset="0"/>
                <a:cs typeface="Times New Roman" panose="02020603050405020304" pitchFamily="18" charset="0"/>
              </a:rPr>
              <a:t>Image:</a:t>
            </a:r>
            <a:r>
              <a:rPr lang="en-US" altLang="zh-CN" sz="1500" dirty="0" smtClean="0">
                <a:latin typeface="Times New Roman" panose="02020603050405020304" pitchFamily="18" charset="0"/>
                <a:cs typeface="Times New Roman" panose="02020603050405020304" pitchFamily="18" charset="0"/>
              </a:rPr>
              <a:t> </a:t>
            </a:r>
            <a:r>
              <a:rPr lang="en-US" altLang="zh-CN" sz="1500" dirty="0" smtClean="0">
                <a:solidFill>
                  <a:srgbClr val="C0C0C0"/>
                </a:solidFill>
                <a:latin typeface="Times New Roman" panose="02020603050405020304" pitchFamily="18" charset="0"/>
                <a:cs typeface="Times New Roman" panose="02020603050405020304" pitchFamily="18" charset="0"/>
              </a:rPr>
              <a:t>http://upload.wikimedia.org/wikipedia/commons/thumb/5/55/Grace_Hopper.jpg/300px-Grace_Hopper.jpg</a:t>
            </a:r>
            <a:endParaRPr lang="en-US" altLang="zh-CN" sz="1500" dirty="0" smtClean="0">
              <a:solidFill>
                <a:srgbClr val="C0C0C0"/>
              </a:solidFill>
              <a:latin typeface="Times New Roman" panose="02020603050405020304" pitchFamily="18" charset="0"/>
              <a:cs typeface="Times New Roman" panose="02020603050405020304" pitchFamily="18" charset="0"/>
            </a:endParaRPr>
          </a:p>
        </p:txBody>
      </p:sp>
      <p:sp>
        <p:nvSpPr>
          <p:cNvPr id="8" name="标题 7"/>
          <p:cNvSpPr>
            <a:spLocks noGrp="1"/>
          </p:cNvSpPr>
          <p:nvPr>
            <p:ph type="title"/>
          </p:nvPr>
        </p:nvSpPr>
        <p:spPr/>
        <p:txBody>
          <a:bodyPr>
            <a:normAutofit/>
          </a:bodyPr>
          <a:lstStyle/>
          <a:p>
            <a:r>
              <a:rPr lang="en-US" altLang="zh-CN" dirty="0">
                <a:solidFill>
                  <a:srgbClr val="3C3C3C"/>
                </a:solidFill>
                <a:latin typeface="Times New Roman" panose="02020603050405020304" pitchFamily="18" charset="0"/>
                <a:cs typeface="Times New Roman" panose="02020603050405020304" pitchFamily="18" charset="0"/>
              </a:rPr>
              <a:t>High-Level</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3C3C3C"/>
                </a:solidFill>
                <a:latin typeface="Times New Roman" panose="02020603050405020304" pitchFamily="18" charset="0"/>
                <a:cs typeface="Times New Roman" panose="02020603050405020304" pitchFamily="18" charset="0"/>
              </a:rPr>
              <a:t>Languages</a:t>
            </a:r>
            <a:endParaRPr lang="zh-CN" altLang="en-US" dirty="0"/>
          </a:p>
        </p:txBody>
      </p:sp>
      <p:sp>
        <p:nvSpPr>
          <p:cNvPr id="9" name="日期占位符 8"/>
          <p:cNvSpPr>
            <a:spLocks noGrp="1"/>
          </p:cNvSpPr>
          <p:nvPr>
            <p:ph type="dt" sz="half" idx="10"/>
          </p:nvPr>
        </p:nvSpPr>
        <p:spPr/>
        <p:txBody>
          <a:bodyPr/>
          <a:lstStyle/>
          <a:p>
            <a:fld id="{91A463CE-F9B4-4E2A-ADA9-3E0F43F2669A}" type="datetime1">
              <a:rPr lang="zh-CN" altLang="en-US" smtClean="0"/>
            </a:fld>
            <a:endParaRPr lang="en-US"/>
          </a:p>
        </p:txBody>
      </p:sp>
      <p:sp>
        <p:nvSpPr>
          <p:cNvPr id="11" name="灯片编号占位符 1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3"/>
          <p:cNvPicPr>
            <a:picLocks noChangeAspect="1" noChangeArrowheads="1"/>
          </p:cNvPicPr>
          <p:nvPr/>
        </p:nvPicPr>
        <p:blipFill>
          <a:blip r:embed="rId1" cstate="print"/>
          <a:srcRect/>
          <a:stretch>
            <a:fillRect/>
          </a:stretch>
        </p:blipFill>
        <p:spPr bwMode="auto">
          <a:xfrm>
            <a:off x="5702300" y="1574800"/>
            <a:ext cx="3492500" cy="5295900"/>
          </a:xfrm>
          <a:prstGeom prst="rect">
            <a:avLst/>
          </a:prstGeom>
          <a:noFill/>
        </p:spPr>
      </p:pic>
      <p:sp>
        <p:nvSpPr>
          <p:cNvPr id="5" name="TextBox 1"/>
          <p:cNvSpPr txBox="1"/>
          <p:nvPr/>
        </p:nvSpPr>
        <p:spPr>
          <a:xfrm>
            <a:off x="4851400" y="7340600"/>
            <a:ext cx="5118100" cy="203200"/>
          </a:xfrm>
          <a:prstGeom prst="rect">
            <a:avLst/>
          </a:prstGeom>
          <a:noFill/>
        </p:spPr>
        <p:txBody>
          <a:bodyPr wrap="none" lIns="0" tIns="0" rIns="0" rtlCol="0">
            <a:spAutoFit/>
          </a:bodyPr>
          <a:lstStyle/>
          <a:p>
            <a:pPr>
              <a:lnSpc>
                <a:spcPts val="1600"/>
              </a:lnSpc>
            </a:pPr>
            <a:r>
              <a:rPr lang="en-US" altLang="zh-CN" sz="1500" dirty="0" smtClean="0">
                <a:solidFill>
                  <a:srgbClr val="C0C0C0"/>
                </a:solidFill>
                <a:latin typeface="Times New Roman" panose="02020603050405020304" pitchFamily="18" charset="0"/>
                <a:cs typeface="Times New Roman" panose="02020603050405020304" pitchFamily="18" charset="0"/>
              </a:rPr>
              <a:t>http://www.nytimes.com/2007/03/20/business/20backus.html</a:t>
            </a:r>
            <a:endParaRPr lang="en-US" altLang="zh-CN" sz="1500" dirty="0" smtClean="0">
              <a:solidFill>
                <a:srgbClr val="C0C0C0"/>
              </a:solidFill>
              <a:latin typeface="Times New Roman" panose="02020603050405020304" pitchFamily="18" charset="0"/>
              <a:cs typeface="Times New Roman" panose="02020603050405020304" pitchFamily="18" charset="0"/>
            </a:endParaRPr>
          </a:p>
        </p:txBody>
      </p:sp>
      <p:sp>
        <p:nvSpPr>
          <p:cNvPr id="8" name="标题 7"/>
          <p:cNvSpPr>
            <a:spLocks noGrp="1"/>
          </p:cNvSpPr>
          <p:nvPr>
            <p:ph type="title"/>
          </p:nvPr>
        </p:nvSpPr>
        <p:spPr/>
        <p:txBody>
          <a:bodyPr>
            <a:normAutofit/>
          </a:bodyPr>
          <a:lstStyle/>
          <a:p>
            <a:r>
              <a:rPr lang="en-US" altLang="zh-CN" dirty="0">
                <a:solidFill>
                  <a:srgbClr val="3C3C3C"/>
                </a:solidFill>
                <a:latin typeface="Times New Roman" panose="02020603050405020304" pitchFamily="18" charset="0"/>
                <a:cs typeface="Times New Roman" panose="02020603050405020304" pitchFamily="18" charset="0"/>
              </a:rPr>
              <a:t>High-Level</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3C3C3C"/>
                </a:solidFill>
                <a:latin typeface="Times New Roman" panose="02020603050405020304" pitchFamily="18" charset="0"/>
                <a:cs typeface="Times New Roman" panose="02020603050405020304" pitchFamily="18" charset="0"/>
              </a:rPr>
              <a:t>Languages</a:t>
            </a:r>
            <a:endParaRPr lang="zh-CN" altLang="en-US" dirty="0"/>
          </a:p>
        </p:txBody>
      </p:sp>
      <p:sp>
        <p:nvSpPr>
          <p:cNvPr id="6" name="TextBox 5"/>
          <p:cNvSpPr txBox="1"/>
          <p:nvPr/>
        </p:nvSpPr>
        <p:spPr>
          <a:xfrm>
            <a:off x="1155700" y="3092450"/>
            <a:ext cx="2438400" cy="1384995"/>
          </a:xfrm>
          <a:prstGeom prst="rect">
            <a:avLst/>
          </a:prstGeom>
          <a:noFill/>
        </p:spPr>
        <p:txBody>
          <a:bodyPr wrap="square" rtlCol="0">
            <a:spAutoFit/>
          </a:bodyPr>
          <a:lstStyle/>
          <a:p>
            <a:r>
              <a:rPr lang="en-US" altLang="zh-CN" sz="2800" b="1" dirty="0">
                <a:solidFill>
                  <a:srgbClr val="0000FF"/>
                </a:solidFill>
                <a:latin typeface="Times New Roman" panose="02020603050405020304" pitchFamily="18" charset="0"/>
                <a:cs typeface="Times New Roman" panose="02020603050405020304" pitchFamily="18" charset="0"/>
              </a:rPr>
              <a:t>John</a:t>
            </a:r>
            <a:r>
              <a:rPr lang="en-US" altLang="zh-CN" sz="2800" dirty="0">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Backus</a:t>
            </a:r>
            <a:r>
              <a:rPr lang="en-US" altLang="zh-CN" sz="2800" dirty="0" smtClean="0">
                <a:solidFill>
                  <a:srgbClr val="3C3C3C"/>
                </a:solidFill>
                <a:latin typeface="Times New Roman" panose="02020603050405020304" pitchFamily="18" charset="0"/>
                <a:cs typeface="Times New Roman" panose="02020603050405020304" pitchFamily="18" charset="0"/>
              </a:rPr>
              <a:t>,</a:t>
            </a:r>
            <a:r>
              <a:rPr lang="en-US" altLang="zh-CN" sz="2800" dirty="0" smtClean="0">
                <a:solidFill>
                  <a:srgbClr val="808080"/>
                </a:solidFill>
                <a:latin typeface="Times New Roman" panose="02020603050405020304" pitchFamily="18" charset="0"/>
                <a:cs typeface="Times New Roman" panose="02020603050405020304" pitchFamily="18" charset="0"/>
              </a:rPr>
              <a:t> </a:t>
            </a:r>
            <a:r>
              <a:rPr lang="en-US" altLang="zh-CN" sz="2800" dirty="0">
                <a:solidFill>
                  <a:srgbClr val="3C3C3C"/>
                </a:solidFill>
                <a:latin typeface="Times New Roman" panose="02020603050405020304" pitchFamily="18" charset="0"/>
                <a:cs typeface="Times New Roman" panose="02020603050405020304" pitchFamily="18" charset="0"/>
              </a:rPr>
              <a:t>team</a:t>
            </a:r>
            <a:r>
              <a:rPr lang="en-US" altLang="zh-CN" sz="2800" dirty="0">
                <a:latin typeface="Times New Roman" panose="02020603050405020304" pitchFamily="18" charset="0"/>
                <a:cs typeface="Times New Roman" panose="02020603050405020304" pitchFamily="18" charset="0"/>
              </a:rPr>
              <a:t>   </a:t>
            </a:r>
            <a:r>
              <a:rPr lang="en-US" altLang="zh-CN" sz="2800" dirty="0" smtClean="0">
                <a:solidFill>
                  <a:srgbClr val="3C3C3C"/>
                </a:solidFill>
                <a:latin typeface="Times New Roman" panose="02020603050405020304" pitchFamily="18" charset="0"/>
                <a:cs typeface="Times New Roman" panose="02020603050405020304" pitchFamily="18" charset="0"/>
              </a:rPr>
              <a:t>leader</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3C3C3C"/>
                </a:solidFill>
                <a:latin typeface="Times New Roman" panose="02020603050405020304" pitchFamily="18" charset="0"/>
                <a:cs typeface="Times New Roman" panose="02020603050405020304" pitchFamily="18" charset="0"/>
              </a:rPr>
              <a:t>on </a:t>
            </a:r>
            <a:r>
              <a:rPr lang="en-US" altLang="zh-CN" sz="2800" dirty="0">
                <a:solidFill>
                  <a:srgbClr val="3C3C3C"/>
                </a:solidFill>
                <a:latin typeface="Times New Roman" panose="02020603050405020304" pitchFamily="18" charset="0"/>
                <a:cs typeface="Times New Roman" panose="02020603050405020304" pitchFamily="18" charset="0"/>
              </a:rPr>
              <a:t>FORTRAN</a:t>
            </a:r>
            <a:r>
              <a:rPr lang="en-US" altLang="zh-CN" sz="2800" dirty="0" smtClean="0">
                <a:solidFill>
                  <a:srgbClr val="3C3C3C"/>
                </a:solidFill>
                <a:latin typeface="Times New Roman" panose="02020603050405020304" pitchFamily="18" charset="0"/>
                <a:cs typeface="Times New Roman" panose="02020603050405020304" pitchFamily="18" charset="0"/>
              </a:rPr>
              <a:t>.</a:t>
            </a:r>
            <a:endParaRPr lang="zh-CN" altLang="en-US" sz="2800" dirty="0"/>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FORTRAN I</a:t>
            </a:r>
            <a:endParaRPr lang="en-US" altLang="zh-CN" smtClean="0">
              <a:latin typeface="Times New Roman" panose="02020603050405020304" pitchFamily="18" charset="0"/>
              <a:cs typeface="Times New Roman" panose="02020603050405020304" pitchFamily="18" charset="0"/>
            </a:endParaRPr>
          </a:p>
        </p:txBody>
      </p:sp>
      <p:sp>
        <p:nvSpPr>
          <p:cNvPr id="14341" name="Rectangle 3"/>
          <p:cNvSpPr>
            <a:spLocks noGrp="1"/>
          </p:cNvSpPr>
          <p:nvPr>
            <p:ph type="body" idx="1"/>
          </p:nvPr>
        </p:nvSpPr>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1953 IBM develops the </a:t>
            </a:r>
            <a:r>
              <a:rPr lang="en-US" altLang="zh-CN" dirty="0">
                <a:latin typeface="Times New Roman" panose="02020603050405020304" pitchFamily="18" charset="0"/>
                <a:cs typeface="Times New Roman" panose="02020603050405020304" pitchFamily="18" charset="0"/>
                <a:hlinkClick r:id="rId1"/>
              </a:rPr>
              <a:t>701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and 1954 the 704</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hlinkClick r:id="rId2"/>
              </a:rPr>
              <a:t>John Backus</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Idea: translate high-level code to assembly</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Many thought this impossible</a:t>
            </a:r>
            <a:endParaRPr lang="en-US" altLang="zh-CN" dirty="0" smtClean="0">
              <a:latin typeface="Times New Roman" panose="02020603050405020304" pitchFamily="18" charset="0"/>
              <a:cs typeface="Times New Roman" panose="02020603050405020304" pitchFamily="18" charset="0"/>
            </a:endParaRPr>
          </a:p>
          <a:p>
            <a:pPr lvl="2"/>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1954-7 </a:t>
            </a:r>
            <a:r>
              <a:rPr lang="en-US" altLang="zh-CN" dirty="0" smtClean="0">
                <a:latin typeface="Times New Roman" panose="02020603050405020304" pitchFamily="18" charset="0"/>
                <a:cs typeface="Times New Roman" panose="02020603050405020304" pitchFamily="18" charset="0"/>
                <a:hlinkClick r:id="rId3"/>
              </a:rPr>
              <a:t>FORTRAN I </a:t>
            </a:r>
            <a:r>
              <a:rPr lang="en-US" altLang="zh-CN" dirty="0" smtClean="0">
                <a:latin typeface="Times New Roman" panose="02020603050405020304" pitchFamily="18" charset="0"/>
                <a:cs typeface="Times New Roman" panose="02020603050405020304" pitchFamily="18" charset="0"/>
              </a:rPr>
              <a:t>project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By 1958, &gt;50% of all software is in FORTRAN</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Cut development time dramatically </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(2 </a:t>
            </a:r>
            <a:r>
              <a:rPr lang="en-US" altLang="zh-CN" dirty="0" err="1" smtClean="0">
                <a:latin typeface="Times New Roman" panose="02020603050405020304" pitchFamily="18" charset="0"/>
                <a:cs typeface="Times New Roman" panose="02020603050405020304" pitchFamily="18" charset="0"/>
              </a:rPr>
              <a:t>wks</a:t>
            </a:r>
            <a:r>
              <a:rPr lang="en-US" altLang="zh-CN" dirty="0" smtClean="0">
                <a:latin typeface="Times New Roman" panose="02020603050405020304" pitchFamily="18" charset="0"/>
                <a:cs typeface="Times New Roman" panose="02020603050405020304" pitchFamily="18" charset="0"/>
              </a:rPr>
              <a:t> to 2 </a:t>
            </a:r>
            <a:r>
              <a:rPr lang="en-US" altLang="zh-CN" dirty="0" err="1" smtClean="0">
                <a:latin typeface="Times New Roman" panose="02020603050405020304" pitchFamily="18" charset="0"/>
                <a:cs typeface="Times New Roman" panose="02020603050405020304" pitchFamily="18" charset="0"/>
              </a:rPr>
              <a:t>hrs</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FORTRAN I</a:t>
            </a:r>
            <a:endParaRPr lang="en-US" altLang="zh-CN" smtClean="0">
              <a:latin typeface="Times New Roman" panose="02020603050405020304" pitchFamily="18" charset="0"/>
              <a:cs typeface="Times New Roman" panose="02020603050405020304" pitchFamily="18" charset="0"/>
            </a:endParaRPr>
          </a:p>
        </p:txBody>
      </p:sp>
      <p:sp>
        <p:nvSpPr>
          <p:cNvPr id="15365" name="Rectangle 3"/>
          <p:cNvSpPr>
            <a:spLocks noGrp="1"/>
          </p:cNvSpPr>
          <p:nvPr>
            <p:ph type="body" idx="1"/>
          </p:nvPr>
        </p:nvSpPr>
        <p:spPr/>
        <p:txBody>
          <a:bodyPr/>
          <a:lstStyle/>
          <a:p>
            <a:r>
              <a:rPr lang="en-US" altLang="zh-CN" smtClean="0">
                <a:latin typeface="Times New Roman" panose="02020603050405020304" pitchFamily="18" charset="0"/>
                <a:cs typeface="Times New Roman" panose="02020603050405020304" pitchFamily="18" charset="0"/>
              </a:rPr>
              <a:t>The first compiler</a:t>
            </a:r>
            <a:endParaRPr lang="en-US" altLang="zh-CN" smtClean="0">
              <a:latin typeface="Times New Roman" panose="02020603050405020304" pitchFamily="18" charset="0"/>
              <a:cs typeface="Times New Roman" panose="02020603050405020304" pitchFamily="18" charset="0"/>
            </a:endParaRPr>
          </a:p>
          <a:p>
            <a:pPr lvl="1"/>
            <a:r>
              <a:rPr lang="en-US" altLang="zh-CN" smtClean="0">
                <a:latin typeface="Times New Roman" panose="02020603050405020304" pitchFamily="18" charset="0"/>
                <a:cs typeface="Times New Roman" panose="02020603050405020304" pitchFamily="18" charset="0"/>
              </a:rPr>
              <a:t>Produced code almost as good as hand-written</a:t>
            </a:r>
            <a:endParaRPr lang="en-US" altLang="zh-CN" smtClean="0">
              <a:latin typeface="Times New Roman" panose="02020603050405020304" pitchFamily="18" charset="0"/>
              <a:cs typeface="Times New Roman" panose="02020603050405020304" pitchFamily="18" charset="0"/>
            </a:endParaRPr>
          </a:p>
          <a:p>
            <a:pPr lvl="1"/>
            <a:r>
              <a:rPr lang="en-US" altLang="zh-CN" smtClean="0">
                <a:latin typeface="Times New Roman" panose="02020603050405020304" pitchFamily="18" charset="0"/>
                <a:cs typeface="Times New Roman" panose="02020603050405020304" pitchFamily="18" charset="0"/>
              </a:rPr>
              <a:t>Huge impact on computer science</a:t>
            </a:r>
            <a:endParaRPr lang="en-US" altLang="zh-CN" smtClean="0">
              <a:latin typeface="Times New Roman" panose="02020603050405020304" pitchFamily="18" charset="0"/>
              <a:cs typeface="Times New Roman" panose="02020603050405020304" pitchFamily="18" charset="0"/>
            </a:endParaRPr>
          </a:p>
          <a:p>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Led to an enormous body of theoretical work</a:t>
            </a:r>
            <a:endParaRPr lang="en-US" altLang="zh-CN" smtClean="0">
              <a:latin typeface="Times New Roman" panose="02020603050405020304" pitchFamily="18" charset="0"/>
              <a:cs typeface="Times New Roman" panose="02020603050405020304" pitchFamily="18" charset="0"/>
            </a:endParaRPr>
          </a:p>
          <a:p>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Modern compilers preserve the outlines of FORTRAN I</a:t>
            </a:r>
            <a:endParaRPr lang="en-US" altLang="zh-CN"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After FORTRAN</a:t>
            </a:r>
            <a:endParaRPr lang="en-US" altLang="zh-CN" smtClean="0">
              <a:latin typeface="Times New Roman" panose="02020603050405020304" pitchFamily="18" charset="0"/>
              <a:cs typeface="Times New Roman" panose="02020603050405020304" pitchFamily="18" charset="0"/>
            </a:endParaRPr>
          </a:p>
        </p:txBody>
      </p:sp>
      <p:sp>
        <p:nvSpPr>
          <p:cNvPr id="16389" name="Rectangle 3"/>
          <p:cNvSpPr>
            <a:spLocks noGrp="1"/>
          </p:cNvSpPr>
          <p:nvPr>
            <p:ph type="body" idx="1"/>
          </p:nvPr>
        </p:nvSpPr>
        <p:spPr/>
        <p:txBody>
          <a:bodyPr>
            <a:normAutofit fontScale="92500" lnSpcReduction="20000"/>
          </a:bodyPr>
          <a:lstStyle/>
          <a:p>
            <a:r>
              <a:rPr lang="en-US" altLang="zh-CN" dirty="0" smtClean="0">
                <a:latin typeface="Times New Roman" panose="02020603050405020304" pitchFamily="18" charset="0"/>
                <a:cs typeface="Times New Roman" panose="02020603050405020304" pitchFamily="18" charset="0"/>
                <a:hlinkClick r:id="rId1"/>
              </a:rPr>
              <a:t>LISP</a:t>
            </a:r>
            <a:r>
              <a:rPr lang="en-US" altLang="zh-CN" dirty="0" smtClean="0">
                <a:latin typeface="Times New Roman" panose="02020603050405020304" pitchFamily="18" charset="0"/>
                <a:cs typeface="Times New Roman" panose="02020603050405020304" pitchFamily="18" charset="0"/>
              </a:rPr>
              <a:t>, late 1950s: dynamic, symbolic data structures.</a:t>
            </a:r>
            <a:endParaRPr lang="en-US" altLang="zh-CN" dirty="0" smtClean="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hlinkClick r:id="rId2"/>
              </a:rPr>
              <a:t>Algol</a:t>
            </a:r>
            <a:r>
              <a:rPr lang="en-US" altLang="zh-CN" dirty="0" smtClean="0">
                <a:latin typeface="Times New Roman" panose="02020603050405020304" pitchFamily="18" charset="0"/>
                <a:cs typeface="Times New Roman" panose="02020603050405020304" pitchFamily="18" charset="0"/>
                <a:hlinkClick r:id="rId2"/>
              </a:rPr>
              <a:t> 60</a:t>
            </a:r>
            <a:r>
              <a:rPr lang="en-US" altLang="zh-CN" dirty="0" smtClean="0">
                <a:latin typeface="Times New Roman" panose="02020603050405020304" pitchFamily="18" charset="0"/>
                <a:cs typeface="Times New Roman" panose="02020603050405020304" pitchFamily="18" charset="0"/>
              </a:rPr>
              <a:t>: Europe’s answer to FORTRAN: modern syntax, block structure, explicit declaration. Set standard for language description.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hlinkClick r:id="rId3"/>
              </a:rPr>
              <a:t>COBOL</a:t>
            </a:r>
            <a:r>
              <a:rPr lang="en-US" altLang="zh-CN" dirty="0" smtClean="0">
                <a:latin typeface="Times New Roman" panose="02020603050405020304" pitchFamily="18" charset="0"/>
                <a:cs typeface="Times New Roman" panose="02020603050405020304" pitchFamily="18" charset="0"/>
              </a:rPr>
              <a:t>: late 1950’s. Business-oriented. Records. </a:t>
            </a:r>
            <a:endParaRPr lang="en-US" altLang="zh-CN" dirty="0" smtClean="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 Hopper's belief that programs should be written in a language that was close to English rather than in machine code or languages close to machine code (such as assembly language) was captured in the new business language, and COBOL would go on to be the most ubiquitous business language to date</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The 60s Language Explosion</a:t>
            </a:r>
            <a:endParaRPr lang="en-US" altLang="zh-CN" smtClean="0">
              <a:latin typeface="Times New Roman" panose="02020603050405020304" pitchFamily="18" charset="0"/>
              <a:cs typeface="Times New Roman" panose="02020603050405020304" pitchFamily="18" charset="0"/>
            </a:endParaRPr>
          </a:p>
        </p:txBody>
      </p:sp>
      <p:sp>
        <p:nvSpPr>
          <p:cNvPr id="17413" name="Rectangle 3"/>
          <p:cNvSpPr>
            <a:spLocks noGrp="1"/>
          </p:cNvSpPr>
          <p:nvPr>
            <p:ph type="body" idx="1"/>
          </p:nvPr>
        </p:nvSpPr>
        <p:spPr/>
        <p:txBody>
          <a:bodyPr>
            <a:normAutofit lnSpcReduction="10000"/>
          </a:bodyPr>
          <a:lstStyle/>
          <a:p>
            <a:pPr>
              <a:lnSpc>
                <a:spcPct val="90000"/>
              </a:lnSpc>
            </a:pPr>
            <a:r>
              <a:rPr lang="en-US" altLang="zh-CN" dirty="0" smtClean="0">
                <a:latin typeface="Times New Roman" panose="02020603050405020304" pitchFamily="18" charset="0"/>
                <a:cs typeface="Times New Roman" panose="02020603050405020304" pitchFamily="18" charset="0"/>
              </a:rPr>
              <a:t>APL (arrays), SNOBOL (strings), FORMAC (formulae), and many more.</a:t>
            </a:r>
            <a:endParaRPr lang="en-US" altLang="zh-CN" dirty="0" smtClean="0">
              <a:latin typeface="Times New Roman" panose="02020603050405020304" pitchFamily="18" charset="0"/>
              <a:cs typeface="Times New Roman" panose="02020603050405020304" pitchFamily="18" charset="0"/>
            </a:endParaRPr>
          </a:p>
          <a:p>
            <a:pPr>
              <a:lnSpc>
                <a:spcPct val="90000"/>
              </a:lnSpc>
            </a:pPr>
            <a:r>
              <a:rPr lang="en-US" altLang="zh-CN" dirty="0" smtClean="0">
                <a:latin typeface="Times New Roman" panose="02020603050405020304" pitchFamily="18" charset="0"/>
                <a:cs typeface="Times New Roman" panose="02020603050405020304" pitchFamily="18" charset="0"/>
              </a:rPr>
              <a:t>1967-68: </a:t>
            </a:r>
            <a:r>
              <a:rPr lang="en-US" altLang="zh-CN" dirty="0" err="1" smtClean="0">
                <a:latin typeface="Times New Roman" panose="02020603050405020304" pitchFamily="18" charset="0"/>
                <a:cs typeface="Times New Roman" panose="02020603050405020304" pitchFamily="18" charset="0"/>
                <a:hlinkClick r:id="rId1"/>
              </a:rPr>
              <a:t>Simula</a:t>
            </a:r>
            <a:r>
              <a:rPr lang="en-US" altLang="zh-CN" dirty="0" smtClean="0">
                <a:latin typeface="Times New Roman" panose="02020603050405020304" pitchFamily="18" charset="0"/>
                <a:cs typeface="Times New Roman" panose="02020603050405020304" pitchFamily="18" charset="0"/>
                <a:hlinkClick r:id="rId1"/>
              </a:rPr>
              <a:t> 67</a:t>
            </a:r>
            <a:r>
              <a:rPr lang="en-US" altLang="zh-CN" dirty="0" smtClean="0">
                <a:latin typeface="Times New Roman" panose="02020603050405020304" pitchFamily="18" charset="0"/>
                <a:cs typeface="Times New Roman" panose="02020603050405020304" pitchFamily="18" charset="0"/>
              </a:rPr>
              <a:t>, first “object-oriented” language.</a:t>
            </a:r>
            <a:endParaRPr lang="en-US" altLang="zh-CN" dirty="0" smtClean="0">
              <a:latin typeface="Times New Roman" panose="02020603050405020304" pitchFamily="18" charset="0"/>
              <a:cs typeface="Times New Roman" panose="02020603050405020304" pitchFamily="18" charset="0"/>
            </a:endParaRPr>
          </a:p>
          <a:p>
            <a:pPr>
              <a:lnSpc>
                <a:spcPct val="90000"/>
              </a:lnSpc>
            </a:pPr>
            <a:r>
              <a:rPr lang="en-US" altLang="zh-CN" dirty="0" err="1" smtClean="0">
                <a:latin typeface="Times New Roman" panose="02020603050405020304" pitchFamily="18" charset="0"/>
                <a:cs typeface="Times New Roman" panose="02020603050405020304" pitchFamily="18" charset="0"/>
              </a:rPr>
              <a:t>Algol</a:t>
            </a:r>
            <a:r>
              <a:rPr lang="en-US" altLang="zh-CN" dirty="0" smtClean="0">
                <a:latin typeface="Times New Roman" panose="02020603050405020304" pitchFamily="18" charset="0"/>
                <a:cs typeface="Times New Roman" panose="02020603050405020304" pitchFamily="18" charset="0"/>
              </a:rPr>
              <a:t> 68: Combines </a:t>
            </a:r>
            <a:r>
              <a:rPr lang="en-US" altLang="zh-CN" dirty="0" err="1" smtClean="0">
                <a:latin typeface="Times New Roman" panose="02020603050405020304" pitchFamily="18" charset="0"/>
                <a:cs typeface="Times New Roman" panose="02020603050405020304" pitchFamily="18" charset="0"/>
              </a:rPr>
              <a:t>FORTRANish</a:t>
            </a:r>
            <a:r>
              <a:rPr lang="en-US" altLang="zh-CN" dirty="0" smtClean="0">
                <a:latin typeface="Times New Roman" panose="02020603050405020304" pitchFamily="18" charset="0"/>
                <a:cs typeface="Times New Roman" panose="02020603050405020304" pitchFamily="18" charset="0"/>
              </a:rPr>
              <a:t> numerical constructs, </a:t>
            </a:r>
            <a:r>
              <a:rPr lang="en-US" altLang="zh-CN" dirty="0" err="1" smtClean="0">
                <a:latin typeface="Times New Roman" panose="02020603050405020304" pitchFamily="18" charset="0"/>
                <a:cs typeface="Times New Roman" panose="02020603050405020304" pitchFamily="18" charset="0"/>
              </a:rPr>
              <a:t>COBOLish</a:t>
            </a:r>
            <a:r>
              <a:rPr lang="en-US" altLang="zh-CN" dirty="0" smtClean="0">
                <a:latin typeface="Times New Roman" panose="02020603050405020304" pitchFamily="18" charset="0"/>
                <a:cs typeface="Times New Roman" panose="02020603050405020304" pitchFamily="18" charset="0"/>
              </a:rPr>
              <a:t> records, pointers, all described in rigorous formalism.  Remnants remain in C, but Algol68 deemed too complex.</a:t>
            </a:r>
            <a:endParaRPr lang="en-US" altLang="zh-CN" dirty="0" smtClean="0">
              <a:latin typeface="Times New Roman" panose="02020603050405020304" pitchFamily="18" charset="0"/>
              <a:cs typeface="Times New Roman" panose="02020603050405020304" pitchFamily="18" charset="0"/>
            </a:endParaRPr>
          </a:p>
          <a:p>
            <a:pPr>
              <a:lnSpc>
                <a:spcPct val="90000"/>
              </a:lnSpc>
            </a:pPr>
            <a:r>
              <a:rPr lang="en-US" altLang="zh-CN" dirty="0" smtClean="0">
                <a:latin typeface="Times New Roman" panose="02020603050405020304" pitchFamily="18" charset="0"/>
                <a:cs typeface="Times New Roman" panose="02020603050405020304" pitchFamily="18" charset="0"/>
              </a:rPr>
              <a:t>1968: “</a:t>
            </a:r>
            <a:r>
              <a:rPr lang="en-US" altLang="zh-CN" dirty="0" smtClean="0">
                <a:latin typeface="Times New Roman" panose="02020603050405020304" pitchFamily="18" charset="0"/>
                <a:cs typeface="Times New Roman" panose="02020603050405020304" pitchFamily="18" charset="0"/>
                <a:hlinkClick r:id="rId2"/>
              </a:rPr>
              <a:t>Software Crisis</a:t>
            </a:r>
            <a:r>
              <a:rPr lang="en-US" altLang="zh-CN" dirty="0" smtClean="0">
                <a:latin typeface="Times New Roman" panose="02020603050405020304" pitchFamily="18" charset="0"/>
                <a:cs typeface="Times New Roman" panose="02020603050405020304" pitchFamily="18" charset="0"/>
              </a:rPr>
              <a:t>” announced.  Trend towards simpler languages: </a:t>
            </a:r>
            <a:r>
              <a:rPr lang="en-US" altLang="zh-CN" dirty="0" err="1" smtClean="0">
                <a:latin typeface="Times New Roman" panose="02020603050405020304" pitchFamily="18" charset="0"/>
                <a:cs typeface="Times New Roman" panose="02020603050405020304" pitchFamily="18" charset="0"/>
              </a:rPr>
              <a:t>Algol</a:t>
            </a:r>
            <a:r>
              <a:rPr lang="en-US" altLang="zh-CN" dirty="0" smtClean="0">
                <a:latin typeface="Times New Roman" panose="02020603050405020304" pitchFamily="18" charset="0"/>
                <a:cs typeface="Times New Roman" panose="02020603050405020304" pitchFamily="18" charset="0"/>
              </a:rPr>
              <a:t> W, Pascal, C</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The 1970s</a:t>
            </a:r>
            <a:endParaRPr lang="en-US" altLang="zh-CN" smtClean="0">
              <a:latin typeface="Times New Roman" panose="02020603050405020304" pitchFamily="18" charset="0"/>
              <a:cs typeface="Times New Roman" panose="02020603050405020304" pitchFamily="18" charset="0"/>
            </a:endParaRPr>
          </a:p>
        </p:txBody>
      </p:sp>
      <p:sp>
        <p:nvSpPr>
          <p:cNvPr id="18437" name="Rectangle 3"/>
          <p:cNvSpPr>
            <a:spLocks noGrp="1"/>
          </p:cNvSpPr>
          <p:nvPr>
            <p:ph type="body" idx="1"/>
          </p:nvPr>
        </p:nvSpPr>
        <p:spPr/>
        <p:txBody>
          <a:bodyPr/>
          <a:lstStyle/>
          <a:p>
            <a:r>
              <a:rPr lang="en-US" altLang="zh-CN" dirty="0" smtClean="0">
                <a:latin typeface="Times New Roman" panose="02020603050405020304" pitchFamily="18" charset="0"/>
                <a:cs typeface="Times New Roman" panose="02020603050405020304" pitchFamily="18" charset="0"/>
              </a:rPr>
              <a:t>Emphasis on “methodology”: modular programming,, Modula family.</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Mid 1970’s: </a:t>
            </a:r>
            <a:r>
              <a:rPr lang="en-US" altLang="zh-CN" dirty="0" smtClean="0">
                <a:latin typeface="Times New Roman" panose="02020603050405020304" pitchFamily="18" charset="0"/>
                <a:cs typeface="Times New Roman" panose="02020603050405020304" pitchFamily="18" charset="0"/>
                <a:hlinkClick r:id="rId1"/>
              </a:rPr>
              <a:t>Prolog</a:t>
            </a:r>
            <a:r>
              <a:rPr lang="en-US" altLang="zh-CN" dirty="0" smtClean="0">
                <a:latin typeface="Times New Roman" panose="02020603050405020304" pitchFamily="18" charset="0"/>
                <a:cs typeface="Times New Roman" panose="02020603050405020304" pitchFamily="18" charset="0"/>
              </a:rPr>
              <a:t>. Declarative logic programming.</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Mid 1970’s: ML (</a:t>
            </a:r>
            <a:r>
              <a:rPr lang="en-US" altLang="zh-CN" dirty="0" err="1" smtClean="0">
                <a:latin typeface="Times New Roman" panose="02020603050405020304" pitchFamily="18" charset="0"/>
                <a:cs typeface="Times New Roman" panose="02020603050405020304" pitchFamily="18" charset="0"/>
                <a:hlinkClick r:id="rId2"/>
              </a:rPr>
              <a:t>Metalanguage</a:t>
            </a:r>
            <a:r>
              <a:rPr lang="en-US" altLang="zh-CN" dirty="0" smtClean="0">
                <a:latin typeface="Times New Roman" panose="02020603050405020304" pitchFamily="18" charset="0"/>
                <a:cs typeface="Times New Roman" panose="02020603050405020304" pitchFamily="18" charset="0"/>
              </a:rPr>
              <a:t>) type inference, pattern-driven programming.</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Late 1970’s: </a:t>
            </a:r>
            <a:r>
              <a:rPr lang="en-US" altLang="zh-CN" dirty="0" err="1" smtClean="0">
                <a:latin typeface="Times New Roman" panose="02020603050405020304" pitchFamily="18" charset="0"/>
                <a:cs typeface="Times New Roman" panose="02020603050405020304" pitchFamily="18" charset="0"/>
              </a:rPr>
              <a:t>DoD</a:t>
            </a:r>
            <a:r>
              <a:rPr lang="en-US" altLang="zh-CN" dirty="0" smtClean="0">
                <a:latin typeface="Times New Roman" panose="02020603050405020304" pitchFamily="18" charset="0"/>
                <a:cs typeface="Times New Roman" panose="02020603050405020304" pitchFamily="18" charset="0"/>
              </a:rPr>
              <a:t> starts to develop </a:t>
            </a:r>
            <a:r>
              <a:rPr lang="en-US" altLang="zh-CN" dirty="0" smtClean="0">
                <a:latin typeface="Times New Roman" panose="02020603050405020304" pitchFamily="18" charset="0"/>
                <a:cs typeface="Times New Roman" panose="02020603050405020304" pitchFamily="18" charset="0"/>
                <a:hlinkClick r:id="rId3"/>
              </a:rPr>
              <a:t>Ada </a:t>
            </a:r>
            <a:r>
              <a:rPr lang="en-US" altLang="zh-CN" dirty="0" smtClean="0">
                <a:latin typeface="Times New Roman" panose="02020603050405020304" pitchFamily="18" charset="0"/>
                <a:cs typeface="Times New Roman" panose="02020603050405020304" pitchFamily="18" charset="0"/>
              </a:rPr>
              <a:t>to consolidate &gt;500 languages.</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And on into the present</a:t>
            </a:r>
            <a:endParaRPr lang="en-US" altLang="zh-CN" smtClean="0">
              <a:latin typeface="Times New Roman" panose="02020603050405020304" pitchFamily="18" charset="0"/>
              <a:cs typeface="Times New Roman" panose="02020603050405020304" pitchFamily="18" charset="0"/>
            </a:endParaRPr>
          </a:p>
        </p:txBody>
      </p:sp>
      <p:sp>
        <p:nvSpPr>
          <p:cNvPr id="19461" name="Rectangle 3"/>
          <p:cNvSpPr>
            <a:spLocks noGrp="1"/>
          </p:cNvSpPr>
          <p:nvPr>
            <p:ph type="body" idx="1"/>
          </p:nvPr>
        </p:nvSpPr>
        <p:spPr/>
        <p:txBody>
          <a:bodyPr/>
          <a:lstStyle/>
          <a:p>
            <a:r>
              <a:rPr lang="en-US" altLang="zh-CN" dirty="0" smtClean="0">
                <a:latin typeface="Times New Roman" panose="02020603050405020304" pitchFamily="18" charset="0"/>
                <a:cs typeface="Times New Roman" panose="02020603050405020304" pitchFamily="18" charset="0"/>
              </a:rPr>
              <a:t>Complexity increases with C++.</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Then decreases with Java.</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Then increases again (C#).</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Proliferation of little or specialized languages and scripting languages: HTML, PHP, Perl, Python, Ruby, …</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zh-CN" dirty="0" smtClean="0">
                <a:latin typeface="Times New Roman" panose="02020603050405020304" pitchFamily="18" charset="0"/>
                <a:cs typeface="Times New Roman" panose="02020603050405020304" pitchFamily="18" charset="0"/>
                <a:hlinkClick r:id="rId1"/>
              </a:rPr>
              <a:t>Time Line</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eaLnBrk="1" hangingPunct="1"/>
            <a:r>
              <a:rPr lang="en-US" altLang="zh-CN" smtClean="0">
                <a:latin typeface="Times New Roman" panose="02020603050405020304" pitchFamily="18" charset="0"/>
                <a:cs typeface="Times New Roman" panose="02020603050405020304" pitchFamily="18" charset="0"/>
              </a:rPr>
              <a:t>Outline</a:t>
            </a:r>
            <a:endParaRPr lang="en-US" altLang="zh-CN" smtClean="0">
              <a:latin typeface="Times New Roman" panose="02020603050405020304" pitchFamily="18" charset="0"/>
              <a:cs typeface="Times New Roman" panose="02020603050405020304" pitchFamily="18" charset="0"/>
            </a:endParaRPr>
          </a:p>
        </p:txBody>
      </p:sp>
      <p:sp>
        <p:nvSpPr>
          <p:cNvPr id="7171" name="Rectangle 3"/>
          <p:cNvSpPr>
            <a:spLocks noGrp="1"/>
          </p:cNvSpPr>
          <p:nvPr>
            <p:ph idx="1"/>
          </p:nvPr>
        </p:nvSpPr>
        <p:spPr/>
        <p:txBody>
          <a:bodyPr>
            <a:normAutofit/>
          </a:bodyPr>
          <a:lstStyle/>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1 Preface</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2 Language Process</a:t>
            </a:r>
            <a:endParaRPr lang="en-US" altLang="zh-CN" dirty="0">
              <a:latin typeface="Times New Roman" panose="02020603050405020304" pitchFamily="18" charset="0"/>
              <a:cs typeface="Times New Roman" panose="02020603050405020304" pitchFamily="18" charset="0"/>
              <a:hlinkClick r:id="rId1" action="ppaction://hlinksldjump"/>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3 The Evolution of Programming Languages</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solidFill>
                  <a:srgbClr val="0000FF"/>
                </a:solidFill>
                <a:latin typeface="Times New Roman" panose="02020603050405020304" pitchFamily="18" charset="0"/>
                <a:cs typeface="Times New Roman" panose="02020603050405020304" pitchFamily="18" charset="0"/>
              </a:rPr>
              <a:t>4 The Structure of a Compiler</a:t>
            </a:r>
            <a:endParaRPr lang="en-US" altLang="zh-CN" dirty="0">
              <a:solidFill>
                <a:srgbClr val="0000FF"/>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5 Other Issues in Compiler Structure</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p:cNvSpPr>
          <p:nvPr>
            <p:ph type="title" idx="4294967295"/>
          </p:nvPr>
        </p:nvSpPr>
        <p:spPr>
          <a:xfrm>
            <a:off x="457200" y="274638"/>
            <a:ext cx="9049196" cy="1143000"/>
          </a:xfrm>
        </p:spPr>
        <p:txBody>
          <a:bodyPr/>
          <a:lstStyle/>
          <a:p>
            <a:pPr eaLnBrk="1" hangingPunct="1"/>
            <a:r>
              <a:rPr lang="en-US" altLang="zh-CN" dirty="0" smtClean="0">
                <a:latin typeface="Times New Roman" panose="02020603050405020304" pitchFamily="18" charset="0"/>
                <a:cs typeface="Times New Roman" panose="02020603050405020304" pitchFamily="18" charset="0"/>
              </a:rPr>
              <a:t>Preface</a:t>
            </a:r>
            <a:endParaRPr lang="en-US" altLang="zh-CN" dirty="0" smtClean="0">
              <a:latin typeface="Times New Roman" panose="02020603050405020304" pitchFamily="18" charset="0"/>
              <a:cs typeface="Times New Roman" panose="02020603050405020304" pitchFamily="18" charset="0"/>
            </a:endParaRPr>
          </a:p>
        </p:txBody>
      </p:sp>
      <p:sp>
        <p:nvSpPr>
          <p:cNvPr id="8199" name="Rectangle 3"/>
          <p:cNvSpPr>
            <a:spLocks noGrp="1"/>
          </p:cNvSpPr>
          <p:nvPr>
            <p:ph type="body" idx="4294967295"/>
          </p:nvPr>
        </p:nvSpPr>
        <p:spPr>
          <a:xfrm>
            <a:off x="457200" y="1600200"/>
            <a:ext cx="9049196" cy="4525963"/>
          </a:xfrm>
        </p:spPr>
        <p:txBody>
          <a:bodyPr/>
          <a:lstStyle/>
          <a:p>
            <a:pPr eaLnBrk="1" hangingPunct="1"/>
            <a:r>
              <a:rPr lang="en-US" altLang="zh-CN" dirty="0" smtClean="0">
                <a:latin typeface="Times New Roman" panose="02020603050405020304" pitchFamily="18" charset="0"/>
                <a:cs typeface="Times New Roman" panose="02020603050405020304" pitchFamily="18" charset="0"/>
              </a:rPr>
              <a:t>“Principle of Compiler” is designed to introduce the student to the principles and practices of programming language implementation. </a:t>
            </a:r>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We cover </a:t>
            </a:r>
            <a:r>
              <a:rPr lang="en-US" altLang="zh-CN" b="1" dirty="0" smtClean="0">
                <a:latin typeface="Times New Roman" panose="02020603050405020304" pitchFamily="18" charset="0"/>
                <a:cs typeface="Times New Roman" panose="02020603050405020304" pitchFamily="18" charset="0"/>
              </a:rPr>
              <a:t>lexical analysis</a:t>
            </a:r>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parsing theory </a:t>
            </a:r>
            <a:r>
              <a:rPr lang="en-US" altLang="zh-CN" dirty="0" smtClean="0">
                <a:latin typeface="Times New Roman" panose="02020603050405020304" pitchFamily="18" charset="0"/>
                <a:cs typeface="Times New Roman" panose="02020603050405020304" pitchFamily="18" charset="0"/>
              </a:rPr>
              <a:t>(syntax analysis ), </a:t>
            </a:r>
            <a:r>
              <a:rPr lang="en-US" altLang="zh-CN" b="1" dirty="0" smtClean="0">
                <a:latin typeface="Times New Roman" panose="02020603050405020304" pitchFamily="18" charset="0"/>
                <a:cs typeface="Times New Roman" panose="02020603050405020304" pitchFamily="18" charset="0"/>
              </a:rPr>
              <a:t>semantic analysis</a:t>
            </a:r>
            <a:r>
              <a:rPr lang="en-US" altLang="zh-CN" dirty="0" smtClean="0">
                <a:latin typeface="Times New Roman" panose="02020603050405020304" pitchFamily="18" charset="0"/>
                <a:cs typeface="Times New Roman" panose="02020603050405020304" pitchFamily="18" charset="0"/>
              </a:rPr>
              <a:t>, runtime environments, and code generation. </a:t>
            </a:r>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171700" y="3238500"/>
            <a:ext cx="5785238" cy="522259"/>
          </a:xfrm>
          <a:prstGeom prst="rect">
            <a:avLst/>
          </a:prstGeom>
          <a:noFill/>
        </p:spPr>
        <p:txBody>
          <a:bodyPr wrap="none" lIns="0" tIns="0" rIns="0" rtlCol="0">
            <a:spAutoFit/>
          </a:bodyPr>
          <a:lstStyle/>
          <a:p>
            <a:pPr>
              <a:lnSpc>
                <a:spcPts val="3700"/>
              </a:lnSpc>
            </a:pPr>
            <a:r>
              <a:rPr lang="en-US" altLang="zh-CN" sz="4000" dirty="0" smtClean="0">
                <a:latin typeface="Times New Roman" panose="02020603050405020304" pitchFamily="18" charset="0"/>
                <a:cs typeface="Times New Roman" panose="02020603050405020304" pitchFamily="18" charset="0"/>
              </a:rPr>
              <a:t>How does a compiler work?</a:t>
            </a:r>
            <a:endParaRPr lang="en-US" altLang="zh-CN" sz="4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2279650" y="4108450"/>
            <a:ext cx="12700" cy="1384300"/>
          </a:xfrm>
          <a:custGeom>
            <a:avLst/>
            <a:gdLst>
              <a:gd name="connsiteX0" fmla="*/ 6350 w 12700"/>
              <a:gd name="connsiteY0" fmla="*/ 6350 h 1384300"/>
              <a:gd name="connsiteX1" fmla="*/ 6350 w 12700"/>
              <a:gd name="connsiteY1" fmla="*/ 1377950 h 1384300"/>
            </a:gdLst>
            <a:ahLst/>
            <a:cxnLst>
              <a:cxn ang="0">
                <a:pos x="connsiteX0" y="connsiteY0"/>
              </a:cxn>
              <a:cxn ang="1">
                <a:pos x="connsiteX1" y="connsiteY1"/>
              </a:cxn>
            </a:cxnLst>
            <a:rect l="l" t="t" r="r" b="b"/>
            <a:pathLst>
              <a:path w="12700" h="1384300">
                <a:moveTo>
                  <a:pt x="6350" y="6350"/>
                </a:moveTo>
                <a:lnTo>
                  <a:pt x="6350" y="1377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2279650" y="2279650"/>
            <a:ext cx="1155700" cy="12700"/>
          </a:xfrm>
          <a:custGeom>
            <a:avLst/>
            <a:gdLst>
              <a:gd name="connsiteX0" fmla="*/ 1149350 w 1155700"/>
              <a:gd name="connsiteY0" fmla="*/ 6350 h 12700"/>
              <a:gd name="connsiteX1" fmla="*/ 6350 w 1155700"/>
              <a:gd name="connsiteY1" fmla="*/ 6350 h 12700"/>
            </a:gdLst>
            <a:ahLst/>
            <a:cxnLst>
              <a:cxn ang="0">
                <a:pos x="connsiteX0" y="connsiteY0"/>
              </a:cxn>
              <a:cxn ang="1">
                <a:pos x="connsiteX1" y="connsiteY1"/>
              </a:cxn>
            </a:cxnLst>
            <a:rect l="l" t="t" r="r" b="b"/>
            <a:pathLst>
              <a:path w="1155700" h="12700">
                <a:moveTo>
                  <a:pt x="1149350"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4794250" y="2279650"/>
            <a:ext cx="2984500" cy="12700"/>
          </a:xfrm>
          <a:custGeom>
            <a:avLst/>
            <a:gdLst>
              <a:gd name="connsiteX0" fmla="*/ 2978150 w 2984500"/>
              <a:gd name="connsiteY0" fmla="*/ 6350 h 12700"/>
              <a:gd name="connsiteX1" fmla="*/ 6350 w 2984500"/>
              <a:gd name="connsiteY1" fmla="*/ 6350 h 12700"/>
            </a:gdLst>
            <a:ahLst/>
            <a:cxnLst>
              <a:cxn ang="0">
                <a:pos x="connsiteX0" y="connsiteY0"/>
              </a:cxn>
              <a:cxn ang="1">
                <a:pos x="connsiteX1" y="connsiteY1"/>
              </a:cxn>
            </a:cxnLst>
            <a:rect l="l" t="t" r="r" b="b"/>
            <a:pathLst>
              <a:path w="2984500" h="12700">
                <a:moveTo>
                  <a:pt x="2978150"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5708650" y="2279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57086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57086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57086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57086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57086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57086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5708650" y="4565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2279650" y="5480050"/>
            <a:ext cx="5499100" cy="12700"/>
          </a:xfrm>
          <a:custGeom>
            <a:avLst/>
            <a:gdLst>
              <a:gd name="connsiteX0" fmla="*/ 6350 w 5499100"/>
              <a:gd name="connsiteY0" fmla="*/ 6350 h 12700"/>
              <a:gd name="connsiteX1" fmla="*/ 5492750 w 5499100"/>
              <a:gd name="connsiteY1" fmla="*/ 6350 h 12700"/>
            </a:gdLst>
            <a:ahLst/>
            <a:cxnLst>
              <a:cxn ang="0">
                <a:pos x="connsiteX0" y="connsiteY0"/>
              </a:cxn>
              <a:cxn ang="1">
                <a:pos x="connsiteX1" y="connsiteY1"/>
              </a:cxn>
            </a:cxnLst>
            <a:rect l="l" t="t" r="r" b="b"/>
            <a:pathLst>
              <a:path w="5499100" h="12700">
                <a:moveTo>
                  <a:pt x="6350" y="6350"/>
                </a:moveTo>
                <a:lnTo>
                  <a:pt x="54927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766050" y="2279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7660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77660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77660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77660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77660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77660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7766050" y="4565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2279650" y="2279650"/>
            <a:ext cx="12700" cy="1612900"/>
          </a:xfrm>
          <a:custGeom>
            <a:avLst/>
            <a:gdLst>
              <a:gd name="connsiteX0" fmla="*/ 6350 w 12700"/>
              <a:gd name="connsiteY0" fmla="*/ 6350 h 1612900"/>
              <a:gd name="connsiteX1" fmla="*/ 6350 w 12700"/>
              <a:gd name="connsiteY1" fmla="*/ 1606550 h 1612900"/>
            </a:gdLst>
            <a:ahLst/>
            <a:cxnLst>
              <a:cxn ang="0">
                <a:pos x="connsiteX0" y="connsiteY0"/>
              </a:cxn>
              <a:cxn ang="1">
                <a:pos x="connsiteX1" y="connsiteY1"/>
              </a:cxn>
            </a:cxnLst>
            <a:rect l="l" t="t" r="r" b="b"/>
            <a:pathLst>
              <a:path w="12700" h="1612900">
                <a:moveTo>
                  <a:pt x="6350" y="6350"/>
                </a:moveTo>
                <a:lnTo>
                  <a:pt x="6350" y="1606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4Ω</a:t>
            </a:r>
            <a:endParaRPr lang="en-US" altLang="zh-CN" sz="3600" dirty="0" smtClean="0">
              <a:latin typeface="Times New Roman" panose="02020603050405020304" pitchFamily="18" charset="0"/>
              <a:cs typeface="Times New Roman" panose="02020603050405020304" pitchFamily="18" charset="0"/>
            </a:endParaRPr>
          </a:p>
        </p:txBody>
      </p:sp>
      <p:sp>
        <p:nvSpPr>
          <p:cNvPr id="33" name="TextBox 1"/>
          <p:cNvSpPr txBox="1"/>
          <p:nvPr/>
        </p:nvSpPr>
        <p:spPr>
          <a:xfrm>
            <a:off x="4838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3Ω</a:t>
            </a:r>
            <a:endParaRPr lang="en-US" altLang="zh-CN" sz="3600" dirty="0" smtClean="0">
              <a:latin typeface="Times New Roman" panose="02020603050405020304" pitchFamily="18" charset="0"/>
              <a:cs typeface="Times New Roman" panose="02020603050405020304" pitchFamily="18" charset="0"/>
            </a:endParaRPr>
          </a:p>
        </p:txBody>
      </p:sp>
      <p:sp>
        <p:nvSpPr>
          <p:cNvPr id="34" name="TextBox 1"/>
          <p:cNvSpPr txBox="1"/>
          <p:nvPr/>
        </p:nvSpPr>
        <p:spPr>
          <a:xfrm>
            <a:off x="8267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35" name="TextBox 1"/>
          <p:cNvSpPr txBox="1"/>
          <p:nvPr/>
        </p:nvSpPr>
        <p:spPr>
          <a:xfrm>
            <a:off x="977900" y="37211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2279650" y="4108450"/>
            <a:ext cx="12700" cy="1384300"/>
          </a:xfrm>
          <a:custGeom>
            <a:avLst/>
            <a:gdLst>
              <a:gd name="connsiteX0" fmla="*/ 6350 w 12700"/>
              <a:gd name="connsiteY0" fmla="*/ 6350 h 1384300"/>
              <a:gd name="connsiteX1" fmla="*/ 6350 w 12700"/>
              <a:gd name="connsiteY1" fmla="*/ 1377950 h 1384300"/>
            </a:gdLst>
            <a:ahLst/>
            <a:cxnLst>
              <a:cxn ang="0">
                <a:pos x="connsiteX0" y="connsiteY0"/>
              </a:cxn>
              <a:cxn ang="1">
                <a:pos x="connsiteX1" y="connsiteY1"/>
              </a:cxn>
            </a:cxnLst>
            <a:rect l="l" t="t" r="r" b="b"/>
            <a:pathLst>
              <a:path w="12700" h="1384300">
                <a:moveTo>
                  <a:pt x="6350" y="6350"/>
                </a:moveTo>
                <a:lnTo>
                  <a:pt x="6350" y="1377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2279650" y="2279650"/>
            <a:ext cx="1155700" cy="12700"/>
          </a:xfrm>
          <a:custGeom>
            <a:avLst/>
            <a:gdLst>
              <a:gd name="connsiteX0" fmla="*/ 1149350 w 1155700"/>
              <a:gd name="connsiteY0" fmla="*/ 6350 h 12700"/>
              <a:gd name="connsiteX1" fmla="*/ 6350 w 1155700"/>
              <a:gd name="connsiteY1" fmla="*/ 6350 h 12700"/>
            </a:gdLst>
            <a:ahLst/>
            <a:cxnLst>
              <a:cxn ang="0">
                <a:pos x="connsiteX0" y="connsiteY0"/>
              </a:cxn>
              <a:cxn ang="1">
                <a:pos x="connsiteX1" y="connsiteY1"/>
              </a:cxn>
            </a:cxnLst>
            <a:rect l="l" t="t" r="r" b="b"/>
            <a:pathLst>
              <a:path w="1155700" h="12700">
                <a:moveTo>
                  <a:pt x="1149350"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4794250" y="2279650"/>
            <a:ext cx="2984500" cy="12700"/>
          </a:xfrm>
          <a:custGeom>
            <a:avLst/>
            <a:gdLst>
              <a:gd name="connsiteX0" fmla="*/ 2978150 w 2984500"/>
              <a:gd name="connsiteY0" fmla="*/ 6350 h 12700"/>
              <a:gd name="connsiteX1" fmla="*/ 6350 w 2984500"/>
              <a:gd name="connsiteY1" fmla="*/ 6350 h 12700"/>
            </a:gdLst>
            <a:ahLst/>
            <a:cxnLst>
              <a:cxn ang="0">
                <a:pos x="connsiteX0" y="connsiteY0"/>
              </a:cxn>
              <a:cxn ang="1">
                <a:pos x="connsiteX1" y="connsiteY1"/>
              </a:cxn>
            </a:cxnLst>
            <a:rect l="l" t="t" r="r" b="b"/>
            <a:pathLst>
              <a:path w="2984500" h="12700">
                <a:moveTo>
                  <a:pt x="2978150"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5708650" y="2279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57086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57086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57086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57086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57086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57086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5708650" y="4565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2279650" y="5480050"/>
            <a:ext cx="5499100" cy="12700"/>
          </a:xfrm>
          <a:custGeom>
            <a:avLst/>
            <a:gdLst>
              <a:gd name="connsiteX0" fmla="*/ 6350 w 5499100"/>
              <a:gd name="connsiteY0" fmla="*/ 6350 h 12700"/>
              <a:gd name="connsiteX1" fmla="*/ 5492750 w 5499100"/>
              <a:gd name="connsiteY1" fmla="*/ 6350 h 12700"/>
            </a:gdLst>
            <a:ahLst/>
            <a:cxnLst>
              <a:cxn ang="0">
                <a:pos x="connsiteX0" y="connsiteY0"/>
              </a:cxn>
              <a:cxn ang="1">
                <a:pos x="connsiteX1" y="connsiteY1"/>
              </a:cxn>
            </a:cxnLst>
            <a:rect l="l" t="t" r="r" b="b"/>
            <a:pathLst>
              <a:path w="5499100" h="12700">
                <a:moveTo>
                  <a:pt x="6350" y="6350"/>
                </a:moveTo>
                <a:lnTo>
                  <a:pt x="54927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7766050" y="2279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77660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77660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77660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77660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77660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77660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7766050" y="4565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2279650" y="2279650"/>
            <a:ext cx="12700" cy="1612900"/>
          </a:xfrm>
          <a:custGeom>
            <a:avLst/>
            <a:gdLst>
              <a:gd name="connsiteX0" fmla="*/ 6350 w 12700"/>
              <a:gd name="connsiteY0" fmla="*/ 6350 h 1612900"/>
              <a:gd name="connsiteX1" fmla="*/ 6350 w 12700"/>
              <a:gd name="connsiteY1" fmla="*/ 1606550 h 1612900"/>
            </a:gdLst>
            <a:ahLst/>
            <a:cxnLst>
              <a:cxn ang="0">
                <a:pos x="connsiteX0" y="connsiteY0"/>
              </a:cxn>
              <a:cxn ang="1">
                <a:pos x="connsiteX1" y="connsiteY1"/>
              </a:cxn>
            </a:cxnLst>
            <a:rect l="l" t="t" r="r" b="b"/>
            <a:pathLst>
              <a:path w="12700" h="1612900">
                <a:moveTo>
                  <a:pt x="6350" y="6350"/>
                </a:moveTo>
                <a:lnTo>
                  <a:pt x="6350" y="1606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4Ω</a:t>
            </a:r>
            <a:endParaRPr lang="en-US" altLang="zh-CN" sz="3600" dirty="0" smtClean="0">
              <a:latin typeface="Times New Roman" panose="02020603050405020304" pitchFamily="18" charset="0"/>
              <a:cs typeface="Times New Roman" panose="02020603050405020304" pitchFamily="18" charset="0"/>
            </a:endParaRPr>
          </a:p>
        </p:txBody>
      </p:sp>
      <p:sp>
        <p:nvSpPr>
          <p:cNvPr id="35" name="TextBox 1"/>
          <p:cNvSpPr txBox="1"/>
          <p:nvPr/>
        </p:nvSpPr>
        <p:spPr>
          <a:xfrm>
            <a:off x="4838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3Ω</a:t>
            </a:r>
            <a:endParaRPr lang="en-US" altLang="zh-CN" sz="3600" dirty="0" smtClean="0">
              <a:latin typeface="Times New Roman" panose="02020603050405020304" pitchFamily="18" charset="0"/>
              <a:cs typeface="Times New Roman" panose="02020603050405020304" pitchFamily="18" charset="0"/>
            </a:endParaRPr>
          </a:p>
        </p:txBody>
      </p:sp>
      <p:sp>
        <p:nvSpPr>
          <p:cNvPr id="36" name="TextBox 1"/>
          <p:cNvSpPr txBox="1"/>
          <p:nvPr/>
        </p:nvSpPr>
        <p:spPr>
          <a:xfrm>
            <a:off x="8267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37" name="TextBox 1"/>
          <p:cNvSpPr txBox="1"/>
          <p:nvPr/>
        </p:nvSpPr>
        <p:spPr>
          <a:xfrm>
            <a:off x="977900" y="37211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3152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72968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45720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45536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32004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31820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2279650" y="4108450"/>
            <a:ext cx="12700" cy="1384300"/>
          </a:xfrm>
          <a:custGeom>
            <a:avLst/>
            <a:gdLst>
              <a:gd name="connsiteX0" fmla="*/ 6350 w 12700"/>
              <a:gd name="connsiteY0" fmla="*/ 6350 h 1384300"/>
              <a:gd name="connsiteX1" fmla="*/ 6350 w 12700"/>
              <a:gd name="connsiteY1" fmla="*/ 1377950 h 1384300"/>
            </a:gdLst>
            <a:ahLst/>
            <a:cxnLst>
              <a:cxn ang="0">
                <a:pos x="connsiteX0" y="connsiteY0"/>
              </a:cxn>
              <a:cxn ang="1">
                <a:pos x="connsiteX1" y="connsiteY1"/>
              </a:cxn>
            </a:cxnLst>
            <a:rect l="l" t="t" r="r" b="b"/>
            <a:pathLst>
              <a:path w="12700" h="1384300">
                <a:moveTo>
                  <a:pt x="6350" y="6350"/>
                </a:moveTo>
                <a:lnTo>
                  <a:pt x="6350" y="1377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2279650" y="2279650"/>
            <a:ext cx="1155700" cy="12700"/>
          </a:xfrm>
          <a:custGeom>
            <a:avLst/>
            <a:gdLst>
              <a:gd name="connsiteX0" fmla="*/ 1149350 w 1155700"/>
              <a:gd name="connsiteY0" fmla="*/ 6350 h 12700"/>
              <a:gd name="connsiteX1" fmla="*/ 6350 w 1155700"/>
              <a:gd name="connsiteY1" fmla="*/ 6350 h 12700"/>
            </a:gdLst>
            <a:ahLst/>
            <a:cxnLst>
              <a:cxn ang="0">
                <a:pos x="connsiteX0" y="connsiteY0"/>
              </a:cxn>
              <a:cxn ang="1">
                <a:pos x="connsiteX1" y="connsiteY1"/>
              </a:cxn>
            </a:cxnLst>
            <a:rect l="l" t="t" r="r" b="b"/>
            <a:pathLst>
              <a:path w="1155700" h="12700">
                <a:moveTo>
                  <a:pt x="1149350"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4794250" y="2279650"/>
            <a:ext cx="2984500" cy="12700"/>
          </a:xfrm>
          <a:custGeom>
            <a:avLst/>
            <a:gdLst>
              <a:gd name="connsiteX0" fmla="*/ 2978150 w 2984500"/>
              <a:gd name="connsiteY0" fmla="*/ 6350 h 12700"/>
              <a:gd name="connsiteX1" fmla="*/ 6350 w 2984500"/>
              <a:gd name="connsiteY1" fmla="*/ 6350 h 12700"/>
            </a:gdLst>
            <a:ahLst/>
            <a:cxnLst>
              <a:cxn ang="0">
                <a:pos x="connsiteX0" y="connsiteY0"/>
              </a:cxn>
              <a:cxn ang="1">
                <a:pos x="connsiteX1" y="connsiteY1"/>
              </a:cxn>
            </a:cxnLst>
            <a:rect l="l" t="t" r="r" b="b"/>
            <a:pathLst>
              <a:path w="2984500" h="12700">
                <a:moveTo>
                  <a:pt x="2978150"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5708650" y="2279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57086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57086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57086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57086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57086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57086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5708650" y="4565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2279650" y="5480050"/>
            <a:ext cx="5499100" cy="12700"/>
          </a:xfrm>
          <a:custGeom>
            <a:avLst/>
            <a:gdLst>
              <a:gd name="connsiteX0" fmla="*/ 6350 w 5499100"/>
              <a:gd name="connsiteY0" fmla="*/ 6350 h 12700"/>
              <a:gd name="connsiteX1" fmla="*/ 5492750 w 5499100"/>
              <a:gd name="connsiteY1" fmla="*/ 6350 h 12700"/>
            </a:gdLst>
            <a:ahLst/>
            <a:cxnLst>
              <a:cxn ang="0">
                <a:pos x="connsiteX0" y="connsiteY0"/>
              </a:cxn>
              <a:cxn ang="1">
                <a:pos x="connsiteX1" y="connsiteY1"/>
              </a:cxn>
            </a:cxnLst>
            <a:rect l="l" t="t" r="r" b="b"/>
            <a:pathLst>
              <a:path w="5499100" h="12700">
                <a:moveTo>
                  <a:pt x="6350" y="6350"/>
                </a:moveTo>
                <a:lnTo>
                  <a:pt x="54927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7766050" y="2279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77660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77660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7660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7660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7660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7660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766050" y="4565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Freeform 3"/>
          <p:cNvSpPr/>
          <p:nvPr/>
        </p:nvSpPr>
        <p:spPr>
          <a:xfrm>
            <a:off x="2279650" y="2279650"/>
            <a:ext cx="12700" cy="1612900"/>
          </a:xfrm>
          <a:custGeom>
            <a:avLst/>
            <a:gdLst>
              <a:gd name="connsiteX0" fmla="*/ 6350 w 12700"/>
              <a:gd name="connsiteY0" fmla="*/ 6350 h 1612900"/>
              <a:gd name="connsiteX1" fmla="*/ 6350 w 12700"/>
              <a:gd name="connsiteY1" fmla="*/ 1606550 h 1612900"/>
            </a:gdLst>
            <a:ahLst/>
            <a:cxnLst>
              <a:cxn ang="0">
                <a:pos x="connsiteX0" y="connsiteY0"/>
              </a:cxn>
              <a:cxn ang="1">
                <a:pos x="connsiteX1" y="connsiteY1"/>
              </a:cxn>
            </a:cxnLst>
            <a:rect l="l" t="t" r="r" b="b"/>
            <a:pathLst>
              <a:path w="12700" h="1612900">
                <a:moveTo>
                  <a:pt x="6350" y="6350"/>
                </a:moveTo>
                <a:lnTo>
                  <a:pt x="6350" y="1606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4Ω</a:t>
            </a:r>
            <a:endParaRPr lang="en-US" altLang="zh-CN" sz="3600" dirty="0" smtClean="0">
              <a:latin typeface="Times New Roman" panose="02020603050405020304" pitchFamily="18" charset="0"/>
              <a:cs typeface="Times New Roman" panose="02020603050405020304" pitchFamily="18" charset="0"/>
            </a:endParaRPr>
          </a:p>
        </p:txBody>
      </p:sp>
      <p:sp>
        <p:nvSpPr>
          <p:cNvPr id="41" name="TextBox 1"/>
          <p:cNvSpPr txBox="1"/>
          <p:nvPr/>
        </p:nvSpPr>
        <p:spPr>
          <a:xfrm>
            <a:off x="4838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3Ω</a:t>
            </a:r>
            <a:endParaRPr lang="en-US" altLang="zh-CN" sz="3600" dirty="0" smtClean="0">
              <a:latin typeface="Times New Roman" panose="02020603050405020304" pitchFamily="18" charset="0"/>
              <a:cs typeface="Times New Roman" panose="02020603050405020304" pitchFamily="18" charset="0"/>
            </a:endParaRPr>
          </a:p>
        </p:txBody>
      </p:sp>
      <p:sp>
        <p:nvSpPr>
          <p:cNvPr id="42" name="TextBox 1"/>
          <p:cNvSpPr txBox="1"/>
          <p:nvPr/>
        </p:nvSpPr>
        <p:spPr>
          <a:xfrm>
            <a:off x="8267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43" name="TextBox 1"/>
          <p:cNvSpPr txBox="1"/>
          <p:nvPr/>
        </p:nvSpPr>
        <p:spPr>
          <a:xfrm>
            <a:off x="977900" y="37211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2057400" y="5257800"/>
            <a:ext cx="5943600" cy="457200"/>
          </a:xfrm>
          <a:custGeom>
            <a:avLst/>
            <a:gdLst>
              <a:gd name="connsiteX0" fmla="*/ 2971800 w 5943600"/>
              <a:gd name="connsiteY0" fmla="*/ 457200 h 457200"/>
              <a:gd name="connsiteX1" fmla="*/ 0 w 5943600"/>
              <a:gd name="connsiteY1" fmla="*/ 457200 h 457200"/>
              <a:gd name="connsiteX2" fmla="*/ 0 w 5943600"/>
              <a:gd name="connsiteY2" fmla="*/ 0 h 457200"/>
              <a:gd name="connsiteX3" fmla="*/ 5943600 w 5943600"/>
              <a:gd name="connsiteY3" fmla="*/ 0 h 457200"/>
              <a:gd name="connsiteX4" fmla="*/ 5943600 w 5943600"/>
              <a:gd name="connsiteY4" fmla="*/ 457200 h 457200"/>
              <a:gd name="connsiteX5" fmla="*/ 2971800 w 59436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5943600" h="457200">
                <a:moveTo>
                  <a:pt x="2971800" y="457200"/>
                </a:moveTo>
                <a:lnTo>
                  <a:pt x="0" y="457200"/>
                </a:lnTo>
                <a:lnTo>
                  <a:pt x="0" y="0"/>
                </a:lnTo>
                <a:lnTo>
                  <a:pt x="5943600" y="0"/>
                </a:lnTo>
                <a:lnTo>
                  <a:pt x="5943600" y="457200"/>
                </a:lnTo>
                <a:lnTo>
                  <a:pt x="29718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2039070" y="5239470"/>
            <a:ext cx="5980259" cy="493859"/>
          </a:xfrm>
          <a:custGeom>
            <a:avLst/>
            <a:gdLst>
              <a:gd name="connsiteX0" fmla="*/ 2990129 w 5980259"/>
              <a:gd name="connsiteY0" fmla="*/ 475529 h 493859"/>
              <a:gd name="connsiteX1" fmla="*/ 18329 w 5980259"/>
              <a:gd name="connsiteY1" fmla="*/ 475529 h 493859"/>
              <a:gd name="connsiteX2" fmla="*/ 18329 w 5980259"/>
              <a:gd name="connsiteY2" fmla="*/ 18329 h 493859"/>
              <a:gd name="connsiteX3" fmla="*/ 5961929 w 5980259"/>
              <a:gd name="connsiteY3" fmla="*/ 18329 h 493859"/>
              <a:gd name="connsiteX4" fmla="*/ 5961929 w 5980259"/>
              <a:gd name="connsiteY4" fmla="*/ 475529 h 493859"/>
              <a:gd name="connsiteX5" fmla="*/ 2990129 w 59802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5980259" h="493859">
                <a:moveTo>
                  <a:pt x="2990129" y="475529"/>
                </a:moveTo>
                <a:lnTo>
                  <a:pt x="18329" y="475529"/>
                </a:lnTo>
                <a:lnTo>
                  <a:pt x="18329" y="18329"/>
                </a:lnTo>
                <a:lnTo>
                  <a:pt x="5961929" y="18329"/>
                </a:lnTo>
                <a:lnTo>
                  <a:pt x="5961929" y="475529"/>
                </a:lnTo>
                <a:lnTo>
                  <a:pt x="29901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5486400" y="2057400"/>
            <a:ext cx="2514600" cy="457200"/>
          </a:xfrm>
          <a:custGeom>
            <a:avLst/>
            <a:gdLst>
              <a:gd name="connsiteX0" fmla="*/ 1257300 w 2514600"/>
              <a:gd name="connsiteY0" fmla="*/ 457200 h 457200"/>
              <a:gd name="connsiteX1" fmla="*/ 0 w 2514600"/>
              <a:gd name="connsiteY1" fmla="*/ 457200 h 457200"/>
              <a:gd name="connsiteX2" fmla="*/ 0 w 2514600"/>
              <a:gd name="connsiteY2" fmla="*/ 0 h 457200"/>
              <a:gd name="connsiteX3" fmla="*/ 2514600 w 2514600"/>
              <a:gd name="connsiteY3" fmla="*/ 0 h 457200"/>
              <a:gd name="connsiteX4" fmla="*/ 2514600 w 2514600"/>
              <a:gd name="connsiteY4" fmla="*/ 457200 h 457200"/>
              <a:gd name="connsiteX5" fmla="*/ 1257300 w 25146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514600" h="457200">
                <a:moveTo>
                  <a:pt x="1257300" y="457200"/>
                </a:moveTo>
                <a:lnTo>
                  <a:pt x="0" y="457200"/>
                </a:lnTo>
                <a:lnTo>
                  <a:pt x="0" y="0"/>
                </a:lnTo>
                <a:lnTo>
                  <a:pt x="2514600" y="0"/>
                </a:lnTo>
                <a:lnTo>
                  <a:pt x="2514600" y="457200"/>
                </a:lnTo>
                <a:lnTo>
                  <a:pt x="12573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5468070" y="2039070"/>
            <a:ext cx="2551259" cy="493859"/>
          </a:xfrm>
          <a:custGeom>
            <a:avLst/>
            <a:gdLst>
              <a:gd name="connsiteX0" fmla="*/ 1275629 w 2551259"/>
              <a:gd name="connsiteY0" fmla="*/ 475529 h 493859"/>
              <a:gd name="connsiteX1" fmla="*/ 18329 w 2551259"/>
              <a:gd name="connsiteY1" fmla="*/ 475529 h 493859"/>
              <a:gd name="connsiteX2" fmla="*/ 18329 w 2551259"/>
              <a:gd name="connsiteY2" fmla="*/ 18329 h 493859"/>
              <a:gd name="connsiteX3" fmla="*/ 2532929 w 2551259"/>
              <a:gd name="connsiteY3" fmla="*/ 18329 h 493859"/>
              <a:gd name="connsiteX4" fmla="*/ 2532929 w 2551259"/>
              <a:gd name="connsiteY4" fmla="*/ 475529 h 493859"/>
              <a:gd name="connsiteX5" fmla="*/ 1275629 w 25512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551259" h="493859">
                <a:moveTo>
                  <a:pt x="1275629" y="475529"/>
                </a:moveTo>
                <a:lnTo>
                  <a:pt x="18329" y="475529"/>
                </a:lnTo>
                <a:lnTo>
                  <a:pt x="18329" y="18329"/>
                </a:lnTo>
                <a:lnTo>
                  <a:pt x="2532929" y="18329"/>
                </a:lnTo>
                <a:lnTo>
                  <a:pt x="2532929" y="475529"/>
                </a:lnTo>
                <a:lnTo>
                  <a:pt x="12756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2057400" y="2057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2039070" y="2039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3152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72968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45720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45536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2004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3"/>
          <p:cNvSpPr/>
          <p:nvPr/>
        </p:nvSpPr>
        <p:spPr>
          <a:xfrm>
            <a:off x="31820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Freeform 3"/>
          <p:cNvSpPr/>
          <p:nvPr/>
        </p:nvSpPr>
        <p:spPr>
          <a:xfrm>
            <a:off x="2279650" y="4108450"/>
            <a:ext cx="12700" cy="1384300"/>
          </a:xfrm>
          <a:custGeom>
            <a:avLst/>
            <a:gdLst>
              <a:gd name="connsiteX0" fmla="*/ 6350 w 12700"/>
              <a:gd name="connsiteY0" fmla="*/ 6350 h 1384300"/>
              <a:gd name="connsiteX1" fmla="*/ 6350 w 12700"/>
              <a:gd name="connsiteY1" fmla="*/ 1377950 h 1384300"/>
            </a:gdLst>
            <a:ahLst/>
            <a:cxnLst>
              <a:cxn ang="0">
                <a:pos x="connsiteX0" y="connsiteY0"/>
              </a:cxn>
              <a:cxn ang="1">
                <a:pos x="connsiteX1" y="connsiteY1"/>
              </a:cxn>
            </a:cxnLst>
            <a:rect l="l" t="t" r="r" b="b"/>
            <a:pathLst>
              <a:path w="12700" h="1384300">
                <a:moveTo>
                  <a:pt x="6350" y="6350"/>
                </a:moveTo>
                <a:lnTo>
                  <a:pt x="6350" y="1377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2279650" y="2279650"/>
            <a:ext cx="1155700" cy="12700"/>
          </a:xfrm>
          <a:custGeom>
            <a:avLst/>
            <a:gdLst>
              <a:gd name="connsiteX0" fmla="*/ 1149350 w 1155700"/>
              <a:gd name="connsiteY0" fmla="*/ 6350 h 12700"/>
              <a:gd name="connsiteX1" fmla="*/ 6350 w 1155700"/>
              <a:gd name="connsiteY1" fmla="*/ 6350 h 12700"/>
            </a:gdLst>
            <a:ahLst/>
            <a:cxnLst>
              <a:cxn ang="0">
                <a:pos x="connsiteX0" y="connsiteY0"/>
              </a:cxn>
              <a:cxn ang="1">
                <a:pos x="connsiteX1" y="connsiteY1"/>
              </a:cxn>
            </a:cxnLst>
            <a:rect l="l" t="t" r="r" b="b"/>
            <a:pathLst>
              <a:path w="1155700" h="12700">
                <a:moveTo>
                  <a:pt x="1149350"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4794250" y="2279650"/>
            <a:ext cx="2984500" cy="12700"/>
          </a:xfrm>
          <a:custGeom>
            <a:avLst/>
            <a:gdLst>
              <a:gd name="connsiteX0" fmla="*/ 2978150 w 2984500"/>
              <a:gd name="connsiteY0" fmla="*/ 6350 h 12700"/>
              <a:gd name="connsiteX1" fmla="*/ 6350 w 2984500"/>
              <a:gd name="connsiteY1" fmla="*/ 6350 h 12700"/>
            </a:gdLst>
            <a:ahLst/>
            <a:cxnLst>
              <a:cxn ang="0">
                <a:pos x="connsiteX0" y="connsiteY0"/>
              </a:cxn>
              <a:cxn ang="1">
                <a:pos x="connsiteX1" y="connsiteY1"/>
              </a:cxn>
            </a:cxnLst>
            <a:rect l="l" t="t" r="r" b="b"/>
            <a:pathLst>
              <a:path w="2984500" h="12700">
                <a:moveTo>
                  <a:pt x="2978150" y="63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5708650" y="2279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57086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57086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57086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57086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57086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57086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5708650" y="4565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2279650" y="5480050"/>
            <a:ext cx="5499100" cy="12700"/>
          </a:xfrm>
          <a:custGeom>
            <a:avLst/>
            <a:gdLst>
              <a:gd name="connsiteX0" fmla="*/ 6350 w 5499100"/>
              <a:gd name="connsiteY0" fmla="*/ 6350 h 12700"/>
              <a:gd name="connsiteX1" fmla="*/ 5492750 w 5499100"/>
              <a:gd name="connsiteY1" fmla="*/ 6350 h 12700"/>
            </a:gdLst>
            <a:ahLst/>
            <a:cxnLst>
              <a:cxn ang="0">
                <a:pos x="connsiteX0" y="connsiteY0"/>
              </a:cxn>
              <a:cxn ang="1">
                <a:pos x="connsiteX1" y="connsiteY1"/>
              </a:cxn>
            </a:cxnLst>
            <a:rect l="l" t="t" r="r" b="b"/>
            <a:pathLst>
              <a:path w="5499100" h="12700">
                <a:moveTo>
                  <a:pt x="6350" y="6350"/>
                </a:moveTo>
                <a:lnTo>
                  <a:pt x="54927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766050" y="2279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7660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Freeform 3"/>
          <p:cNvSpPr/>
          <p:nvPr/>
        </p:nvSpPr>
        <p:spPr>
          <a:xfrm>
            <a:off x="77660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Freeform 3"/>
          <p:cNvSpPr/>
          <p:nvPr/>
        </p:nvSpPr>
        <p:spPr>
          <a:xfrm>
            <a:off x="77660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Freeform 3"/>
          <p:cNvSpPr/>
          <p:nvPr/>
        </p:nvSpPr>
        <p:spPr>
          <a:xfrm>
            <a:off x="77660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Freeform 3"/>
          <p:cNvSpPr/>
          <p:nvPr/>
        </p:nvSpPr>
        <p:spPr>
          <a:xfrm>
            <a:off x="77660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Freeform 3"/>
          <p:cNvSpPr/>
          <p:nvPr/>
        </p:nvSpPr>
        <p:spPr>
          <a:xfrm>
            <a:off x="77660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Freeform 3"/>
          <p:cNvSpPr/>
          <p:nvPr/>
        </p:nvSpPr>
        <p:spPr>
          <a:xfrm>
            <a:off x="7766050" y="4565650"/>
            <a:ext cx="12700" cy="927100"/>
          </a:xfrm>
          <a:custGeom>
            <a:avLst/>
            <a:gdLst>
              <a:gd name="connsiteX0" fmla="*/ 6350 w 12700"/>
              <a:gd name="connsiteY0" fmla="*/ 6350 h 927100"/>
              <a:gd name="connsiteX1" fmla="*/ 6350 w 12700"/>
              <a:gd name="connsiteY1" fmla="*/ 920750 h 927100"/>
            </a:gdLst>
            <a:ahLst/>
            <a:cxnLst>
              <a:cxn ang="0">
                <a:pos x="connsiteX0" y="connsiteY0"/>
              </a:cxn>
              <a:cxn ang="1">
                <a:pos x="connsiteX1" y="connsiteY1"/>
              </a:cxn>
            </a:cxnLst>
            <a:rect l="l" t="t" r="r" b="b"/>
            <a:pathLst>
              <a:path w="12700" h="927100">
                <a:moveTo>
                  <a:pt x="6350" y="6350"/>
                </a:moveTo>
                <a:lnTo>
                  <a:pt x="6350" y="9207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Freeform 3"/>
          <p:cNvSpPr/>
          <p:nvPr/>
        </p:nvSpPr>
        <p:spPr>
          <a:xfrm>
            <a:off x="2279650" y="2279650"/>
            <a:ext cx="12700" cy="1612900"/>
          </a:xfrm>
          <a:custGeom>
            <a:avLst/>
            <a:gdLst>
              <a:gd name="connsiteX0" fmla="*/ 6350 w 12700"/>
              <a:gd name="connsiteY0" fmla="*/ 6350 h 1612900"/>
              <a:gd name="connsiteX1" fmla="*/ 6350 w 12700"/>
              <a:gd name="connsiteY1" fmla="*/ 1606550 h 1612900"/>
            </a:gdLst>
            <a:ahLst/>
            <a:cxnLst>
              <a:cxn ang="0">
                <a:pos x="connsiteX0" y="connsiteY0"/>
              </a:cxn>
              <a:cxn ang="1">
                <a:pos x="connsiteX1" y="connsiteY1"/>
              </a:cxn>
            </a:cxnLst>
            <a:rect l="l" t="t" r="r" b="b"/>
            <a:pathLst>
              <a:path w="12700" h="1612900">
                <a:moveTo>
                  <a:pt x="6350" y="6350"/>
                </a:moveTo>
                <a:lnTo>
                  <a:pt x="6350" y="1606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4Ω</a:t>
            </a:r>
            <a:endParaRPr lang="en-US" altLang="zh-CN" sz="3600" dirty="0" smtClean="0">
              <a:latin typeface="Times New Roman" panose="02020603050405020304" pitchFamily="18" charset="0"/>
              <a:cs typeface="Times New Roman" panose="02020603050405020304" pitchFamily="18" charset="0"/>
            </a:endParaRPr>
          </a:p>
        </p:txBody>
      </p:sp>
      <p:sp>
        <p:nvSpPr>
          <p:cNvPr id="47" name="TextBox 1"/>
          <p:cNvSpPr txBox="1"/>
          <p:nvPr/>
        </p:nvSpPr>
        <p:spPr>
          <a:xfrm>
            <a:off x="4838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3Ω</a:t>
            </a:r>
            <a:endParaRPr lang="en-US" altLang="zh-CN" sz="3600" dirty="0" smtClean="0">
              <a:latin typeface="Times New Roman" panose="02020603050405020304" pitchFamily="18" charset="0"/>
              <a:cs typeface="Times New Roman" panose="02020603050405020304" pitchFamily="18" charset="0"/>
            </a:endParaRPr>
          </a:p>
        </p:txBody>
      </p:sp>
      <p:sp>
        <p:nvSpPr>
          <p:cNvPr id="48" name="TextBox 1"/>
          <p:cNvSpPr txBox="1"/>
          <p:nvPr/>
        </p:nvSpPr>
        <p:spPr>
          <a:xfrm>
            <a:off x="8267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49" name="TextBox 1"/>
          <p:cNvSpPr txBox="1"/>
          <p:nvPr/>
        </p:nvSpPr>
        <p:spPr>
          <a:xfrm>
            <a:off x="977900" y="37211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2057400" y="5257800"/>
            <a:ext cx="5943600" cy="457200"/>
          </a:xfrm>
          <a:custGeom>
            <a:avLst/>
            <a:gdLst>
              <a:gd name="connsiteX0" fmla="*/ 2971800 w 5943600"/>
              <a:gd name="connsiteY0" fmla="*/ 457200 h 457200"/>
              <a:gd name="connsiteX1" fmla="*/ 0 w 5943600"/>
              <a:gd name="connsiteY1" fmla="*/ 457200 h 457200"/>
              <a:gd name="connsiteX2" fmla="*/ 0 w 5943600"/>
              <a:gd name="connsiteY2" fmla="*/ 0 h 457200"/>
              <a:gd name="connsiteX3" fmla="*/ 5943600 w 5943600"/>
              <a:gd name="connsiteY3" fmla="*/ 0 h 457200"/>
              <a:gd name="connsiteX4" fmla="*/ 5943600 w 5943600"/>
              <a:gd name="connsiteY4" fmla="*/ 457200 h 457200"/>
              <a:gd name="connsiteX5" fmla="*/ 2971800 w 59436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5943600" h="457200">
                <a:moveTo>
                  <a:pt x="2971800" y="457200"/>
                </a:moveTo>
                <a:lnTo>
                  <a:pt x="0" y="457200"/>
                </a:lnTo>
                <a:lnTo>
                  <a:pt x="0" y="0"/>
                </a:lnTo>
                <a:lnTo>
                  <a:pt x="5943600" y="0"/>
                </a:lnTo>
                <a:lnTo>
                  <a:pt x="5943600" y="457200"/>
                </a:lnTo>
                <a:lnTo>
                  <a:pt x="29718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2039070" y="5239470"/>
            <a:ext cx="5980259" cy="493859"/>
          </a:xfrm>
          <a:custGeom>
            <a:avLst/>
            <a:gdLst>
              <a:gd name="connsiteX0" fmla="*/ 2990129 w 5980259"/>
              <a:gd name="connsiteY0" fmla="*/ 475529 h 493859"/>
              <a:gd name="connsiteX1" fmla="*/ 18329 w 5980259"/>
              <a:gd name="connsiteY1" fmla="*/ 475529 h 493859"/>
              <a:gd name="connsiteX2" fmla="*/ 18329 w 5980259"/>
              <a:gd name="connsiteY2" fmla="*/ 18329 h 493859"/>
              <a:gd name="connsiteX3" fmla="*/ 5961929 w 5980259"/>
              <a:gd name="connsiteY3" fmla="*/ 18329 h 493859"/>
              <a:gd name="connsiteX4" fmla="*/ 5961929 w 5980259"/>
              <a:gd name="connsiteY4" fmla="*/ 475529 h 493859"/>
              <a:gd name="connsiteX5" fmla="*/ 2990129 w 59802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5980259" h="493859">
                <a:moveTo>
                  <a:pt x="2990129" y="475529"/>
                </a:moveTo>
                <a:lnTo>
                  <a:pt x="18329" y="475529"/>
                </a:lnTo>
                <a:lnTo>
                  <a:pt x="18329" y="18329"/>
                </a:lnTo>
                <a:lnTo>
                  <a:pt x="5961929" y="18329"/>
                </a:lnTo>
                <a:lnTo>
                  <a:pt x="5961929" y="475529"/>
                </a:lnTo>
                <a:lnTo>
                  <a:pt x="29901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5486400" y="2057400"/>
            <a:ext cx="2514600" cy="457200"/>
          </a:xfrm>
          <a:custGeom>
            <a:avLst/>
            <a:gdLst>
              <a:gd name="connsiteX0" fmla="*/ 1257300 w 2514600"/>
              <a:gd name="connsiteY0" fmla="*/ 457200 h 457200"/>
              <a:gd name="connsiteX1" fmla="*/ 0 w 2514600"/>
              <a:gd name="connsiteY1" fmla="*/ 457200 h 457200"/>
              <a:gd name="connsiteX2" fmla="*/ 0 w 2514600"/>
              <a:gd name="connsiteY2" fmla="*/ 0 h 457200"/>
              <a:gd name="connsiteX3" fmla="*/ 2514600 w 2514600"/>
              <a:gd name="connsiteY3" fmla="*/ 0 h 457200"/>
              <a:gd name="connsiteX4" fmla="*/ 2514600 w 2514600"/>
              <a:gd name="connsiteY4" fmla="*/ 457200 h 457200"/>
              <a:gd name="connsiteX5" fmla="*/ 1257300 w 25146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514600" h="457200">
                <a:moveTo>
                  <a:pt x="1257300" y="457200"/>
                </a:moveTo>
                <a:lnTo>
                  <a:pt x="0" y="457200"/>
                </a:lnTo>
                <a:lnTo>
                  <a:pt x="0" y="0"/>
                </a:lnTo>
                <a:lnTo>
                  <a:pt x="2514600" y="0"/>
                </a:lnTo>
                <a:lnTo>
                  <a:pt x="2514600" y="457200"/>
                </a:lnTo>
                <a:lnTo>
                  <a:pt x="12573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5468070" y="2039070"/>
            <a:ext cx="2551259" cy="493859"/>
          </a:xfrm>
          <a:custGeom>
            <a:avLst/>
            <a:gdLst>
              <a:gd name="connsiteX0" fmla="*/ 1275629 w 2551259"/>
              <a:gd name="connsiteY0" fmla="*/ 475529 h 493859"/>
              <a:gd name="connsiteX1" fmla="*/ 18329 w 2551259"/>
              <a:gd name="connsiteY1" fmla="*/ 475529 h 493859"/>
              <a:gd name="connsiteX2" fmla="*/ 18329 w 2551259"/>
              <a:gd name="connsiteY2" fmla="*/ 18329 h 493859"/>
              <a:gd name="connsiteX3" fmla="*/ 2532929 w 2551259"/>
              <a:gd name="connsiteY3" fmla="*/ 18329 h 493859"/>
              <a:gd name="connsiteX4" fmla="*/ 2532929 w 2551259"/>
              <a:gd name="connsiteY4" fmla="*/ 475529 h 493859"/>
              <a:gd name="connsiteX5" fmla="*/ 1275629 w 25512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551259" h="493859">
                <a:moveTo>
                  <a:pt x="1275629" y="475529"/>
                </a:moveTo>
                <a:lnTo>
                  <a:pt x="18329" y="475529"/>
                </a:lnTo>
                <a:lnTo>
                  <a:pt x="18329" y="18329"/>
                </a:lnTo>
                <a:lnTo>
                  <a:pt x="2532929" y="18329"/>
                </a:lnTo>
                <a:lnTo>
                  <a:pt x="2532929" y="475529"/>
                </a:lnTo>
                <a:lnTo>
                  <a:pt x="12756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2057400" y="2057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2039070" y="2039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3152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2968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45720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45536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2004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31820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57086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57086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57086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57086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57086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57086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77660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77660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77660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7660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7660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7660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4Ω</a:t>
            </a:r>
            <a:endParaRPr lang="en-US" altLang="zh-CN" sz="3600" dirty="0" smtClean="0">
              <a:latin typeface="Times New Roman" panose="02020603050405020304" pitchFamily="18" charset="0"/>
              <a:cs typeface="Times New Roman" panose="02020603050405020304" pitchFamily="18" charset="0"/>
            </a:endParaRPr>
          </a:p>
        </p:txBody>
      </p:sp>
      <p:sp>
        <p:nvSpPr>
          <p:cNvPr id="38" name="TextBox 1"/>
          <p:cNvSpPr txBox="1"/>
          <p:nvPr/>
        </p:nvSpPr>
        <p:spPr>
          <a:xfrm>
            <a:off x="4838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3Ω</a:t>
            </a:r>
            <a:endParaRPr lang="en-US" altLang="zh-CN" sz="3600" dirty="0" smtClean="0">
              <a:latin typeface="Times New Roman" panose="02020603050405020304" pitchFamily="18" charset="0"/>
              <a:cs typeface="Times New Roman" panose="02020603050405020304" pitchFamily="18" charset="0"/>
            </a:endParaRPr>
          </a:p>
        </p:txBody>
      </p:sp>
      <p:sp>
        <p:nvSpPr>
          <p:cNvPr id="39" name="TextBox 1"/>
          <p:cNvSpPr txBox="1"/>
          <p:nvPr/>
        </p:nvSpPr>
        <p:spPr>
          <a:xfrm>
            <a:off x="8267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40" name="TextBox 1"/>
          <p:cNvSpPr txBox="1"/>
          <p:nvPr/>
        </p:nvSpPr>
        <p:spPr>
          <a:xfrm>
            <a:off x="977900" y="37211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6629400" y="52578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6611070" y="52394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6629400" y="2057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6611070" y="2039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1023619" y="144526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1005290" y="14269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3152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2968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45720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45536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2004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3"/>
          <p:cNvSpPr/>
          <p:nvPr/>
        </p:nvSpPr>
        <p:spPr>
          <a:xfrm>
            <a:off x="31820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57086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57086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57086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57086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57086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57086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77660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77660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77660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7660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7660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7660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4Ω</a:t>
            </a:r>
            <a:endParaRPr lang="en-US" altLang="zh-CN" sz="3600" dirty="0" smtClean="0">
              <a:latin typeface="Times New Roman" panose="02020603050405020304" pitchFamily="18" charset="0"/>
              <a:cs typeface="Times New Roman" panose="02020603050405020304" pitchFamily="18" charset="0"/>
            </a:endParaRPr>
          </a:p>
        </p:txBody>
      </p:sp>
      <p:sp>
        <p:nvSpPr>
          <p:cNvPr id="38" name="TextBox 1"/>
          <p:cNvSpPr txBox="1"/>
          <p:nvPr/>
        </p:nvSpPr>
        <p:spPr>
          <a:xfrm>
            <a:off x="4838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3Ω</a:t>
            </a:r>
            <a:endParaRPr lang="en-US" altLang="zh-CN" sz="3600" dirty="0" smtClean="0">
              <a:latin typeface="Times New Roman" panose="02020603050405020304" pitchFamily="18" charset="0"/>
              <a:cs typeface="Times New Roman" panose="02020603050405020304" pitchFamily="18" charset="0"/>
            </a:endParaRPr>
          </a:p>
        </p:txBody>
      </p:sp>
      <p:sp>
        <p:nvSpPr>
          <p:cNvPr id="39" name="TextBox 1"/>
          <p:cNvSpPr txBox="1"/>
          <p:nvPr/>
        </p:nvSpPr>
        <p:spPr>
          <a:xfrm>
            <a:off x="8267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40" name="TextBox 1"/>
          <p:cNvSpPr txBox="1"/>
          <p:nvPr/>
        </p:nvSpPr>
        <p:spPr>
          <a:xfrm>
            <a:off x="977900" y="37211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6629400" y="52578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6611070" y="52394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6629400" y="2057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6611070" y="2039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1023619" y="144526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1005290" y="14269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3152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2968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45720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45536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2004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3"/>
          <p:cNvSpPr/>
          <p:nvPr/>
        </p:nvSpPr>
        <p:spPr>
          <a:xfrm>
            <a:off x="31820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57086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57086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57086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57086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57086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57086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77660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77660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77660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7660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7660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7660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Freeform 3"/>
          <p:cNvSpPr/>
          <p:nvPr/>
        </p:nvSpPr>
        <p:spPr>
          <a:xfrm>
            <a:off x="1233890" y="1884130"/>
            <a:ext cx="41739" cy="1791799"/>
          </a:xfrm>
          <a:custGeom>
            <a:avLst/>
            <a:gdLst>
              <a:gd name="connsiteX0" fmla="*/ 18329 w 41739"/>
              <a:gd name="connsiteY0" fmla="*/ 18329 h 1791799"/>
              <a:gd name="connsiteX1" fmla="*/ 18329 w 41739"/>
              <a:gd name="connsiteY1" fmla="*/ 904789 h 1791799"/>
              <a:gd name="connsiteX2" fmla="*/ 23409 w 41739"/>
              <a:gd name="connsiteY2" fmla="*/ 904789 h 1791799"/>
              <a:gd name="connsiteX3" fmla="*/ 23409 w 41739"/>
              <a:gd name="connsiteY3" fmla="*/ 1773469 h 1791799"/>
            </a:gdLst>
            <a:ahLst/>
            <a:cxnLst>
              <a:cxn ang="0">
                <a:pos x="connsiteX0" y="connsiteY0"/>
              </a:cxn>
              <a:cxn ang="1">
                <a:pos x="connsiteX1" y="connsiteY1"/>
              </a:cxn>
              <a:cxn ang="2">
                <a:pos x="connsiteX2" y="connsiteY2"/>
              </a:cxn>
              <a:cxn ang="3">
                <a:pos x="connsiteX3" y="connsiteY3"/>
              </a:cxn>
            </a:cxnLst>
            <a:rect l="l" t="t" r="r" b="b"/>
            <a:pathLst>
              <a:path w="41739" h="1791799">
                <a:moveTo>
                  <a:pt x="18329" y="18329"/>
                </a:moveTo>
                <a:lnTo>
                  <a:pt x="18329" y="904789"/>
                </a:lnTo>
                <a:lnTo>
                  <a:pt x="23409" y="904789"/>
                </a:lnTo>
                <a:lnTo>
                  <a:pt x="23409" y="17734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Freeform 3"/>
          <p:cNvSpPr/>
          <p:nvPr/>
        </p:nvSpPr>
        <p:spPr>
          <a:xfrm>
            <a:off x="1238970" y="4325070"/>
            <a:ext cx="5408759" cy="1179659"/>
          </a:xfrm>
          <a:custGeom>
            <a:avLst/>
            <a:gdLst>
              <a:gd name="connsiteX0" fmla="*/ 18329 w 5408759"/>
              <a:gd name="connsiteY0" fmla="*/ 18329 h 1179659"/>
              <a:gd name="connsiteX1" fmla="*/ 18329 w 5408759"/>
              <a:gd name="connsiteY1" fmla="*/ 1161329 h 1179659"/>
              <a:gd name="connsiteX2" fmla="*/ 5390429 w 5408759"/>
              <a:gd name="connsiteY2" fmla="*/ 1161329 h 1179659"/>
            </a:gdLst>
            <a:ahLst/>
            <a:cxnLst>
              <a:cxn ang="0">
                <a:pos x="connsiteX0" y="connsiteY0"/>
              </a:cxn>
              <a:cxn ang="1">
                <a:pos x="connsiteX1" y="connsiteY1"/>
              </a:cxn>
              <a:cxn ang="2">
                <a:pos x="connsiteX2" y="connsiteY2"/>
              </a:cxn>
            </a:cxnLst>
            <a:rect l="l" t="t" r="r" b="b"/>
            <a:pathLst>
              <a:path w="5408759" h="1179659">
                <a:moveTo>
                  <a:pt x="18329" y="18329"/>
                </a:moveTo>
                <a:lnTo>
                  <a:pt x="18329" y="1161329"/>
                </a:lnTo>
                <a:lnTo>
                  <a:pt x="5390429" y="1161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Freeform 3"/>
          <p:cNvSpPr/>
          <p:nvPr/>
        </p:nvSpPr>
        <p:spPr>
          <a:xfrm>
            <a:off x="1462490" y="1654260"/>
            <a:ext cx="1756239" cy="37929"/>
          </a:xfrm>
          <a:custGeom>
            <a:avLst/>
            <a:gdLst>
              <a:gd name="connsiteX0" fmla="*/ 18329 w 1756239"/>
              <a:gd name="connsiteY0" fmla="*/ 19599 h 37929"/>
              <a:gd name="connsiteX1" fmla="*/ 887009 w 1756239"/>
              <a:gd name="connsiteY1" fmla="*/ 19599 h 37929"/>
              <a:gd name="connsiteX2" fmla="*/ 887009 w 1756239"/>
              <a:gd name="connsiteY2" fmla="*/ 18329 h 37929"/>
              <a:gd name="connsiteX3" fmla="*/ 1737909 w 17562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1756239" h="37929">
                <a:moveTo>
                  <a:pt x="18329" y="19599"/>
                </a:moveTo>
                <a:lnTo>
                  <a:pt x="887009" y="19599"/>
                </a:lnTo>
                <a:lnTo>
                  <a:pt x="887009" y="18329"/>
                </a:lnTo>
                <a:lnTo>
                  <a:pt x="17379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Freeform 3"/>
          <p:cNvSpPr/>
          <p:nvPr/>
        </p:nvSpPr>
        <p:spPr>
          <a:xfrm>
            <a:off x="5010870" y="1654260"/>
            <a:ext cx="1865459" cy="421469"/>
          </a:xfrm>
          <a:custGeom>
            <a:avLst/>
            <a:gdLst>
              <a:gd name="connsiteX0" fmla="*/ 18329 w 1865459"/>
              <a:gd name="connsiteY0" fmla="*/ 18329 h 421469"/>
              <a:gd name="connsiteX1" fmla="*/ 1847129 w 1865459"/>
              <a:gd name="connsiteY1" fmla="*/ 18329 h 421469"/>
              <a:gd name="connsiteX2" fmla="*/ 1847129 w 1865459"/>
              <a:gd name="connsiteY2" fmla="*/ 403139 h 421469"/>
            </a:gdLst>
            <a:ahLst/>
            <a:cxnLst>
              <a:cxn ang="0">
                <a:pos x="connsiteX0" y="connsiteY0"/>
              </a:cxn>
              <a:cxn ang="1">
                <a:pos x="connsiteX1" y="connsiteY1"/>
              </a:cxn>
              <a:cxn ang="2">
                <a:pos x="connsiteX2" y="connsiteY2"/>
              </a:cxn>
            </a:cxnLst>
            <a:rect l="l" t="t" r="r" b="b"/>
            <a:pathLst>
              <a:path w="1865459" h="421469">
                <a:moveTo>
                  <a:pt x="18329" y="18329"/>
                </a:moveTo>
                <a:lnTo>
                  <a:pt x="1847129" y="18329"/>
                </a:lnTo>
                <a:lnTo>
                  <a:pt x="1847129" y="40313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Freeform 3"/>
          <p:cNvSpPr/>
          <p:nvPr/>
        </p:nvSpPr>
        <p:spPr>
          <a:xfrm>
            <a:off x="5468070" y="2496270"/>
            <a:ext cx="1408259" cy="493859"/>
          </a:xfrm>
          <a:custGeom>
            <a:avLst/>
            <a:gdLst>
              <a:gd name="connsiteX0" fmla="*/ 1389929 w 1408259"/>
              <a:gd name="connsiteY0" fmla="*/ 18329 h 493859"/>
              <a:gd name="connsiteX1" fmla="*/ 18329 w 1408259"/>
              <a:gd name="connsiteY1" fmla="*/ 475529 h 493859"/>
            </a:gdLst>
            <a:ahLst/>
            <a:cxnLst>
              <a:cxn ang="0">
                <a:pos x="connsiteX0" y="connsiteY0"/>
              </a:cxn>
              <a:cxn ang="1">
                <a:pos x="connsiteX1" y="connsiteY1"/>
              </a:cxn>
            </a:cxnLst>
            <a:rect l="l" t="t" r="r" b="b"/>
            <a:pathLst>
              <a:path w="1408259" h="493859">
                <a:moveTo>
                  <a:pt x="13899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Freeform 3"/>
          <p:cNvSpPr/>
          <p:nvPr/>
        </p:nvSpPr>
        <p:spPr>
          <a:xfrm>
            <a:off x="6839670" y="2496270"/>
            <a:ext cx="1408259" cy="493859"/>
          </a:xfrm>
          <a:custGeom>
            <a:avLst/>
            <a:gdLst>
              <a:gd name="connsiteX0" fmla="*/ 18329 w 1408259"/>
              <a:gd name="connsiteY0" fmla="*/ 18329 h 493859"/>
              <a:gd name="connsiteX1" fmla="*/ 1389929 w 1408259"/>
              <a:gd name="connsiteY1" fmla="*/ 475529 h 493859"/>
            </a:gdLst>
            <a:ahLst/>
            <a:cxnLst>
              <a:cxn ang="0">
                <a:pos x="connsiteX0" y="connsiteY0"/>
              </a:cxn>
              <a:cxn ang="1">
                <a:pos x="connsiteX1" y="connsiteY1"/>
              </a:cxn>
            </a:cxnLst>
            <a:rect l="l" t="t" r="r" b="b"/>
            <a:pathLst>
              <a:path w="1408259" h="493859">
                <a:moveTo>
                  <a:pt x="18329" y="18329"/>
                </a:moveTo>
                <a:lnTo>
                  <a:pt x="13899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Freeform 3"/>
          <p:cNvSpPr/>
          <p:nvPr/>
        </p:nvSpPr>
        <p:spPr>
          <a:xfrm>
            <a:off x="5468070" y="4782270"/>
            <a:ext cx="1408259" cy="493859"/>
          </a:xfrm>
          <a:custGeom>
            <a:avLst/>
            <a:gdLst>
              <a:gd name="connsiteX0" fmla="*/ 18329 w 1408259"/>
              <a:gd name="connsiteY0" fmla="*/ 18329 h 493859"/>
              <a:gd name="connsiteX1" fmla="*/ 1389929 w 1408259"/>
              <a:gd name="connsiteY1" fmla="*/ 475529 h 493859"/>
            </a:gdLst>
            <a:ahLst/>
            <a:cxnLst>
              <a:cxn ang="0">
                <a:pos x="connsiteX0" y="connsiteY0"/>
              </a:cxn>
              <a:cxn ang="1">
                <a:pos x="connsiteX1" y="connsiteY1"/>
              </a:cxn>
            </a:cxnLst>
            <a:rect l="l" t="t" r="r" b="b"/>
            <a:pathLst>
              <a:path w="1408259" h="493859">
                <a:moveTo>
                  <a:pt x="18329" y="18329"/>
                </a:moveTo>
                <a:lnTo>
                  <a:pt x="13899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Freeform 3"/>
          <p:cNvSpPr/>
          <p:nvPr/>
        </p:nvSpPr>
        <p:spPr>
          <a:xfrm>
            <a:off x="6839670" y="4782270"/>
            <a:ext cx="1408259" cy="493859"/>
          </a:xfrm>
          <a:custGeom>
            <a:avLst/>
            <a:gdLst>
              <a:gd name="connsiteX0" fmla="*/ 1389929 w 1408259"/>
              <a:gd name="connsiteY0" fmla="*/ 18329 h 493859"/>
              <a:gd name="connsiteX1" fmla="*/ 18329 w 1408259"/>
              <a:gd name="connsiteY1" fmla="*/ 475529 h 493859"/>
            </a:gdLst>
            <a:ahLst/>
            <a:cxnLst>
              <a:cxn ang="0">
                <a:pos x="connsiteX0" y="connsiteY0"/>
              </a:cxn>
              <a:cxn ang="1">
                <a:pos x="connsiteX1" y="connsiteY1"/>
              </a:cxn>
            </a:cxnLst>
            <a:rect l="l" t="t" r="r" b="b"/>
            <a:pathLst>
              <a:path w="1408259" h="493859">
                <a:moveTo>
                  <a:pt x="13899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4Ω</a:t>
            </a:r>
            <a:endParaRPr lang="en-US" altLang="zh-CN" sz="3600" dirty="0" smtClean="0">
              <a:latin typeface="Times New Roman" panose="02020603050405020304" pitchFamily="18" charset="0"/>
              <a:cs typeface="Times New Roman" panose="02020603050405020304" pitchFamily="18" charset="0"/>
            </a:endParaRPr>
          </a:p>
        </p:txBody>
      </p:sp>
      <p:sp>
        <p:nvSpPr>
          <p:cNvPr id="46" name="TextBox 1"/>
          <p:cNvSpPr txBox="1"/>
          <p:nvPr/>
        </p:nvSpPr>
        <p:spPr>
          <a:xfrm>
            <a:off x="4838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3Ω</a:t>
            </a:r>
            <a:endParaRPr lang="en-US" altLang="zh-CN" sz="3600" dirty="0" smtClean="0">
              <a:latin typeface="Times New Roman" panose="02020603050405020304" pitchFamily="18" charset="0"/>
              <a:cs typeface="Times New Roman" panose="02020603050405020304" pitchFamily="18" charset="0"/>
            </a:endParaRPr>
          </a:p>
        </p:txBody>
      </p:sp>
      <p:sp>
        <p:nvSpPr>
          <p:cNvPr id="47" name="TextBox 1"/>
          <p:cNvSpPr txBox="1"/>
          <p:nvPr/>
        </p:nvSpPr>
        <p:spPr>
          <a:xfrm>
            <a:off x="82677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48" name="TextBox 1"/>
          <p:cNvSpPr txBox="1"/>
          <p:nvPr/>
        </p:nvSpPr>
        <p:spPr>
          <a:xfrm>
            <a:off x="977900" y="37211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6629400" y="52578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6611070" y="52394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6629400" y="2057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6611070" y="2039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023619" y="144526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1005290" y="14269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73152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72968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45720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45536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32004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31820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57086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57086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57086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57086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57086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57086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77660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77660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77660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7660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7660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7660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Freeform 3"/>
          <p:cNvSpPr/>
          <p:nvPr/>
        </p:nvSpPr>
        <p:spPr>
          <a:xfrm>
            <a:off x="1233890" y="1884130"/>
            <a:ext cx="41739" cy="1791799"/>
          </a:xfrm>
          <a:custGeom>
            <a:avLst/>
            <a:gdLst>
              <a:gd name="connsiteX0" fmla="*/ 18329 w 41739"/>
              <a:gd name="connsiteY0" fmla="*/ 18329 h 1791799"/>
              <a:gd name="connsiteX1" fmla="*/ 18329 w 41739"/>
              <a:gd name="connsiteY1" fmla="*/ 904789 h 1791799"/>
              <a:gd name="connsiteX2" fmla="*/ 23409 w 41739"/>
              <a:gd name="connsiteY2" fmla="*/ 904789 h 1791799"/>
              <a:gd name="connsiteX3" fmla="*/ 23409 w 41739"/>
              <a:gd name="connsiteY3" fmla="*/ 1773469 h 1791799"/>
            </a:gdLst>
            <a:ahLst/>
            <a:cxnLst>
              <a:cxn ang="0">
                <a:pos x="connsiteX0" y="connsiteY0"/>
              </a:cxn>
              <a:cxn ang="1">
                <a:pos x="connsiteX1" y="connsiteY1"/>
              </a:cxn>
              <a:cxn ang="2">
                <a:pos x="connsiteX2" y="connsiteY2"/>
              </a:cxn>
              <a:cxn ang="3">
                <a:pos x="connsiteX3" y="connsiteY3"/>
              </a:cxn>
            </a:cxnLst>
            <a:rect l="l" t="t" r="r" b="b"/>
            <a:pathLst>
              <a:path w="41739" h="1791799">
                <a:moveTo>
                  <a:pt x="18329" y="18329"/>
                </a:moveTo>
                <a:lnTo>
                  <a:pt x="18329" y="904789"/>
                </a:lnTo>
                <a:lnTo>
                  <a:pt x="23409" y="904789"/>
                </a:lnTo>
                <a:lnTo>
                  <a:pt x="23409" y="17734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Freeform 3"/>
          <p:cNvSpPr/>
          <p:nvPr/>
        </p:nvSpPr>
        <p:spPr>
          <a:xfrm>
            <a:off x="1238970" y="4325070"/>
            <a:ext cx="5408759" cy="1179659"/>
          </a:xfrm>
          <a:custGeom>
            <a:avLst/>
            <a:gdLst>
              <a:gd name="connsiteX0" fmla="*/ 18329 w 5408759"/>
              <a:gd name="connsiteY0" fmla="*/ 18329 h 1179659"/>
              <a:gd name="connsiteX1" fmla="*/ 18329 w 5408759"/>
              <a:gd name="connsiteY1" fmla="*/ 1161329 h 1179659"/>
              <a:gd name="connsiteX2" fmla="*/ 5390429 w 5408759"/>
              <a:gd name="connsiteY2" fmla="*/ 1161329 h 1179659"/>
            </a:gdLst>
            <a:ahLst/>
            <a:cxnLst>
              <a:cxn ang="0">
                <a:pos x="connsiteX0" y="connsiteY0"/>
              </a:cxn>
              <a:cxn ang="1">
                <a:pos x="connsiteX1" y="connsiteY1"/>
              </a:cxn>
              <a:cxn ang="2">
                <a:pos x="connsiteX2" y="connsiteY2"/>
              </a:cxn>
            </a:cxnLst>
            <a:rect l="l" t="t" r="r" b="b"/>
            <a:pathLst>
              <a:path w="5408759" h="1179659">
                <a:moveTo>
                  <a:pt x="18329" y="18329"/>
                </a:moveTo>
                <a:lnTo>
                  <a:pt x="18329" y="1161329"/>
                </a:lnTo>
                <a:lnTo>
                  <a:pt x="5390429" y="1161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Freeform 3"/>
          <p:cNvSpPr/>
          <p:nvPr/>
        </p:nvSpPr>
        <p:spPr>
          <a:xfrm>
            <a:off x="1462490" y="1654260"/>
            <a:ext cx="1756239" cy="37929"/>
          </a:xfrm>
          <a:custGeom>
            <a:avLst/>
            <a:gdLst>
              <a:gd name="connsiteX0" fmla="*/ 18329 w 1756239"/>
              <a:gd name="connsiteY0" fmla="*/ 19599 h 37929"/>
              <a:gd name="connsiteX1" fmla="*/ 887009 w 1756239"/>
              <a:gd name="connsiteY1" fmla="*/ 19599 h 37929"/>
              <a:gd name="connsiteX2" fmla="*/ 887009 w 1756239"/>
              <a:gd name="connsiteY2" fmla="*/ 18329 h 37929"/>
              <a:gd name="connsiteX3" fmla="*/ 1737909 w 17562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1756239" h="37929">
                <a:moveTo>
                  <a:pt x="18329" y="19599"/>
                </a:moveTo>
                <a:lnTo>
                  <a:pt x="887009" y="19599"/>
                </a:lnTo>
                <a:lnTo>
                  <a:pt x="887009" y="18329"/>
                </a:lnTo>
                <a:lnTo>
                  <a:pt x="17379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Freeform 3"/>
          <p:cNvSpPr/>
          <p:nvPr/>
        </p:nvSpPr>
        <p:spPr>
          <a:xfrm>
            <a:off x="5010870" y="1654260"/>
            <a:ext cx="1865459" cy="421469"/>
          </a:xfrm>
          <a:custGeom>
            <a:avLst/>
            <a:gdLst>
              <a:gd name="connsiteX0" fmla="*/ 18329 w 1865459"/>
              <a:gd name="connsiteY0" fmla="*/ 18329 h 421469"/>
              <a:gd name="connsiteX1" fmla="*/ 1847129 w 1865459"/>
              <a:gd name="connsiteY1" fmla="*/ 18329 h 421469"/>
              <a:gd name="connsiteX2" fmla="*/ 1847129 w 1865459"/>
              <a:gd name="connsiteY2" fmla="*/ 403139 h 421469"/>
            </a:gdLst>
            <a:ahLst/>
            <a:cxnLst>
              <a:cxn ang="0">
                <a:pos x="connsiteX0" y="connsiteY0"/>
              </a:cxn>
              <a:cxn ang="1">
                <a:pos x="connsiteX1" y="connsiteY1"/>
              </a:cxn>
              <a:cxn ang="2">
                <a:pos x="connsiteX2" y="connsiteY2"/>
              </a:cxn>
            </a:cxnLst>
            <a:rect l="l" t="t" r="r" b="b"/>
            <a:pathLst>
              <a:path w="1865459" h="421469">
                <a:moveTo>
                  <a:pt x="18329" y="18329"/>
                </a:moveTo>
                <a:lnTo>
                  <a:pt x="1847129" y="18329"/>
                </a:lnTo>
                <a:lnTo>
                  <a:pt x="1847129" y="40313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Freeform 3"/>
          <p:cNvSpPr/>
          <p:nvPr/>
        </p:nvSpPr>
        <p:spPr>
          <a:xfrm>
            <a:off x="5468070" y="2496270"/>
            <a:ext cx="1408259" cy="493859"/>
          </a:xfrm>
          <a:custGeom>
            <a:avLst/>
            <a:gdLst>
              <a:gd name="connsiteX0" fmla="*/ 1389929 w 1408259"/>
              <a:gd name="connsiteY0" fmla="*/ 18329 h 493859"/>
              <a:gd name="connsiteX1" fmla="*/ 18329 w 1408259"/>
              <a:gd name="connsiteY1" fmla="*/ 475529 h 493859"/>
            </a:gdLst>
            <a:ahLst/>
            <a:cxnLst>
              <a:cxn ang="0">
                <a:pos x="connsiteX0" y="connsiteY0"/>
              </a:cxn>
              <a:cxn ang="1">
                <a:pos x="connsiteX1" y="connsiteY1"/>
              </a:cxn>
            </a:cxnLst>
            <a:rect l="l" t="t" r="r" b="b"/>
            <a:pathLst>
              <a:path w="1408259" h="493859">
                <a:moveTo>
                  <a:pt x="13899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Freeform 3"/>
          <p:cNvSpPr/>
          <p:nvPr/>
        </p:nvSpPr>
        <p:spPr>
          <a:xfrm>
            <a:off x="6839670" y="2496270"/>
            <a:ext cx="1408259" cy="493859"/>
          </a:xfrm>
          <a:custGeom>
            <a:avLst/>
            <a:gdLst>
              <a:gd name="connsiteX0" fmla="*/ 18329 w 1408259"/>
              <a:gd name="connsiteY0" fmla="*/ 18329 h 493859"/>
              <a:gd name="connsiteX1" fmla="*/ 1389929 w 1408259"/>
              <a:gd name="connsiteY1" fmla="*/ 475529 h 493859"/>
            </a:gdLst>
            <a:ahLst/>
            <a:cxnLst>
              <a:cxn ang="0">
                <a:pos x="connsiteX0" y="connsiteY0"/>
              </a:cxn>
              <a:cxn ang="1">
                <a:pos x="connsiteX1" y="connsiteY1"/>
              </a:cxn>
            </a:cxnLst>
            <a:rect l="l" t="t" r="r" b="b"/>
            <a:pathLst>
              <a:path w="1408259" h="493859">
                <a:moveTo>
                  <a:pt x="18329" y="18329"/>
                </a:moveTo>
                <a:lnTo>
                  <a:pt x="13899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Freeform 3"/>
          <p:cNvSpPr/>
          <p:nvPr/>
        </p:nvSpPr>
        <p:spPr>
          <a:xfrm>
            <a:off x="5468070" y="4782270"/>
            <a:ext cx="1408259" cy="493859"/>
          </a:xfrm>
          <a:custGeom>
            <a:avLst/>
            <a:gdLst>
              <a:gd name="connsiteX0" fmla="*/ 18329 w 1408259"/>
              <a:gd name="connsiteY0" fmla="*/ 18329 h 493859"/>
              <a:gd name="connsiteX1" fmla="*/ 1389929 w 1408259"/>
              <a:gd name="connsiteY1" fmla="*/ 475529 h 493859"/>
            </a:gdLst>
            <a:ahLst/>
            <a:cxnLst>
              <a:cxn ang="0">
                <a:pos x="connsiteX0" y="connsiteY0"/>
              </a:cxn>
              <a:cxn ang="1">
                <a:pos x="connsiteX1" y="connsiteY1"/>
              </a:cxn>
            </a:cxnLst>
            <a:rect l="l" t="t" r="r" b="b"/>
            <a:pathLst>
              <a:path w="1408259" h="493859">
                <a:moveTo>
                  <a:pt x="18329" y="18329"/>
                </a:moveTo>
                <a:lnTo>
                  <a:pt x="13899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Freeform 3"/>
          <p:cNvSpPr/>
          <p:nvPr/>
        </p:nvSpPr>
        <p:spPr>
          <a:xfrm>
            <a:off x="6839670" y="4782270"/>
            <a:ext cx="1408259" cy="493859"/>
          </a:xfrm>
          <a:custGeom>
            <a:avLst/>
            <a:gdLst>
              <a:gd name="connsiteX0" fmla="*/ 1389929 w 1408259"/>
              <a:gd name="connsiteY0" fmla="*/ 18329 h 493859"/>
              <a:gd name="connsiteX1" fmla="*/ 18329 w 1408259"/>
              <a:gd name="connsiteY1" fmla="*/ 475529 h 493859"/>
            </a:gdLst>
            <a:ahLst/>
            <a:cxnLst>
              <a:cxn ang="0">
                <a:pos x="connsiteX0" y="connsiteY0"/>
              </a:cxn>
              <a:cxn ang="1">
                <a:pos x="connsiteX1" y="connsiteY1"/>
              </a:cxn>
            </a:cxnLst>
            <a:rect l="l" t="t" r="r" b="b"/>
            <a:pathLst>
              <a:path w="1408259" h="493859">
                <a:moveTo>
                  <a:pt x="13899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Freeform 3"/>
          <p:cNvSpPr/>
          <p:nvPr/>
        </p:nvSpPr>
        <p:spPr>
          <a:xfrm>
            <a:off x="1428750" y="6189979"/>
            <a:ext cx="1897379" cy="22860"/>
          </a:xfrm>
          <a:custGeom>
            <a:avLst/>
            <a:gdLst>
              <a:gd name="connsiteX0" fmla="*/ 0 w 1897379"/>
              <a:gd name="connsiteY0" fmla="*/ 11429 h 22860"/>
              <a:gd name="connsiteX1" fmla="*/ 1897379 w 1897379"/>
              <a:gd name="connsiteY1" fmla="*/ 11429 h 22860"/>
            </a:gdLst>
            <a:ahLst/>
            <a:cxnLst>
              <a:cxn ang="0">
                <a:pos x="connsiteX0" y="connsiteY0"/>
              </a:cxn>
              <a:cxn ang="1">
                <a:pos x="connsiteX1" y="connsiteY1"/>
              </a:cxn>
            </a:cxnLst>
            <a:rect l="l" t="t" r="r" b="b"/>
            <a:pathLst>
              <a:path w="1897379" h="22860">
                <a:moveTo>
                  <a:pt x="0" y="11429"/>
                </a:moveTo>
                <a:lnTo>
                  <a:pt x="1897379" y="11429"/>
                </a:lnTo>
              </a:path>
            </a:pathLst>
          </a:custGeom>
          <a:ln w="25400">
            <a:solidFill>
              <a:srgbClr val="1A1A1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Freeform 3"/>
          <p:cNvSpPr/>
          <p:nvPr/>
        </p:nvSpPr>
        <p:spPr>
          <a:xfrm>
            <a:off x="1475739" y="6761480"/>
            <a:ext cx="687070" cy="22859"/>
          </a:xfrm>
          <a:custGeom>
            <a:avLst/>
            <a:gdLst>
              <a:gd name="connsiteX0" fmla="*/ 0 w 687070"/>
              <a:gd name="connsiteY0" fmla="*/ 11430 h 22859"/>
              <a:gd name="connsiteX1" fmla="*/ 687070 w 687070"/>
              <a:gd name="connsiteY1" fmla="*/ 11430 h 22859"/>
            </a:gdLst>
            <a:ahLst/>
            <a:cxnLst>
              <a:cxn ang="0">
                <a:pos x="connsiteX0" y="connsiteY0"/>
              </a:cxn>
              <a:cxn ang="1">
                <a:pos x="connsiteX1" y="connsiteY1"/>
              </a:cxn>
            </a:cxnLst>
            <a:rect l="l" t="t" r="r" b="b"/>
            <a:pathLst>
              <a:path w="687070" h="22859">
                <a:moveTo>
                  <a:pt x="0" y="11430"/>
                </a:moveTo>
                <a:lnTo>
                  <a:pt x="687070" y="11430"/>
                </a:lnTo>
              </a:path>
            </a:pathLst>
          </a:custGeom>
          <a:ln w="25400">
            <a:solidFill>
              <a:srgbClr val="1A1A1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Freeform 3"/>
          <p:cNvSpPr/>
          <p:nvPr/>
        </p:nvSpPr>
        <p:spPr>
          <a:xfrm>
            <a:off x="2590800" y="6761480"/>
            <a:ext cx="690879" cy="22859"/>
          </a:xfrm>
          <a:custGeom>
            <a:avLst/>
            <a:gdLst>
              <a:gd name="connsiteX0" fmla="*/ 0 w 690879"/>
              <a:gd name="connsiteY0" fmla="*/ 11430 h 22859"/>
              <a:gd name="connsiteX1" fmla="*/ 690879 w 690879"/>
              <a:gd name="connsiteY1" fmla="*/ 11430 h 22859"/>
            </a:gdLst>
            <a:ahLst/>
            <a:cxnLst>
              <a:cxn ang="0">
                <a:pos x="connsiteX0" y="connsiteY0"/>
              </a:cxn>
              <a:cxn ang="1">
                <a:pos x="connsiteX1" y="connsiteY1"/>
              </a:cxn>
            </a:cxnLst>
            <a:rect l="l" t="t" r="r" b="b"/>
            <a:pathLst>
              <a:path w="690879" h="22859">
                <a:moveTo>
                  <a:pt x="0" y="11430"/>
                </a:moveTo>
                <a:lnTo>
                  <a:pt x="690879" y="11430"/>
                </a:lnTo>
              </a:path>
            </a:pathLst>
          </a:custGeom>
          <a:ln w="25400">
            <a:solidFill>
              <a:srgbClr val="1A1A1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842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4Ω</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49" name="TextBox 1"/>
          <p:cNvSpPr txBox="1"/>
          <p:nvPr/>
        </p:nvSpPr>
        <p:spPr>
          <a:xfrm>
            <a:off x="4838700" y="3568700"/>
            <a:ext cx="5842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3Ω</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50" name="TextBox 1"/>
          <p:cNvSpPr txBox="1"/>
          <p:nvPr/>
        </p:nvSpPr>
        <p:spPr>
          <a:xfrm>
            <a:off x="8267700" y="3568700"/>
            <a:ext cx="5842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6Ω</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51" name="TextBox 1"/>
          <p:cNvSpPr txBox="1"/>
          <p:nvPr/>
        </p:nvSpPr>
        <p:spPr>
          <a:xfrm>
            <a:off x="977900" y="3721100"/>
            <a:ext cx="5461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6V</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52" name="TextBox 1"/>
          <p:cNvSpPr txBox="1"/>
          <p:nvPr/>
        </p:nvSpPr>
        <p:spPr>
          <a:xfrm>
            <a:off x="1498600" y="6273800"/>
            <a:ext cx="585097" cy="1123384"/>
          </a:xfrm>
          <a:prstGeom prst="rect">
            <a:avLst/>
          </a:prstGeom>
          <a:noFill/>
        </p:spPr>
        <p:txBody>
          <a:bodyPr wrap="none" lIns="0" tIns="0" rIns="0" rtlCol="0">
            <a:spAutoFit/>
          </a:bodyPr>
          <a:lstStyle/>
          <a:p>
            <a:pPr>
              <a:lnSpc>
                <a:spcPts val="3900"/>
              </a:lnSpc>
              <a:tabLst>
                <a:tab pos="203200" algn="l"/>
              </a:tabLst>
            </a:pPr>
            <a:r>
              <a:rPr lang="en-US" altLang="zh-CN" dirty="0" smtClean="0"/>
              <a:t>	</a:t>
            </a:r>
            <a:r>
              <a:rPr lang="en-US" altLang="zh-CN" sz="3590" dirty="0" smtClean="0">
                <a:latin typeface="Times New Roman" panose="02020603050405020304" pitchFamily="18" charset="0"/>
                <a:cs typeface="Times New Roman" panose="02020603050405020304" pitchFamily="18" charset="0"/>
              </a:rPr>
              <a:t>1</a:t>
            </a:r>
            <a:endParaRPr lang="en-US" altLang="zh-CN" sz="3590" dirty="0" smtClean="0">
              <a:latin typeface="Times New Roman" panose="02020603050405020304" pitchFamily="18" charset="0"/>
              <a:cs typeface="Times New Roman" panose="02020603050405020304" pitchFamily="18" charset="0"/>
            </a:endParaRPr>
          </a:p>
          <a:p>
            <a:pPr>
              <a:lnSpc>
                <a:spcPts val="4500"/>
              </a:lnSpc>
              <a:tabLst>
                <a:tab pos="203200" algn="l"/>
              </a:tabLst>
            </a:pPr>
            <a:r>
              <a:rPr lang="en-US" altLang="zh-CN" sz="3590" dirty="0" smtClean="0">
                <a:latin typeface="Times New Roman" panose="02020603050405020304" pitchFamily="18" charset="0"/>
                <a:cs typeface="Times New Roman" panose="02020603050405020304" pitchFamily="18" charset="0"/>
              </a:rPr>
              <a:t>3</a:t>
            </a:r>
            <a:r>
              <a:rPr lang="en-US" altLang="zh-CN" sz="3590" dirty="0">
                <a:latin typeface="Symbol" panose="05050102010706020507" pitchFamily="18" charset="0"/>
                <a:cs typeface="Times New Roman" panose="02020603050405020304" pitchFamily="18" charset="0"/>
                <a:sym typeface="Symbol" panose="05050102010706020507"/>
              </a:rPr>
              <a:t></a:t>
            </a:r>
            <a:endParaRPr lang="en-US" altLang="zh-CN" sz="3590" dirty="0" smtClean="0">
              <a:latin typeface="Symbol" panose="05050102010706020507" pitchFamily="18" charset="0"/>
              <a:cs typeface="Symbol" panose="05050102010706020507" pitchFamily="18" charset="0"/>
            </a:endParaRPr>
          </a:p>
        </p:txBody>
      </p:sp>
      <p:sp>
        <p:nvSpPr>
          <p:cNvPr id="53" name="TextBox 1"/>
          <p:cNvSpPr txBox="1"/>
          <p:nvPr/>
        </p:nvSpPr>
        <p:spPr>
          <a:xfrm>
            <a:off x="2197100" y="5715000"/>
            <a:ext cx="292100" cy="1320800"/>
          </a:xfrm>
          <a:prstGeom prst="rect">
            <a:avLst/>
          </a:prstGeom>
          <a:noFill/>
        </p:spPr>
        <p:txBody>
          <a:bodyPr wrap="none" lIns="0" tIns="0" rIns="0" rtlCol="0">
            <a:spAutoFit/>
          </a:bodyPr>
          <a:lstStyle/>
          <a:p>
            <a:pPr>
              <a:lnSpc>
                <a:spcPts val="3900"/>
              </a:lnSpc>
              <a:tabLst>
                <a:tab pos="63500" algn="l"/>
              </a:tabLst>
            </a:pPr>
            <a:r>
              <a:rPr lang="en-US" altLang="zh-CN" dirty="0" smtClean="0"/>
              <a:t>	</a:t>
            </a:r>
            <a:r>
              <a:rPr lang="en-US" altLang="zh-CN" sz="3590" dirty="0" smtClean="0">
                <a:latin typeface="Times New Roman" panose="02020603050405020304" pitchFamily="18" charset="0"/>
                <a:cs typeface="Times New Roman" panose="02020603050405020304" pitchFamily="18" charset="0"/>
              </a:rPr>
              <a:t>1</a:t>
            </a:r>
            <a:endParaRPr lang="en-US" altLang="zh-CN" sz="359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4400"/>
              </a:lnSpc>
              <a:tabLst>
                <a:tab pos="63500" algn="l"/>
              </a:tabLst>
            </a:pPr>
            <a:r>
              <a:rPr lang="en-US" altLang="zh-CN" sz="3590" dirty="0" smtClean="0">
                <a:latin typeface="Symbol" panose="05050102010706020507" pitchFamily="18" charset="0"/>
                <a:cs typeface="Symbol" panose="05050102010706020507" pitchFamily="18" charset="0"/>
              </a:rPr>
              <a:t>+</a:t>
            </a:r>
            <a:endParaRPr lang="en-US" altLang="zh-CN" sz="3590" dirty="0" smtClean="0">
              <a:latin typeface="Symbol" panose="05050102010706020507" pitchFamily="18" charset="0"/>
              <a:cs typeface="Symbol" panose="05050102010706020507" pitchFamily="18" charset="0"/>
            </a:endParaRPr>
          </a:p>
        </p:txBody>
      </p:sp>
      <p:sp>
        <p:nvSpPr>
          <p:cNvPr id="54" name="TextBox 1"/>
          <p:cNvSpPr txBox="1"/>
          <p:nvPr/>
        </p:nvSpPr>
        <p:spPr>
          <a:xfrm>
            <a:off x="2616200" y="6273800"/>
            <a:ext cx="700513" cy="1123384"/>
          </a:xfrm>
          <a:prstGeom prst="rect">
            <a:avLst/>
          </a:prstGeom>
          <a:noFill/>
        </p:spPr>
        <p:txBody>
          <a:bodyPr wrap="none" lIns="0" tIns="0" rIns="0" rtlCol="0">
            <a:spAutoFit/>
          </a:bodyPr>
          <a:lstStyle/>
          <a:p>
            <a:pPr>
              <a:lnSpc>
                <a:spcPts val="3900"/>
              </a:lnSpc>
              <a:tabLst>
                <a:tab pos="203200" algn="l"/>
              </a:tabLst>
            </a:pPr>
            <a:r>
              <a:rPr lang="en-US" altLang="zh-CN" dirty="0" smtClean="0"/>
              <a:t>	</a:t>
            </a:r>
            <a:r>
              <a:rPr lang="en-US" altLang="zh-CN" sz="3590" dirty="0" smtClean="0">
                <a:latin typeface="Times New Roman" panose="02020603050405020304" pitchFamily="18" charset="0"/>
                <a:cs typeface="Times New Roman" panose="02020603050405020304" pitchFamily="18" charset="0"/>
              </a:rPr>
              <a:t>1</a:t>
            </a:r>
            <a:endParaRPr lang="en-US" altLang="zh-CN" sz="3590" dirty="0" smtClean="0">
              <a:latin typeface="Times New Roman" panose="02020603050405020304" pitchFamily="18" charset="0"/>
              <a:cs typeface="Times New Roman" panose="02020603050405020304" pitchFamily="18" charset="0"/>
            </a:endParaRPr>
          </a:p>
          <a:p>
            <a:pPr>
              <a:lnSpc>
                <a:spcPts val="4500"/>
              </a:lnSpc>
              <a:tabLst>
                <a:tab pos="203200" algn="l"/>
              </a:tabLst>
            </a:pPr>
            <a:r>
              <a:rPr lang="en-US" altLang="zh-CN" sz="3590" dirty="0" smtClean="0">
                <a:latin typeface="Times New Roman" panose="02020603050405020304" pitchFamily="18" charset="0"/>
                <a:cs typeface="Times New Roman" panose="02020603050405020304" pitchFamily="18" charset="0"/>
              </a:rPr>
              <a:t>6</a:t>
            </a:r>
            <a:r>
              <a:rPr lang="en-US" altLang="zh-CN" sz="3590" dirty="0">
                <a:latin typeface="Symbol" panose="05050102010706020507" pitchFamily="18" charset="0"/>
                <a:cs typeface="Times New Roman" panose="02020603050405020304" pitchFamily="18" charset="0"/>
                <a:sym typeface="Symbol" panose="05050102010706020507"/>
              </a:rPr>
              <a:t> </a:t>
            </a:r>
            <a:endParaRPr lang="en-US" altLang="zh-CN" sz="3590" dirty="0" smtClean="0">
              <a:latin typeface="Symbol" panose="05050102010706020507" pitchFamily="18" charset="0"/>
              <a:cs typeface="Symbol" panose="05050102010706020507" pitchFamily="18" charset="0"/>
            </a:endParaRPr>
          </a:p>
        </p:txBody>
      </p:sp>
      <p:sp>
        <p:nvSpPr>
          <p:cNvPr id="55" name="TextBox 1"/>
          <p:cNvSpPr txBox="1"/>
          <p:nvPr/>
        </p:nvSpPr>
        <p:spPr>
          <a:xfrm>
            <a:off x="3352800" y="5943600"/>
            <a:ext cx="953787" cy="546303"/>
          </a:xfrm>
          <a:prstGeom prst="rect">
            <a:avLst/>
          </a:prstGeom>
          <a:noFill/>
        </p:spPr>
        <p:txBody>
          <a:bodyPr wrap="none" lIns="0" tIns="0" rIns="0" rtlCol="0">
            <a:spAutoFit/>
          </a:bodyPr>
          <a:lstStyle/>
          <a:p>
            <a:pPr>
              <a:lnSpc>
                <a:spcPts val="3900"/>
              </a:lnSpc>
            </a:pPr>
            <a:r>
              <a:rPr lang="en-US" altLang="zh-CN" sz="3590" dirty="0" smtClean="0">
                <a:latin typeface="Symbol" panose="05050102010706020507" pitchFamily="18" charset="0"/>
                <a:cs typeface="Symbol" panose="05050102010706020507" pitchFamily="18" charset="0"/>
              </a:rPr>
              <a:t>=</a:t>
            </a:r>
            <a:r>
              <a:rPr lang="en-US" altLang="zh-CN" sz="3590" dirty="0" smtClean="0">
                <a:latin typeface="Times New Roman" panose="02020603050405020304" pitchFamily="18" charset="0"/>
                <a:cs typeface="Times New Roman" panose="02020603050405020304" pitchFamily="18" charset="0"/>
              </a:rPr>
              <a:t>2</a:t>
            </a:r>
            <a:r>
              <a:rPr lang="en-US" altLang="zh-CN" sz="3590" dirty="0">
                <a:latin typeface="Symbol" panose="05050102010706020507" pitchFamily="18" charset="0"/>
                <a:cs typeface="Times New Roman" panose="02020603050405020304" pitchFamily="18" charset="0"/>
                <a:sym typeface="Symbol" panose="05050102010706020507"/>
              </a:rPr>
              <a:t> </a:t>
            </a:r>
            <a:endParaRPr lang="en-US" altLang="zh-CN" sz="3590" dirty="0" smtClean="0">
              <a:latin typeface="Symbol" panose="05050102010706020507" pitchFamily="18" charset="0"/>
              <a:cs typeface="Symbol" panose="05050102010706020507"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6629400" y="52578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6611070" y="52394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6629400" y="2057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6611070" y="2039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1023619" y="144526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1005290" y="14269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59436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59252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32004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31820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0802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0802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70802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70802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70802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70802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1233890" y="1884130"/>
            <a:ext cx="41739" cy="1791799"/>
          </a:xfrm>
          <a:custGeom>
            <a:avLst/>
            <a:gdLst>
              <a:gd name="connsiteX0" fmla="*/ 18329 w 41739"/>
              <a:gd name="connsiteY0" fmla="*/ 18329 h 1791799"/>
              <a:gd name="connsiteX1" fmla="*/ 18329 w 41739"/>
              <a:gd name="connsiteY1" fmla="*/ 904789 h 1791799"/>
              <a:gd name="connsiteX2" fmla="*/ 23409 w 41739"/>
              <a:gd name="connsiteY2" fmla="*/ 904789 h 1791799"/>
              <a:gd name="connsiteX3" fmla="*/ 23409 w 41739"/>
              <a:gd name="connsiteY3" fmla="*/ 1773469 h 1791799"/>
            </a:gdLst>
            <a:ahLst/>
            <a:cxnLst>
              <a:cxn ang="0">
                <a:pos x="connsiteX0" y="connsiteY0"/>
              </a:cxn>
              <a:cxn ang="1">
                <a:pos x="connsiteX1" y="connsiteY1"/>
              </a:cxn>
              <a:cxn ang="2">
                <a:pos x="connsiteX2" y="connsiteY2"/>
              </a:cxn>
              <a:cxn ang="3">
                <a:pos x="connsiteX3" y="connsiteY3"/>
              </a:cxn>
            </a:cxnLst>
            <a:rect l="l" t="t" r="r" b="b"/>
            <a:pathLst>
              <a:path w="41739" h="1791799">
                <a:moveTo>
                  <a:pt x="18329" y="18329"/>
                </a:moveTo>
                <a:lnTo>
                  <a:pt x="18329" y="904789"/>
                </a:lnTo>
                <a:lnTo>
                  <a:pt x="23409" y="904789"/>
                </a:lnTo>
                <a:lnTo>
                  <a:pt x="23409" y="17734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1238970" y="4325070"/>
            <a:ext cx="5408759" cy="1179659"/>
          </a:xfrm>
          <a:custGeom>
            <a:avLst/>
            <a:gdLst>
              <a:gd name="connsiteX0" fmla="*/ 18329 w 5408759"/>
              <a:gd name="connsiteY0" fmla="*/ 18329 h 1179659"/>
              <a:gd name="connsiteX1" fmla="*/ 18329 w 5408759"/>
              <a:gd name="connsiteY1" fmla="*/ 1161329 h 1179659"/>
              <a:gd name="connsiteX2" fmla="*/ 5390429 w 5408759"/>
              <a:gd name="connsiteY2" fmla="*/ 1161329 h 1179659"/>
            </a:gdLst>
            <a:ahLst/>
            <a:cxnLst>
              <a:cxn ang="0">
                <a:pos x="connsiteX0" y="connsiteY0"/>
              </a:cxn>
              <a:cxn ang="1">
                <a:pos x="connsiteX1" y="connsiteY1"/>
              </a:cxn>
              <a:cxn ang="2">
                <a:pos x="connsiteX2" y="connsiteY2"/>
              </a:cxn>
            </a:cxnLst>
            <a:rect l="l" t="t" r="r" b="b"/>
            <a:pathLst>
              <a:path w="5408759" h="1179659">
                <a:moveTo>
                  <a:pt x="18329" y="18329"/>
                </a:moveTo>
                <a:lnTo>
                  <a:pt x="18329" y="1161329"/>
                </a:lnTo>
                <a:lnTo>
                  <a:pt x="5390429" y="1161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1462490" y="1654260"/>
            <a:ext cx="1756239" cy="37929"/>
          </a:xfrm>
          <a:custGeom>
            <a:avLst/>
            <a:gdLst>
              <a:gd name="connsiteX0" fmla="*/ 18329 w 1756239"/>
              <a:gd name="connsiteY0" fmla="*/ 19599 h 37929"/>
              <a:gd name="connsiteX1" fmla="*/ 887009 w 1756239"/>
              <a:gd name="connsiteY1" fmla="*/ 19599 h 37929"/>
              <a:gd name="connsiteX2" fmla="*/ 887009 w 1756239"/>
              <a:gd name="connsiteY2" fmla="*/ 18329 h 37929"/>
              <a:gd name="connsiteX3" fmla="*/ 1737909 w 17562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1756239" h="37929">
                <a:moveTo>
                  <a:pt x="18329" y="19599"/>
                </a:moveTo>
                <a:lnTo>
                  <a:pt x="887009" y="19599"/>
                </a:lnTo>
                <a:lnTo>
                  <a:pt x="887009" y="18329"/>
                </a:lnTo>
                <a:lnTo>
                  <a:pt x="17379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5010870" y="1654260"/>
            <a:ext cx="1865459" cy="421469"/>
          </a:xfrm>
          <a:custGeom>
            <a:avLst/>
            <a:gdLst>
              <a:gd name="connsiteX0" fmla="*/ 18329 w 1865459"/>
              <a:gd name="connsiteY0" fmla="*/ 18329 h 421469"/>
              <a:gd name="connsiteX1" fmla="*/ 1847129 w 1865459"/>
              <a:gd name="connsiteY1" fmla="*/ 18329 h 421469"/>
              <a:gd name="connsiteX2" fmla="*/ 1847129 w 1865459"/>
              <a:gd name="connsiteY2" fmla="*/ 403139 h 421469"/>
            </a:gdLst>
            <a:ahLst/>
            <a:cxnLst>
              <a:cxn ang="0">
                <a:pos x="connsiteX0" y="connsiteY0"/>
              </a:cxn>
              <a:cxn ang="1">
                <a:pos x="connsiteX1" y="connsiteY1"/>
              </a:cxn>
              <a:cxn ang="2">
                <a:pos x="connsiteX2" y="connsiteY2"/>
              </a:cxn>
            </a:cxnLst>
            <a:rect l="l" t="t" r="r" b="b"/>
            <a:pathLst>
              <a:path w="1865459" h="421469">
                <a:moveTo>
                  <a:pt x="18329" y="18329"/>
                </a:moveTo>
                <a:lnTo>
                  <a:pt x="1847129" y="18329"/>
                </a:lnTo>
                <a:lnTo>
                  <a:pt x="1847129" y="40313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6839670" y="2496270"/>
            <a:ext cx="73319" cy="493859"/>
          </a:xfrm>
          <a:custGeom>
            <a:avLst/>
            <a:gdLst>
              <a:gd name="connsiteX0" fmla="*/ 18329 w 73319"/>
              <a:gd name="connsiteY0" fmla="*/ 18329 h 493859"/>
              <a:gd name="connsiteX1" fmla="*/ 18329 w 73319"/>
              <a:gd name="connsiteY1" fmla="*/ 475529 h 493859"/>
            </a:gdLst>
            <a:ahLst/>
            <a:cxnLst>
              <a:cxn ang="0">
                <a:pos x="connsiteX0" y="connsiteY0"/>
              </a:cxn>
              <a:cxn ang="1">
                <a:pos x="connsiteX1" y="connsiteY1"/>
              </a:cxn>
            </a:cxnLst>
            <a:rect l="l" t="t" r="r" b="b"/>
            <a:pathLst>
              <a:path w="73319" h="493859">
                <a:moveTo>
                  <a:pt x="183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6839670" y="4782270"/>
            <a:ext cx="73319" cy="493859"/>
          </a:xfrm>
          <a:custGeom>
            <a:avLst/>
            <a:gdLst>
              <a:gd name="connsiteX0" fmla="*/ 18329 w 73319"/>
              <a:gd name="connsiteY0" fmla="*/ 18329 h 493859"/>
              <a:gd name="connsiteX1" fmla="*/ 18329 w 73319"/>
              <a:gd name="connsiteY1" fmla="*/ 475529 h 493859"/>
            </a:gdLst>
            <a:ahLst/>
            <a:cxnLst>
              <a:cxn ang="0">
                <a:pos x="connsiteX0" y="connsiteY0"/>
              </a:cxn>
              <a:cxn ang="1">
                <a:pos x="connsiteX1" y="connsiteY1"/>
              </a:cxn>
            </a:cxnLst>
            <a:rect l="l" t="t" r="r" b="b"/>
            <a:pathLst>
              <a:path w="73319" h="493859">
                <a:moveTo>
                  <a:pt x="183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1428750" y="6189979"/>
            <a:ext cx="1897379" cy="22860"/>
          </a:xfrm>
          <a:custGeom>
            <a:avLst/>
            <a:gdLst>
              <a:gd name="connsiteX0" fmla="*/ 0 w 1897379"/>
              <a:gd name="connsiteY0" fmla="*/ 11429 h 22860"/>
              <a:gd name="connsiteX1" fmla="*/ 1897379 w 1897379"/>
              <a:gd name="connsiteY1" fmla="*/ 11429 h 22860"/>
            </a:gdLst>
            <a:ahLst/>
            <a:cxnLst>
              <a:cxn ang="0">
                <a:pos x="connsiteX0" y="connsiteY0"/>
              </a:cxn>
              <a:cxn ang="1">
                <a:pos x="connsiteX1" y="connsiteY1"/>
              </a:cxn>
            </a:cxnLst>
            <a:rect l="l" t="t" r="r" b="b"/>
            <a:pathLst>
              <a:path w="1897379" h="22860">
                <a:moveTo>
                  <a:pt x="0" y="11429"/>
                </a:moveTo>
                <a:lnTo>
                  <a:pt x="1897379" y="11429"/>
                </a:lnTo>
              </a:path>
            </a:pathLst>
          </a:custGeom>
          <a:ln w="25400">
            <a:solidFill>
              <a:srgbClr val="1A1A1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1475739" y="6761480"/>
            <a:ext cx="687070" cy="22859"/>
          </a:xfrm>
          <a:custGeom>
            <a:avLst/>
            <a:gdLst>
              <a:gd name="connsiteX0" fmla="*/ 0 w 687070"/>
              <a:gd name="connsiteY0" fmla="*/ 11430 h 22859"/>
              <a:gd name="connsiteX1" fmla="*/ 687070 w 687070"/>
              <a:gd name="connsiteY1" fmla="*/ 11430 h 22859"/>
            </a:gdLst>
            <a:ahLst/>
            <a:cxnLst>
              <a:cxn ang="0">
                <a:pos x="connsiteX0" y="connsiteY0"/>
              </a:cxn>
              <a:cxn ang="1">
                <a:pos x="connsiteX1" y="connsiteY1"/>
              </a:cxn>
            </a:cxnLst>
            <a:rect l="l" t="t" r="r" b="b"/>
            <a:pathLst>
              <a:path w="687070" h="22859">
                <a:moveTo>
                  <a:pt x="0" y="11430"/>
                </a:moveTo>
                <a:lnTo>
                  <a:pt x="687070" y="11430"/>
                </a:lnTo>
              </a:path>
            </a:pathLst>
          </a:custGeom>
          <a:ln w="25400">
            <a:solidFill>
              <a:srgbClr val="1A1A1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Freeform 3"/>
          <p:cNvSpPr/>
          <p:nvPr/>
        </p:nvSpPr>
        <p:spPr>
          <a:xfrm>
            <a:off x="2590800" y="6761480"/>
            <a:ext cx="690879" cy="22859"/>
          </a:xfrm>
          <a:custGeom>
            <a:avLst/>
            <a:gdLst>
              <a:gd name="connsiteX0" fmla="*/ 0 w 690879"/>
              <a:gd name="connsiteY0" fmla="*/ 11430 h 22859"/>
              <a:gd name="connsiteX1" fmla="*/ 690879 w 690879"/>
              <a:gd name="connsiteY1" fmla="*/ 11430 h 22859"/>
            </a:gdLst>
            <a:ahLst/>
            <a:cxnLst>
              <a:cxn ang="0">
                <a:pos x="connsiteX0" y="connsiteY0"/>
              </a:cxn>
              <a:cxn ang="1">
                <a:pos x="connsiteX1" y="connsiteY1"/>
              </a:cxn>
            </a:cxnLst>
            <a:rect l="l" t="t" r="r" b="b"/>
            <a:pathLst>
              <a:path w="690879" h="22859">
                <a:moveTo>
                  <a:pt x="0" y="11430"/>
                </a:moveTo>
                <a:lnTo>
                  <a:pt x="690879" y="11430"/>
                </a:lnTo>
              </a:path>
            </a:pathLst>
          </a:custGeom>
          <a:ln w="25400">
            <a:solidFill>
              <a:srgbClr val="1A1A1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4Ω</a:t>
            </a:r>
            <a:endParaRPr lang="en-US" altLang="zh-CN" sz="3600" dirty="0" smtClean="0">
              <a:latin typeface="Times New Roman" panose="02020603050405020304" pitchFamily="18" charset="0"/>
              <a:cs typeface="Times New Roman" panose="02020603050405020304" pitchFamily="18" charset="0"/>
            </a:endParaRPr>
          </a:p>
        </p:txBody>
      </p:sp>
      <p:sp>
        <p:nvSpPr>
          <p:cNvPr id="39" name="TextBox 1"/>
          <p:cNvSpPr txBox="1"/>
          <p:nvPr/>
        </p:nvSpPr>
        <p:spPr>
          <a:xfrm>
            <a:off x="62103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2Ω</a:t>
            </a:r>
            <a:endParaRPr lang="en-US" altLang="zh-CN" sz="3600" dirty="0" smtClean="0">
              <a:latin typeface="Times New Roman" panose="02020603050405020304" pitchFamily="18" charset="0"/>
              <a:cs typeface="Times New Roman" panose="02020603050405020304" pitchFamily="18" charset="0"/>
            </a:endParaRPr>
          </a:p>
        </p:txBody>
      </p:sp>
      <p:sp>
        <p:nvSpPr>
          <p:cNvPr id="40" name="TextBox 1"/>
          <p:cNvSpPr txBox="1"/>
          <p:nvPr/>
        </p:nvSpPr>
        <p:spPr>
          <a:xfrm>
            <a:off x="977900" y="37211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
        <p:nvSpPr>
          <p:cNvPr id="41" name="TextBox 1"/>
          <p:cNvSpPr txBox="1"/>
          <p:nvPr/>
        </p:nvSpPr>
        <p:spPr>
          <a:xfrm>
            <a:off x="1498600" y="6273800"/>
            <a:ext cx="700513" cy="1123384"/>
          </a:xfrm>
          <a:prstGeom prst="rect">
            <a:avLst/>
          </a:prstGeom>
          <a:noFill/>
        </p:spPr>
        <p:txBody>
          <a:bodyPr wrap="none" lIns="0" tIns="0" rIns="0" rtlCol="0">
            <a:spAutoFit/>
          </a:bodyPr>
          <a:lstStyle/>
          <a:p>
            <a:pPr>
              <a:lnSpc>
                <a:spcPts val="3900"/>
              </a:lnSpc>
              <a:tabLst>
                <a:tab pos="203200" algn="l"/>
              </a:tabLst>
            </a:pPr>
            <a:r>
              <a:rPr lang="en-US" altLang="zh-CN" dirty="0" smtClean="0"/>
              <a:t>	</a:t>
            </a:r>
            <a:r>
              <a:rPr lang="en-US" altLang="zh-CN" sz="3590" dirty="0" smtClean="0">
                <a:latin typeface="Times New Roman" panose="02020603050405020304" pitchFamily="18" charset="0"/>
                <a:cs typeface="Times New Roman" panose="02020603050405020304" pitchFamily="18" charset="0"/>
              </a:rPr>
              <a:t>1</a:t>
            </a:r>
            <a:endParaRPr lang="en-US" altLang="zh-CN" sz="3590" dirty="0" smtClean="0">
              <a:latin typeface="Times New Roman" panose="02020603050405020304" pitchFamily="18" charset="0"/>
              <a:cs typeface="Times New Roman" panose="02020603050405020304" pitchFamily="18" charset="0"/>
            </a:endParaRPr>
          </a:p>
          <a:p>
            <a:pPr>
              <a:lnSpc>
                <a:spcPts val="4500"/>
              </a:lnSpc>
              <a:tabLst>
                <a:tab pos="203200" algn="l"/>
              </a:tabLst>
            </a:pPr>
            <a:r>
              <a:rPr lang="en-US" altLang="zh-CN" sz="3590" dirty="0" smtClean="0">
                <a:latin typeface="Times New Roman" panose="02020603050405020304" pitchFamily="18" charset="0"/>
                <a:cs typeface="Times New Roman" panose="02020603050405020304" pitchFamily="18" charset="0"/>
              </a:rPr>
              <a:t>3</a:t>
            </a:r>
            <a:r>
              <a:rPr lang="en-US" altLang="zh-CN" sz="3590" dirty="0">
                <a:latin typeface="Symbol" panose="05050102010706020507" pitchFamily="18" charset="0"/>
                <a:cs typeface="Times New Roman" panose="02020603050405020304" pitchFamily="18" charset="0"/>
                <a:sym typeface="Symbol" panose="05050102010706020507"/>
              </a:rPr>
              <a:t> </a:t>
            </a:r>
            <a:endParaRPr lang="en-US" altLang="zh-CN" sz="3590" dirty="0" smtClean="0">
              <a:latin typeface="Symbol" panose="05050102010706020507" pitchFamily="18" charset="0"/>
              <a:cs typeface="Symbol" panose="05050102010706020507" pitchFamily="18" charset="0"/>
            </a:endParaRPr>
          </a:p>
        </p:txBody>
      </p:sp>
      <p:sp>
        <p:nvSpPr>
          <p:cNvPr id="42" name="TextBox 1"/>
          <p:cNvSpPr txBox="1"/>
          <p:nvPr/>
        </p:nvSpPr>
        <p:spPr>
          <a:xfrm>
            <a:off x="2197100" y="5715000"/>
            <a:ext cx="292100" cy="1320800"/>
          </a:xfrm>
          <a:prstGeom prst="rect">
            <a:avLst/>
          </a:prstGeom>
          <a:noFill/>
        </p:spPr>
        <p:txBody>
          <a:bodyPr wrap="none" lIns="0" tIns="0" rIns="0" rtlCol="0">
            <a:spAutoFit/>
          </a:bodyPr>
          <a:lstStyle/>
          <a:p>
            <a:pPr>
              <a:lnSpc>
                <a:spcPts val="3900"/>
              </a:lnSpc>
              <a:tabLst>
                <a:tab pos="63500" algn="l"/>
              </a:tabLst>
            </a:pPr>
            <a:r>
              <a:rPr lang="en-US" altLang="zh-CN" dirty="0" smtClean="0"/>
              <a:t>	</a:t>
            </a:r>
            <a:r>
              <a:rPr lang="en-US" altLang="zh-CN" sz="3590" dirty="0" smtClean="0">
                <a:latin typeface="Times New Roman" panose="02020603050405020304" pitchFamily="18" charset="0"/>
                <a:cs typeface="Times New Roman" panose="02020603050405020304" pitchFamily="18" charset="0"/>
              </a:rPr>
              <a:t>1</a:t>
            </a:r>
            <a:endParaRPr lang="en-US" altLang="zh-CN" sz="359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4400"/>
              </a:lnSpc>
              <a:tabLst>
                <a:tab pos="63500" algn="l"/>
              </a:tabLst>
            </a:pPr>
            <a:r>
              <a:rPr lang="en-US" altLang="zh-CN" sz="3590" dirty="0" smtClean="0">
                <a:latin typeface="Symbol" panose="05050102010706020507" pitchFamily="18" charset="0"/>
                <a:cs typeface="Symbol" panose="05050102010706020507" pitchFamily="18" charset="0"/>
              </a:rPr>
              <a:t>+</a:t>
            </a:r>
            <a:endParaRPr lang="en-US" altLang="zh-CN" sz="3590" dirty="0" smtClean="0">
              <a:latin typeface="Symbol" panose="05050102010706020507" pitchFamily="18" charset="0"/>
              <a:cs typeface="Symbol" panose="05050102010706020507" pitchFamily="18" charset="0"/>
            </a:endParaRPr>
          </a:p>
        </p:txBody>
      </p:sp>
      <p:sp>
        <p:nvSpPr>
          <p:cNvPr id="43" name="TextBox 1"/>
          <p:cNvSpPr txBox="1"/>
          <p:nvPr/>
        </p:nvSpPr>
        <p:spPr>
          <a:xfrm>
            <a:off x="2616200" y="6273800"/>
            <a:ext cx="700513" cy="1123384"/>
          </a:xfrm>
          <a:prstGeom prst="rect">
            <a:avLst/>
          </a:prstGeom>
          <a:noFill/>
        </p:spPr>
        <p:txBody>
          <a:bodyPr wrap="none" lIns="0" tIns="0" rIns="0" rtlCol="0">
            <a:spAutoFit/>
          </a:bodyPr>
          <a:lstStyle/>
          <a:p>
            <a:pPr>
              <a:lnSpc>
                <a:spcPts val="3900"/>
              </a:lnSpc>
              <a:tabLst>
                <a:tab pos="203200" algn="l"/>
              </a:tabLst>
            </a:pPr>
            <a:r>
              <a:rPr lang="en-US" altLang="zh-CN" dirty="0" smtClean="0"/>
              <a:t>	</a:t>
            </a:r>
            <a:r>
              <a:rPr lang="en-US" altLang="zh-CN" sz="3590" dirty="0" smtClean="0">
                <a:latin typeface="Times New Roman" panose="02020603050405020304" pitchFamily="18" charset="0"/>
                <a:cs typeface="Times New Roman" panose="02020603050405020304" pitchFamily="18" charset="0"/>
              </a:rPr>
              <a:t>1</a:t>
            </a:r>
            <a:endParaRPr lang="en-US" altLang="zh-CN" sz="3590" dirty="0" smtClean="0">
              <a:latin typeface="Times New Roman" panose="02020603050405020304" pitchFamily="18" charset="0"/>
              <a:cs typeface="Times New Roman" panose="02020603050405020304" pitchFamily="18" charset="0"/>
            </a:endParaRPr>
          </a:p>
          <a:p>
            <a:pPr>
              <a:lnSpc>
                <a:spcPts val="4500"/>
              </a:lnSpc>
              <a:tabLst>
                <a:tab pos="203200" algn="l"/>
              </a:tabLst>
            </a:pPr>
            <a:r>
              <a:rPr lang="en-US" altLang="zh-CN" sz="3590" dirty="0" smtClean="0">
                <a:latin typeface="Times New Roman" panose="02020603050405020304" pitchFamily="18" charset="0"/>
                <a:cs typeface="Times New Roman" panose="02020603050405020304" pitchFamily="18" charset="0"/>
              </a:rPr>
              <a:t>6</a:t>
            </a:r>
            <a:r>
              <a:rPr lang="en-US" altLang="zh-CN" sz="3590" dirty="0">
                <a:latin typeface="Symbol" panose="05050102010706020507" pitchFamily="18" charset="0"/>
                <a:cs typeface="Times New Roman" panose="02020603050405020304" pitchFamily="18" charset="0"/>
                <a:sym typeface="Symbol" panose="05050102010706020507"/>
              </a:rPr>
              <a:t> </a:t>
            </a:r>
            <a:endParaRPr lang="en-US" altLang="zh-CN" sz="3590" dirty="0" smtClean="0">
              <a:latin typeface="Symbol" panose="05050102010706020507" pitchFamily="18" charset="0"/>
              <a:cs typeface="Symbol" panose="05050102010706020507" pitchFamily="18" charset="0"/>
            </a:endParaRPr>
          </a:p>
        </p:txBody>
      </p:sp>
      <p:sp>
        <p:nvSpPr>
          <p:cNvPr id="44" name="TextBox 1"/>
          <p:cNvSpPr txBox="1"/>
          <p:nvPr/>
        </p:nvSpPr>
        <p:spPr>
          <a:xfrm>
            <a:off x="3352800" y="5943600"/>
            <a:ext cx="953787" cy="546303"/>
          </a:xfrm>
          <a:prstGeom prst="rect">
            <a:avLst/>
          </a:prstGeom>
          <a:noFill/>
        </p:spPr>
        <p:txBody>
          <a:bodyPr wrap="none" lIns="0" tIns="0" rIns="0" rtlCol="0">
            <a:spAutoFit/>
          </a:bodyPr>
          <a:lstStyle/>
          <a:p>
            <a:pPr>
              <a:lnSpc>
                <a:spcPts val="3900"/>
              </a:lnSpc>
            </a:pPr>
            <a:r>
              <a:rPr lang="en-US" altLang="zh-CN" sz="3590" dirty="0" smtClean="0">
                <a:latin typeface="Symbol" panose="05050102010706020507" pitchFamily="18" charset="0"/>
                <a:cs typeface="Symbol" panose="05050102010706020507" pitchFamily="18" charset="0"/>
              </a:rPr>
              <a:t>=</a:t>
            </a:r>
            <a:r>
              <a:rPr lang="en-US" altLang="zh-CN" sz="3590" dirty="0" smtClean="0">
                <a:latin typeface="Times New Roman" panose="02020603050405020304" pitchFamily="18" charset="0"/>
                <a:cs typeface="Times New Roman" panose="02020603050405020304" pitchFamily="18" charset="0"/>
              </a:rPr>
              <a:t>2</a:t>
            </a:r>
            <a:r>
              <a:rPr lang="en-US" altLang="zh-CN" sz="3590" dirty="0">
                <a:latin typeface="Symbol" panose="05050102010706020507" pitchFamily="18" charset="0"/>
                <a:cs typeface="Times New Roman" panose="02020603050405020304" pitchFamily="18" charset="0"/>
                <a:sym typeface="Symbol" panose="05050102010706020507"/>
              </a:rPr>
              <a:t> </a:t>
            </a:r>
            <a:endParaRPr lang="en-US" altLang="zh-CN" sz="3590" dirty="0" smtClean="0">
              <a:latin typeface="Symbol" panose="05050102010706020507" pitchFamily="18" charset="0"/>
              <a:cs typeface="Symbol" panose="05050102010706020507"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p:cNvSpPr>
          <p:nvPr>
            <p:ph type="title"/>
          </p:nvPr>
        </p:nvSpPr>
        <p:spPr>
          <a:xfrm>
            <a:off x="457200" y="274638"/>
            <a:ext cx="8905180" cy="1143000"/>
          </a:xfrm>
        </p:spPr>
        <p:txBody>
          <a:bodyPr/>
          <a:lstStyle/>
          <a:p>
            <a:r>
              <a:rPr lang="en-US" altLang="zh-CN" dirty="0" smtClean="0">
                <a:latin typeface="Times New Roman" panose="02020603050405020304" pitchFamily="18" charset="0"/>
                <a:cs typeface="Times New Roman" panose="02020603050405020304" pitchFamily="18" charset="0"/>
              </a:rPr>
              <a:t>Grading</a:t>
            </a:r>
            <a:endParaRPr lang="en-US" altLang="zh-CN" dirty="0" smtClean="0">
              <a:latin typeface="Times New Roman" panose="02020603050405020304" pitchFamily="18" charset="0"/>
              <a:cs typeface="Times New Roman" panose="02020603050405020304" pitchFamily="18" charset="0"/>
            </a:endParaRPr>
          </a:p>
        </p:txBody>
      </p:sp>
      <p:sp>
        <p:nvSpPr>
          <p:cNvPr id="10245" name="Rectangle 3"/>
          <p:cNvSpPr>
            <a:spLocks noGrp="1"/>
          </p:cNvSpPr>
          <p:nvPr>
            <p:ph type="body" idx="1"/>
          </p:nvPr>
        </p:nvSpPr>
        <p:spPr>
          <a:xfrm>
            <a:off x="457200" y="1600200"/>
            <a:ext cx="8905180" cy="4525963"/>
          </a:xfrm>
        </p:spPr>
        <p:txBody>
          <a:bodyPr/>
          <a:lstStyle/>
          <a:p>
            <a:r>
              <a:rPr lang="en-US" altLang="zh-CN" dirty="0" smtClean="0">
                <a:latin typeface="Times New Roman" panose="02020603050405020304" pitchFamily="18" charset="0"/>
                <a:cs typeface="Times New Roman" panose="02020603050405020304" pitchFamily="18" charset="0"/>
              </a:rPr>
              <a:t>The coursework will consist of programming projects, pencil-and-paper homework, and a final exam.</a:t>
            </a:r>
            <a:endParaRPr lang="en-US" altLang="zh-CN" dirty="0" smtClean="0">
              <a:latin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Assignments and attendance: 20%</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Experiments: </a:t>
            </a:r>
            <a:r>
              <a:rPr lang="en-US" altLang="zh-CN"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Final exam: 60%</a:t>
            </a:r>
            <a:endParaRPr lang="en-US" altLang="zh-CN" dirty="0" smtClean="0">
              <a:latin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2"/>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6629400" y="52578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6611070" y="52394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6629400" y="2057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6611070" y="2039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023619" y="144526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1005290" y="14269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59436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59252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32004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1820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0802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0802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70802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70802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70802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70802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1233890" y="1884130"/>
            <a:ext cx="41739" cy="1791799"/>
          </a:xfrm>
          <a:custGeom>
            <a:avLst/>
            <a:gdLst>
              <a:gd name="connsiteX0" fmla="*/ 18329 w 41739"/>
              <a:gd name="connsiteY0" fmla="*/ 18329 h 1791799"/>
              <a:gd name="connsiteX1" fmla="*/ 18329 w 41739"/>
              <a:gd name="connsiteY1" fmla="*/ 904789 h 1791799"/>
              <a:gd name="connsiteX2" fmla="*/ 23409 w 41739"/>
              <a:gd name="connsiteY2" fmla="*/ 904789 h 1791799"/>
              <a:gd name="connsiteX3" fmla="*/ 23409 w 41739"/>
              <a:gd name="connsiteY3" fmla="*/ 1773469 h 1791799"/>
            </a:gdLst>
            <a:ahLst/>
            <a:cxnLst>
              <a:cxn ang="0">
                <a:pos x="connsiteX0" y="connsiteY0"/>
              </a:cxn>
              <a:cxn ang="1">
                <a:pos x="connsiteX1" y="connsiteY1"/>
              </a:cxn>
              <a:cxn ang="2">
                <a:pos x="connsiteX2" y="connsiteY2"/>
              </a:cxn>
              <a:cxn ang="3">
                <a:pos x="connsiteX3" y="connsiteY3"/>
              </a:cxn>
            </a:cxnLst>
            <a:rect l="l" t="t" r="r" b="b"/>
            <a:pathLst>
              <a:path w="41739" h="1791799">
                <a:moveTo>
                  <a:pt x="18329" y="18329"/>
                </a:moveTo>
                <a:lnTo>
                  <a:pt x="18329" y="904789"/>
                </a:lnTo>
                <a:lnTo>
                  <a:pt x="23409" y="904789"/>
                </a:lnTo>
                <a:lnTo>
                  <a:pt x="23409" y="17734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1238970" y="4325070"/>
            <a:ext cx="5408759" cy="1179659"/>
          </a:xfrm>
          <a:custGeom>
            <a:avLst/>
            <a:gdLst>
              <a:gd name="connsiteX0" fmla="*/ 18329 w 5408759"/>
              <a:gd name="connsiteY0" fmla="*/ 18329 h 1179659"/>
              <a:gd name="connsiteX1" fmla="*/ 18329 w 5408759"/>
              <a:gd name="connsiteY1" fmla="*/ 1161329 h 1179659"/>
              <a:gd name="connsiteX2" fmla="*/ 5390429 w 5408759"/>
              <a:gd name="connsiteY2" fmla="*/ 1161329 h 1179659"/>
            </a:gdLst>
            <a:ahLst/>
            <a:cxnLst>
              <a:cxn ang="0">
                <a:pos x="connsiteX0" y="connsiteY0"/>
              </a:cxn>
              <a:cxn ang="1">
                <a:pos x="connsiteX1" y="connsiteY1"/>
              </a:cxn>
              <a:cxn ang="2">
                <a:pos x="connsiteX2" y="connsiteY2"/>
              </a:cxn>
            </a:cxnLst>
            <a:rect l="l" t="t" r="r" b="b"/>
            <a:pathLst>
              <a:path w="5408759" h="1179659">
                <a:moveTo>
                  <a:pt x="18329" y="18329"/>
                </a:moveTo>
                <a:lnTo>
                  <a:pt x="18329" y="1161329"/>
                </a:lnTo>
                <a:lnTo>
                  <a:pt x="5390429" y="1161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1462490" y="1654260"/>
            <a:ext cx="1756239" cy="37929"/>
          </a:xfrm>
          <a:custGeom>
            <a:avLst/>
            <a:gdLst>
              <a:gd name="connsiteX0" fmla="*/ 18329 w 1756239"/>
              <a:gd name="connsiteY0" fmla="*/ 19599 h 37929"/>
              <a:gd name="connsiteX1" fmla="*/ 887009 w 1756239"/>
              <a:gd name="connsiteY1" fmla="*/ 19599 h 37929"/>
              <a:gd name="connsiteX2" fmla="*/ 887009 w 1756239"/>
              <a:gd name="connsiteY2" fmla="*/ 18329 h 37929"/>
              <a:gd name="connsiteX3" fmla="*/ 1737909 w 17562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1756239" h="37929">
                <a:moveTo>
                  <a:pt x="18329" y="19599"/>
                </a:moveTo>
                <a:lnTo>
                  <a:pt x="887009" y="19599"/>
                </a:lnTo>
                <a:lnTo>
                  <a:pt x="887009" y="18329"/>
                </a:lnTo>
                <a:lnTo>
                  <a:pt x="17379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5010870" y="1654260"/>
            <a:ext cx="1865459" cy="421469"/>
          </a:xfrm>
          <a:custGeom>
            <a:avLst/>
            <a:gdLst>
              <a:gd name="connsiteX0" fmla="*/ 18329 w 1865459"/>
              <a:gd name="connsiteY0" fmla="*/ 18329 h 421469"/>
              <a:gd name="connsiteX1" fmla="*/ 1847129 w 1865459"/>
              <a:gd name="connsiteY1" fmla="*/ 18329 h 421469"/>
              <a:gd name="connsiteX2" fmla="*/ 1847129 w 1865459"/>
              <a:gd name="connsiteY2" fmla="*/ 403139 h 421469"/>
            </a:gdLst>
            <a:ahLst/>
            <a:cxnLst>
              <a:cxn ang="0">
                <a:pos x="connsiteX0" y="connsiteY0"/>
              </a:cxn>
              <a:cxn ang="1">
                <a:pos x="connsiteX1" y="connsiteY1"/>
              </a:cxn>
              <a:cxn ang="2">
                <a:pos x="connsiteX2" y="connsiteY2"/>
              </a:cxn>
            </a:cxnLst>
            <a:rect l="l" t="t" r="r" b="b"/>
            <a:pathLst>
              <a:path w="1865459" h="421469">
                <a:moveTo>
                  <a:pt x="18329" y="18329"/>
                </a:moveTo>
                <a:lnTo>
                  <a:pt x="1847129" y="18329"/>
                </a:lnTo>
                <a:lnTo>
                  <a:pt x="1847129" y="40313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6839670" y="2496270"/>
            <a:ext cx="73319" cy="493859"/>
          </a:xfrm>
          <a:custGeom>
            <a:avLst/>
            <a:gdLst>
              <a:gd name="connsiteX0" fmla="*/ 18329 w 73319"/>
              <a:gd name="connsiteY0" fmla="*/ 18329 h 493859"/>
              <a:gd name="connsiteX1" fmla="*/ 18329 w 73319"/>
              <a:gd name="connsiteY1" fmla="*/ 475529 h 493859"/>
            </a:gdLst>
            <a:ahLst/>
            <a:cxnLst>
              <a:cxn ang="0">
                <a:pos x="connsiteX0" y="connsiteY0"/>
              </a:cxn>
              <a:cxn ang="1">
                <a:pos x="connsiteX1" y="connsiteY1"/>
              </a:cxn>
            </a:cxnLst>
            <a:rect l="l" t="t" r="r" b="b"/>
            <a:pathLst>
              <a:path w="73319" h="493859">
                <a:moveTo>
                  <a:pt x="183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6839670" y="4782270"/>
            <a:ext cx="73319" cy="493859"/>
          </a:xfrm>
          <a:custGeom>
            <a:avLst/>
            <a:gdLst>
              <a:gd name="connsiteX0" fmla="*/ 18329 w 73319"/>
              <a:gd name="connsiteY0" fmla="*/ 18329 h 493859"/>
              <a:gd name="connsiteX1" fmla="*/ 18329 w 73319"/>
              <a:gd name="connsiteY1" fmla="*/ 475529 h 493859"/>
            </a:gdLst>
            <a:ahLst/>
            <a:cxnLst>
              <a:cxn ang="0">
                <a:pos x="connsiteX0" y="connsiteY0"/>
              </a:cxn>
              <a:cxn ang="1">
                <a:pos x="connsiteX1" y="connsiteY1"/>
              </a:cxn>
            </a:cxnLst>
            <a:rect l="l" t="t" r="r" b="b"/>
            <a:pathLst>
              <a:path w="73319" h="493859">
                <a:moveTo>
                  <a:pt x="183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842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4Ω</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36" name="TextBox 1"/>
          <p:cNvSpPr txBox="1"/>
          <p:nvPr/>
        </p:nvSpPr>
        <p:spPr>
          <a:xfrm>
            <a:off x="6210300" y="3568700"/>
            <a:ext cx="5842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2Ω</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37" name="TextBox 1"/>
          <p:cNvSpPr txBox="1"/>
          <p:nvPr/>
        </p:nvSpPr>
        <p:spPr>
          <a:xfrm>
            <a:off x="977900" y="3721100"/>
            <a:ext cx="5461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6V</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6629400" y="52578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6611070" y="52394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6629400" y="2057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6611070" y="2039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1023619" y="144526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1005290" y="14269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5943600" y="2971800"/>
            <a:ext cx="1828800" cy="1828800"/>
          </a:xfrm>
          <a:custGeom>
            <a:avLst/>
            <a:gdLst>
              <a:gd name="connsiteX0" fmla="*/ 914400 w 1828800"/>
              <a:gd name="connsiteY0" fmla="*/ 1828800 h 1828800"/>
              <a:gd name="connsiteX1" fmla="*/ 0 w 1828800"/>
              <a:gd name="connsiteY1" fmla="*/ 1828800 h 1828800"/>
              <a:gd name="connsiteX2" fmla="*/ 0 w 1828800"/>
              <a:gd name="connsiteY2" fmla="*/ 0 h 1828800"/>
              <a:gd name="connsiteX3" fmla="*/ 1828800 w 1828800"/>
              <a:gd name="connsiteY3" fmla="*/ 0 h 1828800"/>
              <a:gd name="connsiteX4" fmla="*/ 1828800 w 1828800"/>
              <a:gd name="connsiteY4" fmla="*/ 1828800 h 1828800"/>
              <a:gd name="connsiteX5" fmla="*/ 914400 w 1828800"/>
              <a:gd name="connsiteY5" fmla="*/ 1828800 h 1828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828800">
                <a:moveTo>
                  <a:pt x="914400" y="1828800"/>
                </a:moveTo>
                <a:lnTo>
                  <a:pt x="0" y="1828800"/>
                </a:lnTo>
                <a:lnTo>
                  <a:pt x="0" y="0"/>
                </a:lnTo>
                <a:lnTo>
                  <a:pt x="1828800" y="0"/>
                </a:lnTo>
                <a:lnTo>
                  <a:pt x="1828800" y="1828800"/>
                </a:lnTo>
                <a:lnTo>
                  <a:pt x="914400" y="1828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5925270" y="2953470"/>
            <a:ext cx="1865459" cy="1865459"/>
          </a:xfrm>
          <a:custGeom>
            <a:avLst/>
            <a:gdLst>
              <a:gd name="connsiteX0" fmla="*/ 932729 w 1865459"/>
              <a:gd name="connsiteY0" fmla="*/ 1847129 h 1865459"/>
              <a:gd name="connsiteX1" fmla="*/ 18329 w 1865459"/>
              <a:gd name="connsiteY1" fmla="*/ 1847129 h 1865459"/>
              <a:gd name="connsiteX2" fmla="*/ 18329 w 1865459"/>
              <a:gd name="connsiteY2" fmla="*/ 18329 h 1865459"/>
              <a:gd name="connsiteX3" fmla="*/ 1847129 w 1865459"/>
              <a:gd name="connsiteY3" fmla="*/ 18329 h 1865459"/>
              <a:gd name="connsiteX4" fmla="*/ 1847129 w 1865459"/>
              <a:gd name="connsiteY4" fmla="*/ 1847129 h 1865459"/>
              <a:gd name="connsiteX5" fmla="*/ 932729 w 1865459"/>
              <a:gd name="connsiteY5" fmla="*/ 1847129 h 1865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865459">
                <a:moveTo>
                  <a:pt x="932729" y="1847129"/>
                </a:moveTo>
                <a:lnTo>
                  <a:pt x="18329" y="1847129"/>
                </a:lnTo>
                <a:lnTo>
                  <a:pt x="18329" y="18329"/>
                </a:lnTo>
                <a:lnTo>
                  <a:pt x="1847129" y="18329"/>
                </a:lnTo>
                <a:lnTo>
                  <a:pt x="1847129" y="1847129"/>
                </a:lnTo>
                <a:lnTo>
                  <a:pt x="932729" y="18471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32004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31820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4226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36512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3879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4108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4337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4565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080250" y="31940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080250" y="3422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7080250" y="36512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7080250" y="3879850"/>
            <a:ext cx="241300" cy="241300"/>
          </a:xfrm>
          <a:custGeom>
            <a:avLst/>
            <a:gdLst>
              <a:gd name="connsiteX0" fmla="*/ 6350 w 241300"/>
              <a:gd name="connsiteY0" fmla="*/ 234950 h 241300"/>
              <a:gd name="connsiteX1" fmla="*/ 234950 w 241300"/>
              <a:gd name="connsiteY1" fmla="*/ 6350 h 241300"/>
            </a:gdLst>
            <a:ahLst/>
            <a:cxnLst>
              <a:cxn ang="0">
                <a:pos x="connsiteX0" y="connsiteY0"/>
              </a:cxn>
              <a:cxn ang="1">
                <a:pos x="connsiteX1" y="connsiteY1"/>
              </a:cxn>
            </a:cxnLst>
            <a:rect l="l" t="t" r="r" b="b"/>
            <a:pathLst>
              <a:path w="241300" h="241300">
                <a:moveTo>
                  <a:pt x="6350" y="234950"/>
                </a:moveTo>
                <a:lnTo>
                  <a:pt x="2349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7080250" y="4108450"/>
            <a:ext cx="241300" cy="241300"/>
          </a:xfrm>
          <a:custGeom>
            <a:avLst/>
            <a:gdLst>
              <a:gd name="connsiteX0" fmla="*/ 6350 w 241300"/>
              <a:gd name="connsiteY0" fmla="*/ 6350 h 241300"/>
              <a:gd name="connsiteX1" fmla="*/ 234950 w 241300"/>
              <a:gd name="connsiteY1" fmla="*/ 234950 h 241300"/>
            </a:gdLst>
            <a:ahLst/>
            <a:cxnLst>
              <a:cxn ang="0">
                <a:pos x="connsiteX0" y="connsiteY0"/>
              </a:cxn>
              <a:cxn ang="1">
                <a:pos x="connsiteX1" y="connsiteY1"/>
              </a:cxn>
            </a:cxnLst>
            <a:rect l="l" t="t" r="r" b="b"/>
            <a:pathLst>
              <a:path w="241300" h="241300">
                <a:moveTo>
                  <a:pt x="6350" y="6350"/>
                </a:moveTo>
                <a:lnTo>
                  <a:pt x="2349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7080250" y="4337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1233890" y="1884130"/>
            <a:ext cx="41739" cy="1791799"/>
          </a:xfrm>
          <a:custGeom>
            <a:avLst/>
            <a:gdLst>
              <a:gd name="connsiteX0" fmla="*/ 18329 w 41739"/>
              <a:gd name="connsiteY0" fmla="*/ 18329 h 1791799"/>
              <a:gd name="connsiteX1" fmla="*/ 18329 w 41739"/>
              <a:gd name="connsiteY1" fmla="*/ 904789 h 1791799"/>
              <a:gd name="connsiteX2" fmla="*/ 23409 w 41739"/>
              <a:gd name="connsiteY2" fmla="*/ 904789 h 1791799"/>
              <a:gd name="connsiteX3" fmla="*/ 23409 w 41739"/>
              <a:gd name="connsiteY3" fmla="*/ 1773469 h 1791799"/>
            </a:gdLst>
            <a:ahLst/>
            <a:cxnLst>
              <a:cxn ang="0">
                <a:pos x="connsiteX0" y="connsiteY0"/>
              </a:cxn>
              <a:cxn ang="1">
                <a:pos x="connsiteX1" y="connsiteY1"/>
              </a:cxn>
              <a:cxn ang="2">
                <a:pos x="connsiteX2" y="connsiteY2"/>
              </a:cxn>
              <a:cxn ang="3">
                <a:pos x="connsiteX3" y="connsiteY3"/>
              </a:cxn>
            </a:cxnLst>
            <a:rect l="l" t="t" r="r" b="b"/>
            <a:pathLst>
              <a:path w="41739" h="1791799">
                <a:moveTo>
                  <a:pt x="18329" y="18329"/>
                </a:moveTo>
                <a:lnTo>
                  <a:pt x="18329" y="904789"/>
                </a:lnTo>
                <a:lnTo>
                  <a:pt x="23409" y="904789"/>
                </a:lnTo>
                <a:lnTo>
                  <a:pt x="23409" y="17734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1238970" y="4325070"/>
            <a:ext cx="5408759" cy="1179659"/>
          </a:xfrm>
          <a:custGeom>
            <a:avLst/>
            <a:gdLst>
              <a:gd name="connsiteX0" fmla="*/ 18329 w 5408759"/>
              <a:gd name="connsiteY0" fmla="*/ 18329 h 1179659"/>
              <a:gd name="connsiteX1" fmla="*/ 18329 w 5408759"/>
              <a:gd name="connsiteY1" fmla="*/ 1161329 h 1179659"/>
              <a:gd name="connsiteX2" fmla="*/ 5390429 w 5408759"/>
              <a:gd name="connsiteY2" fmla="*/ 1161329 h 1179659"/>
            </a:gdLst>
            <a:ahLst/>
            <a:cxnLst>
              <a:cxn ang="0">
                <a:pos x="connsiteX0" y="connsiteY0"/>
              </a:cxn>
              <a:cxn ang="1">
                <a:pos x="connsiteX1" y="connsiteY1"/>
              </a:cxn>
              <a:cxn ang="2">
                <a:pos x="connsiteX2" y="connsiteY2"/>
              </a:cxn>
            </a:cxnLst>
            <a:rect l="l" t="t" r="r" b="b"/>
            <a:pathLst>
              <a:path w="5408759" h="1179659">
                <a:moveTo>
                  <a:pt x="18329" y="18329"/>
                </a:moveTo>
                <a:lnTo>
                  <a:pt x="18329" y="1161329"/>
                </a:lnTo>
                <a:lnTo>
                  <a:pt x="5390429" y="1161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1462490" y="1654260"/>
            <a:ext cx="1756239" cy="37929"/>
          </a:xfrm>
          <a:custGeom>
            <a:avLst/>
            <a:gdLst>
              <a:gd name="connsiteX0" fmla="*/ 18329 w 1756239"/>
              <a:gd name="connsiteY0" fmla="*/ 19599 h 37929"/>
              <a:gd name="connsiteX1" fmla="*/ 887009 w 1756239"/>
              <a:gd name="connsiteY1" fmla="*/ 19599 h 37929"/>
              <a:gd name="connsiteX2" fmla="*/ 887009 w 1756239"/>
              <a:gd name="connsiteY2" fmla="*/ 18329 h 37929"/>
              <a:gd name="connsiteX3" fmla="*/ 1737909 w 17562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1756239" h="37929">
                <a:moveTo>
                  <a:pt x="18329" y="19599"/>
                </a:moveTo>
                <a:lnTo>
                  <a:pt x="887009" y="19599"/>
                </a:lnTo>
                <a:lnTo>
                  <a:pt x="887009" y="18329"/>
                </a:lnTo>
                <a:lnTo>
                  <a:pt x="17379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5010870" y="1654260"/>
            <a:ext cx="1865459" cy="421469"/>
          </a:xfrm>
          <a:custGeom>
            <a:avLst/>
            <a:gdLst>
              <a:gd name="connsiteX0" fmla="*/ 18329 w 1865459"/>
              <a:gd name="connsiteY0" fmla="*/ 18329 h 421469"/>
              <a:gd name="connsiteX1" fmla="*/ 1847129 w 1865459"/>
              <a:gd name="connsiteY1" fmla="*/ 18329 h 421469"/>
              <a:gd name="connsiteX2" fmla="*/ 1847129 w 1865459"/>
              <a:gd name="connsiteY2" fmla="*/ 403139 h 421469"/>
            </a:gdLst>
            <a:ahLst/>
            <a:cxnLst>
              <a:cxn ang="0">
                <a:pos x="connsiteX0" y="connsiteY0"/>
              </a:cxn>
              <a:cxn ang="1">
                <a:pos x="connsiteX1" y="connsiteY1"/>
              </a:cxn>
              <a:cxn ang="2">
                <a:pos x="connsiteX2" y="connsiteY2"/>
              </a:cxn>
            </a:cxnLst>
            <a:rect l="l" t="t" r="r" b="b"/>
            <a:pathLst>
              <a:path w="1865459" h="421469">
                <a:moveTo>
                  <a:pt x="18329" y="18329"/>
                </a:moveTo>
                <a:lnTo>
                  <a:pt x="1847129" y="18329"/>
                </a:lnTo>
                <a:lnTo>
                  <a:pt x="1847129" y="40313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6839670" y="2496270"/>
            <a:ext cx="73319" cy="493859"/>
          </a:xfrm>
          <a:custGeom>
            <a:avLst/>
            <a:gdLst>
              <a:gd name="connsiteX0" fmla="*/ 18329 w 73319"/>
              <a:gd name="connsiteY0" fmla="*/ 18329 h 493859"/>
              <a:gd name="connsiteX1" fmla="*/ 18329 w 73319"/>
              <a:gd name="connsiteY1" fmla="*/ 475529 h 493859"/>
            </a:gdLst>
            <a:ahLst/>
            <a:cxnLst>
              <a:cxn ang="0">
                <a:pos x="connsiteX0" y="connsiteY0"/>
              </a:cxn>
              <a:cxn ang="1">
                <a:pos x="connsiteX1" y="connsiteY1"/>
              </a:cxn>
            </a:cxnLst>
            <a:rect l="l" t="t" r="r" b="b"/>
            <a:pathLst>
              <a:path w="73319" h="493859">
                <a:moveTo>
                  <a:pt x="183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6839670" y="4782270"/>
            <a:ext cx="73319" cy="493859"/>
          </a:xfrm>
          <a:custGeom>
            <a:avLst/>
            <a:gdLst>
              <a:gd name="connsiteX0" fmla="*/ 18329 w 73319"/>
              <a:gd name="connsiteY0" fmla="*/ 18329 h 493859"/>
              <a:gd name="connsiteX1" fmla="*/ 18329 w 73319"/>
              <a:gd name="connsiteY1" fmla="*/ 475529 h 493859"/>
            </a:gdLst>
            <a:ahLst/>
            <a:cxnLst>
              <a:cxn ang="0">
                <a:pos x="connsiteX0" y="connsiteY0"/>
              </a:cxn>
              <a:cxn ang="1">
                <a:pos x="connsiteX1" y="connsiteY1"/>
              </a:cxn>
            </a:cxnLst>
            <a:rect l="l" t="t" r="r" b="b"/>
            <a:pathLst>
              <a:path w="73319" h="493859">
                <a:moveTo>
                  <a:pt x="18329" y="18329"/>
                </a:moveTo>
                <a:lnTo>
                  <a:pt x="183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810000" y="14351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4Ω</a:t>
            </a:r>
            <a:endParaRPr lang="en-US" altLang="zh-CN" sz="3600" dirty="0" smtClean="0">
              <a:latin typeface="Times New Roman" panose="02020603050405020304" pitchFamily="18" charset="0"/>
              <a:cs typeface="Times New Roman" panose="02020603050405020304" pitchFamily="18" charset="0"/>
            </a:endParaRPr>
          </a:p>
        </p:txBody>
      </p:sp>
      <p:sp>
        <p:nvSpPr>
          <p:cNvPr id="36" name="TextBox 1"/>
          <p:cNvSpPr txBox="1"/>
          <p:nvPr/>
        </p:nvSpPr>
        <p:spPr>
          <a:xfrm>
            <a:off x="6210300" y="35687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2Ω</a:t>
            </a:r>
            <a:endParaRPr lang="en-US" altLang="zh-CN" sz="3600" dirty="0" smtClean="0">
              <a:latin typeface="Times New Roman" panose="02020603050405020304" pitchFamily="18" charset="0"/>
              <a:cs typeface="Times New Roman" panose="02020603050405020304" pitchFamily="18" charset="0"/>
            </a:endParaRPr>
          </a:p>
        </p:txBody>
      </p:sp>
      <p:sp>
        <p:nvSpPr>
          <p:cNvPr id="37" name="TextBox 1"/>
          <p:cNvSpPr txBox="1"/>
          <p:nvPr/>
        </p:nvSpPr>
        <p:spPr>
          <a:xfrm>
            <a:off x="977900" y="3797300"/>
            <a:ext cx="3403176" cy="2995692"/>
          </a:xfrm>
          <a:prstGeom prst="rect">
            <a:avLst/>
          </a:prstGeom>
          <a:noFill/>
        </p:spPr>
        <p:txBody>
          <a:bodyPr wrap="none" lIns="0" tIns="0" rIns="0" rtlCol="0">
            <a:spAutoFit/>
          </a:bodyPr>
          <a:lstStyle/>
          <a:p>
            <a:pPr>
              <a:lnSpc>
                <a:spcPts val="4000"/>
              </a:lnSpc>
              <a:tabLst>
                <a:tab pos="444500" algn="l"/>
              </a:tabLst>
            </a:pPr>
            <a:r>
              <a:rPr lang="en-US" altLang="zh-CN" sz="3600" dirty="0" smtClean="0">
                <a:solidFill>
                  <a:srgbClr val="3C3C3C"/>
                </a:solidFill>
                <a:latin typeface="Times New Roman" panose="02020603050405020304" pitchFamily="18" charset="0"/>
                <a:cs typeface="Times New Roman" panose="02020603050405020304" pitchFamily="18" charset="0"/>
              </a:rPr>
              <a:t>6V</a:t>
            </a:r>
            <a:endParaRPr lang="en-US" altLang="zh-CN" sz="3600" dirty="0" smtClean="0">
              <a:solidFill>
                <a:srgbClr val="3C3C3C"/>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4000"/>
              </a:lnSpc>
              <a:tabLst>
                <a:tab pos="444500" algn="l"/>
              </a:tabLst>
            </a:pPr>
            <a:r>
              <a:rPr lang="en-US" altLang="zh-CN" dirty="0" smtClean="0"/>
              <a:t>	</a:t>
            </a:r>
            <a:r>
              <a:rPr lang="en-US" altLang="zh-CN" sz="3600" dirty="0" smtClean="0">
                <a:solidFill>
                  <a:srgbClr val="1A1A1A"/>
                </a:solidFill>
                <a:latin typeface="Times New Roman" panose="02020603050405020304" pitchFamily="18" charset="0"/>
                <a:cs typeface="Times New Roman" panose="02020603050405020304" pitchFamily="18" charset="0"/>
              </a:rPr>
              <a:t>4</a:t>
            </a:r>
            <a:r>
              <a:rPr lang="en-US" altLang="zh-CN" sz="3600" dirty="0">
                <a:solidFill>
                  <a:srgbClr val="1A1A1A"/>
                </a:solidFill>
                <a:latin typeface="Symbol" panose="05050102010706020507" pitchFamily="18" charset="0"/>
                <a:cs typeface="Times New Roman" panose="02020603050405020304" pitchFamily="18" charset="0"/>
                <a:sym typeface="Symbol" panose="05050102010706020507"/>
              </a:rPr>
              <a:t>  </a:t>
            </a:r>
            <a:r>
              <a:rPr lang="en-US" altLang="zh-CN" sz="3600" dirty="0" smtClean="0">
                <a:solidFill>
                  <a:srgbClr val="1A1A1A"/>
                </a:solidFill>
                <a:latin typeface="Symbol" panose="05050102010706020507" pitchFamily="18" charset="0"/>
                <a:cs typeface="Symbol" panose="05050102010706020507" pitchFamily="18" charset="0"/>
              </a:rPr>
              <a:t>+</a:t>
            </a:r>
            <a:r>
              <a:rPr lang="en-US" altLang="zh-CN" sz="3600" dirty="0" smtClean="0">
                <a:latin typeface="Times New Roman" panose="02020603050405020304" pitchFamily="18" charset="0"/>
                <a:cs typeface="Times New Roman" panose="02020603050405020304" pitchFamily="18" charset="0"/>
              </a:rPr>
              <a:t> </a:t>
            </a:r>
            <a:r>
              <a:rPr lang="en-US" altLang="zh-CN" sz="3600" dirty="0" smtClean="0">
                <a:solidFill>
                  <a:srgbClr val="1A1A1A"/>
                </a:solidFill>
                <a:latin typeface="Times New Roman" panose="02020603050405020304" pitchFamily="18" charset="0"/>
                <a:cs typeface="Times New Roman" panose="02020603050405020304" pitchFamily="18" charset="0"/>
              </a:rPr>
              <a:t>2</a:t>
            </a:r>
            <a:r>
              <a:rPr lang="en-US" altLang="zh-CN" sz="3600" dirty="0">
                <a:solidFill>
                  <a:srgbClr val="1A1A1A"/>
                </a:solidFill>
                <a:latin typeface="Symbol" panose="05050102010706020507" pitchFamily="18" charset="0"/>
                <a:cs typeface="Times New Roman" panose="02020603050405020304" pitchFamily="18" charset="0"/>
                <a:sym typeface="Symbol" panose="05050102010706020507"/>
              </a:rPr>
              <a:t>  </a:t>
            </a:r>
            <a:r>
              <a:rPr lang="en-US" altLang="zh-CN" sz="3600" dirty="0" smtClean="0">
                <a:solidFill>
                  <a:srgbClr val="1A1A1A"/>
                </a:solidFill>
                <a:latin typeface="Symbol" panose="05050102010706020507" pitchFamily="18" charset="0"/>
                <a:cs typeface="Symbol" panose="05050102010706020507" pitchFamily="18" charset="0"/>
              </a:rPr>
              <a:t>=</a:t>
            </a:r>
            <a:r>
              <a:rPr lang="en-US" altLang="zh-CN" sz="3600" dirty="0" smtClean="0">
                <a:solidFill>
                  <a:srgbClr val="1A1A1A"/>
                </a:solidFill>
                <a:latin typeface="Times New Roman" panose="02020603050405020304" pitchFamily="18" charset="0"/>
                <a:cs typeface="Times New Roman" panose="02020603050405020304" pitchFamily="18" charset="0"/>
              </a:rPr>
              <a:t>6</a:t>
            </a:r>
            <a:r>
              <a:rPr lang="en-US" altLang="zh-CN" sz="3600" dirty="0">
                <a:solidFill>
                  <a:srgbClr val="1A1A1A"/>
                </a:solidFill>
                <a:latin typeface="Symbol" panose="05050102010706020507" pitchFamily="18" charset="0"/>
                <a:cs typeface="Times New Roman" panose="02020603050405020304" pitchFamily="18" charset="0"/>
                <a:sym typeface="Symbol" panose="05050102010706020507"/>
              </a:rPr>
              <a:t> </a:t>
            </a:r>
            <a:endParaRPr lang="en-US" altLang="zh-CN" sz="3600" dirty="0" smtClean="0">
              <a:solidFill>
                <a:srgbClr val="1A1A1A"/>
              </a:solidFill>
              <a:latin typeface="Symbol" panose="05050102010706020507" pitchFamily="18" charset="0"/>
              <a:cs typeface="Symbol" panose="05050102010706020507"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6629400" y="52578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6611070" y="52394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1023619" y="144526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1005290" y="14269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685800" y="3657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667470" y="3639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5943600" y="11430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5925270" y="11246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61658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63944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66230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68516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080250" y="20510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7308850" y="20510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2048235" y="4105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1819635" y="3877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1233890" y="1884130"/>
            <a:ext cx="41739" cy="1791799"/>
          </a:xfrm>
          <a:custGeom>
            <a:avLst/>
            <a:gdLst>
              <a:gd name="connsiteX0" fmla="*/ 18329 w 41739"/>
              <a:gd name="connsiteY0" fmla="*/ 18329 h 1791799"/>
              <a:gd name="connsiteX1" fmla="*/ 18329 w 41739"/>
              <a:gd name="connsiteY1" fmla="*/ 904789 h 1791799"/>
              <a:gd name="connsiteX2" fmla="*/ 23409 w 41739"/>
              <a:gd name="connsiteY2" fmla="*/ 904789 h 1791799"/>
              <a:gd name="connsiteX3" fmla="*/ 23409 w 41739"/>
              <a:gd name="connsiteY3" fmla="*/ 1773469 h 1791799"/>
            </a:gdLst>
            <a:ahLst/>
            <a:cxnLst>
              <a:cxn ang="0">
                <a:pos x="connsiteX0" y="connsiteY0"/>
              </a:cxn>
              <a:cxn ang="1">
                <a:pos x="connsiteX1" y="connsiteY1"/>
              </a:cxn>
              <a:cxn ang="2">
                <a:pos x="connsiteX2" y="connsiteY2"/>
              </a:cxn>
              <a:cxn ang="3">
                <a:pos x="connsiteX3" y="connsiteY3"/>
              </a:cxn>
            </a:cxnLst>
            <a:rect l="l" t="t" r="r" b="b"/>
            <a:pathLst>
              <a:path w="41739" h="1791799">
                <a:moveTo>
                  <a:pt x="18329" y="18329"/>
                </a:moveTo>
                <a:lnTo>
                  <a:pt x="18329" y="904789"/>
                </a:lnTo>
                <a:lnTo>
                  <a:pt x="23409" y="904789"/>
                </a:lnTo>
                <a:lnTo>
                  <a:pt x="23409" y="17734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1238970" y="4325070"/>
            <a:ext cx="5408759" cy="1179659"/>
          </a:xfrm>
          <a:custGeom>
            <a:avLst/>
            <a:gdLst>
              <a:gd name="connsiteX0" fmla="*/ 18329 w 5408759"/>
              <a:gd name="connsiteY0" fmla="*/ 18329 h 1179659"/>
              <a:gd name="connsiteX1" fmla="*/ 18329 w 5408759"/>
              <a:gd name="connsiteY1" fmla="*/ 1161329 h 1179659"/>
              <a:gd name="connsiteX2" fmla="*/ 5390429 w 5408759"/>
              <a:gd name="connsiteY2" fmla="*/ 1161329 h 1179659"/>
            </a:gdLst>
            <a:ahLst/>
            <a:cxnLst>
              <a:cxn ang="0">
                <a:pos x="connsiteX0" y="connsiteY0"/>
              </a:cxn>
              <a:cxn ang="1">
                <a:pos x="connsiteX1" y="connsiteY1"/>
              </a:cxn>
              <a:cxn ang="2">
                <a:pos x="connsiteX2" y="connsiteY2"/>
              </a:cxn>
            </a:cxnLst>
            <a:rect l="l" t="t" r="r" b="b"/>
            <a:pathLst>
              <a:path w="5408759" h="1179659">
                <a:moveTo>
                  <a:pt x="18329" y="18329"/>
                </a:moveTo>
                <a:lnTo>
                  <a:pt x="18329" y="1161329"/>
                </a:lnTo>
                <a:lnTo>
                  <a:pt x="5390429" y="1161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1462490" y="1654260"/>
            <a:ext cx="4499439" cy="37929"/>
          </a:xfrm>
          <a:custGeom>
            <a:avLst/>
            <a:gdLst>
              <a:gd name="connsiteX0" fmla="*/ 18329 w 4499439"/>
              <a:gd name="connsiteY0" fmla="*/ 19599 h 37929"/>
              <a:gd name="connsiteX1" fmla="*/ 2258609 w 4499439"/>
              <a:gd name="connsiteY1" fmla="*/ 19599 h 37929"/>
              <a:gd name="connsiteX2" fmla="*/ 2258609 w 4499439"/>
              <a:gd name="connsiteY2" fmla="*/ 18329 h 37929"/>
              <a:gd name="connsiteX3" fmla="*/ 4481109 w 44994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4499439" h="37929">
                <a:moveTo>
                  <a:pt x="18329" y="19599"/>
                </a:moveTo>
                <a:lnTo>
                  <a:pt x="2258609" y="19599"/>
                </a:lnTo>
                <a:lnTo>
                  <a:pt x="2258609" y="18329"/>
                </a:lnTo>
                <a:lnTo>
                  <a:pt x="44811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6839670" y="2724870"/>
            <a:ext cx="73319" cy="2551259"/>
          </a:xfrm>
          <a:custGeom>
            <a:avLst/>
            <a:gdLst>
              <a:gd name="connsiteX0" fmla="*/ 18329 w 73319"/>
              <a:gd name="connsiteY0" fmla="*/ 18329 h 2551259"/>
              <a:gd name="connsiteX1" fmla="*/ 18329 w 73319"/>
              <a:gd name="connsiteY1" fmla="*/ 2532929 h 2551259"/>
            </a:gdLst>
            <a:ahLst/>
            <a:cxnLst>
              <a:cxn ang="0">
                <a:pos x="connsiteX0" y="connsiteY0"/>
              </a:cxn>
              <a:cxn ang="1">
                <a:pos x="connsiteX1" y="connsiteY1"/>
              </a:cxn>
            </a:cxnLst>
            <a:rect l="l" t="t" r="r" b="b"/>
            <a:pathLst>
              <a:path w="73319" h="2551259">
                <a:moveTo>
                  <a:pt x="18329" y="18329"/>
                </a:moveTo>
                <a:lnTo>
                  <a:pt x="18329" y="25329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6553200" y="14224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24" name="TextBox 1"/>
          <p:cNvSpPr txBox="1"/>
          <p:nvPr/>
        </p:nvSpPr>
        <p:spPr>
          <a:xfrm>
            <a:off x="977900" y="37211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
        <p:nvSpPr>
          <p:cNvPr id="25" name="TextBox 1"/>
          <p:cNvSpPr txBox="1"/>
          <p:nvPr/>
        </p:nvSpPr>
        <p:spPr>
          <a:xfrm>
            <a:off x="1422400" y="6134100"/>
            <a:ext cx="2954335" cy="546303"/>
          </a:xfrm>
          <a:prstGeom prst="rect">
            <a:avLst/>
          </a:prstGeom>
          <a:noFill/>
        </p:spPr>
        <p:txBody>
          <a:bodyPr wrap="none" lIns="0" tIns="0" rIns="0" rtlCol="0">
            <a:spAutoFit/>
          </a:bodyPr>
          <a:lstStyle/>
          <a:p>
            <a:pPr>
              <a:lnSpc>
                <a:spcPts val="3900"/>
              </a:lnSpc>
            </a:pPr>
            <a:r>
              <a:rPr lang="en-US" altLang="zh-CN" sz="3600" dirty="0" smtClean="0">
                <a:latin typeface="Times New Roman" panose="02020603050405020304" pitchFamily="18" charset="0"/>
                <a:cs typeface="Times New Roman" panose="02020603050405020304" pitchFamily="18" charset="0"/>
              </a:rPr>
              <a:t>4</a:t>
            </a:r>
            <a:r>
              <a:rPr lang="en-US" altLang="zh-CN" sz="3600" dirty="0">
                <a:latin typeface="Symbol" panose="05050102010706020507" pitchFamily="18" charset="0"/>
                <a:cs typeface="Times New Roman" panose="02020603050405020304" pitchFamily="18" charset="0"/>
                <a:sym typeface="Symbol" panose="05050102010706020507"/>
              </a:rPr>
              <a:t>  </a:t>
            </a:r>
            <a:r>
              <a:rPr lang="en-US" altLang="zh-CN" sz="3600" dirty="0" smtClean="0">
                <a:latin typeface="Symbol" panose="05050102010706020507" pitchFamily="18" charset="0"/>
                <a:cs typeface="Symbol" panose="05050102010706020507" pitchFamily="18" charset="0"/>
              </a:rPr>
              <a:t>+</a:t>
            </a:r>
            <a:r>
              <a:rPr lang="en-US" altLang="zh-CN" sz="3600" dirty="0" smtClean="0">
                <a:latin typeface="Times New Roman" panose="02020603050405020304" pitchFamily="18" charset="0"/>
                <a:cs typeface="Times New Roman" panose="02020603050405020304" pitchFamily="18" charset="0"/>
              </a:rPr>
              <a:t> 2</a:t>
            </a:r>
            <a:r>
              <a:rPr lang="en-US" altLang="zh-CN" sz="3600" dirty="0">
                <a:latin typeface="Symbol" panose="05050102010706020507" pitchFamily="18" charset="0"/>
                <a:cs typeface="Times New Roman" panose="02020603050405020304" pitchFamily="18" charset="0"/>
                <a:sym typeface="Symbol" panose="05050102010706020507"/>
              </a:rPr>
              <a:t>  </a:t>
            </a:r>
            <a:r>
              <a:rPr lang="en-US" altLang="zh-CN" sz="3600" dirty="0" smtClean="0">
                <a:latin typeface="Symbol" panose="05050102010706020507" pitchFamily="18" charset="0"/>
                <a:cs typeface="Symbol" panose="05050102010706020507" pitchFamily="18" charset="0"/>
              </a:rPr>
              <a:t>=</a:t>
            </a:r>
            <a:r>
              <a:rPr lang="en-US" altLang="zh-CN" sz="3600" dirty="0" smtClean="0">
                <a:latin typeface="Times New Roman" panose="02020603050405020304" pitchFamily="18" charset="0"/>
                <a:cs typeface="Times New Roman" panose="02020603050405020304" pitchFamily="18" charset="0"/>
              </a:rPr>
              <a:t>6</a:t>
            </a:r>
            <a:r>
              <a:rPr lang="en-US" altLang="zh-CN" sz="3600" dirty="0">
                <a:latin typeface="Symbol" panose="05050102010706020507" pitchFamily="18" charset="0"/>
                <a:cs typeface="Times New Roman" panose="02020603050405020304" pitchFamily="18" charset="0"/>
                <a:sym typeface="Symbol" panose="05050102010706020507"/>
              </a:rPr>
              <a:t> </a:t>
            </a:r>
            <a:endParaRPr lang="en-US" altLang="zh-CN" sz="3600" dirty="0" smtClean="0">
              <a:latin typeface="Symbol" panose="05050102010706020507" pitchFamily="18" charset="0"/>
              <a:cs typeface="Symbol" panose="05050102010706020507"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4114800" y="3200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4096470" y="3182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795019" y="530859"/>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776690" y="5125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457200" y="22860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438870" y="22676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3429000" y="2286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3410670" y="2102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36512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38798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41084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43370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45656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47942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1819635" y="27340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1591035" y="25054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1005290" y="969730"/>
            <a:ext cx="41739" cy="1334599"/>
          </a:xfrm>
          <a:custGeom>
            <a:avLst/>
            <a:gdLst>
              <a:gd name="connsiteX0" fmla="*/ 18329 w 41739"/>
              <a:gd name="connsiteY0" fmla="*/ 18329 h 1334599"/>
              <a:gd name="connsiteX1" fmla="*/ 18329 w 41739"/>
              <a:gd name="connsiteY1" fmla="*/ 676189 h 1334599"/>
              <a:gd name="connsiteX2" fmla="*/ 23409 w 41739"/>
              <a:gd name="connsiteY2" fmla="*/ 676189 h 1334599"/>
              <a:gd name="connsiteX3" fmla="*/ 23409 w 41739"/>
              <a:gd name="connsiteY3" fmla="*/ 1316269 h 1334599"/>
            </a:gdLst>
            <a:ahLst/>
            <a:cxnLst>
              <a:cxn ang="0">
                <a:pos x="connsiteX0" y="connsiteY0"/>
              </a:cxn>
              <a:cxn ang="1">
                <a:pos x="connsiteX1" y="connsiteY1"/>
              </a:cxn>
              <a:cxn ang="2">
                <a:pos x="connsiteX2" y="connsiteY2"/>
              </a:cxn>
              <a:cxn ang="3">
                <a:pos x="connsiteX3" y="connsiteY3"/>
              </a:cxn>
            </a:cxnLst>
            <a:rect l="l" t="t" r="r" b="b"/>
            <a:pathLst>
              <a:path w="41739" h="1334599">
                <a:moveTo>
                  <a:pt x="18329" y="18329"/>
                </a:moveTo>
                <a:lnTo>
                  <a:pt x="18329" y="676189"/>
                </a:lnTo>
                <a:lnTo>
                  <a:pt x="23409" y="676189"/>
                </a:lnTo>
                <a:lnTo>
                  <a:pt x="23409" y="13162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1010370" y="2953470"/>
            <a:ext cx="3122759" cy="493859"/>
          </a:xfrm>
          <a:custGeom>
            <a:avLst/>
            <a:gdLst>
              <a:gd name="connsiteX0" fmla="*/ 18329 w 3122759"/>
              <a:gd name="connsiteY0" fmla="*/ 18329 h 493859"/>
              <a:gd name="connsiteX1" fmla="*/ 18329 w 3122759"/>
              <a:gd name="connsiteY1" fmla="*/ 475529 h 493859"/>
              <a:gd name="connsiteX2" fmla="*/ 3104429 w 3122759"/>
              <a:gd name="connsiteY2" fmla="*/ 475529 h 493859"/>
            </a:gdLst>
            <a:ahLst/>
            <a:cxnLst>
              <a:cxn ang="0">
                <a:pos x="connsiteX0" y="connsiteY0"/>
              </a:cxn>
              <a:cxn ang="1">
                <a:pos x="connsiteX1" y="connsiteY1"/>
              </a:cxn>
              <a:cxn ang="2">
                <a:pos x="connsiteX2" y="connsiteY2"/>
              </a:cxn>
            </a:cxnLst>
            <a:rect l="l" t="t" r="r" b="b"/>
            <a:pathLst>
              <a:path w="3122759" h="493859">
                <a:moveTo>
                  <a:pt x="18329" y="18329"/>
                </a:moveTo>
                <a:lnTo>
                  <a:pt x="18329" y="475529"/>
                </a:lnTo>
                <a:lnTo>
                  <a:pt x="31044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1233890" y="739860"/>
            <a:ext cx="2213439" cy="37929"/>
          </a:xfrm>
          <a:custGeom>
            <a:avLst/>
            <a:gdLst>
              <a:gd name="connsiteX0" fmla="*/ 18329 w 2213439"/>
              <a:gd name="connsiteY0" fmla="*/ 19599 h 37929"/>
              <a:gd name="connsiteX1" fmla="*/ 1115609 w 2213439"/>
              <a:gd name="connsiteY1" fmla="*/ 19599 h 37929"/>
              <a:gd name="connsiteX2" fmla="*/ 1115609 w 2213439"/>
              <a:gd name="connsiteY2" fmla="*/ 18329 h 37929"/>
              <a:gd name="connsiteX3" fmla="*/ 2195109 w 22134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2213439" h="37929">
                <a:moveTo>
                  <a:pt x="18329" y="19599"/>
                </a:moveTo>
                <a:lnTo>
                  <a:pt x="1115609" y="19599"/>
                </a:lnTo>
                <a:lnTo>
                  <a:pt x="1115609" y="18329"/>
                </a:lnTo>
                <a:lnTo>
                  <a:pt x="21951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325070" y="1810470"/>
            <a:ext cx="73319" cy="1408259"/>
          </a:xfrm>
          <a:custGeom>
            <a:avLst/>
            <a:gdLst>
              <a:gd name="connsiteX0" fmla="*/ 18329 w 73319"/>
              <a:gd name="connsiteY0" fmla="*/ 18329 h 1408259"/>
              <a:gd name="connsiteX1" fmla="*/ 18329 w 73319"/>
              <a:gd name="connsiteY1" fmla="*/ 1389929 h 1408259"/>
            </a:gdLst>
            <a:ahLst/>
            <a:cxnLst>
              <a:cxn ang="0">
                <a:pos x="connsiteX0" y="connsiteY0"/>
              </a:cxn>
              <a:cxn ang="1">
                <a:pos x="connsiteX1" y="connsiteY1"/>
              </a:cxn>
            </a:cxnLst>
            <a:rect l="l" t="t" r="r" b="b"/>
            <a:pathLst>
              <a:path w="73319" h="1408259">
                <a:moveTo>
                  <a:pt x="18329" y="18329"/>
                </a:moveTo>
                <a:lnTo>
                  <a:pt x="18329" y="13899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4038600" y="5080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24" name="TextBox 1"/>
          <p:cNvSpPr txBox="1"/>
          <p:nvPr/>
        </p:nvSpPr>
        <p:spPr>
          <a:xfrm>
            <a:off x="749300" y="2349500"/>
            <a:ext cx="564257"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6V</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4114800" y="3200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096470" y="3182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795019" y="530859"/>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776690" y="5125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457200" y="22860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38870" y="22676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429000" y="2286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3410670" y="2102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36512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38798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41084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43370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45656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47942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1819635" y="27340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1591035" y="25054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1005290" y="969730"/>
            <a:ext cx="41739" cy="1334599"/>
          </a:xfrm>
          <a:custGeom>
            <a:avLst/>
            <a:gdLst>
              <a:gd name="connsiteX0" fmla="*/ 18329 w 41739"/>
              <a:gd name="connsiteY0" fmla="*/ 18329 h 1334599"/>
              <a:gd name="connsiteX1" fmla="*/ 18329 w 41739"/>
              <a:gd name="connsiteY1" fmla="*/ 676189 h 1334599"/>
              <a:gd name="connsiteX2" fmla="*/ 23409 w 41739"/>
              <a:gd name="connsiteY2" fmla="*/ 676189 h 1334599"/>
              <a:gd name="connsiteX3" fmla="*/ 23409 w 41739"/>
              <a:gd name="connsiteY3" fmla="*/ 1316269 h 1334599"/>
            </a:gdLst>
            <a:ahLst/>
            <a:cxnLst>
              <a:cxn ang="0">
                <a:pos x="connsiteX0" y="connsiteY0"/>
              </a:cxn>
              <a:cxn ang="1">
                <a:pos x="connsiteX1" y="connsiteY1"/>
              </a:cxn>
              <a:cxn ang="2">
                <a:pos x="connsiteX2" y="connsiteY2"/>
              </a:cxn>
              <a:cxn ang="3">
                <a:pos x="connsiteX3" y="connsiteY3"/>
              </a:cxn>
            </a:cxnLst>
            <a:rect l="l" t="t" r="r" b="b"/>
            <a:pathLst>
              <a:path w="41739" h="1334599">
                <a:moveTo>
                  <a:pt x="18329" y="18329"/>
                </a:moveTo>
                <a:lnTo>
                  <a:pt x="18329" y="676189"/>
                </a:lnTo>
                <a:lnTo>
                  <a:pt x="23409" y="676189"/>
                </a:lnTo>
                <a:lnTo>
                  <a:pt x="23409" y="13162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1010370" y="2953470"/>
            <a:ext cx="3122759" cy="493859"/>
          </a:xfrm>
          <a:custGeom>
            <a:avLst/>
            <a:gdLst>
              <a:gd name="connsiteX0" fmla="*/ 18329 w 3122759"/>
              <a:gd name="connsiteY0" fmla="*/ 18329 h 493859"/>
              <a:gd name="connsiteX1" fmla="*/ 18329 w 3122759"/>
              <a:gd name="connsiteY1" fmla="*/ 475529 h 493859"/>
              <a:gd name="connsiteX2" fmla="*/ 3104429 w 3122759"/>
              <a:gd name="connsiteY2" fmla="*/ 475529 h 493859"/>
            </a:gdLst>
            <a:ahLst/>
            <a:cxnLst>
              <a:cxn ang="0">
                <a:pos x="connsiteX0" y="connsiteY0"/>
              </a:cxn>
              <a:cxn ang="1">
                <a:pos x="connsiteX1" y="connsiteY1"/>
              </a:cxn>
              <a:cxn ang="2">
                <a:pos x="connsiteX2" y="connsiteY2"/>
              </a:cxn>
            </a:cxnLst>
            <a:rect l="l" t="t" r="r" b="b"/>
            <a:pathLst>
              <a:path w="3122759" h="493859">
                <a:moveTo>
                  <a:pt x="18329" y="18329"/>
                </a:moveTo>
                <a:lnTo>
                  <a:pt x="18329" y="475529"/>
                </a:lnTo>
                <a:lnTo>
                  <a:pt x="31044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1233890" y="739860"/>
            <a:ext cx="2213439" cy="37929"/>
          </a:xfrm>
          <a:custGeom>
            <a:avLst/>
            <a:gdLst>
              <a:gd name="connsiteX0" fmla="*/ 18329 w 2213439"/>
              <a:gd name="connsiteY0" fmla="*/ 19599 h 37929"/>
              <a:gd name="connsiteX1" fmla="*/ 1115609 w 2213439"/>
              <a:gd name="connsiteY1" fmla="*/ 19599 h 37929"/>
              <a:gd name="connsiteX2" fmla="*/ 1115609 w 2213439"/>
              <a:gd name="connsiteY2" fmla="*/ 18329 h 37929"/>
              <a:gd name="connsiteX3" fmla="*/ 2195109 w 22134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2213439" h="37929">
                <a:moveTo>
                  <a:pt x="18329" y="19599"/>
                </a:moveTo>
                <a:lnTo>
                  <a:pt x="1115609" y="19599"/>
                </a:lnTo>
                <a:lnTo>
                  <a:pt x="1115609" y="18329"/>
                </a:lnTo>
                <a:lnTo>
                  <a:pt x="21951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325070" y="1810470"/>
            <a:ext cx="73319" cy="1408259"/>
          </a:xfrm>
          <a:custGeom>
            <a:avLst/>
            <a:gdLst>
              <a:gd name="connsiteX0" fmla="*/ 18329 w 73319"/>
              <a:gd name="connsiteY0" fmla="*/ 18329 h 1408259"/>
              <a:gd name="connsiteX1" fmla="*/ 18329 w 73319"/>
              <a:gd name="connsiteY1" fmla="*/ 1389929 h 1408259"/>
            </a:gdLst>
            <a:ahLst/>
            <a:cxnLst>
              <a:cxn ang="0">
                <a:pos x="connsiteX0" y="connsiteY0"/>
              </a:cxn>
              <a:cxn ang="1">
                <a:pos x="connsiteX1" y="connsiteY1"/>
              </a:cxn>
            </a:cxnLst>
            <a:rect l="l" t="t" r="r" b="b"/>
            <a:pathLst>
              <a:path w="73319" h="1408259">
                <a:moveTo>
                  <a:pt x="18329" y="18329"/>
                </a:moveTo>
                <a:lnTo>
                  <a:pt x="18329" y="13899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6449059" y="3886200"/>
            <a:ext cx="1600200" cy="457200"/>
          </a:xfrm>
          <a:custGeom>
            <a:avLst/>
            <a:gdLst>
              <a:gd name="connsiteX0" fmla="*/ 800100 w 1600200"/>
              <a:gd name="connsiteY0" fmla="*/ 457200 h 457200"/>
              <a:gd name="connsiteX1" fmla="*/ 0 w 1600200"/>
              <a:gd name="connsiteY1" fmla="*/ 457200 h 457200"/>
              <a:gd name="connsiteX2" fmla="*/ 0 w 1600200"/>
              <a:gd name="connsiteY2" fmla="*/ 0 h 457200"/>
              <a:gd name="connsiteX3" fmla="*/ 1600200 w 1600200"/>
              <a:gd name="connsiteY3" fmla="*/ 0 h 457200"/>
              <a:gd name="connsiteX4" fmla="*/ 1600200 w 1600200"/>
              <a:gd name="connsiteY4" fmla="*/ 457200 h 457200"/>
              <a:gd name="connsiteX5" fmla="*/ 800100 w 1600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600200" h="457200">
                <a:moveTo>
                  <a:pt x="800100" y="457200"/>
                </a:moveTo>
                <a:lnTo>
                  <a:pt x="0" y="457200"/>
                </a:lnTo>
                <a:lnTo>
                  <a:pt x="0" y="0"/>
                </a:lnTo>
                <a:lnTo>
                  <a:pt x="1600200" y="0"/>
                </a:lnTo>
                <a:lnTo>
                  <a:pt x="1600200" y="457200"/>
                </a:lnTo>
                <a:lnTo>
                  <a:pt x="800100" y="45720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6442709" y="3879850"/>
            <a:ext cx="1612900" cy="469900"/>
          </a:xfrm>
          <a:custGeom>
            <a:avLst/>
            <a:gdLst>
              <a:gd name="connsiteX0" fmla="*/ 806450 w 1612900"/>
              <a:gd name="connsiteY0" fmla="*/ 463550 h 469900"/>
              <a:gd name="connsiteX1" fmla="*/ 6350 w 1612900"/>
              <a:gd name="connsiteY1" fmla="*/ 463550 h 469900"/>
              <a:gd name="connsiteX2" fmla="*/ 6350 w 1612900"/>
              <a:gd name="connsiteY2" fmla="*/ 6350 h 469900"/>
              <a:gd name="connsiteX3" fmla="*/ 1606550 w 1612900"/>
              <a:gd name="connsiteY3" fmla="*/ 6350 h 469900"/>
              <a:gd name="connsiteX4" fmla="*/ 1606550 w 1612900"/>
              <a:gd name="connsiteY4" fmla="*/ 463550 h 469900"/>
              <a:gd name="connsiteX5" fmla="*/ 806450 w 161290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612900" h="469900">
                <a:moveTo>
                  <a:pt x="806450" y="463550"/>
                </a:moveTo>
                <a:lnTo>
                  <a:pt x="6350" y="463550"/>
                </a:lnTo>
                <a:lnTo>
                  <a:pt x="6350" y="6350"/>
                </a:lnTo>
                <a:lnTo>
                  <a:pt x="1606550" y="6350"/>
                </a:lnTo>
                <a:lnTo>
                  <a:pt x="1606550" y="463550"/>
                </a:lnTo>
                <a:lnTo>
                  <a:pt x="80645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6677659" y="3886200"/>
            <a:ext cx="119380" cy="457200"/>
          </a:xfrm>
          <a:custGeom>
            <a:avLst/>
            <a:gdLst>
              <a:gd name="connsiteX0" fmla="*/ 59690 w 119380"/>
              <a:gd name="connsiteY0" fmla="*/ 457200 h 457200"/>
              <a:gd name="connsiteX1" fmla="*/ 0 w 119380"/>
              <a:gd name="connsiteY1" fmla="*/ 457200 h 457200"/>
              <a:gd name="connsiteX2" fmla="*/ 0 w 119380"/>
              <a:gd name="connsiteY2" fmla="*/ 0 h 457200"/>
              <a:gd name="connsiteX3" fmla="*/ 119380 w 119380"/>
              <a:gd name="connsiteY3" fmla="*/ 0 h 457200"/>
              <a:gd name="connsiteX4" fmla="*/ 119380 w 119380"/>
              <a:gd name="connsiteY4" fmla="*/ 457200 h 457200"/>
              <a:gd name="connsiteX5" fmla="*/ 59690 w 11938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457200">
                <a:moveTo>
                  <a:pt x="59690" y="457200"/>
                </a:moveTo>
                <a:lnTo>
                  <a:pt x="0" y="457200"/>
                </a:lnTo>
                <a:lnTo>
                  <a:pt x="0" y="0"/>
                </a:lnTo>
                <a:lnTo>
                  <a:pt x="119380" y="0"/>
                </a:lnTo>
                <a:lnTo>
                  <a:pt x="119380" y="457200"/>
                </a:lnTo>
                <a:lnTo>
                  <a:pt x="59690" y="4572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6671309" y="3879850"/>
            <a:ext cx="132080" cy="469900"/>
          </a:xfrm>
          <a:custGeom>
            <a:avLst/>
            <a:gdLst>
              <a:gd name="connsiteX0" fmla="*/ 66040 w 132080"/>
              <a:gd name="connsiteY0" fmla="*/ 463550 h 469900"/>
              <a:gd name="connsiteX1" fmla="*/ 6350 w 132080"/>
              <a:gd name="connsiteY1" fmla="*/ 463550 h 469900"/>
              <a:gd name="connsiteX2" fmla="*/ 6350 w 132080"/>
              <a:gd name="connsiteY2" fmla="*/ 6350 h 469900"/>
              <a:gd name="connsiteX3" fmla="*/ 125730 w 132080"/>
              <a:gd name="connsiteY3" fmla="*/ 6350 h 469900"/>
              <a:gd name="connsiteX4" fmla="*/ 125730 w 132080"/>
              <a:gd name="connsiteY4" fmla="*/ 463550 h 469900"/>
              <a:gd name="connsiteX5" fmla="*/ 66040 w 13208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469900">
                <a:moveTo>
                  <a:pt x="66040" y="463550"/>
                </a:moveTo>
                <a:lnTo>
                  <a:pt x="6350" y="463550"/>
                </a:lnTo>
                <a:lnTo>
                  <a:pt x="6350" y="6350"/>
                </a:lnTo>
                <a:lnTo>
                  <a:pt x="125730" y="6350"/>
                </a:lnTo>
                <a:lnTo>
                  <a:pt x="125730" y="463550"/>
                </a:lnTo>
                <a:lnTo>
                  <a:pt x="6604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7134859" y="3886200"/>
            <a:ext cx="119380" cy="457200"/>
          </a:xfrm>
          <a:custGeom>
            <a:avLst/>
            <a:gdLst>
              <a:gd name="connsiteX0" fmla="*/ 59690 w 119380"/>
              <a:gd name="connsiteY0" fmla="*/ 457200 h 457200"/>
              <a:gd name="connsiteX1" fmla="*/ 0 w 119380"/>
              <a:gd name="connsiteY1" fmla="*/ 457200 h 457200"/>
              <a:gd name="connsiteX2" fmla="*/ 0 w 119380"/>
              <a:gd name="connsiteY2" fmla="*/ 0 h 457200"/>
              <a:gd name="connsiteX3" fmla="*/ 119380 w 119380"/>
              <a:gd name="connsiteY3" fmla="*/ 0 h 457200"/>
              <a:gd name="connsiteX4" fmla="*/ 119380 w 119380"/>
              <a:gd name="connsiteY4" fmla="*/ 457200 h 457200"/>
              <a:gd name="connsiteX5" fmla="*/ 59690 w 11938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457200">
                <a:moveTo>
                  <a:pt x="59690" y="457200"/>
                </a:moveTo>
                <a:lnTo>
                  <a:pt x="0" y="457200"/>
                </a:lnTo>
                <a:lnTo>
                  <a:pt x="0" y="0"/>
                </a:lnTo>
                <a:lnTo>
                  <a:pt x="119380" y="0"/>
                </a:lnTo>
                <a:lnTo>
                  <a:pt x="119380" y="457200"/>
                </a:lnTo>
                <a:lnTo>
                  <a:pt x="59690" y="4572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7128509" y="3879850"/>
            <a:ext cx="132080" cy="469900"/>
          </a:xfrm>
          <a:custGeom>
            <a:avLst/>
            <a:gdLst>
              <a:gd name="connsiteX0" fmla="*/ 66040 w 132080"/>
              <a:gd name="connsiteY0" fmla="*/ 463550 h 469900"/>
              <a:gd name="connsiteX1" fmla="*/ 6350 w 132080"/>
              <a:gd name="connsiteY1" fmla="*/ 463550 h 469900"/>
              <a:gd name="connsiteX2" fmla="*/ 6350 w 132080"/>
              <a:gd name="connsiteY2" fmla="*/ 6350 h 469900"/>
              <a:gd name="connsiteX3" fmla="*/ 125730 w 132080"/>
              <a:gd name="connsiteY3" fmla="*/ 6350 h 469900"/>
              <a:gd name="connsiteX4" fmla="*/ 125730 w 132080"/>
              <a:gd name="connsiteY4" fmla="*/ 463550 h 469900"/>
              <a:gd name="connsiteX5" fmla="*/ 66040 w 13208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469900">
                <a:moveTo>
                  <a:pt x="66040" y="463550"/>
                </a:moveTo>
                <a:lnTo>
                  <a:pt x="6350" y="463550"/>
                </a:lnTo>
                <a:lnTo>
                  <a:pt x="6350" y="6350"/>
                </a:lnTo>
                <a:lnTo>
                  <a:pt x="125730" y="6350"/>
                </a:lnTo>
                <a:lnTo>
                  <a:pt x="125730" y="463550"/>
                </a:lnTo>
                <a:lnTo>
                  <a:pt x="6604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7592059" y="3886200"/>
            <a:ext cx="119380" cy="457200"/>
          </a:xfrm>
          <a:custGeom>
            <a:avLst/>
            <a:gdLst>
              <a:gd name="connsiteX0" fmla="*/ 59690 w 119380"/>
              <a:gd name="connsiteY0" fmla="*/ 457200 h 457200"/>
              <a:gd name="connsiteX1" fmla="*/ 0 w 119380"/>
              <a:gd name="connsiteY1" fmla="*/ 457200 h 457200"/>
              <a:gd name="connsiteX2" fmla="*/ 0 w 119380"/>
              <a:gd name="connsiteY2" fmla="*/ 0 h 457200"/>
              <a:gd name="connsiteX3" fmla="*/ 119380 w 119380"/>
              <a:gd name="connsiteY3" fmla="*/ 0 h 457200"/>
              <a:gd name="connsiteX4" fmla="*/ 119380 w 119380"/>
              <a:gd name="connsiteY4" fmla="*/ 457200 h 457200"/>
              <a:gd name="connsiteX5" fmla="*/ 59690 w 11938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457200">
                <a:moveTo>
                  <a:pt x="59690" y="457200"/>
                </a:moveTo>
                <a:lnTo>
                  <a:pt x="0" y="457200"/>
                </a:lnTo>
                <a:lnTo>
                  <a:pt x="0" y="0"/>
                </a:lnTo>
                <a:lnTo>
                  <a:pt x="119380" y="0"/>
                </a:lnTo>
                <a:lnTo>
                  <a:pt x="119380" y="457200"/>
                </a:lnTo>
                <a:lnTo>
                  <a:pt x="59690" y="457200"/>
                </a:ln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7585709" y="3879850"/>
            <a:ext cx="132080" cy="469900"/>
          </a:xfrm>
          <a:custGeom>
            <a:avLst/>
            <a:gdLst>
              <a:gd name="connsiteX0" fmla="*/ 66040 w 132080"/>
              <a:gd name="connsiteY0" fmla="*/ 463550 h 469900"/>
              <a:gd name="connsiteX1" fmla="*/ 6350 w 132080"/>
              <a:gd name="connsiteY1" fmla="*/ 463550 h 469900"/>
              <a:gd name="connsiteX2" fmla="*/ 6350 w 132080"/>
              <a:gd name="connsiteY2" fmla="*/ 6350 h 469900"/>
              <a:gd name="connsiteX3" fmla="*/ 125730 w 132080"/>
              <a:gd name="connsiteY3" fmla="*/ 6350 h 469900"/>
              <a:gd name="connsiteX4" fmla="*/ 125730 w 132080"/>
              <a:gd name="connsiteY4" fmla="*/ 463550 h 469900"/>
              <a:gd name="connsiteX5" fmla="*/ 66040 w 13208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469900">
                <a:moveTo>
                  <a:pt x="66040" y="463550"/>
                </a:moveTo>
                <a:lnTo>
                  <a:pt x="6350" y="463550"/>
                </a:lnTo>
                <a:lnTo>
                  <a:pt x="6350" y="6350"/>
                </a:lnTo>
                <a:lnTo>
                  <a:pt x="125730" y="6350"/>
                </a:lnTo>
                <a:lnTo>
                  <a:pt x="125730" y="463550"/>
                </a:lnTo>
                <a:lnTo>
                  <a:pt x="6604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5991859" y="5486400"/>
            <a:ext cx="685800" cy="685800"/>
          </a:xfrm>
          <a:custGeom>
            <a:avLst/>
            <a:gdLst>
              <a:gd name="connsiteX0" fmla="*/ 342900 w 685800"/>
              <a:gd name="connsiteY0" fmla="*/ 685800 h 685800"/>
              <a:gd name="connsiteX1" fmla="*/ 0 w 685800"/>
              <a:gd name="connsiteY1" fmla="*/ 685800 h 685800"/>
              <a:gd name="connsiteX2" fmla="*/ 0 w 685800"/>
              <a:gd name="connsiteY2" fmla="*/ 0 h 685800"/>
              <a:gd name="connsiteX3" fmla="*/ 685800 w 685800"/>
              <a:gd name="connsiteY3" fmla="*/ 0 h 685800"/>
              <a:gd name="connsiteX4" fmla="*/ 685800 w 685800"/>
              <a:gd name="connsiteY4" fmla="*/ 685800 h 685800"/>
              <a:gd name="connsiteX5" fmla="*/ 342900 w 6858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685800" h="685800">
                <a:moveTo>
                  <a:pt x="342900" y="685800"/>
                </a:moveTo>
                <a:lnTo>
                  <a:pt x="0" y="685800"/>
                </a:lnTo>
                <a:lnTo>
                  <a:pt x="0" y="0"/>
                </a:lnTo>
                <a:lnTo>
                  <a:pt x="685800" y="0"/>
                </a:lnTo>
                <a:lnTo>
                  <a:pt x="685800" y="685800"/>
                </a:lnTo>
                <a:lnTo>
                  <a:pt x="342900" y="685800"/>
                </a:lnTo>
              </a:path>
            </a:pathLst>
          </a:custGeom>
          <a:solidFill>
            <a:srgbClr val="FF66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5985509" y="5480050"/>
            <a:ext cx="698500" cy="698500"/>
          </a:xfrm>
          <a:custGeom>
            <a:avLst/>
            <a:gdLst>
              <a:gd name="connsiteX0" fmla="*/ 349250 w 698500"/>
              <a:gd name="connsiteY0" fmla="*/ 692150 h 698500"/>
              <a:gd name="connsiteX1" fmla="*/ 6350 w 698500"/>
              <a:gd name="connsiteY1" fmla="*/ 692150 h 698500"/>
              <a:gd name="connsiteX2" fmla="*/ 6350 w 698500"/>
              <a:gd name="connsiteY2" fmla="*/ 6350 h 698500"/>
              <a:gd name="connsiteX3" fmla="*/ 692150 w 698500"/>
              <a:gd name="connsiteY3" fmla="*/ 6350 h 698500"/>
              <a:gd name="connsiteX4" fmla="*/ 692150 w 698500"/>
              <a:gd name="connsiteY4" fmla="*/ 692150 h 698500"/>
              <a:gd name="connsiteX5" fmla="*/ 349250 w 6985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698500" h="698500">
                <a:moveTo>
                  <a:pt x="349250" y="692150"/>
                </a:moveTo>
                <a:lnTo>
                  <a:pt x="6350" y="692150"/>
                </a:lnTo>
                <a:lnTo>
                  <a:pt x="6350" y="6350"/>
                </a:lnTo>
                <a:lnTo>
                  <a:pt x="692150" y="6350"/>
                </a:lnTo>
                <a:lnTo>
                  <a:pt x="692150" y="692150"/>
                </a:lnTo>
                <a:lnTo>
                  <a:pt x="3492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6677659" y="5486400"/>
            <a:ext cx="1828800" cy="685800"/>
          </a:xfrm>
          <a:custGeom>
            <a:avLst/>
            <a:gdLst>
              <a:gd name="connsiteX0" fmla="*/ 914400 w 1828800"/>
              <a:gd name="connsiteY0" fmla="*/ 685800 h 685800"/>
              <a:gd name="connsiteX1" fmla="*/ 0 w 1828800"/>
              <a:gd name="connsiteY1" fmla="*/ 685800 h 685800"/>
              <a:gd name="connsiteX2" fmla="*/ 0 w 1828800"/>
              <a:gd name="connsiteY2" fmla="*/ 0 h 685800"/>
              <a:gd name="connsiteX3" fmla="*/ 1828800 w 1828800"/>
              <a:gd name="connsiteY3" fmla="*/ 0 h 685800"/>
              <a:gd name="connsiteX4" fmla="*/ 1828800 w 1828800"/>
              <a:gd name="connsiteY4" fmla="*/ 685800 h 685800"/>
              <a:gd name="connsiteX5" fmla="*/ 914400 w 18288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685800">
                <a:moveTo>
                  <a:pt x="914400" y="685800"/>
                </a:moveTo>
                <a:lnTo>
                  <a:pt x="0" y="685800"/>
                </a:lnTo>
                <a:lnTo>
                  <a:pt x="0" y="0"/>
                </a:lnTo>
                <a:lnTo>
                  <a:pt x="1828800" y="0"/>
                </a:lnTo>
                <a:lnTo>
                  <a:pt x="1828800" y="685800"/>
                </a:lnTo>
                <a:lnTo>
                  <a:pt x="914400" y="6858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6671309" y="5480050"/>
            <a:ext cx="1841500" cy="698500"/>
          </a:xfrm>
          <a:custGeom>
            <a:avLst/>
            <a:gdLst>
              <a:gd name="connsiteX0" fmla="*/ 920750 w 1841500"/>
              <a:gd name="connsiteY0" fmla="*/ 692150 h 698500"/>
              <a:gd name="connsiteX1" fmla="*/ 6350 w 1841500"/>
              <a:gd name="connsiteY1" fmla="*/ 692150 h 698500"/>
              <a:gd name="connsiteX2" fmla="*/ 6350 w 1841500"/>
              <a:gd name="connsiteY2" fmla="*/ 6350 h 698500"/>
              <a:gd name="connsiteX3" fmla="*/ 1835150 w 1841500"/>
              <a:gd name="connsiteY3" fmla="*/ 6350 h 698500"/>
              <a:gd name="connsiteX4" fmla="*/ 1835150 w 1841500"/>
              <a:gd name="connsiteY4" fmla="*/ 692150 h 698500"/>
              <a:gd name="connsiteX5" fmla="*/ 920750 w 18415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41500" h="698500">
                <a:moveTo>
                  <a:pt x="920750" y="692150"/>
                </a:moveTo>
                <a:lnTo>
                  <a:pt x="6350" y="692150"/>
                </a:lnTo>
                <a:lnTo>
                  <a:pt x="6350" y="6350"/>
                </a:lnTo>
                <a:lnTo>
                  <a:pt x="1835150" y="6350"/>
                </a:lnTo>
                <a:lnTo>
                  <a:pt x="1835150" y="692150"/>
                </a:lnTo>
                <a:lnTo>
                  <a:pt x="9207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5872479" y="5715000"/>
            <a:ext cx="119380" cy="228600"/>
          </a:xfrm>
          <a:custGeom>
            <a:avLst/>
            <a:gdLst>
              <a:gd name="connsiteX0" fmla="*/ 59690 w 119380"/>
              <a:gd name="connsiteY0" fmla="*/ 228600 h 228600"/>
              <a:gd name="connsiteX1" fmla="*/ 0 w 119380"/>
              <a:gd name="connsiteY1" fmla="*/ 228600 h 228600"/>
              <a:gd name="connsiteX2" fmla="*/ 0 w 119380"/>
              <a:gd name="connsiteY2" fmla="*/ 0 h 228600"/>
              <a:gd name="connsiteX3" fmla="*/ 119379 w 119380"/>
              <a:gd name="connsiteY3" fmla="*/ 0 h 228600"/>
              <a:gd name="connsiteX4" fmla="*/ 119379 w 119380"/>
              <a:gd name="connsiteY4" fmla="*/ 228600 h 228600"/>
              <a:gd name="connsiteX5" fmla="*/ 59690 w 119380"/>
              <a:gd name="connsiteY5" fmla="*/ 22860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228600">
                <a:moveTo>
                  <a:pt x="59690" y="228600"/>
                </a:moveTo>
                <a:lnTo>
                  <a:pt x="0" y="228600"/>
                </a:lnTo>
                <a:lnTo>
                  <a:pt x="0" y="0"/>
                </a:lnTo>
                <a:lnTo>
                  <a:pt x="119379" y="0"/>
                </a:lnTo>
                <a:lnTo>
                  <a:pt x="119379" y="228600"/>
                </a:lnTo>
                <a:lnTo>
                  <a:pt x="59690" y="228600"/>
                </a:lnTo>
              </a:path>
            </a:pathLst>
          </a:custGeom>
          <a:solidFill>
            <a:srgbClr val="FF66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5866129" y="5708650"/>
            <a:ext cx="132080" cy="241300"/>
          </a:xfrm>
          <a:custGeom>
            <a:avLst/>
            <a:gdLst>
              <a:gd name="connsiteX0" fmla="*/ 66040 w 132080"/>
              <a:gd name="connsiteY0" fmla="*/ 234950 h 241300"/>
              <a:gd name="connsiteX1" fmla="*/ 6350 w 132080"/>
              <a:gd name="connsiteY1" fmla="*/ 234950 h 241300"/>
              <a:gd name="connsiteX2" fmla="*/ 6350 w 132080"/>
              <a:gd name="connsiteY2" fmla="*/ 6350 h 241300"/>
              <a:gd name="connsiteX3" fmla="*/ 125729 w 132080"/>
              <a:gd name="connsiteY3" fmla="*/ 6350 h 241300"/>
              <a:gd name="connsiteX4" fmla="*/ 125729 w 132080"/>
              <a:gd name="connsiteY4" fmla="*/ 234950 h 241300"/>
              <a:gd name="connsiteX5" fmla="*/ 66040 w 132080"/>
              <a:gd name="connsiteY5" fmla="*/ 23495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241300">
                <a:moveTo>
                  <a:pt x="66040" y="234950"/>
                </a:moveTo>
                <a:lnTo>
                  <a:pt x="6350" y="234950"/>
                </a:lnTo>
                <a:lnTo>
                  <a:pt x="6350" y="6350"/>
                </a:lnTo>
                <a:lnTo>
                  <a:pt x="125729" y="6350"/>
                </a:lnTo>
                <a:lnTo>
                  <a:pt x="125729" y="234950"/>
                </a:lnTo>
                <a:lnTo>
                  <a:pt x="66040" y="234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5685790" y="4108450"/>
            <a:ext cx="769620" cy="1727200"/>
          </a:xfrm>
          <a:custGeom>
            <a:avLst/>
            <a:gdLst>
              <a:gd name="connsiteX0" fmla="*/ 186689 w 769620"/>
              <a:gd name="connsiteY0" fmla="*/ 1720850 h 1727200"/>
              <a:gd name="connsiteX1" fmla="*/ 6350 w 769620"/>
              <a:gd name="connsiteY1" fmla="*/ 1720850 h 1727200"/>
              <a:gd name="connsiteX2" fmla="*/ 6350 w 769620"/>
              <a:gd name="connsiteY2" fmla="*/ 6350 h 1727200"/>
              <a:gd name="connsiteX3" fmla="*/ 763269 w 769620"/>
              <a:gd name="connsiteY3" fmla="*/ 6350 h 1727200"/>
            </a:gdLst>
            <a:ahLst/>
            <a:cxnLst>
              <a:cxn ang="0">
                <a:pos x="connsiteX0" y="connsiteY0"/>
              </a:cxn>
              <a:cxn ang="1">
                <a:pos x="connsiteX1" y="connsiteY1"/>
              </a:cxn>
              <a:cxn ang="2">
                <a:pos x="connsiteX2" y="connsiteY2"/>
              </a:cxn>
              <a:cxn ang="3">
                <a:pos x="connsiteX3" y="connsiteY3"/>
              </a:cxn>
            </a:cxnLst>
            <a:rect l="l" t="t" r="r" b="b"/>
            <a:pathLst>
              <a:path w="769620" h="1727200">
                <a:moveTo>
                  <a:pt x="186689" y="1720850"/>
                </a:moveTo>
                <a:lnTo>
                  <a:pt x="6350" y="1720850"/>
                </a:lnTo>
                <a:lnTo>
                  <a:pt x="6350" y="6350"/>
                </a:lnTo>
                <a:lnTo>
                  <a:pt x="763269"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Freeform 3"/>
          <p:cNvSpPr/>
          <p:nvPr/>
        </p:nvSpPr>
        <p:spPr>
          <a:xfrm>
            <a:off x="8042909" y="4108450"/>
            <a:ext cx="650240" cy="1727200"/>
          </a:xfrm>
          <a:custGeom>
            <a:avLst/>
            <a:gdLst>
              <a:gd name="connsiteX0" fmla="*/ 6350 w 650240"/>
              <a:gd name="connsiteY0" fmla="*/ 6350 h 1727200"/>
              <a:gd name="connsiteX1" fmla="*/ 643890 w 650240"/>
              <a:gd name="connsiteY1" fmla="*/ 6350 h 1727200"/>
              <a:gd name="connsiteX2" fmla="*/ 643890 w 650240"/>
              <a:gd name="connsiteY2" fmla="*/ 1720850 h 1727200"/>
              <a:gd name="connsiteX3" fmla="*/ 463550 w 650240"/>
              <a:gd name="connsiteY3" fmla="*/ 1720850 h 1727200"/>
            </a:gdLst>
            <a:ahLst/>
            <a:cxnLst>
              <a:cxn ang="0">
                <a:pos x="connsiteX0" y="connsiteY0"/>
              </a:cxn>
              <a:cxn ang="1">
                <a:pos x="connsiteX1" y="connsiteY1"/>
              </a:cxn>
              <a:cxn ang="2">
                <a:pos x="connsiteX2" y="connsiteY2"/>
              </a:cxn>
              <a:cxn ang="3">
                <a:pos x="connsiteX3" y="connsiteY3"/>
              </a:cxn>
            </a:cxnLst>
            <a:rect l="l" t="t" r="r" b="b"/>
            <a:pathLst>
              <a:path w="650240" h="1727200">
                <a:moveTo>
                  <a:pt x="6350" y="6350"/>
                </a:moveTo>
                <a:lnTo>
                  <a:pt x="643890" y="6350"/>
                </a:lnTo>
                <a:lnTo>
                  <a:pt x="643890" y="1720850"/>
                </a:lnTo>
                <a:lnTo>
                  <a:pt x="463550" y="17208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Freeform 3"/>
          <p:cNvSpPr/>
          <p:nvPr/>
        </p:nvSpPr>
        <p:spPr>
          <a:xfrm>
            <a:off x="6906259" y="3886200"/>
            <a:ext cx="119380" cy="457200"/>
          </a:xfrm>
          <a:custGeom>
            <a:avLst/>
            <a:gdLst>
              <a:gd name="connsiteX0" fmla="*/ 59690 w 119380"/>
              <a:gd name="connsiteY0" fmla="*/ 457200 h 457200"/>
              <a:gd name="connsiteX1" fmla="*/ 0 w 119380"/>
              <a:gd name="connsiteY1" fmla="*/ 457200 h 457200"/>
              <a:gd name="connsiteX2" fmla="*/ 0 w 119380"/>
              <a:gd name="connsiteY2" fmla="*/ 0 h 457200"/>
              <a:gd name="connsiteX3" fmla="*/ 119380 w 119380"/>
              <a:gd name="connsiteY3" fmla="*/ 0 h 457200"/>
              <a:gd name="connsiteX4" fmla="*/ 119380 w 119380"/>
              <a:gd name="connsiteY4" fmla="*/ 457200 h 457200"/>
              <a:gd name="connsiteX5" fmla="*/ 59690 w 11938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457200">
                <a:moveTo>
                  <a:pt x="59690" y="457200"/>
                </a:moveTo>
                <a:lnTo>
                  <a:pt x="0" y="457200"/>
                </a:lnTo>
                <a:lnTo>
                  <a:pt x="0" y="0"/>
                </a:lnTo>
                <a:lnTo>
                  <a:pt x="119380" y="0"/>
                </a:lnTo>
                <a:lnTo>
                  <a:pt x="119380" y="457200"/>
                </a:lnTo>
                <a:lnTo>
                  <a:pt x="59690" y="457200"/>
                </a:lnTo>
              </a:path>
            </a:pathLst>
          </a:custGeom>
          <a:solidFill>
            <a:srgbClr val="0047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3"/>
          <p:cNvSpPr/>
          <p:nvPr/>
        </p:nvSpPr>
        <p:spPr>
          <a:xfrm>
            <a:off x="6899909" y="3879850"/>
            <a:ext cx="132080" cy="469900"/>
          </a:xfrm>
          <a:custGeom>
            <a:avLst/>
            <a:gdLst>
              <a:gd name="connsiteX0" fmla="*/ 66040 w 132080"/>
              <a:gd name="connsiteY0" fmla="*/ 463550 h 469900"/>
              <a:gd name="connsiteX1" fmla="*/ 6350 w 132080"/>
              <a:gd name="connsiteY1" fmla="*/ 463550 h 469900"/>
              <a:gd name="connsiteX2" fmla="*/ 6350 w 132080"/>
              <a:gd name="connsiteY2" fmla="*/ 6350 h 469900"/>
              <a:gd name="connsiteX3" fmla="*/ 125730 w 132080"/>
              <a:gd name="connsiteY3" fmla="*/ 6350 h 469900"/>
              <a:gd name="connsiteX4" fmla="*/ 125730 w 132080"/>
              <a:gd name="connsiteY4" fmla="*/ 463550 h 469900"/>
              <a:gd name="connsiteX5" fmla="*/ 66040 w 13208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469900">
                <a:moveTo>
                  <a:pt x="66040" y="463550"/>
                </a:moveTo>
                <a:lnTo>
                  <a:pt x="6350" y="463550"/>
                </a:lnTo>
                <a:lnTo>
                  <a:pt x="6350" y="6350"/>
                </a:lnTo>
                <a:lnTo>
                  <a:pt x="125730" y="6350"/>
                </a:lnTo>
                <a:lnTo>
                  <a:pt x="125730" y="463550"/>
                </a:lnTo>
                <a:lnTo>
                  <a:pt x="6604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038600" y="508000"/>
            <a:ext cx="5842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6Ω</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42" name="TextBox 1"/>
          <p:cNvSpPr txBox="1"/>
          <p:nvPr/>
        </p:nvSpPr>
        <p:spPr>
          <a:xfrm>
            <a:off x="749300" y="2349500"/>
            <a:ext cx="5461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6V</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43" name="TextBox 1"/>
          <p:cNvSpPr txBox="1"/>
          <p:nvPr/>
        </p:nvSpPr>
        <p:spPr>
          <a:xfrm>
            <a:off x="7315200" y="5638800"/>
            <a:ext cx="533400" cy="393700"/>
          </a:xfrm>
          <a:prstGeom prst="rect">
            <a:avLst/>
          </a:prstGeom>
          <a:noFill/>
        </p:spPr>
        <p:txBody>
          <a:bodyPr wrap="none" lIns="0" tIns="0" rIns="0" rtlCol="0">
            <a:spAutoFit/>
          </a:bodyPr>
          <a:lstStyle/>
          <a:p>
            <a:pPr>
              <a:lnSpc>
                <a:spcPts val="3100"/>
              </a:lnSpc>
            </a:pPr>
            <a:r>
              <a:rPr lang="en-US" altLang="zh-CN" sz="2800" dirty="0" smtClean="0">
                <a:solidFill>
                  <a:srgbClr val="FFD320"/>
                </a:solidFill>
                <a:latin typeface="Times New Roman" panose="02020603050405020304" pitchFamily="18" charset="0"/>
                <a:cs typeface="Times New Roman" panose="02020603050405020304" pitchFamily="18" charset="0"/>
              </a:rPr>
              <a:t>6V</a:t>
            </a:r>
            <a:endParaRPr lang="en-US" altLang="zh-CN" sz="2800" dirty="0" smtClean="0">
              <a:solidFill>
                <a:srgbClr val="FFD32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4114800" y="32004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096470" y="31820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795019" y="530859"/>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776690" y="5125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457200" y="22860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38870" y="22676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429000" y="2286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3410670" y="2102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36512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38798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41084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43370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45656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47942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1819635" y="27340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1591035" y="25054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1005290" y="969730"/>
            <a:ext cx="41739" cy="1334599"/>
          </a:xfrm>
          <a:custGeom>
            <a:avLst/>
            <a:gdLst>
              <a:gd name="connsiteX0" fmla="*/ 18329 w 41739"/>
              <a:gd name="connsiteY0" fmla="*/ 18329 h 1334599"/>
              <a:gd name="connsiteX1" fmla="*/ 18329 w 41739"/>
              <a:gd name="connsiteY1" fmla="*/ 676189 h 1334599"/>
              <a:gd name="connsiteX2" fmla="*/ 23409 w 41739"/>
              <a:gd name="connsiteY2" fmla="*/ 676189 h 1334599"/>
              <a:gd name="connsiteX3" fmla="*/ 23409 w 41739"/>
              <a:gd name="connsiteY3" fmla="*/ 1316269 h 1334599"/>
            </a:gdLst>
            <a:ahLst/>
            <a:cxnLst>
              <a:cxn ang="0">
                <a:pos x="connsiteX0" y="connsiteY0"/>
              </a:cxn>
              <a:cxn ang="1">
                <a:pos x="connsiteX1" y="connsiteY1"/>
              </a:cxn>
              <a:cxn ang="2">
                <a:pos x="connsiteX2" y="connsiteY2"/>
              </a:cxn>
              <a:cxn ang="3">
                <a:pos x="connsiteX3" y="connsiteY3"/>
              </a:cxn>
            </a:cxnLst>
            <a:rect l="l" t="t" r="r" b="b"/>
            <a:pathLst>
              <a:path w="41739" h="1334599">
                <a:moveTo>
                  <a:pt x="18329" y="18329"/>
                </a:moveTo>
                <a:lnTo>
                  <a:pt x="18329" y="676189"/>
                </a:lnTo>
                <a:lnTo>
                  <a:pt x="23409" y="676189"/>
                </a:lnTo>
                <a:lnTo>
                  <a:pt x="23409" y="13162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1010370" y="2953470"/>
            <a:ext cx="3122759" cy="493859"/>
          </a:xfrm>
          <a:custGeom>
            <a:avLst/>
            <a:gdLst>
              <a:gd name="connsiteX0" fmla="*/ 18329 w 3122759"/>
              <a:gd name="connsiteY0" fmla="*/ 18329 h 493859"/>
              <a:gd name="connsiteX1" fmla="*/ 18329 w 3122759"/>
              <a:gd name="connsiteY1" fmla="*/ 475529 h 493859"/>
              <a:gd name="connsiteX2" fmla="*/ 3104429 w 3122759"/>
              <a:gd name="connsiteY2" fmla="*/ 475529 h 493859"/>
            </a:gdLst>
            <a:ahLst/>
            <a:cxnLst>
              <a:cxn ang="0">
                <a:pos x="connsiteX0" y="connsiteY0"/>
              </a:cxn>
              <a:cxn ang="1">
                <a:pos x="connsiteX1" y="connsiteY1"/>
              </a:cxn>
              <a:cxn ang="2">
                <a:pos x="connsiteX2" y="connsiteY2"/>
              </a:cxn>
            </a:cxnLst>
            <a:rect l="l" t="t" r="r" b="b"/>
            <a:pathLst>
              <a:path w="3122759" h="493859">
                <a:moveTo>
                  <a:pt x="18329" y="18329"/>
                </a:moveTo>
                <a:lnTo>
                  <a:pt x="18329" y="475529"/>
                </a:lnTo>
                <a:lnTo>
                  <a:pt x="31044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1233890" y="739860"/>
            <a:ext cx="2213439" cy="37929"/>
          </a:xfrm>
          <a:custGeom>
            <a:avLst/>
            <a:gdLst>
              <a:gd name="connsiteX0" fmla="*/ 18329 w 2213439"/>
              <a:gd name="connsiteY0" fmla="*/ 19599 h 37929"/>
              <a:gd name="connsiteX1" fmla="*/ 1115609 w 2213439"/>
              <a:gd name="connsiteY1" fmla="*/ 19599 h 37929"/>
              <a:gd name="connsiteX2" fmla="*/ 1115609 w 2213439"/>
              <a:gd name="connsiteY2" fmla="*/ 18329 h 37929"/>
              <a:gd name="connsiteX3" fmla="*/ 2195109 w 22134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2213439" h="37929">
                <a:moveTo>
                  <a:pt x="18329" y="19599"/>
                </a:moveTo>
                <a:lnTo>
                  <a:pt x="1115609" y="19599"/>
                </a:lnTo>
                <a:lnTo>
                  <a:pt x="1115609" y="18329"/>
                </a:lnTo>
                <a:lnTo>
                  <a:pt x="21951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325070" y="1810470"/>
            <a:ext cx="73319" cy="1408259"/>
          </a:xfrm>
          <a:custGeom>
            <a:avLst/>
            <a:gdLst>
              <a:gd name="connsiteX0" fmla="*/ 18329 w 73319"/>
              <a:gd name="connsiteY0" fmla="*/ 18329 h 1408259"/>
              <a:gd name="connsiteX1" fmla="*/ 18329 w 73319"/>
              <a:gd name="connsiteY1" fmla="*/ 1389929 h 1408259"/>
            </a:gdLst>
            <a:ahLst/>
            <a:cxnLst>
              <a:cxn ang="0">
                <a:pos x="connsiteX0" y="connsiteY0"/>
              </a:cxn>
              <a:cxn ang="1">
                <a:pos x="connsiteX1" y="connsiteY1"/>
              </a:cxn>
            </a:cxnLst>
            <a:rect l="l" t="t" r="r" b="b"/>
            <a:pathLst>
              <a:path w="73319" h="1408259">
                <a:moveTo>
                  <a:pt x="18329" y="18329"/>
                </a:moveTo>
                <a:lnTo>
                  <a:pt x="18329" y="13899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6449059" y="3886200"/>
            <a:ext cx="1600200" cy="457200"/>
          </a:xfrm>
          <a:custGeom>
            <a:avLst/>
            <a:gdLst>
              <a:gd name="connsiteX0" fmla="*/ 800100 w 1600200"/>
              <a:gd name="connsiteY0" fmla="*/ 457200 h 457200"/>
              <a:gd name="connsiteX1" fmla="*/ 0 w 1600200"/>
              <a:gd name="connsiteY1" fmla="*/ 457200 h 457200"/>
              <a:gd name="connsiteX2" fmla="*/ 0 w 1600200"/>
              <a:gd name="connsiteY2" fmla="*/ 0 h 457200"/>
              <a:gd name="connsiteX3" fmla="*/ 1600200 w 1600200"/>
              <a:gd name="connsiteY3" fmla="*/ 0 h 457200"/>
              <a:gd name="connsiteX4" fmla="*/ 1600200 w 1600200"/>
              <a:gd name="connsiteY4" fmla="*/ 457200 h 457200"/>
              <a:gd name="connsiteX5" fmla="*/ 800100 w 1600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600200" h="457200">
                <a:moveTo>
                  <a:pt x="800100" y="457200"/>
                </a:moveTo>
                <a:lnTo>
                  <a:pt x="0" y="457200"/>
                </a:lnTo>
                <a:lnTo>
                  <a:pt x="0" y="0"/>
                </a:lnTo>
                <a:lnTo>
                  <a:pt x="1600200" y="0"/>
                </a:lnTo>
                <a:lnTo>
                  <a:pt x="1600200" y="457200"/>
                </a:lnTo>
                <a:lnTo>
                  <a:pt x="800100" y="45720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6442709" y="3879850"/>
            <a:ext cx="1612900" cy="469900"/>
          </a:xfrm>
          <a:custGeom>
            <a:avLst/>
            <a:gdLst>
              <a:gd name="connsiteX0" fmla="*/ 806450 w 1612900"/>
              <a:gd name="connsiteY0" fmla="*/ 463550 h 469900"/>
              <a:gd name="connsiteX1" fmla="*/ 6350 w 1612900"/>
              <a:gd name="connsiteY1" fmla="*/ 463550 h 469900"/>
              <a:gd name="connsiteX2" fmla="*/ 6350 w 1612900"/>
              <a:gd name="connsiteY2" fmla="*/ 6350 h 469900"/>
              <a:gd name="connsiteX3" fmla="*/ 1606550 w 1612900"/>
              <a:gd name="connsiteY3" fmla="*/ 6350 h 469900"/>
              <a:gd name="connsiteX4" fmla="*/ 1606550 w 1612900"/>
              <a:gd name="connsiteY4" fmla="*/ 463550 h 469900"/>
              <a:gd name="connsiteX5" fmla="*/ 806450 w 161290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612900" h="469900">
                <a:moveTo>
                  <a:pt x="806450" y="463550"/>
                </a:moveTo>
                <a:lnTo>
                  <a:pt x="6350" y="463550"/>
                </a:lnTo>
                <a:lnTo>
                  <a:pt x="6350" y="6350"/>
                </a:lnTo>
                <a:lnTo>
                  <a:pt x="1606550" y="6350"/>
                </a:lnTo>
                <a:lnTo>
                  <a:pt x="1606550" y="463550"/>
                </a:lnTo>
                <a:lnTo>
                  <a:pt x="80645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6677659" y="3886200"/>
            <a:ext cx="119380" cy="457200"/>
          </a:xfrm>
          <a:custGeom>
            <a:avLst/>
            <a:gdLst>
              <a:gd name="connsiteX0" fmla="*/ 59690 w 119380"/>
              <a:gd name="connsiteY0" fmla="*/ 457200 h 457200"/>
              <a:gd name="connsiteX1" fmla="*/ 0 w 119380"/>
              <a:gd name="connsiteY1" fmla="*/ 457200 h 457200"/>
              <a:gd name="connsiteX2" fmla="*/ 0 w 119380"/>
              <a:gd name="connsiteY2" fmla="*/ 0 h 457200"/>
              <a:gd name="connsiteX3" fmla="*/ 119380 w 119380"/>
              <a:gd name="connsiteY3" fmla="*/ 0 h 457200"/>
              <a:gd name="connsiteX4" fmla="*/ 119380 w 119380"/>
              <a:gd name="connsiteY4" fmla="*/ 457200 h 457200"/>
              <a:gd name="connsiteX5" fmla="*/ 59690 w 11938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457200">
                <a:moveTo>
                  <a:pt x="59690" y="457200"/>
                </a:moveTo>
                <a:lnTo>
                  <a:pt x="0" y="457200"/>
                </a:lnTo>
                <a:lnTo>
                  <a:pt x="0" y="0"/>
                </a:lnTo>
                <a:lnTo>
                  <a:pt x="119380" y="0"/>
                </a:lnTo>
                <a:lnTo>
                  <a:pt x="119380" y="457200"/>
                </a:lnTo>
                <a:lnTo>
                  <a:pt x="59690" y="4572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6671309" y="3879850"/>
            <a:ext cx="132080" cy="469900"/>
          </a:xfrm>
          <a:custGeom>
            <a:avLst/>
            <a:gdLst>
              <a:gd name="connsiteX0" fmla="*/ 66040 w 132080"/>
              <a:gd name="connsiteY0" fmla="*/ 463550 h 469900"/>
              <a:gd name="connsiteX1" fmla="*/ 6350 w 132080"/>
              <a:gd name="connsiteY1" fmla="*/ 463550 h 469900"/>
              <a:gd name="connsiteX2" fmla="*/ 6350 w 132080"/>
              <a:gd name="connsiteY2" fmla="*/ 6350 h 469900"/>
              <a:gd name="connsiteX3" fmla="*/ 125730 w 132080"/>
              <a:gd name="connsiteY3" fmla="*/ 6350 h 469900"/>
              <a:gd name="connsiteX4" fmla="*/ 125730 w 132080"/>
              <a:gd name="connsiteY4" fmla="*/ 463550 h 469900"/>
              <a:gd name="connsiteX5" fmla="*/ 66040 w 13208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469900">
                <a:moveTo>
                  <a:pt x="66040" y="463550"/>
                </a:moveTo>
                <a:lnTo>
                  <a:pt x="6350" y="463550"/>
                </a:lnTo>
                <a:lnTo>
                  <a:pt x="6350" y="6350"/>
                </a:lnTo>
                <a:lnTo>
                  <a:pt x="125730" y="6350"/>
                </a:lnTo>
                <a:lnTo>
                  <a:pt x="125730" y="463550"/>
                </a:lnTo>
                <a:lnTo>
                  <a:pt x="6604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6906259" y="3886200"/>
            <a:ext cx="119380" cy="457200"/>
          </a:xfrm>
          <a:custGeom>
            <a:avLst/>
            <a:gdLst>
              <a:gd name="connsiteX0" fmla="*/ 59690 w 119380"/>
              <a:gd name="connsiteY0" fmla="*/ 457200 h 457200"/>
              <a:gd name="connsiteX1" fmla="*/ 0 w 119380"/>
              <a:gd name="connsiteY1" fmla="*/ 457200 h 457200"/>
              <a:gd name="connsiteX2" fmla="*/ 0 w 119380"/>
              <a:gd name="connsiteY2" fmla="*/ 0 h 457200"/>
              <a:gd name="connsiteX3" fmla="*/ 119380 w 119380"/>
              <a:gd name="connsiteY3" fmla="*/ 0 h 457200"/>
              <a:gd name="connsiteX4" fmla="*/ 119380 w 119380"/>
              <a:gd name="connsiteY4" fmla="*/ 457200 h 457200"/>
              <a:gd name="connsiteX5" fmla="*/ 59690 w 11938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457200">
                <a:moveTo>
                  <a:pt x="59690" y="457200"/>
                </a:moveTo>
                <a:lnTo>
                  <a:pt x="0" y="457200"/>
                </a:lnTo>
                <a:lnTo>
                  <a:pt x="0" y="0"/>
                </a:lnTo>
                <a:lnTo>
                  <a:pt x="119380" y="0"/>
                </a:lnTo>
                <a:lnTo>
                  <a:pt x="119380" y="457200"/>
                </a:lnTo>
                <a:lnTo>
                  <a:pt x="59690" y="457200"/>
                </a:lnTo>
              </a:path>
            </a:pathLst>
          </a:custGeom>
          <a:solidFill>
            <a:srgbClr val="0047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6899909" y="3879850"/>
            <a:ext cx="132080" cy="469900"/>
          </a:xfrm>
          <a:custGeom>
            <a:avLst/>
            <a:gdLst>
              <a:gd name="connsiteX0" fmla="*/ 66040 w 132080"/>
              <a:gd name="connsiteY0" fmla="*/ 463550 h 469900"/>
              <a:gd name="connsiteX1" fmla="*/ 6350 w 132080"/>
              <a:gd name="connsiteY1" fmla="*/ 463550 h 469900"/>
              <a:gd name="connsiteX2" fmla="*/ 6350 w 132080"/>
              <a:gd name="connsiteY2" fmla="*/ 6350 h 469900"/>
              <a:gd name="connsiteX3" fmla="*/ 125730 w 132080"/>
              <a:gd name="connsiteY3" fmla="*/ 6350 h 469900"/>
              <a:gd name="connsiteX4" fmla="*/ 125730 w 132080"/>
              <a:gd name="connsiteY4" fmla="*/ 463550 h 469900"/>
              <a:gd name="connsiteX5" fmla="*/ 66040 w 13208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469900">
                <a:moveTo>
                  <a:pt x="66040" y="463550"/>
                </a:moveTo>
                <a:lnTo>
                  <a:pt x="6350" y="463550"/>
                </a:lnTo>
                <a:lnTo>
                  <a:pt x="6350" y="6350"/>
                </a:lnTo>
                <a:lnTo>
                  <a:pt x="125730" y="6350"/>
                </a:lnTo>
                <a:lnTo>
                  <a:pt x="125730" y="463550"/>
                </a:lnTo>
                <a:lnTo>
                  <a:pt x="6604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7134859" y="3886200"/>
            <a:ext cx="119380" cy="457200"/>
          </a:xfrm>
          <a:custGeom>
            <a:avLst/>
            <a:gdLst>
              <a:gd name="connsiteX0" fmla="*/ 59690 w 119380"/>
              <a:gd name="connsiteY0" fmla="*/ 457200 h 457200"/>
              <a:gd name="connsiteX1" fmla="*/ 0 w 119380"/>
              <a:gd name="connsiteY1" fmla="*/ 457200 h 457200"/>
              <a:gd name="connsiteX2" fmla="*/ 0 w 119380"/>
              <a:gd name="connsiteY2" fmla="*/ 0 h 457200"/>
              <a:gd name="connsiteX3" fmla="*/ 119380 w 119380"/>
              <a:gd name="connsiteY3" fmla="*/ 0 h 457200"/>
              <a:gd name="connsiteX4" fmla="*/ 119380 w 119380"/>
              <a:gd name="connsiteY4" fmla="*/ 457200 h 457200"/>
              <a:gd name="connsiteX5" fmla="*/ 59690 w 11938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457200">
                <a:moveTo>
                  <a:pt x="59690" y="457200"/>
                </a:moveTo>
                <a:lnTo>
                  <a:pt x="0" y="457200"/>
                </a:lnTo>
                <a:lnTo>
                  <a:pt x="0" y="0"/>
                </a:lnTo>
                <a:lnTo>
                  <a:pt x="119380" y="0"/>
                </a:lnTo>
                <a:lnTo>
                  <a:pt x="119380" y="457200"/>
                </a:lnTo>
                <a:lnTo>
                  <a:pt x="59690" y="4572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7128509" y="3879850"/>
            <a:ext cx="132080" cy="469900"/>
          </a:xfrm>
          <a:custGeom>
            <a:avLst/>
            <a:gdLst>
              <a:gd name="connsiteX0" fmla="*/ 66040 w 132080"/>
              <a:gd name="connsiteY0" fmla="*/ 463550 h 469900"/>
              <a:gd name="connsiteX1" fmla="*/ 6350 w 132080"/>
              <a:gd name="connsiteY1" fmla="*/ 463550 h 469900"/>
              <a:gd name="connsiteX2" fmla="*/ 6350 w 132080"/>
              <a:gd name="connsiteY2" fmla="*/ 6350 h 469900"/>
              <a:gd name="connsiteX3" fmla="*/ 125730 w 132080"/>
              <a:gd name="connsiteY3" fmla="*/ 6350 h 469900"/>
              <a:gd name="connsiteX4" fmla="*/ 125730 w 132080"/>
              <a:gd name="connsiteY4" fmla="*/ 463550 h 469900"/>
              <a:gd name="connsiteX5" fmla="*/ 66040 w 13208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469900">
                <a:moveTo>
                  <a:pt x="66040" y="463550"/>
                </a:moveTo>
                <a:lnTo>
                  <a:pt x="6350" y="463550"/>
                </a:lnTo>
                <a:lnTo>
                  <a:pt x="6350" y="6350"/>
                </a:lnTo>
                <a:lnTo>
                  <a:pt x="125730" y="6350"/>
                </a:lnTo>
                <a:lnTo>
                  <a:pt x="125730" y="463550"/>
                </a:lnTo>
                <a:lnTo>
                  <a:pt x="6604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592059" y="3886200"/>
            <a:ext cx="119380" cy="457200"/>
          </a:xfrm>
          <a:custGeom>
            <a:avLst/>
            <a:gdLst>
              <a:gd name="connsiteX0" fmla="*/ 59690 w 119380"/>
              <a:gd name="connsiteY0" fmla="*/ 457200 h 457200"/>
              <a:gd name="connsiteX1" fmla="*/ 0 w 119380"/>
              <a:gd name="connsiteY1" fmla="*/ 457200 h 457200"/>
              <a:gd name="connsiteX2" fmla="*/ 0 w 119380"/>
              <a:gd name="connsiteY2" fmla="*/ 0 h 457200"/>
              <a:gd name="connsiteX3" fmla="*/ 119380 w 119380"/>
              <a:gd name="connsiteY3" fmla="*/ 0 h 457200"/>
              <a:gd name="connsiteX4" fmla="*/ 119380 w 119380"/>
              <a:gd name="connsiteY4" fmla="*/ 457200 h 457200"/>
              <a:gd name="connsiteX5" fmla="*/ 59690 w 11938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457200">
                <a:moveTo>
                  <a:pt x="59690" y="457200"/>
                </a:moveTo>
                <a:lnTo>
                  <a:pt x="0" y="457200"/>
                </a:lnTo>
                <a:lnTo>
                  <a:pt x="0" y="0"/>
                </a:lnTo>
                <a:lnTo>
                  <a:pt x="119380" y="0"/>
                </a:lnTo>
                <a:lnTo>
                  <a:pt x="119380" y="457200"/>
                </a:lnTo>
                <a:lnTo>
                  <a:pt x="59690" y="457200"/>
                </a:ln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7585709" y="3879850"/>
            <a:ext cx="132080" cy="469900"/>
          </a:xfrm>
          <a:custGeom>
            <a:avLst/>
            <a:gdLst>
              <a:gd name="connsiteX0" fmla="*/ 66040 w 132080"/>
              <a:gd name="connsiteY0" fmla="*/ 463550 h 469900"/>
              <a:gd name="connsiteX1" fmla="*/ 6350 w 132080"/>
              <a:gd name="connsiteY1" fmla="*/ 463550 h 469900"/>
              <a:gd name="connsiteX2" fmla="*/ 6350 w 132080"/>
              <a:gd name="connsiteY2" fmla="*/ 6350 h 469900"/>
              <a:gd name="connsiteX3" fmla="*/ 125730 w 132080"/>
              <a:gd name="connsiteY3" fmla="*/ 6350 h 469900"/>
              <a:gd name="connsiteX4" fmla="*/ 125730 w 132080"/>
              <a:gd name="connsiteY4" fmla="*/ 463550 h 469900"/>
              <a:gd name="connsiteX5" fmla="*/ 66040 w 132080"/>
              <a:gd name="connsiteY5" fmla="*/ 463550 h 469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469900">
                <a:moveTo>
                  <a:pt x="66040" y="463550"/>
                </a:moveTo>
                <a:lnTo>
                  <a:pt x="6350" y="463550"/>
                </a:lnTo>
                <a:lnTo>
                  <a:pt x="6350" y="6350"/>
                </a:lnTo>
                <a:lnTo>
                  <a:pt x="125730" y="6350"/>
                </a:lnTo>
                <a:lnTo>
                  <a:pt x="125730" y="463550"/>
                </a:lnTo>
                <a:lnTo>
                  <a:pt x="66040" y="4635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5991859" y="5486400"/>
            <a:ext cx="685800" cy="685800"/>
          </a:xfrm>
          <a:custGeom>
            <a:avLst/>
            <a:gdLst>
              <a:gd name="connsiteX0" fmla="*/ 342900 w 685800"/>
              <a:gd name="connsiteY0" fmla="*/ 685800 h 685800"/>
              <a:gd name="connsiteX1" fmla="*/ 0 w 685800"/>
              <a:gd name="connsiteY1" fmla="*/ 685800 h 685800"/>
              <a:gd name="connsiteX2" fmla="*/ 0 w 685800"/>
              <a:gd name="connsiteY2" fmla="*/ 0 h 685800"/>
              <a:gd name="connsiteX3" fmla="*/ 685800 w 685800"/>
              <a:gd name="connsiteY3" fmla="*/ 0 h 685800"/>
              <a:gd name="connsiteX4" fmla="*/ 685800 w 685800"/>
              <a:gd name="connsiteY4" fmla="*/ 685800 h 685800"/>
              <a:gd name="connsiteX5" fmla="*/ 342900 w 6858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685800" h="685800">
                <a:moveTo>
                  <a:pt x="342900" y="685800"/>
                </a:moveTo>
                <a:lnTo>
                  <a:pt x="0" y="685800"/>
                </a:lnTo>
                <a:lnTo>
                  <a:pt x="0" y="0"/>
                </a:lnTo>
                <a:lnTo>
                  <a:pt x="685800" y="0"/>
                </a:lnTo>
                <a:lnTo>
                  <a:pt x="685800" y="685800"/>
                </a:lnTo>
                <a:lnTo>
                  <a:pt x="342900" y="685800"/>
                </a:lnTo>
              </a:path>
            </a:pathLst>
          </a:custGeom>
          <a:solidFill>
            <a:srgbClr val="FF66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5985509" y="5480050"/>
            <a:ext cx="698500" cy="698500"/>
          </a:xfrm>
          <a:custGeom>
            <a:avLst/>
            <a:gdLst>
              <a:gd name="connsiteX0" fmla="*/ 349250 w 698500"/>
              <a:gd name="connsiteY0" fmla="*/ 692150 h 698500"/>
              <a:gd name="connsiteX1" fmla="*/ 6350 w 698500"/>
              <a:gd name="connsiteY1" fmla="*/ 692150 h 698500"/>
              <a:gd name="connsiteX2" fmla="*/ 6350 w 698500"/>
              <a:gd name="connsiteY2" fmla="*/ 6350 h 698500"/>
              <a:gd name="connsiteX3" fmla="*/ 692150 w 698500"/>
              <a:gd name="connsiteY3" fmla="*/ 6350 h 698500"/>
              <a:gd name="connsiteX4" fmla="*/ 692150 w 698500"/>
              <a:gd name="connsiteY4" fmla="*/ 692150 h 698500"/>
              <a:gd name="connsiteX5" fmla="*/ 349250 w 6985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698500" h="698500">
                <a:moveTo>
                  <a:pt x="349250" y="692150"/>
                </a:moveTo>
                <a:lnTo>
                  <a:pt x="6350" y="692150"/>
                </a:lnTo>
                <a:lnTo>
                  <a:pt x="6350" y="6350"/>
                </a:lnTo>
                <a:lnTo>
                  <a:pt x="692150" y="6350"/>
                </a:lnTo>
                <a:lnTo>
                  <a:pt x="692150" y="692150"/>
                </a:lnTo>
                <a:lnTo>
                  <a:pt x="3492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6677659" y="5486400"/>
            <a:ext cx="1828800" cy="685800"/>
          </a:xfrm>
          <a:custGeom>
            <a:avLst/>
            <a:gdLst>
              <a:gd name="connsiteX0" fmla="*/ 914400 w 1828800"/>
              <a:gd name="connsiteY0" fmla="*/ 685800 h 685800"/>
              <a:gd name="connsiteX1" fmla="*/ 0 w 1828800"/>
              <a:gd name="connsiteY1" fmla="*/ 685800 h 685800"/>
              <a:gd name="connsiteX2" fmla="*/ 0 w 1828800"/>
              <a:gd name="connsiteY2" fmla="*/ 0 h 685800"/>
              <a:gd name="connsiteX3" fmla="*/ 1828800 w 1828800"/>
              <a:gd name="connsiteY3" fmla="*/ 0 h 685800"/>
              <a:gd name="connsiteX4" fmla="*/ 1828800 w 1828800"/>
              <a:gd name="connsiteY4" fmla="*/ 685800 h 685800"/>
              <a:gd name="connsiteX5" fmla="*/ 914400 w 18288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685800">
                <a:moveTo>
                  <a:pt x="914400" y="685800"/>
                </a:moveTo>
                <a:lnTo>
                  <a:pt x="0" y="685800"/>
                </a:lnTo>
                <a:lnTo>
                  <a:pt x="0" y="0"/>
                </a:lnTo>
                <a:lnTo>
                  <a:pt x="1828800" y="0"/>
                </a:lnTo>
                <a:lnTo>
                  <a:pt x="1828800" y="685800"/>
                </a:lnTo>
                <a:lnTo>
                  <a:pt x="914400" y="6858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6671309" y="5480050"/>
            <a:ext cx="1841500" cy="698500"/>
          </a:xfrm>
          <a:custGeom>
            <a:avLst/>
            <a:gdLst>
              <a:gd name="connsiteX0" fmla="*/ 920750 w 1841500"/>
              <a:gd name="connsiteY0" fmla="*/ 692150 h 698500"/>
              <a:gd name="connsiteX1" fmla="*/ 6350 w 1841500"/>
              <a:gd name="connsiteY1" fmla="*/ 692150 h 698500"/>
              <a:gd name="connsiteX2" fmla="*/ 6350 w 1841500"/>
              <a:gd name="connsiteY2" fmla="*/ 6350 h 698500"/>
              <a:gd name="connsiteX3" fmla="*/ 1835150 w 1841500"/>
              <a:gd name="connsiteY3" fmla="*/ 6350 h 698500"/>
              <a:gd name="connsiteX4" fmla="*/ 1835150 w 1841500"/>
              <a:gd name="connsiteY4" fmla="*/ 692150 h 698500"/>
              <a:gd name="connsiteX5" fmla="*/ 920750 w 18415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41500" h="698500">
                <a:moveTo>
                  <a:pt x="920750" y="692150"/>
                </a:moveTo>
                <a:lnTo>
                  <a:pt x="6350" y="692150"/>
                </a:lnTo>
                <a:lnTo>
                  <a:pt x="6350" y="6350"/>
                </a:lnTo>
                <a:lnTo>
                  <a:pt x="1835150" y="6350"/>
                </a:lnTo>
                <a:lnTo>
                  <a:pt x="1835150" y="692150"/>
                </a:lnTo>
                <a:lnTo>
                  <a:pt x="9207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5872479" y="5715000"/>
            <a:ext cx="119380" cy="228600"/>
          </a:xfrm>
          <a:custGeom>
            <a:avLst/>
            <a:gdLst>
              <a:gd name="connsiteX0" fmla="*/ 59690 w 119380"/>
              <a:gd name="connsiteY0" fmla="*/ 228600 h 228600"/>
              <a:gd name="connsiteX1" fmla="*/ 0 w 119380"/>
              <a:gd name="connsiteY1" fmla="*/ 228600 h 228600"/>
              <a:gd name="connsiteX2" fmla="*/ 0 w 119380"/>
              <a:gd name="connsiteY2" fmla="*/ 0 h 228600"/>
              <a:gd name="connsiteX3" fmla="*/ 119379 w 119380"/>
              <a:gd name="connsiteY3" fmla="*/ 0 h 228600"/>
              <a:gd name="connsiteX4" fmla="*/ 119379 w 119380"/>
              <a:gd name="connsiteY4" fmla="*/ 228600 h 228600"/>
              <a:gd name="connsiteX5" fmla="*/ 59690 w 119380"/>
              <a:gd name="connsiteY5" fmla="*/ 22860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9380" h="228600">
                <a:moveTo>
                  <a:pt x="59690" y="228600"/>
                </a:moveTo>
                <a:lnTo>
                  <a:pt x="0" y="228600"/>
                </a:lnTo>
                <a:lnTo>
                  <a:pt x="0" y="0"/>
                </a:lnTo>
                <a:lnTo>
                  <a:pt x="119379" y="0"/>
                </a:lnTo>
                <a:lnTo>
                  <a:pt x="119379" y="228600"/>
                </a:lnTo>
                <a:lnTo>
                  <a:pt x="59690" y="228600"/>
                </a:lnTo>
              </a:path>
            </a:pathLst>
          </a:custGeom>
          <a:solidFill>
            <a:srgbClr val="FF66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5866129" y="5708650"/>
            <a:ext cx="132080" cy="241300"/>
          </a:xfrm>
          <a:custGeom>
            <a:avLst/>
            <a:gdLst>
              <a:gd name="connsiteX0" fmla="*/ 66040 w 132080"/>
              <a:gd name="connsiteY0" fmla="*/ 234950 h 241300"/>
              <a:gd name="connsiteX1" fmla="*/ 6350 w 132080"/>
              <a:gd name="connsiteY1" fmla="*/ 234950 h 241300"/>
              <a:gd name="connsiteX2" fmla="*/ 6350 w 132080"/>
              <a:gd name="connsiteY2" fmla="*/ 6350 h 241300"/>
              <a:gd name="connsiteX3" fmla="*/ 125729 w 132080"/>
              <a:gd name="connsiteY3" fmla="*/ 6350 h 241300"/>
              <a:gd name="connsiteX4" fmla="*/ 125729 w 132080"/>
              <a:gd name="connsiteY4" fmla="*/ 234950 h 241300"/>
              <a:gd name="connsiteX5" fmla="*/ 66040 w 132080"/>
              <a:gd name="connsiteY5" fmla="*/ 23495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32080" h="241300">
                <a:moveTo>
                  <a:pt x="66040" y="234950"/>
                </a:moveTo>
                <a:lnTo>
                  <a:pt x="6350" y="234950"/>
                </a:lnTo>
                <a:lnTo>
                  <a:pt x="6350" y="6350"/>
                </a:lnTo>
                <a:lnTo>
                  <a:pt x="125729" y="6350"/>
                </a:lnTo>
                <a:lnTo>
                  <a:pt x="125729" y="234950"/>
                </a:lnTo>
                <a:lnTo>
                  <a:pt x="66040" y="234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5685790" y="4108450"/>
            <a:ext cx="769620" cy="1727200"/>
          </a:xfrm>
          <a:custGeom>
            <a:avLst/>
            <a:gdLst>
              <a:gd name="connsiteX0" fmla="*/ 186689 w 769620"/>
              <a:gd name="connsiteY0" fmla="*/ 1720850 h 1727200"/>
              <a:gd name="connsiteX1" fmla="*/ 6350 w 769620"/>
              <a:gd name="connsiteY1" fmla="*/ 1720850 h 1727200"/>
              <a:gd name="connsiteX2" fmla="*/ 6350 w 769620"/>
              <a:gd name="connsiteY2" fmla="*/ 6350 h 1727200"/>
              <a:gd name="connsiteX3" fmla="*/ 763269 w 769620"/>
              <a:gd name="connsiteY3" fmla="*/ 6350 h 1727200"/>
            </a:gdLst>
            <a:ahLst/>
            <a:cxnLst>
              <a:cxn ang="0">
                <a:pos x="connsiteX0" y="connsiteY0"/>
              </a:cxn>
              <a:cxn ang="1">
                <a:pos x="connsiteX1" y="connsiteY1"/>
              </a:cxn>
              <a:cxn ang="2">
                <a:pos x="connsiteX2" y="connsiteY2"/>
              </a:cxn>
              <a:cxn ang="3">
                <a:pos x="connsiteX3" y="connsiteY3"/>
              </a:cxn>
            </a:cxnLst>
            <a:rect l="l" t="t" r="r" b="b"/>
            <a:pathLst>
              <a:path w="769620" h="1727200">
                <a:moveTo>
                  <a:pt x="186689" y="1720850"/>
                </a:moveTo>
                <a:lnTo>
                  <a:pt x="6350" y="1720850"/>
                </a:lnTo>
                <a:lnTo>
                  <a:pt x="6350" y="6350"/>
                </a:lnTo>
                <a:lnTo>
                  <a:pt x="763269"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Freeform 3"/>
          <p:cNvSpPr/>
          <p:nvPr/>
        </p:nvSpPr>
        <p:spPr>
          <a:xfrm>
            <a:off x="8042909" y="4108450"/>
            <a:ext cx="650240" cy="1727200"/>
          </a:xfrm>
          <a:custGeom>
            <a:avLst/>
            <a:gdLst>
              <a:gd name="connsiteX0" fmla="*/ 6350 w 650240"/>
              <a:gd name="connsiteY0" fmla="*/ 6350 h 1727200"/>
              <a:gd name="connsiteX1" fmla="*/ 643890 w 650240"/>
              <a:gd name="connsiteY1" fmla="*/ 6350 h 1727200"/>
              <a:gd name="connsiteX2" fmla="*/ 643890 w 650240"/>
              <a:gd name="connsiteY2" fmla="*/ 1720850 h 1727200"/>
              <a:gd name="connsiteX3" fmla="*/ 463550 w 650240"/>
              <a:gd name="connsiteY3" fmla="*/ 1720850 h 1727200"/>
            </a:gdLst>
            <a:ahLst/>
            <a:cxnLst>
              <a:cxn ang="0">
                <a:pos x="connsiteX0" y="connsiteY0"/>
              </a:cxn>
              <a:cxn ang="1">
                <a:pos x="connsiteX1" y="connsiteY1"/>
              </a:cxn>
              <a:cxn ang="2">
                <a:pos x="connsiteX2" y="connsiteY2"/>
              </a:cxn>
              <a:cxn ang="3">
                <a:pos x="connsiteX3" y="connsiteY3"/>
              </a:cxn>
            </a:cxnLst>
            <a:rect l="l" t="t" r="r" b="b"/>
            <a:pathLst>
              <a:path w="650240" h="1727200">
                <a:moveTo>
                  <a:pt x="6350" y="6350"/>
                </a:moveTo>
                <a:lnTo>
                  <a:pt x="643890" y="6350"/>
                </a:lnTo>
                <a:lnTo>
                  <a:pt x="643890" y="1720850"/>
                </a:lnTo>
                <a:lnTo>
                  <a:pt x="463550" y="17208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4038600" y="508000"/>
            <a:ext cx="5842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6Ω</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42" name="TextBox 1"/>
          <p:cNvSpPr txBox="1"/>
          <p:nvPr/>
        </p:nvSpPr>
        <p:spPr>
          <a:xfrm>
            <a:off x="749300" y="2349500"/>
            <a:ext cx="546100" cy="508000"/>
          </a:xfrm>
          <a:prstGeom prst="rect">
            <a:avLst/>
          </a:prstGeom>
          <a:noFill/>
        </p:spPr>
        <p:txBody>
          <a:bodyPr wrap="none" lIns="0" tIns="0" rIns="0" rtlCol="0">
            <a:spAutoFit/>
          </a:bodyPr>
          <a:lstStyle/>
          <a:p>
            <a:pPr>
              <a:lnSpc>
                <a:spcPts val="4000"/>
              </a:lnSpc>
            </a:pPr>
            <a:r>
              <a:rPr lang="en-US" altLang="zh-CN" sz="3600" dirty="0" smtClean="0">
                <a:solidFill>
                  <a:srgbClr val="3C3C3C"/>
                </a:solidFill>
                <a:latin typeface="Times New Roman" panose="02020603050405020304" pitchFamily="18" charset="0"/>
                <a:cs typeface="Times New Roman" panose="02020603050405020304" pitchFamily="18" charset="0"/>
              </a:rPr>
              <a:t>6V</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43" name="TextBox 1"/>
          <p:cNvSpPr txBox="1"/>
          <p:nvPr/>
        </p:nvSpPr>
        <p:spPr>
          <a:xfrm>
            <a:off x="7315200" y="5638800"/>
            <a:ext cx="533400" cy="393700"/>
          </a:xfrm>
          <a:prstGeom prst="rect">
            <a:avLst/>
          </a:prstGeom>
          <a:noFill/>
        </p:spPr>
        <p:txBody>
          <a:bodyPr wrap="none" lIns="0" tIns="0" rIns="0" rtlCol="0">
            <a:spAutoFit/>
          </a:bodyPr>
          <a:lstStyle/>
          <a:p>
            <a:pPr>
              <a:lnSpc>
                <a:spcPts val="3100"/>
              </a:lnSpc>
            </a:pPr>
            <a:r>
              <a:rPr lang="en-US" altLang="zh-CN" sz="2800" dirty="0" smtClean="0">
                <a:solidFill>
                  <a:srgbClr val="FFD320"/>
                </a:solidFill>
                <a:latin typeface="Times New Roman" panose="02020603050405020304" pitchFamily="18" charset="0"/>
                <a:cs typeface="Times New Roman" panose="02020603050405020304" pitchFamily="18" charset="0"/>
              </a:rPr>
              <a:t>6V</a:t>
            </a:r>
            <a:endParaRPr lang="en-US" altLang="zh-CN" sz="2800" dirty="0" smtClean="0">
              <a:solidFill>
                <a:srgbClr val="FFD320"/>
              </a:solidFill>
              <a:latin typeface="Times New Roman" panose="02020603050405020304" pitchFamily="18" charset="0"/>
              <a:cs typeface="Times New Roman" panose="02020603050405020304" pitchFamily="18" charset="0"/>
            </a:endParaRPr>
          </a:p>
        </p:txBody>
      </p:sp>
      <p:sp>
        <p:nvSpPr>
          <p:cNvPr id="44" name="TextBox 1"/>
          <p:cNvSpPr txBox="1"/>
          <p:nvPr/>
        </p:nvSpPr>
        <p:spPr>
          <a:xfrm>
            <a:off x="1003300" y="5092700"/>
            <a:ext cx="3186578"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Total Cost: $4.75</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4114800" y="5257800"/>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4096470" y="523947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795019" y="530859"/>
            <a:ext cx="457200" cy="457200"/>
          </a:xfrm>
          <a:custGeom>
            <a:avLst/>
            <a:gdLst>
              <a:gd name="connsiteX0" fmla="*/ 228600 w 457200"/>
              <a:gd name="connsiteY0" fmla="*/ 457200 h 457200"/>
              <a:gd name="connsiteX1" fmla="*/ 0 w 457200"/>
              <a:gd name="connsiteY1" fmla="*/ 457200 h 457200"/>
              <a:gd name="connsiteX2" fmla="*/ 0 w 457200"/>
              <a:gd name="connsiteY2" fmla="*/ 0 h 457200"/>
              <a:gd name="connsiteX3" fmla="*/ 457200 w 457200"/>
              <a:gd name="connsiteY3" fmla="*/ 0 h 457200"/>
              <a:gd name="connsiteX4" fmla="*/ 457200 w 457200"/>
              <a:gd name="connsiteY4" fmla="*/ 457200 h 457200"/>
              <a:gd name="connsiteX5" fmla="*/ 228600 w 457200"/>
              <a:gd name="connsiteY5" fmla="*/ 457200 h 457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57200" h="457200">
                <a:moveTo>
                  <a:pt x="228600" y="457200"/>
                </a:moveTo>
                <a:lnTo>
                  <a:pt x="0" y="457200"/>
                </a:lnTo>
                <a:lnTo>
                  <a:pt x="0" y="0"/>
                </a:lnTo>
                <a:lnTo>
                  <a:pt x="457200" y="0"/>
                </a:lnTo>
                <a:lnTo>
                  <a:pt x="457200" y="457200"/>
                </a:lnTo>
                <a:lnTo>
                  <a:pt x="228600" y="457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776690" y="512530"/>
            <a:ext cx="493859" cy="493859"/>
          </a:xfrm>
          <a:custGeom>
            <a:avLst/>
            <a:gdLst>
              <a:gd name="connsiteX0" fmla="*/ 246929 w 493859"/>
              <a:gd name="connsiteY0" fmla="*/ 475529 h 493859"/>
              <a:gd name="connsiteX1" fmla="*/ 18329 w 493859"/>
              <a:gd name="connsiteY1" fmla="*/ 475529 h 493859"/>
              <a:gd name="connsiteX2" fmla="*/ 18329 w 493859"/>
              <a:gd name="connsiteY2" fmla="*/ 18329 h 493859"/>
              <a:gd name="connsiteX3" fmla="*/ 475529 w 493859"/>
              <a:gd name="connsiteY3" fmla="*/ 18329 h 493859"/>
              <a:gd name="connsiteX4" fmla="*/ 475529 w 493859"/>
              <a:gd name="connsiteY4" fmla="*/ 475529 h 493859"/>
              <a:gd name="connsiteX5" fmla="*/ 246929 w 493859"/>
              <a:gd name="connsiteY5" fmla="*/ 475529 h 493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493859" h="493859">
                <a:moveTo>
                  <a:pt x="246929" y="475529"/>
                </a:moveTo>
                <a:lnTo>
                  <a:pt x="18329" y="475529"/>
                </a:lnTo>
                <a:lnTo>
                  <a:pt x="18329" y="18329"/>
                </a:lnTo>
                <a:lnTo>
                  <a:pt x="475529" y="18329"/>
                </a:lnTo>
                <a:lnTo>
                  <a:pt x="475529" y="475529"/>
                </a:lnTo>
                <a:lnTo>
                  <a:pt x="246929" y="475529"/>
                </a:lnTo>
              </a:path>
            </a:pathLst>
          </a:custGeom>
          <a:solidFill>
            <a:srgbClr val="000000">
              <a:alpha val="0"/>
            </a:srgbClr>
          </a:solidFill>
          <a:ln w="38100">
            <a:solidFill>
              <a:srgbClr val="579D1C">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457200" y="43434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438870" y="43250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3429000" y="228600"/>
            <a:ext cx="1828800" cy="1600200"/>
          </a:xfrm>
          <a:custGeom>
            <a:avLst/>
            <a:gdLst>
              <a:gd name="connsiteX0" fmla="*/ 914400 w 1828800"/>
              <a:gd name="connsiteY0" fmla="*/ 1600200 h 1600200"/>
              <a:gd name="connsiteX1" fmla="*/ 0 w 1828800"/>
              <a:gd name="connsiteY1" fmla="*/ 1600200 h 1600200"/>
              <a:gd name="connsiteX2" fmla="*/ 0 w 1828800"/>
              <a:gd name="connsiteY2" fmla="*/ 0 h 1600200"/>
              <a:gd name="connsiteX3" fmla="*/ 1828800 w 1828800"/>
              <a:gd name="connsiteY3" fmla="*/ 0 h 1600200"/>
              <a:gd name="connsiteX4" fmla="*/ 1828800 w 1828800"/>
              <a:gd name="connsiteY4" fmla="*/ 1600200 h 1600200"/>
              <a:gd name="connsiteX5" fmla="*/ 914400 w 1828800"/>
              <a:gd name="connsiteY5" fmla="*/ 1600200 h 16002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600200">
                <a:moveTo>
                  <a:pt x="914400" y="1600200"/>
                </a:moveTo>
                <a:lnTo>
                  <a:pt x="0" y="1600200"/>
                </a:lnTo>
                <a:lnTo>
                  <a:pt x="0" y="0"/>
                </a:lnTo>
                <a:lnTo>
                  <a:pt x="1828800" y="0"/>
                </a:lnTo>
                <a:lnTo>
                  <a:pt x="1828800" y="1600200"/>
                </a:lnTo>
                <a:lnTo>
                  <a:pt x="914400" y="16002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3410670" y="210270"/>
            <a:ext cx="1865459" cy="1636859"/>
          </a:xfrm>
          <a:custGeom>
            <a:avLst/>
            <a:gdLst>
              <a:gd name="connsiteX0" fmla="*/ 932729 w 1865459"/>
              <a:gd name="connsiteY0" fmla="*/ 1618529 h 1636859"/>
              <a:gd name="connsiteX1" fmla="*/ 18329 w 1865459"/>
              <a:gd name="connsiteY1" fmla="*/ 1618529 h 1636859"/>
              <a:gd name="connsiteX2" fmla="*/ 18329 w 1865459"/>
              <a:gd name="connsiteY2" fmla="*/ 18329 h 1636859"/>
              <a:gd name="connsiteX3" fmla="*/ 1847129 w 1865459"/>
              <a:gd name="connsiteY3" fmla="*/ 18329 h 1636859"/>
              <a:gd name="connsiteX4" fmla="*/ 1847129 w 1865459"/>
              <a:gd name="connsiteY4" fmla="*/ 1618529 h 1636859"/>
              <a:gd name="connsiteX5" fmla="*/ 932729 w 1865459"/>
              <a:gd name="connsiteY5" fmla="*/ 1618529 h 16368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65459" h="1636859">
                <a:moveTo>
                  <a:pt x="932729" y="1618529"/>
                </a:moveTo>
                <a:lnTo>
                  <a:pt x="18329" y="1618529"/>
                </a:lnTo>
                <a:lnTo>
                  <a:pt x="18329" y="18329"/>
                </a:lnTo>
                <a:lnTo>
                  <a:pt x="1847129" y="18329"/>
                </a:lnTo>
                <a:lnTo>
                  <a:pt x="1847129" y="1618529"/>
                </a:lnTo>
                <a:lnTo>
                  <a:pt x="932729" y="1618529"/>
                </a:lnTo>
              </a:path>
            </a:pathLst>
          </a:custGeom>
          <a:solidFill>
            <a:srgbClr val="000000">
              <a:alpha val="0"/>
            </a:srgbClr>
          </a:solidFill>
          <a:ln w="381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36512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38798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41084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43370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4565650" y="1136650"/>
            <a:ext cx="241300" cy="241300"/>
          </a:xfrm>
          <a:custGeom>
            <a:avLst/>
            <a:gdLst>
              <a:gd name="connsiteX0" fmla="*/ 234950 w 241300"/>
              <a:gd name="connsiteY0" fmla="*/ 6350 h 241300"/>
              <a:gd name="connsiteX1" fmla="*/ 6350 w 241300"/>
              <a:gd name="connsiteY1" fmla="*/ 234950 h 241300"/>
            </a:gdLst>
            <a:ahLst/>
            <a:cxnLst>
              <a:cxn ang="0">
                <a:pos x="connsiteX0" y="connsiteY0"/>
              </a:cxn>
              <a:cxn ang="1">
                <a:pos x="connsiteX1" y="connsiteY1"/>
              </a:cxn>
            </a:cxnLst>
            <a:rect l="l" t="t" r="r" b="b"/>
            <a:pathLst>
              <a:path w="241300" h="241300">
                <a:moveTo>
                  <a:pt x="234950" y="6350"/>
                </a:moveTo>
                <a:lnTo>
                  <a:pt x="6350" y="2349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4794250" y="1136650"/>
            <a:ext cx="241300" cy="241300"/>
          </a:xfrm>
          <a:custGeom>
            <a:avLst/>
            <a:gdLst>
              <a:gd name="connsiteX0" fmla="*/ 234950 w 241300"/>
              <a:gd name="connsiteY0" fmla="*/ 234950 h 241300"/>
              <a:gd name="connsiteX1" fmla="*/ 6350 w 241300"/>
              <a:gd name="connsiteY1" fmla="*/ 6350 h 241300"/>
            </a:gdLst>
            <a:ahLst/>
            <a:cxnLst>
              <a:cxn ang="0">
                <a:pos x="connsiteX0" y="connsiteY0"/>
              </a:cxn>
              <a:cxn ang="1">
                <a:pos x="connsiteX1" y="connsiteY1"/>
              </a:cxn>
            </a:cxnLst>
            <a:rect l="l" t="t" r="r" b="b"/>
            <a:pathLst>
              <a:path w="241300" h="241300">
                <a:moveTo>
                  <a:pt x="234950" y="234950"/>
                </a:move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1819635" y="47914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1591035" y="45628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1005290" y="969730"/>
            <a:ext cx="41739" cy="3391999"/>
          </a:xfrm>
          <a:custGeom>
            <a:avLst/>
            <a:gdLst>
              <a:gd name="connsiteX0" fmla="*/ 18329 w 41739"/>
              <a:gd name="connsiteY0" fmla="*/ 18329 h 3391999"/>
              <a:gd name="connsiteX1" fmla="*/ 18329 w 41739"/>
              <a:gd name="connsiteY1" fmla="*/ 1704889 h 3391999"/>
              <a:gd name="connsiteX2" fmla="*/ 23409 w 41739"/>
              <a:gd name="connsiteY2" fmla="*/ 1704889 h 3391999"/>
              <a:gd name="connsiteX3" fmla="*/ 23409 w 41739"/>
              <a:gd name="connsiteY3" fmla="*/ 3373669 h 3391999"/>
            </a:gdLst>
            <a:ahLst/>
            <a:cxnLst>
              <a:cxn ang="0">
                <a:pos x="connsiteX0" y="connsiteY0"/>
              </a:cxn>
              <a:cxn ang="1">
                <a:pos x="connsiteX1" y="connsiteY1"/>
              </a:cxn>
              <a:cxn ang="2">
                <a:pos x="connsiteX2" y="connsiteY2"/>
              </a:cxn>
              <a:cxn ang="3">
                <a:pos x="connsiteX3" y="connsiteY3"/>
              </a:cxn>
            </a:cxnLst>
            <a:rect l="l" t="t" r="r" b="b"/>
            <a:pathLst>
              <a:path w="41739" h="3391999">
                <a:moveTo>
                  <a:pt x="18329" y="18329"/>
                </a:moveTo>
                <a:lnTo>
                  <a:pt x="18329" y="1704889"/>
                </a:lnTo>
                <a:lnTo>
                  <a:pt x="23409" y="1704889"/>
                </a:lnTo>
                <a:lnTo>
                  <a:pt x="23409" y="337366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1010370" y="5010870"/>
            <a:ext cx="3122759" cy="493859"/>
          </a:xfrm>
          <a:custGeom>
            <a:avLst/>
            <a:gdLst>
              <a:gd name="connsiteX0" fmla="*/ 18329 w 3122759"/>
              <a:gd name="connsiteY0" fmla="*/ 18329 h 493859"/>
              <a:gd name="connsiteX1" fmla="*/ 18329 w 3122759"/>
              <a:gd name="connsiteY1" fmla="*/ 475529 h 493859"/>
              <a:gd name="connsiteX2" fmla="*/ 3104429 w 3122759"/>
              <a:gd name="connsiteY2" fmla="*/ 475529 h 493859"/>
            </a:gdLst>
            <a:ahLst/>
            <a:cxnLst>
              <a:cxn ang="0">
                <a:pos x="connsiteX0" y="connsiteY0"/>
              </a:cxn>
              <a:cxn ang="1">
                <a:pos x="connsiteX1" y="connsiteY1"/>
              </a:cxn>
              <a:cxn ang="2">
                <a:pos x="connsiteX2" y="connsiteY2"/>
              </a:cxn>
            </a:cxnLst>
            <a:rect l="l" t="t" r="r" b="b"/>
            <a:pathLst>
              <a:path w="3122759" h="493859">
                <a:moveTo>
                  <a:pt x="18329" y="18329"/>
                </a:moveTo>
                <a:lnTo>
                  <a:pt x="18329" y="475529"/>
                </a:lnTo>
                <a:lnTo>
                  <a:pt x="3104429" y="4755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1233890" y="739860"/>
            <a:ext cx="2213439" cy="37929"/>
          </a:xfrm>
          <a:custGeom>
            <a:avLst/>
            <a:gdLst>
              <a:gd name="connsiteX0" fmla="*/ 18329 w 2213439"/>
              <a:gd name="connsiteY0" fmla="*/ 19599 h 37929"/>
              <a:gd name="connsiteX1" fmla="*/ 1115609 w 2213439"/>
              <a:gd name="connsiteY1" fmla="*/ 19599 h 37929"/>
              <a:gd name="connsiteX2" fmla="*/ 1115609 w 2213439"/>
              <a:gd name="connsiteY2" fmla="*/ 18329 h 37929"/>
              <a:gd name="connsiteX3" fmla="*/ 2195109 w 2213439"/>
              <a:gd name="connsiteY3" fmla="*/ 18329 h 37929"/>
            </a:gdLst>
            <a:ahLst/>
            <a:cxnLst>
              <a:cxn ang="0">
                <a:pos x="connsiteX0" y="connsiteY0"/>
              </a:cxn>
              <a:cxn ang="1">
                <a:pos x="connsiteX1" y="connsiteY1"/>
              </a:cxn>
              <a:cxn ang="2">
                <a:pos x="connsiteX2" y="connsiteY2"/>
              </a:cxn>
              <a:cxn ang="3">
                <a:pos x="connsiteX3" y="connsiteY3"/>
              </a:cxn>
            </a:cxnLst>
            <a:rect l="l" t="t" r="r" b="b"/>
            <a:pathLst>
              <a:path w="2213439" h="37929">
                <a:moveTo>
                  <a:pt x="18329" y="19599"/>
                </a:moveTo>
                <a:lnTo>
                  <a:pt x="1115609" y="19599"/>
                </a:lnTo>
                <a:lnTo>
                  <a:pt x="1115609" y="18329"/>
                </a:lnTo>
                <a:lnTo>
                  <a:pt x="2195109" y="18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325070" y="1810470"/>
            <a:ext cx="73319" cy="3465659"/>
          </a:xfrm>
          <a:custGeom>
            <a:avLst/>
            <a:gdLst>
              <a:gd name="connsiteX0" fmla="*/ 18329 w 73319"/>
              <a:gd name="connsiteY0" fmla="*/ 18329 h 3465659"/>
              <a:gd name="connsiteX1" fmla="*/ 18329 w 73319"/>
              <a:gd name="connsiteY1" fmla="*/ 3447329 h 3465659"/>
            </a:gdLst>
            <a:ahLst/>
            <a:cxnLst>
              <a:cxn ang="0">
                <a:pos x="connsiteX0" y="connsiteY0"/>
              </a:cxn>
              <a:cxn ang="1">
                <a:pos x="connsiteX1" y="connsiteY1"/>
              </a:cxn>
            </a:cxnLst>
            <a:rect l="l" t="t" r="r" b="b"/>
            <a:pathLst>
              <a:path w="73319" h="3465659">
                <a:moveTo>
                  <a:pt x="18329" y="18329"/>
                </a:moveTo>
                <a:lnTo>
                  <a:pt x="18329" y="3447329"/>
                </a:lnTo>
              </a:path>
            </a:pathLst>
          </a:custGeom>
          <a:ln w="381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457200" y="34290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Freeform 3"/>
          <p:cNvSpPr/>
          <p:nvPr/>
        </p:nvSpPr>
        <p:spPr>
          <a:xfrm>
            <a:off x="438870" y="34106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Freeform 3"/>
          <p:cNvSpPr/>
          <p:nvPr/>
        </p:nvSpPr>
        <p:spPr>
          <a:xfrm>
            <a:off x="1819635" y="38770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1591035" y="36484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457200" y="25146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Freeform 3"/>
          <p:cNvSpPr/>
          <p:nvPr/>
        </p:nvSpPr>
        <p:spPr>
          <a:xfrm>
            <a:off x="438870" y="24962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Freeform 3"/>
          <p:cNvSpPr/>
          <p:nvPr/>
        </p:nvSpPr>
        <p:spPr>
          <a:xfrm>
            <a:off x="1819635" y="29626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1591035" y="27340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457200" y="1600200"/>
            <a:ext cx="2286000" cy="685800"/>
          </a:xfrm>
          <a:custGeom>
            <a:avLst/>
            <a:gdLst>
              <a:gd name="connsiteX0" fmla="*/ 1143000 w 2286000"/>
              <a:gd name="connsiteY0" fmla="*/ 685800 h 685800"/>
              <a:gd name="connsiteX1" fmla="*/ 0 w 2286000"/>
              <a:gd name="connsiteY1" fmla="*/ 685800 h 685800"/>
              <a:gd name="connsiteX2" fmla="*/ 0 w 2286000"/>
              <a:gd name="connsiteY2" fmla="*/ 0 h 685800"/>
              <a:gd name="connsiteX3" fmla="*/ 2286000 w 2286000"/>
              <a:gd name="connsiteY3" fmla="*/ 0 h 685800"/>
              <a:gd name="connsiteX4" fmla="*/ 2286000 w 2286000"/>
              <a:gd name="connsiteY4" fmla="*/ 685800 h 685800"/>
              <a:gd name="connsiteX5" fmla="*/ 1143000 w 22860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286000" h="685800">
                <a:moveTo>
                  <a:pt x="1143000" y="685800"/>
                </a:moveTo>
                <a:lnTo>
                  <a:pt x="0" y="685800"/>
                </a:lnTo>
                <a:lnTo>
                  <a:pt x="0" y="0"/>
                </a:lnTo>
                <a:lnTo>
                  <a:pt x="2286000" y="0"/>
                </a:lnTo>
                <a:lnTo>
                  <a:pt x="2286000" y="685800"/>
                </a:lnTo>
                <a:lnTo>
                  <a:pt x="1143000" y="685800"/>
                </a:lnTo>
              </a:path>
            </a:pathLst>
          </a:custGeom>
          <a:solidFill>
            <a:srgbClr val="E6E6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Freeform 3"/>
          <p:cNvSpPr/>
          <p:nvPr/>
        </p:nvSpPr>
        <p:spPr>
          <a:xfrm>
            <a:off x="438870" y="1581870"/>
            <a:ext cx="2322659" cy="722459"/>
          </a:xfrm>
          <a:custGeom>
            <a:avLst/>
            <a:gdLst>
              <a:gd name="connsiteX0" fmla="*/ 1161329 w 2322659"/>
              <a:gd name="connsiteY0" fmla="*/ 704129 h 722459"/>
              <a:gd name="connsiteX1" fmla="*/ 18329 w 2322659"/>
              <a:gd name="connsiteY1" fmla="*/ 704129 h 722459"/>
              <a:gd name="connsiteX2" fmla="*/ 18329 w 2322659"/>
              <a:gd name="connsiteY2" fmla="*/ 18329 h 722459"/>
              <a:gd name="connsiteX3" fmla="*/ 2304329 w 2322659"/>
              <a:gd name="connsiteY3" fmla="*/ 18329 h 722459"/>
              <a:gd name="connsiteX4" fmla="*/ 2304329 w 2322659"/>
              <a:gd name="connsiteY4" fmla="*/ 704129 h 722459"/>
              <a:gd name="connsiteX5" fmla="*/ 1161329 w 2322659"/>
              <a:gd name="connsiteY5" fmla="*/ 704129 h 7224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322659" h="722459">
                <a:moveTo>
                  <a:pt x="1161329" y="704129"/>
                </a:moveTo>
                <a:lnTo>
                  <a:pt x="18329" y="704129"/>
                </a:lnTo>
                <a:lnTo>
                  <a:pt x="18329" y="18329"/>
                </a:lnTo>
                <a:lnTo>
                  <a:pt x="2304329" y="18329"/>
                </a:lnTo>
                <a:lnTo>
                  <a:pt x="2304329" y="704129"/>
                </a:lnTo>
                <a:lnTo>
                  <a:pt x="1161329" y="704129"/>
                </a:lnTo>
              </a:path>
            </a:pathLst>
          </a:custGeom>
          <a:solidFill>
            <a:srgbClr val="000000">
              <a:alpha val="0"/>
            </a:srgbClr>
          </a:solidFill>
          <a:ln w="38100">
            <a:solidFill>
              <a:srgbClr val="00458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Freeform 3"/>
          <p:cNvSpPr/>
          <p:nvPr/>
        </p:nvSpPr>
        <p:spPr>
          <a:xfrm>
            <a:off x="1819635" y="2048235"/>
            <a:ext cx="475529" cy="36659"/>
          </a:xfrm>
          <a:custGeom>
            <a:avLst/>
            <a:gdLst>
              <a:gd name="connsiteX0" fmla="*/ 9164 w 475529"/>
              <a:gd name="connsiteY0" fmla="*/ 9164 h 36659"/>
              <a:gd name="connsiteX1" fmla="*/ 466364 w 475529"/>
              <a:gd name="connsiteY1" fmla="*/ 9164 h 36659"/>
            </a:gdLst>
            <a:ahLst/>
            <a:cxnLst>
              <a:cxn ang="0">
                <a:pos x="connsiteX0" y="connsiteY0"/>
              </a:cxn>
              <a:cxn ang="1">
                <a:pos x="connsiteX1" y="connsiteY1"/>
              </a:cxn>
            </a:cxnLst>
            <a:rect l="l" t="t" r="r" b="b"/>
            <a:pathLst>
              <a:path w="475529" h="36659">
                <a:moveTo>
                  <a:pt x="9164" y="9164"/>
                </a:moveTo>
                <a:lnTo>
                  <a:pt x="4663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1591035" y="1819635"/>
            <a:ext cx="932729" cy="36659"/>
          </a:xfrm>
          <a:custGeom>
            <a:avLst/>
            <a:gdLst>
              <a:gd name="connsiteX0" fmla="*/ 9164 w 932729"/>
              <a:gd name="connsiteY0" fmla="*/ 9164 h 36659"/>
              <a:gd name="connsiteX1" fmla="*/ 923564 w 932729"/>
              <a:gd name="connsiteY1" fmla="*/ 9164 h 36659"/>
            </a:gdLst>
            <a:ahLst/>
            <a:cxnLst>
              <a:cxn ang="0">
                <a:pos x="connsiteX0" y="connsiteY0"/>
              </a:cxn>
              <a:cxn ang="1">
                <a:pos x="connsiteX1" y="connsiteY1"/>
              </a:cxn>
            </a:cxnLst>
            <a:rect l="l" t="t" r="r" b="b"/>
            <a:pathLst>
              <a:path w="932729" h="36659">
                <a:moveTo>
                  <a:pt x="9164" y="9164"/>
                </a:moveTo>
                <a:lnTo>
                  <a:pt x="923564" y="916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4038600" y="508000"/>
            <a:ext cx="573875" cy="55912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p:txBody>
      </p:sp>
      <p:sp>
        <p:nvSpPr>
          <p:cNvPr id="36" name="TextBox 1"/>
          <p:cNvSpPr txBox="1"/>
          <p:nvPr/>
        </p:nvSpPr>
        <p:spPr>
          <a:xfrm>
            <a:off x="558800" y="1752600"/>
            <a:ext cx="910506" cy="3329116"/>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4200"/>
              </a:lnSpc>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4200"/>
              </a:lnSpc>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4200"/>
              </a:lnSpc>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0083800" cy="7556500"/>
          </a:xfrm>
          <a:prstGeom prst="rect">
            <a:avLst/>
          </a:prstGeom>
          <a:noFill/>
        </p:spPr>
      </p:pic>
      <p:sp>
        <p:nvSpPr>
          <p:cNvPr id="2" name="TextBox 1"/>
          <p:cNvSpPr txBox="1"/>
          <p:nvPr/>
        </p:nvSpPr>
        <p:spPr>
          <a:xfrm>
            <a:off x="558800" y="3517900"/>
            <a:ext cx="910506" cy="1482457"/>
          </a:xfrm>
          <a:prstGeom prst="rect">
            <a:avLst/>
          </a:prstGeom>
          <a:noFill/>
        </p:spPr>
        <p:txBody>
          <a:bodyPr wrap="none" lIns="0" tIns="0" rIns="0" rtlCol="0">
            <a:spAutoFit/>
          </a:bodyPr>
          <a:lstStyle/>
          <a:p>
            <a:pPr>
              <a:lnSpc>
                <a:spcPts val="4000"/>
              </a:lnSpc>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4200"/>
              </a:lnSpc>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p:txBody>
      </p:sp>
      <p:sp>
        <p:nvSpPr>
          <p:cNvPr id="3" name="TextBox 1"/>
          <p:cNvSpPr txBox="1"/>
          <p:nvPr/>
        </p:nvSpPr>
        <p:spPr>
          <a:xfrm>
            <a:off x="558800" y="584200"/>
            <a:ext cx="4087657" cy="2636619"/>
          </a:xfrm>
          <a:prstGeom prst="rect">
            <a:avLst/>
          </a:prstGeom>
          <a:noFill/>
        </p:spPr>
        <p:txBody>
          <a:bodyPr wrap="none" lIns="0" tIns="0" rIns="0" rtlCol="0">
            <a:spAutoFit/>
          </a:bodyPr>
          <a:lstStyle/>
          <a:p>
            <a:pPr>
              <a:lnSpc>
                <a:spcPts val="4000"/>
              </a:lnSpc>
              <a:tabLst>
                <a:tab pos="3479800" algn="l"/>
              </a:tabLst>
            </a:pPr>
            <a:r>
              <a:rPr lang="en-US" altLang="zh-CN" dirty="0" smtClean="0"/>
              <a:t>	</a:t>
            </a:r>
            <a:r>
              <a:rPr lang="en-US" altLang="zh-CN" sz="3600" dirty="0" smtClean="0">
                <a:latin typeface="Times New Roman" panose="02020603050405020304" pitchFamily="18" charset="0"/>
                <a:cs typeface="Times New Roman" panose="02020603050405020304" pitchFamily="18" charset="0"/>
              </a:rPr>
              <a:t>6Ω</a:t>
            </a:r>
            <a:endParaRPr lang="en-US" altLang="zh-CN" sz="3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5000"/>
              </a:lnSpc>
              <a:tabLst>
                <a:tab pos="3479800" algn="l"/>
              </a:tabLst>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4200"/>
              </a:lnSpc>
              <a:tabLst>
                <a:tab pos="3479800" algn="l"/>
              </a:tabLst>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p:txBody>
      </p:sp>
      <p:sp>
        <p:nvSpPr>
          <p:cNvPr id="4" name="TextBox 1"/>
          <p:cNvSpPr txBox="1"/>
          <p:nvPr/>
        </p:nvSpPr>
        <p:spPr>
          <a:xfrm>
            <a:off x="6629400" y="3937000"/>
            <a:ext cx="444500" cy="2082800"/>
          </a:xfrm>
          <a:prstGeom prst="rect">
            <a:avLst/>
          </a:prstGeom>
          <a:noFill/>
        </p:spPr>
        <p:txBody>
          <a:bodyPr wrap="none" lIns="0" tIns="0" rIns="0" rtlCol="0">
            <a:spAutoFit/>
          </a:bodyPr>
          <a:lstStyle/>
          <a:p>
            <a:pPr>
              <a:lnSpc>
                <a:spcPts val="2000"/>
              </a:lnSpc>
            </a:pPr>
            <a:r>
              <a:rPr lang="en-US" altLang="zh-CN" sz="1800" dirty="0" smtClean="0">
                <a:solidFill>
                  <a:srgbClr val="FFD320"/>
                </a:solidFill>
                <a:latin typeface="Times New Roman" panose="02020603050405020304" pitchFamily="18" charset="0"/>
                <a:cs typeface="Times New Roman" panose="02020603050405020304" pitchFamily="18" charset="0"/>
              </a:rPr>
              <a:t>AAA</a:t>
            </a:r>
            <a:endParaRPr lang="en-US" altLang="zh-CN" sz="1800" dirty="0" smtClean="0">
              <a:solidFill>
                <a:srgbClr val="FFD32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pPr>
            <a:r>
              <a:rPr lang="en-US" altLang="zh-CN" sz="1800" dirty="0" smtClean="0">
                <a:solidFill>
                  <a:srgbClr val="FFD320"/>
                </a:solidFill>
                <a:latin typeface="Times New Roman" panose="02020603050405020304" pitchFamily="18" charset="0"/>
                <a:cs typeface="Times New Roman" panose="02020603050405020304" pitchFamily="18" charset="0"/>
              </a:rPr>
              <a:t>AAA</a:t>
            </a:r>
            <a:endParaRPr lang="en-US" altLang="zh-CN" sz="1800" dirty="0" smtClean="0">
              <a:solidFill>
                <a:srgbClr val="FFD320"/>
              </a:solidFill>
              <a:latin typeface="Times New Roman" panose="02020603050405020304" pitchFamily="18" charset="0"/>
              <a:cs typeface="Times New Roman" panose="02020603050405020304" pitchFamily="18" charset="0"/>
            </a:endParaRPr>
          </a:p>
        </p:txBody>
      </p:sp>
      <p:sp>
        <p:nvSpPr>
          <p:cNvPr id="5" name="TextBox 1"/>
          <p:cNvSpPr txBox="1"/>
          <p:nvPr/>
        </p:nvSpPr>
        <p:spPr>
          <a:xfrm>
            <a:off x="7429500" y="4851400"/>
            <a:ext cx="444500" cy="2082800"/>
          </a:xfrm>
          <a:prstGeom prst="rect">
            <a:avLst/>
          </a:prstGeom>
          <a:noFill/>
        </p:spPr>
        <p:txBody>
          <a:bodyPr wrap="none" lIns="0" tIns="0" rIns="0" rtlCol="0">
            <a:spAutoFit/>
          </a:bodyPr>
          <a:lstStyle/>
          <a:p>
            <a:pPr>
              <a:lnSpc>
                <a:spcPts val="2000"/>
              </a:lnSpc>
            </a:pPr>
            <a:r>
              <a:rPr lang="en-US" altLang="zh-CN" sz="1800" dirty="0" smtClean="0">
                <a:solidFill>
                  <a:srgbClr val="FFD320"/>
                </a:solidFill>
                <a:latin typeface="Times New Roman" panose="02020603050405020304" pitchFamily="18" charset="0"/>
                <a:cs typeface="Times New Roman" panose="02020603050405020304" pitchFamily="18" charset="0"/>
              </a:rPr>
              <a:t>AAA</a:t>
            </a:r>
            <a:endParaRPr lang="en-US" altLang="zh-CN" sz="1800" dirty="0" smtClean="0">
              <a:solidFill>
                <a:srgbClr val="FFD32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pPr>
            <a:r>
              <a:rPr lang="en-US" altLang="zh-CN" sz="1800" dirty="0" smtClean="0">
                <a:solidFill>
                  <a:srgbClr val="FFD320"/>
                </a:solidFill>
                <a:latin typeface="Times New Roman" panose="02020603050405020304" pitchFamily="18" charset="0"/>
                <a:cs typeface="Times New Roman" panose="02020603050405020304" pitchFamily="18" charset="0"/>
              </a:rPr>
              <a:t>AAA</a:t>
            </a:r>
            <a:endParaRPr lang="en-US" altLang="zh-CN" sz="1800" dirty="0" smtClean="0">
              <a:solidFill>
                <a:srgbClr val="FFD32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0083800" cy="7556500"/>
          </a:xfrm>
          <a:prstGeom prst="rect">
            <a:avLst/>
          </a:prstGeom>
          <a:noFill/>
        </p:spPr>
      </p:pic>
      <p:sp>
        <p:nvSpPr>
          <p:cNvPr id="2" name="TextBox 1"/>
          <p:cNvSpPr txBox="1"/>
          <p:nvPr/>
        </p:nvSpPr>
        <p:spPr>
          <a:xfrm>
            <a:off x="558800" y="584200"/>
            <a:ext cx="4076700" cy="2565400"/>
          </a:xfrm>
          <a:prstGeom prst="rect">
            <a:avLst/>
          </a:prstGeom>
          <a:noFill/>
        </p:spPr>
        <p:txBody>
          <a:bodyPr wrap="none" lIns="0" tIns="0" rIns="0" rtlCol="0">
            <a:spAutoFit/>
          </a:bodyPr>
          <a:lstStyle/>
          <a:p>
            <a:pPr>
              <a:lnSpc>
                <a:spcPts val="4000"/>
              </a:lnSpc>
              <a:tabLst>
                <a:tab pos="3479800" algn="l"/>
              </a:tabLst>
            </a:pPr>
            <a:r>
              <a:rPr lang="en-US" altLang="zh-CN" dirty="0" smtClean="0"/>
              <a:t>	</a:t>
            </a:r>
            <a:r>
              <a:rPr lang="en-US" altLang="zh-CN" sz="3600" dirty="0" smtClean="0">
                <a:solidFill>
                  <a:srgbClr val="3C3C3C"/>
                </a:solidFill>
                <a:latin typeface="Times New Roman" panose="02020603050405020304" pitchFamily="18" charset="0"/>
                <a:cs typeface="Times New Roman" panose="02020603050405020304" pitchFamily="18" charset="0"/>
              </a:rPr>
              <a:t>6Ω</a:t>
            </a:r>
            <a:endParaRPr lang="en-US" altLang="zh-CN" sz="3600" dirty="0" smtClean="0">
              <a:solidFill>
                <a:srgbClr val="3C3C3C"/>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5000"/>
              </a:lnSpc>
              <a:tabLst>
                <a:tab pos="3479800" algn="l"/>
              </a:tabLst>
            </a:pPr>
            <a:r>
              <a:rPr lang="en-US" altLang="zh-CN" sz="3600" dirty="0" smtClean="0">
                <a:solidFill>
                  <a:srgbClr val="3C3C3C"/>
                </a:solidFill>
                <a:latin typeface="Times New Roman" panose="02020603050405020304" pitchFamily="18" charset="0"/>
                <a:cs typeface="Times New Roman" panose="02020603050405020304" pitchFamily="18" charset="0"/>
              </a:rPr>
              <a:t>1.5V</a:t>
            </a:r>
            <a:endParaRPr lang="en-US" altLang="zh-CN" sz="3600" dirty="0" smtClean="0">
              <a:solidFill>
                <a:srgbClr val="3C3C3C"/>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4200"/>
              </a:lnSpc>
              <a:tabLst>
                <a:tab pos="3479800" algn="l"/>
              </a:tabLst>
            </a:pPr>
            <a:r>
              <a:rPr lang="en-US" altLang="zh-CN" sz="3600" dirty="0" smtClean="0">
                <a:solidFill>
                  <a:srgbClr val="3C3C3C"/>
                </a:solidFill>
                <a:latin typeface="Times New Roman" panose="02020603050405020304" pitchFamily="18" charset="0"/>
                <a:cs typeface="Times New Roman" panose="02020603050405020304" pitchFamily="18" charset="0"/>
              </a:rPr>
              <a:t>1.5V</a:t>
            </a:r>
            <a:endParaRPr lang="en-US" altLang="zh-CN" sz="3600" dirty="0" smtClean="0">
              <a:solidFill>
                <a:srgbClr val="3C3C3C"/>
              </a:solidFill>
              <a:latin typeface="Times New Roman" panose="02020603050405020304" pitchFamily="18" charset="0"/>
              <a:cs typeface="Times New Roman" panose="02020603050405020304" pitchFamily="18" charset="0"/>
            </a:endParaRPr>
          </a:p>
        </p:txBody>
      </p:sp>
      <p:sp>
        <p:nvSpPr>
          <p:cNvPr id="3" name="TextBox 1"/>
          <p:cNvSpPr txBox="1"/>
          <p:nvPr/>
        </p:nvSpPr>
        <p:spPr>
          <a:xfrm>
            <a:off x="6629400" y="3937000"/>
            <a:ext cx="444500" cy="2082800"/>
          </a:xfrm>
          <a:prstGeom prst="rect">
            <a:avLst/>
          </a:prstGeom>
          <a:noFill/>
        </p:spPr>
        <p:txBody>
          <a:bodyPr wrap="none" lIns="0" tIns="0" rIns="0" rtlCol="0">
            <a:spAutoFit/>
          </a:bodyPr>
          <a:lstStyle/>
          <a:p>
            <a:pPr>
              <a:lnSpc>
                <a:spcPts val="2000"/>
              </a:lnSpc>
            </a:pPr>
            <a:r>
              <a:rPr lang="en-US" altLang="zh-CN" sz="1800" dirty="0" smtClean="0">
                <a:solidFill>
                  <a:srgbClr val="FFD320"/>
                </a:solidFill>
                <a:latin typeface="Times New Roman" panose="02020603050405020304" pitchFamily="18" charset="0"/>
                <a:cs typeface="Times New Roman" panose="02020603050405020304" pitchFamily="18" charset="0"/>
              </a:rPr>
              <a:t>AAA</a:t>
            </a:r>
            <a:endParaRPr lang="en-US" altLang="zh-CN" sz="1800" dirty="0" smtClean="0">
              <a:solidFill>
                <a:srgbClr val="FFD32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pPr>
            <a:r>
              <a:rPr lang="en-US" altLang="zh-CN" sz="1800" dirty="0" smtClean="0">
                <a:solidFill>
                  <a:srgbClr val="FFD320"/>
                </a:solidFill>
                <a:latin typeface="Times New Roman" panose="02020603050405020304" pitchFamily="18" charset="0"/>
                <a:cs typeface="Times New Roman" panose="02020603050405020304" pitchFamily="18" charset="0"/>
              </a:rPr>
              <a:t>AAA</a:t>
            </a:r>
            <a:endParaRPr lang="en-US" altLang="zh-CN" sz="1800" dirty="0" smtClean="0">
              <a:solidFill>
                <a:srgbClr val="FFD320"/>
              </a:solidFill>
              <a:latin typeface="Times New Roman" panose="02020603050405020304" pitchFamily="18" charset="0"/>
              <a:cs typeface="Times New Roman" panose="02020603050405020304" pitchFamily="18" charset="0"/>
            </a:endParaRPr>
          </a:p>
        </p:txBody>
      </p:sp>
      <p:sp>
        <p:nvSpPr>
          <p:cNvPr id="4" name="TextBox 1"/>
          <p:cNvSpPr txBox="1"/>
          <p:nvPr/>
        </p:nvSpPr>
        <p:spPr>
          <a:xfrm>
            <a:off x="7429500" y="4851400"/>
            <a:ext cx="444500" cy="2082800"/>
          </a:xfrm>
          <a:prstGeom prst="rect">
            <a:avLst/>
          </a:prstGeom>
          <a:noFill/>
        </p:spPr>
        <p:txBody>
          <a:bodyPr wrap="none" lIns="0" tIns="0" rIns="0" rtlCol="0">
            <a:spAutoFit/>
          </a:bodyPr>
          <a:lstStyle/>
          <a:p>
            <a:pPr>
              <a:lnSpc>
                <a:spcPts val="2000"/>
              </a:lnSpc>
            </a:pPr>
            <a:r>
              <a:rPr lang="en-US" altLang="zh-CN" sz="1800" dirty="0" smtClean="0">
                <a:solidFill>
                  <a:srgbClr val="FFD320"/>
                </a:solidFill>
                <a:latin typeface="Times New Roman" panose="02020603050405020304" pitchFamily="18" charset="0"/>
                <a:cs typeface="Times New Roman" panose="02020603050405020304" pitchFamily="18" charset="0"/>
              </a:rPr>
              <a:t>AAA</a:t>
            </a:r>
            <a:endParaRPr lang="en-US" altLang="zh-CN" sz="1800" dirty="0" smtClean="0">
              <a:solidFill>
                <a:srgbClr val="FFD32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pPr>
            <a:r>
              <a:rPr lang="en-US" altLang="zh-CN" sz="1800" dirty="0" smtClean="0">
                <a:solidFill>
                  <a:srgbClr val="FFD320"/>
                </a:solidFill>
                <a:latin typeface="Times New Roman" panose="02020603050405020304" pitchFamily="18" charset="0"/>
                <a:cs typeface="Times New Roman" panose="02020603050405020304" pitchFamily="18" charset="0"/>
              </a:rPr>
              <a:t>AAA</a:t>
            </a:r>
            <a:endParaRPr lang="en-US" altLang="zh-CN" sz="1800" dirty="0" smtClean="0">
              <a:solidFill>
                <a:srgbClr val="FFD320"/>
              </a:solidFill>
              <a:latin typeface="Times New Roman" panose="02020603050405020304" pitchFamily="18" charset="0"/>
              <a:cs typeface="Times New Roman" panose="02020603050405020304" pitchFamily="18" charset="0"/>
            </a:endParaRPr>
          </a:p>
        </p:txBody>
      </p:sp>
      <p:sp>
        <p:nvSpPr>
          <p:cNvPr id="5" name="TextBox 1"/>
          <p:cNvSpPr txBox="1"/>
          <p:nvPr/>
        </p:nvSpPr>
        <p:spPr>
          <a:xfrm>
            <a:off x="558800" y="3581400"/>
            <a:ext cx="3520003" cy="3296223"/>
          </a:xfrm>
          <a:prstGeom prst="rect">
            <a:avLst/>
          </a:prstGeom>
          <a:noFill/>
        </p:spPr>
        <p:txBody>
          <a:bodyPr wrap="none" lIns="0" tIns="0" rIns="0" rtlCol="0">
            <a:spAutoFit/>
          </a:bodyPr>
          <a:lstStyle/>
          <a:p>
            <a:pPr>
              <a:lnSpc>
                <a:spcPts val="4000"/>
              </a:lnSpc>
              <a:tabLst>
                <a:tab pos="330200" algn="l"/>
              </a:tabLst>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4200"/>
              </a:lnSpc>
              <a:tabLst>
                <a:tab pos="330200" algn="l"/>
              </a:tabLst>
            </a:pPr>
            <a:r>
              <a:rPr lang="en-US" altLang="zh-CN" sz="3600" dirty="0" smtClean="0">
                <a:latin typeface="Times New Roman" panose="02020603050405020304" pitchFamily="18" charset="0"/>
                <a:cs typeface="Times New Roman" panose="02020603050405020304" pitchFamily="18" charset="0"/>
              </a:rPr>
              <a:t>1.5V</a:t>
            </a:r>
            <a:endParaRPr lang="en-US" altLang="zh-CN" sz="3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4400"/>
              </a:lnSpc>
              <a:tabLst>
                <a:tab pos="330200" algn="l"/>
              </a:tabLst>
            </a:pPr>
            <a:r>
              <a:rPr lang="en-US" altLang="zh-CN" dirty="0" smtClean="0"/>
              <a:t>	</a:t>
            </a:r>
            <a:r>
              <a:rPr lang="en-US" altLang="zh-CN" sz="3600" dirty="0" smtClean="0">
                <a:latin typeface="Times New Roman" panose="02020603050405020304" pitchFamily="18" charset="0"/>
                <a:cs typeface="Times New Roman" panose="02020603050405020304" pitchFamily="18" charset="0"/>
              </a:rPr>
              <a:t>Total Cost: $1.00</a:t>
            </a:r>
            <a:endParaRPr lang="en-US" altLang="zh-CN" sz="3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827058" y="673100"/>
            <a:ext cx="6783908" cy="571951"/>
          </a:xfrm>
          <a:prstGeom prst="rect">
            <a:avLst/>
          </a:prstGeom>
          <a:noFill/>
        </p:spPr>
        <p:txBody>
          <a:bodyPr wrap="none" lIns="0" tIns="0" rIns="0" rtlCol="0">
            <a:spAutoFit/>
          </a:bodyPr>
          <a:lstStyle/>
          <a:p>
            <a:pPr>
              <a:lnSpc>
                <a:spcPts val="4100"/>
              </a:lnSpc>
            </a:pPr>
            <a:r>
              <a:rPr lang="en-US" altLang="zh-CN" sz="3600" dirty="0" smtClean="0">
                <a:latin typeface="Times New Roman" panose="02020603050405020304" pitchFamily="18" charset="0"/>
                <a:cs typeface="Times New Roman" panose="02020603050405020304" pitchFamily="18" charset="0"/>
              </a:rPr>
              <a:t>From Description to Implementation</a:t>
            </a:r>
            <a:endParaRPr lang="en-US" altLang="zh-CN" sz="3600" dirty="0" smtClean="0">
              <a:latin typeface="Times New Roman" panose="02020603050405020304" pitchFamily="18" charset="0"/>
              <a:cs typeface="Times New Roman" panose="02020603050405020304" pitchFamily="18" charset="0"/>
            </a:endParaRPr>
          </a:p>
        </p:txBody>
      </p:sp>
      <p:sp>
        <p:nvSpPr>
          <p:cNvPr id="3" name="TextBox 1"/>
          <p:cNvSpPr txBox="1"/>
          <p:nvPr/>
        </p:nvSpPr>
        <p:spPr>
          <a:xfrm>
            <a:off x="609600" y="2044700"/>
            <a:ext cx="114300" cy="4699000"/>
          </a:xfrm>
          <a:prstGeom prst="rect">
            <a:avLst/>
          </a:prstGeom>
          <a:noFill/>
        </p:spPr>
        <p:txBody>
          <a:bodyPr wrap="none" lIns="0" tIns="0" rIns="0" rtlCol="0">
            <a:spAutoFit/>
          </a:bodyPr>
          <a:lstStyle/>
          <a:p>
            <a:pPr>
              <a:lnSpc>
                <a:spcPts val="1100"/>
              </a:lnSpc>
            </a:pPr>
            <a:r>
              <a:rPr lang="en-US" altLang="zh-CN" sz="1170" dirty="0" smtClean="0">
                <a:solidFill>
                  <a:srgbClr val="3C3C3C"/>
                </a:solidFill>
                <a:latin typeface="Symbol" panose="05050102010706020507" pitchFamily="18" charset="0"/>
                <a:cs typeface="Symbol" panose="05050102010706020507" pitchFamily="18" charset="0"/>
              </a:rPr>
              <a:t>●</a:t>
            </a:r>
            <a:endParaRPr lang="en-US" altLang="zh-CN" sz="1170" dirty="0" smtClean="0">
              <a:solidFill>
                <a:srgbClr val="3C3C3C"/>
              </a:solidFill>
              <a:latin typeface="Symbol" panose="05050102010706020507" pitchFamily="18" charset="0"/>
              <a:cs typeface="Symbol" panose="05050102010706020507"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pPr>
            <a:r>
              <a:rPr lang="en-US" altLang="zh-CN" sz="1170" dirty="0" smtClean="0">
                <a:solidFill>
                  <a:srgbClr val="3C3C3C"/>
                </a:solidFill>
                <a:latin typeface="Symbol" panose="05050102010706020507" pitchFamily="18" charset="0"/>
                <a:cs typeface="Symbol" panose="05050102010706020507" pitchFamily="18" charset="0"/>
              </a:rPr>
              <a:t>●</a:t>
            </a:r>
            <a:endParaRPr lang="en-US" altLang="zh-CN" sz="1170" dirty="0" smtClean="0">
              <a:solidFill>
                <a:srgbClr val="3C3C3C"/>
              </a:solidFill>
              <a:latin typeface="Symbol" panose="05050102010706020507" pitchFamily="18" charset="0"/>
              <a:cs typeface="Symbol" panose="05050102010706020507"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pPr>
            <a:r>
              <a:rPr lang="en-US" altLang="zh-CN" sz="1170" dirty="0" smtClean="0">
                <a:solidFill>
                  <a:srgbClr val="3C3C3C"/>
                </a:solidFill>
                <a:latin typeface="Symbol" panose="05050102010706020507" pitchFamily="18" charset="0"/>
                <a:cs typeface="Symbol" panose="05050102010706020507" pitchFamily="18" charset="0"/>
              </a:rPr>
              <a:t>●</a:t>
            </a:r>
            <a:endParaRPr lang="en-US" altLang="zh-CN" sz="1170" dirty="0" smtClean="0">
              <a:solidFill>
                <a:srgbClr val="3C3C3C"/>
              </a:solidFill>
              <a:latin typeface="Symbol" panose="05050102010706020507" pitchFamily="18" charset="0"/>
              <a:cs typeface="Symbol" panose="05050102010706020507"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pPr>
            <a:r>
              <a:rPr lang="en-US" altLang="zh-CN" sz="1170" dirty="0" smtClean="0">
                <a:solidFill>
                  <a:srgbClr val="3C3C3C"/>
                </a:solidFill>
                <a:latin typeface="Symbol" panose="05050102010706020507" pitchFamily="18" charset="0"/>
                <a:cs typeface="Symbol" panose="05050102010706020507" pitchFamily="18" charset="0"/>
              </a:rPr>
              <a:t>●</a:t>
            </a:r>
            <a:endParaRPr lang="en-US" altLang="zh-CN" sz="1170" dirty="0" smtClean="0">
              <a:solidFill>
                <a:srgbClr val="3C3C3C"/>
              </a:solidFill>
              <a:latin typeface="Symbol" panose="05050102010706020507" pitchFamily="18" charset="0"/>
              <a:cs typeface="Symbol" panose="05050102010706020507"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400"/>
              </a:lnSpc>
            </a:pPr>
            <a:r>
              <a:rPr lang="en-US" altLang="zh-CN" sz="1170" dirty="0" smtClean="0">
                <a:solidFill>
                  <a:srgbClr val="3C3C3C"/>
                </a:solidFill>
                <a:latin typeface="Symbol" panose="05050102010706020507" pitchFamily="18" charset="0"/>
                <a:cs typeface="Symbol" panose="05050102010706020507" pitchFamily="18" charset="0"/>
              </a:rPr>
              <a:t>●</a:t>
            </a:r>
            <a:endParaRPr lang="en-US" altLang="zh-CN" sz="1170" dirty="0" smtClean="0">
              <a:solidFill>
                <a:srgbClr val="3C3C3C"/>
              </a:solidFill>
              <a:latin typeface="Symbol" panose="05050102010706020507" pitchFamily="18" charset="0"/>
              <a:cs typeface="Symbol" panose="05050102010706020507"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400"/>
              </a:lnSpc>
            </a:pPr>
            <a:r>
              <a:rPr lang="en-US" altLang="zh-CN" sz="1170" dirty="0" smtClean="0">
                <a:solidFill>
                  <a:srgbClr val="3C3C3C"/>
                </a:solidFill>
                <a:latin typeface="Symbol" panose="05050102010706020507" pitchFamily="18" charset="0"/>
                <a:cs typeface="Symbol" panose="05050102010706020507" pitchFamily="18" charset="0"/>
              </a:rPr>
              <a:t>●</a:t>
            </a:r>
            <a:endParaRPr lang="en-US" altLang="zh-CN" sz="1170" dirty="0" smtClean="0">
              <a:solidFill>
                <a:srgbClr val="3C3C3C"/>
              </a:solidFill>
              <a:latin typeface="Symbol" panose="05050102010706020507" pitchFamily="18" charset="0"/>
              <a:cs typeface="Symbol" panose="05050102010706020507"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400"/>
              </a:lnSpc>
            </a:pPr>
            <a:r>
              <a:rPr lang="en-US" altLang="zh-CN" sz="1170" dirty="0" smtClean="0">
                <a:solidFill>
                  <a:srgbClr val="3C3C3C"/>
                </a:solidFill>
                <a:latin typeface="Symbol" panose="05050102010706020507" pitchFamily="18" charset="0"/>
                <a:cs typeface="Symbol" panose="05050102010706020507" pitchFamily="18" charset="0"/>
              </a:rPr>
              <a:t>●</a:t>
            </a:r>
            <a:endParaRPr lang="en-US" altLang="zh-CN" sz="1170" dirty="0" smtClean="0">
              <a:solidFill>
                <a:srgbClr val="3C3C3C"/>
              </a:solidFill>
              <a:latin typeface="Symbol" panose="05050102010706020507" pitchFamily="18" charset="0"/>
              <a:cs typeface="Symbol" panose="05050102010706020507" pitchFamily="18" charset="0"/>
            </a:endParaRPr>
          </a:p>
        </p:txBody>
      </p:sp>
      <p:sp>
        <p:nvSpPr>
          <p:cNvPr id="5" name="TextBox 1"/>
          <p:cNvSpPr txBox="1"/>
          <p:nvPr/>
        </p:nvSpPr>
        <p:spPr>
          <a:xfrm>
            <a:off x="966758" y="1943100"/>
            <a:ext cx="6759864" cy="4970591"/>
          </a:xfrm>
          <a:prstGeom prst="rect">
            <a:avLst/>
          </a:prstGeom>
          <a:noFill/>
        </p:spPr>
        <p:txBody>
          <a:bodyPr wrap="none" lIns="0" tIns="0" rIns="0" rtlCol="0">
            <a:spAutoFit/>
          </a:bodyPr>
          <a:lstStyle/>
          <a:p>
            <a:pPr>
              <a:lnSpc>
                <a:spcPts val="3000"/>
              </a:lnSpc>
            </a:pPr>
            <a:r>
              <a:rPr lang="en-US" altLang="zh-CN" sz="2600" b="1" dirty="0" smtClean="0">
                <a:solidFill>
                  <a:srgbClr val="0000FF"/>
                </a:solidFill>
                <a:latin typeface="Times New Roman" panose="02020603050405020304" pitchFamily="18" charset="0"/>
                <a:cs typeface="Times New Roman" panose="02020603050405020304" pitchFamily="18" charset="0"/>
              </a:rPr>
              <a:t>Lexical</a:t>
            </a:r>
            <a:r>
              <a:rPr lang="en-US" altLang="zh-CN" sz="2600" dirty="0" smtClean="0">
                <a:latin typeface="Times New Roman" panose="02020603050405020304" pitchFamily="18" charset="0"/>
                <a:cs typeface="Times New Roman" panose="02020603050405020304" pitchFamily="18" charset="0"/>
              </a:rPr>
              <a:t> </a:t>
            </a:r>
            <a:r>
              <a:rPr lang="en-US" altLang="zh-CN" sz="2600" b="1" dirty="0" smtClean="0">
                <a:solidFill>
                  <a:srgbClr val="0000FF"/>
                </a:solidFill>
                <a:latin typeface="Times New Roman" panose="02020603050405020304" pitchFamily="18" charset="0"/>
                <a:cs typeface="Times New Roman" panose="02020603050405020304" pitchFamily="18" charset="0"/>
              </a:rPr>
              <a:t>analysis</a:t>
            </a:r>
            <a:r>
              <a:rPr lang="en-US" altLang="zh-CN" sz="2600" dirty="0" smtClean="0">
                <a:latin typeface="Times New Roman" panose="02020603050405020304" pitchFamily="18" charset="0"/>
                <a:cs typeface="Times New Roman" panose="02020603050405020304" pitchFamily="18" charset="0"/>
              </a:rPr>
              <a:t> </a:t>
            </a:r>
            <a:r>
              <a:rPr lang="en-US" altLang="zh-CN" sz="2600" b="1" dirty="0" smtClean="0">
                <a:solidFill>
                  <a:srgbClr val="0000FF"/>
                </a:solidFill>
                <a:latin typeface="Times New Roman" panose="02020603050405020304" pitchFamily="18" charset="0"/>
                <a:cs typeface="Times New Roman" panose="02020603050405020304" pitchFamily="18" charset="0"/>
              </a:rPr>
              <a:t>(Scanning):</a:t>
            </a:r>
            <a:r>
              <a:rPr lang="en-US" altLang="zh-CN" sz="2600" dirty="0" smtClean="0">
                <a:latin typeface="Times New Roman" panose="02020603050405020304" pitchFamily="18" charset="0"/>
                <a:cs typeface="Times New Roman" panose="02020603050405020304" pitchFamily="18" charset="0"/>
              </a:rPr>
              <a:t> Identify logical</a:t>
            </a:r>
            <a:endParaRPr lang="en-US" altLang="zh-CN" sz="2600" dirty="0" smtClean="0">
              <a:latin typeface="Times New Roman" panose="02020603050405020304" pitchFamily="18" charset="0"/>
              <a:cs typeface="Times New Roman" panose="02020603050405020304" pitchFamily="18" charset="0"/>
            </a:endParaRPr>
          </a:p>
          <a:p>
            <a:pPr>
              <a:lnSpc>
                <a:spcPts val="3000"/>
              </a:lnSpc>
            </a:pPr>
            <a:r>
              <a:rPr lang="en-US" altLang="zh-CN" sz="2600" dirty="0" smtClean="0">
                <a:latin typeface="Times New Roman" panose="02020603050405020304" pitchFamily="18" charset="0"/>
                <a:cs typeface="Times New Roman" panose="02020603050405020304" pitchFamily="18" charset="0"/>
              </a:rPr>
              <a:t>pieces of the description.</a:t>
            </a:r>
            <a:endParaRPr lang="en-US" altLang="zh-CN" sz="2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3400"/>
              </a:lnSpc>
            </a:pPr>
            <a:r>
              <a:rPr lang="en-US" altLang="zh-CN" sz="2600" b="1" dirty="0" smtClean="0">
                <a:solidFill>
                  <a:srgbClr val="0000FF"/>
                </a:solidFill>
                <a:latin typeface="Times New Roman" panose="02020603050405020304" pitchFamily="18" charset="0"/>
                <a:cs typeface="Times New Roman" panose="02020603050405020304" pitchFamily="18" charset="0"/>
              </a:rPr>
              <a:t>Syntax</a:t>
            </a:r>
            <a:r>
              <a:rPr lang="en-US" altLang="zh-CN" sz="2600" dirty="0" smtClean="0">
                <a:latin typeface="Times New Roman" panose="02020603050405020304" pitchFamily="18" charset="0"/>
                <a:cs typeface="Times New Roman" panose="02020603050405020304" pitchFamily="18" charset="0"/>
              </a:rPr>
              <a:t> </a:t>
            </a:r>
            <a:r>
              <a:rPr lang="en-US" altLang="zh-CN" sz="2600" b="1" dirty="0" smtClean="0">
                <a:solidFill>
                  <a:srgbClr val="0000FF"/>
                </a:solidFill>
                <a:latin typeface="Times New Roman" panose="02020603050405020304" pitchFamily="18" charset="0"/>
                <a:cs typeface="Times New Roman" panose="02020603050405020304" pitchFamily="18" charset="0"/>
              </a:rPr>
              <a:t>analysis</a:t>
            </a:r>
            <a:r>
              <a:rPr lang="en-US" altLang="zh-CN" sz="2600" dirty="0" smtClean="0">
                <a:latin typeface="Times New Roman" panose="02020603050405020304" pitchFamily="18" charset="0"/>
                <a:cs typeface="Times New Roman" panose="02020603050405020304" pitchFamily="18" charset="0"/>
              </a:rPr>
              <a:t> </a:t>
            </a:r>
            <a:r>
              <a:rPr lang="en-US" altLang="zh-CN" sz="2600" b="1" dirty="0" smtClean="0">
                <a:solidFill>
                  <a:srgbClr val="0000FF"/>
                </a:solidFill>
                <a:latin typeface="Times New Roman" panose="02020603050405020304" pitchFamily="18" charset="0"/>
                <a:cs typeface="Times New Roman" panose="02020603050405020304" pitchFamily="18" charset="0"/>
              </a:rPr>
              <a:t>(Parsing):</a:t>
            </a:r>
            <a:r>
              <a:rPr lang="en-US" altLang="zh-CN" sz="2600" dirty="0" smtClean="0">
                <a:latin typeface="Times New Roman" panose="02020603050405020304" pitchFamily="18" charset="0"/>
                <a:cs typeface="Times New Roman" panose="02020603050405020304" pitchFamily="18" charset="0"/>
              </a:rPr>
              <a:t> Identify how those</a:t>
            </a:r>
            <a:endParaRPr lang="en-US" altLang="zh-CN" sz="2600" dirty="0" smtClean="0">
              <a:latin typeface="Times New Roman" panose="02020603050405020304" pitchFamily="18" charset="0"/>
              <a:cs typeface="Times New Roman" panose="02020603050405020304" pitchFamily="18" charset="0"/>
            </a:endParaRPr>
          </a:p>
          <a:p>
            <a:pPr>
              <a:lnSpc>
                <a:spcPts val="3000"/>
              </a:lnSpc>
            </a:pPr>
            <a:r>
              <a:rPr lang="en-US" altLang="zh-CN" sz="2600" dirty="0" smtClean="0">
                <a:latin typeface="Times New Roman" panose="02020603050405020304" pitchFamily="18" charset="0"/>
                <a:cs typeface="Times New Roman" panose="02020603050405020304" pitchFamily="18" charset="0"/>
              </a:rPr>
              <a:t>pieces relate to each other.</a:t>
            </a:r>
            <a:endParaRPr lang="en-US" altLang="zh-CN" sz="2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3400"/>
              </a:lnSpc>
            </a:pPr>
            <a:r>
              <a:rPr lang="en-US" altLang="zh-CN" sz="2600" b="1" dirty="0" smtClean="0">
                <a:solidFill>
                  <a:srgbClr val="0000FF"/>
                </a:solidFill>
                <a:latin typeface="Times New Roman" panose="02020603050405020304" pitchFamily="18" charset="0"/>
                <a:cs typeface="Times New Roman" panose="02020603050405020304" pitchFamily="18" charset="0"/>
              </a:rPr>
              <a:t>Semantic</a:t>
            </a:r>
            <a:r>
              <a:rPr lang="en-US" altLang="zh-CN" sz="2600" dirty="0" smtClean="0">
                <a:latin typeface="Times New Roman" panose="02020603050405020304" pitchFamily="18" charset="0"/>
                <a:cs typeface="Times New Roman" panose="02020603050405020304" pitchFamily="18" charset="0"/>
              </a:rPr>
              <a:t> </a:t>
            </a:r>
            <a:r>
              <a:rPr lang="en-US" altLang="zh-CN" sz="2600" b="1" dirty="0" smtClean="0">
                <a:solidFill>
                  <a:srgbClr val="0000FF"/>
                </a:solidFill>
                <a:latin typeface="Times New Roman" panose="02020603050405020304" pitchFamily="18" charset="0"/>
                <a:cs typeface="Times New Roman" panose="02020603050405020304" pitchFamily="18" charset="0"/>
              </a:rPr>
              <a:t>analysis:</a:t>
            </a:r>
            <a:r>
              <a:rPr lang="en-US" altLang="zh-CN" sz="2600" dirty="0" smtClean="0">
                <a:latin typeface="Times New Roman" panose="02020603050405020304" pitchFamily="18" charset="0"/>
                <a:cs typeface="Times New Roman" panose="02020603050405020304" pitchFamily="18" charset="0"/>
              </a:rPr>
              <a:t> Identify the meaning of the</a:t>
            </a:r>
            <a:endParaRPr lang="en-US" altLang="zh-CN" sz="2600" dirty="0" smtClean="0">
              <a:latin typeface="Times New Roman" panose="02020603050405020304" pitchFamily="18" charset="0"/>
              <a:cs typeface="Times New Roman" panose="02020603050405020304" pitchFamily="18" charset="0"/>
            </a:endParaRPr>
          </a:p>
          <a:p>
            <a:pPr>
              <a:lnSpc>
                <a:spcPts val="3000"/>
              </a:lnSpc>
            </a:pPr>
            <a:r>
              <a:rPr lang="en-US" altLang="zh-CN" sz="2600" dirty="0" smtClean="0">
                <a:latin typeface="Times New Roman" panose="02020603050405020304" pitchFamily="18" charset="0"/>
                <a:cs typeface="Times New Roman" panose="02020603050405020304" pitchFamily="18" charset="0"/>
              </a:rPr>
              <a:t>overall structure.</a:t>
            </a:r>
            <a:endParaRPr lang="en-US" altLang="zh-CN" sz="2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3400"/>
              </a:lnSpc>
            </a:pPr>
            <a:r>
              <a:rPr lang="en-US" altLang="zh-CN" sz="2600" b="1" dirty="0" smtClean="0">
                <a:solidFill>
                  <a:srgbClr val="0000FF"/>
                </a:solidFill>
                <a:latin typeface="Times New Roman" panose="02020603050405020304" pitchFamily="18" charset="0"/>
                <a:cs typeface="Times New Roman" panose="02020603050405020304" pitchFamily="18" charset="0"/>
              </a:rPr>
              <a:t>IR</a:t>
            </a:r>
            <a:r>
              <a:rPr lang="en-US" altLang="zh-CN" sz="2600" dirty="0" smtClean="0">
                <a:latin typeface="Times New Roman" panose="02020603050405020304" pitchFamily="18" charset="0"/>
                <a:cs typeface="Times New Roman" panose="02020603050405020304" pitchFamily="18" charset="0"/>
              </a:rPr>
              <a:t> </a:t>
            </a:r>
            <a:r>
              <a:rPr lang="en-US" altLang="zh-CN" sz="2600" b="1" dirty="0" smtClean="0">
                <a:solidFill>
                  <a:srgbClr val="0000FF"/>
                </a:solidFill>
                <a:latin typeface="Times New Roman" panose="02020603050405020304" pitchFamily="18" charset="0"/>
                <a:cs typeface="Times New Roman" panose="02020603050405020304" pitchFamily="18" charset="0"/>
              </a:rPr>
              <a:t>Generation</a:t>
            </a:r>
            <a:r>
              <a:rPr lang="en-US" altLang="zh-CN" sz="2600" b="1"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 Design one possible structure</a:t>
            </a:r>
            <a:r>
              <a:rPr lang="en-US" altLang="zh-CN" sz="2600" dirty="0" smtClean="0">
                <a:solidFill>
                  <a:srgbClr val="3C3C3C"/>
                </a:solidFill>
                <a:latin typeface="Times New Roman" panose="02020603050405020304" pitchFamily="18" charset="0"/>
                <a:cs typeface="Times New Roman" panose="02020603050405020304" pitchFamily="18" charset="0"/>
              </a:rPr>
              <a:t>.</a:t>
            </a:r>
            <a:endParaRPr lang="en-US" altLang="zh-CN" sz="2600" dirty="0" smtClean="0">
              <a:solidFill>
                <a:srgbClr val="3C3C3C"/>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3400"/>
              </a:lnSpc>
            </a:pPr>
            <a:r>
              <a:rPr lang="en-US" altLang="zh-CN" sz="2600" b="1" dirty="0" smtClean="0">
                <a:solidFill>
                  <a:srgbClr val="0000FF"/>
                </a:solidFill>
                <a:latin typeface="Times New Roman" panose="02020603050405020304" pitchFamily="18" charset="0"/>
                <a:cs typeface="Times New Roman" panose="02020603050405020304" pitchFamily="18" charset="0"/>
              </a:rPr>
              <a:t>IR</a:t>
            </a:r>
            <a:r>
              <a:rPr lang="en-US" altLang="zh-CN" sz="2600" dirty="0" smtClean="0">
                <a:latin typeface="Times New Roman" panose="02020603050405020304" pitchFamily="18" charset="0"/>
                <a:cs typeface="Times New Roman" panose="02020603050405020304" pitchFamily="18" charset="0"/>
              </a:rPr>
              <a:t> </a:t>
            </a:r>
            <a:r>
              <a:rPr lang="en-US" altLang="zh-CN" sz="2600" b="1" dirty="0" smtClean="0">
                <a:solidFill>
                  <a:srgbClr val="0000FF"/>
                </a:solidFill>
                <a:latin typeface="Times New Roman" panose="02020603050405020304" pitchFamily="18" charset="0"/>
                <a:cs typeface="Times New Roman" panose="02020603050405020304" pitchFamily="18" charset="0"/>
              </a:rPr>
              <a:t>Optimization:</a:t>
            </a:r>
            <a:r>
              <a:rPr lang="en-US" altLang="zh-CN" sz="2600" dirty="0" smtClean="0">
                <a:latin typeface="Times New Roman" panose="02020603050405020304" pitchFamily="18" charset="0"/>
                <a:cs typeface="Times New Roman" panose="02020603050405020304" pitchFamily="18" charset="0"/>
              </a:rPr>
              <a:t> Simplify the intended structure.</a:t>
            </a:r>
            <a:endParaRPr lang="en-US" altLang="zh-CN" sz="2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3400"/>
              </a:lnSpc>
            </a:pPr>
            <a:r>
              <a:rPr lang="en-US" altLang="zh-CN" sz="2600" b="1" dirty="0" smtClean="0">
                <a:solidFill>
                  <a:srgbClr val="0000FF"/>
                </a:solidFill>
                <a:latin typeface="Times New Roman" panose="02020603050405020304" pitchFamily="18" charset="0"/>
                <a:cs typeface="Times New Roman" panose="02020603050405020304" pitchFamily="18" charset="0"/>
              </a:rPr>
              <a:t>Generation:</a:t>
            </a:r>
            <a:r>
              <a:rPr lang="en-US" altLang="zh-CN" sz="2600" dirty="0" smtClean="0">
                <a:latin typeface="Times New Roman" panose="02020603050405020304" pitchFamily="18" charset="0"/>
                <a:cs typeface="Times New Roman" panose="02020603050405020304" pitchFamily="18" charset="0"/>
              </a:rPr>
              <a:t> Fabricate the structure.</a:t>
            </a:r>
            <a:endParaRPr lang="en-US" altLang="zh-CN" sz="26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3400"/>
              </a:lnSpc>
            </a:pPr>
            <a:r>
              <a:rPr lang="en-US" altLang="zh-CN" sz="2600" b="1" dirty="0" smtClean="0">
                <a:solidFill>
                  <a:srgbClr val="0000FF"/>
                </a:solidFill>
                <a:latin typeface="Times New Roman" panose="02020603050405020304" pitchFamily="18" charset="0"/>
                <a:cs typeface="Times New Roman" panose="02020603050405020304" pitchFamily="18" charset="0"/>
              </a:rPr>
              <a:t>Optimization:</a:t>
            </a:r>
            <a:r>
              <a:rPr lang="en-US" altLang="zh-CN" sz="2600" dirty="0" smtClean="0">
                <a:latin typeface="Times New Roman" panose="02020603050405020304" pitchFamily="18" charset="0"/>
                <a:cs typeface="Times New Roman" panose="02020603050405020304" pitchFamily="18" charset="0"/>
              </a:rPr>
              <a:t> Improve the resulting structure</a:t>
            </a:r>
            <a:r>
              <a:rPr lang="en-US" altLang="zh-CN" sz="2600" dirty="0" smtClean="0">
                <a:solidFill>
                  <a:srgbClr val="3C3C3C"/>
                </a:solidFill>
                <a:latin typeface="Times New Roman" panose="02020603050405020304" pitchFamily="18" charset="0"/>
                <a:cs typeface="Times New Roman" panose="02020603050405020304" pitchFamily="18" charset="0"/>
              </a:rPr>
              <a:t>.</a:t>
            </a:r>
            <a:endParaRPr lang="en-US" altLang="zh-CN" sz="2600" dirty="0" smtClean="0">
              <a:solidFill>
                <a:srgbClr val="3C3C3C"/>
              </a:solidFill>
              <a:latin typeface="Times New Roman" panose="02020603050405020304" pitchFamily="18" charset="0"/>
              <a:cs typeface="Times New Roman" panose="02020603050405020304" pitchFamily="18" charset="0"/>
            </a:endParaRPr>
          </a:p>
        </p:txBody>
      </p:sp>
      <p:sp>
        <p:nvSpPr>
          <p:cNvPr id="6" name="日期占位符 5"/>
          <p:cNvSpPr>
            <a:spLocks noGrp="1"/>
          </p:cNvSpPr>
          <p:nvPr>
            <p:ph type="dt" sz="half" idx="10"/>
          </p:nvPr>
        </p:nvSpPr>
        <p:spPr/>
        <p:txBody>
          <a:bodyPr/>
          <a:lstStyle/>
          <a:p>
            <a:fld id="{E45DBA62-9B23-4E55-948A-EB7512E53081}" type="datetime1">
              <a:rPr lang="zh-CN" altLang="en-US" smtClean="0"/>
            </a:fld>
            <a:endParaRPr lang="en-US"/>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p:cNvSpPr>
          <p:nvPr>
            <p:ph type="title"/>
          </p:nvPr>
        </p:nvSpPr>
        <p:spPr>
          <a:xfrm>
            <a:off x="457200" y="274638"/>
            <a:ext cx="9049196" cy="1143000"/>
          </a:xfrm>
        </p:spPr>
        <p:txBody>
          <a:bodyPr/>
          <a:lstStyle/>
          <a:p>
            <a:r>
              <a:rPr lang="en-US" altLang="zh-CN" dirty="0" smtClean="0">
                <a:latin typeface="Times New Roman" panose="02020603050405020304" pitchFamily="18" charset="0"/>
                <a:cs typeface="Times New Roman" panose="02020603050405020304" pitchFamily="18" charset="0"/>
              </a:rPr>
              <a:t>Reference Material</a:t>
            </a:r>
            <a:endParaRPr lang="en-US" altLang="zh-CN" dirty="0" smtClean="0">
              <a:latin typeface="Times New Roman" panose="02020603050405020304" pitchFamily="18" charset="0"/>
              <a:cs typeface="Times New Roman" panose="02020603050405020304" pitchFamily="18" charset="0"/>
            </a:endParaRPr>
          </a:p>
        </p:txBody>
      </p:sp>
      <p:sp>
        <p:nvSpPr>
          <p:cNvPr id="11269" name="Rectangle 3"/>
          <p:cNvSpPr>
            <a:spLocks noGrp="1"/>
          </p:cNvSpPr>
          <p:nvPr>
            <p:ph type="body" idx="1"/>
          </p:nvPr>
        </p:nvSpPr>
        <p:spPr>
          <a:xfrm>
            <a:off x="457200" y="1600200"/>
            <a:ext cx="4203700" cy="4525963"/>
          </a:xfrm>
        </p:spPr>
        <p:txBody>
          <a:bodyPr>
            <a:normAutofit fontScale="92500"/>
          </a:bodyPr>
          <a:lstStyle/>
          <a:p>
            <a:r>
              <a:rPr lang="en-US" altLang="zh-CN" dirty="0" smtClean="0">
                <a:latin typeface="Times New Roman" panose="02020603050405020304" pitchFamily="18" charset="0"/>
                <a:cs typeface="Times New Roman" panose="02020603050405020304" pitchFamily="18" charset="0"/>
              </a:rPr>
              <a:t>Textbook </a:t>
            </a:r>
            <a:endParaRPr lang="en-US" altLang="zh-CN" dirty="0" smtClean="0">
              <a:latin typeface="Times New Roman" panose="02020603050405020304" pitchFamily="18" charset="0"/>
              <a:cs typeface="Times New Roman" panose="02020603050405020304" pitchFamily="18" charset="0"/>
            </a:endParaRPr>
          </a:p>
          <a:p>
            <a:pPr lvl="1"/>
            <a:r>
              <a:rPr lang="en-US" altLang="zh-CN" i="1" dirty="0" smtClean="0">
                <a:latin typeface="Times New Roman" panose="02020603050405020304" pitchFamily="18" charset="0"/>
                <a:cs typeface="Times New Roman" panose="02020603050405020304" pitchFamily="18" charset="0"/>
              </a:rPr>
              <a:t>Compilers: Principles, Techniques, and Tools</a:t>
            </a:r>
            <a:endParaRPr lang="en-US" altLang="zh-CN" dirty="0">
              <a:latin typeface="Times New Roman" panose="02020603050405020304" pitchFamily="18" charset="0"/>
              <a:cs typeface="Times New Roman" panose="02020603050405020304" pitchFamily="18" charset="0"/>
            </a:endParaRPr>
          </a:p>
          <a:p>
            <a:pPr lvl="2"/>
            <a:r>
              <a:rPr lang="en-US" altLang="zh-CN" dirty="0" smtClean="0">
                <a:latin typeface="Times New Roman" panose="02020603050405020304" pitchFamily="18" charset="0"/>
                <a:cs typeface="Times New Roman" panose="02020603050405020304" pitchFamily="18" charset="0"/>
              </a:rPr>
              <a:t>by </a:t>
            </a:r>
            <a:r>
              <a:rPr lang="en-US" altLang="zh-CN" dirty="0" err="1" smtClean="0">
                <a:latin typeface="Times New Roman" panose="02020603050405020304" pitchFamily="18" charset="0"/>
                <a:cs typeface="Times New Roman" panose="02020603050405020304" pitchFamily="18" charset="0"/>
              </a:rPr>
              <a:t>Aho</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Sethi</a:t>
            </a:r>
            <a:r>
              <a:rPr lang="en-US" altLang="zh-CN" dirty="0" smtClean="0">
                <a:latin typeface="Times New Roman" panose="02020603050405020304" pitchFamily="18" charset="0"/>
                <a:cs typeface="Times New Roman" panose="02020603050405020304" pitchFamily="18" charset="0"/>
              </a:rPr>
              <a:t>, and Ullman—also known as "The Red Dragon Book" </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hlinkClick r:id="rId1"/>
              </a:rPr>
              <a:t>CS164 in Berkeley </a:t>
            </a:r>
            <a:r>
              <a:rPr lang="en-US" altLang="zh-CN" dirty="0" smtClean="0">
                <a:latin typeface="Times New Roman" panose="02020603050405020304" pitchFamily="18" charset="0"/>
                <a:cs typeface="Times New Roman" panose="02020603050405020304" pitchFamily="18" charset="0"/>
              </a:rPr>
              <a:t>and </a:t>
            </a:r>
            <a:r>
              <a:rPr lang="en-US" altLang="zh-CN" dirty="0" smtClean="0">
                <a:latin typeface="Times New Roman" panose="02020603050405020304" pitchFamily="18" charset="0"/>
                <a:cs typeface="Times New Roman" panose="02020603050405020304" pitchFamily="18" charset="0"/>
                <a:hlinkClick r:id="rId2"/>
              </a:rPr>
              <a:t>CS143 in Stanford</a:t>
            </a:r>
            <a:endParaRPr lang="en-US" altLang="zh-CN" dirty="0" smtClean="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7884" y="1978050"/>
            <a:ext cx="47625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2921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Freeform 3"/>
          <p:cNvSpPr/>
          <p:nvPr/>
        </p:nvSpPr>
        <p:spPr>
          <a:xfrm>
            <a:off x="3657600" y="1828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3651250" y="1822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3657600" y="2514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3651250" y="2508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3657600" y="3200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3651250" y="3194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3657600" y="3886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3651250" y="3879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3657600" y="4572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3651250" y="4565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3657600" y="5257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3651250" y="5251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657600" y="5943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3"/>
          <p:cNvSpPr/>
          <p:nvPr/>
        </p:nvSpPr>
        <p:spPr>
          <a:xfrm>
            <a:off x="3651250" y="5937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Freeform 3"/>
          <p:cNvSpPr/>
          <p:nvPr/>
        </p:nvSpPr>
        <p:spPr>
          <a:xfrm>
            <a:off x="2286000" y="20574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Freeform 3"/>
          <p:cNvSpPr/>
          <p:nvPr/>
        </p:nvSpPr>
        <p:spPr>
          <a:xfrm>
            <a:off x="2279650" y="20510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Freeform 3"/>
          <p:cNvSpPr/>
          <p:nvPr/>
        </p:nvSpPr>
        <p:spPr>
          <a:xfrm>
            <a:off x="6629400" y="61722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Freeform 3"/>
          <p:cNvSpPr/>
          <p:nvPr/>
        </p:nvSpPr>
        <p:spPr>
          <a:xfrm>
            <a:off x="6623050" y="61658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Freeform 3"/>
          <p:cNvSpPr/>
          <p:nvPr/>
        </p:nvSpPr>
        <p:spPr>
          <a:xfrm>
            <a:off x="914400" y="1600200"/>
            <a:ext cx="1371600" cy="1371600"/>
          </a:xfrm>
          <a:custGeom>
            <a:avLst/>
            <a:gdLst>
              <a:gd name="connsiteX0" fmla="*/ 85089 w 1371600"/>
              <a:gd name="connsiteY0" fmla="*/ 1371600 h 1371600"/>
              <a:gd name="connsiteX1" fmla="*/ 0 w 1371600"/>
              <a:gd name="connsiteY1" fmla="*/ 1286510 h 1371600"/>
              <a:gd name="connsiteX2" fmla="*/ 85089 w 1371600"/>
              <a:gd name="connsiteY2" fmla="*/ 1200150 h 1371600"/>
              <a:gd name="connsiteX3" fmla="*/ 171450 w 1371600"/>
              <a:gd name="connsiteY3" fmla="*/ 1200150 h 1371600"/>
              <a:gd name="connsiteX4" fmla="*/ 171450 w 1371600"/>
              <a:gd name="connsiteY4" fmla="*/ 85089 h 1371600"/>
              <a:gd name="connsiteX5" fmla="*/ 256539 w 1371600"/>
              <a:gd name="connsiteY5" fmla="*/ 0 h 1371600"/>
              <a:gd name="connsiteX6" fmla="*/ 1286510 w 1371600"/>
              <a:gd name="connsiteY6" fmla="*/ 0 h 1371600"/>
              <a:gd name="connsiteX7" fmla="*/ 1371600 w 1371600"/>
              <a:gd name="connsiteY7" fmla="*/ 85089 h 1371600"/>
              <a:gd name="connsiteX8" fmla="*/ 1286510 w 1371600"/>
              <a:gd name="connsiteY8" fmla="*/ 171450 h 1371600"/>
              <a:gd name="connsiteX9" fmla="*/ 1200150 w 1371600"/>
              <a:gd name="connsiteY9" fmla="*/ 171450 h 1371600"/>
              <a:gd name="connsiteX10" fmla="*/ 1200150 w 1371600"/>
              <a:gd name="connsiteY10" fmla="*/ 1286510 h 1371600"/>
              <a:gd name="connsiteX11" fmla="*/ 1115060 w 1371600"/>
              <a:gd name="connsiteY11" fmla="*/ 1371600 h 1371600"/>
              <a:gd name="connsiteX12" fmla="*/ 85089 w 1371600"/>
              <a:gd name="connsiteY12"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71600" h="1371600">
                <a:moveTo>
                  <a:pt x="85089" y="1371600"/>
                </a:moveTo>
                <a:cubicBezTo>
                  <a:pt x="43180" y="1371600"/>
                  <a:pt x="0" y="1328420"/>
                  <a:pt x="0" y="1286510"/>
                </a:cubicBezTo>
                <a:cubicBezTo>
                  <a:pt x="0" y="1243329"/>
                  <a:pt x="43180" y="1200150"/>
                  <a:pt x="85089" y="1200150"/>
                </a:cubicBezTo>
                <a:lnTo>
                  <a:pt x="171450" y="1200150"/>
                </a:lnTo>
                <a:lnTo>
                  <a:pt x="171450" y="85089"/>
                </a:lnTo>
                <a:cubicBezTo>
                  <a:pt x="171450" y="43179"/>
                  <a:pt x="214630" y="0"/>
                  <a:pt x="256539" y="0"/>
                </a:cubicBezTo>
                <a:lnTo>
                  <a:pt x="1286510" y="0"/>
                </a:lnTo>
                <a:cubicBezTo>
                  <a:pt x="1328420" y="0"/>
                  <a:pt x="1371600" y="43179"/>
                  <a:pt x="1371600" y="85089"/>
                </a:cubicBezTo>
                <a:cubicBezTo>
                  <a:pt x="1371600" y="128270"/>
                  <a:pt x="1328420" y="171450"/>
                  <a:pt x="1286510" y="171450"/>
                </a:cubicBezTo>
                <a:lnTo>
                  <a:pt x="1200150" y="171450"/>
                </a:lnTo>
                <a:lnTo>
                  <a:pt x="1200150" y="1286510"/>
                </a:lnTo>
                <a:cubicBezTo>
                  <a:pt x="1200150" y="1328420"/>
                  <a:pt x="1156970" y="1371600"/>
                  <a:pt x="1115060" y="1371600"/>
                </a:cubicBezTo>
                <a:lnTo>
                  <a:pt x="85089" y="137160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Freeform 3"/>
          <p:cNvSpPr/>
          <p:nvPr/>
        </p:nvSpPr>
        <p:spPr>
          <a:xfrm>
            <a:off x="908050" y="1593850"/>
            <a:ext cx="1384300" cy="1384300"/>
          </a:xfrm>
          <a:custGeom>
            <a:avLst/>
            <a:gdLst>
              <a:gd name="connsiteX0" fmla="*/ 91439 w 1384300"/>
              <a:gd name="connsiteY0" fmla="*/ 1377950 h 1384300"/>
              <a:gd name="connsiteX1" fmla="*/ 6350 w 1384300"/>
              <a:gd name="connsiteY1" fmla="*/ 1292860 h 1384300"/>
              <a:gd name="connsiteX2" fmla="*/ 91439 w 1384300"/>
              <a:gd name="connsiteY2" fmla="*/ 1206500 h 1384300"/>
              <a:gd name="connsiteX3" fmla="*/ 177800 w 1384300"/>
              <a:gd name="connsiteY3" fmla="*/ 1206500 h 1384300"/>
              <a:gd name="connsiteX4" fmla="*/ 177800 w 1384300"/>
              <a:gd name="connsiteY4" fmla="*/ 91439 h 1384300"/>
              <a:gd name="connsiteX5" fmla="*/ 262889 w 1384300"/>
              <a:gd name="connsiteY5" fmla="*/ 6350 h 1384300"/>
              <a:gd name="connsiteX6" fmla="*/ 1292860 w 1384300"/>
              <a:gd name="connsiteY6" fmla="*/ 6350 h 1384300"/>
              <a:gd name="connsiteX7" fmla="*/ 1377950 w 1384300"/>
              <a:gd name="connsiteY7" fmla="*/ 91439 h 1384300"/>
              <a:gd name="connsiteX8" fmla="*/ 1292860 w 1384300"/>
              <a:gd name="connsiteY8" fmla="*/ 177800 h 1384300"/>
              <a:gd name="connsiteX9" fmla="*/ 1206500 w 1384300"/>
              <a:gd name="connsiteY9" fmla="*/ 177800 h 1384300"/>
              <a:gd name="connsiteX10" fmla="*/ 1206500 w 1384300"/>
              <a:gd name="connsiteY10" fmla="*/ 1292860 h 1384300"/>
              <a:gd name="connsiteX11" fmla="*/ 1121410 w 1384300"/>
              <a:gd name="connsiteY11" fmla="*/ 1377950 h 1384300"/>
              <a:gd name="connsiteX12" fmla="*/ 91439 w 1384300"/>
              <a:gd name="connsiteY12"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84300" h="1384300">
                <a:moveTo>
                  <a:pt x="91439" y="1377950"/>
                </a:moveTo>
                <a:cubicBezTo>
                  <a:pt x="49530" y="1377950"/>
                  <a:pt x="6350" y="1334770"/>
                  <a:pt x="6350" y="1292860"/>
                </a:cubicBezTo>
                <a:cubicBezTo>
                  <a:pt x="6350" y="1249679"/>
                  <a:pt x="49530" y="1206500"/>
                  <a:pt x="91439" y="1206500"/>
                </a:cubicBezTo>
                <a:lnTo>
                  <a:pt x="177800" y="1206500"/>
                </a:lnTo>
                <a:lnTo>
                  <a:pt x="177800" y="91439"/>
                </a:lnTo>
                <a:cubicBezTo>
                  <a:pt x="177800" y="49529"/>
                  <a:pt x="220980" y="6350"/>
                  <a:pt x="262889" y="6350"/>
                </a:cubicBezTo>
                <a:lnTo>
                  <a:pt x="1292860" y="6350"/>
                </a:lnTo>
                <a:cubicBezTo>
                  <a:pt x="1334770" y="6350"/>
                  <a:pt x="1377950" y="49529"/>
                  <a:pt x="1377950" y="91439"/>
                </a:cubicBezTo>
                <a:cubicBezTo>
                  <a:pt x="1377950" y="134620"/>
                  <a:pt x="1334770" y="177800"/>
                  <a:pt x="1292860" y="177800"/>
                </a:cubicBezTo>
                <a:lnTo>
                  <a:pt x="1206500" y="177800"/>
                </a:lnTo>
                <a:lnTo>
                  <a:pt x="1206500" y="1292860"/>
                </a:lnTo>
                <a:cubicBezTo>
                  <a:pt x="1206500" y="1334770"/>
                  <a:pt x="1163320" y="1377950"/>
                  <a:pt x="1121410" y="1377950"/>
                </a:cubicBezTo>
                <a:lnTo>
                  <a:pt x="91439"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Freeform 3"/>
          <p:cNvSpPr/>
          <p:nvPr/>
        </p:nvSpPr>
        <p:spPr>
          <a:xfrm>
            <a:off x="1129030" y="1685289"/>
            <a:ext cx="128269" cy="86360"/>
          </a:xfrm>
          <a:custGeom>
            <a:avLst/>
            <a:gdLst>
              <a:gd name="connsiteX0" fmla="*/ 128269 w 128269"/>
              <a:gd name="connsiteY0" fmla="*/ 0 h 86360"/>
              <a:gd name="connsiteX1" fmla="*/ 41909 w 128269"/>
              <a:gd name="connsiteY1" fmla="*/ 86360 h 86360"/>
              <a:gd name="connsiteX2" fmla="*/ 0 w 128269"/>
              <a:gd name="connsiteY2" fmla="*/ 43180 h 86360"/>
              <a:gd name="connsiteX3" fmla="*/ 41909 w 128269"/>
              <a:gd name="connsiteY3" fmla="*/ 0 h 86360"/>
              <a:gd name="connsiteX4" fmla="*/ 128269 w 128269"/>
              <a:gd name="connsiteY4" fmla="*/ 0 h 863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269" h="86360">
                <a:moveTo>
                  <a:pt x="128269" y="0"/>
                </a:moveTo>
                <a:cubicBezTo>
                  <a:pt x="128269" y="43180"/>
                  <a:pt x="85089" y="86360"/>
                  <a:pt x="41909" y="86360"/>
                </a:cubicBezTo>
                <a:cubicBezTo>
                  <a:pt x="20319" y="86360"/>
                  <a:pt x="0" y="64770"/>
                  <a:pt x="0" y="43180"/>
                </a:cubicBezTo>
                <a:cubicBezTo>
                  <a:pt x="0" y="21589"/>
                  <a:pt x="20319" y="0"/>
                  <a:pt x="41909" y="0"/>
                </a:cubicBezTo>
                <a:lnTo>
                  <a:pt x="128269"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Freeform 3"/>
          <p:cNvSpPr/>
          <p:nvPr/>
        </p:nvSpPr>
        <p:spPr>
          <a:xfrm>
            <a:off x="1122680" y="1678939"/>
            <a:ext cx="140969" cy="99060"/>
          </a:xfrm>
          <a:custGeom>
            <a:avLst/>
            <a:gdLst>
              <a:gd name="connsiteX0" fmla="*/ 134619 w 140969"/>
              <a:gd name="connsiteY0" fmla="*/ 6350 h 99060"/>
              <a:gd name="connsiteX1" fmla="*/ 48259 w 140969"/>
              <a:gd name="connsiteY1" fmla="*/ 92710 h 99060"/>
              <a:gd name="connsiteX2" fmla="*/ 6350 w 140969"/>
              <a:gd name="connsiteY2" fmla="*/ 49530 h 99060"/>
              <a:gd name="connsiteX3" fmla="*/ 48259 w 140969"/>
              <a:gd name="connsiteY3" fmla="*/ 6350 h 99060"/>
              <a:gd name="connsiteX4" fmla="*/ 134619 w 140969"/>
              <a:gd name="connsiteY4" fmla="*/ 6350 h 990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969" h="99060">
                <a:moveTo>
                  <a:pt x="134619" y="6350"/>
                </a:moveTo>
                <a:cubicBezTo>
                  <a:pt x="134619" y="49530"/>
                  <a:pt x="91439" y="92710"/>
                  <a:pt x="48259" y="92710"/>
                </a:cubicBezTo>
                <a:cubicBezTo>
                  <a:pt x="26669" y="92710"/>
                  <a:pt x="6350" y="71120"/>
                  <a:pt x="6350" y="49530"/>
                </a:cubicBezTo>
                <a:cubicBezTo>
                  <a:pt x="6350" y="27939"/>
                  <a:pt x="26669" y="6350"/>
                  <a:pt x="48259" y="6350"/>
                </a:cubicBezTo>
                <a:lnTo>
                  <a:pt x="134619"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Freeform 3"/>
          <p:cNvSpPr/>
          <p:nvPr/>
        </p:nvSpPr>
        <p:spPr>
          <a:xfrm>
            <a:off x="914400" y="2800350"/>
            <a:ext cx="171450" cy="171450"/>
          </a:xfrm>
          <a:custGeom>
            <a:avLst/>
            <a:gdLst>
              <a:gd name="connsiteX0" fmla="*/ 171450 w 171450"/>
              <a:gd name="connsiteY0" fmla="*/ 86360 h 171450"/>
              <a:gd name="connsiteX1" fmla="*/ 85089 w 171450"/>
              <a:gd name="connsiteY1" fmla="*/ 171450 h 171450"/>
              <a:gd name="connsiteX2" fmla="*/ 0 w 171450"/>
              <a:gd name="connsiteY2" fmla="*/ 86360 h 171450"/>
              <a:gd name="connsiteX3" fmla="*/ 85089 w 171450"/>
              <a:gd name="connsiteY3" fmla="*/ 0 h 171450"/>
              <a:gd name="connsiteX4" fmla="*/ 128269 w 171450"/>
              <a:gd name="connsiteY4" fmla="*/ 43179 h 171450"/>
              <a:gd name="connsiteX5" fmla="*/ 85089 w 171450"/>
              <a:gd name="connsiteY5" fmla="*/ 86360 h 171450"/>
              <a:gd name="connsiteX6" fmla="*/ 171450 w 171450"/>
              <a:gd name="connsiteY6" fmla="*/ 86360 h 1714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71450" h="171450">
                <a:moveTo>
                  <a:pt x="171450" y="86360"/>
                </a:moveTo>
                <a:cubicBezTo>
                  <a:pt x="171450" y="128270"/>
                  <a:pt x="128269" y="171450"/>
                  <a:pt x="85089" y="171450"/>
                </a:cubicBezTo>
                <a:cubicBezTo>
                  <a:pt x="43180" y="171450"/>
                  <a:pt x="0" y="128270"/>
                  <a:pt x="0" y="86360"/>
                </a:cubicBezTo>
                <a:cubicBezTo>
                  <a:pt x="0" y="43179"/>
                  <a:pt x="43180" y="0"/>
                  <a:pt x="85089" y="0"/>
                </a:cubicBezTo>
                <a:cubicBezTo>
                  <a:pt x="106680" y="0"/>
                  <a:pt x="128269" y="21589"/>
                  <a:pt x="128269" y="43179"/>
                </a:cubicBezTo>
                <a:cubicBezTo>
                  <a:pt x="128269" y="64770"/>
                  <a:pt x="106680" y="86360"/>
                  <a:pt x="85089" y="86360"/>
                </a:cubicBezTo>
                <a:lnTo>
                  <a:pt x="171450" y="8636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Freeform 3"/>
          <p:cNvSpPr/>
          <p:nvPr/>
        </p:nvSpPr>
        <p:spPr>
          <a:xfrm>
            <a:off x="908050" y="2794000"/>
            <a:ext cx="184150" cy="184150"/>
          </a:xfrm>
          <a:custGeom>
            <a:avLst/>
            <a:gdLst>
              <a:gd name="connsiteX0" fmla="*/ 177800 w 184150"/>
              <a:gd name="connsiteY0" fmla="*/ 92710 h 184150"/>
              <a:gd name="connsiteX1" fmla="*/ 91439 w 184150"/>
              <a:gd name="connsiteY1" fmla="*/ 177800 h 184150"/>
              <a:gd name="connsiteX2" fmla="*/ 6350 w 184150"/>
              <a:gd name="connsiteY2" fmla="*/ 92710 h 184150"/>
              <a:gd name="connsiteX3" fmla="*/ 91439 w 184150"/>
              <a:gd name="connsiteY3" fmla="*/ 6350 h 184150"/>
              <a:gd name="connsiteX4" fmla="*/ 134619 w 184150"/>
              <a:gd name="connsiteY4" fmla="*/ 49529 h 184150"/>
              <a:gd name="connsiteX5" fmla="*/ 91439 w 184150"/>
              <a:gd name="connsiteY5" fmla="*/ 92710 h 184150"/>
              <a:gd name="connsiteX6" fmla="*/ 177800 w 184150"/>
              <a:gd name="connsiteY6" fmla="*/ 92710 h 1841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84150" h="184150">
                <a:moveTo>
                  <a:pt x="177800" y="92710"/>
                </a:moveTo>
                <a:cubicBezTo>
                  <a:pt x="177800" y="134620"/>
                  <a:pt x="134619" y="177800"/>
                  <a:pt x="91439" y="177800"/>
                </a:cubicBezTo>
                <a:cubicBezTo>
                  <a:pt x="49530" y="177800"/>
                  <a:pt x="6350" y="134620"/>
                  <a:pt x="6350" y="92710"/>
                </a:cubicBezTo>
                <a:cubicBezTo>
                  <a:pt x="6350" y="49529"/>
                  <a:pt x="49530" y="6350"/>
                  <a:pt x="91439" y="6350"/>
                </a:cubicBezTo>
                <a:cubicBezTo>
                  <a:pt x="113030" y="6350"/>
                  <a:pt x="134619" y="27939"/>
                  <a:pt x="134619" y="49529"/>
                </a:cubicBezTo>
                <a:cubicBezTo>
                  <a:pt x="134619" y="71120"/>
                  <a:pt x="113030" y="92710"/>
                  <a:pt x="91439" y="92710"/>
                </a:cubicBezTo>
                <a:lnTo>
                  <a:pt x="177800" y="9271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Freeform 3"/>
          <p:cNvSpPr/>
          <p:nvPr/>
        </p:nvSpPr>
        <p:spPr>
          <a:xfrm>
            <a:off x="1170939" y="1600200"/>
            <a:ext cx="86360" cy="85089"/>
          </a:xfrm>
          <a:custGeom>
            <a:avLst/>
            <a:gdLst>
              <a:gd name="connsiteX0" fmla="*/ 0 w 86360"/>
              <a:gd name="connsiteY0" fmla="*/ 0 h 85089"/>
              <a:gd name="connsiteX1" fmla="*/ 86360 w 86360"/>
              <a:gd name="connsiteY1" fmla="*/ 85089 h 85089"/>
              <a:gd name="connsiteX2" fmla="*/ 0 w 86360"/>
              <a:gd name="connsiteY2" fmla="*/ 0 h 85089"/>
            </a:gdLst>
            <a:ahLst/>
            <a:cxnLst>
              <a:cxn ang="0">
                <a:pos x="connsiteX0" y="connsiteY0"/>
              </a:cxn>
              <a:cxn ang="1">
                <a:pos x="connsiteX1" y="connsiteY1"/>
              </a:cxn>
              <a:cxn ang="2">
                <a:pos x="connsiteX2" y="connsiteY2"/>
              </a:cxn>
            </a:cxnLst>
            <a:rect l="l" t="t" r="r" b="b"/>
            <a:pathLst>
              <a:path w="86360" h="85089">
                <a:moveTo>
                  <a:pt x="0" y="0"/>
                </a:moveTo>
                <a:cubicBezTo>
                  <a:pt x="43180" y="0"/>
                  <a:pt x="86360" y="43179"/>
                  <a:pt x="86360" y="85089"/>
                </a:cubicBez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Freeform 3"/>
          <p:cNvSpPr/>
          <p:nvPr/>
        </p:nvSpPr>
        <p:spPr>
          <a:xfrm>
            <a:off x="1164589" y="1593850"/>
            <a:ext cx="99060" cy="97789"/>
          </a:xfrm>
          <a:custGeom>
            <a:avLst/>
            <a:gdLst>
              <a:gd name="connsiteX0" fmla="*/ 6350 w 99060"/>
              <a:gd name="connsiteY0" fmla="*/ 6350 h 97789"/>
              <a:gd name="connsiteX1" fmla="*/ 92710 w 99060"/>
              <a:gd name="connsiteY1" fmla="*/ 91439 h 97789"/>
            </a:gdLst>
            <a:ahLst/>
            <a:cxnLst>
              <a:cxn ang="0">
                <a:pos x="connsiteX0" y="connsiteY0"/>
              </a:cxn>
              <a:cxn ang="1">
                <a:pos x="connsiteX1" y="connsiteY1"/>
              </a:cxn>
            </a:cxnLst>
            <a:rect l="l" t="t" r="r" b="b"/>
            <a:pathLst>
              <a:path w="99060" h="97789">
                <a:moveTo>
                  <a:pt x="6350" y="6350"/>
                </a:moveTo>
                <a:cubicBezTo>
                  <a:pt x="49530" y="6350"/>
                  <a:pt x="92710" y="49529"/>
                  <a:pt x="92710" y="91439"/>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1085850" y="2800350"/>
            <a:ext cx="0" cy="86360"/>
          </a:xfrm>
          <a:custGeom>
            <a:avLst/>
            <a:gdLst>
              <a:gd name="connsiteX0" fmla="*/ 0 w 0"/>
              <a:gd name="connsiteY0" fmla="*/ 0 h 86360"/>
              <a:gd name="connsiteX1" fmla="*/ 0 w 0"/>
              <a:gd name="connsiteY1" fmla="*/ 86360 h 86360"/>
              <a:gd name="connsiteX2" fmla="*/ 0 w 0"/>
              <a:gd name="connsiteY2" fmla="*/ 0 h 86360"/>
            </a:gdLst>
            <a:ahLst/>
            <a:cxnLst>
              <a:cxn ang="0">
                <a:pos x="connsiteX0" y="connsiteY0"/>
              </a:cxn>
              <a:cxn ang="1">
                <a:pos x="connsiteX1" y="connsiteY1"/>
              </a:cxn>
              <a:cxn ang="2">
                <a:pos x="connsiteX2" y="connsiteY2"/>
              </a:cxn>
            </a:cxnLst>
            <a:rect l="l" t="t" r="r" b="b"/>
            <a:pathLst>
              <a:path h="86360">
                <a:moveTo>
                  <a:pt x="0" y="0"/>
                </a:moveTo>
                <a:lnTo>
                  <a:pt x="0" y="8636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Freeform 3"/>
          <p:cNvSpPr/>
          <p:nvPr/>
        </p:nvSpPr>
        <p:spPr>
          <a:xfrm>
            <a:off x="1079500" y="2794000"/>
            <a:ext cx="12700" cy="99060"/>
          </a:xfrm>
          <a:custGeom>
            <a:avLst/>
            <a:gdLst>
              <a:gd name="connsiteX0" fmla="*/ 6350 w 12700"/>
              <a:gd name="connsiteY0" fmla="*/ 6350 h 99060"/>
              <a:gd name="connsiteX1" fmla="*/ 6350 w 12700"/>
              <a:gd name="connsiteY1" fmla="*/ 92710 h 99060"/>
            </a:gdLst>
            <a:ahLst/>
            <a:cxnLst>
              <a:cxn ang="0">
                <a:pos x="connsiteX0" y="connsiteY0"/>
              </a:cxn>
              <a:cxn ang="1">
                <a:pos x="connsiteX1" y="connsiteY1"/>
              </a:cxn>
            </a:cxnLst>
            <a:rect l="l" t="t" r="r" b="b"/>
            <a:pathLst>
              <a:path w="12700" h="99060">
                <a:moveTo>
                  <a:pt x="6350" y="6350"/>
                </a:moveTo>
                <a:lnTo>
                  <a:pt x="6350" y="9271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1170939" y="1771650"/>
            <a:ext cx="1029969" cy="0"/>
          </a:xfrm>
          <a:custGeom>
            <a:avLst/>
            <a:gdLst>
              <a:gd name="connsiteX0" fmla="*/ 0 w 1029969"/>
              <a:gd name="connsiteY0" fmla="*/ 0 h 0"/>
              <a:gd name="connsiteX1" fmla="*/ 1029970 w 1029969"/>
              <a:gd name="connsiteY1" fmla="*/ 0 h 0"/>
              <a:gd name="connsiteX2" fmla="*/ 0 w 1029969"/>
              <a:gd name="connsiteY2" fmla="*/ 0 h 0"/>
            </a:gdLst>
            <a:ahLst/>
            <a:cxnLst>
              <a:cxn ang="0">
                <a:pos x="connsiteX0" y="connsiteY0"/>
              </a:cxn>
              <a:cxn ang="1">
                <a:pos x="connsiteX1" y="connsiteY1"/>
              </a:cxn>
              <a:cxn ang="2">
                <a:pos x="connsiteX2" y="connsiteY2"/>
              </a:cxn>
            </a:cxnLst>
            <a:rect l="l" t="t" r="r" b="b"/>
            <a:pathLst>
              <a:path w="1029969">
                <a:moveTo>
                  <a:pt x="0" y="0"/>
                </a:moveTo>
                <a:lnTo>
                  <a:pt x="1029970" y="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Freeform 3"/>
          <p:cNvSpPr/>
          <p:nvPr/>
        </p:nvSpPr>
        <p:spPr>
          <a:xfrm>
            <a:off x="1164589" y="1765300"/>
            <a:ext cx="1042669" cy="12700"/>
          </a:xfrm>
          <a:custGeom>
            <a:avLst/>
            <a:gdLst>
              <a:gd name="connsiteX0" fmla="*/ 6350 w 1042669"/>
              <a:gd name="connsiteY0" fmla="*/ 6350 h 12700"/>
              <a:gd name="connsiteX1" fmla="*/ 1036320 w 1042669"/>
              <a:gd name="connsiteY1" fmla="*/ 6350 h 12700"/>
            </a:gdLst>
            <a:ahLst/>
            <a:cxnLst>
              <a:cxn ang="0">
                <a:pos x="connsiteX0" y="connsiteY0"/>
              </a:cxn>
              <a:cxn ang="1">
                <a:pos x="connsiteX1" y="connsiteY1"/>
              </a:cxn>
            </a:cxnLst>
            <a:rect l="l" t="t" r="r" b="b"/>
            <a:pathLst>
              <a:path w="1042669" h="12700">
                <a:moveTo>
                  <a:pt x="6350" y="6350"/>
                </a:moveTo>
                <a:lnTo>
                  <a:pt x="103632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8001000" y="5715000"/>
            <a:ext cx="1828800" cy="1371600"/>
          </a:xfrm>
          <a:custGeom>
            <a:avLst/>
            <a:gdLst>
              <a:gd name="connsiteX0" fmla="*/ 914400 w 1828800"/>
              <a:gd name="connsiteY0" fmla="*/ 1371600 h 1371600"/>
              <a:gd name="connsiteX1" fmla="*/ 0 w 1828800"/>
              <a:gd name="connsiteY1" fmla="*/ 1371600 h 1371600"/>
              <a:gd name="connsiteX2" fmla="*/ 0 w 1828800"/>
              <a:gd name="connsiteY2" fmla="*/ 0 h 1371600"/>
              <a:gd name="connsiteX3" fmla="*/ 1828800 w 1828800"/>
              <a:gd name="connsiteY3" fmla="*/ 0 h 1371600"/>
              <a:gd name="connsiteX4" fmla="*/ 1828800 w 1828800"/>
              <a:gd name="connsiteY4" fmla="*/ 1371600 h 1371600"/>
              <a:gd name="connsiteX5" fmla="*/ 914400 w 1828800"/>
              <a:gd name="connsiteY5"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371600">
                <a:moveTo>
                  <a:pt x="914400" y="1371600"/>
                </a:moveTo>
                <a:lnTo>
                  <a:pt x="0" y="1371600"/>
                </a:lnTo>
                <a:lnTo>
                  <a:pt x="0" y="0"/>
                </a:lnTo>
                <a:lnTo>
                  <a:pt x="1828800" y="0"/>
                </a:lnTo>
                <a:lnTo>
                  <a:pt x="1828800" y="1371600"/>
                </a:lnTo>
                <a:lnTo>
                  <a:pt x="914400" y="13716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994650" y="5708650"/>
            <a:ext cx="1841500" cy="1384300"/>
          </a:xfrm>
          <a:custGeom>
            <a:avLst/>
            <a:gdLst>
              <a:gd name="connsiteX0" fmla="*/ 920750 w 1841500"/>
              <a:gd name="connsiteY0" fmla="*/ 1377950 h 1384300"/>
              <a:gd name="connsiteX1" fmla="*/ 6350 w 1841500"/>
              <a:gd name="connsiteY1" fmla="*/ 1377950 h 1384300"/>
              <a:gd name="connsiteX2" fmla="*/ 6350 w 1841500"/>
              <a:gd name="connsiteY2" fmla="*/ 6350 h 1384300"/>
              <a:gd name="connsiteX3" fmla="*/ 1835150 w 1841500"/>
              <a:gd name="connsiteY3" fmla="*/ 6350 h 1384300"/>
              <a:gd name="connsiteX4" fmla="*/ 1835150 w 1841500"/>
              <a:gd name="connsiteY4" fmla="*/ 1377950 h 1384300"/>
              <a:gd name="connsiteX5" fmla="*/ 920750 w 1841500"/>
              <a:gd name="connsiteY5"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41500" h="1384300">
                <a:moveTo>
                  <a:pt x="920750" y="1377950"/>
                </a:moveTo>
                <a:lnTo>
                  <a:pt x="6350" y="1377950"/>
                </a:lnTo>
                <a:lnTo>
                  <a:pt x="6350" y="6350"/>
                </a:lnTo>
                <a:lnTo>
                  <a:pt x="1835150" y="6350"/>
                </a:lnTo>
                <a:lnTo>
                  <a:pt x="1835150" y="1377950"/>
                </a:lnTo>
                <a:lnTo>
                  <a:pt x="920750"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787400" y="673100"/>
            <a:ext cx="6783908" cy="571951"/>
          </a:xfrm>
          <a:prstGeom prst="rect">
            <a:avLst/>
          </a:prstGeom>
          <a:noFill/>
        </p:spPr>
        <p:txBody>
          <a:bodyPr wrap="none" lIns="0" tIns="0" rIns="0" rtlCol="0">
            <a:spAutoFit/>
          </a:bodyPr>
          <a:lstStyle/>
          <a:p>
            <a:pPr>
              <a:lnSpc>
                <a:spcPts val="4100"/>
              </a:lnSpc>
            </a:pPr>
            <a:r>
              <a:rPr lang="en-US" altLang="zh-CN" sz="3600" dirty="0" smtClean="0">
                <a:latin typeface="Times New Roman" panose="02020603050405020304" pitchFamily="18" charset="0"/>
                <a:cs typeface="Times New Roman" panose="02020603050405020304" pitchFamily="18" charset="0"/>
              </a:rPr>
              <a:t>The Structure of a Modern Compiler</a:t>
            </a:r>
            <a:endParaRPr lang="en-US" altLang="zh-CN" sz="3600" dirty="0" smtClean="0">
              <a:latin typeface="Times New Roman" panose="02020603050405020304" pitchFamily="18" charset="0"/>
              <a:cs typeface="Times New Roman" panose="02020603050405020304" pitchFamily="18" charset="0"/>
            </a:endParaRPr>
          </a:p>
        </p:txBody>
      </p:sp>
      <p:sp>
        <p:nvSpPr>
          <p:cNvPr id="36" name="TextBox 1"/>
          <p:cNvSpPr txBox="1"/>
          <p:nvPr/>
        </p:nvSpPr>
        <p:spPr>
          <a:xfrm>
            <a:off x="3784600" y="2120900"/>
            <a:ext cx="2280111" cy="3805209"/>
          </a:xfrm>
          <a:prstGeom prst="rect">
            <a:avLst/>
          </a:prstGeom>
          <a:noFill/>
        </p:spPr>
        <p:txBody>
          <a:bodyPr wrap="none" lIns="0" tIns="0" rIns="0" rtlCol="0">
            <a:spAutoFit/>
          </a:bodyPr>
          <a:lstStyle/>
          <a:p>
            <a:pPr>
              <a:lnSpc>
                <a:spcPts val="2600"/>
              </a:lnSpc>
              <a:tabLst>
                <a:tab pos="76200" algn="l"/>
                <a:tab pos="152400" algn="l"/>
                <a:tab pos="165100" algn="l"/>
                <a:tab pos="203200" algn="l"/>
                <a:tab pos="292100" algn="l"/>
              </a:tabLst>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Lexical Analysis</a:t>
            </a:r>
            <a:endParaRPr lang="en-US" altLang="zh-CN" sz="24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3400"/>
              </a:lnSpc>
              <a:tabLst>
                <a:tab pos="76200" algn="l"/>
                <a:tab pos="152400" algn="l"/>
                <a:tab pos="165100" algn="l"/>
                <a:tab pos="203200" algn="l"/>
                <a:tab pos="292100" algn="l"/>
              </a:tabLst>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Syntax Analysis</a:t>
            </a:r>
            <a:endParaRPr lang="en-US" altLang="zh-CN" sz="24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3400"/>
              </a:lnSpc>
              <a:tabLst>
                <a:tab pos="76200" algn="l"/>
                <a:tab pos="152400" algn="l"/>
                <a:tab pos="165100" algn="l"/>
                <a:tab pos="203200" algn="l"/>
                <a:tab pos="292100" algn="l"/>
              </a:tabLst>
            </a:pPr>
            <a:r>
              <a:rPr lang="en-US" altLang="zh-CN" sz="2400" dirty="0" smtClean="0">
                <a:latin typeface="Times New Roman" panose="02020603050405020304" pitchFamily="18" charset="0"/>
                <a:cs typeface="Times New Roman" panose="02020603050405020304" pitchFamily="18" charset="0"/>
              </a:rPr>
              <a:t>Semantic Analysis</a:t>
            </a:r>
            <a:endParaRPr lang="en-US" altLang="zh-CN" sz="24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3400"/>
              </a:lnSpc>
              <a:tabLst>
                <a:tab pos="76200" algn="l"/>
                <a:tab pos="152400" algn="l"/>
                <a:tab pos="165100" algn="l"/>
                <a:tab pos="203200" algn="l"/>
                <a:tab pos="292100" algn="l"/>
              </a:tabLst>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IR Generation</a:t>
            </a:r>
            <a:endParaRPr lang="en-US" altLang="zh-CN" sz="24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3400"/>
              </a:lnSpc>
              <a:tabLst>
                <a:tab pos="76200" algn="l"/>
                <a:tab pos="152400" algn="l"/>
                <a:tab pos="165100" algn="l"/>
                <a:tab pos="203200" algn="l"/>
                <a:tab pos="292100" algn="l"/>
              </a:tabLst>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IR Optimization</a:t>
            </a:r>
            <a:endParaRPr lang="en-US" altLang="zh-CN" sz="24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3400"/>
              </a:lnSpc>
              <a:tabLst>
                <a:tab pos="76200" algn="l"/>
                <a:tab pos="152400" algn="l"/>
                <a:tab pos="165100" algn="l"/>
                <a:tab pos="203200" algn="l"/>
                <a:tab pos="292100" algn="l"/>
              </a:tabLst>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Code Generation</a:t>
            </a:r>
            <a:endParaRPr lang="en-US" altLang="zh-CN" sz="2400" dirty="0" smtClean="0">
              <a:latin typeface="Times New Roman" panose="02020603050405020304" pitchFamily="18" charset="0"/>
              <a:cs typeface="Times New Roman" panose="02020603050405020304" pitchFamily="18" charset="0"/>
            </a:endParaRPr>
          </a:p>
        </p:txBody>
      </p:sp>
      <p:sp>
        <p:nvSpPr>
          <p:cNvPr id="37" name="TextBox 1"/>
          <p:cNvSpPr txBox="1"/>
          <p:nvPr/>
        </p:nvSpPr>
        <p:spPr>
          <a:xfrm>
            <a:off x="4178300" y="6121400"/>
            <a:ext cx="1620636" cy="379591"/>
          </a:xfrm>
          <a:prstGeom prst="rect">
            <a:avLst/>
          </a:prstGeom>
          <a:noFill/>
        </p:spPr>
        <p:txBody>
          <a:bodyPr wrap="none" lIns="0" tIns="0" rIns="0" rtlCol="0">
            <a:spAutoFit/>
          </a:bodyPr>
          <a:lstStyle/>
          <a:p>
            <a:pPr>
              <a:lnSpc>
                <a:spcPts val="2600"/>
              </a:lnSpc>
            </a:pPr>
            <a:r>
              <a:rPr lang="en-US" altLang="zh-CN" sz="2400" dirty="0" smtClean="0">
                <a:latin typeface="Times New Roman" panose="02020603050405020304" pitchFamily="18" charset="0"/>
                <a:cs typeface="Times New Roman" panose="02020603050405020304" pitchFamily="18" charset="0"/>
              </a:rPr>
              <a:t>Optimization</a:t>
            </a:r>
            <a:endParaRPr lang="en-US" altLang="zh-CN" sz="2400" dirty="0" smtClean="0">
              <a:latin typeface="Times New Roman" panose="02020603050405020304" pitchFamily="18" charset="0"/>
              <a:cs typeface="Times New Roman" panose="02020603050405020304" pitchFamily="18" charset="0"/>
            </a:endParaRPr>
          </a:p>
        </p:txBody>
      </p:sp>
      <p:sp>
        <p:nvSpPr>
          <p:cNvPr id="38" name="TextBox 1"/>
          <p:cNvSpPr txBox="1"/>
          <p:nvPr/>
        </p:nvSpPr>
        <p:spPr>
          <a:xfrm>
            <a:off x="1155700" y="1993900"/>
            <a:ext cx="783869" cy="661720"/>
          </a:xfrm>
          <a:prstGeom prst="rect">
            <a:avLst/>
          </a:prstGeom>
          <a:noFill/>
        </p:spPr>
        <p:txBody>
          <a:bodyPr wrap="none" lIns="0" tIns="0" rIns="0" rtlCol="0">
            <a:spAutoFit/>
          </a:bodyPr>
          <a:lstStyle/>
          <a:p>
            <a:pPr>
              <a:lnSpc>
                <a:spcPts val="2400"/>
              </a:lnSpc>
              <a:tabLst>
                <a:tab pos="101600" algn="l"/>
              </a:tabLst>
            </a:pPr>
            <a:r>
              <a:rPr lang="en-US" altLang="zh-CN" sz="2200" dirty="0" smtClean="0">
                <a:latin typeface="Times New Roman" panose="02020603050405020304" pitchFamily="18" charset="0"/>
                <a:cs typeface="Times New Roman" panose="02020603050405020304" pitchFamily="18" charset="0"/>
              </a:rPr>
              <a:t>Source</a:t>
            </a:r>
            <a:endParaRPr lang="en-US" altLang="zh-CN" sz="2200" dirty="0" smtClean="0">
              <a:latin typeface="Times New Roman" panose="02020603050405020304" pitchFamily="18" charset="0"/>
              <a:cs typeface="Times New Roman" panose="02020603050405020304" pitchFamily="18" charset="0"/>
            </a:endParaRPr>
          </a:p>
          <a:p>
            <a:pPr>
              <a:lnSpc>
                <a:spcPts val="2400"/>
              </a:lnSpc>
              <a:tabLst>
                <a:tab pos="101600" algn="l"/>
              </a:tabLst>
            </a:pPr>
            <a:r>
              <a:rPr lang="en-US" altLang="zh-CN" dirty="0" smtClean="0"/>
              <a:t>	</a:t>
            </a:r>
            <a:r>
              <a:rPr lang="en-US" altLang="zh-CN" sz="2200" dirty="0" smtClean="0">
                <a:latin typeface="Times New Roman" panose="02020603050405020304" pitchFamily="18" charset="0"/>
                <a:cs typeface="Times New Roman" panose="02020603050405020304" pitchFamily="18" charset="0"/>
              </a:rPr>
              <a:t>Code</a:t>
            </a:r>
            <a:endParaRPr lang="en-US" altLang="zh-CN" sz="2200" dirty="0" smtClean="0">
              <a:latin typeface="Times New Roman" panose="02020603050405020304" pitchFamily="18" charset="0"/>
              <a:cs typeface="Times New Roman" panose="02020603050405020304" pitchFamily="18" charset="0"/>
            </a:endParaRPr>
          </a:p>
        </p:txBody>
      </p:sp>
      <p:sp>
        <p:nvSpPr>
          <p:cNvPr id="39" name="TextBox 1"/>
          <p:cNvSpPr txBox="1"/>
          <p:nvPr/>
        </p:nvSpPr>
        <p:spPr>
          <a:xfrm>
            <a:off x="8267700" y="6070600"/>
            <a:ext cx="1270000" cy="685800"/>
          </a:xfrm>
          <a:prstGeom prst="rect">
            <a:avLst/>
          </a:prstGeom>
          <a:noFill/>
        </p:spPr>
        <p:txBody>
          <a:bodyPr wrap="none" lIns="0" tIns="0" rIns="0" rtlCol="0">
            <a:spAutoFit/>
          </a:bodyPr>
          <a:lstStyle/>
          <a:p>
            <a:pPr>
              <a:lnSpc>
                <a:spcPts val="2700"/>
              </a:lnSpc>
              <a:tabLst>
                <a:tab pos="279400" algn="l"/>
              </a:tabLst>
            </a:pPr>
            <a:r>
              <a:rPr lang="en-US" altLang="zh-CN" sz="2400" b="1" dirty="0" smtClean="0">
                <a:solidFill>
                  <a:srgbClr val="00FF00"/>
                </a:solidFill>
                <a:latin typeface="Courier New" panose="02070309020205020404" pitchFamily="18" charset="0"/>
                <a:cs typeface="Courier New" panose="02070309020205020404" pitchFamily="18" charset="0"/>
              </a:rPr>
              <a:t>Machine</a:t>
            </a:r>
            <a:endParaRPr lang="en-US" altLang="zh-CN" sz="2400" b="1" dirty="0" smtClean="0">
              <a:solidFill>
                <a:srgbClr val="00FF00"/>
              </a:solidFill>
              <a:latin typeface="Courier New" panose="02070309020205020404" pitchFamily="18" charset="0"/>
              <a:cs typeface="Courier New" panose="02070309020205020404" pitchFamily="18" charset="0"/>
            </a:endParaRPr>
          </a:p>
          <a:p>
            <a:pPr>
              <a:lnSpc>
                <a:spcPts val="2700"/>
              </a:lnSpc>
              <a:tabLst>
                <a:tab pos="279400" algn="l"/>
              </a:tabLst>
            </a:pPr>
            <a:r>
              <a:rPr lang="en-US" altLang="zh-CN" dirty="0" smtClean="0"/>
              <a:t>	</a:t>
            </a:r>
            <a:r>
              <a:rPr lang="en-US" altLang="zh-CN" sz="2400" b="1" dirty="0" smtClean="0">
                <a:solidFill>
                  <a:srgbClr val="00FF00"/>
                </a:solidFill>
                <a:latin typeface="Courier New" panose="02070309020205020404" pitchFamily="18" charset="0"/>
                <a:cs typeface="Courier New" panose="02070309020205020404" pitchFamily="18" charset="0"/>
              </a:rPr>
              <a:t>Code</a:t>
            </a:r>
            <a:endParaRPr lang="en-US" altLang="zh-CN" sz="2400" b="1" dirty="0" smtClean="0">
              <a:solidFill>
                <a:srgbClr val="00FF00"/>
              </a:solidFill>
              <a:latin typeface="Courier New" panose="02070309020205020404" pitchFamily="18" charset="0"/>
              <a:cs typeface="Courier New" panose="02070309020205020404" pitchFamily="18" charset="0"/>
            </a:endParaRPr>
          </a:p>
        </p:txBody>
      </p:sp>
      <p:sp>
        <p:nvSpPr>
          <p:cNvPr id="40" name="矩形 39"/>
          <p:cNvSpPr/>
          <p:nvPr/>
        </p:nvSpPr>
        <p:spPr>
          <a:xfrm>
            <a:off x="7480300" y="2105749"/>
            <a:ext cx="2514600" cy="1631216"/>
          </a:xfrm>
          <a:prstGeom prst="rect">
            <a:avLst/>
          </a:prstGeom>
        </p:spPr>
        <p:txBody>
          <a:bodyPr wrap="square">
            <a:spAutoFit/>
          </a:bodyPr>
          <a:lstStyle/>
          <a:p>
            <a:pPr>
              <a:spcBef>
                <a:spcPct val="50000"/>
              </a:spcBef>
            </a:pPr>
            <a:r>
              <a:rPr lang="en-US" altLang="zh-CN" sz="2000" b="1" dirty="0">
                <a:latin typeface="Times New Roman" panose="02020603050405020304" pitchFamily="18" charset="0"/>
                <a:cs typeface="Times New Roman" panose="02020603050405020304" pitchFamily="18" charset="0"/>
              </a:rPr>
              <a:t>The first 3, at least, can be understood by analogy to how humans comprehend language.</a:t>
            </a:r>
            <a:endParaRPr lang="en-US" altLang="zh-CN" sz="2000" b="1" dirty="0">
              <a:latin typeface="Times New Roman" panose="02020603050405020304" pitchFamily="18" charset="0"/>
              <a:cs typeface="Times New Roman" panose="02020603050405020304" pitchFamily="18" charset="0"/>
            </a:endParaRPr>
          </a:p>
        </p:txBody>
      </p:sp>
      <p:grpSp>
        <p:nvGrpSpPr>
          <p:cNvPr id="41" name="Group 9"/>
          <p:cNvGrpSpPr/>
          <p:nvPr/>
        </p:nvGrpSpPr>
        <p:grpSpPr bwMode="auto">
          <a:xfrm>
            <a:off x="6448427" y="2171700"/>
            <a:ext cx="1031873" cy="1607820"/>
            <a:chOff x="2699" y="1797"/>
            <a:chExt cx="668" cy="726"/>
          </a:xfrm>
        </p:grpSpPr>
        <p:sp>
          <p:nvSpPr>
            <p:cNvPr id="42" name="AutoShape 7"/>
            <p:cNvSpPr/>
            <p:nvPr/>
          </p:nvSpPr>
          <p:spPr bwMode="auto">
            <a:xfrm>
              <a:off x="2699" y="1797"/>
              <a:ext cx="90" cy="726"/>
            </a:xfrm>
            <a:prstGeom prst="rightBrace">
              <a:avLst>
                <a:gd name="adj1" fmla="val 67222"/>
                <a:gd name="adj2" fmla="val 50000"/>
              </a:avLst>
            </a:prstGeom>
            <a:noFill/>
            <a:ln w="25400">
              <a:solidFill>
                <a:schemeClr val="hlink"/>
              </a:solidFill>
              <a:miter lim="800000"/>
              <a:tail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3" name="AutoShape 8"/>
            <p:cNvSpPr>
              <a:spLocks noChangeArrowheads="1"/>
            </p:cNvSpPr>
            <p:nvPr/>
          </p:nvSpPr>
          <p:spPr bwMode="auto">
            <a:xfrm>
              <a:off x="2887" y="2069"/>
              <a:ext cx="480" cy="144"/>
            </a:xfrm>
            <a:prstGeom prst="rightArrow">
              <a:avLst>
                <a:gd name="adj1" fmla="val 50000"/>
                <a:gd name="adj2" fmla="val 83333"/>
              </a:avLst>
            </a:prstGeom>
            <a:noFill/>
            <a:ln w="25400">
              <a:solidFill>
                <a:schemeClr val="hlink"/>
              </a:solidFill>
              <a:miter lim="800000"/>
              <a:tail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3657600" y="1828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3651250" y="1822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3657600" y="2514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3651250" y="2508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3657600" y="3200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3651250" y="3194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3657600" y="3886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3651250" y="3879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3657600" y="4572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3651250" y="4565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3657600" y="5257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3651250" y="5251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657600" y="5943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3651250" y="5937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2286000" y="20574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Freeform 3"/>
          <p:cNvSpPr/>
          <p:nvPr/>
        </p:nvSpPr>
        <p:spPr>
          <a:xfrm>
            <a:off x="2279650" y="20510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Freeform 3"/>
          <p:cNvSpPr/>
          <p:nvPr/>
        </p:nvSpPr>
        <p:spPr>
          <a:xfrm>
            <a:off x="6629400" y="61722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6623050" y="61658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914400" y="1600200"/>
            <a:ext cx="1371600" cy="1371600"/>
          </a:xfrm>
          <a:custGeom>
            <a:avLst/>
            <a:gdLst>
              <a:gd name="connsiteX0" fmla="*/ 85089 w 1371600"/>
              <a:gd name="connsiteY0" fmla="*/ 1371600 h 1371600"/>
              <a:gd name="connsiteX1" fmla="*/ 0 w 1371600"/>
              <a:gd name="connsiteY1" fmla="*/ 1286510 h 1371600"/>
              <a:gd name="connsiteX2" fmla="*/ 85089 w 1371600"/>
              <a:gd name="connsiteY2" fmla="*/ 1200150 h 1371600"/>
              <a:gd name="connsiteX3" fmla="*/ 171450 w 1371600"/>
              <a:gd name="connsiteY3" fmla="*/ 1200150 h 1371600"/>
              <a:gd name="connsiteX4" fmla="*/ 171450 w 1371600"/>
              <a:gd name="connsiteY4" fmla="*/ 85089 h 1371600"/>
              <a:gd name="connsiteX5" fmla="*/ 256539 w 1371600"/>
              <a:gd name="connsiteY5" fmla="*/ 0 h 1371600"/>
              <a:gd name="connsiteX6" fmla="*/ 1286510 w 1371600"/>
              <a:gd name="connsiteY6" fmla="*/ 0 h 1371600"/>
              <a:gd name="connsiteX7" fmla="*/ 1371600 w 1371600"/>
              <a:gd name="connsiteY7" fmla="*/ 85089 h 1371600"/>
              <a:gd name="connsiteX8" fmla="*/ 1286510 w 1371600"/>
              <a:gd name="connsiteY8" fmla="*/ 171450 h 1371600"/>
              <a:gd name="connsiteX9" fmla="*/ 1200150 w 1371600"/>
              <a:gd name="connsiteY9" fmla="*/ 171450 h 1371600"/>
              <a:gd name="connsiteX10" fmla="*/ 1200150 w 1371600"/>
              <a:gd name="connsiteY10" fmla="*/ 1286510 h 1371600"/>
              <a:gd name="connsiteX11" fmla="*/ 1115060 w 1371600"/>
              <a:gd name="connsiteY11" fmla="*/ 1371600 h 1371600"/>
              <a:gd name="connsiteX12" fmla="*/ 85089 w 1371600"/>
              <a:gd name="connsiteY12"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71600" h="1371600">
                <a:moveTo>
                  <a:pt x="85089" y="1371600"/>
                </a:moveTo>
                <a:cubicBezTo>
                  <a:pt x="43180" y="1371600"/>
                  <a:pt x="0" y="1328420"/>
                  <a:pt x="0" y="1286510"/>
                </a:cubicBezTo>
                <a:cubicBezTo>
                  <a:pt x="0" y="1243329"/>
                  <a:pt x="43180" y="1200150"/>
                  <a:pt x="85089" y="1200150"/>
                </a:cubicBezTo>
                <a:lnTo>
                  <a:pt x="171450" y="1200150"/>
                </a:lnTo>
                <a:lnTo>
                  <a:pt x="171450" y="85089"/>
                </a:lnTo>
                <a:cubicBezTo>
                  <a:pt x="171450" y="43179"/>
                  <a:pt x="214630" y="0"/>
                  <a:pt x="256539" y="0"/>
                </a:cubicBezTo>
                <a:lnTo>
                  <a:pt x="1286510" y="0"/>
                </a:lnTo>
                <a:cubicBezTo>
                  <a:pt x="1328420" y="0"/>
                  <a:pt x="1371600" y="43179"/>
                  <a:pt x="1371600" y="85089"/>
                </a:cubicBezTo>
                <a:cubicBezTo>
                  <a:pt x="1371600" y="128270"/>
                  <a:pt x="1328420" y="171450"/>
                  <a:pt x="1286510" y="171450"/>
                </a:cubicBezTo>
                <a:lnTo>
                  <a:pt x="1200150" y="171450"/>
                </a:lnTo>
                <a:lnTo>
                  <a:pt x="1200150" y="1286510"/>
                </a:lnTo>
                <a:cubicBezTo>
                  <a:pt x="1200150" y="1328420"/>
                  <a:pt x="1156970" y="1371600"/>
                  <a:pt x="1115060" y="1371600"/>
                </a:cubicBezTo>
                <a:lnTo>
                  <a:pt x="85089" y="137160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Freeform 3"/>
          <p:cNvSpPr/>
          <p:nvPr/>
        </p:nvSpPr>
        <p:spPr>
          <a:xfrm>
            <a:off x="908050" y="1593850"/>
            <a:ext cx="1384300" cy="1384300"/>
          </a:xfrm>
          <a:custGeom>
            <a:avLst/>
            <a:gdLst>
              <a:gd name="connsiteX0" fmla="*/ 91439 w 1384300"/>
              <a:gd name="connsiteY0" fmla="*/ 1377950 h 1384300"/>
              <a:gd name="connsiteX1" fmla="*/ 6350 w 1384300"/>
              <a:gd name="connsiteY1" fmla="*/ 1292860 h 1384300"/>
              <a:gd name="connsiteX2" fmla="*/ 91439 w 1384300"/>
              <a:gd name="connsiteY2" fmla="*/ 1206500 h 1384300"/>
              <a:gd name="connsiteX3" fmla="*/ 177800 w 1384300"/>
              <a:gd name="connsiteY3" fmla="*/ 1206500 h 1384300"/>
              <a:gd name="connsiteX4" fmla="*/ 177800 w 1384300"/>
              <a:gd name="connsiteY4" fmla="*/ 91439 h 1384300"/>
              <a:gd name="connsiteX5" fmla="*/ 262889 w 1384300"/>
              <a:gd name="connsiteY5" fmla="*/ 6350 h 1384300"/>
              <a:gd name="connsiteX6" fmla="*/ 1292860 w 1384300"/>
              <a:gd name="connsiteY6" fmla="*/ 6350 h 1384300"/>
              <a:gd name="connsiteX7" fmla="*/ 1377950 w 1384300"/>
              <a:gd name="connsiteY7" fmla="*/ 91439 h 1384300"/>
              <a:gd name="connsiteX8" fmla="*/ 1292860 w 1384300"/>
              <a:gd name="connsiteY8" fmla="*/ 177800 h 1384300"/>
              <a:gd name="connsiteX9" fmla="*/ 1206500 w 1384300"/>
              <a:gd name="connsiteY9" fmla="*/ 177800 h 1384300"/>
              <a:gd name="connsiteX10" fmla="*/ 1206500 w 1384300"/>
              <a:gd name="connsiteY10" fmla="*/ 1292860 h 1384300"/>
              <a:gd name="connsiteX11" fmla="*/ 1121410 w 1384300"/>
              <a:gd name="connsiteY11" fmla="*/ 1377950 h 1384300"/>
              <a:gd name="connsiteX12" fmla="*/ 91439 w 1384300"/>
              <a:gd name="connsiteY12"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84300" h="1384300">
                <a:moveTo>
                  <a:pt x="91439" y="1377950"/>
                </a:moveTo>
                <a:cubicBezTo>
                  <a:pt x="49530" y="1377950"/>
                  <a:pt x="6350" y="1334770"/>
                  <a:pt x="6350" y="1292860"/>
                </a:cubicBezTo>
                <a:cubicBezTo>
                  <a:pt x="6350" y="1249679"/>
                  <a:pt x="49530" y="1206500"/>
                  <a:pt x="91439" y="1206500"/>
                </a:cubicBezTo>
                <a:lnTo>
                  <a:pt x="177800" y="1206500"/>
                </a:lnTo>
                <a:lnTo>
                  <a:pt x="177800" y="91439"/>
                </a:lnTo>
                <a:cubicBezTo>
                  <a:pt x="177800" y="49529"/>
                  <a:pt x="220980" y="6350"/>
                  <a:pt x="262889" y="6350"/>
                </a:cubicBezTo>
                <a:lnTo>
                  <a:pt x="1292860" y="6350"/>
                </a:lnTo>
                <a:cubicBezTo>
                  <a:pt x="1334770" y="6350"/>
                  <a:pt x="1377950" y="49529"/>
                  <a:pt x="1377950" y="91439"/>
                </a:cubicBezTo>
                <a:cubicBezTo>
                  <a:pt x="1377950" y="134620"/>
                  <a:pt x="1334770" y="177800"/>
                  <a:pt x="1292860" y="177800"/>
                </a:cubicBezTo>
                <a:lnTo>
                  <a:pt x="1206500" y="177800"/>
                </a:lnTo>
                <a:lnTo>
                  <a:pt x="1206500" y="1292860"/>
                </a:lnTo>
                <a:cubicBezTo>
                  <a:pt x="1206500" y="1334770"/>
                  <a:pt x="1163320" y="1377950"/>
                  <a:pt x="1121410" y="1377950"/>
                </a:cubicBezTo>
                <a:lnTo>
                  <a:pt x="91439"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Freeform 3"/>
          <p:cNvSpPr/>
          <p:nvPr/>
        </p:nvSpPr>
        <p:spPr>
          <a:xfrm>
            <a:off x="1129030" y="1685289"/>
            <a:ext cx="128269" cy="86360"/>
          </a:xfrm>
          <a:custGeom>
            <a:avLst/>
            <a:gdLst>
              <a:gd name="connsiteX0" fmla="*/ 128269 w 128269"/>
              <a:gd name="connsiteY0" fmla="*/ 0 h 86360"/>
              <a:gd name="connsiteX1" fmla="*/ 41909 w 128269"/>
              <a:gd name="connsiteY1" fmla="*/ 86360 h 86360"/>
              <a:gd name="connsiteX2" fmla="*/ 0 w 128269"/>
              <a:gd name="connsiteY2" fmla="*/ 43180 h 86360"/>
              <a:gd name="connsiteX3" fmla="*/ 41909 w 128269"/>
              <a:gd name="connsiteY3" fmla="*/ 0 h 86360"/>
              <a:gd name="connsiteX4" fmla="*/ 128269 w 128269"/>
              <a:gd name="connsiteY4" fmla="*/ 0 h 863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269" h="86360">
                <a:moveTo>
                  <a:pt x="128269" y="0"/>
                </a:moveTo>
                <a:cubicBezTo>
                  <a:pt x="128269" y="43180"/>
                  <a:pt x="85089" y="86360"/>
                  <a:pt x="41909" y="86360"/>
                </a:cubicBezTo>
                <a:cubicBezTo>
                  <a:pt x="20319" y="86360"/>
                  <a:pt x="0" y="64770"/>
                  <a:pt x="0" y="43180"/>
                </a:cubicBezTo>
                <a:cubicBezTo>
                  <a:pt x="0" y="21589"/>
                  <a:pt x="20319" y="0"/>
                  <a:pt x="41909" y="0"/>
                </a:cubicBezTo>
                <a:lnTo>
                  <a:pt x="128269"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Freeform 3"/>
          <p:cNvSpPr/>
          <p:nvPr/>
        </p:nvSpPr>
        <p:spPr>
          <a:xfrm>
            <a:off x="1122680" y="1678939"/>
            <a:ext cx="140969" cy="99060"/>
          </a:xfrm>
          <a:custGeom>
            <a:avLst/>
            <a:gdLst>
              <a:gd name="connsiteX0" fmla="*/ 134619 w 140969"/>
              <a:gd name="connsiteY0" fmla="*/ 6350 h 99060"/>
              <a:gd name="connsiteX1" fmla="*/ 48259 w 140969"/>
              <a:gd name="connsiteY1" fmla="*/ 92710 h 99060"/>
              <a:gd name="connsiteX2" fmla="*/ 6350 w 140969"/>
              <a:gd name="connsiteY2" fmla="*/ 49530 h 99060"/>
              <a:gd name="connsiteX3" fmla="*/ 48259 w 140969"/>
              <a:gd name="connsiteY3" fmla="*/ 6350 h 99060"/>
              <a:gd name="connsiteX4" fmla="*/ 134619 w 140969"/>
              <a:gd name="connsiteY4" fmla="*/ 6350 h 990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969" h="99060">
                <a:moveTo>
                  <a:pt x="134619" y="6350"/>
                </a:moveTo>
                <a:cubicBezTo>
                  <a:pt x="134619" y="49530"/>
                  <a:pt x="91439" y="92710"/>
                  <a:pt x="48259" y="92710"/>
                </a:cubicBezTo>
                <a:cubicBezTo>
                  <a:pt x="26669" y="92710"/>
                  <a:pt x="6350" y="71120"/>
                  <a:pt x="6350" y="49530"/>
                </a:cubicBezTo>
                <a:cubicBezTo>
                  <a:pt x="6350" y="27939"/>
                  <a:pt x="26669" y="6350"/>
                  <a:pt x="48259" y="6350"/>
                </a:cubicBezTo>
                <a:lnTo>
                  <a:pt x="134619"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Freeform 3"/>
          <p:cNvSpPr/>
          <p:nvPr/>
        </p:nvSpPr>
        <p:spPr>
          <a:xfrm>
            <a:off x="914400" y="2800350"/>
            <a:ext cx="171450" cy="171450"/>
          </a:xfrm>
          <a:custGeom>
            <a:avLst/>
            <a:gdLst>
              <a:gd name="connsiteX0" fmla="*/ 171450 w 171450"/>
              <a:gd name="connsiteY0" fmla="*/ 86360 h 171450"/>
              <a:gd name="connsiteX1" fmla="*/ 85089 w 171450"/>
              <a:gd name="connsiteY1" fmla="*/ 171450 h 171450"/>
              <a:gd name="connsiteX2" fmla="*/ 0 w 171450"/>
              <a:gd name="connsiteY2" fmla="*/ 86360 h 171450"/>
              <a:gd name="connsiteX3" fmla="*/ 85089 w 171450"/>
              <a:gd name="connsiteY3" fmla="*/ 0 h 171450"/>
              <a:gd name="connsiteX4" fmla="*/ 128269 w 171450"/>
              <a:gd name="connsiteY4" fmla="*/ 43179 h 171450"/>
              <a:gd name="connsiteX5" fmla="*/ 85089 w 171450"/>
              <a:gd name="connsiteY5" fmla="*/ 86360 h 171450"/>
              <a:gd name="connsiteX6" fmla="*/ 171450 w 171450"/>
              <a:gd name="connsiteY6" fmla="*/ 86360 h 1714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71450" h="171450">
                <a:moveTo>
                  <a:pt x="171450" y="86360"/>
                </a:moveTo>
                <a:cubicBezTo>
                  <a:pt x="171450" y="128270"/>
                  <a:pt x="128269" y="171450"/>
                  <a:pt x="85089" y="171450"/>
                </a:cubicBezTo>
                <a:cubicBezTo>
                  <a:pt x="43180" y="171450"/>
                  <a:pt x="0" y="128270"/>
                  <a:pt x="0" y="86360"/>
                </a:cubicBezTo>
                <a:cubicBezTo>
                  <a:pt x="0" y="43179"/>
                  <a:pt x="43180" y="0"/>
                  <a:pt x="85089" y="0"/>
                </a:cubicBezTo>
                <a:cubicBezTo>
                  <a:pt x="106680" y="0"/>
                  <a:pt x="128269" y="21589"/>
                  <a:pt x="128269" y="43179"/>
                </a:cubicBezTo>
                <a:cubicBezTo>
                  <a:pt x="128269" y="64770"/>
                  <a:pt x="106680" y="86360"/>
                  <a:pt x="85089" y="86360"/>
                </a:cubicBezTo>
                <a:lnTo>
                  <a:pt x="171450" y="8636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Freeform 3"/>
          <p:cNvSpPr/>
          <p:nvPr/>
        </p:nvSpPr>
        <p:spPr>
          <a:xfrm>
            <a:off x="908050" y="2794000"/>
            <a:ext cx="184150" cy="184150"/>
          </a:xfrm>
          <a:custGeom>
            <a:avLst/>
            <a:gdLst>
              <a:gd name="connsiteX0" fmla="*/ 177800 w 184150"/>
              <a:gd name="connsiteY0" fmla="*/ 92710 h 184150"/>
              <a:gd name="connsiteX1" fmla="*/ 91439 w 184150"/>
              <a:gd name="connsiteY1" fmla="*/ 177800 h 184150"/>
              <a:gd name="connsiteX2" fmla="*/ 6350 w 184150"/>
              <a:gd name="connsiteY2" fmla="*/ 92710 h 184150"/>
              <a:gd name="connsiteX3" fmla="*/ 91439 w 184150"/>
              <a:gd name="connsiteY3" fmla="*/ 6350 h 184150"/>
              <a:gd name="connsiteX4" fmla="*/ 134619 w 184150"/>
              <a:gd name="connsiteY4" fmla="*/ 49529 h 184150"/>
              <a:gd name="connsiteX5" fmla="*/ 91439 w 184150"/>
              <a:gd name="connsiteY5" fmla="*/ 92710 h 184150"/>
              <a:gd name="connsiteX6" fmla="*/ 177800 w 184150"/>
              <a:gd name="connsiteY6" fmla="*/ 92710 h 1841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84150" h="184150">
                <a:moveTo>
                  <a:pt x="177800" y="92710"/>
                </a:moveTo>
                <a:cubicBezTo>
                  <a:pt x="177800" y="134620"/>
                  <a:pt x="134619" y="177800"/>
                  <a:pt x="91439" y="177800"/>
                </a:cubicBezTo>
                <a:cubicBezTo>
                  <a:pt x="49530" y="177800"/>
                  <a:pt x="6350" y="134620"/>
                  <a:pt x="6350" y="92710"/>
                </a:cubicBezTo>
                <a:cubicBezTo>
                  <a:pt x="6350" y="49529"/>
                  <a:pt x="49530" y="6350"/>
                  <a:pt x="91439" y="6350"/>
                </a:cubicBezTo>
                <a:cubicBezTo>
                  <a:pt x="113030" y="6350"/>
                  <a:pt x="134619" y="27939"/>
                  <a:pt x="134619" y="49529"/>
                </a:cubicBezTo>
                <a:cubicBezTo>
                  <a:pt x="134619" y="71120"/>
                  <a:pt x="113030" y="92710"/>
                  <a:pt x="91439" y="92710"/>
                </a:cubicBezTo>
                <a:lnTo>
                  <a:pt x="177800" y="9271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Freeform 3"/>
          <p:cNvSpPr/>
          <p:nvPr/>
        </p:nvSpPr>
        <p:spPr>
          <a:xfrm>
            <a:off x="1170939" y="1600200"/>
            <a:ext cx="86360" cy="85089"/>
          </a:xfrm>
          <a:custGeom>
            <a:avLst/>
            <a:gdLst>
              <a:gd name="connsiteX0" fmla="*/ 0 w 86360"/>
              <a:gd name="connsiteY0" fmla="*/ 0 h 85089"/>
              <a:gd name="connsiteX1" fmla="*/ 86360 w 86360"/>
              <a:gd name="connsiteY1" fmla="*/ 85089 h 85089"/>
              <a:gd name="connsiteX2" fmla="*/ 0 w 86360"/>
              <a:gd name="connsiteY2" fmla="*/ 0 h 85089"/>
            </a:gdLst>
            <a:ahLst/>
            <a:cxnLst>
              <a:cxn ang="0">
                <a:pos x="connsiteX0" y="connsiteY0"/>
              </a:cxn>
              <a:cxn ang="1">
                <a:pos x="connsiteX1" y="connsiteY1"/>
              </a:cxn>
              <a:cxn ang="2">
                <a:pos x="connsiteX2" y="connsiteY2"/>
              </a:cxn>
            </a:cxnLst>
            <a:rect l="l" t="t" r="r" b="b"/>
            <a:pathLst>
              <a:path w="86360" h="85089">
                <a:moveTo>
                  <a:pt x="0" y="0"/>
                </a:moveTo>
                <a:cubicBezTo>
                  <a:pt x="43180" y="0"/>
                  <a:pt x="86360" y="43179"/>
                  <a:pt x="86360" y="85089"/>
                </a:cubicBez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Freeform 3"/>
          <p:cNvSpPr/>
          <p:nvPr/>
        </p:nvSpPr>
        <p:spPr>
          <a:xfrm>
            <a:off x="1164589" y="1593850"/>
            <a:ext cx="99060" cy="97789"/>
          </a:xfrm>
          <a:custGeom>
            <a:avLst/>
            <a:gdLst>
              <a:gd name="connsiteX0" fmla="*/ 6350 w 99060"/>
              <a:gd name="connsiteY0" fmla="*/ 6350 h 97789"/>
              <a:gd name="connsiteX1" fmla="*/ 92710 w 99060"/>
              <a:gd name="connsiteY1" fmla="*/ 91439 h 97789"/>
            </a:gdLst>
            <a:ahLst/>
            <a:cxnLst>
              <a:cxn ang="0">
                <a:pos x="connsiteX0" y="connsiteY0"/>
              </a:cxn>
              <a:cxn ang="1">
                <a:pos x="connsiteX1" y="connsiteY1"/>
              </a:cxn>
            </a:cxnLst>
            <a:rect l="l" t="t" r="r" b="b"/>
            <a:pathLst>
              <a:path w="99060" h="97789">
                <a:moveTo>
                  <a:pt x="6350" y="6350"/>
                </a:moveTo>
                <a:cubicBezTo>
                  <a:pt x="49530" y="6350"/>
                  <a:pt x="92710" y="49529"/>
                  <a:pt x="92710" y="91439"/>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1085850" y="2800350"/>
            <a:ext cx="0" cy="86360"/>
          </a:xfrm>
          <a:custGeom>
            <a:avLst/>
            <a:gdLst>
              <a:gd name="connsiteX0" fmla="*/ 0 w 0"/>
              <a:gd name="connsiteY0" fmla="*/ 0 h 86360"/>
              <a:gd name="connsiteX1" fmla="*/ 0 w 0"/>
              <a:gd name="connsiteY1" fmla="*/ 86360 h 86360"/>
              <a:gd name="connsiteX2" fmla="*/ 0 w 0"/>
              <a:gd name="connsiteY2" fmla="*/ 0 h 86360"/>
            </a:gdLst>
            <a:ahLst/>
            <a:cxnLst>
              <a:cxn ang="0">
                <a:pos x="connsiteX0" y="connsiteY0"/>
              </a:cxn>
              <a:cxn ang="1">
                <a:pos x="connsiteX1" y="connsiteY1"/>
              </a:cxn>
              <a:cxn ang="2">
                <a:pos x="connsiteX2" y="connsiteY2"/>
              </a:cxn>
            </a:cxnLst>
            <a:rect l="l" t="t" r="r" b="b"/>
            <a:pathLst>
              <a:path h="86360">
                <a:moveTo>
                  <a:pt x="0" y="0"/>
                </a:moveTo>
                <a:lnTo>
                  <a:pt x="0" y="8636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Freeform 3"/>
          <p:cNvSpPr/>
          <p:nvPr/>
        </p:nvSpPr>
        <p:spPr>
          <a:xfrm>
            <a:off x="1079500" y="2794000"/>
            <a:ext cx="12700" cy="99060"/>
          </a:xfrm>
          <a:custGeom>
            <a:avLst/>
            <a:gdLst>
              <a:gd name="connsiteX0" fmla="*/ 6350 w 12700"/>
              <a:gd name="connsiteY0" fmla="*/ 6350 h 99060"/>
              <a:gd name="connsiteX1" fmla="*/ 6350 w 12700"/>
              <a:gd name="connsiteY1" fmla="*/ 92710 h 99060"/>
            </a:gdLst>
            <a:ahLst/>
            <a:cxnLst>
              <a:cxn ang="0">
                <a:pos x="connsiteX0" y="connsiteY0"/>
              </a:cxn>
              <a:cxn ang="1">
                <a:pos x="connsiteX1" y="connsiteY1"/>
              </a:cxn>
            </a:cxnLst>
            <a:rect l="l" t="t" r="r" b="b"/>
            <a:pathLst>
              <a:path w="12700" h="99060">
                <a:moveTo>
                  <a:pt x="6350" y="6350"/>
                </a:moveTo>
                <a:lnTo>
                  <a:pt x="6350" y="9271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1170939" y="1771650"/>
            <a:ext cx="1029969" cy="0"/>
          </a:xfrm>
          <a:custGeom>
            <a:avLst/>
            <a:gdLst>
              <a:gd name="connsiteX0" fmla="*/ 0 w 1029969"/>
              <a:gd name="connsiteY0" fmla="*/ 0 h 0"/>
              <a:gd name="connsiteX1" fmla="*/ 1029970 w 1029969"/>
              <a:gd name="connsiteY1" fmla="*/ 0 h 0"/>
              <a:gd name="connsiteX2" fmla="*/ 0 w 1029969"/>
              <a:gd name="connsiteY2" fmla="*/ 0 h 0"/>
            </a:gdLst>
            <a:ahLst/>
            <a:cxnLst>
              <a:cxn ang="0">
                <a:pos x="connsiteX0" y="connsiteY0"/>
              </a:cxn>
              <a:cxn ang="1">
                <a:pos x="connsiteX1" y="connsiteY1"/>
              </a:cxn>
              <a:cxn ang="2">
                <a:pos x="connsiteX2" y="connsiteY2"/>
              </a:cxn>
            </a:cxnLst>
            <a:rect l="l" t="t" r="r" b="b"/>
            <a:pathLst>
              <a:path w="1029969">
                <a:moveTo>
                  <a:pt x="0" y="0"/>
                </a:moveTo>
                <a:lnTo>
                  <a:pt x="1029970" y="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Freeform 3"/>
          <p:cNvSpPr/>
          <p:nvPr/>
        </p:nvSpPr>
        <p:spPr>
          <a:xfrm>
            <a:off x="1164589" y="1765300"/>
            <a:ext cx="1042669" cy="12700"/>
          </a:xfrm>
          <a:custGeom>
            <a:avLst/>
            <a:gdLst>
              <a:gd name="connsiteX0" fmla="*/ 6350 w 1042669"/>
              <a:gd name="connsiteY0" fmla="*/ 6350 h 12700"/>
              <a:gd name="connsiteX1" fmla="*/ 1036320 w 1042669"/>
              <a:gd name="connsiteY1" fmla="*/ 6350 h 12700"/>
            </a:gdLst>
            <a:ahLst/>
            <a:cxnLst>
              <a:cxn ang="0">
                <a:pos x="connsiteX0" y="connsiteY0"/>
              </a:cxn>
              <a:cxn ang="1">
                <a:pos x="connsiteX1" y="connsiteY1"/>
              </a:cxn>
            </a:cxnLst>
            <a:rect l="l" t="t" r="r" b="b"/>
            <a:pathLst>
              <a:path w="1042669" h="12700">
                <a:moveTo>
                  <a:pt x="6350" y="6350"/>
                </a:moveTo>
                <a:lnTo>
                  <a:pt x="103632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8001000" y="5715000"/>
            <a:ext cx="1828800" cy="1371600"/>
          </a:xfrm>
          <a:custGeom>
            <a:avLst/>
            <a:gdLst>
              <a:gd name="connsiteX0" fmla="*/ 914400 w 1828800"/>
              <a:gd name="connsiteY0" fmla="*/ 1371600 h 1371600"/>
              <a:gd name="connsiteX1" fmla="*/ 0 w 1828800"/>
              <a:gd name="connsiteY1" fmla="*/ 1371600 h 1371600"/>
              <a:gd name="connsiteX2" fmla="*/ 0 w 1828800"/>
              <a:gd name="connsiteY2" fmla="*/ 0 h 1371600"/>
              <a:gd name="connsiteX3" fmla="*/ 1828800 w 1828800"/>
              <a:gd name="connsiteY3" fmla="*/ 0 h 1371600"/>
              <a:gd name="connsiteX4" fmla="*/ 1828800 w 1828800"/>
              <a:gd name="connsiteY4" fmla="*/ 1371600 h 1371600"/>
              <a:gd name="connsiteX5" fmla="*/ 914400 w 1828800"/>
              <a:gd name="connsiteY5"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371600">
                <a:moveTo>
                  <a:pt x="914400" y="1371600"/>
                </a:moveTo>
                <a:lnTo>
                  <a:pt x="0" y="1371600"/>
                </a:lnTo>
                <a:lnTo>
                  <a:pt x="0" y="0"/>
                </a:lnTo>
                <a:lnTo>
                  <a:pt x="1828800" y="0"/>
                </a:lnTo>
                <a:lnTo>
                  <a:pt x="1828800" y="1371600"/>
                </a:lnTo>
                <a:lnTo>
                  <a:pt x="914400" y="13716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994650" y="5708650"/>
            <a:ext cx="1841500" cy="1384300"/>
          </a:xfrm>
          <a:custGeom>
            <a:avLst/>
            <a:gdLst>
              <a:gd name="connsiteX0" fmla="*/ 920750 w 1841500"/>
              <a:gd name="connsiteY0" fmla="*/ 1377950 h 1384300"/>
              <a:gd name="connsiteX1" fmla="*/ 6350 w 1841500"/>
              <a:gd name="connsiteY1" fmla="*/ 1377950 h 1384300"/>
              <a:gd name="connsiteX2" fmla="*/ 6350 w 1841500"/>
              <a:gd name="connsiteY2" fmla="*/ 6350 h 1384300"/>
              <a:gd name="connsiteX3" fmla="*/ 1835150 w 1841500"/>
              <a:gd name="connsiteY3" fmla="*/ 6350 h 1384300"/>
              <a:gd name="connsiteX4" fmla="*/ 1835150 w 1841500"/>
              <a:gd name="connsiteY4" fmla="*/ 1377950 h 1384300"/>
              <a:gd name="connsiteX5" fmla="*/ 920750 w 1841500"/>
              <a:gd name="connsiteY5"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41500" h="1384300">
                <a:moveTo>
                  <a:pt x="920750" y="1377950"/>
                </a:moveTo>
                <a:lnTo>
                  <a:pt x="6350" y="1377950"/>
                </a:lnTo>
                <a:lnTo>
                  <a:pt x="6350" y="6350"/>
                </a:lnTo>
                <a:lnTo>
                  <a:pt x="1835150" y="6350"/>
                </a:lnTo>
                <a:lnTo>
                  <a:pt x="1835150" y="1377950"/>
                </a:lnTo>
                <a:lnTo>
                  <a:pt x="920750"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687016" y="673100"/>
            <a:ext cx="6783908" cy="571951"/>
          </a:xfrm>
          <a:prstGeom prst="rect">
            <a:avLst/>
          </a:prstGeom>
          <a:noFill/>
        </p:spPr>
        <p:txBody>
          <a:bodyPr wrap="none" lIns="0" tIns="0" rIns="0" rtlCol="0">
            <a:spAutoFit/>
          </a:bodyPr>
          <a:lstStyle/>
          <a:p>
            <a:pPr>
              <a:lnSpc>
                <a:spcPts val="4100"/>
              </a:lnSpc>
            </a:pPr>
            <a:r>
              <a:rPr lang="en-US" altLang="zh-CN" sz="3600" dirty="0" smtClean="0">
                <a:latin typeface="Times New Roman" panose="02020603050405020304" pitchFamily="18" charset="0"/>
                <a:cs typeface="Times New Roman" panose="02020603050405020304" pitchFamily="18" charset="0"/>
              </a:rPr>
              <a:t>The Structure of a Modern Compiler</a:t>
            </a:r>
            <a:endParaRPr lang="en-US" altLang="zh-CN" sz="3600" dirty="0" smtClean="0">
              <a:latin typeface="Times New Roman" panose="02020603050405020304" pitchFamily="18" charset="0"/>
              <a:cs typeface="Times New Roman" panose="02020603050405020304" pitchFamily="18" charset="0"/>
            </a:endParaRPr>
          </a:p>
        </p:txBody>
      </p:sp>
      <p:sp>
        <p:nvSpPr>
          <p:cNvPr id="36" name="TextBox 1"/>
          <p:cNvSpPr txBox="1"/>
          <p:nvPr/>
        </p:nvSpPr>
        <p:spPr>
          <a:xfrm>
            <a:off x="3684578" y="2120900"/>
            <a:ext cx="2658805" cy="3825534"/>
          </a:xfrm>
          <a:prstGeom prst="rect">
            <a:avLst/>
          </a:prstGeom>
          <a:noFill/>
        </p:spPr>
        <p:txBody>
          <a:bodyPr wrap="none" lIns="0" tIns="0" rIns="0" rtlCol="0">
            <a:spAutoFit/>
          </a:bodyPr>
          <a:lstStyle/>
          <a:p>
            <a:pPr algn="ctr">
              <a:lnSpc>
                <a:spcPts val="26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7" name="TextBox 1"/>
          <p:cNvSpPr txBox="1"/>
          <p:nvPr/>
        </p:nvSpPr>
        <p:spPr>
          <a:xfrm>
            <a:off x="4079051" y="6121400"/>
            <a:ext cx="1891543" cy="380361"/>
          </a:xfrm>
          <a:prstGeom prst="rect">
            <a:avLst/>
          </a:prstGeom>
          <a:noFill/>
        </p:spPr>
        <p:txBody>
          <a:bodyPr wrap="none" lIns="0" tIns="0" rIns="0" rtlCol="0">
            <a:spAutoFit/>
          </a:bodyPr>
          <a:lstStyle/>
          <a:p>
            <a:pPr algn="ct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8" name="TextBox 1"/>
          <p:cNvSpPr txBox="1"/>
          <p:nvPr/>
        </p:nvSpPr>
        <p:spPr>
          <a:xfrm>
            <a:off x="1155700" y="1993900"/>
            <a:ext cx="924933" cy="670633"/>
          </a:xfrm>
          <a:prstGeom prst="rect">
            <a:avLst/>
          </a:prstGeom>
          <a:noFill/>
        </p:spPr>
        <p:txBody>
          <a:bodyPr wrap="none" lIns="0" tIns="0" rIns="0" rtlCol="0">
            <a:spAutoFit/>
          </a:bodyPr>
          <a:lstStyle/>
          <a:p>
            <a:pPr>
              <a:lnSpc>
                <a:spcPts val="2400"/>
              </a:lnSpc>
              <a:tabLst>
                <a:tab pos="101600" algn="l"/>
              </a:tabLst>
            </a:pPr>
            <a:r>
              <a:rPr lang="en-US" altLang="zh-CN" sz="2600" dirty="0" smtClean="0">
                <a:latin typeface="Times New Roman" panose="02020603050405020304" pitchFamily="18" charset="0"/>
                <a:cs typeface="Times New Roman" panose="02020603050405020304" pitchFamily="18" charset="0"/>
              </a:rPr>
              <a:t>Source</a:t>
            </a:r>
            <a:endParaRPr lang="en-US" altLang="zh-CN" sz="2600" dirty="0" smtClean="0">
              <a:latin typeface="Times New Roman" panose="02020603050405020304" pitchFamily="18" charset="0"/>
              <a:cs typeface="Times New Roman" panose="02020603050405020304" pitchFamily="18" charset="0"/>
            </a:endParaRPr>
          </a:p>
          <a:p>
            <a:pPr>
              <a:lnSpc>
                <a:spcPts val="2400"/>
              </a:lnSpc>
              <a:tabLst>
                <a:tab pos="101600" algn="l"/>
              </a:tabLst>
            </a:pPr>
            <a:r>
              <a:rPr lang="en-US" altLang="zh-CN" sz="2600" dirty="0" smtClean="0"/>
              <a:t>	</a:t>
            </a:r>
            <a:r>
              <a:rPr lang="en-US" altLang="zh-CN" sz="2600" dirty="0" smtClean="0">
                <a:latin typeface="Times New Roman" panose="02020603050405020304" pitchFamily="18" charset="0"/>
                <a:cs typeface="Times New Roman" panose="02020603050405020304" pitchFamily="18" charset="0"/>
              </a:rPr>
              <a:t>Code</a:t>
            </a:r>
            <a:endParaRPr lang="en-US" altLang="zh-CN" sz="2600" dirty="0" smtClean="0">
              <a:latin typeface="Times New Roman" panose="02020603050405020304" pitchFamily="18" charset="0"/>
              <a:cs typeface="Times New Roman" panose="02020603050405020304" pitchFamily="18" charset="0"/>
            </a:endParaRPr>
          </a:p>
        </p:txBody>
      </p:sp>
      <p:sp>
        <p:nvSpPr>
          <p:cNvPr id="39" name="TextBox 1"/>
          <p:cNvSpPr txBox="1"/>
          <p:nvPr/>
        </p:nvSpPr>
        <p:spPr>
          <a:xfrm>
            <a:off x="8267700" y="6070600"/>
            <a:ext cx="1270000" cy="685800"/>
          </a:xfrm>
          <a:prstGeom prst="rect">
            <a:avLst/>
          </a:prstGeom>
          <a:noFill/>
        </p:spPr>
        <p:txBody>
          <a:bodyPr wrap="none" lIns="0" tIns="0" rIns="0" rtlCol="0">
            <a:spAutoFit/>
          </a:bodyPr>
          <a:lstStyle/>
          <a:p>
            <a:pPr>
              <a:lnSpc>
                <a:spcPts val="2700"/>
              </a:lnSpc>
              <a:tabLst>
                <a:tab pos="279400" algn="l"/>
              </a:tabLst>
            </a:pPr>
            <a:r>
              <a:rPr lang="en-US" altLang="zh-CN" sz="2400" b="1" dirty="0" smtClean="0">
                <a:solidFill>
                  <a:srgbClr val="00FF00"/>
                </a:solidFill>
                <a:latin typeface="Courier New" panose="02070309020205020404" pitchFamily="18" charset="0"/>
                <a:cs typeface="Courier New" panose="02070309020205020404" pitchFamily="18" charset="0"/>
              </a:rPr>
              <a:t>Machine</a:t>
            </a:r>
            <a:endParaRPr lang="en-US" altLang="zh-CN" sz="2400" b="1" dirty="0" smtClean="0">
              <a:solidFill>
                <a:srgbClr val="00FF00"/>
              </a:solidFill>
              <a:latin typeface="Courier New" panose="02070309020205020404" pitchFamily="18" charset="0"/>
              <a:cs typeface="Courier New" panose="02070309020205020404" pitchFamily="18" charset="0"/>
            </a:endParaRPr>
          </a:p>
          <a:p>
            <a:pPr>
              <a:lnSpc>
                <a:spcPts val="2700"/>
              </a:lnSpc>
              <a:tabLst>
                <a:tab pos="279400" algn="l"/>
              </a:tabLst>
            </a:pPr>
            <a:r>
              <a:rPr lang="en-US" altLang="zh-CN" dirty="0" smtClean="0"/>
              <a:t>	</a:t>
            </a:r>
            <a:r>
              <a:rPr lang="en-US" altLang="zh-CN" sz="2400" b="1" dirty="0" smtClean="0">
                <a:solidFill>
                  <a:srgbClr val="00FF00"/>
                </a:solidFill>
                <a:latin typeface="Courier New" panose="02070309020205020404" pitchFamily="18" charset="0"/>
                <a:cs typeface="Courier New" panose="02070309020205020404" pitchFamily="18" charset="0"/>
              </a:rPr>
              <a:t>Code</a:t>
            </a:r>
            <a:endParaRPr lang="en-US" altLang="zh-CN" sz="2400" b="1" dirty="0" smtClean="0">
              <a:solidFill>
                <a:srgbClr val="00FF00"/>
              </a:solidFill>
              <a:latin typeface="Courier New" panose="02070309020205020404" pitchFamily="18" charset="0"/>
              <a:cs typeface="Courier New" panose="02070309020205020404" pitchFamily="18" charset="0"/>
            </a:endParaRPr>
          </a:p>
        </p:txBody>
      </p:sp>
      <p:grpSp>
        <p:nvGrpSpPr>
          <p:cNvPr id="40" name="Group 9"/>
          <p:cNvGrpSpPr/>
          <p:nvPr/>
        </p:nvGrpSpPr>
        <p:grpSpPr bwMode="auto">
          <a:xfrm>
            <a:off x="6759899" y="2533944"/>
            <a:ext cx="1031873" cy="1607820"/>
            <a:chOff x="2699" y="1797"/>
            <a:chExt cx="668" cy="726"/>
          </a:xfrm>
        </p:grpSpPr>
        <p:sp>
          <p:nvSpPr>
            <p:cNvPr id="41" name="AutoShape 7"/>
            <p:cNvSpPr/>
            <p:nvPr/>
          </p:nvSpPr>
          <p:spPr bwMode="auto">
            <a:xfrm>
              <a:off x="2699" y="1797"/>
              <a:ext cx="90" cy="726"/>
            </a:xfrm>
            <a:prstGeom prst="rightBrace">
              <a:avLst>
                <a:gd name="adj1" fmla="val 67222"/>
                <a:gd name="adj2" fmla="val 50000"/>
              </a:avLst>
            </a:prstGeom>
            <a:noFill/>
            <a:ln w="25400">
              <a:solidFill>
                <a:schemeClr val="hlink"/>
              </a:solidFill>
              <a:miter lim="800000"/>
              <a:tail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2" name="AutoShape 8"/>
            <p:cNvSpPr>
              <a:spLocks noChangeArrowheads="1"/>
            </p:cNvSpPr>
            <p:nvPr/>
          </p:nvSpPr>
          <p:spPr bwMode="auto">
            <a:xfrm>
              <a:off x="2887" y="2069"/>
              <a:ext cx="480" cy="144"/>
            </a:xfrm>
            <a:prstGeom prst="rightArrow">
              <a:avLst>
                <a:gd name="adj1" fmla="val 50000"/>
                <a:gd name="adj2" fmla="val 83333"/>
              </a:avLst>
            </a:prstGeom>
            <a:noFill/>
            <a:ln w="25400">
              <a:solidFill>
                <a:schemeClr val="hlink"/>
              </a:solidFill>
              <a:miter lim="800000"/>
              <a:tail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43" name="TextBox 42"/>
          <p:cNvSpPr txBox="1"/>
          <p:nvPr/>
        </p:nvSpPr>
        <p:spPr>
          <a:xfrm>
            <a:off x="7937500" y="3087985"/>
            <a:ext cx="1562100" cy="461665"/>
          </a:xfrm>
          <a:prstGeom prst="rect">
            <a:avLst/>
          </a:prstGeom>
          <a:noFill/>
        </p:spPr>
        <p:txBody>
          <a:bodyPr wrap="square" rtlCol="0">
            <a:spAutoFit/>
          </a:bodyPr>
          <a:lstStyle/>
          <a:p>
            <a:r>
              <a:rPr lang="en-US" altLang="zh-CN" sz="2400" b="1" dirty="0" smtClean="0"/>
              <a:t>Front End</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3657600" y="1828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3651250" y="1822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3657600" y="2514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3651250" y="2508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3657600" y="3200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3651250" y="3194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3657600" y="3886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3651250" y="3879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3657600" y="4572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3651250" y="4565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3657600" y="5257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3651250" y="5251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657600" y="5943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3651250" y="5937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2286000" y="20574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Freeform 3"/>
          <p:cNvSpPr/>
          <p:nvPr/>
        </p:nvSpPr>
        <p:spPr>
          <a:xfrm>
            <a:off x="2279650" y="20510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Freeform 3"/>
          <p:cNvSpPr/>
          <p:nvPr/>
        </p:nvSpPr>
        <p:spPr>
          <a:xfrm>
            <a:off x="6629400" y="61722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Freeform 3"/>
          <p:cNvSpPr/>
          <p:nvPr/>
        </p:nvSpPr>
        <p:spPr>
          <a:xfrm>
            <a:off x="6623050" y="61658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Freeform 3"/>
          <p:cNvSpPr/>
          <p:nvPr/>
        </p:nvSpPr>
        <p:spPr>
          <a:xfrm>
            <a:off x="914400" y="1600200"/>
            <a:ext cx="1371600" cy="1371600"/>
          </a:xfrm>
          <a:custGeom>
            <a:avLst/>
            <a:gdLst>
              <a:gd name="connsiteX0" fmla="*/ 85089 w 1371600"/>
              <a:gd name="connsiteY0" fmla="*/ 1371600 h 1371600"/>
              <a:gd name="connsiteX1" fmla="*/ 0 w 1371600"/>
              <a:gd name="connsiteY1" fmla="*/ 1286510 h 1371600"/>
              <a:gd name="connsiteX2" fmla="*/ 85089 w 1371600"/>
              <a:gd name="connsiteY2" fmla="*/ 1200150 h 1371600"/>
              <a:gd name="connsiteX3" fmla="*/ 171450 w 1371600"/>
              <a:gd name="connsiteY3" fmla="*/ 1200150 h 1371600"/>
              <a:gd name="connsiteX4" fmla="*/ 171450 w 1371600"/>
              <a:gd name="connsiteY4" fmla="*/ 85089 h 1371600"/>
              <a:gd name="connsiteX5" fmla="*/ 256539 w 1371600"/>
              <a:gd name="connsiteY5" fmla="*/ 0 h 1371600"/>
              <a:gd name="connsiteX6" fmla="*/ 1286510 w 1371600"/>
              <a:gd name="connsiteY6" fmla="*/ 0 h 1371600"/>
              <a:gd name="connsiteX7" fmla="*/ 1371600 w 1371600"/>
              <a:gd name="connsiteY7" fmla="*/ 85089 h 1371600"/>
              <a:gd name="connsiteX8" fmla="*/ 1286510 w 1371600"/>
              <a:gd name="connsiteY8" fmla="*/ 171450 h 1371600"/>
              <a:gd name="connsiteX9" fmla="*/ 1200150 w 1371600"/>
              <a:gd name="connsiteY9" fmla="*/ 171450 h 1371600"/>
              <a:gd name="connsiteX10" fmla="*/ 1200150 w 1371600"/>
              <a:gd name="connsiteY10" fmla="*/ 1286510 h 1371600"/>
              <a:gd name="connsiteX11" fmla="*/ 1115060 w 1371600"/>
              <a:gd name="connsiteY11" fmla="*/ 1371600 h 1371600"/>
              <a:gd name="connsiteX12" fmla="*/ 85089 w 1371600"/>
              <a:gd name="connsiteY12"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71600" h="1371600">
                <a:moveTo>
                  <a:pt x="85089" y="1371600"/>
                </a:moveTo>
                <a:cubicBezTo>
                  <a:pt x="43180" y="1371600"/>
                  <a:pt x="0" y="1328420"/>
                  <a:pt x="0" y="1286510"/>
                </a:cubicBezTo>
                <a:cubicBezTo>
                  <a:pt x="0" y="1243329"/>
                  <a:pt x="43180" y="1200150"/>
                  <a:pt x="85089" y="1200150"/>
                </a:cubicBezTo>
                <a:lnTo>
                  <a:pt x="171450" y="1200150"/>
                </a:lnTo>
                <a:lnTo>
                  <a:pt x="171450" y="85089"/>
                </a:lnTo>
                <a:cubicBezTo>
                  <a:pt x="171450" y="43179"/>
                  <a:pt x="214630" y="0"/>
                  <a:pt x="256539" y="0"/>
                </a:cubicBezTo>
                <a:lnTo>
                  <a:pt x="1286510" y="0"/>
                </a:lnTo>
                <a:cubicBezTo>
                  <a:pt x="1328420" y="0"/>
                  <a:pt x="1371600" y="43179"/>
                  <a:pt x="1371600" y="85089"/>
                </a:cubicBezTo>
                <a:cubicBezTo>
                  <a:pt x="1371600" y="128270"/>
                  <a:pt x="1328420" y="171450"/>
                  <a:pt x="1286510" y="171450"/>
                </a:cubicBezTo>
                <a:lnTo>
                  <a:pt x="1200150" y="171450"/>
                </a:lnTo>
                <a:lnTo>
                  <a:pt x="1200150" y="1286510"/>
                </a:lnTo>
                <a:cubicBezTo>
                  <a:pt x="1200150" y="1328420"/>
                  <a:pt x="1156970" y="1371600"/>
                  <a:pt x="1115060" y="1371600"/>
                </a:cubicBezTo>
                <a:lnTo>
                  <a:pt x="85089" y="137160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Freeform 3"/>
          <p:cNvSpPr/>
          <p:nvPr/>
        </p:nvSpPr>
        <p:spPr>
          <a:xfrm>
            <a:off x="908050" y="1593850"/>
            <a:ext cx="1384300" cy="1384300"/>
          </a:xfrm>
          <a:custGeom>
            <a:avLst/>
            <a:gdLst>
              <a:gd name="connsiteX0" fmla="*/ 91439 w 1384300"/>
              <a:gd name="connsiteY0" fmla="*/ 1377950 h 1384300"/>
              <a:gd name="connsiteX1" fmla="*/ 6350 w 1384300"/>
              <a:gd name="connsiteY1" fmla="*/ 1292860 h 1384300"/>
              <a:gd name="connsiteX2" fmla="*/ 91439 w 1384300"/>
              <a:gd name="connsiteY2" fmla="*/ 1206500 h 1384300"/>
              <a:gd name="connsiteX3" fmla="*/ 177800 w 1384300"/>
              <a:gd name="connsiteY3" fmla="*/ 1206500 h 1384300"/>
              <a:gd name="connsiteX4" fmla="*/ 177800 w 1384300"/>
              <a:gd name="connsiteY4" fmla="*/ 91439 h 1384300"/>
              <a:gd name="connsiteX5" fmla="*/ 262889 w 1384300"/>
              <a:gd name="connsiteY5" fmla="*/ 6350 h 1384300"/>
              <a:gd name="connsiteX6" fmla="*/ 1292860 w 1384300"/>
              <a:gd name="connsiteY6" fmla="*/ 6350 h 1384300"/>
              <a:gd name="connsiteX7" fmla="*/ 1377950 w 1384300"/>
              <a:gd name="connsiteY7" fmla="*/ 91439 h 1384300"/>
              <a:gd name="connsiteX8" fmla="*/ 1292860 w 1384300"/>
              <a:gd name="connsiteY8" fmla="*/ 177800 h 1384300"/>
              <a:gd name="connsiteX9" fmla="*/ 1206500 w 1384300"/>
              <a:gd name="connsiteY9" fmla="*/ 177800 h 1384300"/>
              <a:gd name="connsiteX10" fmla="*/ 1206500 w 1384300"/>
              <a:gd name="connsiteY10" fmla="*/ 1292860 h 1384300"/>
              <a:gd name="connsiteX11" fmla="*/ 1121410 w 1384300"/>
              <a:gd name="connsiteY11" fmla="*/ 1377950 h 1384300"/>
              <a:gd name="connsiteX12" fmla="*/ 91439 w 1384300"/>
              <a:gd name="connsiteY12"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84300" h="1384300">
                <a:moveTo>
                  <a:pt x="91439" y="1377950"/>
                </a:moveTo>
                <a:cubicBezTo>
                  <a:pt x="49530" y="1377950"/>
                  <a:pt x="6350" y="1334770"/>
                  <a:pt x="6350" y="1292860"/>
                </a:cubicBezTo>
                <a:cubicBezTo>
                  <a:pt x="6350" y="1249679"/>
                  <a:pt x="49530" y="1206500"/>
                  <a:pt x="91439" y="1206500"/>
                </a:cubicBezTo>
                <a:lnTo>
                  <a:pt x="177800" y="1206500"/>
                </a:lnTo>
                <a:lnTo>
                  <a:pt x="177800" y="91439"/>
                </a:lnTo>
                <a:cubicBezTo>
                  <a:pt x="177800" y="49529"/>
                  <a:pt x="220980" y="6350"/>
                  <a:pt x="262889" y="6350"/>
                </a:cubicBezTo>
                <a:lnTo>
                  <a:pt x="1292860" y="6350"/>
                </a:lnTo>
                <a:cubicBezTo>
                  <a:pt x="1334770" y="6350"/>
                  <a:pt x="1377950" y="49529"/>
                  <a:pt x="1377950" y="91439"/>
                </a:cubicBezTo>
                <a:cubicBezTo>
                  <a:pt x="1377950" y="134620"/>
                  <a:pt x="1334770" y="177800"/>
                  <a:pt x="1292860" y="177800"/>
                </a:cubicBezTo>
                <a:lnTo>
                  <a:pt x="1206500" y="177800"/>
                </a:lnTo>
                <a:lnTo>
                  <a:pt x="1206500" y="1292860"/>
                </a:lnTo>
                <a:cubicBezTo>
                  <a:pt x="1206500" y="1334770"/>
                  <a:pt x="1163320" y="1377950"/>
                  <a:pt x="1121410" y="1377950"/>
                </a:cubicBezTo>
                <a:lnTo>
                  <a:pt x="91439"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Freeform 3"/>
          <p:cNvSpPr/>
          <p:nvPr/>
        </p:nvSpPr>
        <p:spPr>
          <a:xfrm>
            <a:off x="1129030" y="1685289"/>
            <a:ext cx="128269" cy="86360"/>
          </a:xfrm>
          <a:custGeom>
            <a:avLst/>
            <a:gdLst>
              <a:gd name="connsiteX0" fmla="*/ 128269 w 128269"/>
              <a:gd name="connsiteY0" fmla="*/ 0 h 86360"/>
              <a:gd name="connsiteX1" fmla="*/ 41909 w 128269"/>
              <a:gd name="connsiteY1" fmla="*/ 86360 h 86360"/>
              <a:gd name="connsiteX2" fmla="*/ 0 w 128269"/>
              <a:gd name="connsiteY2" fmla="*/ 43180 h 86360"/>
              <a:gd name="connsiteX3" fmla="*/ 41909 w 128269"/>
              <a:gd name="connsiteY3" fmla="*/ 0 h 86360"/>
              <a:gd name="connsiteX4" fmla="*/ 128269 w 128269"/>
              <a:gd name="connsiteY4" fmla="*/ 0 h 863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269" h="86360">
                <a:moveTo>
                  <a:pt x="128269" y="0"/>
                </a:moveTo>
                <a:cubicBezTo>
                  <a:pt x="128269" y="43180"/>
                  <a:pt x="85089" y="86360"/>
                  <a:pt x="41909" y="86360"/>
                </a:cubicBezTo>
                <a:cubicBezTo>
                  <a:pt x="20319" y="86360"/>
                  <a:pt x="0" y="64770"/>
                  <a:pt x="0" y="43180"/>
                </a:cubicBezTo>
                <a:cubicBezTo>
                  <a:pt x="0" y="21589"/>
                  <a:pt x="20319" y="0"/>
                  <a:pt x="41909" y="0"/>
                </a:cubicBezTo>
                <a:lnTo>
                  <a:pt x="128269"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Freeform 3"/>
          <p:cNvSpPr/>
          <p:nvPr/>
        </p:nvSpPr>
        <p:spPr>
          <a:xfrm>
            <a:off x="1122680" y="1678939"/>
            <a:ext cx="140969" cy="99060"/>
          </a:xfrm>
          <a:custGeom>
            <a:avLst/>
            <a:gdLst>
              <a:gd name="connsiteX0" fmla="*/ 134619 w 140969"/>
              <a:gd name="connsiteY0" fmla="*/ 6350 h 99060"/>
              <a:gd name="connsiteX1" fmla="*/ 48259 w 140969"/>
              <a:gd name="connsiteY1" fmla="*/ 92710 h 99060"/>
              <a:gd name="connsiteX2" fmla="*/ 6350 w 140969"/>
              <a:gd name="connsiteY2" fmla="*/ 49530 h 99060"/>
              <a:gd name="connsiteX3" fmla="*/ 48259 w 140969"/>
              <a:gd name="connsiteY3" fmla="*/ 6350 h 99060"/>
              <a:gd name="connsiteX4" fmla="*/ 134619 w 140969"/>
              <a:gd name="connsiteY4" fmla="*/ 6350 h 990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969" h="99060">
                <a:moveTo>
                  <a:pt x="134619" y="6350"/>
                </a:moveTo>
                <a:cubicBezTo>
                  <a:pt x="134619" y="49530"/>
                  <a:pt x="91439" y="92710"/>
                  <a:pt x="48259" y="92710"/>
                </a:cubicBezTo>
                <a:cubicBezTo>
                  <a:pt x="26669" y="92710"/>
                  <a:pt x="6350" y="71120"/>
                  <a:pt x="6350" y="49530"/>
                </a:cubicBezTo>
                <a:cubicBezTo>
                  <a:pt x="6350" y="27939"/>
                  <a:pt x="26669" y="6350"/>
                  <a:pt x="48259" y="6350"/>
                </a:cubicBezTo>
                <a:lnTo>
                  <a:pt x="134619"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Freeform 3"/>
          <p:cNvSpPr/>
          <p:nvPr/>
        </p:nvSpPr>
        <p:spPr>
          <a:xfrm>
            <a:off x="914400" y="2800350"/>
            <a:ext cx="171450" cy="171450"/>
          </a:xfrm>
          <a:custGeom>
            <a:avLst/>
            <a:gdLst>
              <a:gd name="connsiteX0" fmla="*/ 171450 w 171450"/>
              <a:gd name="connsiteY0" fmla="*/ 86360 h 171450"/>
              <a:gd name="connsiteX1" fmla="*/ 85089 w 171450"/>
              <a:gd name="connsiteY1" fmla="*/ 171450 h 171450"/>
              <a:gd name="connsiteX2" fmla="*/ 0 w 171450"/>
              <a:gd name="connsiteY2" fmla="*/ 86360 h 171450"/>
              <a:gd name="connsiteX3" fmla="*/ 85089 w 171450"/>
              <a:gd name="connsiteY3" fmla="*/ 0 h 171450"/>
              <a:gd name="connsiteX4" fmla="*/ 128269 w 171450"/>
              <a:gd name="connsiteY4" fmla="*/ 43179 h 171450"/>
              <a:gd name="connsiteX5" fmla="*/ 85089 w 171450"/>
              <a:gd name="connsiteY5" fmla="*/ 86360 h 171450"/>
              <a:gd name="connsiteX6" fmla="*/ 171450 w 171450"/>
              <a:gd name="connsiteY6" fmla="*/ 86360 h 1714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71450" h="171450">
                <a:moveTo>
                  <a:pt x="171450" y="86360"/>
                </a:moveTo>
                <a:cubicBezTo>
                  <a:pt x="171450" y="128270"/>
                  <a:pt x="128269" y="171450"/>
                  <a:pt x="85089" y="171450"/>
                </a:cubicBezTo>
                <a:cubicBezTo>
                  <a:pt x="43180" y="171450"/>
                  <a:pt x="0" y="128270"/>
                  <a:pt x="0" y="86360"/>
                </a:cubicBezTo>
                <a:cubicBezTo>
                  <a:pt x="0" y="43179"/>
                  <a:pt x="43180" y="0"/>
                  <a:pt x="85089" y="0"/>
                </a:cubicBezTo>
                <a:cubicBezTo>
                  <a:pt x="106680" y="0"/>
                  <a:pt x="128269" y="21589"/>
                  <a:pt x="128269" y="43179"/>
                </a:cubicBezTo>
                <a:cubicBezTo>
                  <a:pt x="128269" y="64770"/>
                  <a:pt x="106680" y="86360"/>
                  <a:pt x="85089" y="86360"/>
                </a:cubicBezTo>
                <a:lnTo>
                  <a:pt x="171450" y="8636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Freeform 3"/>
          <p:cNvSpPr/>
          <p:nvPr/>
        </p:nvSpPr>
        <p:spPr>
          <a:xfrm>
            <a:off x="908050" y="2794000"/>
            <a:ext cx="184150" cy="184150"/>
          </a:xfrm>
          <a:custGeom>
            <a:avLst/>
            <a:gdLst>
              <a:gd name="connsiteX0" fmla="*/ 177800 w 184150"/>
              <a:gd name="connsiteY0" fmla="*/ 92710 h 184150"/>
              <a:gd name="connsiteX1" fmla="*/ 91439 w 184150"/>
              <a:gd name="connsiteY1" fmla="*/ 177800 h 184150"/>
              <a:gd name="connsiteX2" fmla="*/ 6350 w 184150"/>
              <a:gd name="connsiteY2" fmla="*/ 92710 h 184150"/>
              <a:gd name="connsiteX3" fmla="*/ 91439 w 184150"/>
              <a:gd name="connsiteY3" fmla="*/ 6350 h 184150"/>
              <a:gd name="connsiteX4" fmla="*/ 134619 w 184150"/>
              <a:gd name="connsiteY4" fmla="*/ 49529 h 184150"/>
              <a:gd name="connsiteX5" fmla="*/ 91439 w 184150"/>
              <a:gd name="connsiteY5" fmla="*/ 92710 h 184150"/>
              <a:gd name="connsiteX6" fmla="*/ 177800 w 184150"/>
              <a:gd name="connsiteY6" fmla="*/ 92710 h 1841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84150" h="184150">
                <a:moveTo>
                  <a:pt x="177800" y="92710"/>
                </a:moveTo>
                <a:cubicBezTo>
                  <a:pt x="177800" y="134620"/>
                  <a:pt x="134619" y="177800"/>
                  <a:pt x="91439" y="177800"/>
                </a:cubicBezTo>
                <a:cubicBezTo>
                  <a:pt x="49530" y="177800"/>
                  <a:pt x="6350" y="134620"/>
                  <a:pt x="6350" y="92710"/>
                </a:cubicBezTo>
                <a:cubicBezTo>
                  <a:pt x="6350" y="49529"/>
                  <a:pt x="49530" y="6350"/>
                  <a:pt x="91439" y="6350"/>
                </a:cubicBezTo>
                <a:cubicBezTo>
                  <a:pt x="113030" y="6350"/>
                  <a:pt x="134619" y="27939"/>
                  <a:pt x="134619" y="49529"/>
                </a:cubicBezTo>
                <a:cubicBezTo>
                  <a:pt x="134619" y="71120"/>
                  <a:pt x="113030" y="92710"/>
                  <a:pt x="91439" y="92710"/>
                </a:cubicBezTo>
                <a:lnTo>
                  <a:pt x="177800" y="9271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Freeform 3"/>
          <p:cNvSpPr/>
          <p:nvPr/>
        </p:nvSpPr>
        <p:spPr>
          <a:xfrm>
            <a:off x="1170939" y="1600200"/>
            <a:ext cx="86360" cy="85089"/>
          </a:xfrm>
          <a:custGeom>
            <a:avLst/>
            <a:gdLst>
              <a:gd name="connsiteX0" fmla="*/ 0 w 86360"/>
              <a:gd name="connsiteY0" fmla="*/ 0 h 85089"/>
              <a:gd name="connsiteX1" fmla="*/ 86360 w 86360"/>
              <a:gd name="connsiteY1" fmla="*/ 85089 h 85089"/>
              <a:gd name="connsiteX2" fmla="*/ 0 w 86360"/>
              <a:gd name="connsiteY2" fmla="*/ 0 h 85089"/>
            </a:gdLst>
            <a:ahLst/>
            <a:cxnLst>
              <a:cxn ang="0">
                <a:pos x="connsiteX0" y="connsiteY0"/>
              </a:cxn>
              <a:cxn ang="1">
                <a:pos x="connsiteX1" y="connsiteY1"/>
              </a:cxn>
              <a:cxn ang="2">
                <a:pos x="connsiteX2" y="connsiteY2"/>
              </a:cxn>
            </a:cxnLst>
            <a:rect l="l" t="t" r="r" b="b"/>
            <a:pathLst>
              <a:path w="86360" h="85089">
                <a:moveTo>
                  <a:pt x="0" y="0"/>
                </a:moveTo>
                <a:cubicBezTo>
                  <a:pt x="43180" y="0"/>
                  <a:pt x="86360" y="43179"/>
                  <a:pt x="86360" y="85089"/>
                </a:cubicBez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Freeform 3"/>
          <p:cNvSpPr/>
          <p:nvPr/>
        </p:nvSpPr>
        <p:spPr>
          <a:xfrm>
            <a:off x="1164589" y="1593850"/>
            <a:ext cx="99060" cy="97789"/>
          </a:xfrm>
          <a:custGeom>
            <a:avLst/>
            <a:gdLst>
              <a:gd name="connsiteX0" fmla="*/ 6350 w 99060"/>
              <a:gd name="connsiteY0" fmla="*/ 6350 h 97789"/>
              <a:gd name="connsiteX1" fmla="*/ 92710 w 99060"/>
              <a:gd name="connsiteY1" fmla="*/ 91439 h 97789"/>
            </a:gdLst>
            <a:ahLst/>
            <a:cxnLst>
              <a:cxn ang="0">
                <a:pos x="connsiteX0" y="connsiteY0"/>
              </a:cxn>
              <a:cxn ang="1">
                <a:pos x="connsiteX1" y="connsiteY1"/>
              </a:cxn>
            </a:cxnLst>
            <a:rect l="l" t="t" r="r" b="b"/>
            <a:pathLst>
              <a:path w="99060" h="97789">
                <a:moveTo>
                  <a:pt x="6350" y="6350"/>
                </a:moveTo>
                <a:cubicBezTo>
                  <a:pt x="49530" y="6350"/>
                  <a:pt x="92710" y="49529"/>
                  <a:pt x="92710" y="91439"/>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1085850" y="2800350"/>
            <a:ext cx="0" cy="86360"/>
          </a:xfrm>
          <a:custGeom>
            <a:avLst/>
            <a:gdLst>
              <a:gd name="connsiteX0" fmla="*/ 0 w 0"/>
              <a:gd name="connsiteY0" fmla="*/ 0 h 86360"/>
              <a:gd name="connsiteX1" fmla="*/ 0 w 0"/>
              <a:gd name="connsiteY1" fmla="*/ 86360 h 86360"/>
              <a:gd name="connsiteX2" fmla="*/ 0 w 0"/>
              <a:gd name="connsiteY2" fmla="*/ 0 h 86360"/>
            </a:gdLst>
            <a:ahLst/>
            <a:cxnLst>
              <a:cxn ang="0">
                <a:pos x="connsiteX0" y="connsiteY0"/>
              </a:cxn>
              <a:cxn ang="1">
                <a:pos x="connsiteX1" y="connsiteY1"/>
              </a:cxn>
              <a:cxn ang="2">
                <a:pos x="connsiteX2" y="connsiteY2"/>
              </a:cxn>
            </a:cxnLst>
            <a:rect l="l" t="t" r="r" b="b"/>
            <a:pathLst>
              <a:path h="86360">
                <a:moveTo>
                  <a:pt x="0" y="0"/>
                </a:moveTo>
                <a:lnTo>
                  <a:pt x="0" y="8636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Freeform 3"/>
          <p:cNvSpPr/>
          <p:nvPr/>
        </p:nvSpPr>
        <p:spPr>
          <a:xfrm>
            <a:off x="1079500" y="2794000"/>
            <a:ext cx="12700" cy="99060"/>
          </a:xfrm>
          <a:custGeom>
            <a:avLst/>
            <a:gdLst>
              <a:gd name="connsiteX0" fmla="*/ 6350 w 12700"/>
              <a:gd name="connsiteY0" fmla="*/ 6350 h 99060"/>
              <a:gd name="connsiteX1" fmla="*/ 6350 w 12700"/>
              <a:gd name="connsiteY1" fmla="*/ 92710 h 99060"/>
            </a:gdLst>
            <a:ahLst/>
            <a:cxnLst>
              <a:cxn ang="0">
                <a:pos x="connsiteX0" y="connsiteY0"/>
              </a:cxn>
              <a:cxn ang="1">
                <a:pos x="connsiteX1" y="connsiteY1"/>
              </a:cxn>
            </a:cxnLst>
            <a:rect l="l" t="t" r="r" b="b"/>
            <a:pathLst>
              <a:path w="12700" h="99060">
                <a:moveTo>
                  <a:pt x="6350" y="6350"/>
                </a:moveTo>
                <a:lnTo>
                  <a:pt x="6350" y="9271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1170939" y="1771650"/>
            <a:ext cx="1029969" cy="0"/>
          </a:xfrm>
          <a:custGeom>
            <a:avLst/>
            <a:gdLst>
              <a:gd name="connsiteX0" fmla="*/ 0 w 1029969"/>
              <a:gd name="connsiteY0" fmla="*/ 0 h 0"/>
              <a:gd name="connsiteX1" fmla="*/ 1029970 w 1029969"/>
              <a:gd name="connsiteY1" fmla="*/ 0 h 0"/>
              <a:gd name="connsiteX2" fmla="*/ 0 w 1029969"/>
              <a:gd name="connsiteY2" fmla="*/ 0 h 0"/>
            </a:gdLst>
            <a:ahLst/>
            <a:cxnLst>
              <a:cxn ang="0">
                <a:pos x="connsiteX0" y="connsiteY0"/>
              </a:cxn>
              <a:cxn ang="1">
                <a:pos x="connsiteX1" y="connsiteY1"/>
              </a:cxn>
              <a:cxn ang="2">
                <a:pos x="connsiteX2" y="connsiteY2"/>
              </a:cxn>
            </a:cxnLst>
            <a:rect l="l" t="t" r="r" b="b"/>
            <a:pathLst>
              <a:path w="1029969">
                <a:moveTo>
                  <a:pt x="0" y="0"/>
                </a:moveTo>
                <a:lnTo>
                  <a:pt x="1029970" y="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Freeform 3"/>
          <p:cNvSpPr/>
          <p:nvPr/>
        </p:nvSpPr>
        <p:spPr>
          <a:xfrm>
            <a:off x="1164589" y="1765300"/>
            <a:ext cx="1042669" cy="12700"/>
          </a:xfrm>
          <a:custGeom>
            <a:avLst/>
            <a:gdLst>
              <a:gd name="connsiteX0" fmla="*/ 6350 w 1042669"/>
              <a:gd name="connsiteY0" fmla="*/ 6350 h 12700"/>
              <a:gd name="connsiteX1" fmla="*/ 1036320 w 1042669"/>
              <a:gd name="connsiteY1" fmla="*/ 6350 h 12700"/>
            </a:gdLst>
            <a:ahLst/>
            <a:cxnLst>
              <a:cxn ang="0">
                <a:pos x="connsiteX0" y="connsiteY0"/>
              </a:cxn>
              <a:cxn ang="1">
                <a:pos x="connsiteX1" y="connsiteY1"/>
              </a:cxn>
            </a:cxnLst>
            <a:rect l="l" t="t" r="r" b="b"/>
            <a:pathLst>
              <a:path w="1042669" h="12700">
                <a:moveTo>
                  <a:pt x="6350" y="6350"/>
                </a:moveTo>
                <a:lnTo>
                  <a:pt x="103632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8001000" y="5715000"/>
            <a:ext cx="1828800" cy="1371600"/>
          </a:xfrm>
          <a:custGeom>
            <a:avLst/>
            <a:gdLst>
              <a:gd name="connsiteX0" fmla="*/ 914400 w 1828800"/>
              <a:gd name="connsiteY0" fmla="*/ 1371600 h 1371600"/>
              <a:gd name="connsiteX1" fmla="*/ 0 w 1828800"/>
              <a:gd name="connsiteY1" fmla="*/ 1371600 h 1371600"/>
              <a:gd name="connsiteX2" fmla="*/ 0 w 1828800"/>
              <a:gd name="connsiteY2" fmla="*/ 0 h 1371600"/>
              <a:gd name="connsiteX3" fmla="*/ 1828800 w 1828800"/>
              <a:gd name="connsiteY3" fmla="*/ 0 h 1371600"/>
              <a:gd name="connsiteX4" fmla="*/ 1828800 w 1828800"/>
              <a:gd name="connsiteY4" fmla="*/ 1371600 h 1371600"/>
              <a:gd name="connsiteX5" fmla="*/ 914400 w 1828800"/>
              <a:gd name="connsiteY5"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371600">
                <a:moveTo>
                  <a:pt x="914400" y="1371600"/>
                </a:moveTo>
                <a:lnTo>
                  <a:pt x="0" y="1371600"/>
                </a:lnTo>
                <a:lnTo>
                  <a:pt x="0" y="0"/>
                </a:lnTo>
                <a:lnTo>
                  <a:pt x="1828800" y="0"/>
                </a:lnTo>
                <a:lnTo>
                  <a:pt x="1828800" y="1371600"/>
                </a:lnTo>
                <a:lnTo>
                  <a:pt x="914400" y="13716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994650" y="5708650"/>
            <a:ext cx="1841500" cy="1384300"/>
          </a:xfrm>
          <a:custGeom>
            <a:avLst/>
            <a:gdLst>
              <a:gd name="connsiteX0" fmla="*/ 920750 w 1841500"/>
              <a:gd name="connsiteY0" fmla="*/ 1377950 h 1384300"/>
              <a:gd name="connsiteX1" fmla="*/ 6350 w 1841500"/>
              <a:gd name="connsiteY1" fmla="*/ 1377950 h 1384300"/>
              <a:gd name="connsiteX2" fmla="*/ 6350 w 1841500"/>
              <a:gd name="connsiteY2" fmla="*/ 6350 h 1384300"/>
              <a:gd name="connsiteX3" fmla="*/ 1835150 w 1841500"/>
              <a:gd name="connsiteY3" fmla="*/ 6350 h 1384300"/>
              <a:gd name="connsiteX4" fmla="*/ 1835150 w 1841500"/>
              <a:gd name="connsiteY4" fmla="*/ 1377950 h 1384300"/>
              <a:gd name="connsiteX5" fmla="*/ 920750 w 1841500"/>
              <a:gd name="connsiteY5"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41500" h="1384300">
                <a:moveTo>
                  <a:pt x="920750" y="1377950"/>
                </a:moveTo>
                <a:lnTo>
                  <a:pt x="6350" y="1377950"/>
                </a:lnTo>
                <a:lnTo>
                  <a:pt x="6350" y="6350"/>
                </a:lnTo>
                <a:lnTo>
                  <a:pt x="1835150" y="6350"/>
                </a:lnTo>
                <a:lnTo>
                  <a:pt x="1835150" y="1377950"/>
                </a:lnTo>
                <a:lnTo>
                  <a:pt x="920750"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401264" y="673100"/>
            <a:ext cx="6783908" cy="571951"/>
          </a:xfrm>
          <a:prstGeom prst="rect">
            <a:avLst/>
          </a:prstGeom>
          <a:noFill/>
        </p:spPr>
        <p:txBody>
          <a:bodyPr wrap="none" lIns="0" tIns="0" rIns="0" rtlCol="0">
            <a:spAutoFit/>
          </a:bodyPr>
          <a:lstStyle/>
          <a:p>
            <a:pPr>
              <a:lnSpc>
                <a:spcPts val="4100"/>
              </a:lnSpc>
            </a:pPr>
            <a:r>
              <a:rPr lang="en-US" altLang="zh-CN" sz="3600" dirty="0" smtClean="0">
                <a:latin typeface="Times New Roman" panose="02020603050405020304" pitchFamily="18" charset="0"/>
                <a:cs typeface="Times New Roman" panose="02020603050405020304" pitchFamily="18" charset="0"/>
              </a:rPr>
              <a:t>The Structure of a Modern Compiler</a:t>
            </a:r>
            <a:endParaRPr lang="en-US" altLang="zh-CN" sz="3600" dirty="0" smtClean="0">
              <a:latin typeface="Times New Roman" panose="02020603050405020304" pitchFamily="18" charset="0"/>
              <a:cs typeface="Times New Roman" panose="02020603050405020304" pitchFamily="18" charset="0"/>
            </a:endParaRPr>
          </a:p>
        </p:txBody>
      </p:sp>
      <p:sp>
        <p:nvSpPr>
          <p:cNvPr id="36" name="TextBox 1"/>
          <p:cNvSpPr txBox="1"/>
          <p:nvPr/>
        </p:nvSpPr>
        <p:spPr>
          <a:xfrm>
            <a:off x="3668979" y="2120900"/>
            <a:ext cx="2658805" cy="3825534"/>
          </a:xfrm>
          <a:prstGeom prst="rect">
            <a:avLst/>
          </a:prstGeom>
          <a:noFill/>
        </p:spPr>
        <p:txBody>
          <a:bodyPr wrap="none" lIns="0" tIns="0" rIns="0" rtlCol="0">
            <a:spAutoFit/>
          </a:bodyPr>
          <a:lstStyle/>
          <a:p>
            <a:pPr algn="ctr">
              <a:lnSpc>
                <a:spcPts val="26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7" name="TextBox 1"/>
          <p:cNvSpPr txBox="1"/>
          <p:nvPr/>
        </p:nvSpPr>
        <p:spPr>
          <a:xfrm>
            <a:off x="4113206" y="6121400"/>
            <a:ext cx="1891543" cy="380361"/>
          </a:xfrm>
          <a:prstGeom prst="rect">
            <a:avLst/>
          </a:prstGeom>
          <a:noFill/>
        </p:spPr>
        <p:txBody>
          <a:bodyPr wrap="none" lIns="0" tIns="0" rIns="0" rtlCol="0">
            <a:spAutoFit/>
          </a:bodyPr>
          <a:lstStyle/>
          <a:p>
            <a:pPr algn="ct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8" name="TextBox 1"/>
          <p:cNvSpPr txBox="1"/>
          <p:nvPr/>
        </p:nvSpPr>
        <p:spPr>
          <a:xfrm>
            <a:off x="1155700" y="1993900"/>
            <a:ext cx="924933" cy="670633"/>
          </a:xfrm>
          <a:prstGeom prst="rect">
            <a:avLst/>
          </a:prstGeom>
          <a:noFill/>
        </p:spPr>
        <p:txBody>
          <a:bodyPr wrap="none" lIns="0" tIns="0" rIns="0" rtlCol="0">
            <a:spAutoFit/>
          </a:bodyPr>
          <a:lstStyle/>
          <a:p>
            <a:pPr>
              <a:lnSpc>
                <a:spcPts val="2400"/>
              </a:lnSpc>
              <a:tabLst>
                <a:tab pos="101600" algn="l"/>
              </a:tabLst>
            </a:pPr>
            <a:r>
              <a:rPr lang="en-US" altLang="zh-CN" sz="2600" dirty="0" smtClean="0">
                <a:latin typeface="Times New Roman" panose="02020603050405020304" pitchFamily="18" charset="0"/>
                <a:cs typeface="Times New Roman" panose="02020603050405020304" pitchFamily="18" charset="0"/>
              </a:rPr>
              <a:t>Source</a:t>
            </a:r>
            <a:endParaRPr lang="en-US" altLang="zh-CN" sz="2600" dirty="0" smtClean="0">
              <a:latin typeface="Times New Roman" panose="02020603050405020304" pitchFamily="18" charset="0"/>
              <a:cs typeface="Times New Roman" panose="02020603050405020304" pitchFamily="18" charset="0"/>
            </a:endParaRPr>
          </a:p>
          <a:p>
            <a:pPr>
              <a:lnSpc>
                <a:spcPts val="2400"/>
              </a:lnSpc>
              <a:tabLst>
                <a:tab pos="101600" algn="l"/>
              </a:tabLst>
            </a:pPr>
            <a:r>
              <a:rPr lang="en-US" altLang="zh-CN" sz="2600" dirty="0" smtClean="0"/>
              <a:t>	</a:t>
            </a:r>
            <a:r>
              <a:rPr lang="en-US" altLang="zh-CN" sz="2600" dirty="0" smtClean="0">
                <a:latin typeface="Times New Roman" panose="02020603050405020304" pitchFamily="18" charset="0"/>
                <a:cs typeface="Times New Roman" panose="02020603050405020304" pitchFamily="18" charset="0"/>
              </a:rPr>
              <a:t>Code</a:t>
            </a:r>
            <a:endParaRPr lang="en-US" altLang="zh-CN" sz="2600" dirty="0" smtClean="0">
              <a:latin typeface="Times New Roman" panose="02020603050405020304" pitchFamily="18" charset="0"/>
              <a:cs typeface="Times New Roman" panose="02020603050405020304" pitchFamily="18" charset="0"/>
            </a:endParaRPr>
          </a:p>
        </p:txBody>
      </p:sp>
      <p:sp>
        <p:nvSpPr>
          <p:cNvPr id="39" name="TextBox 1"/>
          <p:cNvSpPr txBox="1"/>
          <p:nvPr/>
        </p:nvSpPr>
        <p:spPr>
          <a:xfrm>
            <a:off x="8267700" y="6070600"/>
            <a:ext cx="1270000" cy="685800"/>
          </a:xfrm>
          <a:prstGeom prst="rect">
            <a:avLst/>
          </a:prstGeom>
          <a:noFill/>
        </p:spPr>
        <p:txBody>
          <a:bodyPr wrap="none" lIns="0" tIns="0" rIns="0" rtlCol="0">
            <a:spAutoFit/>
          </a:bodyPr>
          <a:lstStyle/>
          <a:p>
            <a:pPr>
              <a:lnSpc>
                <a:spcPts val="2700"/>
              </a:lnSpc>
              <a:tabLst>
                <a:tab pos="279400" algn="l"/>
              </a:tabLst>
            </a:pPr>
            <a:r>
              <a:rPr lang="en-US" altLang="zh-CN" sz="2400" b="1" dirty="0" smtClean="0">
                <a:solidFill>
                  <a:srgbClr val="00FF00"/>
                </a:solidFill>
                <a:latin typeface="Courier New" panose="02070309020205020404" pitchFamily="18" charset="0"/>
                <a:cs typeface="Courier New" panose="02070309020205020404" pitchFamily="18" charset="0"/>
              </a:rPr>
              <a:t>Machine</a:t>
            </a:r>
            <a:endParaRPr lang="en-US" altLang="zh-CN" sz="2400" b="1" dirty="0" smtClean="0">
              <a:solidFill>
                <a:srgbClr val="00FF00"/>
              </a:solidFill>
              <a:latin typeface="Courier New" panose="02070309020205020404" pitchFamily="18" charset="0"/>
              <a:cs typeface="Courier New" panose="02070309020205020404" pitchFamily="18" charset="0"/>
            </a:endParaRPr>
          </a:p>
          <a:p>
            <a:pPr>
              <a:lnSpc>
                <a:spcPts val="2700"/>
              </a:lnSpc>
              <a:tabLst>
                <a:tab pos="279400" algn="l"/>
              </a:tabLst>
            </a:pPr>
            <a:r>
              <a:rPr lang="en-US" altLang="zh-CN" dirty="0" smtClean="0"/>
              <a:t>	</a:t>
            </a:r>
            <a:r>
              <a:rPr lang="en-US" altLang="zh-CN" sz="2400" b="1" dirty="0" smtClean="0">
                <a:solidFill>
                  <a:srgbClr val="00FF00"/>
                </a:solidFill>
                <a:latin typeface="Courier New" panose="02070309020205020404" pitchFamily="18" charset="0"/>
                <a:cs typeface="Courier New" panose="02070309020205020404" pitchFamily="18" charset="0"/>
              </a:rPr>
              <a:t>Code</a:t>
            </a:r>
            <a:endParaRPr lang="en-US" altLang="zh-CN" sz="2400" b="1" dirty="0" smtClean="0">
              <a:solidFill>
                <a:srgbClr val="00FF00"/>
              </a:solidFill>
              <a:latin typeface="Courier New" panose="02070309020205020404" pitchFamily="18" charset="0"/>
              <a:cs typeface="Courier New" panose="02070309020205020404" pitchFamily="18" charset="0"/>
            </a:endParaRPr>
          </a:p>
        </p:txBody>
      </p:sp>
      <p:grpSp>
        <p:nvGrpSpPr>
          <p:cNvPr id="40" name="Group 9"/>
          <p:cNvGrpSpPr/>
          <p:nvPr/>
        </p:nvGrpSpPr>
        <p:grpSpPr bwMode="auto">
          <a:xfrm rot="10800000">
            <a:off x="2439171" y="4746806"/>
            <a:ext cx="1031873" cy="1607820"/>
            <a:chOff x="2699" y="1797"/>
            <a:chExt cx="668" cy="726"/>
          </a:xfrm>
        </p:grpSpPr>
        <p:sp>
          <p:nvSpPr>
            <p:cNvPr id="41" name="AutoShape 7"/>
            <p:cNvSpPr/>
            <p:nvPr/>
          </p:nvSpPr>
          <p:spPr bwMode="auto">
            <a:xfrm>
              <a:off x="2699" y="1797"/>
              <a:ext cx="90" cy="726"/>
            </a:xfrm>
            <a:prstGeom prst="rightBrace">
              <a:avLst>
                <a:gd name="adj1" fmla="val 67222"/>
                <a:gd name="adj2" fmla="val 50000"/>
              </a:avLst>
            </a:prstGeom>
            <a:noFill/>
            <a:ln w="25400">
              <a:solidFill>
                <a:schemeClr val="hlink"/>
              </a:solidFill>
              <a:miter lim="800000"/>
              <a:tail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2" name="AutoShape 8"/>
            <p:cNvSpPr>
              <a:spLocks noChangeArrowheads="1"/>
            </p:cNvSpPr>
            <p:nvPr/>
          </p:nvSpPr>
          <p:spPr bwMode="auto">
            <a:xfrm>
              <a:off x="2887" y="2069"/>
              <a:ext cx="480" cy="144"/>
            </a:xfrm>
            <a:prstGeom prst="rightArrow">
              <a:avLst>
                <a:gd name="adj1" fmla="val 50000"/>
                <a:gd name="adj2" fmla="val 83333"/>
              </a:avLst>
            </a:prstGeom>
            <a:noFill/>
            <a:ln w="25400">
              <a:solidFill>
                <a:schemeClr val="hlink"/>
              </a:solidFill>
              <a:miter lim="800000"/>
              <a:tail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43" name="TextBox 42"/>
          <p:cNvSpPr txBox="1"/>
          <p:nvPr/>
        </p:nvSpPr>
        <p:spPr>
          <a:xfrm>
            <a:off x="717550" y="5361961"/>
            <a:ext cx="1562100" cy="461665"/>
          </a:xfrm>
          <a:prstGeom prst="rect">
            <a:avLst/>
          </a:prstGeom>
          <a:noFill/>
        </p:spPr>
        <p:txBody>
          <a:bodyPr wrap="square" rtlCol="0">
            <a:spAutoFit/>
          </a:bodyPr>
          <a:lstStyle/>
          <a:p>
            <a:r>
              <a:rPr lang="en-US" altLang="zh-CN" sz="2400" b="1" dirty="0" smtClean="0"/>
              <a:t>Back End</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086600" y="1600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7080250" y="1593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7086600" y="2286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7080250" y="2279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7086600" y="2971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7080250" y="2965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086600" y="3657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080250" y="3651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7086600" y="4343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7080250" y="4337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7086600" y="5029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7080250" y="5022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7086600" y="5715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3"/>
          <p:cNvSpPr/>
          <p:nvPr/>
        </p:nvSpPr>
        <p:spPr>
          <a:xfrm>
            <a:off x="7080250" y="5708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TextBox 1"/>
          <p:cNvSpPr txBox="1"/>
          <p:nvPr/>
        </p:nvSpPr>
        <p:spPr>
          <a:xfrm>
            <a:off x="7321841" y="1778000"/>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18" name="TextBox 1"/>
          <p:cNvSpPr txBox="1"/>
          <p:nvPr/>
        </p:nvSpPr>
        <p:spPr>
          <a:xfrm>
            <a:off x="7334541" y="2463800"/>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19" name="TextBox 1"/>
          <p:cNvSpPr txBox="1"/>
          <p:nvPr/>
        </p:nvSpPr>
        <p:spPr>
          <a:xfrm>
            <a:off x="7169441" y="3149600"/>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0" name="TextBox 1"/>
          <p:cNvSpPr txBox="1"/>
          <p:nvPr/>
        </p:nvSpPr>
        <p:spPr>
          <a:xfrm>
            <a:off x="7461541" y="3835400"/>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21" name="TextBox 1"/>
          <p:cNvSpPr txBox="1"/>
          <p:nvPr/>
        </p:nvSpPr>
        <p:spPr>
          <a:xfrm>
            <a:off x="7372641" y="4521200"/>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22" name="TextBox 1"/>
          <p:cNvSpPr txBox="1"/>
          <p:nvPr/>
        </p:nvSpPr>
        <p:spPr>
          <a:xfrm>
            <a:off x="7245641" y="5207000"/>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23" name="TextBox 1"/>
          <p:cNvSpPr txBox="1"/>
          <p:nvPr/>
        </p:nvSpPr>
        <p:spPr>
          <a:xfrm>
            <a:off x="7563141" y="5892800"/>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29" name="TextBox 28"/>
          <p:cNvSpPr txBox="1"/>
          <p:nvPr/>
        </p:nvSpPr>
        <p:spPr>
          <a:xfrm>
            <a:off x="546100" y="406400"/>
            <a:ext cx="3358292" cy="1174681"/>
          </a:xfrm>
          <a:prstGeom prst="rect">
            <a:avLst/>
          </a:prstGeom>
          <a:noFill/>
        </p:spPr>
        <p:txBody>
          <a:bodyPr wrap="none" lIns="0" tIns="0" rIns="0" rtlCol="0">
            <a:spAutoFit/>
          </a:bodyPr>
          <a:lstStyle/>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while   (y   &lt;   z)   {</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int   x   =   a   +   b;</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y   +=   x;</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81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086600" y="1600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7080250" y="1593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7086600" y="2286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7080250" y="2279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7086600" y="2971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7080250" y="2965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086600" y="3657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080250" y="3651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7086600" y="4343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7080250" y="4337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7086600" y="5029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7080250" y="5022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7086600" y="5715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080250" y="5708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546100" y="406400"/>
            <a:ext cx="3358292" cy="1174681"/>
          </a:xfrm>
          <a:prstGeom prst="rect">
            <a:avLst/>
          </a:prstGeom>
          <a:noFill/>
        </p:spPr>
        <p:txBody>
          <a:bodyPr wrap="none" lIns="0" tIns="0" rIns="0" rtlCol="0">
            <a:spAutoFit/>
          </a:bodyPr>
          <a:lstStyle/>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while   (y   &lt;   z)   {</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int   x   =   a   +   b;</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y   +=   x;</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30" name="TextBox 29"/>
          <p:cNvSpPr txBox="1"/>
          <p:nvPr/>
        </p:nvSpPr>
        <p:spPr>
          <a:xfrm>
            <a:off x="7321841" y="1778000"/>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1" name="TextBox 1"/>
          <p:cNvSpPr txBox="1"/>
          <p:nvPr/>
        </p:nvSpPr>
        <p:spPr>
          <a:xfrm>
            <a:off x="7334541" y="2463800"/>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2" name="TextBox 1"/>
          <p:cNvSpPr txBox="1"/>
          <p:nvPr/>
        </p:nvSpPr>
        <p:spPr>
          <a:xfrm>
            <a:off x="7169441" y="3149600"/>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3" name="TextBox 1"/>
          <p:cNvSpPr txBox="1"/>
          <p:nvPr/>
        </p:nvSpPr>
        <p:spPr>
          <a:xfrm>
            <a:off x="7461541" y="3835400"/>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4" name="TextBox 1"/>
          <p:cNvSpPr txBox="1"/>
          <p:nvPr/>
        </p:nvSpPr>
        <p:spPr>
          <a:xfrm>
            <a:off x="7372641" y="4521200"/>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5" name="TextBox 1"/>
          <p:cNvSpPr txBox="1"/>
          <p:nvPr/>
        </p:nvSpPr>
        <p:spPr>
          <a:xfrm>
            <a:off x="7245641" y="5207000"/>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6" name="TextBox 1"/>
          <p:cNvSpPr txBox="1"/>
          <p:nvPr/>
        </p:nvSpPr>
        <p:spPr>
          <a:xfrm>
            <a:off x="7563141" y="5892800"/>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086600" y="1600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7080250" y="1593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7086600" y="2286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7080250" y="2279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7086600" y="2971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7080250" y="2965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086600" y="3657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080250" y="3651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7086600" y="4343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7080250" y="4337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7086600" y="5029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7080250" y="5022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7086600" y="5715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3"/>
          <p:cNvSpPr/>
          <p:nvPr/>
        </p:nvSpPr>
        <p:spPr>
          <a:xfrm>
            <a:off x="7080250" y="5708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TextBox 1"/>
          <p:cNvSpPr txBox="1"/>
          <p:nvPr/>
        </p:nvSpPr>
        <p:spPr>
          <a:xfrm>
            <a:off x="546100" y="1879600"/>
            <a:ext cx="1516441" cy="564257"/>
          </a:xfrm>
          <a:prstGeom prst="rect">
            <a:avLst/>
          </a:prstGeom>
          <a:noFill/>
        </p:spPr>
        <p:txBody>
          <a:bodyPr wrap="none" lIns="0" tIns="0" rIns="0" rtlCol="0">
            <a:spAutoFit/>
          </a:bodyPr>
          <a:lstStyle/>
          <a:p>
            <a:pPr>
              <a:lnSpc>
                <a:spcPts val="2000"/>
              </a:lnSpc>
            </a:pPr>
            <a:r>
              <a:rPr lang="en-US" altLang="zh-CN" sz="1800" dirty="0" smtClean="0">
                <a:latin typeface="Courier New" panose="02070309020205020404" pitchFamily="18" charset="0"/>
                <a:cs typeface="Courier New" panose="02070309020205020404" pitchFamily="18" charset="0"/>
              </a:rPr>
              <a:t>T_While</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T_LeftParen</a:t>
            </a:r>
            <a:endParaRPr lang="en-US" altLang="zh-CN" sz="1800" dirty="0" smtClean="0">
              <a:latin typeface="Courier New" panose="02070309020205020404" pitchFamily="18" charset="0"/>
              <a:cs typeface="Courier New" panose="02070309020205020404" pitchFamily="18" charset="0"/>
            </a:endParaRPr>
          </a:p>
        </p:txBody>
      </p:sp>
      <p:sp>
        <p:nvSpPr>
          <p:cNvPr id="21" name="TextBox 1"/>
          <p:cNvSpPr txBox="1"/>
          <p:nvPr/>
        </p:nvSpPr>
        <p:spPr>
          <a:xfrm>
            <a:off x="2324100" y="2527300"/>
            <a:ext cx="137858" cy="3911327"/>
          </a:xfrm>
          <a:prstGeom prst="rect">
            <a:avLst/>
          </a:prstGeom>
          <a:noFill/>
        </p:spPr>
        <p:txBody>
          <a:bodyPr wrap="none" lIns="0" tIns="0" rIns="0" rtlCol="0">
            <a:spAutoFit/>
          </a:bodyPr>
          <a:lstStyle/>
          <a:p>
            <a:pPr>
              <a:lnSpc>
                <a:spcPts val="2000"/>
              </a:lnSpc>
            </a:pPr>
            <a:r>
              <a:rPr lang="en-US" altLang="zh-CN" sz="1800" dirty="0" smtClean="0">
                <a:latin typeface="Courier New" panose="02070309020205020404" pitchFamily="18" charset="0"/>
                <a:cs typeface="Courier New" panose="02070309020205020404" pitchFamily="18" charset="0"/>
              </a:rPr>
              <a:t>y</a:t>
            </a:r>
            <a:endParaRPr lang="en-US" altLang="zh-CN" sz="1800" dirty="0" smtClean="0">
              <a:latin typeface="Courier New" panose="02070309020205020404" pitchFamily="18" charset="0"/>
              <a:cs typeface="Courier New" panose="02070309020205020404" pitchFamily="18" charset="0"/>
            </a:endParaRPr>
          </a:p>
          <a:p>
            <a:pPr>
              <a:lnSpc>
                <a:spcPts val="1000"/>
              </a:lnSpc>
            </a:pPr>
            <a:endParaRPr lang="en-US" altLang="zh-CN" dirty="0" smtClean="0"/>
          </a:p>
          <a:p>
            <a:pPr>
              <a:lnSpc>
                <a:spcPts val="1000"/>
              </a:lnSpc>
            </a:pPr>
            <a:endParaRPr lang="en-US" altLang="zh-CN" dirty="0" smtClean="0"/>
          </a:p>
          <a:p>
            <a:pPr>
              <a:lnSpc>
                <a:spcPts val="2000"/>
              </a:lnSpc>
            </a:pPr>
            <a:r>
              <a:rPr lang="en-US" altLang="zh-CN" sz="1800" dirty="0" smtClean="0">
                <a:latin typeface="Courier New" panose="02070309020205020404" pitchFamily="18" charset="0"/>
                <a:cs typeface="Courier New" panose="02070309020205020404" pitchFamily="18" charset="0"/>
              </a:rPr>
              <a:t>z</a:t>
            </a:r>
            <a:endParaRPr lang="en-US" altLang="zh-CN" sz="1800" dirty="0" smtClean="0">
              <a:latin typeface="Courier New" panose="02070309020205020404" pitchFamily="18" charset="0"/>
              <a:cs typeface="Courier New" panose="020703090202050204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pPr>
            <a:r>
              <a:rPr lang="en-US" altLang="zh-CN" sz="1800" dirty="0" smtClean="0">
                <a:latin typeface="Courier New" panose="02070309020205020404" pitchFamily="18" charset="0"/>
                <a:cs typeface="Courier New" panose="02070309020205020404" pitchFamily="18" charset="0"/>
              </a:rPr>
              <a:t>x</a:t>
            </a:r>
            <a:endParaRPr lang="en-US" altLang="zh-CN" sz="1800" dirty="0" smtClean="0">
              <a:latin typeface="Courier New" panose="02070309020205020404" pitchFamily="18" charset="0"/>
              <a:cs typeface="Courier New" panose="02070309020205020404" pitchFamily="18" charset="0"/>
            </a:endParaRPr>
          </a:p>
          <a:p>
            <a:pPr>
              <a:lnSpc>
                <a:spcPts val="1000"/>
              </a:lnSpc>
            </a:pPr>
            <a:endParaRPr lang="en-US" altLang="zh-CN" dirty="0" smtClean="0"/>
          </a:p>
          <a:p>
            <a:pPr>
              <a:lnSpc>
                <a:spcPts val="1000"/>
              </a:lnSpc>
            </a:pPr>
            <a:endParaRPr lang="en-US" altLang="zh-CN" dirty="0" smtClean="0"/>
          </a:p>
          <a:p>
            <a:pPr>
              <a:lnSpc>
                <a:spcPts val="2000"/>
              </a:lnSpc>
            </a:pPr>
            <a:r>
              <a:rPr lang="en-US" altLang="zh-CN" sz="1800" dirty="0" smtClean="0">
                <a:latin typeface="Courier New" panose="02070309020205020404" pitchFamily="18" charset="0"/>
                <a:cs typeface="Courier New" panose="02070309020205020404" pitchFamily="18" charset="0"/>
              </a:rPr>
              <a:t>a</a:t>
            </a:r>
            <a:endParaRPr lang="en-US" altLang="zh-CN" sz="1800" dirty="0" smtClean="0">
              <a:latin typeface="Courier New" panose="02070309020205020404" pitchFamily="18" charset="0"/>
              <a:cs typeface="Courier New" panose="02070309020205020404" pitchFamily="18" charset="0"/>
            </a:endParaRPr>
          </a:p>
          <a:p>
            <a:pPr>
              <a:lnSpc>
                <a:spcPts val="1000"/>
              </a:lnSpc>
            </a:pPr>
            <a:endParaRPr lang="en-US" altLang="zh-CN" dirty="0" smtClean="0"/>
          </a:p>
          <a:p>
            <a:pPr>
              <a:lnSpc>
                <a:spcPts val="1000"/>
              </a:lnSpc>
            </a:pPr>
            <a:endParaRPr lang="en-US" altLang="zh-CN" dirty="0" smtClean="0"/>
          </a:p>
          <a:p>
            <a:pPr>
              <a:lnSpc>
                <a:spcPts val="2000"/>
              </a:lnSpc>
            </a:pPr>
            <a:r>
              <a:rPr lang="en-US" altLang="zh-CN" sz="1800" dirty="0" smtClean="0">
                <a:latin typeface="Courier New" panose="02070309020205020404" pitchFamily="18" charset="0"/>
                <a:cs typeface="Courier New" panose="02070309020205020404" pitchFamily="18" charset="0"/>
              </a:rPr>
              <a:t>b</a:t>
            </a:r>
            <a:endParaRPr lang="en-US" altLang="zh-CN" sz="1800" dirty="0" smtClean="0">
              <a:latin typeface="Courier New" panose="02070309020205020404" pitchFamily="18" charset="0"/>
              <a:cs typeface="Courier New" panose="02070309020205020404" pitchFamily="18" charset="0"/>
            </a:endParaRPr>
          </a:p>
          <a:p>
            <a:pPr>
              <a:lnSpc>
                <a:spcPts val="1000"/>
              </a:lnSpc>
            </a:pPr>
            <a:endParaRPr lang="en-US" altLang="zh-CN" dirty="0" smtClean="0"/>
          </a:p>
          <a:p>
            <a:pPr>
              <a:lnSpc>
                <a:spcPts val="1000"/>
              </a:lnSpc>
            </a:pPr>
            <a:endParaRPr lang="en-US" altLang="zh-CN" dirty="0" smtClean="0"/>
          </a:p>
          <a:p>
            <a:pPr>
              <a:lnSpc>
                <a:spcPts val="2000"/>
              </a:lnSpc>
            </a:pPr>
            <a:r>
              <a:rPr lang="en-US" altLang="zh-CN" sz="1800" dirty="0" smtClean="0">
                <a:latin typeface="Courier New" panose="02070309020205020404" pitchFamily="18" charset="0"/>
                <a:cs typeface="Courier New" panose="02070309020205020404" pitchFamily="18" charset="0"/>
              </a:rPr>
              <a:t>y</a:t>
            </a:r>
            <a:endParaRPr lang="en-US" altLang="zh-CN" sz="1800" dirty="0" smtClean="0">
              <a:latin typeface="Courier New" panose="02070309020205020404" pitchFamily="18" charset="0"/>
              <a:cs typeface="Courier New" panose="02070309020205020404" pitchFamily="18" charset="0"/>
            </a:endParaRPr>
          </a:p>
          <a:p>
            <a:pPr>
              <a:lnSpc>
                <a:spcPts val="1000"/>
              </a:lnSpc>
            </a:pPr>
            <a:endParaRPr lang="en-US" altLang="zh-CN" dirty="0" smtClean="0"/>
          </a:p>
          <a:p>
            <a:pPr>
              <a:lnSpc>
                <a:spcPts val="1000"/>
              </a:lnSpc>
            </a:pPr>
            <a:endParaRPr lang="en-US" altLang="zh-CN" dirty="0" smtClean="0"/>
          </a:p>
          <a:p>
            <a:pPr>
              <a:lnSpc>
                <a:spcPts val="2000"/>
              </a:lnSpc>
            </a:pPr>
            <a:r>
              <a:rPr lang="en-US" altLang="zh-CN" sz="1800" dirty="0" smtClean="0">
                <a:latin typeface="Courier New" panose="02070309020205020404" pitchFamily="18" charset="0"/>
                <a:cs typeface="Courier New" panose="02070309020205020404" pitchFamily="18" charset="0"/>
              </a:rPr>
              <a:t>x</a:t>
            </a:r>
            <a:endParaRPr lang="en-US" altLang="zh-CN" sz="1800" dirty="0" smtClean="0">
              <a:latin typeface="Courier New" panose="02070309020205020404" pitchFamily="18" charset="0"/>
              <a:cs typeface="Courier New" panose="02070309020205020404" pitchFamily="18" charset="0"/>
            </a:endParaRPr>
          </a:p>
        </p:txBody>
      </p:sp>
      <p:sp>
        <p:nvSpPr>
          <p:cNvPr id="22" name="TextBox 1"/>
          <p:cNvSpPr txBox="1"/>
          <p:nvPr/>
        </p:nvSpPr>
        <p:spPr>
          <a:xfrm>
            <a:off x="546100" y="2540000"/>
            <a:ext cx="1638300" cy="4394200"/>
          </a:xfrm>
          <a:prstGeom prst="rect">
            <a:avLst/>
          </a:prstGeom>
          <a:noFill/>
        </p:spPr>
        <p:txBody>
          <a:bodyPr wrap="none" lIns="0" tIns="0" rIns="0" rtlCol="0">
            <a:spAutoFit/>
          </a:bodyPr>
          <a:lstStyle/>
          <a:p>
            <a:pPr>
              <a:lnSpc>
                <a:spcPts val="2000"/>
              </a:lnSpc>
            </a:pPr>
            <a:r>
              <a:rPr lang="en-US" altLang="zh-CN" sz="1800" dirty="0" smtClean="0">
                <a:latin typeface="Courier New" panose="02070309020205020404" pitchFamily="18" charset="0"/>
                <a:cs typeface="Courier New" panose="02070309020205020404" pitchFamily="18" charset="0"/>
              </a:rPr>
              <a:t>T_Identifier</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T_Less</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T_Identifier</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T_RightParen</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T_OpenBrace</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T_Int</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T_Identifier</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T_Assign</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T_Identifier</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T_Plus</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T_Identifier</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T_Semicolon</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T_Identifier</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T_PlusAssign</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T_Identifier</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T_Semicolon</a:t>
            </a:r>
            <a:endParaRPr lang="en-US" altLang="zh-CN" sz="1800" dirty="0" smtClean="0">
              <a:latin typeface="Courier New" panose="02070309020205020404" pitchFamily="18" charset="0"/>
              <a:cs typeface="Courier New" panose="02070309020205020404" pitchFamily="18" charset="0"/>
            </a:endParaRPr>
          </a:p>
          <a:p>
            <a:pPr>
              <a:lnSpc>
                <a:spcPts val="2000"/>
              </a:lnSpc>
            </a:pPr>
            <a:r>
              <a:rPr lang="en-US" altLang="zh-CN" sz="1800" dirty="0" smtClean="0">
                <a:latin typeface="Courier New" panose="02070309020205020404" pitchFamily="18" charset="0"/>
                <a:cs typeface="Courier New" panose="02070309020205020404" pitchFamily="18" charset="0"/>
              </a:rPr>
              <a:t>T_CloseBrace</a:t>
            </a:r>
            <a:endParaRPr lang="en-US" altLang="zh-CN" sz="1800" dirty="0" smtClean="0">
              <a:latin typeface="Courier New" panose="02070309020205020404" pitchFamily="18" charset="0"/>
              <a:cs typeface="Courier New" panose="02070309020205020404" pitchFamily="18" charset="0"/>
            </a:endParaRPr>
          </a:p>
        </p:txBody>
      </p:sp>
      <p:sp>
        <p:nvSpPr>
          <p:cNvPr id="26" name="TextBox 25"/>
          <p:cNvSpPr txBox="1"/>
          <p:nvPr/>
        </p:nvSpPr>
        <p:spPr>
          <a:xfrm>
            <a:off x="546100" y="406400"/>
            <a:ext cx="3358292" cy="1174681"/>
          </a:xfrm>
          <a:prstGeom prst="rect">
            <a:avLst/>
          </a:prstGeom>
          <a:noFill/>
        </p:spPr>
        <p:txBody>
          <a:bodyPr wrap="none" lIns="0" tIns="0" rIns="0" rtlCol="0">
            <a:spAutoFit/>
          </a:bodyPr>
          <a:lstStyle/>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while   (y   &lt;   z)   {</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int   x   =   a   +   b;</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y   +=   x;</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27" name="TextBox 26"/>
          <p:cNvSpPr txBox="1"/>
          <p:nvPr/>
        </p:nvSpPr>
        <p:spPr>
          <a:xfrm>
            <a:off x="7321841" y="1778000"/>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8" name="TextBox 1"/>
          <p:cNvSpPr txBox="1"/>
          <p:nvPr/>
        </p:nvSpPr>
        <p:spPr>
          <a:xfrm>
            <a:off x="7334541" y="2463800"/>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9" name="TextBox 1"/>
          <p:cNvSpPr txBox="1"/>
          <p:nvPr/>
        </p:nvSpPr>
        <p:spPr>
          <a:xfrm>
            <a:off x="7169441" y="3149600"/>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0" name="TextBox 1"/>
          <p:cNvSpPr txBox="1"/>
          <p:nvPr/>
        </p:nvSpPr>
        <p:spPr>
          <a:xfrm>
            <a:off x="7461541" y="3835400"/>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1" name="TextBox 1"/>
          <p:cNvSpPr txBox="1"/>
          <p:nvPr/>
        </p:nvSpPr>
        <p:spPr>
          <a:xfrm>
            <a:off x="7372641" y="4521200"/>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2" name="TextBox 1"/>
          <p:cNvSpPr txBox="1"/>
          <p:nvPr/>
        </p:nvSpPr>
        <p:spPr>
          <a:xfrm>
            <a:off x="7245641" y="5207000"/>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3" name="TextBox 1"/>
          <p:cNvSpPr txBox="1"/>
          <p:nvPr/>
        </p:nvSpPr>
        <p:spPr>
          <a:xfrm>
            <a:off x="7563141" y="5892800"/>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5" name="矩形标注 34"/>
          <p:cNvSpPr/>
          <p:nvPr/>
        </p:nvSpPr>
        <p:spPr>
          <a:xfrm>
            <a:off x="3184512" y="4635506"/>
            <a:ext cx="2357454" cy="1214446"/>
          </a:xfrm>
          <a:prstGeom prst="wedgeRectCallout">
            <a:avLst>
              <a:gd name="adj1" fmla="val -60301"/>
              <a:gd name="adj2" fmla="val -7752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Cambria Math" panose="02040503050406030204" pitchFamily="18" charset="0"/>
                <a:ea typeface="Cambria Math" panose="02040503050406030204" pitchFamily="18" charset="0"/>
                <a:cs typeface="Courier New" panose="02070309020205020404" pitchFamily="18" charset="0"/>
              </a:rPr>
              <a:t>Tokens</a:t>
            </a:r>
            <a:endParaRPr lang="zh-CN" altLang="en-US" sz="2800" b="1" dirty="0" smtClean="0">
              <a:solidFill>
                <a:schemeClr val="tx1"/>
              </a:solidFill>
              <a:latin typeface="Cambria Math" panose="02040503050406030204" pitchFamily="18" charset="0"/>
              <a:ea typeface="Cambria Math" panose="02040503050406030204" pitchFamily="18" charset="0"/>
              <a:cs typeface="Courier New" panose="020703090202050204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0083800" cy="7556500"/>
          </a:xfrm>
          <a:prstGeom prst="rect">
            <a:avLst/>
          </a:prstGeom>
          <a:noFill/>
        </p:spPr>
      </p:pic>
      <p:sp>
        <p:nvSpPr>
          <p:cNvPr id="10" name="TextBox 1"/>
          <p:cNvSpPr txBox="1"/>
          <p:nvPr/>
        </p:nvSpPr>
        <p:spPr>
          <a:xfrm>
            <a:off x="3479800" y="1473200"/>
            <a:ext cx="5588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While</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11" name="TextBox 1"/>
          <p:cNvSpPr txBox="1"/>
          <p:nvPr/>
        </p:nvSpPr>
        <p:spPr>
          <a:xfrm>
            <a:off x="838200" y="3987800"/>
            <a:ext cx="1270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&lt;</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12" name="TextBox 1"/>
          <p:cNvSpPr txBox="1"/>
          <p:nvPr/>
        </p:nvSpPr>
        <p:spPr>
          <a:xfrm>
            <a:off x="3822700" y="3073400"/>
            <a:ext cx="10160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Sequence</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13" name="TextBox 1"/>
          <p:cNvSpPr txBox="1"/>
          <p:nvPr/>
        </p:nvSpPr>
        <p:spPr>
          <a:xfrm>
            <a:off x="2781300" y="3987800"/>
            <a:ext cx="1270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14" name="TextBox 1"/>
          <p:cNvSpPr txBox="1"/>
          <p:nvPr/>
        </p:nvSpPr>
        <p:spPr>
          <a:xfrm>
            <a:off x="2222500" y="5130800"/>
            <a:ext cx="1143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x</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15" name="TextBox 1"/>
          <p:cNvSpPr txBox="1"/>
          <p:nvPr/>
        </p:nvSpPr>
        <p:spPr>
          <a:xfrm>
            <a:off x="3352800" y="5130800"/>
            <a:ext cx="1270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16" name="TextBox 1"/>
          <p:cNvSpPr txBox="1"/>
          <p:nvPr/>
        </p:nvSpPr>
        <p:spPr>
          <a:xfrm>
            <a:off x="2908300" y="6502400"/>
            <a:ext cx="1270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a</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17" name="TextBox 1"/>
          <p:cNvSpPr txBox="1"/>
          <p:nvPr/>
        </p:nvSpPr>
        <p:spPr>
          <a:xfrm>
            <a:off x="3822700" y="6502400"/>
            <a:ext cx="1270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b</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18" name="TextBox 1"/>
          <p:cNvSpPr txBox="1"/>
          <p:nvPr/>
        </p:nvSpPr>
        <p:spPr>
          <a:xfrm>
            <a:off x="5524500" y="3987800"/>
            <a:ext cx="1270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19" name="TextBox 1"/>
          <p:cNvSpPr txBox="1"/>
          <p:nvPr/>
        </p:nvSpPr>
        <p:spPr>
          <a:xfrm>
            <a:off x="4965700" y="5130800"/>
            <a:ext cx="1143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y</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20" name="TextBox 1"/>
          <p:cNvSpPr txBox="1"/>
          <p:nvPr/>
        </p:nvSpPr>
        <p:spPr>
          <a:xfrm>
            <a:off x="6096000" y="5130800"/>
            <a:ext cx="1270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21" name="TextBox 1"/>
          <p:cNvSpPr txBox="1"/>
          <p:nvPr/>
        </p:nvSpPr>
        <p:spPr>
          <a:xfrm>
            <a:off x="5651500" y="6502400"/>
            <a:ext cx="1143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y</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22" name="TextBox 1"/>
          <p:cNvSpPr txBox="1"/>
          <p:nvPr/>
        </p:nvSpPr>
        <p:spPr>
          <a:xfrm>
            <a:off x="6565900" y="6502400"/>
            <a:ext cx="1143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x</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23" name="TextBox 1"/>
          <p:cNvSpPr txBox="1"/>
          <p:nvPr/>
        </p:nvSpPr>
        <p:spPr>
          <a:xfrm>
            <a:off x="393700" y="5130800"/>
            <a:ext cx="1143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y</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24" name="TextBox 1"/>
          <p:cNvSpPr txBox="1"/>
          <p:nvPr/>
        </p:nvSpPr>
        <p:spPr>
          <a:xfrm>
            <a:off x="1308100" y="5130800"/>
            <a:ext cx="114300" cy="254000"/>
          </a:xfrm>
          <a:prstGeom prst="rect">
            <a:avLst/>
          </a:prstGeom>
          <a:noFill/>
        </p:spPr>
        <p:txBody>
          <a:bodyPr wrap="none" lIns="0" tIns="0" rIns="0" rtlCol="0">
            <a:spAutoFit/>
          </a:bodyPr>
          <a:lstStyle/>
          <a:p>
            <a:pPr>
              <a:lnSpc>
                <a:spcPts val="2000"/>
              </a:lnSpc>
            </a:pPr>
            <a:r>
              <a:rPr lang="en-US" altLang="zh-CN" sz="1800" dirty="0" smtClean="0">
                <a:solidFill>
                  <a:srgbClr val="3C3C3C"/>
                </a:solidFill>
                <a:latin typeface="Times New Roman" panose="02020603050405020304" pitchFamily="18" charset="0"/>
                <a:cs typeface="Times New Roman" panose="02020603050405020304" pitchFamily="18" charset="0"/>
              </a:rPr>
              <a:t>z</a:t>
            </a:r>
            <a:endParaRPr lang="en-US" altLang="zh-CN" sz="1800" dirty="0" smtClean="0">
              <a:solidFill>
                <a:srgbClr val="3C3C3C"/>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546100" y="406400"/>
            <a:ext cx="3358292" cy="1174681"/>
          </a:xfrm>
          <a:prstGeom prst="rect">
            <a:avLst/>
          </a:prstGeom>
          <a:noFill/>
        </p:spPr>
        <p:txBody>
          <a:bodyPr wrap="none" lIns="0" tIns="0" rIns="0" rtlCol="0">
            <a:spAutoFit/>
          </a:bodyPr>
          <a:lstStyle/>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while   (y   &lt;   z)   {</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int   x   =   a   +   b;</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y   +=   x;</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30" name="TextBox 29"/>
          <p:cNvSpPr txBox="1"/>
          <p:nvPr/>
        </p:nvSpPr>
        <p:spPr>
          <a:xfrm>
            <a:off x="7321841" y="1778000"/>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1" name="TextBox 1"/>
          <p:cNvSpPr txBox="1"/>
          <p:nvPr/>
        </p:nvSpPr>
        <p:spPr>
          <a:xfrm>
            <a:off x="7334541" y="2463800"/>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2" name="TextBox 1"/>
          <p:cNvSpPr txBox="1"/>
          <p:nvPr/>
        </p:nvSpPr>
        <p:spPr>
          <a:xfrm>
            <a:off x="7169441" y="3149600"/>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3" name="TextBox 1"/>
          <p:cNvSpPr txBox="1"/>
          <p:nvPr/>
        </p:nvSpPr>
        <p:spPr>
          <a:xfrm>
            <a:off x="7461541" y="3835400"/>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4" name="TextBox 1"/>
          <p:cNvSpPr txBox="1"/>
          <p:nvPr/>
        </p:nvSpPr>
        <p:spPr>
          <a:xfrm>
            <a:off x="7372641" y="4521200"/>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5" name="TextBox 1"/>
          <p:cNvSpPr txBox="1"/>
          <p:nvPr/>
        </p:nvSpPr>
        <p:spPr>
          <a:xfrm>
            <a:off x="7245641" y="5207000"/>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6" name="TextBox 1"/>
          <p:cNvSpPr txBox="1"/>
          <p:nvPr/>
        </p:nvSpPr>
        <p:spPr>
          <a:xfrm>
            <a:off x="7563141" y="5892800"/>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26" name="矩形标注 25"/>
          <p:cNvSpPr/>
          <p:nvPr/>
        </p:nvSpPr>
        <p:spPr>
          <a:xfrm>
            <a:off x="5184776" y="563540"/>
            <a:ext cx="2357454" cy="1214446"/>
          </a:xfrm>
          <a:prstGeom prst="wedgeRectCallout">
            <a:avLst>
              <a:gd name="adj1" fmla="val -63703"/>
              <a:gd name="adj2" fmla="val 12986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en-US" altLang="zh-CN" sz="2800" b="1" dirty="0" smtClean="0">
                <a:solidFill>
                  <a:schemeClr val="tx1"/>
                </a:solidFill>
                <a:latin typeface="Times New Roman" panose="02020603050405020304" pitchFamily="18" charset="0"/>
              </a:rPr>
              <a:t>Syntax Tree</a:t>
            </a:r>
            <a:endParaRPr kumimoji="1" lang="en-US" altLang="zh-CN" sz="28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0083800" cy="7556500"/>
          </a:xfrm>
          <a:prstGeom prst="rect">
            <a:avLst/>
          </a:prstGeom>
          <a:noFill/>
          <a:ln w="12700">
            <a:solidFill>
              <a:schemeClr val="tx1"/>
            </a:solidFill>
          </a:ln>
        </p:spPr>
      </p:pic>
      <p:sp>
        <p:nvSpPr>
          <p:cNvPr id="9" name="TextBox 1"/>
          <p:cNvSpPr txBox="1"/>
          <p:nvPr/>
        </p:nvSpPr>
        <p:spPr>
          <a:xfrm>
            <a:off x="3479800" y="1473200"/>
            <a:ext cx="564257" cy="302647"/>
          </a:xfrm>
          <a:prstGeom prst="rect">
            <a:avLst/>
          </a:prstGeom>
          <a:noFill/>
        </p:spPr>
        <p:txBody>
          <a:bodyPr wrap="none" lIns="0" tIns="0" rIns="0" rtlCol="0">
            <a:spAutoFit/>
          </a:bodyPr>
          <a:lstStyle/>
          <a:p>
            <a:pPr>
              <a:lnSpc>
                <a:spcPts val="2000"/>
              </a:lnSpc>
            </a:pPr>
            <a:r>
              <a:rPr lang="en-US" altLang="zh-CN" sz="1800" dirty="0" smtClean="0">
                <a:latin typeface="Times New Roman" panose="02020603050405020304" pitchFamily="18" charset="0"/>
                <a:cs typeface="Times New Roman" panose="02020603050405020304" pitchFamily="18" charset="0"/>
              </a:rPr>
              <a:t>While</a:t>
            </a:r>
            <a:endParaRPr lang="en-US" altLang="zh-CN" sz="1800" dirty="0" smtClean="0">
              <a:latin typeface="Times New Roman" panose="02020603050405020304" pitchFamily="18" charset="0"/>
              <a:cs typeface="Times New Roman" panose="02020603050405020304" pitchFamily="18" charset="0"/>
            </a:endParaRPr>
          </a:p>
        </p:txBody>
      </p:sp>
      <p:sp>
        <p:nvSpPr>
          <p:cNvPr id="10" name="TextBox 1"/>
          <p:cNvSpPr txBox="1"/>
          <p:nvPr/>
        </p:nvSpPr>
        <p:spPr>
          <a:xfrm>
            <a:off x="3822700" y="3073400"/>
            <a:ext cx="884858" cy="302647"/>
          </a:xfrm>
          <a:prstGeom prst="rect">
            <a:avLst/>
          </a:prstGeom>
          <a:noFill/>
        </p:spPr>
        <p:txBody>
          <a:bodyPr wrap="none" lIns="0" tIns="0" rIns="0" rtlCol="0">
            <a:spAutoFit/>
          </a:bodyPr>
          <a:lstStyle/>
          <a:p>
            <a:pPr>
              <a:lnSpc>
                <a:spcPts val="2000"/>
              </a:lnSpc>
            </a:pPr>
            <a:r>
              <a:rPr lang="en-US" altLang="zh-CN" sz="1800" dirty="0" smtClean="0">
                <a:latin typeface="Times New Roman" panose="02020603050405020304" pitchFamily="18" charset="0"/>
                <a:cs typeface="Times New Roman" panose="02020603050405020304" pitchFamily="18" charset="0"/>
              </a:rPr>
              <a:t>Sequence</a:t>
            </a:r>
            <a:endParaRPr lang="en-US" altLang="zh-CN" sz="1800" dirty="0" smtClean="0">
              <a:latin typeface="Times New Roman" panose="02020603050405020304" pitchFamily="18" charset="0"/>
              <a:cs typeface="Times New Roman" panose="02020603050405020304" pitchFamily="18" charset="0"/>
            </a:endParaRPr>
          </a:p>
        </p:txBody>
      </p:sp>
      <p:sp>
        <p:nvSpPr>
          <p:cNvPr id="11" name="TextBox 1"/>
          <p:cNvSpPr txBox="1"/>
          <p:nvPr/>
        </p:nvSpPr>
        <p:spPr>
          <a:xfrm>
            <a:off x="2781300" y="3987800"/>
            <a:ext cx="129844" cy="302647"/>
          </a:xfrm>
          <a:prstGeom prst="rect">
            <a:avLst/>
          </a:prstGeom>
          <a:noFill/>
        </p:spPr>
        <p:txBody>
          <a:bodyPr wrap="none" lIns="0" tIns="0" rIns="0" rtlCol="0">
            <a:spAutoFit/>
          </a:bodyPr>
          <a:lstStyle/>
          <a:p>
            <a:pPr>
              <a:lnSpc>
                <a:spcPts val="2000"/>
              </a:lnSpc>
            </a:pPr>
            <a:r>
              <a:rPr lang="en-US" altLang="zh-CN"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p:txBody>
      </p:sp>
      <p:sp>
        <p:nvSpPr>
          <p:cNvPr id="12" name="TextBox 1"/>
          <p:cNvSpPr txBox="1"/>
          <p:nvPr/>
        </p:nvSpPr>
        <p:spPr>
          <a:xfrm>
            <a:off x="5524500" y="3987800"/>
            <a:ext cx="129844" cy="302647"/>
          </a:xfrm>
          <a:prstGeom prst="rect">
            <a:avLst/>
          </a:prstGeom>
          <a:noFill/>
        </p:spPr>
        <p:txBody>
          <a:bodyPr wrap="none" lIns="0" tIns="0" rIns="0" rtlCol="0">
            <a:spAutoFit/>
          </a:bodyPr>
          <a:lstStyle/>
          <a:p>
            <a:pPr>
              <a:lnSpc>
                <a:spcPts val="2000"/>
              </a:lnSpc>
            </a:pPr>
            <a:r>
              <a:rPr lang="en-US" altLang="zh-CN"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p:txBody>
      </p:sp>
      <p:sp>
        <p:nvSpPr>
          <p:cNvPr id="13" name="TextBox 1"/>
          <p:cNvSpPr txBox="1"/>
          <p:nvPr/>
        </p:nvSpPr>
        <p:spPr>
          <a:xfrm>
            <a:off x="6096000" y="5130800"/>
            <a:ext cx="129844" cy="302647"/>
          </a:xfrm>
          <a:prstGeom prst="rect">
            <a:avLst/>
          </a:prstGeom>
          <a:noFill/>
        </p:spPr>
        <p:txBody>
          <a:bodyPr wrap="none" lIns="0" tIns="0" rIns="0" rtlCol="0">
            <a:spAutoFit/>
          </a:bodyPr>
          <a:lstStyle/>
          <a:p>
            <a:pPr>
              <a:lnSpc>
                <a:spcPts val="2000"/>
              </a:lnSpc>
            </a:pPr>
            <a:r>
              <a:rPr lang="en-US" altLang="zh-CN"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p:txBody>
      </p:sp>
      <p:sp>
        <p:nvSpPr>
          <p:cNvPr id="14" name="TextBox 1"/>
          <p:cNvSpPr txBox="1"/>
          <p:nvPr/>
        </p:nvSpPr>
        <p:spPr>
          <a:xfrm>
            <a:off x="2070100" y="5143500"/>
            <a:ext cx="413575" cy="702115"/>
          </a:xfrm>
          <a:prstGeom prst="rect">
            <a:avLst/>
          </a:prstGeom>
          <a:noFill/>
        </p:spPr>
        <p:txBody>
          <a:bodyPr wrap="none" lIns="0" tIns="0" rIns="0" rtlCol="0">
            <a:spAutoFit/>
          </a:bodyPr>
          <a:lstStyle/>
          <a:p>
            <a:pPr>
              <a:lnSpc>
                <a:spcPts val="2000"/>
              </a:lnSpc>
              <a:tabLst>
                <a:tab pos="152400" algn="l"/>
              </a:tabLst>
            </a:pPr>
            <a:r>
              <a:rPr lang="en-US" altLang="zh-CN" dirty="0" smtClean="0"/>
              <a:t>	</a:t>
            </a:r>
            <a:r>
              <a:rPr lang="en-US" altLang="zh-CN" sz="1800" dirty="0" smtClean="0">
                <a:latin typeface="Times New Roman" panose="02020603050405020304" pitchFamily="18" charset="0"/>
                <a:cs typeface="Times New Roman" panose="02020603050405020304" pitchFamily="18" charset="0"/>
              </a:rPr>
              <a:t>x</a:t>
            </a:r>
            <a:endParaRPr lang="en-US" altLang="zh-CN" sz="18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2100"/>
              </a:lnSpc>
              <a:tabLst>
                <a:tab pos="152400" algn="l"/>
              </a:tabLst>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15" name="TextBox 1"/>
          <p:cNvSpPr txBox="1"/>
          <p:nvPr/>
        </p:nvSpPr>
        <p:spPr>
          <a:xfrm>
            <a:off x="2755900" y="6515100"/>
            <a:ext cx="413575" cy="700192"/>
          </a:xfrm>
          <a:prstGeom prst="rect">
            <a:avLst/>
          </a:prstGeom>
          <a:noFill/>
        </p:spPr>
        <p:txBody>
          <a:bodyPr wrap="none" lIns="0" tIns="0" rIns="0" rtlCol="0">
            <a:spAutoFit/>
          </a:bodyPr>
          <a:lstStyle/>
          <a:p>
            <a:pPr>
              <a:lnSpc>
                <a:spcPts val="2000"/>
              </a:lnSpc>
              <a:tabLst>
                <a:tab pos="152400" algn="l"/>
              </a:tabLst>
            </a:pPr>
            <a:r>
              <a:rPr lang="en-US" altLang="zh-CN" dirty="0" smtClean="0"/>
              <a:t>	</a:t>
            </a:r>
            <a:r>
              <a:rPr lang="en-US" altLang="zh-CN" sz="1800" dirty="0" smtClean="0">
                <a:latin typeface="Times New Roman" panose="02020603050405020304" pitchFamily="18" charset="0"/>
                <a:cs typeface="Times New Roman" panose="02020603050405020304" pitchFamily="18" charset="0"/>
              </a:rPr>
              <a:t>a</a:t>
            </a:r>
            <a:endParaRPr lang="en-US" altLang="zh-CN" sz="18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2100"/>
              </a:lnSpc>
              <a:tabLst>
                <a:tab pos="152400" algn="l"/>
              </a:tabLst>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16" name="TextBox 1"/>
          <p:cNvSpPr txBox="1"/>
          <p:nvPr/>
        </p:nvSpPr>
        <p:spPr>
          <a:xfrm>
            <a:off x="3670300" y="6515100"/>
            <a:ext cx="413575" cy="702115"/>
          </a:xfrm>
          <a:prstGeom prst="rect">
            <a:avLst/>
          </a:prstGeom>
          <a:noFill/>
        </p:spPr>
        <p:txBody>
          <a:bodyPr wrap="none" lIns="0" tIns="0" rIns="0" rtlCol="0">
            <a:spAutoFit/>
          </a:bodyPr>
          <a:lstStyle/>
          <a:p>
            <a:pPr>
              <a:lnSpc>
                <a:spcPts val="2000"/>
              </a:lnSpc>
              <a:tabLst>
                <a:tab pos="152400" algn="l"/>
              </a:tabLst>
            </a:pPr>
            <a:r>
              <a:rPr lang="en-US" altLang="zh-CN" dirty="0" smtClean="0"/>
              <a:t>	</a:t>
            </a:r>
            <a:r>
              <a:rPr lang="en-US" altLang="zh-CN" sz="1800" dirty="0" smtClean="0">
                <a:latin typeface="Times New Roman" panose="02020603050405020304" pitchFamily="18" charset="0"/>
                <a:cs typeface="Times New Roman" panose="02020603050405020304" pitchFamily="18" charset="0"/>
              </a:rPr>
              <a:t>b</a:t>
            </a:r>
            <a:endParaRPr lang="en-US" altLang="zh-CN" sz="18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2100"/>
              </a:lnSpc>
              <a:tabLst>
                <a:tab pos="152400" algn="l"/>
              </a:tabLst>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17" name="TextBox 1"/>
          <p:cNvSpPr txBox="1"/>
          <p:nvPr/>
        </p:nvSpPr>
        <p:spPr>
          <a:xfrm>
            <a:off x="3352800" y="5080000"/>
            <a:ext cx="774251" cy="353943"/>
          </a:xfrm>
          <a:prstGeom prst="rect">
            <a:avLst/>
          </a:prstGeom>
          <a:noFill/>
        </p:spPr>
        <p:txBody>
          <a:bodyPr wrap="none" lIns="0" tIns="0" rIns="0" rtlCol="0">
            <a:spAutoFit/>
          </a:bodyPr>
          <a:lstStyle/>
          <a:p>
            <a:pPr>
              <a:lnSpc>
                <a:spcPts val="2400"/>
              </a:lnSpc>
            </a:pPr>
            <a:r>
              <a:rPr lang="en-US" altLang="zh-CN" sz="1800" dirty="0" smtClean="0">
                <a:latin typeface="Times New Roman" panose="02020603050405020304" pitchFamily="18" charset="0"/>
                <a:cs typeface="Times New Roman" panose="02020603050405020304" pitchFamily="18" charset="0"/>
              </a:rPr>
              <a:t>+    </a:t>
            </a: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18" name="TextBox 1"/>
          <p:cNvSpPr txBox="1"/>
          <p:nvPr/>
        </p:nvSpPr>
        <p:spPr>
          <a:xfrm>
            <a:off x="3441700" y="4038600"/>
            <a:ext cx="413575" cy="302647"/>
          </a:xfrm>
          <a:prstGeom prst="rect">
            <a:avLst/>
          </a:prstGeom>
          <a:noFill/>
        </p:spPr>
        <p:txBody>
          <a:bodyPr wrap="none" lIns="0" tIns="0" rIns="0" rtlCol="0">
            <a:spAutoFit/>
          </a:bodyPr>
          <a:lstStyle/>
          <a:p>
            <a:pPr>
              <a:lnSpc>
                <a:spcPts val="2000"/>
              </a:lnSpc>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19" name="TextBox 1"/>
          <p:cNvSpPr txBox="1"/>
          <p:nvPr/>
        </p:nvSpPr>
        <p:spPr>
          <a:xfrm>
            <a:off x="6184900" y="3937000"/>
            <a:ext cx="413575" cy="302647"/>
          </a:xfrm>
          <a:prstGeom prst="rect">
            <a:avLst/>
          </a:prstGeom>
          <a:noFill/>
        </p:spPr>
        <p:txBody>
          <a:bodyPr wrap="none" lIns="0" tIns="0" rIns="0" rtlCol="0">
            <a:spAutoFit/>
          </a:bodyPr>
          <a:lstStyle/>
          <a:p>
            <a:pPr>
              <a:lnSpc>
                <a:spcPts val="2000"/>
              </a:lnSpc>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20" name="TextBox 1"/>
          <p:cNvSpPr txBox="1"/>
          <p:nvPr/>
        </p:nvSpPr>
        <p:spPr>
          <a:xfrm>
            <a:off x="4813300" y="5143500"/>
            <a:ext cx="413575" cy="700192"/>
          </a:xfrm>
          <a:prstGeom prst="rect">
            <a:avLst/>
          </a:prstGeom>
          <a:noFill/>
        </p:spPr>
        <p:txBody>
          <a:bodyPr wrap="none" lIns="0" tIns="0" rIns="0" rtlCol="0">
            <a:spAutoFit/>
          </a:bodyPr>
          <a:lstStyle/>
          <a:p>
            <a:pPr>
              <a:lnSpc>
                <a:spcPts val="2000"/>
              </a:lnSpc>
              <a:tabLst>
                <a:tab pos="152400" algn="l"/>
              </a:tabLst>
            </a:pPr>
            <a:r>
              <a:rPr lang="en-US" altLang="zh-CN" dirty="0" smtClean="0"/>
              <a:t>	</a:t>
            </a:r>
            <a:r>
              <a:rPr lang="en-US" altLang="zh-CN" sz="1800" dirty="0" smtClean="0">
                <a:latin typeface="Times New Roman" panose="02020603050405020304" pitchFamily="18" charset="0"/>
                <a:cs typeface="Times New Roman" panose="02020603050405020304" pitchFamily="18" charset="0"/>
              </a:rPr>
              <a:t>y</a:t>
            </a:r>
            <a:endParaRPr lang="en-US" altLang="zh-CN" sz="18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2100"/>
              </a:lnSpc>
              <a:tabLst>
                <a:tab pos="152400" algn="l"/>
              </a:tabLst>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21" name="TextBox 1"/>
          <p:cNvSpPr txBox="1"/>
          <p:nvPr/>
        </p:nvSpPr>
        <p:spPr>
          <a:xfrm>
            <a:off x="5499100" y="6515100"/>
            <a:ext cx="413575" cy="700192"/>
          </a:xfrm>
          <a:prstGeom prst="rect">
            <a:avLst/>
          </a:prstGeom>
          <a:noFill/>
        </p:spPr>
        <p:txBody>
          <a:bodyPr wrap="none" lIns="0" tIns="0" rIns="0" rtlCol="0">
            <a:spAutoFit/>
          </a:bodyPr>
          <a:lstStyle/>
          <a:p>
            <a:pPr>
              <a:lnSpc>
                <a:spcPts val="2000"/>
              </a:lnSpc>
              <a:tabLst>
                <a:tab pos="152400" algn="l"/>
              </a:tabLst>
            </a:pPr>
            <a:r>
              <a:rPr lang="en-US" altLang="zh-CN" dirty="0" smtClean="0"/>
              <a:t>	</a:t>
            </a:r>
            <a:r>
              <a:rPr lang="en-US" altLang="zh-CN" sz="1800" dirty="0" smtClean="0">
                <a:latin typeface="Times New Roman" panose="02020603050405020304" pitchFamily="18" charset="0"/>
                <a:cs typeface="Times New Roman" panose="02020603050405020304" pitchFamily="18" charset="0"/>
              </a:rPr>
              <a:t>y</a:t>
            </a:r>
            <a:endParaRPr lang="en-US" altLang="zh-CN" sz="18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2100"/>
              </a:lnSpc>
              <a:tabLst>
                <a:tab pos="152400" algn="l"/>
              </a:tabLst>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22" name="TextBox 1"/>
          <p:cNvSpPr txBox="1"/>
          <p:nvPr/>
        </p:nvSpPr>
        <p:spPr>
          <a:xfrm>
            <a:off x="6413500" y="6515100"/>
            <a:ext cx="413575" cy="700192"/>
          </a:xfrm>
          <a:prstGeom prst="rect">
            <a:avLst/>
          </a:prstGeom>
          <a:noFill/>
        </p:spPr>
        <p:txBody>
          <a:bodyPr wrap="none" lIns="0" tIns="0" rIns="0" rtlCol="0">
            <a:spAutoFit/>
          </a:bodyPr>
          <a:lstStyle/>
          <a:p>
            <a:pPr>
              <a:lnSpc>
                <a:spcPts val="2000"/>
              </a:lnSpc>
              <a:tabLst>
                <a:tab pos="152400" algn="l"/>
              </a:tabLst>
            </a:pPr>
            <a:r>
              <a:rPr lang="en-US" altLang="zh-CN" dirty="0" smtClean="0"/>
              <a:t>	</a:t>
            </a:r>
            <a:r>
              <a:rPr lang="en-US" altLang="zh-CN" sz="1800" dirty="0" smtClean="0">
                <a:latin typeface="Times New Roman" panose="02020603050405020304" pitchFamily="18" charset="0"/>
                <a:cs typeface="Times New Roman" panose="02020603050405020304" pitchFamily="18" charset="0"/>
              </a:rPr>
              <a:t>x</a:t>
            </a:r>
            <a:endParaRPr lang="en-US" altLang="zh-CN" sz="18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2100"/>
              </a:lnSpc>
              <a:tabLst>
                <a:tab pos="152400" algn="l"/>
              </a:tabLst>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23" name="TextBox 1"/>
          <p:cNvSpPr txBox="1"/>
          <p:nvPr/>
        </p:nvSpPr>
        <p:spPr>
          <a:xfrm>
            <a:off x="6642100" y="5080000"/>
            <a:ext cx="413575" cy="302647"/>
          </a:xfrm>
          <a:prstGeom prst="rect">
            <a:avLst/>
          </a:prstGeom>
          <a:noFill/>
        </p:spPr>
        <p:txBody>
          <a:bodyPr wrap="none" lIns="0" tIns="0" rIns="0" rtlCol="0">
            <a:spAutoFit/>
          </a:bodyPr>
          <a:lstStyle/>
          <a:p>
            <a:pPr>
              <a:lnSpc>
                <a:spcPts val="2000"/>
              </a:lnSpc>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24" name="TextBox 1"/>
          <p:cNvSpPr txBox="1"/>
          <p:nvPr/>
        </p:nvSpPr>
        <p:spPr>
          <a:xfrm>
            <a:off x="5207000" y="3022600"/>
            <a:ext cx="551433" cy="302647"/>
          </a:xfrm>
          <a:prstGeom prst="rect">
            <a:avLst/>
          </a:prstGeom>
          <a:noFill/>
        </p:spPr>
        <p:txBody>
          <a:bodyPr wrap="none" lIns="0" tIns="0" rIns="0" rtlCol="0">
            <a:spAutoFit/>
          </a:bodyPr>
          <a:lstStyle/>
          <a:p>
            <a:pPr>
              <a:lnSpc>
                <a:spcPts val="2000"/>
              </a:lnSpc>
            </a:pPr>
            <a:r>
              <a:rPr lang="en-US" altLang="zh-CN" sz="1800" dirty="0" smtClean="0">
                <a:latin typeface="Courier New" panose="02070309020205020404" pitchFamily="18" charset="0"/>
                <a:cs typeface="Courier New" panose="02070309020205020404" pitchFamily="18" charset="0"/>
              </a:rPr>
              <a:t>void</a:t>
            </a:r>
            <a:endParaRPr lang="en-US" altLang="zh-CN" sz="1800" dirty="0" smtClean="0">
              <a:latin typeface="Courier New" panose="02070309020205020404" pitchFamily="18" charset="0"/>
              <a:cs typeface="Courier New" panose="02070309020205020404" pitchFamily="18" charset="0"/>
            </a:endParaRPr>
          </a:p>
        </p:txBody>
      </p:sp>
      <p:sp>
        <p:nvSpPr>
          <p:cNvPr id="25" name="TextBox 1"/>
          <p:cNvSpPr txBox="1"/>
          <p:nvPr/>
        </p:nvSpPr>
        <p:spPr>
          <a:xfrm>
            <a:off x="4749800" y="1422400"/>
            <a:ext cx="551433" cy="302647"/>
          </a:xfrm>
          <a:prstGeom prst="rect">
            <a:avLst/>
          </a:prstGeom>
          <a:noFill/>
        </p:spPr>
        <p:txBody>
          <a:bodyPr wrap="none" lIns="0" tIns="0" rIns="0" rtlCol="0">
            <a:spAutoFit/>
          </a:bodyPr>
          <a:lstStyle/>
          <a:p>
            <a:pPr>
              <a:lnSpc>
                <a:spcPts val="2000"/>
              </a:lnSpc>
            </a:pPr>
            <a:r>
              <a:rPr lang="en-US" altLang="zh-CN" sz="1800" dirty="0" smtClean="0">
                <a:latin typeface="Courier New" panose="02070309020205020404" pitchFamily="18" charset="0"/>
                <a:cs typeface="Courier New" panose="02070309020205020404" pitchFamily="18" charset="0"/>
              </a:rPr>
              <a:t>void</a:t>
            </a:r>
            <a:endParaRPr lang="en-US" altLang="zh-CN" sz="1800" dirty="0" smtClean="0">
              <a:latin typeface="Courier New" panose="02070309020205020404" pitchFamily="18" charset="0"/>
              <a:cs typeface="Courier New" panose="02070309020205020404" pitchFamily="18" charset="0"/>
            </a:endParaRPr>
          </a:p>
        </p:txBody>
      </p:sp>
      <p:sp>
        <p:nvSpPr>
          <p:cNvPr id="27" name="TextBox 1"/>
          <p:cNvSpPr txBox="1"/>
          <p:nvPr/>
        </p:nvSpPr>
        <p:spPr>
          <a:xfrm>
            <a:off x="838200" y="3987800"/>
            <a:ext cx="129844" cy="302647"/>
          </a:xfrm>
          <a:prstGeom prst="rect">
            <a:avLst/>
          </a:prstGeom>
          <a:noFill/>
        </p:spPr>
        <p:txBody>
          <a:bodyPr wrap="none" lIns="0" tIns="0" rIns="0" rtlCol="0">
            <a:spAutoFit/>
          </a:bodyPr>
          <a:lstStyle/>
          <a:p>
            <a:pPr>
              <a:lnSpc>
                <a:spcPts val="2000"/>
              </a:lnSpc>
            </a:pPr>
            <a:r>
              <a:rPr lang="en-US" altLang="zh-CN" sz="1800" dirty="0" smtClean="0">
                <a:latin typeface="Times New Roman" panose="02020603050405020304" pitchFamily="18" charset="0"/>
                <a:cs typeface="Times New Roman" panose="02020603050405020304" pitchFamily="18" charset="0"/>
              </a:rPr>
              <a:t>&lt;</a:t>
            </a:r>
            <a:endParaRPr lang="en-US" altLang="zh-CN" sz="1800" dirty="0" smtClean="0">
              <a:latin typeface="Times New Roman" panose="02020603050405020304" pitchFamily="18" charset="0"/>
              <a:cs typeface="Times New Roman" panose="02020603050405020304" pitchFamily="18" charset="0"/>
            </a:endParaRPr>
          </a:p>
        </p:txBody>
      </p:sp>
      <p:sp>
        <p:nvSpPr>
          <p:cNvPr id="28" name="TextBox 1"/>
          <p:cNvSpPr txBox="1"/>
          <p:nvPr/>
        </p:nvSpPr>
        <p:spPr>
          <a:xfrm>
            <a:off x="241300" y="5143500"/>
            <a:ext cx="413575" cy="702115"/>
          </a:xfrm>
          <a:prstGeom prst="rect">
            <a:avLst/>
          </a:prstGeom>
          <a:noFill/>
        </p:spPr>
        <p:txBody>
          <a:bodyPr wrap="none" lIns="0" tIns="0" rIns="0" rtlCol="0">
            <a:spAutoFit/>
          </a:bodyPr>
          <a:lstStyle/>
          <a:p>
            <a:pPr>
              <a:lnSpc>
                <a:spcPts val="2000"/>
              </a:lnSpc>
              <a:tabLst>
                <a:tab pos="152400" algn="l"/>
              </a:tabLst>
            </a:pPr>
            <a:r>
              <a:rPr lang="en-US" altLang="zh-CN" dirty="0" smtClean="0"/>
              <a:t>	</a:t>
            </a:r>
            <a:r>
              <a:rPr lang="en-US" altLang="zh-CN" sz="1800" dirty="0" smtClean="0">
                <a:latin typeface="Times New Roman" panose="02020603050405020304" pitchFamily="18" charset="0"/>
                <a:cs typeface="Times New Roman" panose="02020603050405020304" pitchFamily="18" charset="0"/>
              </a:rPr>
              <a:t>y</a:t>
            </a:r>
            <a:endParaRPr lang="en-US" altLang="zh-CN" sz="18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2100"/>
              </a:lnSpc>
              <a:tabLst>
                <a:tab pos="152400" algn="l"/>
              </a:tabLst>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29" name="TextBox 1"/>
          <p:cNvSpPr txBox="1"/>
          <p:nvPr/>
        </p:nvSpPr>
        <p:spPr>
          <a:xfrm>
            <a:off x="1155700" y="5143500"/>
            <a:ext cx="413575" cy="702115"/>
          </a:xfrm>
          <a:prstGeom prst="rect">
            <a:avLst/>
          </a:prstGeom>
          <a:noFill/>
        </p:spPr>
        <p:txBody>
          <a:bodyPr wrap="none" lIns="0" tIns="0" rIns="0" rtlCol="0">
            <a:spAutoFit/>
          </a:bodyPr>
          <a:lstStyle/>
          <a:p>
            <a:pPr>
              <a:lnSpc>
                <a:spcPts val="2000"/>
              </a:lnSpc>
              <a:tabLst>
                <a:tab pos="152400" algn="l"/>
              </a:tabLst>
            </a:pPr>
            <a:r>
              <a:rPr lang="en-US" altLang="zh-CN" dirty="0" smtClean="0"/>
              <a:t>	</a:t>
            </a:r>
            <a:r>
              <a:rPr lang="en-US" altLang="zh-CN" sz="1800" dirty="0" smtClean="0">
                <a:latin typeface="Times New Roman" panose="02020603050405020304" pitchFamily="18" charset="0"/>
                <a:cs typeface="Times New Roman" panose="02020603050405020304" pitchFamily="18" charset="0"/>
              </a:rPr>
              <a:t>z</a:t>
            </a:r>
            <a:endParaRPr lang="en-US" altLang="zh-CN" sz="1800" dirty="0" smtClean="0">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2100"/>
              </a:lnSpc>
              <a:tabLst>
                <a:tab pos="152400" algn="l"/>
              </a:tabLst>
            </a:pPr>
            <a:r>
              <a:rPr lang="en-US" altLang="zh-CN" sz="1800" dirty="0" smtClean="0">
                <a:latin typeface="Courier New" panose="02070309020205020404" pitchFamily="18" charset="0"/>
                <a:cs typeface="Courier New" panose="02070309020205020404" pitchFamily="18" charset="0"/>
              </a:rPr>
              <a:t>int</a:t>
            </a:r>
            <a:endParaRPr lang="en-US" altLang="zh-CN" sz="1800" dirty="0" smtClean="0">
              <a:latin typeface="Courier New" panose="02070309020205020404" pitchFamily="18" charset="0"/>
              <a:cs typeface="Courier New" panose="02070309020205020404" pitchFamily="18" charset="0"/>
            </a:endParaRPr>
          </a:p>
        </p:txBody>
      </p:sp>
      <p:sp>
        <p:nvSpPr>
          <p:cNvPr id="30" name="TextBox 1"/>
          <p:cNvSpPr txBox="1"/>
          <p:nvPr/>
        </p:nvSpPr>
        <p:spPr>
          <a:xfrm>
            <a:off x="1320800" y="4038600"/>
            <a:ext cx="551433" cy="302647"/>
          </a:xfrm>
          <a:prstGeom prst="rect">
            <a:avLst/>
          </a:prstGeom>
          <a:noFill/>
        </p:spPr>
        <p:txBody>
          <a:bodyPr wrap="none" lIns="0" tIns="0" rIns="0" rtlCol="0">
            <a:spAutoFit/>
          </a:bodyPr>
          <a:lstStyle/>
          <a:p>
            <a:pPr>
              <a:lnSpc>
                <a:spcPts val="2000"/>
              </a:lnSpc>
            </a:pPr>
            <a:r>
              <a:rPr lang="en-US" altLang="zh-CN" sz="1800" dirty="0" smtClean="0">
                <a:latin typeface="Courier New" panose="02070309020205020404" pitchFamily="18" charset="0"/>
                <a:cs typeface="Courier New" panose="02070309020205020404" pitchFamily="18" charset="0"/>
              </a:rPr>
              <a:t>bool</a:t>
            </a:r>
            <a:endParaRPr lang="en-US" altLang="zh-CN" sz="1800" dirty="0" smtClean="0">
              <a:latin typeface="Courier New" panose="02070309020205020404" pitchFamily="18" charset="0"/>
              <a:cs typeface="Courier New" panose="02070309020205020404" pitchFamily="18" charset="0"/>
            </a:endParaRPr>
          </a:p>
        </p:txBody>
      </p:sp>
      <p:sp>
        <p:nvSpPr>
          <p:cNvPr id="35" name="TextBox 34"/>
          <p:cNvSpPr txBox="1"/>
          <p:nvPr/>
        </p:nvSpPr>
        <p:spPr>
          <a:xfrm>
            <a:off x="546100" y="406400"/>
            <a:ext cx="3358292" cy="1174681"/>
          </a:xfrm>
          <a:prstGeom prst="rect">
            <a:avLst/>
          </a:prstGeom>
          <a:noFill/>
        </p:spPr>
        <p:txBody>
          <a:bodyPr wrap="none" lIns="0" tIns="0" rIns="0" rtlCol="0">
            <a:spAutoFit/>
          </a:bodyPr>
          <a:lstStyle/>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while   (y   &lt;   z)   {</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int   x   =   a   +   b;</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y   +=   x;</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36" name="TextBox 35"/>
          <p:cNvSpPr txBox="1"/>
          <p:nvPr/>
        </p:nvSpPr>
        <p:spPr>
          <a:xfrm>
            <a:off x="7321841" y="1778000"/>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7" name="TextBox 1"/>
          <p:cNvSpPr txBox="1"/>
          <p:nvPr/>
        </p:nvSpPr>
        <p:spPr>
          <a:xfrm>
            <a:off x="7334541" y="2463800"/>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8" name="TextBox 1"/>
          <p:cNvSpPr txBox="1"/>
          <p:nvPr/>
        </p:nvSpPr>
        <p:spPr>
          <a:xfrm>
            <a:off x="7169441" y="3149600"/>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39" name="TextBox 1"/>
          <p:cNvSpPr txBox="1"/>
          <p:nvPr/>
        </p:nvSpPr>
        <p:spPr>
          <a:xfrm>
            <a:off x="7461541" y="3835400"/>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40" name="TextBox 1"/>
          <p:cNvSpPr txBox="1"/>
          <p:nvPr/>
        </p:nvSpPr>
        <p:spPr>
          <a:xfrm>
            <a:off x="7372641" y="4521200"/>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41" name="TextBox 1"/>
          <p:cNvSpPr txBox="1"/>
          <p:nvPr/>
        </p:nvSpPr>
        <p:spPr>
          <a:xfrm>
            <a:off x="7245641" y="5207000"/>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42" name="TextBox 1"/>
          <p:cNvSpPr txBox="1"/>
          <p:nvPr/>
        </p:nvSpPr>
        <p:spPr>
          <a:xfrm>
            <a:off x="7563141" y="5892800"/>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3" name="矩形标注 32"/>
          <p:cNvSpPr/>
          <p:nvPr/>
        </p:nvSpPr>
        <p:spPr>
          <a:xfrm>
            <a:off x="5184776" y="563540"/>
            <a:ext cx="2357454" cy="1214446"/>
          </a:xfrm>
          <a:prstGeom prst="wedgeRectCallout">
            <a:avLst>
              <a:gd name="adj1" fmla="val -63703"/>
              <a:gd name="adj2" fmla="val 12986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en-US" altLang="zh-CN" sz="2800" b="1" dirty="0" smtClean="0">
                <a:solidFill>
                  <a:schemeClr val="tx1"/>
                </a:solidFill>
                <a:latin typeface="Times New Roman" panose="02020603050405020304" pitchFamily="18" charset="0"/>
              </a:rPr>
              <a:t>Annotated</a:t>
            </a:r>
            <a:r>
              <a:rPr kumimoji="1" lang="en-US" altLang="zh-CN" sz="2800" b="1" dirty="0" smtClean="0">
                <a:solidFill>
                  <a:srgbClr val="3333FF"/>
                </a:solidFill>
                <a:latin typeface="Times New Roman" panose="02020603050405020304" pitchFamily="18" charset="0"/>
              </a:rPr>
              <a:t> </a:t>
            </a:r>
            <a:r>
              <a:rPr kumimoji="1" lang="en-US" altLang="zh-CN" sz="2800" b="1" dirty="0" smtClean="0">
                <a:solidFill>
                  <a:schemeClr val="tx1"/>
                </a:solidFill>
                <a:latin typeface="Times New Roman" panose="02020603050405020304" pitchFamily="18" charset="0"/>
              </a:rPr>
              <a:t>Syntax Tree</a:t>
            </a:r>
            <a:endParaRPr kumimoji="1" lang="en-US" altLang="zh-CN" sz="28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086600" y="1600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7080250" y="1593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7086600" y="2286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7080250" y="2279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7086600" y="2971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7080250" y="2965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086600" y="4343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080250" y="4337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7086600" y="5029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7080250" y="5022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7086600" y="5715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7080250" y="5708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7086600" y="3657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3"/>
          <p:cNvSpPr/>
          <p:nvPr/>
        </p:nvSpPr>
        <p:spPr>
          <a:xfrm>
            <a:off x="7080250" y="3651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TextBox 1"/>
          <p:cNvSpPr txBox="1"/>
          <p:nvPr/>
        </p:nvSpPr>
        <p:spPr>
          <a:xfrm>
            <a:off x="546100" y="406400"/>
            <a:ext cx="3358292" cy="1174681"/>
          </a:xfrm>
          <a:prstGeom prst="rect">
            <a:avLst/>
          </a:prstGeom>
          <a:noFill/>
        </p:spPr>
        <p:txBody>
          <a:bodyPr wrap="none" lIns="0" tIns="0" rIns="0" rtlCol="0">
            <a:spAutoFit/>
          </a:bodyPr>
          <a:lstStyle/>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while   (y   &lt;   z)   {</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int   x   =   a   +   b;</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y   +=   x;</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18" name="TextBox 1"/>
          <p:cNvSpPr txBox="1"/>
          <p:nvPr/>
        </p:nvSpPr>
        <p:spPr>
          <a:xfrm>
            <a:off x="546100" y="1930400"/>
            <a:ext cx="4609852" cy="1892826"/>
          </a:xfrm>
          <a:prstGeom prst="rect">
            <a:avLst/>
          </a:prstGeom>
          <a:noFill/>
        </p:spPr>
        <p:txBody>
          <a:bodyPr wrap="none" lIns="0" tIns="0" rIns="0" rtlCol="0">
            <a:spAutoFit/>
          </a:bodyPr>
          <a:lstStyle/>
          <a:p>
            <a:pPr>
              <a:lnSpc>
                <a:spcPts val="3600"/>
              </a:lnSpc>
              <a:tabLst>
                <a:tab pos="1460500" algn="l"/>
              </a:tabLst>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Loop:</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zh-CN" altLang="en-US"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x</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b</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zh-CN" altLang="en-US"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y</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x</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y</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_t1</a:t>
            </a:r>
            <a:r>
              <a:rPr lang="zh-CN" altLang="en-US" sz="3200" dirty="0" smtClean="0">
                <a:latin typeface="Cambria Math" panose="02040503050406030204" pitchFamily="18" charset="0"/>
                <a:ea typeface="Cambria Math" panose="02040503050406030204" pitchFamily="18" charset="0"/>
                <a:cs typeface="Courier New" panose="02070309020205020404" pitchFamily="18" charset="0"/>
              </a:rPr>
              <a:t>   </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y</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z</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if</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_t1</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goto</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Loop</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23" name="TextBox 22"/>
          <p:cNvSpPr txBox="1"/>
          <p:nvPr/>
        </p:nvSpPr>
        <p:spPr>
          <a:xfrm>
            <a:off x="7321841" y="1778000"/>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4" name="TextBox 1"/>
          <p:cNvSpPr txBox="1"/>
          <p:nvPr/>
        </p:nvSpPr>
        <p:spPr>
          <a:xfrm>
            <a:off x="7334541" y="2463800"/>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5" name="TextBox 1"/>
          <p:cNvSpPr txBox="1"/>
          <p:nvPr/>
        </p:nvSpPr>
        <p:spPr>
          <a:xfrm>
            <a:off x="7169441" y="3149600"/>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6" name="TextBox 1"/>
          <p:cNvSpPr txBox="1"/>
          <p:nvPr/>
        </p:nvSpPr>
        <p:spPr>
          <a:xfrm>
            <a:off x="7461541" y="3835400"/>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27" name="TextBox 1"/>
          <p:cNvSpPr txBox="1"/>
          <p:nvPr/>
        </p:nvSpPr>
        <p:spPr>
          <a:xfrm>
            <a:off x="7372641" y="4521200"/>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28" name="TextBox 1"/>
          <p:cNvSpPr txBox="1"/>
          <p:nvPr/>
        </p:nvSpPr>
        <p:spPr>
          <a:xfrm>
            <a:off x="7245641" y="5207000"/>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29" name="TextBox 1"/>
          <p:cNvSpPr txBox="1"/>
          <p:nvPr/>
        </p:nvSpPr>
        <p:spPr>
          <a:xfrm>
            <a:off x="7563141" y="5892800"/>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0" name="矩形标注 29"/>
          <p:cNvSpPr/>
          <p:nvPr/>
        </p:nvSpPr>
        <p:spPr>
          <a:xfrm>
            <a:off x="2398694" y="4992696"/>
            <a:ext cx="2357454" cy="1214446"/>
          </a:xfrm>
          <a:prstGeom prst="wedgeRectCallout">
            <a:avLst>
              <a:gd name="adj1" fmla="val -32401"/>
              <a:gd name="adj2" fmla="val -9865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en-US" altLang="zh-CN" sz="2800" b="1" dirty="0" smtClean="0">
                <a:solidFill>
                  <a:schemeClr val="tx1"/>
                </a:solidFill>
                <a:latin typeface="Times New Roman" panose="02020603050405020304" pitchFamily="18" charset="0"/>
              </a:rPr>
              <a:t>Intermediate code</a:t>
            </a:r>
            <a:endParaRPr kumimoji="1" lang="en-US" altLang="zh-CN" sz="2800" b="1"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086600" y="1600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7080250" y="1593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7086600" y="2286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7080250" y="2279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7086600" y="2971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7080250" y="2965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086600" y="3657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080250" y="3651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7086600" y="5029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7080250" y="5022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7086600" y="5715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7080250" y="5708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7086600" y="4343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3"/>
          <p:cNvSpPr/>
          <p:nvPr/>
        </p:nvSpPr>
        <p:spPr>
          <a:xfrm>
            <a:off x="7080250" y="4337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TextBox 1"/>
          <p:cNvSpPr txBox="1"/>
          <p:nvPr/>
        </p:nvSpPr>
        <p:spPr>
          <a:xfrm>
            <a:off x="546100" y="406400"/>
            <a:ext cx="3358292" cy="1174681"/>
          </a:xfrm>
          <a:prstGeom prst="rect">
            <a:avLst/>
          </a:prstGeom>
          <a:noFill/>
        </p:spPr>
        <p:txBody>
          <a:bodyPr wrap="none" lIns="0" tIns="0" rIns="0" rtlCol="0">
            <a:spAutoFit/>
          </a:bodyPr>
          <a:lstStyle/>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while   (y   &lt;   z)   {</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int   x   =   a   +   b;</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y   +=   x;</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18" name="TextBox 1"/>
          <p:cNvSpPr txBox="1"/>
          <p:nvPr/>
        </p:nvSpPr>
        <p:spPr>
          <a:xfrm>
            <a:off x="546100" y="1930400"/>
            <a:ext cx="4609852" cy="1892826"/>
          </a:xfrm>
          <a:prstGeom prst="rect">
            <a:avLst/>
          </a:prstGeom>
          <a:noFill/>
        </p:spPr>
        <p:txBody>
          <a:bodyPr wrap="none" lIns="0" tIns="0" rIns="0" rtlCol="0">
            <a:spAutoFit/>
          </a:bodyPr>
          <a:lstStyle/>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x</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b</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Loop:</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zh-CN" altLang="en-US"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y</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x</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y</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_t1</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zh-CN" altLang="en-US"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y</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z</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if</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_t1</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goto</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Loop</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23" name="TextBox 22"/>
          <p:cNvSpPr txBox="1"/>
          <p:nvPr/>
        </p:nvSpPr>
        <p:spPr>
          <a:xfrm>
            <a:off x="7321841" y="1778000"/>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4" name="TextBox 1"/>
          <p:cNvSpPr txBox="1"/>
          <p:nvPr/>
        </p:nvSpPr>
        <p:spPr>
          <a:xfrm>
            <a:off x="7334541" y="2463800"/>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5" name="TextBox 1"/>
          <p:cNvSpPr txBox="1"/>
          <p:nvPr/>
        </p:nvSpPr>
        <p:spPr>
          <a:xfrm>
            <a:off x="7169441" y="3149600"/>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6" name="TextBox 1"/>
          <p:cNvSpPr txBox="1"/>
          <p:nvPr/>
        </p:nvSpPr>
        <p:spPr>
          <a:xfrm>
            <a:off x="7461541" y="3835400"/>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27" name="TextBox 1"/>
          <p:cNvSpPr txBox="1"/>
          <p:nvPr/>
        </p:nvSpPr>
        <p:spPr>
          <a:xfrm>
            <a:off x="7372641" y="4521200"/>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28" name="TextBox 1"/>
          <p:cNvSpPr txBox="1"/>
          <p:nvPr/>
        </p:nvSpPr>
        <p:spPr>
          <a:xfrm>
            <a:off x="7245641" y="5207000"/>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29" name="TextBox 1"/>
          <p:cNvSpPr txBox="1"/>
          <p:nvPr/>
        </p:nvSpPr>
        <p:spPr>
          <a:xfrm>
            <a:off x="7563141" y="5892800"/>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748" y="274638"/>
            <a:ext cx="8229600" cy="1143000"/>
          </a:xfrm>
        </p:spPr>
        <p:txBody>
          <a:bodyPr>
            <a:normAutofit/>
          </a:bodyPr>
          <a:lstStyle/>
          <a:p>
            <a:r>
              <a:rPr lang="en-US" altLang="zh-CN" dirty="0">
                <a:latin typeface="Times New Roman" panose="02020603050405020304" pitchFamily="18" charset="0"/>
                <a:cs typeface="Times New Roman" panose="02020603050405020304" pitchFamily="18" charset="0"/>
              </a:rPr>
              <a:t>Why Study Compilers</a:t>
            </a:r>
            <a:r>
              <a:rPr lang="en-US" altLang="zh-CN" dirty="0" smtClean="0">
                <a:latin typeface="Times New Roman" panose="02020603050405020304" pitchFamily="18" charset="0"/>
                <a:cs typeface="Times New Roman" panose="02020603050405020304" pitchFamily="18" charset="0"/>
              </a:rPr>
              <a:t>?</a:t>
            </a:r>
            <a:endParaRPr lang="zh-CN" altLang="en-US" dirty="0"/>
          </a:p>
        </p:txBody>
      </p:sp>
      <p:sp>
        <p:nvSpPr>
          <p:cNvPr id="3" name="内容占位符 2"/>
          <p:cNvSpPr>
            <a:spLocks noGrp="1"/>
          </p:cNvSpPr>
          <p:nvPr>
            <p:ph idx="1"/>
          </p:nvPr>
        </p:nvSpPr>
        <p:spPr>
          <a:xfrm>
            <a:off x="827058" y="1635110"/>
            <a:ext cx="8229600" cy="4525963"/>
          </a:xfrm>
        </p:spPr>
        <p:txBody>
          <a:bodyPr>
            <a:normAutofit fontScale="92500" lnSpcReduction="20000"/>
          </a:bodyPr>
          <a:lstStyle/>
          <a:p>
            <a:pPr>
              <a:lnSpc>
                <a:spcPts val="4100"/>
              </a:lnSpc>
            </a:pPr>
            <a:r>
              <a:rPr lang="en-US" altLang="zh-CN" dirty="0" smtClean="0">
                <a:latin typeface="Times New Roman" panose="02020603050405020304" pitchFamily="18" charset="0"/>
                <a:cs typeface="Times New Roman" panose="02020603050405020304" pitchFamily="18" charset="0"/>
              </a:rPr>
              <a:t>Learn </a:t>
            </a:r>
            <a:r>
              <a:rPr lang="en-US" altLang="zh-CN" dirty="0">
                <a:latin typeface="Times New Roman" panose="02020603050405020304" pitchFamily="18" charset="0"/>
                <a:cs typeface="Times New Roman" panose="02020603050405020304" pitchFamily="18" charset="0"/>
              </a:rPr>
              <a:t>how to </a:t>
            </a:r>
            <a:r>
              <a:rPr lang="en-US" altLang="zh-CN" b="1" dirty="0">
                <a:latin typeface="Times New Roman" panose="02020603050405020304" pitchFamily="18" charset="0"/>
                <a:cs typeface="Times New Roman" panose="02020603050405020304" pitchFamily="18" charset="0"/>
              </a:rPr>
              <a:t>build</a:t>
            </a:r>
            <a:r>
              <a:rPr lang="en-US" altLang="zh-CN"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programming languages</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ts val="4100"/>
              </a:lnSpc>
            </a:pPr>
            <a:r>
              <a:rPr lang="en-US" altLang="zh-CN" dirty="0" smtClean="0">
                <a:latin typeface="Times New Roman" panose="02020603050405020304" pitchFamily="18" charset="0"/>
                <a:cs typeface="Times New Roman" panose="02020603050405020304" pitchFamily="18" charset="0"/>
              </a:rPr>
              <a:t>Learn </a:t>
            </a:r>
            <a:r>
              <a:rPr lang="en-US" altLang="zh-CN" b="1" dirty="0">
                <a:latin typeface="Times New Roman" panose="02020603050405020304" pitchFamily="18" charset="0"/>
                <a:cs typeface="Times New Roman" panose="02020603050405020304" pitchFamily="18" charset="0"/>
              </a:rPr>
              <a:t>how</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programming</a:t>
            </a:r>
            <a:r>
              <a:rPr lang="en-US" altLang="zh-CN"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languages work</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ts val="4100"/>
              </a:lnSpc>
            </a:pPr>
            <a:r>
              <a:rPr lang="en-US" altLang="zh-CN" dirty="0">
                <a:latin typeface="Times New Roman" panose="02020603050405020304" pitchFamily="18" charset="0"/>
                <a:cs typeface="Times New Roman" panose="02020603050405020304" pitchFamily="18" charset="0"/>
              </a:rPr>
              <a:t>Improve understanding of </a:t>
            </a:r>
            <a:r>
              <a:rPr lang="en-US" altLang="zh-CN" b="1" dirty="0">
                <a:latin typeface="Times New Roman" panose="02020603050405020304" pitchFamily="18" charset="0"/>
                <a:cs typeface="Times New Roman" panose="02020603050405020304" pitchFamily="18" charset="0"/>
              </a:rPr>
              <a:t>program behavior</a:t>
            </a:r>
            <a:endParaRPr lang="en-US" altLang="zh-CN" b="1" dirty="0">
              <a:latin typeface="Times New Roman" panose="02020603050405020304" pitchFamily="18" charset="0"/>
              <a:cs typeface="Times New Roman" panose="02020603050405020304" pitchFamily="18" charset="0"/>
            </a:endParaRPr>
          </a:p>
          <a:p>
            <a:pPr>
              <a:lnSpc>
                <a:spcPts val="4100"/>
              </a:lnSpc>
            </a:pPr>
            <a:r>
              <a:rPr lang="en-US" altLang="zh-CN" dirty="0" smtClean="0">
                <a:latin typeface="Times New Roman" panose="02020603050405020304" pitchFamily="18" charset="0"/>
                <a:cs typeface="Times New Roman" panose="02020603050405020304" pitchFamily="18" charset="0"/>
              </a:rPr>
              <a:t>Learn </a:t>
            </a:r>
            <a:r>
              <a:rPr lang="en-US" altLang="zh-CN" b="1" dirty="0">
                <a:latin typeface="Times New Roman" panose="02020603050405020304" pitchFamily="18" charset="0"/>
                <a:cs typeface="Times New Roman" panose="02020603050405020304" pitchFamily="18" charset="0"/>
              </a:rPr>
              <a:t>tradeoffs</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in</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language</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design</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ts val="4100"/>
              </a:lnSpc>
            </a:pPr>
            <a:r>
              <a:rPr lang="en-US" altLang="zh-CN" dirty="0">
                <a:latin typeface="Times New Roman" panose="02020603050405020304" pitchFamily="18" charset="0"/>
                <a:cs typeface="Times New Roman" panose="02020603050405020304" pitchFamily="18" charset="0"/>
              </a:rPr>
              <a:t>Increase</a:t>
            </a:r>
            <a:r>
              <a:rPr lang="en-US" altLang="zh-CN"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capacity of expression</a:t>
            </a:r>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Learn to </a:t>
            </a:r>
            <a:r>
              <a:rPr lang="en-US" altLang="zh-CN" b="1" dirty="0">
                <a:latin typeface="Times New Roman" panose="02020603050405020304" pitchFamily="18" charset="0"/>
                <a:cs typeface="Times New Roman" panose="02020603050405020304" pitchFamily="18" charset="0"/>
              </a:rPr>
              <a:t>build a </a:t>
            </a:r>
            <a:r>
              <a:rPr lang="en-US" altLang="zh-CN" b="1" dirty="0" smtClean="0">
                <a:latin typeface="Times New Roman" panose="02020603050405020304" pitchFamily="18" charset="0"/>
                <a:cs typeface="Times New Roman" panose="02020603050405020304" pitchFamily="18" charset="0"/>
              </a:rPr>
              <a:t>large and reliable system </a:t>
            </a:r>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See many </a:t>
            </a:r>
            <a:r>
              <a:rPr lang="en-US" altLang="zh-CN" b="1" dirty="0">
                <a:latin typeface="Times New Roman" panose="02020603050405020304" pitchFamily="18" charset="0"/>
                <a:cs typeface="Times New Roman" panose="02020603050405020304" pitchFamily="18" charset="0"/>
              </a:rPr>
              <a:t>basic CS </a:t>
            </a:r>
            <a:r>
              <a:rPr lang="en-US" altLang="zh-CN" b="1" dirty="0" smtClean="0">
                <a:latin typeface="Times New Roman" panose="02020603050405020304" pitchFamily="18" charset="0"/>
                <a:cs typeface="Times New Roman" panose="02020603050405020304" pitchFamily="18" charset="0"/>
              </a:rPr>
              <a:t>concepts </a:t>
            </a:r>
            <a:r>
              <a:rPr lang="en-US" altLang="zh-CN" dirty="0">
                <a:latin typeface="Times New Roman" panose="02020603050405020304" pitchFamily="18" charset="0"/>
                <a:cs typeface="Times New Roman" panose="02020603050405020304" pitchFamily="18" charset="0"/>
              </a:rPr>
              <a:t>at </a:t>
            </a:r>
            <a:r>
              <a:rPr lang="en-US" altLang="zh-CN" dirty="0" smtClean="0">
                <a:latin typeface="Times New Roman" panose="02020603050405020304" pitchFamily="18" charset="0"/>
                <a:cs typeface="Times New Roman" panose="02020603050405020304" pitchFamily="18" charset="0"/>
              </a:rPr>
              <a:t>work</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See theory </a:t>
            </a:r>
            <a:r>
              <a:rPr lang="en-US" altLang="zh-CN" b="1" dirty="0">
                <a:latin typeface="Times New Roman" panose="02020603050405020304" pitchFamily="18" charset="0"/>
                <a:cs typeface="Times New Roman" panose="02020603050405020304" pitchFamily="18" charset="0"/>
              </a:rPr>
              <a:t>come</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to</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life</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a:lnSpc>
                <a:spcPts val="4100"/>
              </a:lnSpc>
            </a:pP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086600" y="1600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7080250" y="1593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7086600" y="2286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7080250" y="2279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7086600" y="2971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7080250" y="2965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086600" y="3657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080250" y="3651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7086600" y="4343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7080250" y="4337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7086600" y="5029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7080250" y="5022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7086600" y="5715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3"/>
          <p:cNvSpPr/>
          <p:nvPr/>
        </p:nvSpPr>
        <p:spPr>
          <a:xfrm>
            <a:off x="7080250" y="5708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TextBox 1"/>
          <p:cNvSpPr txBox="1"/>
          <p:nvPr/>
        </p:nvSpPr>
        <p:spPr>
          <a:xfrm>
            <a:off x="546100" y="406400"/>
            <a:ext cx="3358292" cy="1174681"/>
          </a:xfrm>
          <a:prstGeom prst="rect">
            <a:avLst/>
          </a:prstGeom>
          <a:noFill/>
        </p:spPr>
        <p:txBody>
          <a:bodyPr wrap="none" lIns="0" tIns="0" rIns="0" rtlCol="0">
            <a:spAutoFit/>
          </a:bodyPr>
          <a:lstStyle/>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while   (y   &lt;   z)   {</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int   x   =   a   +   b;</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	y   +=   x;</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20" name="TextBox 1"/>
          <p:cNvSpPr txBox="1"/>
          <p:nvPr/>
        </p:nvSpPr>
        <p:spPr>
          <a:xfrm>
            <a:off x="546100" y="1930400"/>
            <a:ext cx="2130391" cy="1892826"/>
          </a:xfrm>
          <a:prstGeom prst="rect">
            <a:avLst/>
          </a:prstGeom>
          <a:noFill/>
        </p:spPr>
        <p:txBody>
          <a:bodyPr wrap="none" lIns="0" tIns="0" rIns="0" rtlCol="0">
            <a:spAutoFit/>
          </a:bodyPr>
          <a:lstStyle/>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add</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Loop:</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zh-CN" altLang="en-US"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add</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slt</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beq</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21" name="TextBox 1"/>
          <p:cNvSpPr txBox="1"/>
          <p:nvPr/>
        </p:nvSpPr>
        <p:spPr>
          <a:xfrm>
            <a:off x="2984500" y="1930400"/>
            <a:ext cx="520976" cy="1892826"/>
          </a:xfrm>
          <a:prstGeom prst="rect">
            <a:avLst/>
          </a:prstGeom>
          <a:noFill/>
        </p:spPr>
        <p:txBody>
          <a:bodyPr wrap="none" lIns="0" tIns="0" rIns="0" rtlCol="0">
            <a:spAutoFit/>
          </a:bodyPr>
          <a:lstStyle/>
          <a:p>
            <a:pPr>
              <a:lnSpc>
                <a:spcPts val="3600"/>
              </a:lnSpc>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$1,</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$4,</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$6,</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$6,</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22" name="TextBox 1"/>
          <p:cNvSpPr txBox="1"/>
          <p:nvPr/>
        </p:nvSpPr>
        <p:spPr>
          <a:xfrm>
            <a:off x="3949700" y="1930400"/>
            <a:ext cx="1226298" cy="1892826"/>
          </a:xfrm>
          <a:prstGeom prst="rect">
            <a:avLst/>
          </a:prstGeom>
          <a:noFill/>
        </p:spPr>
        <p:txBody>
          <a:bodyPr wrap="none" lIns="0" tIns="0" rIns="0" rtlCol="0">
            <a:spAutoFit/>
          </a:bodyPr>
          <a:lstStyle/>
          <a:p>
            <a:pPr>
              <a:lnSpc>
                <a:spcPts val="3600"/>
              </a:lnSpc>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$2,</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$3</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$1,</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$4</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$4,</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$5</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loop</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26" name="TextBox 25"/>
          <p:cNvSpPr txBox="1"/>
          <p:nvPr/>
        </p:nvSpPr>
        <p:spPr>
          <a:xfrm>
            <a:off x="7321841" y="1778000"/>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7" name="TextBox 1"/>
          <p:cNvSpPr txBox="1"/>
          <p:nvPr/>
        </p:nvSpPr>
        <p:spPr>
          <a:xfrm>
            <a:off x="7334541" y="2463800"/>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8" name="TextBox 1"/>
          <p:cNvSpPr txBox="1"/>
          <p:nvPr/>
        </p:nvSpPr>
        <p:spPr>
          <a:xfrm>
            <a:off x="7169441" y="3149600"/>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9" name="TextBox 1"/>
          <p:cNvSpPr txBox="1"/>
          <p:nvPr/>
        </p:nvSpPr>
        <p:spPr>
          <a:xfrm>
            <a:off x="7461541" y="3835400"/>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0" name="TextBox 1"/>
          <p:cNvSpPr txBox="1"/>
          <p:nvPr/>
        </p:nvSpPr>
        <p:spPr>
          <a:xfrm>
            <a:off x="7372641" y="4521200"/>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1" name="TextBox 1"/>
          <p:cNvSpPr txBox="1"/>
          <p:nvPr/>
        </p:nvSpPr>
        <p:spPr>
          <a:xfrm>
            <a:off x="7245641" y="5207000"/>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32" name="TextBox 1"/>
          <p:cNvSpPr txBox="1"/>
          <p:nvPr/>
        </p:nvSpPr>
        <p:spPr>
          <a:xfrm>
            <a:off x="7563141" y="5892800"/>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33" name="矩形标注 32"/>
          <p:cNvSpPr/>
          <p:nvPr/>
        </p:nvSpPr>
        <p:spPr>
          <a:xfrm>
            <a:off x="2398694" y="4992696"/>
            <a:ext cx="2357454" cy="1214446"/>
          </a:xfrm>
          <a:prstGeom prst="wedgeRectCallout">
            <a:avLst>
              <a:gd name="adj1" fmla="val -32401"/>
              <a:gd name="adj2" fmla="val -9865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en-US" altLang="zh-CN" sz="2800" b="1" dirty="0" smtClean="0">
                <a:solidFill>
                  <a:schemeClr val="tx1"/>
                </a:solidFill>
                <a:latin typeface="Times New Roman" panose="02020603050405020304" pitchFamily="18" charset="0"/>
              </a:rPr>
              <a:t>Target code</a:t>
            </a:r>
            <a:endParaRPr kumimoji="1" lang="en-US" altLang="zh-CN" sz="2800" b="1"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086600" y="1600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7080250" y="1593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7086600" y="2286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7080250" y="2279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7086600" y="2971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7080250" y="2965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7086600" y="3657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7080250" y="3651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7086600" y="4343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7080250" y="4337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7086600" y="5029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7080250" y="5022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7086600" y="5715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080250" y="5708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
          <p:cNvSpPr txBox="1"/>
          <p:nvPr/>
        </p:nvSpPr>
        <p:spPr>
          <a:xfrm>
            <a:off x="546100" y="406400"/>
            <a:ext cx="3657600" cy="1174681"/>
          </a:xfrm>
          <a:prstGeom prst="rect">
            <a:avLst/>
          </a:prstGeom>
          <a:noFill/>
        </p:spPr>
        <p:txBody>
          <a:bodyPr wrap="square" lIns="0" tIns="0" rIns="0" rtlCol="0">
            <a:spAutoFit/>
          </a:bodyPr>
          <a:lstStyle/>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while</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(y</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&lt;</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z)</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dirty="0" smtClean="0">
                <a:latin typeface="Cambria Math" panose="02040503050406030204" pitchFamily="18" charset="0"/>
                <a:ea typeface="Cambria Math" panose="020405030504060302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int</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x</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b;</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dirty="0" smtClean="0">
                <a:latin typeface="Cambria Math" panose="02040503050406030204" pitchFamily="18" charset="0"/>
                <a:ea typeface="Cambria Math" panose="020405030504060302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y</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r>
              <a:rPr lang="en-US" altLang="zh-CN"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x;</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2200"/>
              </a:lnSpc>
              <a:tabLst>
                <a:tab pos="609600" algn="l"/>
              </a:tabLst>
            </a:pPr>
            <a:r>
              <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rPr>
              <a:t>}</a:t>
            </a:r>
            <a:endParaRPr lang="en-US" altLang="zh-CN" sz="2800" b="1"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19" name="TextBox 1"/>
          <p:cNvSpPr txBox="1"/>
          <p:nvPr/>
        </p:nvSpPr>
        <p:spPr>
          <a:xfrm>
            <a:off x="546100" y="1917700"/>
            <a:ext cx="4486806" cy="1431161"/>
          </a:xfrm>
          <a:prstGeom prst="rect">
            <a:avLst/>
          </a:prstGeom>
          <a:noFill/>
        </p:spPr>
        <p:txBody>
          <a:bodyPr wrap="none" lIns="0" tIns="0" rIns="0" rtlCol="0">
            <a:spAutoFit/>
          </a:bodyPr>
          <a:lstStyle/>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add</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$1,</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$2,</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$3</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Loop:</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add</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$4,</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$1,</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$4</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a:p>
            <a:pPr>
              <a:lnSpc>
                <a:spcPts val="3600"/>
              </a:lnSpc>
              <a:tabLst>
                <a:tab pos="1460500" algn="l"/>
              </a:tabLst>
            </a:pPr>
            <a:r>
              <a:rPr lang="en-US" altLang="zh-CN" dirty="0" smtClean="0">
                <a:latin typeface="Cambria Math" panose="02040503050406030204" pitchFamily="18" charset="0"/>
                <a:ea typeface="Cambria Math" panose="02040503050406030204" pitchFamily="18" charset="0"/>
              </a:rPr>
              <a:t>	</a:t>
            </a:r>
            <a:r>
              <a:rPr lang="en-US" altLang="zh-CN" sz="3200" dirty="0" err="1" smtClean="0">
                <a:latin typeface="Cambria Math" panose="02040503050406030204" pitchFamily="18" charset="0"/>
                <a:ea typeface="Cambria Math" panose="02040503050406030204" pitchFamily="18" charset="0"/>
                <a:cs typeface="Courier New" panose="02070309020205020404" pitchFamily="18" charset="0"/>
              </a:rPr>
              <a:t>blt</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$4,</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$5,</a:t>
            </a:r>
            <a:r>
              <a:rPr lang="en-US" altLang="zh-CN" sz="32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3200" dirty="0" smtClean="0">
                <a:latin typeface="Cambria Math" panose="02040503050406030204" pitchFamily="18" charset="0"/>
                <a:ea typeface="Cambria Math" panose="02040503050406030204" pitchFamily="18" charset="0"/>
                <a:cs typeface="Courier New" panose="02070309020205020404" pitchFamily="18" charset="0"/>
              </a:rPr>
              <a:t>loop</a:t>
            </a:r>
            <a:endParaRPr lang="en-US" altLang="zh-CN" sz="3200" dirty="0" smtClean="0">
              <a:latin typeface="Cambria Math" panose="02040503050406030204" pitchFamily="18" charset="0"/>
              <a:ea typeface="Cambria Math" panose="02040503050406030204" pitchFamily="18" charset="0"/>
              <a:cs typeface="Courier New" panose="02070309020205020404" pitchFamily="18" charset="0"/>
            </a:endParaRPr>
          </a:p>
        </p:txBody>
      </p:sp>
      <p:sp>
        <p:nvSpPr>
          <p:cNvPr id="23" name="TextBox 22"/>
          <p:cNvSpPr txBox="1"/>
          <p:nvPr/>
        </p:nvSpPr>
        <p:spPr>
          <a:xfrm>
            <a:off x="7321841" y="1778000"/>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4" name="TextBox 1"/>
          <p:cNvSpPr txBox="1"/>
          <p:nvPr/>
        </p:nvSpPr>
        <p:spPr>
          <a:xfrm>
            <a:off x="7334541" y="2463800"/>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5" name="TextBox 1"/>
          <p:cNvSpPr txBox="1"/>
          <p:nvPr/>
        </p:nvSpPr>
        <p:spPr>
          <a:xfrm>
            <a:off x="7169441" y="3149600"/>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26" name="TextBox 1"/>
          <p:cNvSpPr txBox="1"/>
          <p:nvPr/>
        </p:nvSpPr>
        <p:spPr>
          <a:xfrm>
            <a:off x="7461541" y="3835400"/>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27" name="TextBox 1"/>
          <p:cNvSpPr txBox="1"/>
          <p:nvPr/>
        </p:nvSpPr>
        <p:spPr>
          <a:xfrm>
            <a:off x="7372641" y="4521200"/>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28" name="TextBox 1"/>
          <p:cNvSpPr txBox="1"/>
          <p:nvPr/>
        </p:nvSpPr>
        <p:spPr>
          <a:xfrm>
            <a:off x="7245641" y="5207000"/>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29" name="TextBox 1"/>
          <p:cNvSpPr txBox="1"/>
          <p:nvPr/>
        </p:nvSpPr>
        <p:spPr>
          <a:xfrm>
            <a:off x="7563141" y="5892800"/>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00" name="Text Box 2"/>
          <p:cNvSpPr txBox="1">
            <a:spLocks noChangeArrowheads="1"/>
          </p:cNvSpPr>
          <p:nvPr/>
        </p:nvSpPr>
        <p:spPr bwMode="auto">
          <a:xfrm>
            <a:off x="1764665" y="6968772"/>
            <a:ext cx="1971243"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a:solidFill>
                  <a:srgbClr val="3333FF"/>
                </a:solidFill>
                <a:latin typeface="Times New Roman" panose="02020603050405020304" pitchFamily="18" charset="0"/>
              </a:rPr>
              <a:t>Target code</a:t>
            </a:r>
            <a:endParaRPr kumimoji="1" lang="en-US" altLang="zh-CN" sz="2600" b="1">
              <a:solidFill>
                <a:srgbClr val="3333FF"/>
              </a:solidFill>
              <a:latin typeface="Times New Roman" panose="02020603050405020304" pitchFamily="18" charset="0"/>
            </a:endParaRPr>
          </a:p>
        </p:txBody>
      </p:sp>
      <p:sp>
        <p:nvSpPr>
          <p:cNvPr id="29701" name="Text Box 3"/>
          <p:cNvSpPr txBox="1">
            <a:spLocks noChangeArrowheads="1"/>
          </p:cNvSpPr>
          <p:nvPr/>
        </p:nvSpPr>
        <p:spPr bwMode="auto">
          <a:xfrm>
            <a:off x="1848697" y="167922"/>
            <a:ext cx="2016760"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a:solidFill>
                  <a:srgbClr val="3333FF"/>
                </a:solidFill>
                <a:latin typeface="Times New Roman" panose="02020603050405020304" pitchFamily="18" charset="0"/>
              </a:rPr>
              <a:t>Source code</a:t>
            </a:r>
            <a:endParaRPr kumimoji="1" lang="en-US" altLang="zh-CN" sz="2600" b="1">
              <a:solidFill>
                <a:srgbClr val="3333FF"/>
              </a:solidFill>
              <a:latin typeface="Times New Roman" panose="02020603050405020304" pitchFamily="18" charset="0"/>
            </a:endParaRPr>
          </a:p>
        </p:txBody>
      </p:sp>
      <p:sp>
        <p:nvSpPr>
          <p:cNvPr id="29702" name="Text Box 4">
            <a:hlinkClick r:id="rId1" action="ppaction://hlinksldjump"/>
          </p:cNvPr>
          <p:cNvSpPr txBox="1">
            <a:spLocks noChangeArrowheads="1"/>
          </p:cNvSpPr>
          <p:nvPr/>
        </p:nvSpPr>
        <p:spPr bwMode="auto">
          <a:xfrm>
            <a:off x="1764665" y="923572"/>
            <a:ext cx="2016760" cy="501888"/>
          </a:xfrm>
          <a:prstGeom prst="rect">
            <a:avLst/>
          </a:prstGeom>
          <a:solidFill>
            <a:srgbClr val="FFFFFF"/>
          </a:solidFill>
          <a:ln w="25400">
            <a:solidFill>
              <a:schemeClr val="tx1"/>
            </a:solidFill>
            <a:miter lim="800000"/>
            <a:headEnd type="none" w="sm" len="sm"/>
            <a:tailEnd type="none" w="sm" len="sm"/>
          </a:ln>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500" b="1" dirty="0">
                <a:latin typeface="Times New Roman" panose="02020603050405020304" pitchFamily="18" charset="0"/>
              </a:rPr>
              <a:t>Scanner</a:t>
            </a:r>
            <a:endParaRPr kumimoji="1" lang="en-US" altLang="zh-CN" sz="2500" b="1" dirty="0">
              <a:latin typeface="Times New Roman" panose="02020603050405020304" pitchFamily="18" charset="0"/>
            </a:endParaRPr>
          </a:p>
        </p:txBody>
      </p:sp>
      <p:sp>
        <p:nvSpPr>
          <p:cNvPr id="29703" name="Text Box 5">
            <a:hlinkClick r:id="rId2" action="ppaction://hlinksldjump"/>
          </p:cNvPr>
          <p:cNvSpPr txBox="1">
            <a:spLocks noChangeArrowheads="1"/>
          </p:cNvSpPr>
          <p:nvPr/>
        </p:nvSpPr>
        <p:spPr bwMode="auto">
          <a:xfrm>
            <a:off x="1764665" y="1931105"/>
            <a:ext cx="2016760" cy="501888"/>
          </a:xfrm>
          <a:prstGeom prst="rect">
            <a:avLst/>
          </a:prstGeom>
          <a:solidFill>
            <a:srgbClr val="FFFFFF"/>
          </a:solidFill>
          <a:ln w="25400">
            <a:solidFill>
              <a:schemeClr val="tx1"/>
            </a:solidFill>
            <a:miter lim="800000"/>
            <a:headEnd type="none" w="sm" len="sm"/>
            <a:tailEnd type="none" w="sm" len="sm"/>
          </a:ln>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500" b="1">
                <a:latin typeface="Times New Roman" panose="02020603050405020304" pitchFamily="18" charset="0"/>
              </a:rPr>
              <a:t>Parser</a:t>
            </a:r>
            <a:endParaRPr kumimoji="1" lang="en-US" altLang="zh-CN" sz="2500" b="1">
              <a:latin typeface="Times New Roman" panose="02020603050405020304" pitchFamily="18" charset="0"/>
            </a:endParaRPr>
          </a:p>
        </p:txBody>
      </p:sp>
      <p:sp>
        <p:nvSpPr>
          <p:cNvPr id="29704" name="Text Box 6">
            <a:hlinkClick r:id="rId2" action="ppaction://hlinksldjump"/>
          </p:cNvPr>
          <p:cNvSpPr txBox="1">
            <a:spLocks noChangeArrowheads="1"/>
          </p:cNvSpPr>
          <p:nvPr/>
        </p:nvSpPr>
        <p:spPr bwMode="auto">
          <a:xfrm>
            <a:off x="1260475" y="2994613"/>
            <a:ext cx="2941108" cy="501888"/>
          </a:xfrm>
          <a:prstGeom prst="rect">
            <a:avLst/>
          </a:prstGeom>
          <a:solidFill>
            <a:srgbClr val="FFFFFF"/>
          </a:solidFill>
          <a:ln w="25400">
            <a:solidFill>
              <a:schemeClr val="tx1"/>
            </a:solidFill>
            <a:miter lim="800000"/>
            <a:headEnd type="none" w="sm" len="sm"/>
            <a:tailEnd type="none" w="sm" len="sm"/>
          </a:ln>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500" b="1">
                <a:latin typeface="Times New Roman" panose="02020603050405020304" pitchFamily="18" charset="0"/>
              </a:rPr>
              <a:t>Semantic analyzer</a:t>
            </a:r>
            <a:endParaRPr kumimoji="1" lang="en-US" altLang="zh-CN" sz="2500" b="1">
              <a:latin typeface="Times New Roman" panose="02020603050405020304" pitchFamily="18" charset="0"/>
            </a:endParaRPr>
          </a:p>
        </p:txBody>
      </p:sp>
      <p:sp>
        <p:nvSpPr>
          <p:cNvPr id="29705" name="Text Box 7">
            <a:hlinkClick r:id="rId3" action="ppaction://hlinksldjump"/>
          </p:cNvPr>
          <p:cNvSpPr txBox="1">
            <a:spLocks noChangeArrowheads="1"/>
          </p:cNvSpPr>
          <p:nvPr/>
        </p:nvSpPr>
        <p:spPr bwMode="auto">
          <a:xfrm>
            <a:off x="924349" y="4030133"/>
            <a:ext cx="3697393" cy="501888"/>
          </a:xfrm>
          <a:prstGeom prst="rect">
            <a:avLst/>
          </a:prstGeom>
          <a:solidFill>
            <a:srgbClr val="FFFFFF"/>
          </a:solidFill>
          <a:ln w="25400">
            <a:solidFill>
              <a:schemeClr val="tx1"/>
            </a:solidFill>
            <a:miter lim="800000"/>
            <a:headEnd type="none" w="sm" len="sm"/>
            <a:tailEnd type="none" w="sm" len="sm"/>
          </a:ln>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500" b="1">
                <a:latin typeface="Times New Roman" panose="02020603050405020304" pitchFamily="18" charset="0"/>
              </a:rPr>
              <a:t>Source code optimizer</a:t>
            </a:r>
            <a:endParaRPr kumimoji="1" lang="en-US" altLang="zh-CN" sz="2500" b="1">
              <a:latin typeface="Times New Roman" panose="02020603050405020304" pitchFamily="18" charset="0"/>
            </a:endParaRPr>
          </a:p>
        </p:txBody>
      </p:sp>
      <p:sp>
        <p:nvSpPr>
          <p:cNvPr id="29706" name="Text Box 8">
            <a:hlinkClick r:id="rId4" action="ppaction://hlinksldjump"/>
          </p:cNvPr>
          <p:cNvSpPr txBox="1">
            <a:spLocks noChangeArrowheads="1"/>
          </p:cNvSpPr>
          <p:nvPr/>
        </p:nvSpPr>
        <p:spPr bwMode="auto">
          <a:xfrm>
            <a:off x="1260475" y="5009679"/>
            <a:ext cx="2941108" cy="501888"/>
          </a:xfrm>
          <a:prstGeom prst="rect">
            <a:avLst/>
          </a:prstGeom>
          <a:solidFill>
            <a:srgbClr val="FFFFFF"/>
          </a:solidFill>
          <a:ln w="25400">
            <a:solidFill>
              <a:schemeClr val="tx1"/>
            </a:solidFill>
            <a:miter lim="800000"/>
            <a:headEnd type="none" w="sm" len="sm"/>
            <a:tailEnd type="none" w="sm" len="sm"/>
          </a:ln>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500" b="1">
                <a:latin typeface="Times New Roman" panose="02020603050405020304" pitchFamily="18" charset="0"/>
              </a:rPr>
              <a:t>Code generator</a:t>
            </a:r>
            <a:endParaRPr kumimoji="1" lang="en-US" altLang="zh-CN" sz="2500" b="1">
              <a:latin typeface="Times New Roman" panose="02020603050405020304" pitchFamily="18" charset="0"/>
            </a:endParaRPr>
          </a:p>
        </p:txBody>
      </p:sp>
      <p:sp>
        <p:nvSpPr>
          <p:cNvPr id="29707" name="Text Box 9">
            <a:hlinkClick r:id="rId5" action="ppaction://hlinksldjump"/>
          </p:cNvPr>
          <p:cNvSpPr txBox="1">
            <a:spLocks noChangeArrowheads="1"/>
          </p:cNvSpPr>
          <p:nvPr/>
        </p:nvSpPr>
        <p:spPr bwMode="auto">
          <a:xfrm>
            <a:off x="1176444" y="6101174"/>
            <a:ext cx="3445298" cy="501888"/>
          </a:xfrm>
          <a:prstGeom prst="rect">
            <a:avLst/>
          </a:prstGeom>
          <a:solidFill>
            <a:srgbClr val="FFFFFF"/>
          </a:solidFill>
          <a:ln w="25400">
            <a:solidFill>
              <a:schemeClr val="tx1"/>
            </a:solidFill>
            <a:miter lim="800000"/>
            <a:headEnd type="none" w="sm" len="sm"/>
            <a:tailEnd type="none" w="sm" len="sm"/>
          </a:ln>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500" b="1">
                <a:latin typeface="Times New Roman" panose="02020603050405020304" pitchFamily="18" charset="0"/>
              </a:rPr>
              <a:t>Target code optimizer</a:t>
            </a:r>
            <a:endParaRPr kumimoji="1" lang="en-US" altLang="zh-CN" sz="2500" b="1">
              <a:latin typeface="Times New Roman" panose="02020603050405020304" pitchFamily="18" charset="0"/>
            </a:endParaRPr>
          </a:p>
        </p:txBody>
      </p:sp>
      <p:sp>
        <p:nvSpPr>
          <p:cNvPr id="29708" name="Line 10"/>
          <p:cNvSpPr>
            <a:spLocks noChangeShapeType="1"/>
          </p:cNvSpPr>
          <p:nvPr/>
        </p:nvSpPr>
        <p:spPr bwMode="auto">
          <a:xfrm>
            <a:off x="2771295" y="585980"/>
            <a:ext cx="0" cy="253632"/>
          </a:xfrm>
          <a:prstGeom prst="line">
            <a:avLst/>
          </a:prstGeom>
          <a:noFill/>
          <a:ln w="25400">
            <a:solidFill>
              <a:schemeClr val="tx1"/>
            </a:solidFill>
            <a:miter lim="800000"/>
            <a:tailEnd type="triangl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09" name="Line 11"/>
          <p:cNvSpPr>
            <a:spLocks noChangeShapeType="1"/>
          </p:cNvSpPr>
          <p:nvPr/>
        </p:nvSpPr>
        <p:spPr bwMode="auto">
          <a:xfrm>
            <a:off x="2773045" y="1427339"/>
            <a:ext cx="0" cy="419806"/>
          </a:xfrm>
          <a:prstGeom prst="line">
            <a:avLst/>
          </a:prstGeom>
          <a:noFill/>
          <a:ln w="25400">
            <a:solidFill>
              <a:schemeClr val="tx1"/>
            </a:solidFill>
            <a:miter lim="800000"/>
            <a:tailEnd type="triangl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10" name="Text Box 12"/>
          <p:cNvSpPr txBox="1">
            <a:spLocks noChangeArrowheads="1"/>
          </p:cNvSpPr>
          <p:nvPr/>
        </p:nvSpPr>
        <p:spPr bwMode="auto">
          <a:xfrm>
            <a:off x="2941108" y="1427339"/>
            <a:ext cx="1344507"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dirty="0">
                <a:solidFill>
                  <a:srgbClr val="3333FF"/>
                </a:solidFill>
                <a:latin typeface="Times New Roman" panose="02020603050405020304" pitchFamily="18" charset="0"/>
              </a:rPr>
              <a:t>Tokens</a:t>
            </a:r>
            <a:endParaRPr kumimoji="1" lang="en-US" altLang="zh-CN" sz="2600" b="1" dirty="0">
              <a:solidFill>
                <a:srgbClr val="3333FF"/>
              </a:solidFill>
              <a:latin typeface="Times New Roman" panose="02020603050405020304" pitchFamily="18" charset="0"/>
            </a:endParaRPr>
          </a:p>
        </p:txBody>
      </p:sp>
      <p:sp>
        <p:nvSpPr>
          <p:cNvPr id="29711" name="Line 13"/>
          <p:cNvSpPr>
            <a:spLocks noChangeShapeType="1"/>
          </p:cNvSpPr>
          <p:nvPr/>
        </p:nvSpPr>
        <p:spPr bwMode="auto">
          <a:xfrm>
            <a:off x="2773045" y="2518833"/>
            <a:ext cx="0" cy="419806"/>
          </a:xfrm>
          <a:prstGeom prst="line">
            <a:avLst/>
          </a:prstGeom>
          <a:noFill/>
          <a:ln w="25400">
            <a:solidFill>
              <a:schemeClr val="tx1"/>
            </a:solidFill>
            <a:miter lim="800000"/>
            <a:tailEnd type="triangl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12" name="Text Box 14"/>
          <p:cNvSpPr txBox="1">
            <a:spLocks noChangeArrowheads="1"/>
          </p:cNvSpPr>
          <p:nvPr/>
        </p:nvSpPr>
        <p:spPr bwMode="auto">
          <a:xfrm>
            <a:off x="2941108" y="2434872"/>
            <a:ext cx="2016760"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dirty="0">
                <a:solidFill>
                  <a:srgbClr val="3333FF"/>
                </a:solidFill>
                <a:latin typeface="Times New Roman" panose="02020603050405020304" pitchFamily="18" charset="0"/>
              </a:rPr>
              <a:t>Syntax Tree</a:t>
            </a:r>
            <a:endParaRPr kumimoji="1" lang="en-US" altLang="zh-CN" sz="2600" b="1" dirty="0">
              <a:solidFill>
                <a:srgbClr val="3333FF"/>
              </a:solidFill>
              <a:latin typeface="Times New Roman" panose="02020603050405020304" pitchFamily="18" charset="0"/>
            </a:endParaRPr>
          </a:p>
        </p:txBody>
      </p:sp>
      <p:sp>
        <p:nvSpPr>
          <p:cNvPr id="29713" name="Line 15"/>
          <p:cNvSpPr>
            <a:spLocks noChangeShapeType="1"/>
          </p:cNvSpPr>
          <p:nvPr/>
        </p:nvSpPr>
        <p:spPr bwMode="auto">
          <a:xfrm>
            <a:off x="2773045" y="3526366"/>
            <a:ext cx="0" cy="419806"/>
          </a:xfrm>
          <a:prstGeom prst="line">
            <a:avLst/>
          </a:prstGeom>
          <a:noFill/>
          <a:ln w="25400">
            <a:solidFill>
              <a:schemeClr val="tx1"/>
            </a:solidFill>
            <a:miter lim="800000"/>
            <a:tailEnd type="triangl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14" name="Text Box 16"/>
          <p:cNvSpPr txBox="1">
            <a:spLocks noChangeArrowheads="1"/>
          </p:cNvSpPr>
          <p:nvPr/>
        </p:nvSpPr>
        <p:spPr bwMode="auto">
          <a:xfrm>
            <a:off x="3025140" y="3442405"/>
            <a:ext cx="2604982"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dirty="0">
                <a:solidFill>
                  <a:srgbClr val="3333FF"/>
                </a:solidFill>
                <a:latin typeface="Times New Roman" panose="02020603050405020304" pitchFamily="18" charset="0"/>
              </a:rPr>
              <a:t>Annotated Tree</a:t>
            </a:r>
            <a:endParaRPr kumimoji="1" lang="en-US" altLang="zh-CN" sz="2600" b="1" dirty="0">
              <a:solidFill>
                <a:srgbClr val="3333FF"/>
              </a:solidFill>
              <a:latin typeface="Times New Roman" panose="02020603050405020304" pitchFamily="18" charset="0"/>
            </a:endParaRPr>
          </a:p>
        </p:txBody>
      </p:sp>
      <p:sp>
        <p:nvSpPr>
          <p:cNvPr id="29715" name="Line 17"/>
          <p:cNvSpPr>
            <a:spLocks noChangeShapeType="1"/>
          </p:cNvSpPr>
          <p:nvPr/>
        </p:nvSpPr>
        <p:spPr bwMode="auto">
          <a:xfrm>
            <a:off x="2773045" y="4547893"/>
            <a:ext cx="0" cy="419806"/>
          </a:xfrm>
          <a:prstGeom prst="line">
            <a:avLst/>
          </a:prstGeom>
          <a:noFill/>
          <a:ln w="25400">
            <a:solidFill>
              <a:schemeClr val="tx1"/>
            </a:solidFill>
            <a:miter lim="800000"/>
            <a:tailEnd type="triangl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16" name="Text Box 18"/>
          <p:cNvSpPr txBox="1">
            <a:spLocks noChangeArrowheads="1"/>
          </p:cNvSpPr>
          <p:nvPr/>
        </p:nvSpPr>
        <p:spPr bwMode="auto">
          <a:xfrm>
            <a:off x="3025140" y="4533900"/>
            <a:ext cx="3025140"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dirty="0">
                <a:solidFill>
                  <a:srgbClr val="3333FF"/>
                </a:solidFill>
                <a:latin typeface="Times New Roman" panose="02020603050405020304" pitchFamily="18" charset="0"/>
              </a:rPr>
              <a:t>Intermediate code</a:t>
            </a:r>
            <a:endParaRPr kumimoji="1" lang="en-US" altLang="zh-CN" sz="2600" b="1" dirty="0">
              <a:solidFill>
                <a:srgbClr val="3333FF"/>
              </a:solidFill>
              <a:latin typeface="Times New Roman" panose="02020603050405020304" pitchFamily="18" charset="0"/>
            </a:endParaRPr>
          </a:p>
        </p:txBody>
      </p:sp>
      <p:sp>
        <p:nvSpPr>
          <p:cNvPr id="29717" name="Line 19"/>
          <p:cNvSpPr>
            <a:spLocks noChangeShapeType="1"/>
          </p:cNvSpPr>
          <p:nvPr/>
        </p:nvSpPr>
        <p:spPr bwMode="auto">
          <a:xfrm>
            <a:off x="2773045" y="5541433"/>
            <a:ext cx="0" cy="419806"/>
          </a:xfrm>
          <a:prstGeom prst="line">
            <a:avLst/>
          </a:prstGeom>
          <a:noFill/>
          <a:ln w="25400">
            <a:solidFill>
              <a:schemeClr val="tx1"/>
            </a:solidFill>
            <a:miter lim="800000"/>
            <a:tailEnd type="triangl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18" name="Text Box 20"/>
          <p:cNvSpPr txBox="1">
            <a:spLocks noChangeArrowheads="1"/>
          </p:cNvSpPr>
          <p:nvPr/>
        </p:nvSpPr>
        <p:spPr bwMode="auto">
          <a:xfrm>
            <a:off x="3109172" y="5541433"/>
            <a:ext cx="2100792" cy="5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100794" tIns="50397" rIns="100794" bIns="5039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dirty="0">
                <a:solidFill>
                  <a:srgbClr val="3333FF"/>
                </a:solidFill>
                <a:latin typeface="Times New Roman" panose="02020603050405020304" pitchFamily="18" charset="0"/>
              </a:rPr>
              <a:t>Target code</a:t>
            </a:r>
            <a:endParaRPr kumimoji="1" lang="en-US" altLang="zh-CN" sz="2600" b="1" dirty="0">
              <a:solidFill>
                <a:srgbClr val="3333FF"/>
              </a:solidFill>
              <a:latin typeface="Times New Roman" panose="02020603050405020304" pitchFamily="18" charset="0"/>
            </a:endParaRPr>
          </a:p>
        </p:txBody>
      </p:sp>
      <p:sp>
        <p:nvSpPr>
          <p:cNvPr id="29719" name="Line 21"/>
          <p:cNvSpPr>
            <a:spLocks noChangeShapeType="1"/>
          </p:cNvSpPr>
          <p:nvPr/>
        </p:nvSpPr>
        <p:spPr bwMode="auto">
          <a:xfrm>
            <a:off x="2773045" y="6632928"/>
            <a:ext cx="0" cy="503767"/>
          </a:xfrm>
          <a:prstGeom prst="line">
            <a:avLst/>
          </a:prstGeom>
          <a:noFill/>
          <a:ln w="25400">
            <a:solidFill>
              <a:schemeClr val="tx1"/>
            </a:solidFill>
            <a:miter lim="800000"/>
            <a:tailEnd type="triangl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20" name="Line 23"/>
          <p:cNvSpPr>
            <a:spLocks noChangeShapeType="1"/>
          </p:cNvSpPr>
          <p:nvPr/>
        </p:nvSpPr>
        <p:spPr bwMode="auto">
          <a:xfrm>
            <a:off x="4201584" y="3274484"/>
            <a:ext cx="2184823" cy="335844"/>
          </a:xfrm>
          <a:prstGeom prst="line">
            <a:avLst/>
          </a:prstGeom>
          <a:noFill/>
          <a:ln w="25400">
            <a:solidFill>
              <a:schemeClr val="tx1"/>
            </a:solidFill>
            <a:prstDash val="dash"/>
            <a:miter lim="800000"/>
            <a:tailEnd type="non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21" name="Line 24"/>
          <p:cNvSpPr>
            <a:spLocks noChangeShapeType="1"/>
          </p:cNvSpPr>
          <p:nvPr/>
        </p:nvSpPr>
        <p:spPr bwMode="auto">
          <a:xfrm flipV="1">
            <a:off x="4621742" y="3610328"/>
            <a:ext cx="1764665" cy="671689"/>
          </a:xfrm>
          <a:prstGeom prst="line">
            <a:avLst/>
          </a:prstGeom>
          <a:noFill/>
          <a:ln w="25400">
            <a:solidFill>
              <a:schemeClr val="tx1"/>
            </a:solidFill>
            <a:prstDash val="dash"/>
            <a:miter lim="800000"/>
            <a:tailEnd type="non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22" name="Line 25"/>
          <p:cNvSpPr>
            <a:spLocks noChangeShapeType="1"/>
          </p:cNvSpPr>
          <p:nvPr/>
        </p:nvSpPr>
        <p:spPr bwMode="auto">
          <a:xfrm>
            <a:off x="3781425" y="2182989"/>
            <a:ext cx="2604982" cy="1427339"/>
          </a:xfrm>
          <a:prstGeom prst="line">
            <a:avLst/>
          </a:prstGeom>
          <a:noFill/>
          <a:ln w="25400">
            <a:solidFill>
              <a:schemeClr val="tx1"/>
            </a:solidFill>
            <a:prstDash val="dash"/>
            <a:miter lim="800000"/>
            <a:tailEnd type="non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23" name="Line 26"/>
          <p:cNvSpPr>
            <a:spLocks noChangeShapeType="1"/>
          </p:cNvSpPr>
          <p:nvPr/>
        </p:nvSpPr>
        <p:spPr bwMode="auto">
          <a:xfrm flipV="1">
            <a:off x="4201584" y="3610328"/>
            <a:ext cx="2184823" cy="1763183"/>
          </a:xfrm>
          <a:prstGeom prst="line">
            <a:avLst/>
          </a:prstGeom>
          <a:noFill/>
          <a:ln w="25400">
            <a:solidFill>
              <a:schemeClr val="tx1"/>
            </a:solidFill>
            <a:prstDash val="dash"/>
            <a:miter lim="800000"/>
            <a:tailEnd type="non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24" name="Line 27"/>
          <p:cNvSpPr>
            <a:spLocks noChangeShapeType="1"/>
          </p:cNvSpPr>
          <p:nvPr/>
        </p:nvSpPr>
        <p:spPr bwMode="auto">
          <a:xfrm flipV="1">
            <a:off x="4705774" y="3610328"/>
            <a:ext cx="1680633" cy="2770717"/>
          </a:xfrm>
          <a:prstGeom prst="line">
            <a:avLst/>
          </a:prstGeom>
          <a:noFill/>
          <a:ln w="25400">
            <a:solidFill>
              <a:schemeClr val="tx1"/>
            </a:solidFill>
            <a:prstDash val="dash"/>
            <a:miter lim="800000"/>
            <a:tailEnd type="non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25" name="Line 28"/>
          <p:cNvSpPr>
            <a:spLocks noChangeShapeType="1"/>
          </p:cNvSpPr>
          <p:nvPr/>
        </p:nvSpPr>
        <p:spPr bwMode="auto">
          <a:xfrm>
            <a:off x="3781425" y="1175456"/>
            <a:ext cx="2604982" cy="2434872"/>
          </a:xfrm>
          <a:prstGeom prst="line">
            <a:avLst/>
          </a:prstGeom>
          <a:noFill/>
          <a:ln w="25400">
            <a:solidFill>
              <a:schemeClr val="tx1"/>
            </a:solidFill>
            <a:prstDash val="dash"/>
            <a:miter lim="800000"/>
            <a:tailEnd type="none" w="lg" len="med"/>
          </a:ln>
          <a:extLst>
            <a:ext uri="{909E8E84-426E-40DD-AFC4-6F175D3DCCD1}">
              <a14:hiddenFill xmlns:a14="http://schemas.microsoft.com/office/drawing/2010/main">
                <a:noFill/>
              </a14:hiddenFill>
            </a:ext>
          </a:extLst>
        </p:spPr>
        <p:txBody>
          <a:bodyPr wrap="none" lIns="100794" tIns="50397" rIns="100794" bIns="50397"/>
          <a:lstStyle/>
          <a:p>
            <a:endParaRPr lang="zh-CN" altLang="en-US"/>
          </a:p>
        </p:txBody>
      </p:sp>
      <p:sp>
        <p:nvSpPr>
          <p:cNvPr id="29728" name="Line 30"/>
          <p:cNvSpPr>
            <a:spLocks noChangeShapeType="1"/>
          </p:cNvSpPr>
          <p:nvPr/>
        </p:nvSpPr>
        <p:spPr bwMode="auto">
          <a:xfrm flipV="1">
            <a:off x="6386407" y="2938639"/>
            <a:ext cx="840317" cy="671689"/>
          </a:xfrm>
          <a:prstGeom prst="line">
            <a:avLst/>
          </a:prstGeom>
          <a:noFill/>
          <a:ln w="25400">
            <a:solidFill>
              <a:schemeClr val="tx1"/>
            </a:solidFill>
            <a:prstDash val="dash"/>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9" name="Line 31"/>
          <p:cNvSpPr>
            <a:spLocks noChangeShapeType="1"/>
          </p:cNvSpPr>
          <p:nvPr/>
        </p:nvSpPr>
        <p:spPr bwMode="auto">
          <a:xfrm>
            <a:off x="6386407" y="3666302"/>
            <a:ext cx="840317" cy="0"/>
          </a:xfrm>
          <a:prstGeom prst="line">
            <a:avLst/>
          </a:prstGeom>
          <a:noFill/>
          <a:ln w="25400">
            <a:solidFill>
              <a:schemeClr val="tx1"/>
            </a:solidFill>
            <a:prstDash val="dash"/>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0" name="Line 32"/>
          <p:cNvSpPr>
            <a:spLocks noChangeShapeType="1"/>
          </p:cNvSpPr>
          <p:nvPr/>
        </p:nvSpPr>
        <p:spPr bwMode="auto">
          <a:xfrm>
            <a:off x="6386407" y="3694289"/>
            <a:ext cx="756285" cy="671689"/>
          </a:xfrm>
          <a:prstGeom prst="line">
            <a:avLst/>
          </a:prstGeom>
          <a:noFill/>
          <a:ln w="25400">
            <a:solidFill>
              <a:schemeClr val="tx1"/>
            </a:solidFill>
            <a:prstDash val="dash"/>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1" name="Text Box 33"/>
          <p:cNvSpPr txBox="1">
            <a:spLocks noChangeArrowheads="1"/>
          </p:cNvSpPr>
          <p:nvPr/>
        </p:nvSpPr>
        <p:spPr bwMode="auto">
          <a:xfrm>
            <a:off x="7310755" y="2434872"/>
            <a:ext cx="2016760" cy="493272"/>
          </a:xfrm>
          <a:prstGeom prst="rect">
            <a:avLst/>
          </a:prstGeom>
          <a:solidFill>
            <a:srgbClr val="FFFFFF"/>
          </a:solidFill>
          <a:ln w="25400">
            <a:solidFill>
              <a:srgbClr val="0000FF"/>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b="1" dirty="0">
                <a:solidFill>
                  <a:schemeClr val="accent2">
                    <a:lumMod val="75000"/>
                  </a:schemeClr>
                </a:solidFill>
                <a:latin typeface="Times New Roman" panose="02020603050405020304" pitchFamily="18" charset="0"/>
              </a:rPr>
              <a:t>Literal table</a:t>
            </a:r>
            <a:endParaRPr kumimoji="1" lang="en-US" altLang="zh-CN" sz="2600" b="1" dirty="0">
              <a:solidFill>
                <a:schemeClr val="accent2">
                  <a:lumMod val="75000"/>
                </a:schemeClr>
              </a:solidFill>
              <a:latin typeface="Times New Roman" panose="02020603050405020304" pitchFamily="18" charset="0"/>
            </a:endParaRPr>
          </a:p>
        </p:txBody>
      </p:sp>
      <p:sp>
        <p:nvSpPr>
          <p:cNvPr id="29732" name="Text Box 34">
            <a:hlinkClick r:id="rId6" action="ppaction://hlinksldjump"/>
          </p:cNvPr>
          <p:cNvSpPr txBox="1">
            <a:spLocks noChangeArrowheads="1"/>
          </p:cNvSpPr>
          <p:nvPr/>
        </p:nvSpPr>
        <p:spPr bwMode="auto">
          <a:xfrm>
            <a:off x="7226724" y="3358444"/>
            <a:ext cx="2268855" cy="493272"/>
          </a:xfrm>
          <a:prstGeom prst="rect">
            <a:avLst/>
          </a:prstGeom>
          <a:solidFill>
            <a:srgbClr val="FFFFFF"/>
          </a:solidFill>
          <a:ln w="25400">
            <a:solidFill>
              <a:srgbClr val="0000FF"/>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b="1">
                <a:solidFill>
                  <a:schemeClr val="accent2">
                    <a:lumMod val="75000"/>
                  </a:schemeClr>
                </a:solidFill>
                <a:latin typeface="Times New Roman" panose="02020603050405020304" pitchFamily="18" charset="0"/>
              </a:rPr>
              <a:t>Symbol table</a:t>
            </a:r>
            <a:endParaRPr kumimoji="1" lang="en-US" altLang="zh-CN" sz="2600" b="1">
              <a:solidFill>
                <a:schemeClr val="accent2">
                  <a:lumMod val="75000"/>
                </a:schemeClr>
              </a:solidFill>
              <a:latin typeface="Times New Roman" panose="02020603050405020304" pitchFamily="18" charset="0"/>
            </a:endParaRPr>
          </a:p>
        </p:txBody>
      </p:sp>
      <p:sp>
        <p:nvSpPr>
          <p:cNvPr id="29733" name="Text Box 35"/>
          <p:cNvSpPr txBox="1">
            <a:spLocks noChangeArrowheads="1"/>
          </p:cNvSpPr>
          <p:nvPr/>
        </p:nvSpPr>
        <p:spPr bwMode="auto">
          <a:xfrm>
            <a:off x="7142692" y="4282017"/>
            <a:ext cx="2520950" cy="493272"/>
          </a:xfrm>
          <a:prstGeom prst="rect">
            <a:avLst/>
          </a:prstGeom>
          <a:solidFill>
            <a:srgbClr val="FFFFFF"/>
          </a:solidFill>
          <a:ln w="25400">
            <a:solidFill>
              <a:srgbClr val="0000FF"/>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600" b="1">
                <a:solidFill>
                  <a:schemeClr val="accent2">
                    <a:lumMod val="75000"/>
                  </a:schemeClr>
                </a:solidFill>
                <a:latin typeface="Times New Roman" panose="02020603050405020304" pitchFamily="18" charset="0"/>
              </a:rPr>
              <a:t>Error handler</a:t>
            </a:r>
            <a:endParaRPr kumimoji="1" lang="en-US" altLang="zh-CN" sz="2600" b="1">
              <a:solidFill>
                <a:schemeClr val="accent2">
                  <a:lumMod val="75000"/>
                </a:schemeClr>
              </a:solidFill>
              <a:latin typeface="Times New Roman" panose="02020603050405020304" pitchFamily="18" charset="0"/>
            </a:endParaRPr>
          </a:p>
        </p:txBody>
      </p:sp>
      <p:sp>
        <p:nvSpPr>
          <p:cNvPr id="29734" name="Text Box 36">
            <a:hlinkClick r:id="rId6" action="ppaction://hlinksldjump"/>
          </p:cNvPr>
          <p:cNvSpPr txBox="1">
            <a:spLocks noChangeArrowheads="1"/>
          </p:cNvSpPr>
          <p:nvPr/>
        </p:nvSpPr>
        <p:spPr bwMode="auto">
          <a:xfrm>
            <a:off x="6554470" y="5205589"/>
            <a:ext cx="3529330" cy="130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600" b="1">
                <a:solidFill>
                  <a:srgbClr val="000000"/>
                </a:solidFill>
                <a:latin typeface="Times New Roman" panose="02020603050405020304" pitchFamily="18" charset="0"/>
              </a:rPr>
              <a:t>Auxiliary components that interact with some phases</a:t>
            </a:r>
            <a:endParaRPr kumimoji="1" lang="en-US" altLang="zh-CN" sz="2600" b="1">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3657600" y="1828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3651250" y="1822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3657600" y="2514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Freeform 3"/>
          <p:cNvSpPr/>
          <p:nvPr/>
        </p:nvSpPr>
        <p:spPr>
          <a:xfrm>
            <a:off x="3651250" y="2508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Freeform 3"/>
          <p:cNvSpPr/>
          <p:nvPr/>
        </p:nvSpPr>
        <p:spPr>
          <a:xfrm>
            <a:off x="3657600" y="3200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Freeform 3"/>
          <p:cNvSpPr/>
          <p:nvPr/>
        </p:nvSpPr>
        <p:spPr>
          <a:xfrm>
            <a:off x="3651250" y="3194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3"/>
          <p:cNvSpPr/>
          <p:nvPr/>
        </p:nvSpPr>
        <p:spPr>
          <a:xfrm>
            <a:off x="3657600" y="3886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63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3"/>
          <p:cNvSpPr/>
          <p:nvPr/>
        </p:nvSpPr>
        <p:spPr>
          <a:xfrm>
            <a:off x="3651250" y="3879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3"/>
          <p:cNvSpPr/>
          <p:nvPr/>
        </p:nvSpPr>
        <p:spPr>
          <a:xfrm>
            <a:off x="3657600" y="4572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Freeform 3"/>
          <p:cNvSpPr/>
          <p:nvPr/>
        </p:nvSpPr>
        <p:spPr>
          <a:xfrm>
            <a:off x="3651250" y="4565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3"/>
          <p:cNvSpPr/>
          <p:nvPr/>
        </p:nvSpPr>
        <p:spPr>
          <a:xfrm>
            <a:off x="3657600" y="5257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Freeform 3"/>
          <p:cNvSpPr/>
          <p:nvPr/>
        </p:nvSpPr>
        <p:spPr>
          <a:xfrm>
            <a:off x="3651250" y="5251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Freeform 3"/>
          <p:cNvSpPr/>
          <p:nvPr/>
        </p:nvSpPr>
        <p:spPr>
          <a:xfrm>
            <a:off x="3657600" y="5943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3651250" y="5937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2286000" y="20574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Freeform 3"/>
          <p:cNvSpPr/>
          <p:nvPr/>
        </p:nvSpPr>
        <p:spPr>
          <a:xfrm>
            <a:off x="2279650" y="20510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Freeform 3"/>
          <p:cNvSpPr/>
          <p:nvPr/>
        </p:nvSpPr>
        <p:spPr>
          <a:xfrm>
            <a:off x="6629400" y="61722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Freeform 3"/>
          <p:cNvSpPr/>
          <p:nvPr/>
        </p:nvSpPr>
        <p:spPr>
          <a:xfrm>
            <a:off x="6623050" y="61658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Freeform 3"/>
          <p:cNvSpPr/>
          <p:nvPr/>
        </p:nvSpPr>
        <p:spPr>
          <a:xfrm>
            <a:off x="914400" y="1600200"/>
            <a:ext cx="1371600" cy="1371600"/>
          </a:xfrm>
          <a:custGeom>
            <a:avLst/>
            <a:gdLst>
              <a:gd name="connsiteX0" fmla="*/ 85089 w 1371600"/>
              <a:gd name="connsiteY0" fmla="*/ 1371600 h 1371600"/>
              <a:gd name="connsiteX1" fmla="*/ 0 w 1371600"/>
              <a:gd name="connsiteY1" fmla="*/ 1286510 h 1371600"/>
              <a:gd name="connsiteX2" fmla="*/ 85089 w 1371600"/>
              <a:gd name="connsiteY2" fmla="*/ 1200150 h 1371600"/>
              <a:gd name="connsiteX3" fmla="*/ 171450 w 1371600"/>
              <a:gd name="connsiteY3" fmla="*/ 1200150 h 1371600"/>
              <a:gd name="connsiteX4" fmla="*/ 171450 w 1371600"/>
              <a:gd name="connsiteY4" fmla="*/ 85089 h 1371600"/>
              <a:gd name="connsiteX5" fmla="*/ 256539 w 1371600"/>
              <a:gd name="connsiteY5" fmla="*/ 0 h 1371600"/>
              <a:gd name="connsiteX6" fmla="*/ 1286510 w 1371600"/>
              <a:gd name="connsiteY6" fmla="*/ 0 h 1371600"/>
              <a:gd name="connsiteX7" fmla="*/ 1371600 w 1371600"/>
              <a:gd name="connsiteY7" fmla="*/ 85089 h 1371600"/>
              <a:gd name="connsiteX8" fmla="*/ 1286510 w 1371600"/>
              <a:gd name="connsiteY8" fmla="*/ 171450 h 1371600"/>
              <a:gd name="connsiteX9" fmla="*/ 1200150 w 1371600"/>
              <a:gd name="connsiteY9" fmla="*/ 171450 h 1371600"/>
              <a:gd name="connsiteX10" fmla="*/ 1200150 w 1371600"/>
              <a:gd name="connsiteY10" fmla="*/ 1286510 h 1371600"/>
              <a:gd name="connsiteX11" fmla="*/ 1115060 w 1371600"/>
              <a:gd name="connsiteY11" fmla="*/ 1371600 h 1371600"/>
              <a:gd name="connsiteX12" fmla="*/ 85089 w 1371600"/>
              <a:gd name="connsiteY12"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71600" h="1371600">
                <a:moveTo>
                  <a:pt x="85089" y="1371600"/>
                </a:moveTo>
                <a:cubicBezTo>
                  <a:pt x="43180" y="1371600"/>
                  <a:pt x="0" y="1328420"/>
                  <a:pt x="0" y="1286510"/>
                </a:cubicBezTo>
                <a:cubicBezTo>
                  <a:pt x="0" y="1243329"/>
                  <a:pt x="43180" y="1200150"/>
                  <a:pt x="85089" y="1200150"/>
                </a:cubicBezTo>
                <a:lnTo>
                  <a:pt x="171450" y="1200150"/>
                </a:lnTo>
                <a:lnTo>
                  <a:pt x="171450" y="85089"/>
                </a:lnTo>
                <a:cubicBezTo>
                  <a:pt x="171450" y="43179"/>
                  <a:pt x="214630" y="0"/>
                  <a:pt x="256539" y="0"/>
                </a:cubicBezTo>
                <a:lnTo>
                  <a:pt x="1286510" y="0"/>
                </a:lnTo>
                <a:cubicBezTo>
                  <a:pt x="1328420" y="0"/>
                  <a:pt x="1371600" y="43179"/>
                  <a:pt x="1371600" y="85089"/>
                </a:cubicBezTo>
                <a:cubicBezTo>
                  <a:pt x="1371600" y="128270"/>
                  <a:pt x="1328420" y="171450"/>
                  <a:pt x="1286510" y="171450"/>
                </a:cubicBezTo>
                <a:lnTo>
                  <a:pt x="1200150" y="171450"/>
                </a:lnTo>
                <a:lnTo>
                  <a:pt x="1200150" y="1286510"/>
                </a:lnTo>
                <a:cubicBezTo>
                  <a:pt x="1200150" y="1328420"/>
                  <a:pt x="1156970" y="1371600"/>
                  <a:pt x="1115060" y="1371600"/>
                </a:cubicBezTo>
                <a:lnTo>
                  <a:pt x="85089" y="137160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Freeform 3"/>
          <p:cNvSpPr/>
          <p:nvPr/>
        </p:nvSpPr>
        <p:spPr>
          <a:xfrm>
            <a:off x="908050" y="1593850"/>
            <a:ext cx="1384300" cy="1384300"/>
          </a:xfrm>
          <a:custGeom>
            <a:avLst/>
            <a:gdLst>
              <a:gd name="connsiteX0" fmla="*/ 91439 w 1384300"/>
              <a:gd name="connsiteY0" fmla="*/ 1377950 h 1384300"/>
              <a:gd name="connsiteX1" fmla="*/ 6350 w 1384300"/>
              <a:gd name="connsiteY1" fmla="*/ 1292860 h 1384300"/>
              <a:gd name="connsiteX2" fmla="*/ 91439 w 1384300"/>
              <a:gd name="connsiteY2" fmla="*/ 1206500 h 1384300"/>
              <a:gd name="connsiteX3" fmla="*/ 177800 w 1384300"/>
              <a:gd name="connsiteY3" fmla="*/ 1206500 h 1384300"/>
              <a:gd name="connsiteX4" fmla="*/ 177800 w 1384300"/>
              <a:gd name="connsiteY4" fmla="*/ 91439 h 1384300"/>
              <a:gd name="connsiteX5" fmla="*/ 262889 w 1384300"/>
              <a:gd name="connsiteY5" fmla="*/ 6350 h 1384300"/>
              <a:gd name="connsiteX6" fmla="*/ 1292860 w 1384300"/>
              <a:gd name="connsiteY6" fmla="*/ 6350 h 1384300"/>
              <a:gd name="connsiteX7" fmla="*/ 1377950 w 1384300"/>
              <a:gd name="connsiteY7" fmla="*/ 91439 h 1384300"/>
              <a:gd name="connsiteX8" fmla="*/ 1292860 w 1384300"/>
              <a:gd name="connsiteY8" fmla="*/ 177800 h 1384300"/>
              <a:gd name="connsiteX9" fmla="*/ 1206500 w 1384300"/>
              <a:gd name="connsiteY9" fmla="*/ 177800 h 1384300"/>
              <a:gd name="connsiteX10" fmla="*/ 1206500 w 1384300"/>
              <a:gd name="connsiteY10" fmla="*/ 1292860 h 1384300"/>
              <a:gd name="connsiteX11" fmla="*/ 1121410 w 1384300"/>
              <a:gd name="connsiteY11" fmla="*/ 1377950 h 1384300"/>
              <a:gd name="connsiteX12" fmla="*/ 91439 w 1384300"/>
              <a:gd name="connsiteY12"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84300" h="1384300">
                <a:moveTo>
                  <a:pt x="91439" y="1377950"/>
                </a:moveTo>
                <a:cubicBezTo>
                  <a:pt x="49530" y="1377950"/>
                  <a:pt x="6350" y="1334770"/>
                  <a:pt x="6350" y="1292860"/>
                </a:cubicBezTo>
                <a:cubicBezTo>
                  <a:pt x="6350" y="1249679"/>
                  <a:pt x="49530" y="1206500"/>
                  <a:pt x="91439" y="1206500"/>
                </a:cubicBezTo>
                <a:lnTo>
                  <a:pt x="177800" y="1206500"/>
                </a:lnTo>
                <a:lnTo>
                  <a:pt x="177800" y="91439"/>
                </a:lnTo>
                <a:cubicBezTo>
                  <a:pt x="177800" y="49529"/>
                  <a:pt x="220980" y="6350"/>
                  <a:pt x="262889" y="6350"/>
                </a:cubicBezTo>
                <a:lnTo>
                  <a:pt x="1292860" y="6350"/>
                </a:lnTo>
                <a:cubicBezTo>
                  <a:pt x="1334770" y="6350"/>
                  <a:pt x="1377950" y="49529"/>
                  <a:pt x="1377950" y="91439"/>
                </a:cubicBezTo>
                <a:cubicBezTo>
                  <a:pt x="1377950" y="134620"/>
                  <a:pt x="1334770" y="177800"/>
                  <a:pt x="1292860" y="177800"/>
                </a:cubicBezTo>
                <a:lnTo>
                  <a:pt x="1206500" y="177800"/>
                </a:lnTo>
                <a:lnTo>
                  <a:pt x="1206500" y="1292860"/>
                </a:lnTo>
                <a:cubicBezTo>
                  <a:pt x="1206500" y="1334770"/>
                  <a:pt x="1163320" y="1377950"/>
                  <a:pt x="1121410" y="1377950"/>
                </a:cubicBezTo>
                <a:lnTo>
                  <a:pt x="91439"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Freeform 3"/>
          <p:cNvSpPr/>
          <p:nvPr/>
        </p:nvSpPr>
        <p:spPr>
          <a:xfrm>
            <a:off x="1129030" y="1685289"/>
            <a:ext cx="128269" cy="86360"/>
          </a:xfrm>
          <a:custGeom>
            <a:avLst/>
            <a:gdLst>
              <a:gd name="connsiteX0" fmla="*/ 128269 w 128269"/>
              <a:gd name="connsiteY0" fmla="*/ 0 h 86360"/>
              <a:gd name="connsiteX1" fmla="*/ 41909 w 128269"/>
              <a:gd name="connsiteY1" fmla="*/ 86360 h 86360"/>
              <a:gd name="connsiteX2" fmla="*/ 0 w 128269"/>
              <a:gd name="connsiteY2" fmla="*/ 43180 h 86360"/>
              <a:gd name="connsiteX3" fmla="*/ 41909 w 128269"/>
              <a:gd name="connsiteY3" fmla="*/ 0 h 86360"/>
              <a:gd name="connsiteX4" fmla="*/ 128269 w 128269"/>
              <a:gd name="connsiteY4" fmla="*/ 0 h 863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269" h="86360">
                <a:moveTo>
                  <a:pt x="128269" y="0"/>
                </a:moveTo>
                <a:cubicBezTo>
                  <a:pt x="128269" y="43180"/>
                  <a:pt x="85089" y="86360"/>
                  <a:pt x="41909" y="86360"/>
                </a:cubicBezTo>
                <a:cubicBezTo>
                  <a:pt x="20319" y="86360"/>
                  <a:pt x="0" y="64770"/>
                  <a:pt x="0" y="43180"/>
                </a:cubicBezTo>
                <a:cubicBezTo>
                  <a:pt x="0" y="21589"/>
                  <a:pt x="20319" y="0"/>
                  <a:pt x="41909" y="0"/>
                </a:cubicBezTo>
                <a:lnTo>
                  <a:pt x="128269"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Freeform 3"/>
          <p:cNvSpPr/>
          <p:nvPr/>
        </p:nvSpPr>
        <p:spPr>
          <a:xfrm>
            <a:off x="1122680" y="1678939"/>
            <a:ext cx="140969" cy="99060"/>
          </a:xfrm>
          <a:custGeom>
            <a:avLst/>
            <a:gdLst>
              <a:gd name="connsiteX0" fmla="*/ 134619 w 140969"/>
              <a:gd name="connsiteY0" fmla="*/ 6350 h 99060"/>
              <a:gd name="connsiteX1" fmla="*/ 48259 w 140969"/>
              <a:gd name="connsiteY1" fmla="*/ 92710 h 99060"/>
              <a:gd name="connsiteX2" fmla="*/ 6350 w 140969"/>
              <a:gd name="connsiteY2" fmla="*/ 49530 h 99060"/>
              <a:gd name="connsiteX3" fmla="*/ 48259 w 140969"/>
              <a:gd name="connsiteY3" fmla="*/ 6350 h 99060"/>
              <a:gd name="connsiteX4" fmla="*/ 134619 w 140969"/>
              <a:gd name="connsiteY4" fmla="*/ 6350 h 990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969" h="99060">
                <a:moveTo>
                  <a:pt x="134619" y="6350"/>
                </a:moveTo>
                <a:cubicBezTo>
                  <a:pt x="134619" y="49530"/>
                  <a:pt x="91439" y="92710"/>
                  <a:pt x="48259" y="92710"/>
                </a:cubicBezTo>
                <a:cubicBezTo>
                  <a:pt x="26669" y="92710"/>
                  <a:pt x="6350" y="71120"/>
                  <a:pt x="6350" y="49530"/>
                </a:cubicBezTo>
                <a:cubicBezTo>
                  <a:pt x="6350" y="27939"/>
                  <a:pt x="26669" y="6350"/>
                  <a:pt x="48259" y="6350"/>
                </a:cubicBezTo>
                <a:lnTo>
                  <a:pt x="134619"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Freeform 3"/>
          <p:cNvSpPr/>
          <p:nvPr/>
        </p:nvSpPr>
        <p:spPr>
          <a:xfrm>
            <a:off x="914400" y="2800350"/>
            <a:ext cx="171450" cy="171450"/>
          </a:xfrm>
          <a:custGeom>
            <a:avLst/>
            <a:gdLst>
              <a:gd name="connsiteX0" fmla="*/ 171450 w 171450"/>
              <a:gd name="connsiteY0" fmla="*/ 86360 h 171450"/>
              <a:gd name="connsiteX1" fmla="*/ 85089 w 171450"/>
              <a:gd name="connsiteY1" fmla="*/ 171450 h 171450"/>
              <a:gd name="connsiteX2" fmla="*/ 0 w 171450"/>
              <a:gd name="connsiteY2" fmla="*/ 86360 h 171450"/>
              <a:gd name="connsiteX3" fmla="*/ 85089 w 171450"/>
              <a:gd name="connsiteY3" fmla="*/ 0 h 171450"/>
              <a:gd name="connsiteX4" fmla="*/ 128269 w 171450"/>
              <a:gd name="connsiteY4" fmla="*/ 43179 h 171450"/>
              <a:gd name="connsiteX5" fmla="*/ 85089 w 171450"/>
              <a:gd name="connsiteY5" fmla="*/ 86360 h 171450"/>
              <a:gd name="connsiteX6" fmla="*/ 171450 w 171450"/>
              <a:gd name="connsiteY6" fmla="*/ 86360 h 1714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71450" h="171450">
                <a:moveTo>
                  <a:pt x="171450" y="86360"/>
                </a:moveTo>
                <a:cubicBezTo>
                  <a:pt x="171450" y="128270"/>
                  <a:pt x="128269" y="171450"/>
                  <a:pt x="85089" y="171450"/>
                </a:cubicBezTo>
                <a:cubicBezTo>
                  <a:pt x="43180" y="171450"/>
                  <a:pt x="0" y="128270"/>
                  <a:pt x="0" y="86360"/>
                </a:cubicBezTo>
                <a:cubicBezTo>
                  <a:pt x="0" y="43179"/>
                  <a:pt x="43180" y="0"/>
                  <a:pt x="85089" y="0"/>
                </a:cubicBezTo>
                <a:cubicBezTo>
                  <a:pt x="106680" y="0"/>
                  <a:pt x="128269" y="21589"/>
                  <a:pt x="128269" y="43179"/>
                </a:cubicBezTo>
                <a:cubicBezTo>
                  <a:pt x="128269" y="64770"/>
                  <a:pt x="106680" y="86360"/>
                  <a:pt x="85089" y="86360"/>
                </a:cubicBezTo>
                <a:lnTo>
                  <a:pt x="171450" y="8636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Freeform 3"/>
          <p:cNvSpPr/>
          <p:nvPr/>
        </p:nvSpPr>
        <p:spPr>
          <a:xfrm>
            <a:off x="908050" y="2794000"/>
            <a:ext cx="184150" cy="184150"/>
          </a:xfrm>
          <a:custGeom>
            <a:avLst/>
            <a:gdLst>
              <a:gd name="connsiteX0" fmla="*/ 177800 w 184150"/>
              <a:gd name="connsiteY0" fmla="*/ 92710 h 184150"/>
              <a:gd name="connsiteX1" fmla="*/ 91439 w 184150"/>
              <a:gd name="connsiteY1" fmla="*/ 177800 h 184150"/>
              <a:gd name="connsiteX2" fmla="*/ 6350 w 184150"/>
              <a:gd name="connsiteY2" fmla="*/ 92710 h 184150"/>
              <a:gd name="connsiteX3" fmla="*/ 91439 w 184150"/>
              <a:gd name="connsiteY3" fmla="*/ 6350 h 184150"/>
              <a:gd name="connsiteX4" fmla="*/ 134619 w 184150"/>
              <a:gd name="connsiteY4" fmla="*/ 49529 h 184150"/>
              <a:gd name="connsiteX5" fmla="*/ 91439 w 184150"/>
              <a:gd name="connsiteY5" fmla="*/ 92710 h 184150"/>
              <a:gd name="connsiteX6" fmla="*/ 177800 w 184150"/>
              <a:gd name="connsiteY6" fmla="*/ 92710 h 1841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84150" h="184150">
                <a:moveTo>
                  <a:pt x="177800" y="92710"/>
                </a:moveTo>
                <a:cubicBezTo>
                  <a:pt x="177800" y="134620"/>
                  <a:pt x="134619" y="177800"/>
                  <a:pt x="91439" y="177800"/>
                </a:cubicBezTo>
                <a:cubicBezTo>
                  <a:pt x="49530" y="177800"/>
                  <a:pt x="6350" y="134620"/>
                  <a:pt x="6350" y="92710"/>
                </a:cubicBezTo>
                <a:cubicBezTo>
                  <a:pt x="6350" y="49529"/>
                  <a:pt x="49530" y="6350"/>
                  <a:pt x="91439" y="6350"/>
                </a:cubicBezTo>
                <a:cubicBezTo>
                  <a:pt x="113030" y="6350"/>
                  <a:pt x="134619" y="27939"/>
                  <a:pt x="134619" y="49529"/>
                </a:cubicBezTo>
                <a:cubicBezTo>
                  <a:pt x="134619" y="71120"/>
                  <a:pt x="113030" y="92710"/>
                  <a:pt x="91439" y="92710"/>
                </a:cubicBezTo>
                <a:lnTo>
                  <a:pt x="177800" y="9271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Freeform 3"/>
          <p:cNvSpPr/>
          <p:nvPr/>
        </p:nvSpPr>
        <p:spPr>
          <a:xfrm>
            <a:off x="1170939" y="1600200"/>
            <a:ext cx="86360" cy="85089"/>
          </a:xfrm>
          <a:custGeom>
            <a:avLst/>
            <a:gdLst>
              <a:gd name="connsiteX0" fmla="*/ 0 w 86360"/>
              <a:gd name="connsiteY0" fmla="*/ 0 h 85089"/>
              <a:gd name="connsiteX1" fmla="*/ 86360 w 86360"/>
              <a:gd name="connsiteY1" fmla="*/ 85089 h 85089"/>
              <a:gd name="connsiteX2" fmla="*/ 0 w 86360"/>
              <a:gd name="connsiteY2" fmla="*/ 0 h 85089"/>
            </a:gdLst>
            <a:ahLst/>
            <a:cxnLst>
              <a:cxn ang="0">
                <a:pos x="connsiteX0" y="connsiteY0"/>
              </a:cxn>
              <a:cxn ang="1">
                <a:pos x="connsiteX1" y="connsiteY1"/>
              </a:cxn>
              <a:cxn ang="2">
                <a:pos x="connsiteX2" y="connsiteY2"/>
              </a:cxn>
            </a:cxnLst>
            <a:rect l="l" t="t" r="r" b="b"/>
            <a:pathLst>
              <a:path w="86360" h="85089">
                <a:moveTo>
                  <a:pt x="0" y="0"/>
                </a:moveTo>
                <a:cubicBezTo>
                  <a:pt x="43180" y="0"/>
                  <a:pt x="86360" y="43179"/>
                  <a:pt x="86360" y="85089"/>
                </a:cubicBez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Freeform 3"/>
          <p:cNvSpPr/>
          <p:nvPr/>
        </p:nvSpPr>
        <p:spPr>
          <a:xfrm>
            <a:off x="1164589" y="1593850"/>
            <a:ext cx="99060" cy="97789"/>
          </a:xfrm>
          <a:custGeom>
            <a:avLst/>
            <a:gdLst>
              <a:gd name="connsiteX0" fmla="*/ 6350 w 99060"/>
              <a:gd name="connsiteY0" fmla="*/ 6350 h 97789"/>
              <a:gd name="connsiteX1" fmla="*/ 92710 w 99060"/>
              <a:gd name="connsiteY1" fmla="*/ 91439 h 97789"/>
            </a:gdLst>
            <a:ahLst/>
            <a:cxnLst>
              <a:cxn ang="0">
                <a:pos x="connsiteX0" y="connsiteY0"/>
              </a:cxn>
              <a:cxn ang="1">
                <a:pos x="connsiteX1" y="connsiteY1"/>
              </a:cxn>
            </a:cxnLst>
            <a:rect l="l" t="t" r="r" b="b"/>
            <a:pathLst>
              <a:path w="99060" h="97789">
                <a:moveTo>
                  <a:pt x="6350" y="6350"/>
                </a:moveTo>
                <a:cubicBezTo>
                  <a:pt x="49530" y="6350"/>
                  <a:pt x="92710" y="49529"/>
                  <a:pt x="92710" y="91439"/>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1085850" y="2800350"/>
            <a:ext cx="0" cy="86360"/>
          </a:xfrm>
          <a:custGeom>
            <a:avLst/>
            <a:gdLst>
              <a:gd name="connsiteX0" fmla="*/ 0 w 0"/>
              <a:gd name="connsiteY0" fmla="*/ 0 h 86360"/>
              <a:gd name="connsiteX1" fmla="*/ 0 w 0"/>
              <a:gd name="connsiteY1" fmla="*/ 86360 h 86360"/>
              <a:gd name="connsiteX2" fmla="*/ 0 w 0"/>
              <a:gd name="connsiteY2" fmla="*/ 0 h 86360"/>
            </a:gdLst>
            <a:ahLst/>
            <a:cxnLst>
              <a:cxn ang="0">
                <a:pos x="connsiteX0" y="connsiteY0"/>
              </a:cxn>
              <a:cxn ang="1">
                <a:pos x="connsiteX1" y="connsiteY1"/>
              </a:cxn>
              <a:cxn ang="2">
                <a:pos x="connsiteX2" y="connsiteY2"/>
              </a:cxn>
            </a:cxnLst>
            <a:rect l="l" t="t" r="r" b="b"/>
            <a:pathLst>
              <a:path h="86360">
                <a:moveTo>
                  <a:pt x="0" y="0"/>
                </a:moveTo>
                <a:lnTo>
                  <a:pt x="0" y="8636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Freeform 3"/>
          <p:cNvSpPr/>
          <p:nvPr/>
        </p:nvSpPr>
        <p:spPr>
          <a:xfrm>
            <a:off x="1079500" y="2794000"/>
            <a:ext cx="12700" cy="99060"/>
          </a:xfrm>
          <a:custGeom>
            <a:avLst/>
            <a:gdLst>
              <a:gd name="connsiteX0" fmla="*/ 6350 w 12700"/>
              <a:gd name="connsiteY0" fmla="*/ 6350 h 99060"/>
              <a:gd name="connsiteX1" fmla="*/ 6350 w 12700"/>
              <a:gd name="connsiteY1" fmla="*/ 92710 h 99060"/>
            </a:gdLst>
            <a:ahLst/>
            <a:cxnLst>
              <a:cxn ang="0">
                <a:pos x="connsiteX0" y="connsiteY0"/>
              </a:cxn>
              <a:cxn ang="1">
                <a:pos x="connsiteX1" y="connsiteY1"/>
              </a:cxn>
            </a:cxnLst>
            <a:rect l="l" t="t" r="r" b="b"/>
            <a:pathLst>
              <a:path w="12700" h="99060">
                <a:moveTo>
                  <a:pt x="6350" y="6350"/>
                </a:moveTo>
                <a:lnTo>
                  <a:pt x="6350" y="9271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1170939" y="1771650"/>
            <a:ext cx="1029969" cy="0"/>
          </a:xfrm>
          <a:custGeom>
            <a:avLst/>
            <a:gdLst>
              <a:gd name="connsiteX0" fmla="*/ 0 w 1029969"/>
              <a:gd name="connsiteY0" fmla="*/ 0 h 0"/>
              <a:gd name="connsiteX1" fmla="*/ 1029970 w 1029969"/>
              <a:gd name="connsiteY1" fmla="*/ 0 h 0"/>
              <a:gd name="connsiteX2" fmla="*/ 0 w 1029969"/>
              <a:gd name="connsiteY2" fmla="*/ 0 h 0"/>
            </a:gdLst>
            <a:ahLst/>
            <a:cxnLst>
              <a:cxn ang="0">
                <a:pos x="connsiteX0" y="connsiteY0"/>
              </a:cxn>
              <a:cxn ang="1">
                <a:pos x="connsiteX1" y="connsiteY1"/>
              </a:cxn>
              <a:cxn ang="2">
                <a:pos x="connsiteX2" y="connsiteY2"/>
              </a:cxn>
            </a:cxnLst>
            <a:rect l="l" t="t" r="r" b="b"/>
            <a:pathLst>
              <a:path w="1029969">
                <a:moveTo>
                  <a:pt x="0" y="0"/>
                </a:moveTo>
                <a:lnTo>
                  <a:pt x="1029970" y="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Freeform 3"/>
          <p:cNvSpPr/>
          <p:nvPr/>
        </p:nvSpPr>
        <p:spPr>
          <a:xfrm>
            <a:off x="1164589" y="1765300"/>
            <a:ext cx="1042669" cy="12700"/>
          </a:xfrm>
          <a:custGeom>
            <a:avLst/>
            <a:gdLst>
              <a:gd name="connsiteX0" fmla="*/ 6350 w 1042669"/>
              <a:gd name="connsiteY0" fmla="*/ 6350 h 12700"/>
              <a:gd name="connsiteX1" fmla="*/ 1036320 w 1042669"/>
              <a:gd name="connsiteY1" fmla="*/ 6350 h 12700"/>
            </a:gdLst>
            <a:ahLst/>
            <a:cxnLst>
              <a:cxn ang="0">
                <a:pos x="connsiteX0" y="connsiteY0"/>
              </a:cxn>
              <a:cxn ang="1">
                <a:pos x="connsiteX1" y="connsiteY1"/>
              </a:cxn>
            </a:cxnLst>
            <a:rect l="l" t="t" r="r" b="b"/>
            <a:pathLst>
              <a:path w="1042669" h="12700">
                <a:moveTo>
                  <a:pt x="6350" y="6350"/>
                </a:moveTo>
                <a:lnTo>
                  <a:pt x="103632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8001000" y="5715000"/>
            <a:ext cx="1828800" cy="1371600"/>
          </a:xfrm>
          <a:custGeom>
            <a:avLst/>
            <a:gdLst>
              <a:gd name="connsiteX0" fmla="*/ 914400 w 1828800"/>
              <a:gd name="connsiteY0" fmla="*/ 1371600 h 1371600"/>
              <a:gd name="connsiteX1" fmla="*/ 0 w 1828800"/>
              <a:gd name="connsiteY1" fmla="*/ 1371600 h 1371600"/>
              <a:gd name="connsiteX2" fmla="*/ 0 w 1828800"/>
              <a:gd name="connsiteY2" fmla="*/ 0 h 1371600"/>
              <a:gd name="connsiteX3" fmla="*/ 1828800 w 1828800"/>
              <a:gd name="connsiteY3" fmla="*/ 0 h 1371600"/>
              <a:gd name="connsiteX4" fmla="*/ 1828800 w 1828800"/>
              <a:gd name="connsiteY4" fmla="*/ 1371600 h 1371600"/>
              <a:gd name="connsiteX5" fmla="*/ 914400 w 1828800"/>
              <a:gd name="connsiteY5"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371600">
                <a:moveTo>
                  <a:pt x="914400" y="1371600"/>
                </a:moveTo>
                <a:lnTo>
                  <a:pt x="0" y="1371600"/>
                </a:lnTo>
                <a:lnTo>
                  <a:pt x="0" y="0"/>
                </a:lnTo>
                <a:lnTo>
                  <a:pt x="1828800" y="0"/>
                </a:lnTo>
                <a:lnTo>
                  <a:pt x="1828800" y="1371600"/>
                </a:lnTo>
                <a:lnTo>
                  <a:pt x="914400" y="13716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994650" y="5708650"/>
            <a:ext cx="1841500" cy="1384300"/>
          </a:xfrm>
          <a:custGeom>
            <a:avLst/>
            <a:gdLst>
              <a:gd name="connsiteX0" fmla="*/ 920750 w 1841500"/>
              <a:gd name="connsiteY0" fmla="*/ 1377950 h 1384300"/>
              <a:gd name="connsiteX1" fmla="*/ 6350 w 1841500"/>
              <a:gd name="connsiteY1" fmla="*/ 1377950 h 1384300"/>
              <a:gd name="connsiteX2" fmla="*/ 6350 w 1841500"/>
              <a:gd name="connsiteY2" fmla="*/ 6350 h 1384300"/>
              <a:gd name="connsiteX3" fmla="*/ 1835150 w 1841500"/>
              <a:gd name="connsiteY3" fmla="*/ 6350 h 1384300"/>
              <a:gd name="connsiteX4" fmla="*/ 1835150 w 1841500"/>
              <a:gd name="connsiteY4" fmla="*/ 1377950 h 1384300"/>
              <a:gd name="connsiteX5" fmla="*/ 920750 w 1841500"/>
              <a:gd name="connsiteY5"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41500" h="1384300">
                <a:moveTo>
                  <a:pt x="920750" y="1377950"/>
                </a:moveTo>
                <a:lnTo>
                  <a:pt x="6350" y="1377950"/>
                </a:lnTo>
                <a:lnTo>
                  <a:pt x="6350" y="6350"/>
                </a:lnTo>
                <a:lnTo>
                  <a:pt x="1835150" y="6350"/>
                </a:lnTo>
                <a:lnTo>
                  <a:pt x="1835150" y="1377950"/>
                </a:lnTo>
                <a:lnTo>
                  <a:pt x="920750"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898628" y="622300"/>
            <a:ext cx="6129177" cy="700192"/>
          </a:xfrm>
          <a:prstGeom prst="rect">
            <a:avLst/>
          </a:prstGeom>
          <a:noFill/>
        </p:spPr>
        <p:txBody>
          <a:bodyPr wrap="none" lIns="0" tIns="0" rIns="0" rtlCol="0">
            <a:spAutoFit/>
          </a:bodyPr>
          <a:lstStyle/>
          <a:p>
            <a:pPr algn="ctr">
              <a:lnSpc>
                <a:spcPts val="5100"/>
              </a:lnSpc>
            </a:pPr>
            <a:r>
              <a:rPr lang="en-US" altLang="zh-CN" sz="4400" dirty="0" smtClean="0">
                <a:latin typeface="Times New Roman" panose="02020603050405020304" pitchFamily="18" charset="0"/>
                <a:cs typeface="Times New Roman" panose="02020603050405020304" pitchFamily="18" charset="0"/>
              </a:rPr>
              <a:t>Programming Assignments</a:t>
            </a:r>
            <a:endParaRPr lang="en-US" altLang="zh-CN" sz="4400" dirty="0" smtClean="0">
              <a:latin typeface="Times New Roman" panose="02020603050405020304" pitchFamily="18" charset="0"/>
              <a:cs typeface="Times New Roman" panose="02020603050405020304" pitchFamily="18" charset="0"/>
            </a:endParaRPr>
          </a:p>
        </p:txBody>
      </p:sp>
      <p:sp>
        <p:nvSpPr>
          <p:cNvPr id="38" name="TextBox 1"/>
          <p:cNvSpPr txBox="1"/>
          <p:nvPr/>
        </p:nvSpPr>
        <p:spPr>
          <a:xfrm>
            <a:off x="1155700" y="1993900"/>
            <a:ext cx="997068" cy="677237"/>
          </a:xfrm>
          <a:prstGeom prst="rect">
            <a:avLst/>
          </a:prstGeom>
          <a:noFill/>
        </p:spPr>
        <p:txBody>
          <a:bodyPr wrap="none" lIns="0" tIns="0" rIns="0" rtlCol="0">
            <a:spAutoFit/>
          </a:bodyPr>
          <a:lstStyle/>
          <a:p>
            <a:pPr>
              <a:lnSpc>
                <a:spcPts val="2400"/>
              </a:lnSpc>
              <a:tabLst>
                <a:tab pos="101600" algn="l"/>
              </a:tabLst>
            </a:pPr>
            <a:r>
              <a:rPr lang="en-US" altLang="zh-CN" sz="2800" dirty="0" smtClean="0">
                <a:latin typeface="Times New Roman" panose="02020603050405020304" pitchFamily="18" charset="0"/>
                <a:cs typeface="Times New Roman" panose="02020603050405020304" pitchFamily="18" charset="0"/>
              </a:rPr>
              <a:t>Source</a:t>
            </a:r>
            <a:endParaRPr lang="en-US" altLang="zh-CN" sz="2800" dirty="0" smtClean="0">
              <a:latin typeface="Times New Roman" panose="02020603050405020304" pitchFamily="18" charset="0"/>
              <a:cs typeface="Times New Roman" panose="02020603050405020304" pitchFamily="18" charset="0"/>
            </a:endParaRPr>
          </a:p>
          <a:p>
            <a:pPr>
              <a:lnSpc>
                <a:spcPts val="2400"/>
              </a:lnSpc>
              <a:tabLst>
                <a:tab pos="1016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Code</a:t>
            </a:r>
            <a:endParaRPr lang="en-US" altLang="zh-CN" sz="2800" dirty="0" smtClean="0">
              <a:latin typeface="Times New Roman" panose="02020603050405020304" pitchFamily="18" charset="0"/>
              <a:cs typeface="Times New Roman" panose="02020603050405020304" pitchFamily="18" charset="0"/>
            </a:endParaRPr>
          </a:p>
        </p:txBody>
      </p:sp>
      <p:sp>
        <p:nvSpPr>
          <p:cNvPr id="39" name="TextBox 1"/>
          <p:cNvSpPr txBox="1"/>
          <p:nvPr/>
        </p:nvSpPr>
        <p:spPr>
          <a:xfrm>
            <a:off x="8267700" y="6070600"/>
            <a:ext cx="1270000" cy="685800"/>
          </a:xfrm>
          <a:prstGeom prst="rect">
            <a:avLst/>
          </a:prstGeom>
          <a:noFill/>
        </p:spPr>
        <p:txBody>
          <a:bodyPr wrap="none" lIns="0" tIns="0" rIns="0" rtlCol="0">
            <a:spAutoFit/>
          </a:bodyPr>
          <a:lstStyle/>
          <a:p>
            <a:pPr>
              <a:lnSpc>
                <a:spcPts val="2700"/>
              </a:lnSpc>
              <a:tabLst>
                <a:tab pos="279400" algn="l"/>
              </a:tabLst>
            </a:pPr>
            <a:r>
              <a:rPr lang="en-US" altLang="zh-CN" sz="2400" b="1" dirty="0" smtClean="0">
                <a:solidFill>
                  <a:srgbClr val="00FF00"/>
                </a:solidFill>
                <a:latin typeface="Courier New" panose="02070309020205020404" pitchFamily="18" charset="0"/>
                <a:cs typeface="Courier New" panose="02070309020205020404" pitchFamily="18" charset="0"/>
              </a:rPr>
              <a:t>Machine</a:t>
            </a:r>
            <a:endParaRPr lang="en-US" altLang="zh-CN" sz="2400" b="1" dirty="0" smtClean="0">
              <a:solidFill>
                <a:srgbClr val="00FF00"/>
              </a:solidFill>
              <a:latin typeface="Courier New" panose="02070309020205020404" pitchFamily="18" charset="0"/>
              <a:cs typeface="Courier New" panose="02070309020205020404" pitchFamily="18" charset="0"/>
            </a:endParaRPr>
          </a:p>
          <a:p>
            <a:pPr>
              <a:lnSpc>
                <a:spcPts val="2700"/>
              </a:lnSpc>
              <a:tabLst>
                <a:tab pos="279400" algn="l"/>
              </a:tabLst>
            </a:pPr>
            <a:r>
              <a:rPr lang="en-US" altLang="zh-CN" dirty="0" smtClean="0"/>
              <a:t>	</a:t>
            </a:r>
            <a:r>
              <a:rPr lang="en-US" altLang="zh-CN" sz="2400" b="1" dirty="0" smtClean="0">
                <a:solidFill>
                  <a:srgbClr val="00FF00"/>
                </a:solidFill>
                <a:latin typeface="Courier New" panose="02070309020205020404" pitchFamily="18" charset="0"/>
                <a:cs typeface="Courier New" panose="02070309020205020404" pitchFamily="18" charset="0"/>
              </a:rPr>
              <a:t>Code</a:t>
            </a:r>
            <a:endParaRPr lang="en-US" altLang="zh-CN" sz="2400" b="1" dirty="0" smtClean="0">
              <a:solidFill>
                <a:srgbClr val="00FF00"/>
              </a:solidFill>
              <a:latin typeface="Courier New" panose="02070309020205020404" pitchFamily="18" charset="0"/>
              <a:cs typeface="Courier New" panose="02070309020205020404" pitchFamily="18" charset="0"/>
            </a:endParaRPr>
          </a:p>
        </p:txBody>
      </p:sp>
      <p:sp>
        <p:nvSpPr>
          <p:cNvPr id="43" name="TextBox 42"/>
          <p:cNvSpPr txBox="1"/>
          <p:nvPr/>
        </p:nvSpPr>
        <p:spPr>
          <a:xfrm>
            <a:off x="3892817" y="1997733"/>
            <a:ext cx="2399118"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Lexical Analysis</a:t>
            </a:r>
            <a:endParaRPr lang="en-US" altLang="zh-CN" sz="2800" dirty="0" smtClean="0">
              <a:latin typeface="Times New Roman" panose="02020603050405020304" pitchFamily="18" charset="0"/>
              <a:cs typeface="Times New Roman" panose="02020603050405020304" pitchFamily="18" charset="0"/>
            </a:endParaRPr>
          </a:p>
        </p:txBody>
      </p:sp>
      <p:sp>
        <p:nvSpPr>
          <p:cNvPr id="44" name="TextBox 1"/>
          <p:cNvSpPr txBox="1"/>
          <p:nvPr/>
        </p:nvSpPr>
        <p:spPr>
          <a:xfrm>
            <a:off x="3905517" y="2683533"/>
            <a:ext cx="232217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Syntax Analysis</a:t>
            </a:r>
            <a:endParaRPr lang="en-US" altLang="zh-CN" sz="2800" dirty="0" smtClean="0">
              <a:latin typeface="Times New Roman" panose="02020603050405020304" pitchFamily="18" charset="0"/>
              <a:cs typeface="Times New Roman" panose="02020603050405020304" pitchFamily="18" charset="0"/>
            </a:endParaRPr>
          </a:p>
        </p:txBody>
      </p:sp>
      <p:sp>
        <p:nvSpPr>
          <p:cNvPr id="45" name="TextBox 1"/>
          <p:cNvSpPr txBox="1"/>
          <p:nvPr/>
        </p:nvSpPr>
        <p:spPr>
          <a:xfrm>
            <a:off x="3740417" y="3369333"/>
            <a:ext cx="2658805"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Semantic Analysis</a:t>
            </a:r>
            <a:endParaRPr lang="en-US" altLang="zh-CN" sz="2800" dirty="0" smtClean="0">
              <a:latin typeface="Times New Roman" panose="02020603050405020304" pitchFamily="18" charset="0"/>
              <a:cs typeface="Times New Roman" panose="02020603050405020304" pitchFamily="18" charset="0"/>
            </a:endParaRPr>
          </a:p>
        </p:txBody>
      </p:sp>
      <p:sp>
        <p:nvSpPr>
          <p:cNvPr id="46" name="TextBox 1"/>
          <p:cNvSpPr txBox="1"/>
          <p:nvPr/>
        </p:nvSpPr>
        <p:spPr>
          <a:xfrm>
            <a:off x="4032517" y="4055133"/>
            <a:ext cx="2042226"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47" name="TextBox 1"/>
          <p:cNvSpPr txBox="1"/>
          <p:nvPr/>
        </p:nvSpPr>
        <p:spPr>
          <a:xfrm>
            <a:off x="3943617" y="4740933"/>
            <a:ext cx="2340384"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IR Optimization</a:t>
            </a:r>
            <a:endParaRPr lang="en-US" altLang="zh-CN" sz="2800" dirty="0" smtClean="0">
              <a:latin typeface="Times New Roman" panose="02020603050405020304" pitchFamily="18" charset="0"/>
              <a:cs typeface="Times New Roman" panose="02020603050405020304" pitchFamily="18" charset="0"/>
            </a:endParaRPr>
          </a:p>
        </p:txBody>
      </p:sp>
      <p:sp>
        <p:nvSpPr>
          <p:cNvPr id="48" name="TextBox 1"/>
          <p:cNvSpPr txBox="1"/>
          <p:nvPr/>
        </p:nvSpPr>
        <p:spPr>
          <a:xfrm>
            <a:off x="3816617" y="5426733"/>
            <a:ext cx="2439770"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Code Generation</a:t>
            </a:r>
            <a:endParaRPr lang="en-US" altLang="zh-CN" sz="2800" dirty="0" smtClean="0">
              <a:latin typeface="Times New Roman" panose="02020603050405020304" pitchFamily="18" charset="0"/>
              <a:cs typeface="Times New Roman" panose="02020603050405020304" pitchFamily="18" charset="0"/>
            </a:endParaRPr>
          </a:p>
        </p:txBody>
      </p:sp>
      <p:sp>
        <p:nvSpPr>
          <p:cNvPr id="49" name="TextBox 1"/>
          <p:cNvSpPr txBox="1"/>
          <p:nvPr/>
        </p:nvSpPr>
        <p:spPr>
          <a:xfrm>
            <a:off x="4134117" y="6112533"/>
            <a:ext cx="1891543" cy="380361"/>
          </a:xfrm>
          <a:prstGeom prst="rect">
            <a:avLst/>
          </a:prstGeom>
          <a:noFill/>
        </p:spPr>
        <p:txBody>
          <a:bodyPr wrap="none" lIns="0" tIns="0" rIns="0" rtlCol="0">
            <a:spAutoFit/>
          </a:bodyPr>
          <a:lstStyle/>
          <a:p>
            <a:pPr>
              <a:lnSpc>
                <a:spcPts val="2600"/>
              </a:lnSpc>
            </a:pPr>
            <a:r>
              <a:rPr lang="en-US" altLang="zh-CN" sz="2800" dirty="0" smtClean="0">
                <a:latin typeface="Times New Roman" panose="02020603050405020304" pitchFamily="18" charset="0"/>
                <a:cs typeface="Times New Roman" panose="02020603050405020304" pitchFamily="18" charset="0"/>
              </a:rPr>
              <a:t>Optimization</a:t>
            </a:r>
            <a:endParaRPr lang="en-US" altLang="zh-CN" sz="2800" dirty="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eaLnBrk="1" hangingPunct="1"/>
            <a:r>
              <a:rPr lang="en-US" altLang="zh-CN" dirty="0" smtClean="0">
                <a:latin typeface="Times New Roman" panose="02020603050405020304" pitchFamily="18" charset="0"/>
                <a:cs typeface="Times New Roman" panose="02020603050405020304" pitchFamily="18" charset="0"/>
              </a:rPr>
              <a:t>Outline</a:t>
            </a:r>
            <a:endParaRPr lang="en-US" altLang="zh-CN" dirty="0" smtClean="0">
              <a:latin typeface="Times New Roman" panose="02020603050405020304" pitchFamily="18" charset="0"/>
              <a:cs typeface="Times New Roman" panose="02020603050405020304" pitchFamily="18" charset="0"/>
            </a:endParaRPr>
          </a:p>
        </p:txBody>
      </p:sp>
      <p:sp>
        <p:nvSpPr>
          <p:cNvPr id="7171" name="Rectangle 3"/>
          <p:cNvSpPr>
            <a:spLocks noGrp="1"/>
          </p:cNvSpPr>
          <p:nvPr>
            <p:ph idx="1"/>
          </p:nvPr>
        </p:nvSpPr>
        <p:spPr/>
        <p:txBody>
          <a:bodyPr>
            <a:normAutofit/>
          </a:bodyPr>
          <a:lstStyle/>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1 Preface</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2 Language Process</a:t>
            </a:r>
            <a:endParaRPr lang="en-US" altLang="zh-CN" dirty="0">
              <a:latin typeface="Times New Roman" panose="02020603050405020304" pitchFamily="18" charset="0"/>
              <a:cs typeface="Times New Roman" panose="02020603050405020304" pitchFamily="18" charset="0"/>
              <a:hlinkClick r:id="rId1" action="ppaction://hlinksldjump"/>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3 The Evolution of Programming Languages</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4 The Structure of a Compiler</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solidFill>
                  <a:srgbClr val="0000FF"/>
                </a:solidFill>
                <a:latin typeface="Times New Roman" panose="02020603050405020304" pitchFamily="18" charset="0"/>
                <a:cs typeface="Times New Roman" panose="02020603050405020304" pitchFamily="18" charset="0"/>
              </a:rPr>
              <a:t>5 Other Issues in Compiler Structure</a:t>
            </a:r>
            <a:endParaRPr lang="en-US" altLang="zh-CN"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ctrTitle"/>
          </p:nvPr>
        </p:nvSpPr>
        <p:spPr/>
        <p:txBody>
          <a:bodyPr/>
          <a:lstStyle/>
          <a:p>
            <a:r>
              <a:rPr lang="en-US" altLang="zh-CN" dirty="0" smtClean="0">
                <a:latin typeface="Times New Roman" panose="02020603050405020304" pitchFamily="18" charset="0"/>
                <a:cs typeface="Times New Roman" panose="02020603050405020304" pitchFamily="18" charset="0"/>
              </a:rPr>
              <a:t>About Cross Compiler</a:t>
            </a:r>
            <a:endParaRPr lang="zh-CN" altLang="en-US" dirty="0" smtClean="0">
              <a:latin typeface="Times New Roman" panose="02020603050405020304" pitchFamily="18" charset="0"/>
              <a:cs typeface="Times New Roman" panose="02020603050405020304" pitchFamily="18" charset="0"/>
            </a:endParaRPr>
          </a:p>
        </p:txBody>
      </p:sp>
      <p:sp>
        <p:nvSpPr>
          <p:cNvPr id="100355" name="副标题 2"/>
          <p:cNvSpPr>
            <a:spLocks noGrp="1"/>
          </p:cNvSpPr>
          <p:nvPr>
            <p:ph type="subTitle" idx="1"/>
          </p:nvPr>
        </p:nvSpPr>
        <p:spPr/>
        <p:txBody>
          <a:bodyPr>
            <a:normAutofit/>
          </a:bodyPr>
          <a:lstStyle/>
          <a:p>
            <a:r>
              <a:rPr lang="en-US" altLang="zh-CN" dirty="0" smtClean="0">
                <a:solidFill>
                  <a:schemeClr val="tx1"/>
                </a:solidFill>
                <a:latin typeface="Times New Roman" panose="02020603050405020304" pitchFamily="18" charset="0"/>
                <a:cs typeface="Times New Roman" panose="02020603050405020304" pitchFamily="18" charset="0"/>
              </a:rPr>
              <a:t>Appendix for lecture1</a:t>
            </a:r>
            <a:endParaRPr lang="en-US" altLang="zh-CN"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a:xfrm>
            <a:off x="457200" y="274638"/>
            <a:ext cx="9013856" cy="1143000"/>
          </a:xfrm>
        </p:spPr>
        <p:txBody>
          <a:bodyPr/>
          <a:lstStyle/>
          <a:p>
            <a:r>
              <a:rPr lang="zh-CN" altLang="en-US" dirty="0" smtClean="0"/>
              <a:t>什么是交叉编译？</a:t>
            </a:r>
            <a:endParaRPr lang="zh-CN" altLang="en-US" dirty="0" smtClean="0"/>
          </a:p>
        </p:txBody>
      </p:sp>
      <p:sp>
        <p:nvSpPr>
          <p:cNvPr id="101379" name="内容占位符 2"/>
          <p:cNvSpPr>
            <a:spLocks noGrp="1"/>
          </p:cNvSpPr>
          <p:nvPr>
            <p:ph idx="1"/>
          </p:nvPr>
        </p:nvSpPr>
        <p:spPr>
          <a:xfrm>
            <a:off x="457200" y="1600200"/>
            <a:ext cx="9013856" cy="4525963"/>
          </a:xfrm>
        </p:spPr>
        <p:txBody>
          <a:bodyPr>
            <a:normAutofit lnSpcReduction="10000"/>
          </a:bodyPr>
          <a:lstStyle/>
          <a:p>
            <a:r>
              <a:rPr lang="zh-CN" altLang="en-US" dirty="0" smtClean="0"/>
              <a:t>在一个平台上生成另一个平台上的可执行代码。</a:t>
            </a:r>
            <a:endParaRPr lang="en-US" altLang="zh-CN" dirty="0" smtClean="0"/>
          </a:p>
          <a:p>
            <a:pPr lvl="1"/>
            <a:r>
              <a:rPr lang="zh-CN" altLang="en-US" dirty="0" smtClean="0"/>
              <a:t>这里需要注意的是所谓平台，实际上包含两个概念：体系结构（</a:t>
            </a:r>
            <a:r>
              <a:rPr lang="en-US" altLang="zh-CN" dirty="0" smtClean="0"/>
              <a:t>Architecture</a:t>
            </a:r>
            <a:r>
              <a:rPr lang="zh-CN" altLang="en-US" dirty="0" smtClean="0"/>
              <a:t>）、操作系统（</a:t>
            </a:r>
            <a:r>
              <a:rPr lang="en-US" altLang="zh-CN" dirty="0" smtClean="0"/>
              <a:t>Operating System</a:t>
            </a:r>
            <a:r>
              <a:rPr lang="zh-CN" altLang="en-US" dirty="0" smtClean="0"/>
              <a:t>）。同一个体系结构可以运行不同的操作系统；同样，同一个操作系统也可以在不同的体系结构上运行。</a:t>
            </a:r>
            <a:endParaRPr lang="en-US" altLang="zh-CN" dirty="0" smtClean="0"/>
          </a:p>
          <a:p>
            <a:pPr lvl="1"/>
            <a:r>
              <a:rPr lang="zh-CN" altLang="en-US" dirty="0" smtClean="0"/>
              <a:t>举例来说，我们常说的</a:t>
            </a:r>
            <a:r>
              <a:rPr lang="en-US" altLang="zh-CN" dirty="0" smtClean="0"/>
              <a:t>x86 Linux</a:t>
            </a:r>
            <a:r>
              <a:rPr lang="zh-CN" altLang="en-US" dirty="0" smtClean="0"/>
              <a:t>平台实际上是</a:t>
            </a:r>
            <a:r>
              <a:rPr lang="en-US" altLang="zh-CN" dirty="0" smtClean="0"/>
              <a:t>Intel x86</a:t>
            </a:r>
            <a:r>
              <a:rPr lang="zh-CN" altLang="en-US" dirty="0" smtClean="0"/>
              <a:t>体系结构和</a:t>
            </a:r>
            <a:r>
              <a:rPr lang="en-US" altLang="zh-CN" dirty="0" smtClean="0"/>
              <a:t>Linux for x86</a:t>
            </a:r>
            <a:r>
              <a:rPr lang="zh-CN" altLang="en-US" dirty="0" smtClean="0"/>
              <a:t>操作系统的统称；而</a:t>
            </a:r>
            <a:r>
              <a:rPr lang="en-US" altLang="zh-CN" dirty="0" smtClean="0"/>
              <a:t>x86 WinNT</a:t>
            </a:r>
            <a:r>
              <a:rPr lang="zh-CN" altLang="en-US" dirty="0" smtClean="0"/>
              <a:t>平台实际上是</a:t>
            </a:r>
            <a:r>
              <a:rPr lang="en-US" altLang="zh-CN" dirty="0" smtClean="0"/>
              <a:t>Intel x86</a:t>
            </a:r>
            <a:r>
              <a:rPr lang="zh-CN" altLang="en-US" dirty="0" smtClean="0"/>
              <a:t>体系结构和</a:t>
            </a:r>
            <a:r>
              <a:rPr lang="en-US" altLang="zh-CN" dirty="0" smtClean="0"/>
              <a:t>Windows NT for x86</a:t>
            </a:r>
            <a:r>
              <a:rPr lang="zh-CN" altLang="en-US" dirty="0" smtClean="0"/>
              <a:t>操作系统的简称。 </a:t>
            </a:r>
            <a:endParaRPr lang="zh-CN" alt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endParaRPr lang="zh-CN" altLang="en-US" smtClean="0"/>
          </a:p>
        </p:txBody>
      </p:sp>
      <p:sp>
        <p:nvSpPr>
          <p:cNvPr id="102403" name="内容占位符 2"/>
          <p:cNvSpPr>
            <a:spLocks noGrp="1"/>
          </p:cNvSpPr>
          <p:nvPr>
            <p:ph idx="1"/>
          </p:nvPr>
        </p:nvSpPr>
        <p:spPr/>
        <p:txBody>
          <a:bodyPr/>
          <a:lstStyle/>
          <a:p>
            <a:r>
              <a:rPr lang="zh-CN" altLang="en-US" smtClean="0"/>
              <a:t>“既然我们已经有了主机编译器，那为什么还要交叉编译呢？”</a:t>
            </a:r>
            <a:endParaRPr lang="en-US" altLang="zh-CN" smtClean="0"/>
          </a:p>
          <a:p>
            <a:pPr lvl="1"/>
            <a:r>
              <a:rPr lang="zh-CN" altLang="en-US" smtClean="0"/>
              <a:t>有时是因为目的平台上不允许或不能够安装我们所需要的编译器，而我们又需要这个编译器 的某些特征；有时是因为目的平台上的资源贫乏，无法运行我们所需要编译器；有时又是因为目的平台还没 有建立，连操作系统都没有，根本谈不上运行什么编译器。</a:t>
            </a:r>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endParaRPr lang="zh-CN" altLang="en-US" smtClean="0"/>
          </a:p>
        </p:txBody>
      </p:sp>
      <p:sp>
        <p:nvSpPr>
          <p:cNvPr id="103427" name="内容占位符 2"/>
          <p:cNvSpPr>
            <a:spLocks noGrp="1"/>
          </p:cNvSpPr>
          <p:nvPr>
            <p:ph idx="1"/>
          </p:nvPr>
        </p:nvSpPr>
        <p:spPr/>
        <p:txBody>
          <a:bodyPr>
            <a:normAutofit lnSpcReduction="10000"/>
          </a:bodyPr>
          <a:lstStyle/>
          <a:p>
            <a:r>
              <a:rPr lang="zh-CN" altLang="en-US" dirty="0" smtClean="0"/>
              <a:t>“既然可以交叉编译，那还要主机编译干吗？”</a:t>
            </a:r>
            <a:endParaRPr lang="en-US" altLang="zh-CN" dirty="0" smtClean="0"/>
          </a:p>
          <a:p>
            <a:pPr lvl="1"/>
            <a:r>
              <a:rPr lang="zh-CN" altLang="en-US" dirty="0" smtClean="0"/>
              <a:t> 交叉编译是不得已而为之！与主机编译相比，交叉编译受的限制更多，虽然在理论上我们可以做任何形式的交叉编 译，但事实上，由于受到专利、版权、技术的限制，并不总是能够进行交叉编译，尤其是在业余条件下！</a:t>
            </a:r>
            <a:endParaRPr lang="en-US" altLang="zh-CN" dirty="0" smtClean="0"/>
          </a:p>
          <a:p>
            <a:pPr lvl="1"/>
            <a:r>
              <a:rPr lang="zh-CN" altLang="en-US" dirty="0" smtClean="0"/>
              <a:t>举 例来说，我们至今无法生成惠普公司专有的</a:t>
            </a:r>
            <a:r>
              <a:rPr lang="en-US" altLang="zh-CN" dirty="0" err="1" smtClean="0"/>
              <a:t>som</a:t>
            </a:r>
            <a:r>
              <a:rPr lang="zh-CN" altLang="en-US" dirty="0" smtClean="0"/>
              <a:t>格式的可执行文件，因此我们根本无法做目的平台为 </a:t>
            </a:r>
            <a:r>
              <a:rPr lang="en-US" altLang="zh-CN" dirty="0" smtClean="0"/>
              <a:t>HPPA-HPUX</a:t>
            </a:r>
            <a:r>
              <a:rPr lang="zh-CN" altLang="en-US" dirty="0" smtClean="0"/>
              <a:t>的交叉编译。 </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normAutofit fontScale="77500" lnSpcReduction="20000"/>
          </a:bodyPr>
          <a:lstStyle/>
          <a:p>
            <a:pPr>
              <a:buFont typeface="Arial" panose="020B0604020202020204" pitchFamily="34" charset="0"/>
              <a:buChar char="•"/>
              <a:defRPr/>
            </a:pPr>
            <a:r>
              <a:rPr lang="en-US" altLang="zh-CN" dirty="0" err="1" smtClean="0"/>
              <a:t>iPhone</a:t>
            </a:r>
            <a:r>
              <a:rPr lang="zh-CN" altLang="en-US" dirty="0" smtClean="0"/>
              <a:t>的</a:t>
            </a:r>
            <a:r>
              <a:rPr lang="en-US" altLang="zh-CN" dirty="0" smtClean="0"/>
              <a:t>SDK</a:t>
            </a:r>
            <a:r>
              <a:rPr lang="zh-CN" altLang="en-US" dirty="0" smtClean="0"/>
              <a:t>只能在</a:t>
            </a:r>
            <a:r>
              <a:rPr lang="en-US" altLang="zh-CN" dirty="0" smtClean="0"/>
              <a:t>OSX</a:t>
            </a:r>
            <a:r>
              <a:rPr lang="zh-CN" altLang="en-US" dirty="0" smtClean="0"/>
              <a:t>上运行，这也是没办法的事情，因为</a:t>
            </a:r>
            <a:r>
              <a:rPr lang="en-US" altLang="zh-CN" dirty="0" err="1" smtClean="0"/>
              <a:t>Xcode</a:t>
            </a:r>
            <a:r>
              <a:rPr lang="zh-CN" altLang="en-US" dirty="0" smtClean="0"/>
              <a:t>从来没有被移植到</a:t>
            </a:r>
            <a:r>
              <a:rPr lang="en-US" altLang="zh-CN" dirty="0" smtClean="0"/>
              <a:t>OSX</a:t>
            </a:r>
            <a:r>
              <a:rPr lang="zh-CN" altLang="en-US" dirty="0" smtClean="0"/>
              <a:t>之外的地方去，就好像</a:t>
            </a:r>
            <a:r>
              <a:rPr lang="en-US" altLang="zh-CN" dirty="0" smtClean="0"/>
              <a:t>Visual C++</a:t>
            </a:r>
            <a:r>
              <a:rPr lang="zh-CN" altLang="en-US" dirty="0" smtClean="0"/>
              <a:t>从来都没有过*</a:t>
            </a:r>
            <a:r>
              <a:rPr lang="en-US" altLang="zh-CN" dirty="0" smtClean="0"/>
              <a:t>nix</a:t>
            </a:r>
            <a:r>
              <a:rPr lang="zh-CN" altLang="en-US" dirty="0" smtClean="0"/>
              <a:t>版本，如果有人要写</a:t>
            </a:r>
            <a:r>
              <a:rPr lang="en-US" altLang="zh-CN" dirty="0" smtClean="0"/>
              <a:t>windows CE</a:t>
            </a:r>
            <a:r>
              <a:rPr lang="zh-CN" altLang="en-US" dirty="0" smtClean="0"/>
              <a:t>的应用，多半也得装个</a:t>
            </a:r>
            <a:r>
              <a:rPr lang="en-US" altLang="zh-CN" dirty="0" smtClean="0"/>
              <a:t>windows</a:t>
            </a:r>
            <a:endParaRPr lang="en-US" altLang="zh-CN" dirty="0" smtClean="0"/>
          </a:p>
          <a:p>
            <a:pPr>
              <a:buFont typeface="Arial" panose="020B0604020202020204" pitchFamily="34" charset="0"/>
              <a:buChar char="•"/>
              <a:defRPr/>
            </a:pPr>
            <a:r>
              <a:rPr lang="zh-CN" altLang="en-US" dirty="0" smtClean="0"/>
              <a:t>但是在</a:t>
            </a:r>
            <a:r>
              <a:rPr lang="en-US" altLang="zh-CN" dirty="0" smtClean="0"/>
              <a:t>Linux/windows</a:t>
            </a:r>
            <a:r>
              <a:rPr lang="zh-CN" altLang="en-US" dirty="0" smtClean="0"/>
              <a:t>上有人做了基于</a:t>
            </a:r>
            <a:r>
              <a:rPr lang="en-US" altLang="zh-CN" dirty="0" smtClean="0"/>
              <a:t>GNU Objective-C</a:t>
            </a:r>
            <a:r>
              <a:rPr lang="zh-CN" altLang="en-US" dirty="0" smtClean="0"/>
              <a:t>的交叉编译环境，有不少在</a:t>
            </a:r>
            <a:r>
              <a:rPr lang="en-US" altLang="zh-CN" dirty="0" err="1" smtClean="0"/>
              <a:t>iPhone</a:t>
            </a:r>
            <a:r>
              <a:rPr lang="en-US" altLang="zh-CN" dirty="0" smtClean="0"/>
              <a:t> SDK</a:t>
            </a:r>
            <a:r>
              <a:rPr lang="zh-CN" altLang="en-US" dirty="0" smtClean="0"/>
              <a:t>发布之前的软件就是这么做出来的。</a:t>
            </a:r>
            <a:endParaRPr lang="en-US" altLang="zh-CN" dirty="0" smtClean="0"/>
          </a:p>
          <a:p>
            <a:pPr lvl="1">
              <a:buFont typeface="Arial" panose="020B0604020202020204" pitchFamily="34" charset="0"/>
              <a:buChar char="–"/>
              <a:defRPr/>
            </a:pPr>
            <a:r>
              <a:rPr lang="en-US" altLang="zh-CN" dirty="0" smtClean="0"/>
              <a:t>1</a:t>
            </a:r>
            <a:r>
              <a:rPr lang="zh-CN" altLang="en-US" dirty="0" smtClean="0"/>
              <a:t>、</a:t>
            </a:r>
            <a:r>
              <a:rPr lang="en-US" altLang="zh-CN" dirty="0" smtClean="0"/>
              <a:t>OS/X</a:t>
            </a:r>
            <a:r>
              <a:rPr lang="zh-CN" altLang="en-US" dirty="0" smtClean="0"/>
              <a:t>并不是只能用</a:t>
            </a:r>
            <a:r>
              <a:rPr lang="en-US" altLang="zh-CN" dirty="0" smtClean="0"/>
              <a:t>object-c</a:t>
            </a:r>
            <a:r>
              <a:rPr lang="zh-CN" altLang="en-US" dirty="0" smtClean="0"/>
              <a:t>开发程序，</a:t>
            </a:r>
            <a:r>
              <a:rPr lang="en-US" altLang="zh-CN" dirty="0" err="1" smtClean="0"/>
              <a:t>gcc</a:t>
            </a:r>
            <a:r>
              <a:rPr lang="zh-CN" altLang="en-US" dirty="0" smtClean="0"/>
              <a:t>编译器中支持的语言在</a:t>
            </a:r>
            <a:r>
              <a:rPr lang="en-US" altLang="zh-CN" dirty="0" smtClean="0"/>
              <a:t>OS/x</a:t>
            </a:r>
            <a:r>
              <a:rPr lang="zh-CN" altLang="en-US" dirty="0" smtClean="0"/>
              <a:t>下都可以，就不用说</a:t>
            </a:r>
            <a:r>
              <a:rPr lang="en-US" altLang="zh-CN" dirty="0" smtClean="0"/>
              <a:t>C</a:t>
            </a:r>
            <a:r>
              <a:rPr lang="zh-CN" altLang="en-US" dirty="0" smtClean="0"/>
              <a:t>了。</a:t>
            </a:r>
            <a:endParaRPr lang="zh-CN" altLang="en-US" dirty="0" smtClean="0"/>
          </a:p>
          <a:p>
            <a:pPr lvl="1">
              <a:buFont typeface="Arial" panose="020B0604020202020204" pitchFamily="34" charset="0"/>
              <a:buChar char="–"/>
              <a:defRPr/>
            </a:pPr>
            <a:r>
              <a:rPr lang="en-US" altLang="zh-CN" dirty="0" smtClean="0"/>
              <a:t>2</a:t>
            </a:r>
            <a:r>
              <a:rPr lang="zh-CN" altLang="en-US" dirty="0" smtClean="0"/>
              <a:t>、</a:t>
            </a:r>
            <a:r>
              <a:rPr lang="en-US" altLang="zh-CN" dirty="0" err="1" smtClean="0"/>
              <a:t>Xcode</a:t>
            </a:r>
            <a:r>
              <a:rPr lang="zh-CN" altLang="en-US" dirty="0" smtClean="0"/>
              <a:t>是</a:t>
            </a:r>
            <a:r>
              <a:rPr lang="en-US" altLang="zh-CN" dirty="0" smtClean="0"/>
              <a:t>OS/X</a:t>
            </a:r>
            <a:r>
              <a:rPr lang="zh-CN" altLang="en-US" dirty="0" smtClean="0"/>
              <a:t>下的集成开发环境，和</a:t>
            </a:r>
            <a:r>
              <a:rPr lang="en-US" altLang="zh-CN" dirty="0" smtClean="0"/>
              <a:t>Windows</a:t>
            </a:r>
            <a:r>
              <a:rPr lang="zh-CN" altLang="en-US" dirty="0" smtClean="0"/>
              <a:t>下的</a:t>
            </a:r>
            <a:r>
              <a:rPr lang="en-US" altLang="zh-CN" dirty="0" smtClean="0"/>
              <a:t>VS</a:t>
            </a:r>
            <a:r>
              <a:rPr lang="zh-CN" altLang="en-US" dirty="0" smtClean="0"/>
              <a:t>类似。</a:t>
            </a:r>
            <a:endParaRPr lang="zh-CN" altLang="en-US" dirty="0" smtClean="0"/>
          </a:p>
          <a:p>
            <a:pPr lvl="1">
              <a:buFont typeface="Arial" panose="020B0604020202020204" pitchFamily="34" charset="0"/>
              <a:buChar char="–"/>
              <a:defRPr/>
            </a:pPr>
            <a:r>
              <a:rPr lang="en-US" altLang="zh-CN" dirty="0" smtClean="0"/>
              <a:t>3</a:t>
            </a:r>
            <a:r>
              <a:rPr lang="zh-CN" altLang="en-US" dirty="0" smtClean="0"/>
              <a:t>、</a:t>
            </a:r>
            <a:r>
              <a:rPr lang="en-US" altLang="zh-CN" dirty="0" smtClean="0"/>
              <a:t>OS/X</a:t>
            </a:r>
            <a:r>
              <a:rPr lang="zh-CN" altLang="en-US" dirty="0" smtClean="0"/>
              <a:t>操作系统的底层内核是开源的（ </a:t>
            </a:r>
            <a:r>
              <a:rPr lang="en-US" altLang="zh-CN" dirty="0" smtClean="0"/>
              <a:t>Darwin</a:t>
            </a:r>
            <a:r>
              <a:rPr lang="zh-CN" altLang="en-US" dirty="0" smtClean="0"/>
              <a:t>是苹果机的操作系统</a:t>
            </a:r>
            <a:r>
              <a:rPr lang="en-US" altLang="zh-CN" dirty="0" smtClean="0"/>
              <a:t>OS X</a:t>
            </a:r>
            <a:r>
              <a:rPr lang="zh-CN" altLang="en-US" dirty="0" smtClean="0"/>
              <a:t>的基础“核心”，其中结合了两大著名的程序，</a:t>
            </a:r>
            <a:r>
              <a:rPr lang="en-US" altLang="zh-CN" dirty="0" smtClean="0"/>
              <a:t>Mach </a:t>
            </a:r>
            <a:r>
              <a:rPr lang="zh-CN" altLang="en-US" dirty="0" smtClean="0"/>
              <a:t>内核和</a:t>
            </a:r>
            <a:r>
              <a:rPr lang="en-US" altLang="zh-CN" dirty="0" smtClean="0"/>
              <a:t>Berkeley BSD4.4 </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74638"/>
            <a:ext cx="9049196" cy="1143000"/>
          </a:xfrm>
        </p:spPr>
        <p:txBody>
          <a:bodyPr/>
          <a:lstStyle/>
          <a:p>
            <a:pPr eaLnBrk="1" hangingPunct="1"/>
            <a:r>
              <a:rPr lang="en-US" altLang="zh-CN" dirty="0" smtClean="0">
                <a:latin typeface="Times New Roman" panose="02020603050405020304" pitchFamily="18" charset="0"/>
                <a:cs typeface="Times New Roman" panose="02020603050405020304" pitchFamily="18" charset="0"/>
              </a:rPr>
              <a:t>Outline</a:t>
            </a:r>
            <a:endParaRPr lang="en-US" altLang="zh-CN" dirty="0" smtClean="0">
              <a:latin typeface="Times New Roman" panose="02020603050405020304" pitchFamily="18" charset="0"/>
              <a:cs typeface="Times New Roman" panose="02020603050405020304" pitchFamily="18" charset="0"/>
            </a:endParaRPr>
          </a:p>
        </p:txBody>
      </p:sp>
      <p:sp>
        <p:nvSpPr>
          <p:cNvPr id="7171" name="Rectangle 3"/>
          <p:cNvSpPr>
            <a:spLocks noGrp="1"/>
          </p:cNvSpPr>
          <p:nvPr>
            <p:ph idx="1"/>
          </p:nvPr>
        </p:nvSpPr>
        <p:spPr>
          <a:xfrm>
            <a:off x="457200" y="1600200"/>
            <a:ext cx="9049196" cy="4525963"/>
          </a:xfrm>
        </p:spPr>
        <p:txBody>
          <a:bodyPr>
            <a:normAutofit/>
          </a:bodyPr>
          <a:lstStyle/>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1 Preface</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solidFill>
                  <a:srgbClr val="0000FF"/>
                </a:solidFill>
                <a:latin typeface="Times New Roman" panose="02020603050405020304" pitchFamily="18" charset="0"/>
                <a:cs typeface="Times New Roman" panose="02020603050405020304" pitchFamily="18" charset="0"/>
              </a:rPr>
              <a:t>2 Language Process</a:t>
            </a:r>
            <a:endParaRPr lang="en-US" altLang="zh-CN" dirty="0">
              <a:solidFill>
                <a:srgbClr val="0000FF"/>
              </a:solidFill>
              <a:latin typeface="Times New Roman" panose="02020603050405020304" pitchFamily="18" charset="0"/>
              <a:cs typeface="Times New Roman" panose="02020603050405020304" pitchFamily="18" charset="0"/>
              <a:hlinkClick r:id="rId1" action="ppaction://hlinksldjump"/>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3 The Evolution of Programming Languages</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4 The Structure of a Compiler</a:t>
            </a:r>
            <a:endParaRPr lang="en-US"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5 Other Issues in Compiler Structure</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26085"/>
            <a:ext cx="9302115" cy="6548120"/>
          </a:xfrm>
        </p:spPr>
        <p:txBody>
          <a:bodyPr/>
          <a:p>
            <a:pPr marL="0" indent="0">
              <a:buNone/>
            </a:pPr>
            <a:r>
              <a:rPr lang="zh-CN" altLang="en-US"/>
              <a:t>已存在</a:t>
            </a:r>
            <a:r>
              <a:rPr lang="en-US" altLang="zh-CN"/>
              <a:t>A</a:t>
            </a:r>
            <a:r>
              <a:rPr lang="zh-CN" altLang="en-US"/>
              <a:t>平台上的</a:t>
            </a:r>
            <a:r>
              <a:rPr lang="en-US" altLang="zh-CN"/>
              <a:t>L</a:t>
            </a:r>
            <a:r>
              <a:rPr lang="zh-CN" altLang="en-US"/>
              <a:t>语言编译器，要求生产一个</a:t>
            </a:r>
            <a:r>
              <a:rPr lang="en-US" altLang="zh-CN"/>
              <a:t>B</a:t>
            </a:r>
            <a:r>
              <a:rPr lang="zh-CN" altLang="en-US"/>
              <a:t>平台上的</a:t>
            </a:r>
            <a:r>
              <a:rPr lang="en-US" altLang="zh-CN"/>
              <a:t>L</a:t>
            </a:r>
            <a:r>
              <a:rPr lang="zh-CN" altLang="en-US"/>
              <a:t>语言编译器。如何做？</a:t>
            </a:r>
            <a:endParaRPr lang="zh-CN" altLang="en-US"/>
          </a:p>
          <a:p>
            <a:pPr marL="0" indent="0">
              <a:buNone/>
            </a:pPr>
            <a:endParaRPr lang="zh-CN" altLang="en-US"/>
          </a:p>
          <a:p>
            <a:pPr marL="0" indent="0">
              <a:buNone/>
            </a:pPr>
            <a:r>
              <a:rPr lang="zh-CN" altLang="en-US"/>
              <a:t>                                                    </a:t>
            </a:r>
            <a:r>
              <a:rPr lang="en-US" altLang="zh-CN"/>
              <a:t>to?</a:t>
            </a:r>
            <a:endParaRPr lang="en-US" altLang="zh-CN"/>
          </a:p>
        </p:txBody>
      </p:sp>
      <p:sp>
        <p:nvSpPr>
          <p:cNvPr id="4" name="日期占位符 3"/>
          <p:cNvSpPr>
            <a:spLocks noGrp="1"/>
          </p:cNvSpPr>
          <p:nvPr>
            <p:ph type="dt" sz="half" idx="10"/>
          </p:nvPr>
        </p:nvSpPr>
        <p:spPr/>
        <p:txBody>
          <a:bodyPr/>
          <a:p>
            <a:fld id="{B91904C5-DD9B-4C5D-9271-63DD201C2E82}" type="datetime1">
              <a:rPr lang="zh-CN" altLang="en-US" smtClean="0"/>
            </a:fld>
            <a:endParaRPr lang="en-US"/>
          </a:p>
        </p:txBody>
      </p:sp>
      <p:sp>
        <p:nvSpPr>
          <p:cNvPr id="5" name="灯片编号占位符 4"/>
          <p:cNvSpPr>
            <a:spLocks noGrp="1"/>
          </p:cNvSpPr>
          <p:nvPr>
            <p:ph type="sldNum" sz="quarter" idx="12"/>
          </p:nvPr>
        </p:nvSpPr>
        <p:spPr/>
        <p:txBody>
          <a:bodyPr/>
          <a:p>
            <a:fld id="{B6F15528-21DE-4FAA-801E-634DDDAF4B2B}" type="slidenum">
              <a:rPr lang="en-US" smtClean="0"/>
            </a:fld>
            <a:endParaRPr lang="en-US"/>
          </a:p>
        </p:txBody>
      </p:sp>
      <p:graphicFrame>
        <p:nvGraphicFramePr>
          <p:cNvPr id="6" name="表格 5"/>
          <p:cNvGraphicFramePr/>
          <p:nvPr>
            <p:custDataLst>
              <p:tags r:id="rId1"/>
            </p:custDataLst>
          </p:nvPr>
        </p:nvGraphicFramePr>
        <p:xfrm>
          <a:off x="1186180" y="1835150"/>
          <a:ext cx="3394710" cy="762000"/>
        </p:xfrm>
        <a:graphic>
          <a:graphicData uri="http://schemas.openxmlformats.org/drawingml/2006/table">
            <a:tbl>
              <a:tblPr firstRow="1" bandRow="1">
                <a:tableStyleId>{5C22544A-7EE6-4342-B048-85BDC9FD1C3A}</a:tableStyleId>
              </a:tblPr>
              <a:tblGrid>
                <a:gridCol w="1131570"/>
                <a:gridCol w="1131570"/>
                <a:gridCol w="1131570"/>
              </a:tblGrid>
              <a:tr h="381000">
                <a:tc>
                  <a:txBody>
                    <a:bodyPr/>
                    <a:p>
                      <a:pPr algn="ctr" fontAlgn="auto">
                        <a:buNone/>
                      </a:pPr>
                      <a:r>
                        <a:rPr lang="en-US" altLang="zh-CN"/>
                        <a:t>L</a:t>
                      </a:r>
                      <a:endParaRPr lang="en-US" altLang="zh-CN"/>
                    </a:p>
                  </a:txBody>
                  <a:tcPr/>
                </a:tc>
                <a:tc>
                  <a:txBody>
                    <a:bodyPr/>
                    <a:p>
                      <a:pPr algn="ctr" fontAlgn="auto">
                        <a:buNone/>
                      </a:pPr>
                      <a:endParaRPr lang="zh-CN" altLang="en-US"/>
                    </a:p>
                  </a:txBody>
                  <a:tcPr/>
                </a:tc>
                <a:tc>
                  <a:txBody>
                    <a:bodyPr/>
                    <a:p>
                      <a:pPr algn="ctr" fontAlgn="auto">
                        <a:buNone/>
                      </a:pPr>
                      <a:r>
                        <a:rPr lang="en-US" altLang="zh-CN"/>
                        <a:t>A</a:t>
                      </a:r>
                      <a:endParaRPr lang="en-US" altLang="zh-CN"/>
                    </a:p>
                  </a:txBody>
                  <a:tcPr/>
                </a:tc>
              </a:tr>
              <a:tr h="381000">
                <a:tc>
                  <a:txBody>
                    <a:bodyPr/>
                    <a:p>
                      <a:pPr algn="ctr" fontAlgn="auto">
                        <a:buNone/>
                      </a:pPr>
                      <a:endParaRPr lang="zh-CN" altLang="en-US"/>
                    </a:p>
                  </a:txBody>
                  <a:tcPr/>
                </a:tc>
                <a:tc>
                  <a:txBody>
                    <a:bodyPr/>
                    <a:p>
                      <a:pPr algn="ctr" fontAlgn="auto">
                        <a:buNone/>
                      </a:pPr>
                      <a:r>
                        <a:rPr lang="en-US" altLang="zh-CN"/>
                        <a:t>A</a:t>
                      </a:r>
                      <a:endParaRPr lang="en-US" altLang="zh-CN"/>
                    </a:p>
                  </a:txBody>
                  <a:tcPr/>
                </a:tc>
                <a:tc>
                  <a:txBody>
                    <a:bodyPr/>
                    <a:p>
                      <a:pPr algn="ctr" fontAlgn="auto">
                        <a:buNone/>
                      </a:pPr>
                      <a:endParaRPr lang="zh-CN" altLang="en-US"/>
                    </a:p>
                  </a:txBody>
                  <a:tcPr/>
                </a:tc>
              </a:tr>
            </a:tbl>
          </a:graphicData>
        </a:graphic>
      </p:graphicFrame>
      <p:graphicFrame>
        <p:nvGraphicFramePr>
          <p:cNvPr id="7" name="表格 6"/>
          <p:cNvGraphicFramePr/>
          <p:nvPr>
            <p:custDataLst>
              <p:tags r:id="rId2"/>
            </p:custDataLst>
          </p:nvPr>
        </p:nvGraphicFramePr>
        <p:xfrm>
          <a:off x="6184265" y="1835150"/>
          <a:ext cx="3394710" cy="762000"/>
        </p:xfrm>
        <a:graphic>
          <a:graphicData uri="http://schemas.openxmlformats.org/drawingml/2006/table">
            <a:tbl>
              <a:tblPr firstRow="1" bandRow="1">
                <a:tableStyleId>{5C22544A-7EE6-4342-B048-85BDC9FD1C3A}</a:tableStyleId>
              </a:tblPr>
              <a:tblGrid>
                <a:gridCol w="1131570"/>
                <a:gridCol w="1131570"/>
                <a:gridCol w="1131570"/>
              </a:tblGrid>
              <a:tr h="381000">
                <a:tc>
                  <a:txBody>
                    <a:bodyPr/>
                    <a:p>
                      <a:pPr algn="ctr" fontAlgn="auto">
                        <a:buNone/>
                      </a:pPr>
                      <a:r>
                        <a:rPr lang="en-US" altLang="zh-CN"/>
                        <a:t>L</a:t>
                      </a:r>
                      <a:endParaRPr lang="en-US" altLang="zh-CN"/>
                    </a:p>
                  </a:txBody>
                  <a:tcPr/>
                </a:tc>
                <a:tc>
                  <a:txBody>
                    <a:bodyPr/>
                    <a:p>
                      <a:pPr algn="ctr" fontAlgn="auto">
                        <a:buNone/>
                      </a:pPr>
                      <a:endParaRPr lang="zh-CN" altLang="en-US"/>
                    </a:p>
                  </a:txBody>
                  <a:tcPr/>
                </a:tc>
                <a:tc>
                  <a:txBody>
                    <a:bodyPr/>
                    <a:p>
                      <a:pPr algn="ctr" fontAlgn="auto">
                        <a:buNone/>
                      </a:pPr>
                      <a:r>
                        <a:rPr lang="en-US" altLang="zh-CN"/>
                        <a:t>B</a:t>
                      </a:r>
                      <a:endParaRPr lang="en-US" altLang="zh-CN"/>
                    </a:p>
                  </a:txBody>
                  <a:tcPr/>
                </a:tc>
              </a:tr>
              <a:tr h="381000">
                <a:tc>
                  <a:txBody>
                    <a:bodyPr/>
                    <a:p>
                      <a:pPr algn="ctr" fontAlgn="auto">
                        <a:buNone/>
                      </a:pPr>
                      <a:endParaRPr lang="zh-CN" altLang="en-US"/>
                    </a:p>
                  </a:txBody>
                  <a:tcPr/>
                </a:tc>
                <a:tc>
                  <a:txBody>
                    <a:bodyPr/>
                    <a:p>
                      <a:pPr algn="ctr" fontAlgn="auto">
                        <a:buNone/>
                      </a:pPr>
                      <a:r>
                        <a:rPr lang="en-US" altLang="zh-CN"/>
                        <a:t>B</a:t>
                      </a:r>
                      <a:endParaRPr lang="en-US" altLang="zh-CN"/>
                    </a:p>
                  </a:txBody>
                  <a:tcPr/>
                </a:tc>
                <a:tc>
                  <a:txBody>
                    <a:bodyPr/>
                    <a:p>
                      <a:pPr algn="ctr" fontAlgn="auto">
                        <a:buNone/>
                      </a:pPr>
                      <a:endParaRPr lang="zh-CN" altLang="en-US"/>
                    </a:p>
                  </a:txBody>
                  <a:tcPr/>
                </a:tc>
              </a:tr>
            </a:tbl>
          </a:graphicData>
        </a:graphic>
      </p:graphicFrame>
      <p:graphicFrame>
        <p:nvGraphicFramePr>
          <p:cNvPr id="10" name="表格 9"/>
          <p:cNvGraphicFramePr/>
          <p:nvPr>
            <p:custDataLst>
              <p:tags r:id="rId3"/>
            </p:custDataLst>
          </p:nvPr>
        </p:nvGraphicFramePr>
        <p:xfrm>
          <a:off x="1303020" y="3912870"/>
          <a:ext cx="3394710" cy="762000"/>
        </p:xfrm>
        <a:graphic>
          <a:graphicData uri="http://schemas.openxmlformats.org/drawingml/2006/table">
            <a:tbl>
              <a:tblPr firstRow="1" bandRow="1">
                <a:tableStyleId>{5C22544A-7EE6-4342-B048-85BDC9FD1C3A}</a:tableStyleId>
              </a:tblPr>
              <a:tblGrid>
                <a:gridCol w="1131570"/>
                <a:gridCol w="1131570"/>
                <a:gridCol w="1131570"/>
              </a:tblGrid>
              <a:tr h="381000">
                <a:tc>
                  <a:txBody>
                    <a:bodyPr/>
                    <a:p>
                      <a:pPr algn="ctr" fontAlgn="auto">
                        <a:buNone/>
                      </a:pPr>
                      <a:r>
                        <a:rPr lang="en-US" altLang="zh-CN"/>
                        <a:t>L</a:t>
                      </a:r>
                      <a:endParaRPr lang="en-US" altLang="zh-CN"/>
                    </a:p>
                  </a:txBody>
                  <a:tcPr/>
                </a:tc>
                <a:tc>
                  <a:txBody>
                    <a:bodyPr/>
                    <a:p>
                      <a:pPr algn="ctr" fontAlgn="auto">
                        <a:buNone/>
                      </a:pPr>
                      <a:endParaRPr lang="zh-CN" altLang="en-US"/>
                    </a:p>
                  </a:txBody>
                  <a:tcPr/>
                </a:tc>
                <a:tc>
                  <a:txBody>
                    <a:bodyPr/>
                    <a:p>
                      <a:pPr algn="ctr" fontAlgn="auto">
                        <a:buNone/>
                      </a:pPr>
                      <a:r>
                        <a:rPr lang="en-US" altLang="zh-CN"/>
                        <a:t>B</a:t>
                      </a:r>
                      <a:endParaRPr lang="en-US" altLang="zh-CN"/>
                    </a:p>
                  </a:txBody>
                  <a:tcPr/>
                </a:tc>
              </a:tr>
              <a:tr h="381000">
                <a:tc>
                  <a:txBody>
                    <a:bodyPr/>
                    <a:p>
                      <a:pPr algn="ctr" fontAlgn="auto">
                        <a:buNone/>
                      </a:pPr>
                      <a:endParaRPr lang="zh-CN" altLang="en-US"/>
                    </a:p>
                  </a:txBody>
                  <a:tcPr/>
                </a:tc>
                <a:tc>
                  <a:txBody>
                    <a:bodyPr/>
                    <a:p>
                      <a:pPr algn="ctr" fontAlgn="auto">
                        <a:buNone/>
                      </a:pPr>
                      <a:r>
                        <a:rPr lang="en-US" altLang="zh-CN"/>
                        <a:t>L</a:t>
                      </a:r>
                      <a:endParaRPr lang="en-US" altLang="zh-CN"/>
                    </a:p>
                  </a:txBody>
                  <a:tcPr/>
                </a:tc>
                <a:tc>
                  <a:txBody>
                    <a:bodyPr/>
                    <a:p>
                      <a:pPr algn="ctr" fontAlgn="auto">
                        <a:buNone/>
                      </a:pPr>
                      <a:endParaRPr lang="zh-CN" altLang="en-US"/>
                    </a:p>
                  </a:txBody>
                  <a:tcPr/>
                </a:tc>
              </a:tr>
            </a:tbl>
          </a:graphicData>
        </a:graphic>
      </p:graphicFrame>
      <p:graphicFrame>
        <p:nvGraphicFramePr>
          <p:cNvPr id="11" name="表格 10"/>
          <p:cNvGraphicFramePr/>
          <p:nvPr>
            <p:custDataLst>
              <p:tags r:id="rId4"/>
            </p:custDataLst>
          </p:nvPr>
        </p:nvGraphicFramePr>
        <p:xfrm>
          <a:off x="3559810" y="4290060"/>
          <a:ext cx="3394710" cy="762000"/>
        </p:xfrm>
        <a:graphic>
          <a:graphicData uri="http://schemas.openxmlformats.org/drawingml/2006/table">
            <a:tbl>
              <a:tblPr firstRow="1" bandRow="1">
                <a:tableStyleId>{5C22544A-7EE6-4342-B048-85BDC9FD1C3A}</a:tableStyleId>
              </a:tblPr>
              <a:tblGrid>
                <a:gridCol w="1131570"/>
                <a:gridCol w="1131570"/>
                <a:gridCol w="1131570"/>
              </a:tblGrid>
              <a:tr h="381000">
                <a:tc>
                  <a:txBody>
                    <a:bodyPr/>
                    <a:p>
                      <a:pPr algn="ctr" fontAlgn="auto">
                        <a:buNone/>
                      </a:pPr>
                      <a:r>
                        <a:rPr lang="en-US" altLang="zh-CN"/>
                        <a:t>L</a:t>
                      </a:r>
                      <a:endParaRPr lang="en-US" altLang="zh-CN"/>
                    </a:p>
                  </a:txBody>
                  <a:tcPr/>
                </a:tc>
                <a:tc>
                  <a:txBody>
                    <a:bodyPr/>
                    <a:p>
                      <a:pPr algn="ctr" fontAlgn="auto">
                        <a:buNone/>
                      </a:pPr>
                      <a:endParaRPr lang="zh-CN" altLang="en-US"/>
                    </a:p>
                  </a:txBody>
                  <a:tcPr/>
                </a:tc>
                <a:tc>
                  <a:txBody>
                    <a:bodyPr/>
                    <a:p>
                      <a:pPr algn="ctr" fontAlgn="auto">
                        <a:buNone/>
                      </a:pPr>
                      <a:r>
                        <a:rPr lang="en-US" altLang="zh-CN"/>
                        <a:t>A</a:t>
                      </a:r>
                      <a:endParaRPr lang="en-US" altLang="zh-CN"/>
                    </a:p>
                  </a:txBody>
                  <a:tcPr/>
                </a:tc>
              </a:tr>
              <a:tr h="381000">
                <a:tc>
                  <a:txBody>
                    <a:bodyPr/>
                    <a:p>
                      <a:pPr algn="ctr" fontAlgn="auto">
                        <a:buNone/>
                      </a:pPr>
                      <a:endParaRPr lang="zh-CN" altLang="en-US"/>
                    </a:p>
                  </a:txBody>
                  <a:tcPr/>
                </a:tc>
                <a:tc>
                  <a:txBody>
                    <a:bodyPr/>
                    <a:p>
                      <a:pPr algn="ctr" fontAlgn="auto">
                        <a:buNone/>
                      </a:pPr>
                      <a:r>
                        <a:rPr lang="en-US" altLang="zh-CN"/>
                        <a:t>A</a:t>
                      </a:r>
                      <a:endParaRPr lang="en-US" altLang="zh-CN"/>
                    </a:p>
                  </a:txBody>
                  <a:tcPr/>
                </a:tc>
                <a:tc>
                  <a:txBody>
                    <a:bodyPr/>
                    <a:p>
                      <a:pPr algn="ctr" fontAlgn="auto">
                        <a:buNone/>
                      </a:pPr>
                      <a:endParaRPr lang="zh-CN" altLang="en-US"/>
                    </a:p>
                  </a:txBody>
                  <a:tcPr/>
                </a:tc>
              </a:tr>
            </a:tbl>
          </a:graphicData>
        </a:graphic>
      </p:graphicFrame>
      <p:graphicFrame>
        <p:nvGraphicFramePr>
          <p:cNvPr id="12" name="表格 11"/>
          <p:cNvGraphicFramePr/>
          <p:nvPr>
            <p:custDataLst>
              <p:tags r:id="rId5"/>
            </p:custDataLst>
          </p:nvPr>
        </p:nvGraphicFramePr>
        <p:xfrm>
          <a:off x="4697730" y="3912870"/>
          <a:ext cx="3394710" cy="762000"/>
        </p:xfrm>
        <a:graphic>
          <a:graphicData uri="http://schemas.openxmlformats.org/drawingml/2006/table">
            <a:tbl>
              <a:tblPr firstRow="1" bandRow="1">
                <a:tableStyleId>{5C22544A-7EE6-4342-B048-85BDC9FD1C3A}</a:tableStyleId>
              </a:tblPr>
              <a:tblGrid>
                <a:gridCol w="1131570"/>
                <a:gridCol w="1131570"/>
                <a:gridCol w="1131570"/>
              </a:tblGrid>
              <a:tr h="381000">
                <a:tc>
                  <a:txBody>
                    <a:bodyPr/>
                    <a:p>
                      <a:pPr algn="ctr" fontAlgn="auto">
                        <a:buNone/>
                      </a:pPr>
                      <a:r>
                        <a:rPr lang="en-US" altLang="zh-CN"/>
                        <a:t>L</a:t>
                      </a:r>
                      <a:endParaRPr lang="en-US" altLang="zh-CN"/>
                    </a:p>
                  </a:txBody>
                  <a:tcPr/>
                </a:tc>
                <a:tc>
                  <a:txBody>
                    <a:bodyPr/>
                    <a:p>
                      <a:pPr algn="ctr" fontAlgn="auto">
                        <a:buNone/>
                      </a:pPr>
                      <a:endParaRPr lang="zh-CN" altLang="en-US"/>
                    </a:p>
                  </a:txBody>
                  <a:tcPr/>
                </a:tc>
                <a:tc>
                  <a:txBody>
                    <a:bodyPr/>
                    <a:p>
                      <a:pPr algn="ctr" fontAlgn="auto">
                        <a:buNone/>
                      </a:pPr>
                      <a:r>
                        <a:rPr lang="en-US" altLang="zh-CN"/>
                        <a:t>B</a:t>
                      </a:r>
                      <a:endParaRPr lang="en-US" altLang="zh-CN"/>
                    </a:p>
                  </a:txBody>
                  <a:tcPr/>
                </a:tc>
              </a:tr>
              <a:tr h="381000">
                <a:tc>
                  <a:txBody>
                    <a:bodyPr/>
                    <a:p>
                      <a:pPr algn="ctr" fontAlgn="auto">
                        <a:buNone/>
                      </a:pPr>
                      <a:endParaRPr lang="zh-CN" altLang="en-US"/>
                    </a:p>
                  </a:txBody>
                  <a:tcPr/>
                </a:tc>
                <a:tc>
                  <a:txBody>
                    <a:bodyPr/>
                    <a:p>
                      <a:pPr algn="ctr" fontAlgn="auto">
                        <a:buNone/>
                      </a:pPr>
                      <a:r>
                        <a:rPr lang="en-US" altLang="zh-CN"/>
                        <a:t>A</a:t>
                      </a:r>
                      <a:endParaRPr lang="en-US" altLang="zh-CN"/>
                    </a:p>
                  </a:txBody>
                  <a:tcPr/>
                </a:tc>
                <a:tc>
                  <a:txBody>
                    <a:bodyPr/>
                    <a:p>
                      <a:pPr algn="ctr" fontAlgn="auto">
                        <a:buNone/>
                      </a:pPr>
                      <a:endParaRPr lang="zh-CN" altLang="en-US"/>
                    </a:p>
                  </a:txBody>
                  <a:tcPr/>
                </a:tc>
              </a:tr>
            </a:tbl>
          </a:graphicData>
        </a:graphic>
      </p:graphicFrame>
      <p:graphicFrame>
        <p:nvGraphicFramePr>
          <p:cNvPr id="13" name="表格 12"/>
          <p:cNvGraphicFramePr/>
          <p:nvPr>
            <p:custDataLst>
              <p:tags r:id="rId6"/>
            </p:custDataLst>
          </p:nvPr>
        </p:nvGraphicFramePr>
        <p:xfrm>
          <a:off x="1303020" y="5214620"/>
          <a:ext cx="3394710" cy="762000"/>
        </p:xfrm>
        <a:graphic>
          <a:graphicData uri="http://schemas.openxmlformats.org/drawingml/2006/table">
            <a:tbl>
              <a:tblPr firstRow="1" bandRow="1">
                <a:tableStyleId>{5C22544A-7EE6-4342-B048-85BDC9FD1C3A}</a:tableStyleId>
              </a:tblPr>
              <a:tblGrid>
                <a:gridCol w="1131570"/>
                <a:gridCol w="1131570"/>
                <a:gridCol w="1131570"/>
              </a:tblGrid>
              <a:tr h="381000">
                <a:tc>
                  <a:txBody>
                    <a:bodyPr/>
                    <a:p>
                      <a:pPr algn="ctr" fontAlgn="auto">
                        <a:buNone/>
                      </a:pPr>
                      <a:r>
                        <a:rPr lang="en-US" altLang="zh-CN"/>
                        <a:t>L</a:t>
                      </a:r>
                      <a:endParaRPr lang="en-US" altLang="zh-CN"/>
                    </a:p>
                  </a:txBody>
                  <a:tcPr/>
                </a:tc>
                <a:tc>
                  <a:txBody>
                    <a:bodyPr/>
                    <a:p>
                      <a:pPr algn="ctr" fontAlgn="auto">
                        <a:buNone/>
                      </a:pPr>
                      <a:endParaRPr lang="zh-CN" altLang="en-US"/>
                    </a:p>
                  </a:txBody>
                  <a:tcPr/>
                </a:tc>
                <a:tc>
                  <a:txBody>
                    <a:bodyPr/>
                    <a:p>
                      <a:pPr algn="ctr" fontAlgn="auto">
                        <a:buNone/>
                      </a:pPr>
                      <a:r>
                        <a:rPr lang="en-US" altLang="zh-CN"/>
                        <a:t>B</a:t>
                      </a:r>
                      <a:endParaRPr lang="en-US" altLang="zh-CN"/>
                    </a:p>
                  </a:txBody>
                  <a:tcPr/>
                </a:tc>
              </a:tr>
              <a:tr h="381000">
                <a:tc>
                  <a:txBody>
                    <a:bodyPr/>
                    <a:p>
                      <a:pPr algn="ctr" fontAlgn="auto">
                        <a:buNone/>
                      </a:pPr>
                      <a:endParaRPr lang="zh-CN" altLang="en-US"/>
                    </a:p>
                  </a:txBody>
                  <a:tcPr/>
                </a:tc>
                <a:tc>
                  <a:txBody>
                    <a:bodyPr/>
                    <a:p>
                      <a:pPr algn="ctr" fontAlgn="auto">
                        <a:buNone/>
                      </a:pPr>
                      <a:r>
                        <a:rPr lang="en-US" altLang="zh-CN"/>
                        <a:t>L</a:t>
                      </a:r>
                      <a:endParaRPr lang="en-US" altLang="zh-CN"/>
                    </a:p>
                  </a:txBody>
                  <a:tcPr/>
                </a:tc>
                <a:tc>
                  <a:txBody>
                    <a:bodyPr/>
                    <a:p>
                      <a:pPr algn="ctr" fontAlgn="auto">
                        <a:buNone/>
                      </a:pPr>
                      <a:endParaRPr lang="zh-CN" altLang="en-US"/>
                    </a:p>
                  </a:txBody>
                  <a:tcPr/>
                </a:tc>
              </a:tr>
            </a:tbl>
          </a:graphicData>
        </a:graphic>
      </p:graphicFrame>
      <p:graphicFrame>
        <p:nvGraphicFramePr>
          <p:cNvPr id="14" name="表格 13"/>
          <p:cNvGraphicFramePr/>
          <p:nvPr>
            <p:custDataLst>
              <p:tags r:id="rId7"/>
            </p:custDataLst>
          </p:nvPr>
        </p:nvGraphicFramePr>
        <p:xfrm>
          <a:off x="3559810" y="5594350"/>
          <a:ext cx="3394710" cy="762000"/>
        </p:xfrm>
        <a:graphic>
          <a:graphicData uri="http://schemas.openxmlformats.org/drawingml/2006/table">
            <a:tbl>
              <a:tblPr firstRow="1" bandRow="1">
                <a:tableStyleId>{5C22544A-7EE6-4342-B048-85BDC9FD1C3A}</a:tableStyleId>
              </a:tblPr>
              <a:tblGrid>
                <a:gridCol w="1131570"/>
                <a:gridCol w="1131570"/>
                <a:gridCol w="1131570"/>
              </a:tblGrid>
              <a:tr h="381000">
                <a:tc>
                  <a:txBody>
                    <a:bodyPr/>
                    <a:p>
                      <a:pPr algn="ctr" fontAlgn="auto">
                        <a:buNone/>
                      </a:pPr>
                      <a:r>
                        <a:rPr lang="en-US" altLang="zh-CN"/>
                        <a:t>L</a:t>
                      </a:r>
                      <a:endParaRPr lang="en-US" altLang="zh-CN"/>
                    </a:p>
                  </a:txBody>
                  <a:tcPr/>
                </a:tc>
                <a:tc>
                  <a:txBody>
                    <a:bodyPr/>
                    <a:p>
                      <a:pPr algn="ctr" fontAlgn="auto">
                        <a:buNone/>
                      </a:pPr>
                      <a:endParaRPr lang="zh-CN" altLang="en-US"/>
                    </a:p>
                  </a:txBody>
                  <a:tcPr/>
                </a:tc>
                <a:tc>
                  <a:txBody>
                    <a:bodyPr/>
                    <a:p>
                      <a:pPr algn="ctr" fontAlgn="auto">
                        <a:buNone/>
                      </a:pPr>
                      <a:r>
                        <a:rPr lang="en-US" altLang="zh-CN"/>
                        <a:t>B</a:t>
                      </a:r>
                      <a:endParaRPr lang="en-US" altLang="zh-CN"/>
                    </a:p>
                  </a:txBody>
                  <a:tcPr/>
                </a:tc>
              </a:tr>
              <a:tr h="381000">
                <a:tc>
                  <a:txBody>
                    <a:bodyPr/>
                    <a:p>
                      <a:pPr algn="ctr" fontAlgn="auto">
                        <a:buNone/>
                      </a:pPr>
                      <a:endParaRPr lang="zh-CN" altLang="en-US"/>
                    </a:p>
                  </a:txBody>
                  <a:tcPr/>
                </a:tc>
                <a:tc>
                  <a:txBody>
                    <a:bodyPr/>
                    <a:p>
                      <a:pPr algn="ctr" fontAlgn="auto">
                        <a:buNone/>
                      </a:pPr>
                      <a:r>
                        <a:rPr lang="en-US" altLang="zh-CN"/>
                        <a:t>A</a:t>
                      </a:r>
                      <a:endParaRPr lang="en-US" altLang="zh-CN"/>
                    </a:p>
                  </a:txBody>
                  <a:tcPr/>
                </a:tc>
                <a:tc>
                  <a:txBody>
                    <a:bodyPr/>
                    <a:p>
                      <a:pPr algn="ctr" fontAlgn="auto">
                        <a:buNone/>
                      </a:pPr>
                      <a:endParaRPr lang="zh-CN" altLang="en-US"/>
                    </a:p>
                  </a:txBody>
                  <a:tcPr/>
                </a:tc>
              </a:tr>
            </a:tbl>
          </a:graphicData>
        </a:graphic>
      </p:graphicFrame>
      <p:graphicFrame>
        <p:nvGraphicFramePr>
          <p:cNvPr id="15" name="表格 14"/>
          <p:cNvGraphicFramePr/>
          <p:nvPr>
            <p:custDataLst>
              <p:tags r:id="rId8"/>
            </p:custDataLst>
          </p:nvPr>
        </p:nvGraphicFramePr>
        <p:xfrm>
          <a:off x="4697730" y="5214620"/>
          <a:ext cx="3394710" cy="762000"/>
        </p:xfrm>
        <a:graphic>
          <a:graphicData uri="http://schemas.openxmlformats.org/drawingml/2006/table">
            <a:tbl>
              <a:tblPr firstRow="1" bandRow="1">
                <a:tableStyleId>{5C22544A-7EE6-4342-B048-85BDC9FD1C3A}</a:tableStyleId>
              </a:tblPr>
              <a:tblGrid>
                <a:gridCol w="1131570"/>
                <a:gridCol w="1131570"/>
                <a:gridCol w="1131570"/>
              </a:tblGrid>
              <a:tr h="381000">
                <a:tc>
                  <a:txBody>
                    <a:bodyPr/>
                    <a:p>
                      <a:pPr algn="ctr" fontAlgn="auto">
                        <a:buNone/>
                      </a:pPr>
                      <a:r>
                        <a:rPr lang="en-US" altLang="zh-CN"/>
                        <a:t>L</a:t>
                      </a:r>
                      <a:endParaRPr lang="en-US" altLang="zh-CN"/>
                    </a:p>
                  </a:txBody>
                  <a:tcPr/>
                </a:tc>
                <a:tc>
                  <a:txBody>
                    <a:bodyPr/>
                    <a:p>
                      <a:pPr algn="ctr" fontAlgn="auto">
                        <a:buNone/>
                      </a:pPr>
                      <a:endParaRPr lang="zh-CN" altLang="en-US"/>
                    </a:p>
                  </a:txBody>
                  <a:tcPr/>
                </a:tc>
                <a:tc>
                  <a:txBody>
                    <a:bodyPr/>
                    <a:p>
                      <a:pPr algn="ctr" fontAlgn="auto">
                        <a:buNone/>
                      </a:pPr>
                      <a:r>
                        <a:rPr lang="en-US" altLang="zh-CN"/>
                        <a:t>B</a:t>
                      </a:r>
                      <a:endParaRPr lang="en-US" altLang="zh-CN"/>
                    </a:p>
                  </a:txBody>
                  <a:tcPr/>
                </a:tc>
              </a:tr>
              <a:tr h="381000">
                <a:tc>
                  <a:txBody>
                    <a:bodyPr/>
                    <a:p>
                      <a:pPr algn="ctr" fontAlgn="auto">
                        <a:buNone/>
                      </a:pPr>
                      <a:endParaRPr lang="zh-CN" altLang="en-US"/>
                    </a:p>
                  </a:txBody>
                  <a:tcPr/>
                </a:tc>
                <a:tc>
                  <a:txBody>
                    <a:bodyPr/>
                    <a:p>
                      <a:pPr algn="ctr" fontAlgn="auto">
                        <a:buNone/>
                      </a:pPr>
                      <a:r>
                        <a:rPr lang="en-US" altLang="zh-CN"/>
                        <a:t>B</a:t>
                      </a:r>
                      <a:endParaRPr lang="en-US" altLang="zh-CN"/>
                    </a:p>
                  </a:txBody>
                  <a:tcPr/>
                </a:tc>
                <a:tc>
                  <a:txBody>
                    <a:bodyPr/>
                    <a:p>
                      <a:pPr algn="ctr" fontAlgn="auto">
                        <a:buNone/>
                      </a:pPr>
                      <a:endParaRPr lang="zh-CN" altLang="en-US"/>
                    </a:p>
                  </a:txBody>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0079990" cy="7559040"/>
          </a:xfrm>
          <a:custGeom>
            <a:avLst/>
            <a:gdLst>
              <a:gd name="connsiteX0" fmla="*/ 0 w 10079990"/>
              <a:gd name="connsiteY0" fmla="*/ 0 h 7559040"/>
              <a:gd name="connsiteX1" fmla="*/ 10079990 w 10079990"/>
              <a:gd name="connsiteY1" fmla="*/ 0 h 7559040"/>
              <a:gd name="connsiteX2" fmla="*/ 10079990 w 10079990"/>
              <a:gd name="connsiteY2" fmla="*/ 7559040 h 7559040"/>
              <a:gd name="connsiteX3" fmla="*/ 0 w 10079990"/>
              <a:gd name="connsiteY3" fmla="*/ 7559040 h 7559040"/>
              <a:gd name="connsiteX4" fmla="*/ 0 w 10079990"/>
              <a:gd name="connsiteY4" fmla="*/ 0 h 75590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9990" h="7559040">
                <a:moveTo>
                  <a:pt x="0" y="0"/>
                </a:moveTo>
                <a:lnTo>
                  <a:pt x="10079990" y="0"/>
                </a:lnTo>
                <a:lnTo>
                  <a:pt x="10079990" y="7559040"/>
                </a:lnTo>
                <a:lnTo>
                  <a:pt x="0" y="755904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3657600" y="1828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FFD32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Freeform 3"/>
          <p:cNvSpPr/>
          <p:nvPr/>
        </p:nvSpPr>
        <p:spPr>
          <a:xfrm>
            <a:off x="3651250" y="1822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Freeform 3"/>
          <p:cNvSpPr/>
          <p:nvPr/>
        </p:nvSpPr>
        <p:spPr>
          <a:xfrm>
            <a:off x="3657600" y="2514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E6E6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3651250" y="2508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57600" y="32004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E6E6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651250" y="31940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657600" y="38862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E6E6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3651250" y="38798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3657600" y="45720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E6E6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3651250" y="45656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3657600" y="52578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E6E6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651250" y="52514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3657600" y="5943600"/>
            <a:ext cx="2743200" cy="685800"/>
          </a:xfrm>
          <a:custGeom>
            <a:avLst/>
            <a:gdLst>
              <a:gd name="connsiteX0" fmla="*/ 1371600 w 2743200"/>
              <a:gd name="connsiteY0" fmla="*/ 685800 h 685800"/>
              <a:gd name="connsiteX1" fmla="*/ 0 w 2743200"/>
              <a:gd name="connsiteY1" fmla="*/ 685800 h 685800"/>
              <a:gd name="connsiteX2" fmla="*/ 0 w 2743200"/>
              <a:gd name="connsiteY2" fmla="*/ 0 h 685800"/>
              <a:gd name="connsiteX3" fmla="*/ 2743200 w 2743200"/>
              <a:gd name="connsiteY3" fmla="*/ 0 h 685800"/>
              <a:gd name="connsiteX4" fmla="*/ 2743200 w 2743200"/>
              <a:gd name="connsiteY4" fmla="*/ 685800 h 685800"/>
              <a:gd name="connsiteX5" fmla="*/ 1371600 w 2743200"/>
              <a:gd name="connsiteY5" fmla="*/ 685800 h 68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43200" h="685800">
                <a:moveTo>
                  <a:pt x="1371600" y="685800"/>
                </a:moveTo>
                <a:lnTo>
                  <a:pt x="0" y="685800"/>
                </a:lnTo>
                <a:lnTo>
                  <a:pt x="0" y="0"/>
                </a:lnTo>
                <a:lnTo>
                  <a:pt x="2743200" y="0"/>
                </a:lnTo>
                <a:lnTo>
                  <a:pt x="2743200" y="685800"/>
                </a:lnTo>
                <a:lnTo>
                  <a:pt x="1371600" y="685800"/>
                </a:lnTo>
              </a:path>
            </a:pathLst>
          </a:custGeom>
          <a:solidFill>
            <a:srgbClr val="E6E6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3651250" y="5937250"/>
            <a:ext cx="2755900" cy="698500"/>
          </a:xfrm>
          <a:custGeom>
            <a:avLst/>
            <a:gdLst>
              <a:gd name="connsiteX0" fmla="*/ 1377950 w 2755900"/>
              <a:gd name="connsiteY0" fmla="*/ 692150 h 698500"/>
              <a:gd name="connsiteX1" fmla="*/ 6350 w 2755900"/>
              <a:gd name="connsiteY1" fmla="*/ 692150 h 698500"/>
              <a:gd name="connsiteX2" fmla="*/ 6350 w 2755900"/>
              <a:gd name="connsiteY2" fmla="*/ 6350 h 698500"/>
              <a:gd name="connsiteX3" fmla="*/ 2749550 w 2755900"/>
              <a:gd name="connsiteY3" fmla="*/ 6350 h 698500"/>
              <a:gd name="connsiteX4" fmla="*/ 2749550 w 2755900"/>
              <a:gd name="connsiteY4" fmla="*/ 692150 h 698500"/>
              <a:gd name="connsiteX5" fmla="*/ 1377950 w 2755900"/>
              <a:gd name="connsiteY5" fmla="*/ 692150 h 6985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755900" h="698500">
                <a:moveTo>
                  <a:pt x="1377950" y="692150"/>
                </a:moveTo>
                <a:lnTo>
                  <a:pt x="6350" y="692150"/>
                </a:lnTo>
                <a:lnTo>
                  <a:pt x="6350" y="6350"/>
                </a:lnTo>
                <a:lnTo>
                  <a:pt x="2749550" y="6350"/>
                </a:lnTo>
                <a:lnTo>
                  <a:pt x="2749550" y="692150"/>
                </a:lnTo>
                <a:lnTo>
                  <a:pt x="1377950" y="6921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2286000" y="20574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Freeform 3"/>
          <p:cNvSpPr/>
          <p:nvPr/>
        </p:nvSpPr>
        <p:spPr>
          <a:xfrm>
            <a:off x="2279650" y="20510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Freeform 3"/>
          <p:cNvSpPr/>
          <p:nvPr/>
        </p:nvSpPr>
        <p:spPr>
          <a:xfrm>
            <a:off x="6629400" y="6172200"/>
            <a:ext cx="1143000" cy="228600"/>
          </a:xfrm>
          <a:custGeom>
            <a:avLst/>
            <a:gdLst>
              <a:gd name="connsiteX0" fmla="*/ 0 w 1143000"/>
              <a:gd name="connsiteY0" fmla="*/ 57150 h 228600"/>
              <a:gd name="connsiteX1" fmla="*/ 857250 w 1143000"/>
              <a:gd name="connsiteY1" fmla="*/ 57150 h 228600"/>
              <a:gd name="connsiteX2" fmla="*/ 857250 w 1143000"/>
              <a:gd name="connsiteY2" fmla="*/ 0 h 228600"/>
              <a:gd name="connsiteX3" fmla="*/ 1143000 w 1143000"/>
              <a:gd name="connsiteY3" fmla="*/ 114300 h 228600"/>
              <a:gd name="connsiteX4" fmla="*/ 857250 w 1143000"/>
              <a:gd name="connsiteY4" fmla="*/ 228600 h 228600"/>
              <a:gd name="connsiteX5" fmla="*/ 857250 w 1143000"/>
              <a:gd name="connsiteY5" fmla="*/ 171450 h 228600"/>
              <a:gd name="connsiteX6" fmla="*/ 0 w 1143000"/>
              <a:gd name="connsiteY6" fmla="*/ 171450 h 228600"/>
              <a:gd name="connsiteX7" fmla="*/ 0 w 1143000"/>
              <a:gd name="connsiteY7" fmla="*/ 57150 h 228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3000" h="228600">
                <a:moveTo>
                  <a:pt x="0" y="57150"/>
                </a:moveTo>
                <a:lnTo>
                  <a:pt x="857250" y="57150"/>
                </a:lnTo>
                <a:lnTo>
                  <a:pt x="857250" y="0"/>
                </a:lnTo>
                <a:lnTo>
                  <a:pt x="1143000" y="114300"/>
                </a:lnTo>
                <a:lnTo>
                  <a:pt x="857250" y="228600"/>
                </a:lnTo>
                <a:lnTo>
                  <a:pt x="857250" y="171450"/>
                </a:lnTo>
                <a:lnTo>
                  <a:pt x="0" y="171450"/>
                </a:lnTo>
                <a:lnTo>
                  <a:pt x="0" y="5715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6623050" y="6165850"/>
            <a:ext cx="1155700" cy="241300"/>
          </a:xfrm>
          <a:custGeom>
            <a:avLst/>
            <a:gdLst>
              <a:gd name="connsiteX0" fmla="*/ 6350 w 1155700"/>
              <a:gd name="connsiteY0" fmla="*/ 63500 h 241300"/>
              <a:gd name="connsiteX1" fmla="*/ 863600 w 1155700"/>
              <a:gd name="connsiteY1" fmla="*/ 63500 h 241300"/>
              <a:gd name="connsiteX2" fmla="*/ 863600 w 1155700"/>
              <a:gd name="connsiteY2" fmla="*/ 6350 h 241300"/>
              <a:gd name="connsiteX3" fmla="*/ 1149350 w 1155700"/>
              <a:gd name="connsiteY3" fmla="*/ 120650 h 241300"/>
              <a:gd name="connsiteX4" fmla="*/ 863600 w 1155700"/>
              <a:gd name="connsiteY4" fmla="*/ 234950 h 241300"/>
              <a:gd name="connsiteX5" fmla="*/ 863600 w 1155700"/>
              <a:gd name="connsiteY5" fmla="*/ 177800 h 241300"/>
              <a:gd name="connsiteX6" fmla="*/ 6350 w 1155700"/>
              <a:gd name="connsiteY6" fmla="*/ 177800 h 241300"/>
              <a:gd name="connsiteX7" fmla="*/ 6350 w 1155700"/>
              <a:gd name="connsiteY7" fmla="*/ 63500 h 241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55700" h="241300">
                <a:moveTo>
                  <a:pt x="6350" y="63500"/>
                </a:moveTo>
                <a:lnTo>
                  <a:pt x="863600" y="63500"/>
                </a:lnTo>
                <a:lnTo>
                  <a:pt x="863600" y="6350"/>
                </a:lnTo>
                <a:lnTo>
                  <a:pt x="1149350" y="120650"/>
                </a:lnTo>
                <a:lnTo>
                  <a:pt x="863600" y="234950"/>
                </a:lnTo>
                <a:lnTo>
                  <a:pt x="863600" y="177800"/>
                </a:lnTo>
                <a:lnTo>
                  <a:pt x="6350" y="177800"/>
                </a:lnTo>
                <a:lnTo>
                  <a:pt x="6350" y="635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914400" y="1600200"/>
            <a:ext cx="1371600" cy="1371600"/>
          </a:xfrm>
          <a:custGeom>
            <a:avLst/>
            <a:gdLst>
              <a:gd name="connsiteX0" fmla="*/ 85089 w 1371600"/>
              <a:gd name="connsiteY0" fmla="*/ 1371600 h 1371600"/>
              <a:gd name="connsiteX1" fmla="*/ 0 w 1371600"/>
              <a:gd name="connsiteY1" fmla="*/ 1286510 h 1371600"/>
              <a:gd name="connsiteX2" fmla="*/ 85089 w 1371600"/>
              <a:gd name="connsiteY2" fmla="*/ 1200150 h 1371600"/>
              <a:gd name="connsiteX3" fmla="*/ 171450 w 1371600"/>
              <a:gd name="connsiteY3" fmla="*/ 1200150 h 1371600"/>
              <a:gd name="connsiteX4" fmla="*/ 171450 w 1371600"/>
              <a:gd name="connsiteY4" fmla="*/ 85089 h 1371600"/>
              <a:gd name="connsiteX5" fmla="*/ 256539 w 1371600"/>
              <a:gd name="connsiteY5" fmla="*/ 0 h 1371600"/>
              <a:gd name="connsiteX6" fmla="*/ 1286510 w 1371600"/>
              <a:gd name="connsiteY6" fmla="*/ 0 h 1371600"/>
              <a:gd name="connsiteX7" fmla="*/ 1371600 w 1371600"/>
              <a:gd name="connsiteY7" fmla="*/ 85089 h 1371600"/>
              <a:gd name="connsiteX8" fmla="*/ 1286510 w 1371600"/>
              <a:gd name="connsiteY8" fmla="*/ 171450 h 1371600"/>
              <a:gd name="connsiteX9" fmla="*/ 1200150 w 1371600"/>
              <a:gd name="connsiteY9" fmla="*/ 171450 h 1371600"/>
              <a:gd name="connsiteX10" fmla="*/ 1200150 w 1371600"/>
              <a:gd name="connsiteY10" fmla="*/ 1286510 h 1371600"/>
              <a:gd name="connsiteX11" fmla="*/ 1115060 w 1371600"/>
              <a:gd name="connsiteY11" fmla="*/ 1371600 h 1371600"/>
              <a:gd name="connsiteX12" fmla="*/ 85089 w 1371600"/>
              <a:gd name="connsiteY12"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71600" h="1371600">
                <a:moveTo>
                  <a:pt x="85089" y="1371600"/>
                </a:moveTo>
                <a:cubicBezTo>
                  <a:pt x="43180" y="1371600"/>
                  <a:pt x="0" y="1328420"/>
                  <a:pt x="0" y="1286510"/>
                </a:cubicBezTo>
                <a:cubicBezTo>
                  <a:pt x="0" y="1243329"/>
                  <a:pt x="43180" y="1200150"/>
                  <a:pt x="85089" y="1200150"/>
                </a:cubicBezTo>
                <a:lnTo>
                  <a:pt x="171450" y="1200150"/>
                </a:lnTo>
                <a:lnTo>
                  <a:pt x="171450" y="85089"/>
                </a:lnTo>
                <a:cubicBezTo>
                  <a:pt x="171450" y="43179"/>
                  <a:pt x="214630" y="0"/>
                  <a:pt x="256539" y="0"/>
                </a:cubicBezTo>
                <a:lnTo>
                  <a:pt x="1286510" y="0"/>
                </a:lnTo>
                <a:cubicBezTo>
                  <a:pt x="1328420" y="0"/>
                  <a:pt x="1371600" y="43179"/>
                  <a:pt x="1371600" y="85089"/>
                </a:cubicBezTo>
                <a:cubicBezTo>
                  <a:pt x="1371600" y="128270"/>
                  <a:pt x="1328420" y="171450"/>
                  <a:pt x="1286510" y="171450"/>
                </a:cubicBezTo>
                <a:lnTo>
                  <a:pt x="1200150" y="171450"/>
                </a:lnTo>
                <a:lnTo>
                  <a:pt x="1200150" y="1286510"/>
                </a:lnTo>
                <a:cubicBezTo>
                  <a:pt x="1200150" y="1328420"/>
                  <a:pt x="1156970" y="1371600"/>
                  <a:pt x="1115060" y="1371600"/>
                </a:cubicBezTo>
                <a:lnTo>
                  <a:pt x="85089" y="137160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Freeform 3"/>
          <p:cNvSpPr/>
          <p:nvPr/>
        </p:nvSpPr>
        <p:spPr>
          <a:xfrm>
            <a:off x="908050" y="1593850"/>
            <a:ext cx="1384300" cy="1384300"/>
          </a:xfrm>
          <a:custGeom>
            <a:avLst/>
            <a:gdLst>
              <a:gd name="connsiteX0" fmla="*/ 91439 w 1384300"/>
              <a:gd name="connsiteY0" fmla="*/ 1377950 h 1384300"/>
              <a:gd name="connsiteX1" fmla="*/ 6350 w 1384300"/>
              <a:gd name="connsiteY1" fmla="*/ 1292860 h 1384300"/>
              <a:gd name="connsiteX2" fmla="*/ 91439 w 1384300"/>
              <a:gd name="connsiteY2" fmla="*/ 1206500 h 1384300"/>
              <a:gd name="connsiteX3" fmla="*/ 177800 w 1384300"/>
              <a:gd name="connsiteY3" fmla="*/ 1206500 h 1384300"/>
              <a:gd name="connsiteX4" fmla="*/ 177800 w 1384300"/>
              <a:gd name="connsiteY4" fmla="*/ 91439 h 1384300"/>
              <a:gd name="connsiteX5" fmla="*/ 262889 w 1384300"/>
              <a:gd name="connsiteY5" fmla="*/ 6350 h 1384300"/>
              <a:gd name="connsiteX6" fmla="*/ 1292860 w 1384300"/>
              <a:gd name="connsiteY6" fmla="*/ 6350 h 1384300"/>
              <a:gd name="connsiteX7" fmla="*/ 1377950 w 1384300"/>
              <a:gd name="connsiteY7" fmla="*/ 91439 h 1384300"/>
              <a:gd name="connsiteX8" fmla="*/ 1292860 w 1384300"/>
              <a:gd name="connsiteY8" fmla="*/ 177800 h 1384300"/>
              <a:gd name="connsiteX9" fmla="*/ 1206500 w 1384300"/>
              <a:gd name="connsiteY9" fmla="*/ 177800 h 1384300"/>
              <a:gd name="connsiteX10" fmla="*/ 1206500 w 1384300"/>
              <a:gd name="connsiteY10" fmla="*/ 1292860 h 1384300"/>
              <a:gd name="connsiteX11" fmla="*/ 1121410 w 1384300"/>
              <a:gd name="connsiteY11" fmla="*/ 1377950 h 1384300"/>
              <a:gd name="connsiteX12" fmla="*/ 91439 w 1384300"/>
              <a:gd name="connsiteY12"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1384300" h="1384300">
                <a:moveTo>
                  <a:pt x="91439" y="1377950"/>
                </a:moveTo>
                <a:cubicBezTo>
                  <a:pt x="49530" y="1377950"/>
                  <a:pt x="6350" y="1334770"/>
                  <a:pt x="6350" y="1292860"/>
                </a:cubicBezTo>
                <a:cubicBezTo>
                  <a:pt x="6350" y="1249679"/>
                  <a:pt x="49530" y="1206500"/>
                  <a:pt x="91439" y="1206500"/>
                </a:cubicBezTo>
                <a:lnTo>
                  <a:pt x="177800" y="1206500"/>
                </a:lnTo>
                <a:lnTo>
                  <a:pt x="177800" y="91439"/>
                </a:lnTo>
                <a:cubicBezTo>
                  <a:pt x="177800" y="49529"/>
                  <a:pt x="220980" y="6350"/>
                  <a:pt x="262889" y="6350"/>
                </a:cubicBezTo>
                <a:lnTo>
                  <a:pt x="1292860" y="6350"/>
                </a:lnTo>
                <a:cubicBezTo>
                  <a:pt x="1334770" y="6350"/>
                  <a:pt x="1377950" y="49529"/>
                  <a:pt x="1377950" y="91439"/>
                </a:cubicBezTo>
                <a:cubicBezTo>
                  <a:pt x="1377950" y="134620"/>
                  <a:pt x="1334770" y="177800"/>
                  <a:pt x="1292860" y="177800"/>
                </a:cubicBezTo>
                <a:lnTo>
                  <a:pt x="1206500" y="177800"/>
                </a:lnTo>
                <a:lnTo>
                  <a:pt x="1206500" y="1292860"/>
                </a:lnTo>
                <a:cubicBezTo>
                  <a:pt x="1206500" y="1334770"/>
                  <a:pt x="1163320" y="1377950"/>
                  <a:pt x="1121410" y="1377950"/>
                </a:cubicBezTo>
                <a:lnTo>
                  <a:pt x="91439"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Freeform 3"/>
          <p:cNvSpPr/>
          <p:nvPr/>
        </p:nvSpPr>
        <p:spPr>
          <a:xfrm>
            <a:off x="1129030" y="1685289"/>
            <a:ext cx="128269" cy="86360"/>
          </a:xfrm>
          <a:custGeom>
            <a:avLst/>
            <a:gdLst>
              <a:gd name="connsiteX0" fmla="*/ 128269 w 128269"/>
              <a:gd name="connsiteY0" fmla="*/ 0 h 86360"/>
              <a:gd name="connsiteX1" fmla="*/ 41909 w 128269"/>
              <a:gd name="connsiteY1" fmla="*/ 86360 h 86360"/>
              <a:gd name="connsiteX2" fmla="*/ 0 w 128269"/>
              <a:gd name="connsiteY2" fmla="*/ 43180 h 86360"/>
              <a:gd name="connsiteX3" fmla="*/ 41909 w 128269"/>
              <a:gd name="connsiteY3" fmla="*/ 0 h 86360"/>
              <a:gd name="connsiteX4" fmla="*/ 128269 w 128269"/>
              <a:gd name="connsiteY4" fmla="*/ 0 h 863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269" h="86360">
                <a:moveTo>
                  <a:pt x="128269" y="0"/>
                </a:moveTo>
                <a:cubicBezTo>
                  <a:pt x="128269" y="43180"/>
                  <a:pt x="85089" y="86360"/>
                  <a:pt x="41909" y="86360"/>
                </a:cubicBezTo>
                <a:cubicBezTo>
                  <a:pt x="20319" y="86360"/>
                  <a:pt x="0" y="64770"/>
                  <a:pt x="0" y="43180"/>
                </a:cubicBezTo>
                <a:cubicBezTo>
                  <a:pt x="0" y="21589"/>
                  <a:pt x="20319" y="0"/>
                  <a:pt x="41909" y="0"/>
                </a:cubicBezTo>
                <a:lnTo>
                  <a:pt x="128269"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Freeform 3"/>
          <p:cNvSpPr/>
          <p:nvPr/>
        </p:nvSpPr>
        <p:spPr>
          <a:xfrm>
            <a:off x="1122680" y="1678939"/>
            <a:ext cx="140969" cy="99060"/>
          </a:xfrm>
          <a:custGeom>
            <a:avLst/>
            <a:gdLst>
              <a:gd name="connsiteX0" fmla="*/ 134619 w 140969"/>
              <a:gd name="connsiteY0" fmla="*/ 6350 h 99060"/>
              <a:gd name="connsiteX1" fmla="*/ 48259 w 140969"/>
              <a:gd name="connsiteY1" fmla="*/ 92710 h 99060"/>
              <a:gd name="connsiteX2" fmla="*/ 6350 w 140969"/>
              <a:gd name="connsiteY2" fmla="*/ 49530 h 99060"/>
              <a:gd name="connsiteX3" fmla="*/ 48259 w 140969"/>
              <a:gd name="connsiteY3" fmla="*/ 6350 h 99060"/>
              <a:gd name="connsiteX4" fmla="*/ 134619 w 140969"/>
              <a:gd name="connsiteY4" fmla="*/ 6350 h 990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969" h="99060">
                <a:moveTo>
                  <a:pt x="134619" y="6350"/>
                </a:moveTo>
                <a:cubicBezTo>
                  <a:pt x="134619" y="49530"/>
                  <a:pt x="91439" y="92710"/>
                  <a:pt x="48259" y="92710"/>
                </a:cubicBezTo>
                <a:cubicBezTo>
                  <a:pt x="26669" y="92710"/>
                  <a:pt x="6350" y="71120"/>
                  <a:pt x="6350" y="49530"/>
                </a:cubicBezTo>
                <a:cubicBezTo>
                  <a:pt x="6350" y="27939"/>
                  <a:pt x="26669" y="6350"/>
                  <a:pt x="48259" y="6350"/>
                </a:cubicBezTo>
                <a:lnTo>
                  <a:pt x="134619"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Freeform 3"/>
          <p:cNvSpPr/>
          <p:nvPr/>
        </p:nvSpPr>
        <p:spPr>
          <a:xfrm>
            <a:off x="914400" y="2800350"/>
            <a:ext cx="171450" cy="171450"/>
          </a:xfrm>
          <a:custGeom>
            <a:avLst/>
            <a:gdLst>
              <a:gd name="connsiteX0" fmla="*/ 171450 w 171450"/>
              <a:gd name="connsiteY0" fmla="*/ 86360 h 171450"/>
              <a:gd name="connsiteX1" fmla="*/ 85089 w 171450"/>
              <a:gd name="connsiteY1" fmla="*/ 171450 h 171450"/>
              <a:gd name="connsiteX2" fmla="*/ 0 w 171450"/>
              <a:gd name="connsiteY2" fmla="*/ 86360 h 171450"/>
              <a:gd name="connsiteX3" fmla="*/ 85089 w 171450"/>
              <a:gd name="connsiteY3" fmla="*/ 0 h 171450"/>
              <a:gd name="connsiteX4" fmla="*/ 128269 w 171450"/>
              <a:gd name="connsiteY4" fmla="*/ 43179 h 171450"/>
              <a:gd name="connsiteX5" fmla="*/ 85089 w 171450"/>
              <a:gd name="connsiteY5" fmla="*/ 86360 h 171450"/>
              <a:gd name="connsiteX6" fmla="*/ 171450 w 171450"/>
              <a:gd name="connsiteY6" fmla="*/ 86360 h 1714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71450" h="171450">
                <a:moveTo>
                  <a:pt x="171450" y="86360"/>
                </a:moveTo>
                <a:cubicBezTo>
                  <a:pt x="171450" y="128270"/>
                  <a:pt x="128269" y="171450"/>
                  <a:pt x="85089" y="171450"/>
                </a:cubicBezTo>
                <a:cubicBezTo>
                  <a:pt x="43180" y="171450"/>
                  <a:pt x="0" y="128270"/>
                  <a:pt x="0" y="86360"/>
                </a:cubicBezTo>
                <a:cubicBezTo>
                  <a:pt x="0" y="43179"/>
                  <a:pt x="43180" y="0"/>
                  <a:pt x="85089" y="0"/>
                </a:cubicBezTo>
                <a:cubicBezTo>
                  <a:pt x="106680" y="0"/>
                  <a:pt x="128269" y="21589"/>
                  <a:pt x="128269" y="43179"/>
                </a:cubicBezTo>
                <a:cubicBezTo>
                  <a:pt x="128269" y="64770"/>
                  <a:pt x="106680" y="86360"/>
                  <a:pt x="85089" y="86360"/>
                </a:cubicBezTo>
                <a:lnTo>
                  <a:pt x="171450" y="8636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Freeform 3"/>
          <p:cNvSpPr/>
          <p:nvPr/>
        </p:nvSpPr>
        <p:spPr>
          <a:xfrm>
            <a:off x="908050" y="2794000"/>
            <a:ext cx="184150" cy="184150"/>
          </a:xfrm>
          <a:custGeom>
            <a:avLst/>
            <a:gdLst>
              <a:gd name="connsiteX0" fmla="*/ 177800 w 184150"/>
              <a:gd name="connsiteY0" fmla="*/ 92710 h 184150"/>
              <a:gd name="connsiteX1" fmla="*/ 91439 w 184150"/>
              <a:gd name="connsiteY1" fmla="*/ 177800 h 184150"/>
              <a:gd name="connsiteX2" fmla="*/ 6350 w 184150"/>
              <a:gd name="connsiteY2" fmla="*/ 92710 h 184150"/>
              <a:gd name="connsiteX3" fmla="*/ 91439 w 184150"/>
              <a:gd name="connsiteY3" fmla="*/ 6350 h 184150"/>
              <a:gd name="connsiteX4" fmla="*/ 134619 w 184150"/>
              <a:gd name="connsiteY4" fmla="*/ 49529 h 184150"/>
              <a:gd name="connsiteX5" fmla="*/ 91439 w 184150"/>
              <a:gd name="connsiteY5" fmla="*/ 92710 h 184150"/>
              <a:gd name="connsiteX6" fmla="*/ 177800 w 184150"/>
              <a:gd name="connsiteY6" fmla="*/ 92710 h 1841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84150" h="184150">
                <a:moveTo>
                  <a:pt x="177800" y="92710"/>
                </a:moveTo>
                <a:cubicBezTo>
                  <a:pt x="177800" y="134620"/>
                  <a:pt x="134619" y="177800"/>
                  <a:pt x="91439" y="177800"/>
                </a:cubicBezTo>
                <a:cubicBezTo>
                  <a:pt x="49530" y="177800"/>
                  <a:pt x="6350" y="134620"/>
                  <a:pt x="6350" y="92710"/>
                </a:cubicBezTo>
                <a:cubicBezTo>
                  <a:pt x="6350" y="49529"/>
                  <a:pt x="49530" y="6350"/>
                  <a:pt x="91439" y="6350"/>
                </a:cubicBezTo>
                <a:cubicBezTo>
                  <a:pt x="113030" y="6350"/>
                  <a:pt x="134619" y="27939"/>
                  <a:pt x="134619" y="49529"/>
                </a:cubicBezTo>
                <a:cubicBezTo>
                  <a:pt x="134619" y="71120"/>
                  <a:pt x="113030" y="92710"/>
                  <a:pt x="91439" y="92710"/>
                </a:cubicBezTo>
                <a:lnTo>
                  <a:pt x="177800" y="9271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Freeform 3"/>
          <p:cNvSpPr/>
          <p:nvPr/>
        </p:nvSpPr>
        <p:spPr>
          <a:xfrm>
            <a:off x="1170939" y="1600200"/>
            <a:ext cx="86360" cy="85089"/>
          </a:xfrm>
          <a:custGeom>
            <a:avLst/>
            <a:gdLst>
              <a:gd name="connsiteX0" fmla="*/ 0 w 86360"/>
              <a:gd name="connsiteY0" fmla="*/ 0 h 85089"/>
              <a:gd name="connsiteX1" fmla="*/ 86360 w 86360"/>
              <a:gd name="connsiteY1" fmla="*/ 85089 h 85089"/>
              <a:gd name="connsiteX2" fmla="*/ 0 w 86360"/>
              <a:gd name="connsiteY2" fmla="*/ 0 h 85089"/>
            </a:gdLst>
            <a:ahLst/>
            <a:cxnLst>
              <a:cxn ang="0">
                <a:pos x="connsiteX0" y="connsiteY0"/>
              </a:cxn>
              <a:cxn ang="1">
                <a:pos x="connsiteX1" y="connsiteY1"/>
              </a:cxn>
              <a:cxn ang="2">
                <a:pos x="connsiteX2" y="connsiteY2"/>
              </a:cxn>
            </a:cxnLst>
            <a:rect l="l" t="t" r="r" b="b"/>
            <a:pathLst>
              <a:path w="86360" h="85089">
                <a:moveTo>
                  <a:pt x="0" y="0"/>
                </a:moveTo>
                <a:cubicBezTo>
                  <a:pt x="43180" y="0"/>
                  <a:pt x="86360" y="43179"/>
                  <a:pt x="86360" y="85089"/>
                </a:cubicBez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Freeform 3"/>
          <p:cNvSpPr/>
          <p:nvPr/>
        </p:nvSpPr>
        <p:spPr>
          <a:xfrm>
            <a:off x="1164589" y="1593850"/>
            <a:ext cx="99060" cy="97789"/>
          </a:xfrm>
          <a:custGeom>
            <a:avLst/>
            <a:gdLst>
              <a:gd name="connsiteX0" fmla="*/ 6350 w 99060"/>
              <a:gd name="connsiteY0" fmla="*/ 6350 h 97789"/>
              <a:gd name="connsiteX1" fmla="*/ 92710 w 99060"/>
              <a:gd name="connsiteY1" fmla="*/ 91439 h 97789"/>
            </a:gdLst>
            <a:ahLst/>
            <a:cxnLst>
              <a:cxn ang="0">
                <a:pos x="connsiteX0" y="connsiteY0"/>
              </a:cxn>
              <a:cxn ang="1">
                <a:pos x="connsiteX1" y="connsiteY1"/>
              </a:cxn>
            </a:cxnLst>
            <a:rect l="l" t="t" r="r" b="b"/>
            <a:pathLst>
              <a:path w="99060" h="97789">
                <a:moveTo>
                  <a:pt x="6350" y="6350"/>
                </a:moveTo>
                <a:cubicBezTo>
                  <a:pt x="49530" y="6350"/>
                  <a:pt x="92710" y="49529"/>
                  <a:pt x="92710" y="91439"/>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1085850" y="2800350"/>
            <a:ext cx="0" cy="86360"/>
          </a:xfrm>
          <a:custGeom>
            <a:avLst/>
            <a:gdLst>
              <a:gd name="connsiteX0" fmla="*/ 0 w 0"/>
              <a:gd name="connsiteY0" fmla="*/ 0 h 86360"/>
              <a:gd name="connsiteX1" fmla="*/ 0 w 0"/>
              <a:gd name="connsiteY1" fmla="*/ 86360 h 86360"/>
              <a:gd name="connsiteX2" fmla="*/ 0 w 0"/>
              <a:gd name="connsiteY2" fmla="*/ 0 h 86360"/>
            </a:gdLst>
            <a:ahLst/>
            <a:cxnLst>
              <a:cxn ang="0">
                <a:pos x="connsiteX0" y="connsiteY0"/>
              </a:cxn>
              <a:cxn ang="1">
                <a:pos x="connsiteX1" y="connsiteY1"/>
              </a:cxn>
              <a:cxn ang="2">
                <a:pos x="connsiteX2" y="connsiteY2"/>
              </a:cxn>
            </a:cxnLst>
            <a:rect l="l" t="t" r="r" b="b"/>
            <a:pathLst>
              <a:path h="86360">
                <a:moveTo>
                  <a:pt x="0" y="0"/>
                </a:moveTo>
                <a:lnTo>
                  <a:pt x="0" y="8636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Freeform 3"/>
          <p:cNvSpPr/>
          <p:nvPr/>
        </p:nvSpPr>
        <p:spPr>
          <a:xfrm>
            <a:off x="1079500" y="2794000"/>
            <a:ext cx="12700" cy="99060"/>
          </a:xfrm>
          <a:custGeom>
            <a:avLst/>
            <a:gdLst>
              <a:gd name="connsiteX0" fmla="*/ 6350 w 12700"/>
              <a:gd name="connsiteY0" fmla="*/ 6350 h 99060"/>
              <a:gd name="connsiteX1" fmla="*/ 6350 w 12700"/>
              <a:gd name="connsiteY1" fmla="*/ 92710 h 99060"/>
            </a:gdLst>
            <a:ahLst/>
            <a:cxnLst>
              <a:cxn ang="0">
                <a:pos x="connsiteX0" y="connsiteY0"/>
              </a:cxn>
              <a:cxn ang="1">
                <a:pos x="connsiteX1" y="connsiteY1"/>
              </a:cxn>
            </a:cxnLst>
            <a:rect l="l" t="t" r="r" b="b"/>
            <a:pathLst>
              <a:path w="12700" h="99060">
                <a:moveTo>
                  <a:pt x="6350" y="6350"/>
                </a:moveTo>
                <a:lnTo>
                  <a:pt x="6350" y="9271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1170939" y="1771650"/>
            <a:ext cx="1029969" cy="0"/>
          </a:xfrm>
          <a:custGeom>
            <a:avLst/>
            <a:gdLst>
              <a:gd name="connsiteX0" fmla="*/ 0 w 1029969"/>
              <a:gd name="connsiteY0" fmla="*/ 0 h 0"/>
              <a:gd name="connsiteX1" fmla="*/ 1029970 w 1029969"/>
              <a:gd name="connsiteY1" fmla="*/ 0 h 0"/>
              <a:gd name="connsiteX2" fmla="*/ 0 w 1029969"/>
              <a:gd name="connsiteY2" fmla="*/ 0 h 0"/>
            </a:gdLst>
            <a:ahLst/>
            <a:cxnLst>
              <a:cxn ang="0">
                <a:pos x="connsiteX0" y="connsiteY0"/>
              </a:cxn>
              <a:cxn ang="1">
                <a:pos x="connsiteX1" y="connsiteY1"/>
              </a:cxn>
              <a:cxn ang="2">
                <a:pos x="connsiteX2" y="connsiteY2"/>
              </a:cxn>
            </a:cxnLst>
            <a:rect l="l" t="t" r="r" b="b"/>
            <a:pathLst>
              <a:path w="1029969">
                <a:moveTo>
                  <a:pt x="0" y="0"/>
                </a:moveTo>
                <a:lnTo>
                  <a:pt x="1029970" y="0"/>
                </a:lnTo>
                <a:lnTo>
                  <a:pt x="0" y="0"/>
                </a:lnTo>
              </a:path>
            </a:pathLst>
          </a:custGeom>
          <a:solidFill>
            <a:srgbClr val="CCCCA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Freeform 3"/>
          <p:cNvSpPr/>
          <p:nvPr/>
        </p:nvSpPr>
        <p:spPr>
          <a:xfrm>
            <a:off x="1164589" y="1765300"/>
            <a:ext cx="1042669" cy="12700"/>
          </a:xfrm>
          <a:custGeom>
            <a:avLst/>
            <a:gdLst>
              <a:gd name="connsiteX0" fmla="*/ 6350 w 1042669"/>
              <a:gd name="connsiteY0" fmla="*/ 6350 h 12700"/>
              <a:gd name="connsiteX1" fmla="*/ 1036320 w 1042669"/>
              <a:gd name="connsiteY1" fmla="*/ 6350 h 12700"/>
            </a:gdLst>
            <a:ahLst/>
            <a:cxnLst>
              <a:cxn ang="0">
                <a:pos x="connsiteX0" y="connsiteY0"/>
              </a:cxn>
              <a:cxn ang="1">
                <a:pos x="connsiteX1" y="connsiteY1"/>
              </a:cxn>
            </a:cxnLst>
            <a:rect l="l" t="t" r="r" b="b"/>
            <a:pathLst>
              <a:path w="1042669" h="12700">
                <a:moveTo>
                  <a:pt x="6350" y="6350"/>
                </a:moveTo>
                <a:lnTo>
                  <a:pt x="103632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8001000" y="5715000"/>
            <a:ext cx="1828800" cy="1371600"/>
          </a:xfrm>
          <a:custGeom>
            <a:avLst/>
            <a:gdLst>
              <a:gd name="connsiteX0" fmla="*/ 914400 w 1828800"/>
              <a:gd name="connsiteY0" fmla="*/ 1371600 h 1371600"/>
              <a:gd name="connsiteX1" fmla="*/ 0 w 1828800"/>
              <a:gd name="connsiteY1" fmla="*/ 1371600 h 1371600"/>
              <a:gd name="connsiteX2" fmla="*/ 0 w 1828800"/>
              <a:gd name="connsiteY2" fmla="*/ 0 h 1371600"/>
              <a:gd name="connsiteX3" fmla="*/ 1828800 w 1828800"/>
              <a:gd name="connsiteY3" fmla="*/ 0 h 1371600"/>
              <a:gd name="connsiteX4" fmla="*/ 1828800 w 1828800"/>
              <a:gd name="connsiteY4" fmla="*/ 1371600 h 1371600"/>
              <a:gd name="connsiteX5" fmla="*/ 914400 w 1828800"/>
              <a:gd name="connsiteY5" fmla="*/ 1371600 h 1371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28800" h="1371600">
                <a:moveTo>
                  <a:pt x="914400" y="1371600"/>
                </a:moveTo>
                <a:lnTo>
                  <a:pt x="0" y="1371600"/>
                </a:lnTo>
                <a:lnTo>
                  <a:pt x="0" y="0"/>
                </a:lnTo>
                <a:lnTo>
                  <a:pt x="1828800" y="0"/>
                </a:lnTo>
                <a:lnTo>
                  <a:pt x="1828800" y="1371600"/>
                </a:lnTo>
                <a:lnTo>
                  <a:pt x="914400" y="137160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994650" y="5708650"/>
            <a:ext cx="1841500" cy="1384300"/>
          </a:xfrm>
          <a:custGeom>
            <a:avLst/>
            <a:gdLst>
              <a:gd name="connsiteX0" fmla="*/ 920750 w 1841500"/>
              <a:gd name="connsiteY0" fmla="*/ 1377950 h 1384300"/>
              <a:gd name="connsiteX1" fmla="*/ 6350 w 1841500"/>
              <a:gd name="connsiteY1" fmla="*/ 1377950 h 1384300"/>
              <a:gd name="connsiteX2" fmla="*/ 6350 w 1841500"/>
              <a:gd name="connsiteY2" fmla="*/ 6350 h 1384300"/>
              <a:gd name="connsiteX3" fmla="*/ 1835150 w 1841500"/>
              <a:gd name="connsiteY3" fmla="*/ 6350 h 1384300"/>
              <a:gd name="connsiteX4" fmla="*/ 1835150 w 1841500"/>
              <a:gd name="connsiteY4" fmla="*/ 1377950 h 1384300"/>
              <a:gd name="connsiteX5" fmla="*/ 920750 w 1841500"/>
              <a:gd name="connsiteY5" fmla="*/ 1377950 h 138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841500" h="1384300">
                <a:moveTo>
                  <a:pt x="920750" y="1377950"/>
                </a:moveTo>
                <a:lnTo>
                  <a:pt x="6350" y="1377950"/>
                </a:lnTo>
                <a:lnTo>
                  <a:pt x="6350" y="6350"/>
                </a:lnTo>
                <a:lnTo>
                  <a:pt x="1835150" y="6350"/>
                </a:lnTo>
                <a:lnTo>
                  <a:pt x="1835150" y="1377950"/>
                </a:lnTo>
                <a:lnTo>
                  <a:pt x="920750" y="13779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648925" y="622300"/>
            <a:ext cx="2821735" cy="700192"/>
          </a:xfrm>
          <a:prstGeom prst="rect">
            <a:avLst/>
          </a:prstGeom>
          <a:noFill/>
        </p:spPr>
        <p:txBody>
          <a:bodyPr wrap="none" lIns="0" tIns="0" rIns="0" rtlCol="0">
            <a:spAutoFit/>
          </a:bodyPr>
          <a:lstStyle/>
          <a:p>
            <a:pPr>
              <a:lnSpc>
                <a:spcPts val="5100"/>
              </a:lnSpc>
            </a:pPr>
            <a:r>
              <a:rPr lang="en-US" altLang="zh-CN" sz="4400" dirty="0" smtClean="0">
                <a:latin typeface="Times New Roman" panose="02020603050405020304" pitchFamily="18" charset="0"/>
                <a:cs typeface="Times New Roman" panose="02020603050405020304" pitchFamily="18" charset="0"/>
              </a:rPr>
              <a:t>Next Time...</a:t>
            </a:r>
            <a:endParaRPr lang="en-US" altLang="zh-CN" sz="4400" dirty="0" smtClean="0">
              <a:latin typeface="Times New Roman" panose="02020603050405020304" pitchFamily="18" charset="0"/>
              <a:cs typeface="Times New Roman" panose="02020603050405020304" pitchFamily="18" charset="0"/>
            </a:endParaRPr>
          </a:p>
        </p:txBody>
      </p:sp>
      <p:sp>
        <p:nvSpPr>
          <p:cNvPr id="36" name="TextBox 1"/>
          <p:cNvSpPr txBox="1"/>
          <p:nvPr/>
        </p:nvSpPr>
        <p:spPr>
          <a:xfrm>
            <a:off x="3709292" y="2120900"/>
            <a:ext cx="2658805" cy="3825534"/>
          </a:xfrm>
          <a:prstGeom prst="rect">
            <a:avLst/>
          </a:prstGeom>
          <a:noFill/>
        </p:spPr>
        <p:txBody>
          <a:bodyPr wrap="none" lIns="0" tIns="0" rIns="0" rtlCol="0">
            <a:spAutoFit/>
          </a:bodyPr>
          <a:lstStyle/>
          <a:p>
            <a:pPr algn="ctr">
              <a:lnSpc>
                <a:spcPts val="2600"/>
              </a:lnSpc>
              <a:tabLst>
                <a:tab pos="76200" algn="l"/>
                <a:tab pos="152400" algn="l"/>
                <a:tab pos="165100" algn="l"/>
                <a:tab pos="203200" algn="l"/>
                <a:tab pos="292100" algn="l"/>
              </a:tabLst>
            </a:pPr>
            <a:r>
              <a:rPr lang="en-US" altLang="zh-CN" sz="2800" dirty="0" smtClean="0"/>
              <a:t>		</a:t>
            </a:r>
            <a:r>
              <a:rPr lang="en-US" altLang="zh-CN" sz="2800" dirty="0" smtClean="0">
                <a:solidFill>
                  <a:srgbClr val="3C3C3C"/>
                </a:solidFill>
                <a:latin typeface="Times New Roman" panose="02020603050405020304" pitchFamily="18" charset="0"/>
                <a:cs typeface="Times New Roman" panose="02020603050405020304" pitchFamily="18" charset="0"/>
              </a:rPr>
              <a:t>Lexical</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3C3C3C"/>
                </a:solidFill>
                <a:latin typeface="Times New Roman" panose="02020603050405020304" pitchFamily="18" charset="0"/>
                <a:cs typeface="Times New Roman" panose="02020603050405020304" pitchFamily="18" charset="0"/>
              </a:rPr>
              <a:t>Analysis</a:t>
            </a:r>
            <a:endParaRPr lang="en-US" altLang="zh-CN" sz="2800" dirty="0" smtClean="0">
              <a:solidFill>
                <a:srgbClr val="3C3C3C"/>
              </a:solidFill>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solidFill>
                  <a:srgbClr val="B3B3B3"/>
                </a:solidFill>
                <a:latin typeface="Times New Roman" panose="02020603050405020304" pitchFamily="18" charset="0"/>
                <a:cs typeface="Times New Roman" panose="02020603050405020304" pitchFamily="18" charset="0"/>
              </a:rPr>
              <a:t>Syntax</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B3B3B3"/>
                </a:solidFill>
                <a:latin typeface="Times New Roman" panose="02020603050405020304" pitchFamily="18" charset="0"/>
                <a:cs typeface="Times New Roman" panose="02020603050405020304" pitchFamily="18" charset="0"/>
              </a:rPr>
              <a:t>Analysis</a:t>
            </a:r>
            <a:endParaRPr lang="en-US" altLang="zh-CN" sz="2800" dirty="0" smtClean="0">
              <a:solidFill>
                <a:srgbClr val="B3B3B3"/>
              </a:solidFill>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solidFill>
                  <a:srgbClr val="B3B3B3"/>
                </a:solidFill>
                <a:latin typeface="Times New Roman" panose="02020603050405020304" pitchFamily="18" charset="0"/>
                <a:cs typeface="Times New Roman" panose="02020603050405020304" pitchFamily="18" charset="0"/>
              </a:rPr>
              <a:t>Semantic</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B3B3B3"/>
                </a:solidFill>
                <a:latin typeface="Times New Roman" panose="02020603050405020304" pitchFamily="18" charset="0"/>
                <a:cs typeface="Times New Roman" panose="02020603050405020304" pitchFamily="18" charset="0"/>
              </a:rPr>
              <a:t>Analysis</a:t>
            </a:r>
            <a:endParaRPr lang="en-US" altLang="zh-CN" sz="2800" dirty="0" smtClean="0">
              <a:solidFill>
                <a:srgbClr val="B3B3B3"/>
              </a:solidFill>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solidFill>
                  <a:srgbClr val="B3B3B3"/>
                </a:solidFill>
                <a:latin typeface="Times New Roman" panose="02020603050405020304" pitchFamily="18" charset="0"/>
                <a:cs typeface="Times New Roman" panose="02020603050405020304" pitchFamily="18" charset="0"/>
              </a:rPr>
              <a:t>IR</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B3B3B3"/>
                </a:solidFill>
                <a:latin typeface="Times New Roman" panose="02020603050405020304" pitchFamily="18" charset="0"/>
                <a:cs typeface="Times New Roman" panose="02020603050405020304" pitchFamily="18" charset="0"/>
              </a:rPr>
              <a:t>Generation</a:t>
            </a:r>
            <a:endParaRPr lang="en-US" altLang="zh-CN" sz="2800" dirty="0" smtClean="0">
              <a:solidFill>
                <a:srgbClr val="B3B3B3"/>
              </a:solidFill>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solidFill>
                  <a:srgbClr val="B3B3B3"/>
                </a:solidFill>
                <a:latin typeface="Times New Roman" panose="02020603050405020304" pitchFamily="18" charset="0"/>
                <a:cs typeface="Times New Roman" panose="02020603050405020304" pitchFamily="18" charset="0"/>
              </a:rPr>
              <a:t>IR</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B3B3B3"/>
                </a:solidFill>
                <a:latin typeface="Times New Roman" panose="02020603050405020304" pitchFamily="18" charset="0"/>
                <a:cs typeface="Times New Roman" panose="02020603050405020304" pitchFamily="18" charset="0"/>
              </a:rPr>
              <a:t>Optimization</a:t>
            </a:r>
            <a:endParaRPr lang="en-US" altLang="zh-CN" sz="2800" dirty="0" smtClean="0">
              <a:solidFill>
                <a:srgbClr val="B3B3B3"/>
              </a:solidFill>
              <a:latin typeface="Times New Roman" panose="02020603050405020304" pitchFamily="18" charset="0"/>
              <a:cs typeface="Times New Roman" panose="02020603050405020304" pitchFamily="18" charset="0"/>
            </a:endParaRPr>
          </a:p>
          <a:p>
            <a:pPr algn="ctr">
              <a:lnSpc>
                <a:spcPts val="1000"/>
              </a:lnSpc>
            </a:pPr>
            <a:endParaRPr lang="en-US" altLang="zh-CN" sz="2800" dirty="0" smtClean="0"/>
          </a:p>
          <a:p>
            <a:pPr algn="ctr">
              <a:lnSpc>
                <a:spcPts val="1000"/>
              </a:lnSpc>
            </a:pPr>
            <a:endParaRPr lang="en-US" altLang="zh-CN" sz="2800" dirty="0" smtClean="0"/>
          </a:p>
          <a:p>
            <a:pPr algn="ctr">
              <a:lnSpc>
                <a:spcPts val="3400"/>
              </a:lnSpc>
              <a:tabLst>
                <a:tab pos="76200" algn="l"/>
                <a:tab pos="152400" algn="l"/>
                <a:tab pos="165100" algn="l"/>
                <a:tab pos="203200" algn="l"/>
                <a:tab pos="292100" algn="l"/>
              </a:tabLst>
            </a:pPr>
            <a:r>
              <a:rPr lang="en-US" altLang="zh-CN" sz="2800" dirty="0" smtClean="0"/>
              <a:t>	</a:t>
            </a:r>
            <a:r>
              <a:rPr lang="en-US" altLang="zh-CN" sz="2800" dirty="0" smtClean="0">
                <a:solidFill>
                  <a:srgbClr val="B3B3B3"/>
                </a:solidFill>
                <a:latin typeface="Times New Roman" panose="02020603050405020304" pitchFamily="18" charset="0"/>
                <a:cs typeface="Times New Roman" panose="02020603050405020304" pitchFamily="18" charset="0"/>
              </a:rPr>
              <a:t>Code</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B3B3B3"/>
                </a:solidFill>
                <a:latin typeface="Times New Roman" panose="02020603050405020304" pitchFamily="18" charset="0"/>
                <a:cs typeface="Times New Roman" panose="02020603050405020304" pitchFamily="18" charset="0"/>
              </a:rPr>
              <a:t>Generation</a:t>
            </a:r>
            <a:endParaRPr lang="en-US" altLang="zh-CN" sz="2800" dirty="0" smtClean="0">
              <a:solidFill>
                <a:srgbClr val="B3B3B3"/>
              </a:solidFill>
              <a:latin typeface="Times New Roman" panose="02020603050405020304" pitchFamily="18" charset="0"/>
              <a:cs typeface="Times New Roman" panose="02020603050405020304" pitchFamily="18" charset="0"/>
            </a:endParaRPr>
          </a:p>
        </p:txBody>
      </p:sp>
      <p:sp>
        <p:nvSpPr>
          <p:cNvPr id="37" name="TextBox 1"/>
          <p:cNvSpPr txBox="1"/>
          <p:nvPr/>
        </p:nvSpPr>
        <p:spPr>
          <a:xfrm>
            <a:off x="4102992" y="6121400"/>
            <a:ext cx="1891543" cy="380361"/>
          </a:xfrm>
          <a:prstGeom prst="rect">
            <a:avLst/>
          </a:prstGeom>
          <a:noFill/>
        </p:spPr>
        <p:txBody>
          <a:bodyPr wrap="none" lIns="0" tIns="0" rIns="0" rtlCol="0">
            <a:spAutoFit/>
          </a:bodyPr>
          <a:lstStyle/>
          <a:p>
            <a:pPr algn="ctr">
              <a:lnSpc>
                <a:spcPts val="2600"/>
              </a:lnSpc>
            </a:pPr>
            <a:r>
              <a:rPr lang="en-US" altLang="zh-CN" sz="2800" dirty="0" smtClean="0">
                <a:solidFill>
                  <a:srgbClr val="B3B3B3"/>
                </a:solidFill>
                <a:latin typeface="Times New Roman" panose="02020603050405020304" pitchFamily="18" charset="0"/>
                <a:cs typeface="Times New Roman" panose="02020603050405020304" pitchFamily="18" charset="0"/>
              </a:rPr>
              <a:t>Optimization</a:t>
            </a:r>
            <a:endParaRPr lang="en-US" altLang="zh-CN" sz="2800" dirty="0" smtClean="0">
              <a:solidFill>
                <a:srgbClr val="B3B3B3"/>
              </a:solidFill>
              <a:latin typeface="Times New Roman" panose="02020603050405020304" pitchFamily="18" charset="0"/>
              <a:cs typeface="Times New Roman" panose="02020603050405020304" pitchFamily="18" charset="0"/>
            </a:endParaRPr>
          </a:p>
        </p:txBody>
      </p:sp>
      <p:sp>
        <p:nvSpPr>
          <p:cNvPr id="38" name="TextBox 1"/>
          <p:cNvSpPr txBox="1"/>
          <p:nvPr/>
        </p:nvSpPr>
        <p:spPr>
          <a:xfrm>
            <a:off x="1155700" y="1993900"/>
            <a:ext cx="997068" cy="677237"/>
          </a:xfrm>
          <a:prstGeom prst="rect">
            <a:avLst/>
          </a:prstGeom>
          <a:noFill/>
        </p:spPr>
        <p:txBody>
          <a:bodyPr wrap="none" lIns="0" tIns="0" rIns="0" rtlCol="0">
            <a:spAutoFit/>
          </a:bodyPr>
          <a:lstStyle/>
          <a:p>
            <a:pPr>
              <a:lnSpc>
                <a:spcPts val="2400"/>
              </a:lnSpc>
              <a:tabLst>
                <a:tab pos="101600" algn="l"/>
              </a:tabLst>
            </a:pPr>
            <a:r>
              <a:rPr lang="en-US" altLang="zh-CN" sz="2800" dirty="0" smtClean="0">
                <a:latin typeface="Times New Roman" panose="02020603050405020304" pitchFamily="18" charset="0"/>
                <a:cs typeface="Times New Roman" panose="02020603050405020304" pitchFamily="18" charset="0"/>
              </a:rPr>
              <a:t>Source</a:t>
            </a:r>
            <a:endParaRPr lang="en-US" altLang="zh-CN" sz="2800" dirty="0" smtClean="0">
              <a:latin typeface="Times New Roman" panose="02020603050405020304" pitchFamily="18" charset="0"/>
              <a:cs typeface="Times New Roman" panose="02020603050405020304" pitchFamily="18" charset="0"/>
            </a:endParaRPr>
          </a:p>
          <a:p>
            <a:pPr>
              <a:lnSpc>
                <a:spcPts val="2400"/>
              </a:lnSpc>
              <a:tabLst>
                <a:tab pos="101600" algn="l"/>
              </a:tabLst>
            </a:pP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Code</a:t>
            </a:r>
            <a:endParaRPr lang="en-US" altLang="zh-CN" sz="2800" dirty="0" smtClean="0">
              <a:latin typeface="Times New Roman" panose="02020603050405020304" pitchFamily="18" charset="0"/>
              <a:cs typeface="Times New Roman" panose="02020603050405020304" pitchFamily="18" charset="0"/>
            </a:endParaRPr>
          </a:p>
        </p:txBody>
      </p:sp>
      <p:sp>
        <p:nvSpPr>
          <p:cNvPr id="39" name="TextBox 1"/>
          <p:cNvSpPr txBox="1"/>
          <p:nvPr/>
        </p:nvSpPr>
        <p:spPr>
          <a:xfrm>
            <a:off x="8267700" y="6070600"/>
            <a:ext cx="1270000" cy="685800"/>
          </a:xfrm>
          <a:prstGeom prst="rect">
            <a:avLst/>
          </a:prstGeom>
          <a:noFill/>
        </p:spPr>
        <p:txBody>
          <a:bodyPr wrap="none" lIns="0" tIns="0" rIns="0" rtlCol="0">
            <a:spAutoFit/>
          </a:bodyPr>
          <a:lstStyle/>
          <a:p>
            <a:pPr>
              <a:lnSpc>
                <a:spcPts val="2700"/>
              </a:lnSpc>
              <a:tabLst>
                <a:tab pos="279400" algn="l"/>
              </a:tabLst>
            </a:pPr>
            <a:r>
              <a:rPr lang="en-US" altLang="zh-CN" sz="2400" b="1" dirty="0" smtClean="0">
                <a:solidFill>
                  <a:srgbClr val="00FF00"/>
                </a:solidFill>
                <a:latin typeface="Courier New" panose="02070309020205020404" pitchFamily="18" charset="0"/>
                <a:cs typeface="Courier New" panose="02070309020205020404" pitchFamily="18" charset="0"/>
              </a:rPr>
              <a:t>Machine</a:t>
            </a:r>
            <a:endParaRPr lang="en-US" altLang="zh-CN" sz="2400" b="1" dirty="0" smtClean="0">
              <a:solidFill>
                <a:srgbClr val="00FF00"/>
              </a:solidFill>
              <a:latin typeface="Courier New" panose="02070309020205020404" pitchFamily="18" charset="0"/>
              <a:cs typeface="Courier New" panose="02070309020205020404" pitchFamily="18" charset="0"/>
            </a:endParaRPr>
          </a:p>
          <a:p>
            <a:pPr>
              <a:lnSpc>
                <a:spcPts val="2700"/>
              </a:lnSpc>
              <a:tabLst>
                <a:tab pos="279400" algn="l"/>
              </a:tabLst>
            </a:pPr>
            <a:r>
              <a:rPr lang="en-US" altLang="zh-CN" dirty="0" smtClean="0"/>
              <a:t>	</a:t>
            </a:r>
            <a:r>
              <a:rPr lang="en-US" altLang="zh-CN" sz="2400" b="1" dirty="0" smtClean="0">
                <a:solidFill>
                  <a:srgbClr val="00FF00"/>
                </a:solidFill>
                <a:latin typeface="Courier New" panose="02070309020205020404" pitchFamily="18" charset="0"/>
                <a:cs typeface="Courier New" panose="02070309020205020404" pitchFamily="18" charset="0"/>
              </a:rPr>
              <a:t>Code</a:t>
            </a:r>
            <a:endParaRPr lang="en-US" altLang="zh-CN" sz="2400" b="1" dirty="0" smtClean="0">
              <a:solidFill>
                <a:srgbClr val="00FF00"/>
              </a:solidFill>
              <a:latin typeface="Courier New" panose="02070309020205020404" pitchFamily="18" charset="0"/>
              <a:cs typeface="Courier New" panose="020703090202050204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Why Compiler</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vl="1"/>
            <a:r>
              <a:rPr lang="en-US" altLang="zh-CN" dirty="0">
                <a:solidFill>
                  <a:srgbClr val="000000"/>
                </a:solidFill>
                <a:latin typeface="Times New Roman" panose="02020603050405020304" pitchFamily="18" charset="0"/>
                <a:cs typeface="Times New Roman" panose="02020603050405020304" pitchFamily="18" charset="0"/>
              </a:rPr>
              <a:t>The development of programming language</a:t>
            </a:r>
            <a:endParaRPr lang="en-US" altLang="zh-CN" dirty="0">
              <a:solidFill>
                <a:srgbClr val="000000"/>
              </a:solidFill>
              <a:latin typeface="Times New Roman" panose="02020603050405020304" pitchFamily="18" charset="0"/>
              <a:cs typeface="Times New Roman" panose="02020603050405020304" pitchFamily="18" charset="0"/>
            </a:endParaRPr>
          </a:p>
          <a:p>
            <a:pPr lvl="2"/>
            <a:r>
              <a:rPr lang="en-US" altLang="zh-CN" dirty="0">
                <a:solidFill>
                  <a:srgbClr val="000000"/>
                </a:solidFill>
                <a:latin typeface="Times New Roman" panose="02020603050405020304" pitchFamily="18" charset="0"/>
                <a:cs typeface="Times New Roman" panose="02020603050405020304" pitchFamily="18" charset="0"/>
              </a:rPr>
              <a:t>Machine language 	(C7 06 0000 0002)</a:t>
            </a:r>
            <a:endParaRPr lang="en-US" altLang="zh-CN" dirty="0">
              <a:solidFill>
                <a:srgbClr val="000000"/>
              </a:solidFill>
              <a:latin typeface="Times New Roman" panose="02020603050405020304" pitchFamily="18" charset="0"/>
              <a:cs typeface="Times New Roman" panose="02020603050405020304" pitchFamily="18" charset="0"/>
            </a:endParaRPr>
          </a:p>
          <a:p>
            <a:pPr lvl="2"/>
            <a:r>
              <a:rPr lang="en-US" altLang="zh-CN" dirty="0">
                <a:solidFill>
                  <a:srgbClr val="000000"/>
                </a:solidFill>
                <a:latin typeface="Times New Roman" panose="02020603050405020304" pitchFamily="18" charset="0"/>
                <a:cs typeface="Times New Roman" panose="02020603050405020304" pitchFamily="18" charset="0"/>
              </a:rPr>
              <a:t>Assembly language	(MOV x,2)</a:t>
            </a:r>
            <a:endParaRPr lang="en-US" altLang="zh-CN" dirty="0">
              <a:solidFill>
                <a:srgbClr val="000000"/>
              </a:solidFill>
              <a:latin typeface="Times New Roman" panose="02020603050405020304" pitchFamily="18" charset="0"/>
              <a:cs typeface="Times New Roman" panose="02020603050405020304" pitchFamily="18" charset="0"/>
            </a:endParaRPr>
          </a:p>
          <a:p>
            <a:pPr lvl="2"/>
            <a:r>
              <a:rPr lang="en-US" altLang="zh-CN" dirty="0">
                <a:solidFill>
                  <a:srgbClr val="000000"/>
                </a:solidFill>
                <a:latin typeface="Times New Roman" panose="02020603050405020304" pitchFamily="18" charset="0"/>
                <a:cs typeface="Times New Roman" panose="02020603050405020304" pitchFamily="18" charset="0"/>
              </a:rPr>
              <a:t>High-level language	(x=2)</a:t>
            </a:r>
            <a:endParaRPr lang="en-US" altLang="zh-CN" dirty="0">
              <a:solidFill>
                <a:srgbClr val="000000"/>
              </a:solidFill>
              <a:latin typeface="Times New Roman" panose="02020603050405020304" pitchFamily="18" charset="0"/>
              <a:cs typeface="Times New Roman" panose="02020603050405020304" pitchFamily="18" charset="0"/>
            </a:endParaRPr>
          </a:p>
          <a:p>
            <a:pPr lvl="1"/>
            <a:r>
              <a:rPr lang="en-US" altLang="zh-CN" dirty="0">
                <a:solidFill>
                  <a:srgbClr val="000000"/>
                </a:solidFill>
                <a:latin typeface="Times New Roman" panose="02020603050405020304" pitchFamily="18" charset="0"/>
                <a:cs typeface="Times New Roman" panose="02020603050405020304" pitchFamily="18" charset="0"/>
              </a:rPr>
              <a:t>Computer can only execute the code written in the machine instructions of the computer. For high-level programs to be used, there must have a program to translate high-level programs to machine code</a:t>
            </a:r>
            <a:endParaRPr lang="en-US" altLang="zh-CN" dirty="0">
              <a:solidFill>
                <a:srgbClr val="000000"/>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p:cNvSpPr>
          <p:nvPr>
            <p:ph type="body" idx="1"/>
          </p:nvPr>
        </p:nvSpPr>
        <p:spPr>
          <a:xfrm>
            <a:off x="430976" y="1652985"/>
            <a:ext cx="9075420" cy="5205589"/>
          </a:xfrm>
        </p:spPr>
        <p:txBody>
          <a:bodyPr/>
          <a:lstStyle/>
          <a:p>
            <a:pPr lvl="1"/>
            <a:r>
              <a:rPr lang="en-US" altLang="zh-CN" dirty="0" smtClean="0">
                <a:solidFill>
                  <a:srgbClr val="000000"/>
                </a:solidFill>
                <a:latin typeface="Times New Roman" panose="02020603050405020304" pitchFamily="18" charset="0"/>
                <a:cs typeface="Times New Roman" panose="02020603050405020304" pitchFamily="18" charset="0"/>
              </a:rPr>
              <a:t>Compilers are computer programs that translate one language to another</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r>
              <a:rPr lang="en-US" altLang="zh-CN" dirty="0" smtClean="0">
                <a:solidFill>
                  <a:srgbClr val="000000"/>
                </a:solidFill>
                <a:latin typeface="Times New Roman" panose="02020603050405020304" pitchFamily="18" charset="0"/>
                <a:cs typeface="Times New Roman" panose="02020603050405020304" pitchFamily="18" charset="0"/>
              </a:rPr>
              <a:t>Source language: the input of a compiler, usually high-level language(such as C,C++)</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r>
              <a:rPr lang="en-US" altLang="zh-CN" dirty="0" smtClean="0">
                <a:solidFill>
                  <a:srgbClr val="000000"/>
                </a:solidFill>
                <a:latin typeface="Times New Roman" panose="02020603050405020304" pitchFamily="18" charset="0"/>
                <a:cs typeface="Times New Roman" panose="02020603050405020304" pitchFamily="18" charset="0"/>
              </a:rPr>
              <a:t>Target language: the output of a compiler, usually object code for the target machine(such as machine code, assembly language)</a:t>
            </a:r>
            <a:endParaRPr lang="en-US" altLang="zh-CN" dirty="0" smtClean="0">
              <a:solidFill>
                <a:srgbClr val="000000"/>
              </a:solidFill>
              <a:latin typeface="Times New Roman" panose="02020603050405020304" pitchFamily="18" charset="0"/>
              <a:cs typeface="Times New Roman" panose="02020603050405020304" pitchFamily="18" charset="0"/>
            </a:endParaRPr>
          </a:p>
        </p:txBody>
      </p:sp>
      <p:grpSp>
        <p:nvGrpSpPr>
          <p:cNvPr id="21509" name="Group 3"/>
          <p:cNvGrpSpPr/>
          <p:nvPr/>
        </p:nvGrpSpPr>
        <p:grpSpPr bwMode="auto">
          <a:xfrm>
            <a:off x="2363391" y="5032420"/>
            <a:ext cx="5120680" cy="738158"/>
            <a:chOff x="816" y="3532"/>
            <a:chExt cx="4041" cy="377"/>
          </a:xfrm>
        </p:grpSpPr>
        <p:sp>
          <p:nvSpPr>
            <p:cNvPr id="21518" name="Text Box 4"/>
            <p:cNvSpPr txBox="1">
              <a:spLocks noChangeArrowheads="1"/>
            </p:cNvSpPr>
            <p:nvPr/>
          </p:nvSpPr>
          <p:spPr bwMode="auto">
            <a:xfrm>
              <a:off x="816" y="3532"/>
              <a:ext cx="10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dirty="0">
                  <a:solidFill>
                    <a:srgbClr val="000000"/>
                  </a:solidFill>
                  <a:latin typeface="Times New Roman" panose="02020603050405020304" pitchFamily="18" charset="0"/>
                  <a:cs typeface="Times New Roman" panose="02020603050405020304" pitchFamily="18" charset="0"/>
                </a:rPr>
                <a:t>Source Program</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sp>
          <p:nvSpPr>
            <p:cNvPr id="21519" name="Text Box 5"/>
            <p:cNvSpPr txBox="1">
              <a:spLocks noChangeArrowheads="1"/>
            </p:cNvSpPr>
            <p:nvPr/>
          </p:nvSpPr>
          <p:spPr bwMode="auto">
            <a:xfrm>
              <a:off x="2298" y="3615"/>
              <a:ext cx="911" cy="1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rgbClr val="000000"/>
                  </a:solidFill>
                  <a:latin typeface="Times New Roman" panose="02020603050405020304" pitchFamily="18" charset="0"/>
                  <a:cs typeface="Times New Roman" panose="02020603050405020304" pitchFamily="18" charset="0"/>
                </a:rPr>
                <a:t>Compiler</a:t>
              </a:r>
              <a:endParaRPr kumimoji="1" lang="en-US" altLang="zh-CN" b="1">
                <a:solidFill>
                  <a:srgbClr val="000000"/>
                </a:solidFill>
                <a:latin typeface="Times New Roman" panose="02020603050405020304" pitchFamily="18" charset="0"/>
                <a:cs typeface="Times New Roman" panose="02020603050405020304" pitchFamily="18" charset="0"/>
              </a:endParaRPr>
            </a:p>
          </p:txBody>
        </p:sp>
        <p:sp>
          <p:nvSpPr>
            <p:cNvPr id="21520" name="Text Box 6"/>
            <p:cNvSpPr txBox="1">
              <a:spLocks noChangeArrowheads="1"/>
            </p:cNvSpPr>
            <p:nvPr/>
          </p:nvSpPr>
          <p:spPr bwMode="auto">
            <a:xfrm>
              <a:off x="3983" y="3580"/>
              <a:ext cx="87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dirty="0">
                  <a:solidFill>
                    <a:srgbClr val="000000"/>
                  </a:solidFill>
                  <a:latin typeface="Times New Roman" panose="02020603050405020304" pitchFamily="18" charset="0"/>
                  <a:cs typeface="Times New Roman" panose="02020603050405020304" pitchFamily="18" charset="0"/>
                </a:rPr>
                <a:t>Target Program</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sp>
          <p:nvSpPr>
            <p:cNvPr id="21521" name="Line 7"/>
            <p:cNvSpPr>
              <a:spLocks noChangeShapeType="1"/>
            </p:cNvSpPr>
            <p:nvPr/>
          </p:nvSpPr>
          <p:spPr bwMode="auto">
            <a:xfrm>
              <a:off x="1549" y="3696"/>
              <a:ext cx="624"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21522" name="Line 8"/>
            <p:cNvSpPr>
              <a:spLocks noChangeShapeType="1"/>
            </p:cNvSpPr>
            <p:nvPr/>
          </p:nvSpPr>
          <p:spPr bwMode="auto">
            <a:xfrm>
              <a:off x="3297" y="3696"/>
              <a:ext cx="672"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cs typeface="Times New Roman" panose="02020603050405020304" pitchFamily="18" charset="0"/>
              </a:endParaRPr>
            </a:p>
          </p:txBody>
        </p:sp>
      </p:grpSp>
      <p:sp>
        <p:nvSpPr>
          <p:cNvPr id="21510" name="Rectangle 9"/>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What is Compiler</a:t>
            </a:r>
            <a:endParaRPr lang="en-US" altLang="zh-CN" dirty="0" smtClean="0">
              <a:latin typeface="Times New Roman" panose="02020603050405020304" pitchFamily="18" charset="0"/>
              <a:cs typeface="Times New Roman" panose="02020603050405020304" pitchFamily="18" charset="0"/>
            </a:endParaRPr>
          </a:p>
        </p:txBody>
      </p:sp>
      <p:grpSp>
        <p:nvGrpSpPr>
          <p:cNvPr id="21512" name="Group 3"/>
          <p:cNvGrpSpPr/>
          <p:nvPr/>
        </p:nvGrpSpPr>
        <p:grpSpPr bwMode="auto">
          <a:xfrm>
            <a:off x="2520950" y="6144904"/>
            <a:ext cx="4889593" cy="643702"/>
            <a:chOff x="940" y="3615"/>
            <a:chExt cx="3859" cy="329"/>
          </a:xfrm>
        </p:grpSpPr>
        <p:sp>
          <p:nvSpPr>
            <p:cNvPr id="21513" name="Text Box 4"/>
            <p:cNvSpPr txBox="1">
              <a:spLocks noChangeArrowheads="1"/>
            </p:cNvSpPr>
            <p:nvPr/>
          </p:nvSpPr>
          <p:spPr bwMode="auto">
            <a:xfrm>
              <a:off x="940" y="3653"/>
              <a:ext cx="62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rgbClr val="000000"/>
                  </a:solidFill>
                  <a:latin typeface="Times New Roman" panose="02020603050405020304" pitchFamily="18" charset="0"/>
                  <a:cs typeface="Times New Roman" panose="02020603050405020304" pitchFamily="18" charset="0"/>
                </a:rPr>
                <a:t>Input</a:t>
              </a:r>
              <a:endParaRPr kumimoji="1" lang="en-US" altLang="zh-CN" b="1">
                <a:solidFill>
                  <a:srgbClr val="000000"/>
                </a:solidFill>
                <a:latin typeface="Times New Roman" panose="02020603050405020304" pitchFamily="18" charset="0"/>
                <a:cs typeface="Times New Roman" panose="02020603050405020304" pitchFamily="18" charset="0"/>
              </a:endParaRPr>
            </a:p>
          </p:txBody>
        </p:sp>
        <p:sp>
          <p:nvSpPr>
            <p:cNvPr id="21514" name="Text Box 5"/>
            <p:cNvSpPr txBox="1">
              <a:spLocks noChangeArrowheads="1"/>
            </p:cNvSpPr>
            <p:nvPr/>
          </p:nvSpPr>
          <p:spPr bwMode="auto">
            <a:xfrm>
              <a:off x="2308" y="3615"/>
              <a:ext cx="933" cy="329"/>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rgbClr val="000000"/>
                  </a:solidFill>
                  <a:latin typeface="Times New Roman" panose="02020603050405020304" pitchFamily="18" charset="0"/>
                  <a:cs typeface="Times New Roman" panose="02020603050405020304" pitchFamily="18" charset="0"/>
                </a:rPr>
                <a:t>Target Program</a:t>
              </a:r>
              <a:endParaRPr kumimoji="1" lang="en-US" altLang="zh-CN" b="1">
                <a:solidFill>
                  <a:srgbClr val="000000"/>
                </a:solidFill>
                <a:latin typeface="Times New Roman" panose="02020603050405020304" pitchFamily="18" charset="0"/>
                <a:cs typeface="Times New Roman" panose="02020603050405020304" pitchFamily="18" charset="0"/>
              </a:endParaRPr>
            </a:p>
          </p:txBody>
        </p:sp>
        <p:sp>
          <p:nvSpPr>
            <p:cNvPr id="21515" name="Text Box 6"/>
            <p:cNvSpPr txBox="1">
              <a:spLocks noChangeArrowheads="1"/>
            </p:cNvSpPr>
            <p:nvPr/>
          </p:nvSpPr>
          <p:spPr bwMode="auto">
            <a:xfrm>
              <a:off x="4049" y="3663"/>
              <a:ext cx="7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a:solidFill>
                    <a:srgbClr val="000000"/>
                  </a:solidFill>
                  <a:latin typeface="Times New Roman" panose="02020603050405020304" pitchFamily="18" charset="0"/>
                  <a:cs typeface="Times New Roman" panose="02020603050405020304" pitchFamily="18" charset="0"/>
                </a:rPr>
                <a:t>Output</a:t>
              </a:r>
              <a:endParaRPr kumimoji="1" lang="en-US" altLang="zh-CN" b="1">
                <a:solidFill>
                  <a:srgbClr val="000000"/>
                </a:solidFill>
                <a:latin typeface="Times New Roman" panose="02020603050405020304" pitchFamily="18" charset="0"/>
                <a:cs typeface="Times New Roman" panose="02020603050405020304" pitchFamily="18" charset="0"/>
              </a:endParaRPr>
            </a:p>
          </p:txBody>
        </p:sp>
        <p:sp>
          <p:nvSpPr>
            <p:cNvPr id="21516" name="Line 7"/>
            <p:cNvSpPr>
              <a:spLocks noChangeShapeType="1"/>
            </p:cNvSpPr>
            <p:nvPr/>
          </p:nvSpPr>
          <p:spPr bwMode="auto">
            <a:xfrm>
              <a:off x="1560" y="3773"/>
              <a:ext cx="624"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21517" name="Line 8"/>
            <p:cNvSpPr>
              <a:spLocks noChangeShapeType="1"/>
            </p:cNvSpPr>
            <p:nvPr/>
          </p:nvSpPr>
          <p:spPr bwMode="auto">
            <a:xfrm>
              <a:off x="3303" y="3773"/>
              <a:ext cx="672"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949d4d08-e00b-486f-9fc9-e1878687b1ac}"/>
</p:tagLst>
</file>

<file path=ppt/tags/tag2.xml><?xml version="1.0" encoding="utf-8"?>
<p:tagLst xmlns:p="http://schemas.openxmlformats.org/presentationml/2006/main">
  <p:tag name="KSO_WM_UNIT_TABLE_BEAUTIFY" val="smartTable{949d4d08-e00b-486f-9fc9-e1878687b1ac}"/>
</p:tagLst>
</file>

<file path=ppt/tags/tag3.xml><?xml version="1.0" encoding="utf-8"?>
<p:tagLst xmlns:p="http://schemas.openxmlformats.org/presentationml/2006/main">
  <p:tag name="KSO_WM_UNIT_TABLE_BEAUTIFY" val="smartTable{949d4d08-e00b-486f-9fc9-e1878687b1ac}"/>
</p:tagLst>
</file>

<file path=ppt/tags/tag4.xml><?xml version="1.0" encoding="utf-8"?>
<p:tagLst xmlns:p="http://schemas.openxmlformats.org/presentationml/2006/main">
  <p:tag name="KSO_WM_UNIT_TABLE_BEAUTIFY" val="smartTable{949d4d08-e00b-486f-9fc9-e1878687b1ac}"/>
</p:tagLst>
</file>

<file path=ppt/tags/tag5.xml><?xml version="1.0" encoding="utf-8"?>
<p:tagLst xmlns:p="http://schemas.openxmlformats.org/presentationml/2006/main">
  <p:tag name="KSO_WM_UNIT_TABLE_BEAUTIFY" val="smartTable{949d4d08-e00b-486f-9fc9-e1878687b1ac}"/>
</p:tagLst>
</file>

<file path=ppt/tags/tag6.xml><?xml version="1.0" encoding="utf-8"?>
<p:tagLst xmlns:p="http://schemas.openxmlformats.org/presentationml/2006/main">
  <p:tag name="KSO_WM_UNIT_TABLE_BEAUTIFY" val="smartTable{949d4d08-e00b-486f-9fc9-e1878687b1ac}"/>
</p:tagLst>
</file>

<file path=ppt/tags/tag7.xml><?xml version="1.0" encoding="utf-8"?>
<p:tagLst xmlns:p="http://schemas.openxmlformats.org/presentationml/2006/main">
  <p:tag name="KSO_WM_UNIT_TABLE_BEAUTIFY" val="smartTable{949d4d08-e00b-486f-9fc9-e1878687b1ac}"/>
</p:tagLst>
</file>

<file path=ppt/tags/tag8.xml><?xml version="1.0" encoding="utf-8"?>
<p:tagLst xmlns:p="http://schemas.openxmlformats.org/presentationml/2006/main">
  <p:tag name="KSO_WM_UNIT_TABLE_BEAUTIFY" val="smartTable{949d4d08-e00b-486f-9fc9-e1878687b1a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11971</Words>
  <Application>WPS 演示</Application>
  <PresentationFormat>自定义</PresentationFormat>
  <Paragraphs>1207</Paragraphs>
  <Slides>71</Slides>
  <Notes>20</Notes>
  <HiddenSlides>4</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4" baseType="lpstr">
      <vt:lpstr>Arial</vt:lpstr>
      <vt:lpstr>宋体</vt:lpstr>
      <vt:lpstr>Wingdings</vt:lpstr>
      <vt:lpstr>Times New Roman</vt:lpstr>
      <vt:lpstr>微软雅黑</vt:lpstr>
      <vt:lpstr>Arial Unicode MS</vt:lpstr>
      <vt:lpstr>Calibri</vt:lpstr>
      <vt:lpstr>Symbol</vt:lpstr>
      <vt:lpstr>Symbol</vt:lpstr>
      <vt:lpstr>Courier New</vt:lpstr>
      <vt:lpstr>Cambria Math</vt:lpstr>
      <vt:lpstr>Office Theme</vt:lpstr>
      <vt:lpstr>Visio.Drawing.11</vt:lpstr>
      <vt:lpstr>Lecture 1 Introduction to Compilers</vt:lpstr>
      <vt:lpstr>Outline</vt:lpstr>
      <vt:lpstr>Preface</vt:lpstr>
      <vt:lpstr>Grading</vt:lpstr>
      <vt:lpstr>Reference Material</vt:lpstr>
      <vt:lpstr>Why Study Compilers?</vt:lpstr>
      <vt:lpstr>Outline</vt:lpstr>
      <vt:lpstr>Why Compiler</vt:lpstr>
      <vt:lpstr>What is Compiler</vt:lpstr>
      <vt:lpstr>Problems to address</vt:lpstr>
      <vt:lpstr>Interpreter and Compiler</vt:lpstr>
      <vt:lpstr>Interpreter and Compiler</vt:lpstr>
      <vt:lpstr>Interpreter and Compiler</vt:lpstr>
      <vt:lpstr>PowerPoint 演示文稿</vt:lpstr>
      <vt:lpstr>Programs Related to Compilers</vt:lpstr>
      <vt:lpstr>PowerPoint 演示文稿</vt:lpstr>
      <vt:lpstr>Outline</vt:lpstr>
      <vt:lpstr>A Short History of Compilers and Programming Languages</vt:lpstr>
      <vt:lpstr>History of High-Level Languages</vt:lpstr>
      <vt:lpstr>High-Level Languages</vt:lpstr>
      <vt:lpstr>High-Level Languages</vt:lpstr>
      <vt:lpstr>High-Level Languages</vt:lpstr>
      <vt:lpstr>FORTRAN I</vt:lpstr>
      <vt:lpstr>FORTRAN I</vt:lpstr>
      <vt:lpstr>After FORTRAN</vt:lpstr>
      <vt:lpstr>The 60s Language Explosion</vt:lpstr>
      <vt:lpstr>The 1970s</vt:lpstr>
      <vt:lpstr>And on into the present</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About Cross Compiler</vt:lpstr>
      <vt:lpstr>什么是交叉编译？</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阿不1413529847</cp:lastModifiedBy>
  <cp:revision>47</cp:revision>
  <dcterms:created xsi:type="dcterms:W3CDTF">2006-08-16T00:00:00Z</dcterms:created>
  <dcterms:modified xsi:type="dcterms:W3CDTF">2020-03-01T13:50:49Z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