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488" r:id="rId3"/>
    <p:sldId id="1050" r:id="rId4"/>
    <p:sldId id="1051" r:id="rId5"/>
    <p:sldId id="1052" r:id="rId6"/>
    <p:sldId id="1053" r:id="rId7"/>
    <p:sldId id="1054" r:id="rId8"/>
    <p:sldId id="1070" r:id="rId9"/>
    <p:sldId id="1062" r:id="rId10"/>
    <p:sldId id="1063" r:id="rId11"/>
    <p:sldId id="1064" r:id="rId12"/>
    <p:sldId id="1065" r:id="rId13"/>
    <p:sldId id="1067" r:id="rId14"/>
    <p:sldId id="1068" r:id="rId15"/>
    <p:sldId id="1066" r:id="rId16"/>
    <p:sldId id="1071"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2528" autoAdjust="0"/>
  </p:normalViewPr>
  <p:slideViewPr>
    <p:cSldViewPr>
      <p:cViewPr varScale="1">
        <p:scale>
          <a:sx n="94" d="100"/>
          <a:sy n="94" d="100"/>
        </p:scale>
        <p:origin x="17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2020/6/18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2020/6/18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296802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180185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03777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976876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1018995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506931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389326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潜在的考试内容</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338174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潜在的考试内容</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141684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潜在的考试内容</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116685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潜在的考试内容</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325074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潜在的考试内容</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1112566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104651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176793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88412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971600" y="2296616"/>
            <a:ext cx="7416823"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第</a:t>
            </a:r>
            <a:r>
              <a:rPr lang="en-US" altLang="zh-CN" sz="4000" b="1" spc="300" dirty="0">
                <a:solidFill>
                  <a:schemeClr val="tx1">
                    <a:lumMod val="65000"/>
                    <a:lumOff val="35000"/>
                  </a:schemeClr>
                </a:solidFill>
                <a:latin typeface="微软雅黑" pitchFamily="34" charset="-122"/>
                <a:ea typeface="微软雅黑" pitchFamily="34" charset="-122"/>
              </a:rPr>
              <a:t>6</a:t>
            </a:r>
            <a:r>
              <a:rPr lang="zh-CN" altLang="en-US" sz="4000" b="1" spc="300" dirty="0">
                <a:solidFill>
                  <a:schemeClr val="tx1">
                    <a:lumMod val="65000"/>
                    <a:lumOff val="35000"/>
                  </a:schemeClr>
                </a:solidFill>
                <a:latin typeface="微软雅黑" pitchFamily="34" charset="-122"/>
                <a:ea typeface="微软雅黑" pitchFamily="34" charset="-122"/>
              </a:rPr>
              <a:t>讲 基本使能技术</a:t>
            </a: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每个租户可以独立定制以下应用特性</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用户界面（</a:t>
            </a:r>
            <a:r>
              <a:rPr lang="en-US" altLang="zh-CN" sz="2400" kern="0" dirty="0">
                <a:solidFill>
                  <a:srgbClr val="003366"/>
                </a:solidFill>
                <a:latin typeface="仿宋" panose="02010609060101010101" pitchFamily="49" charset="-122"/>
                <a:ea typeface="仿宋" panose="02010609060101010101" pitchFamily="49" charset="-122"/>
              </a:rPr>
              <a:t>user interface</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租户可以定义具有专门界面外观的应用接口</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业务流程（</a:t>
            </a:r>
            <a:r>
              <a:rPr lang="en-US" altLang="zh-CN" sz="2400" kern="0" dirty="0">
                <a:solidFill>
                  <a:srgbClr val="003366"/>
                </a:solidFill>
                <a:latin typeface="仿宋" panose="02010609060101010101" pitchFamily="49" charset="-122"/>
                <a:ea typeface="仿宋" panose="02010609060101010101" pitchFamily="49" charset="-122"/>
              </a:rPr>
              <a:t>business process</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在实现应用时，租户可以定制业务处理的规则、逻辑和工作流</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数据模型（</a:t>
            </a:r>
            <a:r>
              <a:rPr lang="en-US" altLang="zh-CN" sz="2400" kern="0" dirty="0">
                <a:solidFill>
                  <a:srgbClr val="003366"/>
                </a:solidFill>
                <a:latin typeface="仿宋" panose="02010609060101010101" pitchFamily="49" charset="-122"/>
                <a:ea typeface="仿宋" panose="02010609060101010101" pitchFamily="49" charset="-122"/>
              </a:rPr>
              <a:t>data model</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租户可以扩展应用的数据模式，以包含、排除或者重命名应用数据结构的字段</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访问控制（</a:t>
            </a:r>
            <a:r>
              <a:rPr lang="en-US" altLang="zh-CN" sz="2400" kern="0" dirty="0">
                <a:solidFill>
                  <a:srgbClr val="003366"/>
                </a:solidFill>
                <a:latin typeface="仿宋" panose="02010609060101010101" pitchFamily="49" charset="-122"/>
                <a:ea typeface="仿宋" panose="02010609060101010101" pitchFamily="49" charset="-122"/>
              </a:rPr>
              <a:t>access control</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租户可以独立控制用户或群组的访问权限</a:t>
            </a: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5461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多租户应用的一般特点包括</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使用隔离（</a:t>
            </a:r>
            <a:r>
              <a:rPr lang="en-US" altLang="zh-CN" sz="2400" kern="0" dirty="0">
                <a:solidFill>
                  <a:srgbClr val="003366"/>
                </a:solidFill>
                <a:latin typeface="仿宋" panose="02010609060101010101" pitchFamily="49" charset="-122"/>
                <a:ea typeface="仿宋" panose="02010609060101010101" pitchFamily="49" charset="-122"/>
              </a:rPr>
              <a:t>usage isolation</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一个租户的使用行为不会影响到该应用对其他租户的可用性和性能</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数据安全（</a:t>
            </a:r>
            <a:r>
              <a:rPr lang="en-US" altLang="zh-CN" sz="2400" kern="0" dirty="0">
                <a:solidFill>
                  <a:srgbClr val="003366"/>
                </a:solidFill>
                <a:latin typeface="仿宋" panose="02010609060101010101" pitchFamily="49" charset="-122"/>
                <a:ea typeface="仿宋" panose="02010609060101010101" pitchFamily="49" charset="-122"/>
              </a:rPr>
              <a:t>data security</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租户不能访问其他租户的数据</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可恢复性（</a:t>
            </a:r>
            <a:r>
              <a:rPr lang="en-US" altLang="zh-CN" sz="2400" kern="0" dirty="0">
                <a:solidFill>
                  <a:srgbClr val="003366"/>
                </a:solidFill>
                <a:latin typeface="仿宋" panose="02010609060101010101" pitchFamily="49" charset="-122"/>
                <a:ea typeface="仿宋" panose="02010609060101010101" pitchFamily="49" charset="-122"/>
              </a:rPr>
              <a:t>recovery</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每个租户的数据备份和恢复过程都是分别执行的</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应用升级（</a:t>
            </a:r>
            <a:r>
              <a:rPr lang="en-US" altLang="zh-CN" sz="2400" kern="0" dirty="0">
                <a:solidFill>
                  <a:srgbClr val="003366"/>
                </a:solidFill>
                <a:latin typeface="仿宋" panose="02010609060101010101" pitchFamily="49" charset="-122"/>
                <a:ea typeface="仿宋" panose="02010609060101010101" pitchFamily="49" charset="-122"/>
              </a:rPr>
              <a:t>application upgrade</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共享软件构件的同步升级不会对租户造成负面影响</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可扩展性（</a:t>
            </a:r>
            <a:r>
              <a:rPr lang="en-US" altLang="zh-CN" sz="2400" kern="0" dirty="0">
                <a:solidFill>
                  <a:srgbClr val="003366"/>
                </a:solidFill>
                <a:latin typeface="仿宋" panose="02010609060101010101" pitchFamily="49" charset="-122"/>
                <a:ea typeface="仿宋" panose="02010609060101010101" pitchFamily="49" charset="-122"/>
              </a:rPr>
              <a:t>scalability</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根据现有租户增长的使用需求或租户数量的增加来扩展应用</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使用计费（</a:t>
            </a:r>
            <a:r>
              <a:rPr lang="en-US" altLang="zh-CN" sz="2400" kern="0" dirty="0">
                <a:solidFill>
                  <a:srgbClr val="003366"/>
                </a:solidFill>
                <a:latin typeface="仿宋" panose="02010609060101010101" pitchFamily="49" charset="-122"/>
                <a:ea typeface="仿宋" panose="02010609060101010101" pitchFamily="49" charset="-122"/>
              </a:rPr>
              <a:t>metered usage</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根据租户实际使用的应用处理和功能来收费</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数据层隔离（</a:t>
            </a:r>
            <a:r>
              <a:rPr lang="en-US" altLang="zh-CN" sz="2400" kern="0" dirty="0">
                <a:solidFill>
                  <a:srgbClr val="003366"/>
                </a:solidFill>
                <a:latin typeface="仿宋" panose="02010609060101010101" pitchFamily="49" charset="-122"/>
                <a:ea typeface="仿宋" panose="02010609060101010101" pitchFamily="49" charset="-122"/>
              </a:rPr>
              <a:t>data tier isolation</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租户拥有独立的且与其他租户隔离的数据库、表格和模式</a:t>
            </a: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1841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多租户应用的一般特点包括</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I</a:t>
            </a:r>
            <a:r>
              <a:rPr lang="zh-CN" altLang="en-US" sz="2400" kern="0" dirty="0">
                <a:solidFill>
                  <a:srgbClr val="003366"/>
                </a:solidFill>
                <a:latin typeface="仿宋" panose="02010609060101010101" pitchFamily="49" charset="-122"/>
                <a:ea typeface="仿宋" panose="02010609060101010101" pitchFamily="49" charset="-122"/>
              </a:rPr>
              <a:t>型：特定</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定制 </a:t>
            </a:r>
            <a:r>
              <a:rPr lang="en-US" altLang="zh-CN" sz="2400" kern="0" dirty="0">
                <a:solidFill>
                  <a:srgbClr val="003366"/>
                </a:solidFill>
                <a:latin typeface="仿宋" panose="02010609060101010101" pitchFamily="49" charset="-122"/>
                <a:ea typeface="仿宋" panose="02010609060101010101" pitchFamily="49" charset="-122"/>
              </a:rPr>
              <a:t>Ad-hoc/custom</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即传统的“软件运营”</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用户都有定制的程序版本，运行自己的实例</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传统软件少量改变即可移植</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通过合并服务器、系统维护降低成本</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II</a:t>
            </a:r>
            <a:r>
              <a:rPr lang="zh-CN" altLang="en-US" sz="2400" kern="0" dirty="0">
                <a:solidFill>
                  <a:srgbClr val="003366"/>
                </a:solidFill>
                <a:latin typeface="仿宋" panose="02010609060101010101" pitchFamily="49" charset="-122"/>
                <a:ea typeface="仿宋" panose="02010609060101010101" pitchFamily="49" charset="-122"/>
              </a:rPr>
              <a:t>型：可配置 </a:t>
            </a:r>
            <a:r>
              <a:rPr lang="en-US" altLang="zh-CN" sz="2400" kern="0" dirty="0">
                <a:solidFill>
                  <a:srgbClr val="003366"/>
                </a:solidFill>
                <a:latin typeface="仿宋" panose="02010609060101010101" pitchFamily="49" charset="-122"/>
                <a:ea typeface="仿宋" panose="02010609060101010101" pitchFamily="49" charset="-122"/>
              </a:rPr>
              <a:t>Configurable</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详细的配置选项对元数据进行配置</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不同用户使用同一程序的不同实例</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III</a:t>
            </a:r>
            <a:r>
              <a:rPr lang="zh-CN" altLang="en-US" sz="2400" kern="0" dirty="0">
                <a:solidFill>
                  <a:srgbClr val="003366"/>
                </a:solidFill>
                <a:latin typeface="仿宋" panose="02010609060101010101" pitchFamily="49" charset="-122"/>
                <a:ea typeface="仿宋" panose="02010609060101010101" pitchFamily="49" charset="-122"/>
              </a:rPr>
              <a:t>型：多租户 </a:t>
            </a:r>
            <a:r>
              <a:rPr lang="en-US" altLang="zh-CN" sz="2400" kern="0" dirty="0">
                <a:solidFill>
                  <a:srgbClr val="003366"/>
                </a:solidFill>
                <a:latin typeface="仿宋" panose="02010609060101010101" pitchFamily="49" charset="-122"/>
                <a:ea typeface="仿宋" panose="02010609060101010101" pitchFamily="49" charset="-122"/>
              </a:rPr>
              <a:t>Multi-tenancy </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不同用户使用同一程序的单一实例</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隔离用户的操作界面和应用数据</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IV</a:t>
            </a:r>
            <a:r>
              <a:rPr lang="zh-CN" altLang="en-US" sz="2400" kern="0" dirty="0">
                <a:solidFill>
                  <a:srgbClr val="003366"/>
                </a:solidFill>
                <a:latin typeface="仿宋" panose="02010609060101010101" pitchFamily="49" charset="-122"/>
                <a:ea typeface="仿宋" panose="02010609060101010101" pitchFamily="49" charset="-122"/>
              </a:rPr>
              <a:t>型：可扩展性 </a:t>
            </a:r>
            <a:r>
              <a:rPr lang="en-US" altLang="zh-CN" sz="2400" kern="0" dirty="0">
                <a:solidFill>
                  <a:srgbClr val="003366"/>
                </a:solidFill>
                <a:latin typeface="仿宋" panose="02010609060101010101" pitchFamily="49" charset="-122"/>
                <a:ea typeface="仿宋" panose="02010609060101010101" pitchFamily="49" charset="-122"/>
              </a:rPr>
              <a:t>Scalable</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通过多层架构对服务器进行动态调整适应可变负载</a:t>
            </a: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pic>
        <p:nvPicPr>
          <p:cNvPr id="7" name="Picture 2" descr="http://www.lms-selection.com/fr2/wp-content/uploads/2010/03/microsoft_simplematuritymodel_thumb.gif">
            <a:extLst>
              <a:ext uri="{FF2B5EF4-FFF2-40B4-BE49-F238E27FC236}">
                <a16:creationId xmlns:a16="http://schemas.microsoft.com/office/drawing/2014/main" id="{E8988A16-D0A7-4422-AFE1-E76FFD584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659436"/>
            <a:ext cx="3323619" cy="3316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02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多租户技术的七种实现模型（</a:t>
            </a:r>
            <a:r>
              <a:rPr lang="en-US" altLang="zh-CN" kern="0" dirty="0">
                <a:solidFill>
                  <a:srgbClr val="003366"/>
                </a:solidFill>
                <a:latin typeface="Arial"/>
                <a:ea typeface="宋体"/>
              </a:rPr>
              <a:t>Gartner</a:t>
            </a:r>
            <a:r>
              <a:rPr lang="zh-CN" altLang="en-US" kern="0" dirty="0">
                <a:solidFill>
                  <a:srgbClr val="003366"/>
                </a:solidFill>
                <a:latin typeface="Arial"/>
                <a:ea typeface="宋体"/>
              </a:rPr>
              <a:t>）</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Shared Nothing</a:t>
            </a:r>
            <a:r>
              <a:rPr lang="zh-CN" altLang="en-US" sz="2400" kern="0" dirty="0">
                <a:solidFill>
                  <a:srgbClr val="003366"/>
                </a:solidFill>
                <a:latin typeface="仿宋" panose="02010609060101010101" pitchFamily="49" charset="-122"/>
                <a:ea typeface="仿宋" panose="02010609060101010101" pitchFamily="49" charset="-122"/>
              </a:rPr>
              <a:t>，即不共享任何资源</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在这种模型中，从最底层的基础设施层，一直到最上端的应用逻辑层，每个租户均独享，这种模式也是传统的</a:t>
            </a:r>
            <a:r>
              <a:rPr lang="en-US" altLang="zh-CN" sz="2000" kern="0" dirty="0">
                <a:solidFill>
                  <a:srgbClr val="003366"/>
                </a:solidFill>
                <a:latin typeface="仿宋" panose="02010609060101010101" pitchFamily="49" charset="-122"/>
                <a:ea typeface="仿宋" panose="02010609060101010101" pitchFamily="49" charset="-122"/>
              </a:rPr>
              <a:t>IT</a:t>
            </a:r>
            <a:r>
              <a:rPr lang="zh-CN" altLang="en-US" sz="2000" kern="0" dirty="0">
                <a:solidFill>
                  <a:srgbClr val="003366"/>
                </a:solidFill>
                <a:latin typeface="仿宋" panose="02010609060101010101" pitchFamily="49" charset="-122"/>
                <a:ea typeface="仿宋" panose="02010609060101010101" pitchFamily="49" charset="-122"/>
              </a:rPr>
              <a:t>开发和部署模式</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Shared Hardware</a:t>
            </a:r>
            <a:r>
              <a:rPr lang="zh-CN" altLang="en-US" sz="2400" kern="0" dirty="0">
                <a:solidFill>
                  <a:srgbClr val="003366"/>
                </a:solidFill>
                <a:latin typeface="仿宋" panose="02010609060101010101" pitchFamily="49" charset="-122"/>
                <a:ea typeface="仿宋" panose="02010609060101010101" pitchFamily="49" charset="-122"/>
              </a:rPr>
              <a:t>，即共享硬件资源</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所有硬件服务器会形成一个硬件资源池，所有租户根据需要来共享这些资源，这种模式就是现在比较常见的</a:t>
            </a:r>
            <a:r>
              <a:rPr lang="en-US" altLang="zh-CN" sz="2000" kern="0" dirty="0">
                <a:solidFill>
                  <a:srgbClr val="003366"/>
                </a:solidFill>
                <a:latin typeface="仿宋" panose="02010609060101010101" pitchFamily="49" charset="-122"/>
                <a:ea typeface="仿宋" panose="02010609060101010101" pitchFamily="49" charset="-122"/>
              </a:rPr>
              <a:t>IaaS</a:t>
            </a:r>
            <a:r>
              <a:rPr lang="zh-CN" altLang="en-US" sz="2000" kern="0" dirty="0">
                <a:solidFill>
                  <a:srgbClr val="003366"/>
                </a:solidFill>
                <a:latin typeface="仿宋" panose="02010609060101010101" pitchFamily="49" charset="-122"/>
                <a:ea typeface="仿宋" panose="02010609060101010101" pitchFamily="49" charset="-122"/>
              </a:rPr>
              <a:t>模式</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Shared OS</a:t>
            </a:r>
            <a:r>
              <a:rPr lang="zh-CN" altLang="en-US" sz="2400" kern="0" dirty="0">
                <a:solidFill>
                  <a:srgbClr val="003366"/>
                </a:solidFill>
                <a:latin typeface="仿宋" panose="02010609060101010101" pitchFamily="49" charset="-122"/>
                <a:ea typeface="仿宋" panose="02010609060101010101" pitchFamily="49" charset="-122"/>
              </a:rPr>
              <a:t>，即共享操作系统</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这种模型中，所有硬件资源均安装有相同的操作系统，通过在租户间切分和分配操作系统的进程来实现对计算资源的共享。与第二种模型一样，这种模型也主要集中在对底层计算资源的共享和分配上，而更高层次的内容均是各个租户独享的资源。需要单独购买和部署。</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Shared Database</a:t>
            </a:r>
            <a:r>
              <a:rPr lang="zh-CN" altLang="en-US" sz="2400" kern="0" dirty="0">
                <a:solidFill>
                  <a:srgbClr val="003366"/>
                </a:solidFill>
                <a:latin typeface="仿宋" panose="02010609060101010101" pitchFamily="49" charset="-122"/>
                <a:ea typeface="仿宋" panose="02010609060101010101" pitchFamily="49" charset="-122"/>
              </a:rPr>
              <a:t>，即共享数据库</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在这种模型下，所有租户会共享一个数据库，各个租户自己的应用服务器以及运行于其中的应用会使用共享数据库中为该租户划分的数据资源</a:t>
            </a:r>
            <a:endParaRPr lang="zh-CN" altLang="en-US"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2986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多租户技术的七种实现模型（</a:t>
            </a:r>
            <a:r>
              <a:rPr lang="en-US" altLang="zh-CN" kern="0" dirty="0">
                <a:solidFill>
                  <a:srgbClr val="003366"/>
                </a:solidFill>
                <a:latin typeface="Arial"/>
                <a:ea typeface="宋体"/>
              </a:rPr>
              <a:t>Gartner</a:t>
            </a:r>
            <a:r>
              <a:rPr lang="zh-CN" altLang="en-US" kern="0" dirty="0">
                <a:solidFill>
                  <a:srgbClr val="003366"/>
                </a:solidFill>
                <a:latin typeface="Arial"/>
                <a:ea typeface="宋体"/>
              </a:rPr>
              <a:t>）</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Shared Container</a:t>
            </a:r>
            <a:r>
              <a:rPr lang="zh-CN" altLang="en-US" sz="2400" kern="0" dirty="0">
                <a:solidFill>
                  <a:srgbClr val="003366"/>
                </a:solidFill>
                <a:latin typeface="仿宋" panose="02010609060101010101" pitchFamily="49" charset="-122"/>
                <a:ea typeface="仿宋" panose="02010609060101010101" pitchFamily="49" charset="-122"/>
              </a:rPr>
              <a:t>，即共享容器</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这种模型下，各个租户只是共享应用的运行容器，而应用对应的数据库都是各个租户独享的，这一点与第六种模型是根本性的区别。在这种模型中，要求应用运行的容器是支持多租户访问的，即容器本身可以智能化的区分来自各个租户的请求</a:t>
            </a:r>
            <a:endParaRPr lang="zh-CN"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Shared Everything</a:t>
            </a:r>
            <a:r>
              <a:rPr lang="zh-CN" altLang="en-US" sz="2400" kern="0" dirty="0">
                <a:solidFill>
                  <a:srgbClr val="003366"/>
                </a:solidFill>
                <a:latin typeface="仿宋" panose="02010609060101010101" pitchFamily="49" charset="-122"/>
                <a:ea typeface="仿宋" panose="02010609060101010101" pitchFamily="49" charset="-122"/>
              </a:rPr>
              <a:t>，即全共享</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这种模型中，所有租户自顶向下共享所有资源。对于提供服务的一方来讲，可以最大限度的利用各种资源，并且依托支持多租户的应用容器，也可以只开发一套程序，部署一次，便可满足所有租户对公共应用的需要</a:t>
            </a:r>
            <a:endParaRPr lang="zh-CN"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Custom Multitenancy</a:t>
            </a:r>
            <a:r>
              <a:rPr lang="zh-CN" altLang="en-US" sz="2400" kern="0" dirty="0">
                <a:solidFill>
                  <a:srgbClr val="003366"/>
                </a:solidFill>
                <a:latin typeface="仿宋" panose="02010609060101010101" pitchFamily="49" charset="-122"/>
                <a:ea typeface="仿宋" panose="02010609060101010101" pitchFamily="49" charset="-122"/>
              </a:rPr>
              <a:t>，即定制化的多租户</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在这种模型中，实现多租户的方法是在应用逻辑中改造已有的</a:t>
            </a:r>
            <a:r>
              <a:rPr lang="en-US" altLang="zh-CN" sz="2000" kern="0" dirty="0">
                <a:solidFill>
                  <a:srgbClr val="003366"/>
                </a:solidFill>
                <a:latin typeface="仿宋" panose="02010609060101010101" pitchFamily="49" charset="-122"/>
                <a:ea typeface="仿宋" panose="02010609060101010101" pitchFamily="49" charset="-122"/>
              </a:rPr>
              <a:t>API</a:t>
            </a:r>
            <a:r>
              <a:rPr lang="zh-CN" altLang="en-US" sz="2000" kern="0" dirty="0">
                <a:solidFill>
                  <a:srgbClr val="003366"/>
                </a:solidFill>
                <a:latin typeface="仿宋" panose="02010609060101010101" pitchFamily="49" charset="-122"/>
                <a:ea typeface="仿宋" panose="02010609060101010101" pitchFamily="49" charset="-122"/>
              </a:rPr>
              <a:t>，增加租户的维度。但是这种模式仅仅是对某一个应用起作用，由于没有使用支持多租户的应用服务器，但是又想让各个租户共享应用容器，所以不得不在应用逻辑中做文章。</a:t>
            </a:r>
            <a:endParaRPr lang="en-US" altLang="zh-CN" sz="20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1319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多租户与虚拟化</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虚拟化</a:t>
            </a:r>
            <a:r>
              <a:rPr lang="en-US" altLang="zh-CN" sz="2400" kern="0" dirty="0">
                <a:solidFill>
                  <a:srgbClr val="003366"/>
                </a:solidFill>
                <a:latin typeface="仿宋" panose="02010609060101010101" pitchFamily="49" charset="-122"/>
                <a:ea typeface="仿宋" panose="02010609060101010101" pitchFamily="49" charset="-122"/>
              </a:rPr>
              <a:t>--IaaS</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一个物理服务器上可以容纳服务器环境的多个虚拟副本。每个副本都可以提供给不同的用户，可以独立配置，还可以包含自己的操作系统和应用程序</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多租户</a:t>
            </a:r>
            <a:r>
              <a:rPr lang="en-US" altLang="zh-CN" sz="2400" kern="0" dirty="0">
                <a:solidFill>
                  <a:srgbClr val="003366"/>
                </a:solidFill>
                <a:latin typeface="仿宋" panose="02010609060101010101" pitchFamily="49" charset="-122"/>
                <a:ea typeface="仿宋" panose="02010609060101010101" pitchFamily="49" charset="-122"/>
              </a:rPr>
              <a:t>--SaaS</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一个物理或虚拟服务器运行着一个应用程序，该应用程序允许被多个不同的用户共享，每个用户都感觉只有自己在使用该应用程序</a:t>
            </a:r>
            <a:endParaRPr lang="en-US" altLang="zh-CN" sz="20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7698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基本使能技术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虚拟机迁移</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多租户技术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5660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基本使能技术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虚拟机迁移</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多租户技术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550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虚拟机迁移</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虚拟机迁移</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将虚拟机从一个物理主机迁移到另一个物理主机上</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虚拟机迁移分类</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离线迁移：关闭虚拟机，将其持久状态迁到其它物理主机上</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在线迁移：虚拟机在运行过程中不停机迁移</a:t>
            </a:r>
            <a:endParaRPr lang="en-US" altLang="zh-CN" kern="0" dirty="0">
              <a:solidFill>
                <a:srgbClr val="003366"/>
              </a:solidFill>
              <a:latin typeface="Arial"/>
              <a:ea typeface="宋体"/>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虚拟机迁移的意义</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当一台物理主机上的负载过大时，可将其上运行的部分虚拟机迁移到其它物理主机上，取得负载均衡的效果</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当云计算数据中心的物理主机需要升级维护时，可将其上的虚拟机迁移走，达到系统维护时不停业务的目的</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虚拟机迁移的挑战</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内存迁移</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磁盘迁移、</a:t>
            </a:r>
            <a:r>
              <a:rPr lang="en-US" altLang="zh-CN" sz="2400" kern="0" dirty="0">
                <a:solidFill>
                  <a:srgbClr val="003366"/>
                </a:solidFill>
                <a:latin typeface="仿宋" panose="02010609060101010101" pitchFamily="49" charset="-122"/>
                <a:ea typeface="仿宋" panose="02010609060101010101" pitchFamily="49" charset="-122"/>
              </a:rPr>
              <a:t>CPU</a:t>
            </a:r>
            <a:r>
              <a:rPr lang="zh-CN" altLang="en-US" sz="2400" kern="0" dirty="0">
                <a:solidFill>
                  <a:srgbClr val="003366"/>
                </a:solidFill>
                <a:latin typeface="仿宋" panose="02010609060101010101" pitchFamily="49" charset="-122"/>
                <a:ea typeface="仿宋" panose="02010609060101010101" pitchFamily="49" charset="-122"/>
              </a:rPr>
              <a:t>状态迁移、</a:t>
            </a:r>
            <a:r>
              <a:rPr lang="en-US" altLang="zh-CN" sz="2400" kern="0" dirty="0">
                <a:solidFill>
                  <a:srgbClr val="003366"/>
                </a:solidFill>
                <a:latin typeface="仿宋" panose="02010609060101010101" pitchFamily="49" charset="-122"/>
                <a:ea typeface="仿宋" panose="02010609060101010101" pitchFamily="49" charset="-122"/>
              </a:rPr>
              <a:t>IO</a:t>
            </a:r>
            <a:r>
              <a:rPr lang="zh-CN" altLang="en-US" sz="2400" kern="0" dirty="0">
                <a:solidFill>
                  <a:srgbClr val="003366"/>
                </a:solidFill>
                <a:latin typeface="仿宋" panose="02010609060101010101" pitchFamily="49" charset="-122"/>
                <a:ea typeface="仿宋" panose="02010609060101010101" pitchFamily="49" charset="-122"/>
              </a:rPr>
              <a:t>设备迁移网络迁移</a:t>
            </a:r>
          </a:p>
        </p:txBody>
      </p:sp>
    </p:spTree>
    <p:extLst>
      <p:ext uri="{BB962C8B-B14F-4D97-AF65-F5344CB8AC3E}">
        <p14:creationId xmlns:p14="http://schemas.microsoft.com/office/powerpoint/2010/main" val="6162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虚拟机迁移</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虚拟机迁移的六个步骤</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步骤一：预迁移，主机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打算迁移其上一个虚拟机</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，首先选择一个目的物理机</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作为</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的新主机</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步骤二：预定资源，主机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向主机</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确认是否有必要的资源，若有，则预定这些资源；若没有，则选择新的物理机</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步骤三：预复制，在</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仍然运行的情况下，通过不断迭代将</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的内存页复制到主机</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的虚拟机中</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在第一轮的迭代中，所有的内存页都要复制到主机</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的虚拟机中，后续的迭代步骤只需迁移修改过的页面</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步骤四：停机复制，停止主机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上的</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，将它的网络连接重定向到</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上的虚拟机</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此时，</a:t>
            </a:r>
            <a:r>
              <a:rPr lang="en-US" altLang="zh-CN" sz="2000" kern="0" dirty="0">
                <a:solidFill>
                  <a:srgbClr val="003366"/>
                </a:solidFill>
                <a:latin typeface="仿宋" panose="02010609060101010101" pitchFamily="49" charset="-122"/>
                <a:ea typeface="仿宋" panose="02010609060101010101" pitchFamily="49" charset="-122"/>
              </a:rPr>
              <a:t>CPU</a:t>
            </a:r>
            <a:r>
              <a:rPr lang="zh-CN" altLang="en-US" sz="2000" kern="0" dirty="0">
                <a:solidFill>
                  <a:srgbClr val="003366"/>
                </a:solidFill>
                <a:latin typeface="仿宋" panose="02010609060101010101" pitchFamily="49" charset="-122"/>
                <a:ea typeface="仿宋" panose="02010609060101010101" pitchFamily="49" charset="-122"/>
              </a:rPr>
              <a:t>的状态和前一轮修改过的内存都要传输到</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上的虚拟机</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步骤五：提交，主机</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通知</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已经收到映像，主机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向</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确认该消息，并删除其上的</a:t>
            </a:r>
            <a:r>
              <a:rPr lang="en-US" altLang="zh-CN" sz="2400" kern="0" dirty="0">
                <a:solidFill>
                  <a:srgbClr val="003366"/>
                </a:solidFill>
                <a:latin typeface="仿宋" panose="02010609060101010101" pitchFamily="49" charset="-122"/>
                <a:ea typeface="仿宋" panose="02010609060101010101" pitchFamily="49" charset="-122"/>
              </a:rPr>
              <a:t>VM</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步骤六：启动，启用迁移到</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上的</a:t>
            </a:r>
            <a:r>
              <a:rPr lang="en-US" altLang="zh-CN" sz="2400" kern="0" dirty="0">
                <a:solidFill>
                  <a:srgbClr val="003366"/>
                </a:solidFill>
                <a:latin typeface="仿宋" panose="02010609060101010101" pitchFamily="49" charset="-122"/>
                <a:ea typeface="仿宋" panose="02010609060101010101" pitchFamily="49" charset="-122"/>
              </a:rPr>
              <a:t>VM</a:t>
            </a: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6273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内存迁移</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内存迁移可能包含的三个步骤</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步骤一：</a:t>
            </a:r>
            <a:r>
              <a:rPr lang="en-US" altLang="zh-CN" sz="2400" kern="0" dirty="0">
                <a:solidFill>
                  <a:srgbClr val="003366"/>
                </a:solidFill>
                <a:latin typeface="仿宋" panose="02010609060101010101" pitchFamily="49" charset="-122"/>
                <a:ea typeface="仿宋" panose="02010609060101010101" pitchFamily="49" charset="-122"/>
              </a:rPr>
              <a:t>Push</a:t>
            </a:r>
            <a:r>
              <a:rPr lang="zh-CN" altLang="en-US" sz="2400" kern="0" dirty="0">
                <a:solidFill>
                  <a:srgbClr val="003366"/>
                </a:solidFill>
                <a:latin typeface="仿宋" panose="02010609060101010101" pitchFamily="49" charset="-122"/>
                <a:ea typeface="仿宋" panose="02010609060101010101" pitchFamily="49" charset="-122"/>
              </a:rPr>
              <a:t>阶段，物理主机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上的</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在运行过程中通过多轮迭代将自己的内存页推送到</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上的虚拟机中，每一轮推送在上轮之后修改过的内存页</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步骤二：</a:t>
            </a:r>
            <a:r>
              <a:rPr lang="en-US" altLang="zh-CN" sz="2400" kern="0" dirty="0">
                <a:solidFill>
                  <a:srgbClr val="003366"/>
                </a:solidFill>
                <a:latin typeface="仿宋" panose="02010609060101010101" pitchFamily="49" charset="-122"/>
                <a:ea typeface="仿宋" panose="02010609060101010101" pitchFamily="49" charset="-122"/>
              </a:rPr>
              <a:t>Stop-and-Copy</a:t>
            </a:r>
            <a:r>
              <a:rPr lang="zh-CN" altLang="en-US" sz="2400" kern="0" dirty="0">
                <a:solidFill>
                  <a:srgbClr val="003366"/>
                </a:solidFill>
                <a:latin typeface="仿宋" panose="02010609060101010101" pitchFamily="49" charset="-122"/>
                <a:ea typeface="仿宋" panose="02010609060101010101" pitchFamily="49" charset="-122"/>
              </a:rPr>
              <a:t>阶段，物理主机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上的</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停止工作，将剩下的修改过的内存页复制到</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上的虚拟机，启动虚拟机</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步骤三：</a:t>
            </a:r>
            <a:r>
              <a:rPr lang="en-US" altLang="zh-CN" sz="2400" kern="0" dirty="0">
                <a:solidFill>
                  <a:srgbClr val="003366"/>
                </a:solidFill>
                <a:latin typeface="仿宋" panose="02010609060101010101" pitchFamily="49" charset="-122"/>
                <a:ea typeface="仿宋" panose="02010609060101010101" pitchFamily="49" charset="-122"/>
              </a:rPr>
              <a:t>Pull</a:t>
            </a:r>
            <a:r>
              <a:rPr lang="zh-CN" altLang="en-US" sz="2400" kern="0" dirty="0">
                <a:solidFill>
                  <a:srgbClr val="003366"/>
                </a:solidFill>
                <a:latin typeface="仿宋" panose="02010609060101010101" pitchFamily="49" charset="-122"/>
                <a:ea typeface="仿宋" panose="02010609060101010101" pitchFamily="49" charset="-122"/>
              </a:rPr>
              <a:t>阶段，物理主机</a:t>
            </a:r>
            <a:r>
              <a:rPr lang="en-US" altLang="zh-CN" sz="2400" kern="0" dirty="0">
                <a:solidFill>
                  <a:srgbClr val="003366"/>
                </a:solidFill>
                <a:latin typeface="仿宋" panose="02010609060101010101" pitchFamily="49" charset="-122"/>
                <a:ea typeface="仿宋" panose="02010609060101010101" pitchFamily="49" charset="-122"/>
              </a:rPr>
              <a:t>B</a:t>
            </a:r>
            <a:r>
              <a:rPr lang="zh-CN" altLang="en-US" sz="2400" kern="0" dirty="0">
                <a:solidFill>
                  <a:srgbClr val="003366"/>
                </a:solidFill>
                <a:latin typeface="仿宋" panose="02010609060101010101" pitchFamily="49" charset="-122"/>
                <a:ea typeface="仿宋" panose="02010609060101010101" pitchFamily="49" charset="-122"/>
              </a:rPr>
              <a:t>上的虚拟机在运行过程中访问到未被拷贝的内存页，产生缺页中断，从物理主机</a:t>
            </a:r>
            <a:r>
              <a:rPr lang="en-US" altLang="zh-CN" sz="2400" kern="0" dirty="0">
                <a:solidFill>
                  <a:srgbClr val="003366"/>
                </a:solidFill>
                <a:latin typeface="仿宋" panose="02010609060101010101" pitchFamily="49" charset="-122"/>
                <a:ea typeface="仿宋" panose="02010609060101010101" pitchFamily="49" charset="-122"/>
              </a:rPr>
              <a:t>A</a:t>
            </a:r>
            <a:r>
              <a:rPr lang="zh-CN" altLang="en-US" sz="2400" kern="0" dirty="0">
                <a:solidFill>
                  <a:srgbClr val="003366"/>
                </a:solidFill>
                <a:latin typeface="仿宋" panose="02010609060101010101" pitchFamily="49" charset="-122"/>
                <a:ea typeface="仿宋" panose="02010609060101010101" pitchFamily="49" charset="-122"/>
              </a:rPr>
              <a:t>将缺失的内存页拷贝过来</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850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内存迁移</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大多数内存迁移策略仅包含三个步骤中的</a:t>
            </a:r>
            <a:r>
              <a:rPr lang="en-US" altLang="zh-CN" kern="0" dirty="0">
                <a:solidFill>
                  <a:srgbClr val="003366"/>
                </a:solidFill>
                <a:latin typeface="Arial"/>
                <a:ea typeface="宋体"/>
              </a:rPr>
              <a:t>1-2</a:t>
            </a:r>
            <a:r>
              <a:rPr lang="zh-CN" altLang="en-US" kern="0" dirty="0">
                <a:solidFill>
                  <a:srgbClr val="003366"/>
                </a:solidFill>
                <a:latin typeface="Arial"/>
                <a:ea typeface="宋体"/>
              </a:rPr>
              <a:t>个</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仅仅</a:t>
            </a:r>
            <a:r>
              <a:rPr lang="en-US" altLang="zh-CN" sz="2400" kern="0" dirty="0">
                <a:solidFill>
                  <a:srgbClr val="003366"/>
                </a:solidFill>
                <a:latin typeface="仿宋" panose="02010609060101010101" pitchFamily="49" charset="-122"/>
                <a:ea typeface="仿宋" panose="02010609060101010101" pitchFamily="49" charset="-122"/>
              </a:rPr>
              <a:t>Stop-and-Copy</a:t>
            </a:r>
            <a:r>
              <a:rPr lang="zh-CN" altLang="en-US" sz="2400" kern="0" dirty="0">
                <a:solidFill>
                  <a:srgbClr val="003366"/>
                </a:solidFill>
                <a:latin typeface="仿宋" panose="02010609060101010101" pitchFamily="49" charset="-122"/>
                <a:ea typeface="仿宋" panose="02010609060101010101" pitchFamily="49" charset="-122"/>
              </a:rPr>
              <a:t>（静态迁移）</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实现简单，迁移时间短，但需要较长的停机时间</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Stop-and-Copy + Pull</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先通过</a:t>
            </a:r>
            <a:r>
              <a:rPr lang="en-US" altLang="zh-CN" sz="2000" kern="0" dirty="0">
                <a:solidFill>
                  <a:srgbClr val="003366"/>
                </a:solidFill>
                <a:latin typeface="仿宋" panose="02010609060101010101" pitchFamily="49" charset="-122"/>
                <a:ea typeface="仿宋" panose="02010609060101010101" pitchFamily="49" charset="-122"/>
              </a:rPr>
              <a:t>Stop-and-Copy</a:t>
            </a:r>
            <a:r>
              <a:rPr lang="zh-CN" altLang="en-US" sz="2000" kern="0" dirty="0">
                <a:solidFill>
                  <a:srgbClr val="003366"/>
                </a:solidFill>
                <a:latin typeface="仿宋" panose="02010609060101010101" pitchFamily="49" charset="-122"/>
                <a:ea typeface="仿宋" panose="02010609060101010101" pitchFamily="49" charset="-122"/>
              </a:rPr>
              <a:t>将关键的、必须的页面复制到目的主机上</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在运行过程中将需要的页</a:t>
            </a:r>
            <a:r>
              <a:rPr lang="en-US" altLang="zh-CN" sz="2000" kern="0" dirty="0">
                <a:solidFill>
                  <a:srgbClr val="003366"/>
                </a:solidFill>
                <a:latin typeface="仿宋" panose="02010609060101010101" pitchFamily="49" charset="-122"/>
                <a:ea typeface="仿宋" panose="02010609060101010101" pitchFamily="49" charset="-122"/>
              </a:rPr>
              <a:t>Pull</a:t>
            </a:r>
            <a:r>
              <a:rPr lang="zh-CN" altLang="en-US" sz="2000" kern="0" dirty="0">
                <a:solidFill>
                  <a:srgbClr val="003366"/>
                </a:solidFill>
                <a:latin typeface="仿宋" panose="02010609060101010101" pitchFamily="49" charset="-122"/>
                <a:ea typeface="仿宋" panose="02010609060101010101" pitchFamily="49" charset="-122"/>
              </a:rPr>
              <a:t>过去</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停机时间短，但总的迁移时间长，如果大量</a:t>
            </a:r>
            <a:r>
              <a:rPr lang="en-US" altLang="zh-CN" sz="2000" kern="0" dirty="0">
                <a:solidFill>
                  <a:srgbClr val="003366"/>
                </a:solidFill>
                <a:latin typeface="仿宋" panose="02010609060101010101" pitchFamily="49" charset="-122"/>
                <a:ea typeface="仿宋" panose="02010609060101010101" pitchFamily="49" charset="-122"/>
              </a:rPr>
              <a:t>Pull</a:t>
            </a:r>
            <a:r>
              <a:rPr lang="zh-CN" altLang="en-US" sz="2000" kern="0" dirty="0">
                <a:solidFill>
                  <a:srgbClr val="003366"/>
                </a:solidFill>
                <a:latin typeface="仿宋" panose="02010609060101010101" pitchFamily="49" charset="-122"/>
                <a:ea typeface="仿宋" panose="02010609060101010101" pitchFamily="49" charset="-122"/>
              </a:rPr>
              <a:t>内存，性能显著下降</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Push + Stop-and-Copy</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a:t>
            </a:r>
            <a:r>
              <a:rPr lang="en-US" altLang="zh-CN" sz="2000" kern="0" dirty="0">
                <a:solidFill>
                  <a:srgbClr val="003366"/>
                </a:solidFill>
                <a:latin typeface="仿宋" panose="02010609060101010101" pitchFamily="49" charset="-122"/>
                <a:ea typeface="仿宋" panose="02010609060101010101" pitchFamily="49" charset="-122"/>
              </a:rPr>
              <a:t>Push</a:t>
            </a:r>
            <a:r>
              <a:rPr lang="zh-CN" altLang="en-US" sz="2000" kern="0" dirty="0">
                <a:solidFill>
                  <a:srgbClr val="003366"/>
                </a:solidFill>
                <a:latin typeface="仿宋" panose="02010609060101010101" pitchFamily="49" charset="-122"/>
                <a:ea typeface="仿宋" panose="02010609060101010101" pitchFamily="49" charset="-122"/>
              </a:rPr>
              <a:t>阶段通过多轮迭代将内存页尽可能推送到目的主机上</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随着轮数的增加，每一轮需要拷贝的</a:t>
            </a:r>
            <a:r>
              <a:rPr lang="en-US" altLang="zh-CN" sz="2000" kern="0" dirty="0">
                <a:solidFill>
                  <a:srgbClr val="003366"/>
                </a:solidFill>
                <a:latin typeface="仿宋" panose="02010609060101010101" pitchFamily="49" charset="-122"/>
                <a:ea typeface="仿宋" panose="02010609060101010101" pitchFamily="49" charset="-122"/>
              </a:rPr>
              <a:t>Dirty</a:t>
            </a:r>
            <a:r>
              <a:rPr lang="zh-CN" altLang="en-US" sz="2000" kern="0" dirty="0">
                <a:solidFill>
                  <a:srgbClr val="003366"/>
                </a:solidFill>
                <a:latin typeface="仿宋" panose="02010609060101010101" pitchFamily="49" charset="-122"/>
                <a:ea typeface="仿宋" panose="02010609060101010101" pitchFamily="49" charset="-122"/>
              </a:rPr>
              <a:t>内存页逐步减少，当减少到一定阈值，或轮数超过一定阈值，启动</a:t>
            </a:r>
            <a:r>
              <a:rPr lang="en-US" altLang="zh-CN" sz="2000" kern="0" dirty="0">
                <a:solidFill>
                  <a:srgbClr val="003366"/>
                </a:solidFill>
                <a:latin typeface="仿宋" panose="02010609060101010101" pitchFamily="49" charset="-122"/>
                <a:ea typeface="仿宋" panose="02010609060101010101" pitchFamily="49" charset="-122"/>
              </a:rPr>
              <a:t>Stop-and-Copy</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很好的平衡了停机时间与总迁移时间之间的矛盾</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如果一些内存页频繁修改，则会显著增加带宽开销</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频繁修改内存页可推迟到</a:t>
            </a:r>
            <a:r>
              <a:rPr lang="en-US" altLang="zh-CN" sz="1600" kern="0" dirty="0">
                <a:solidFill>
                  <a:srgbClr val="003366"/>
                </a:solidFill>
                <a:latin typeface="仿宋" panose="02010609060101010101" pitchFamily="49" charset="-122"/>
                <a:ea typeface="仿宋" panose="02010609060101010101" pitchFamily="49" charset="-122"/>
              </a:rPr>
              <a:t>Stop-and-Copy</a:t>
            </a:r>
            <a:r>
              <a:rPr lang="zh-CN" altLang="en-US" sz="1600" kern="0" dirty="0">
                <a:solidFill>
                  <a:srgbClr val="003366"/>
                </a:solidFill>
                <a:latin typeface="仿宋" panose="02010609060101010101" pitchFamily="49" charset="-122"/>
                <a:ea typeface="仿宋" panose="02010609060101010101" pitchFamily="49" charset="-122"/>
              </a:rPr>
              <a:t>阶段迁移</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Xen</a:t>
            </a:r>
            <a:r>
              <a:rPr lang="zh-CN" altLang="en-US" sz="2000" kern="0" dirty="0">
                <a:solidFill>
                  <a:srgbClr val="003366"/>
                </a:solidFill>
                <a:latin typeface="仿宋" panose="02010609060101010101" pitchFamily="49" charset="-122"/>
                <a:ea typeface="仿宋" panose="02010609060101010101" pitchFamily="49" charset="-122"/>
              </a:rPr>
              <a:t>采用本方法</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0863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其他资源迁移</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网络迁移</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需要迁移</a:t>
            </a:r>
            <a:r>
              <a:rPr lang="en-US" altLang="zh-CN" sz="2400" kern="0" dirty="0">
                <a:solidFill>
                  <a:srgbClr val="003366"/>
                </a:solidFill>
                <a:latin typeface="仿宋" panose="02010609060101010101" pitchFamily="49" charset="-122"/>
                <a:ea typeface="仿宋" panose="02010609060101010101" pitchFamily="49" charset="-122"/>
              </a:rPr>
              <a:t>IP</a:t>
            </a:r>
            <a:r>
              <a:rPr lang="zh-CN" altLang="en-US" sz="2400" kern="0" dirty="0">
                <a:solidFill>
                  <a:srgbClr val="003366"/>
                </a:solidFill>
                <a:latin typeface="仿宋" panose="02010609060101010101" pitchFamily="49" charset="-122"/>
                <a:ea typeface="仿宋" panose="02010609060101010101" pitchFamily="49" charset="-122"/>
              </a:rPr>
              <a:t>地址、</a:t>
            </a:r>
            <a:r>
              <a:rPr lang="en-US" altLang="zh-CN" sz="2400" kern="0" dirty="0">
                <a:solidFill>
                  <a:srgbClr val="003366"/>
                </a:solidFill>
                <a:latin typeface="仿宋" panose="02010609060101010101" pitchFamily="49" charset="-122"/>
                <a:ea typeface="仿宋" panose="02010609060101010101" pitchFamily="49" charset="-122"/>
              </a:rPr>
              <a:t>TCP</a:t>
            </a:r>
            <a:r>
              <a:rPr lang="zh-CN" altLang="en-US" sz="2400" kern="0" dirty="0">
                <a:solidFill>
                  <a:srgbClr val="003366"/>
                </a:solidFill>
                <a:latin typeface="仿宋" panose="02010609060101010101" pitchFamily="49" charset="-122"/>
                <a:ea typeface="仿宋" panose="02010609060101010101" pitchFamily="49" charset="-122"/>
              </a:rPr>
              <a:t>连接状态等</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在局域网内，可通过发送</a:t>
            </a:r>
            <a:r>
              <a:rPr lang="en-US" altLang="zh-CN" sz="2400" kern="0" dirty="0">
                <a:solidFill>
                  <a:srgbClr val="003366"/>
                </a:solidFill>
                <a:latin typeface="仿宋" panose="02010609060101010101" pitchFamily="49" charset="-122"/>
                <a:ea typeface="仿宋" panose="02010609060101010101" pitchFamily="49" charset="-122"/>
              </a:rPr>
              <a:t>ARP</a:t>
            </a:r>
            <a:r>
              <a:rPr lang="zh-CN" altLang="en-US" sz="2400" kern="0" dirty="0">
                <a:solidFill>
                  <a:srgbClr val="003366"/>
                </a:solidFill>
                <a:latin typeface="仿宋" panose="02010609060101010101" pitchFamily="49" charset="-122"/>
                <a:ea typeface="仿宋" panose="02010609060101010101" pitchFamily="49" charset="-122"/>
              </a:rPr>
              <a:t>重定向（</a:t>
            </a:r>
            <a:r>
              <a:rPr lang="en-US" altLang="zh-CN" sz="2400" kern="0" dirty="0">
                <a:solidFill>
                  <a:srgbClr val="003366"/>
                </a:solidFill>
                <a:latin typeface="仿宋" panose="02010609060101010101" pitchFamily="49" charset="-122"/>
                <a:ea typeface="仿宋" panose="02010609060101010101" pitchFamily="49" charset="-122"/>
              </a:rPr>
              <a:t>Address Resolution Protocol</a:t>
            </a:r>
            <a:r>
              <a:rPr lang="zh-CN" altLang="en-US" sz="2400" kern="0" dirty="0">
                <a:solidFill>
                  <a:srgbClr val="003366"/>
                </a:solidFill>
                <a:latin typeface="仿宋" panose="02010609060101010101" pitchFamily="49" charset="-122"/>
                <a:ea typeface="仿宋" panose="02010609060101010101" pitchFamily="49" charset="-122"/>
              </a:rPr>
              <a:t>）报文，将原始</a:t>
            </a:r>
            <a:r>
              <a:rPr lang="en-US" altLang="zh-CN" sz="2400" kern="0" dirty="0">
                <a:solidFill>
                  <a:srgbClr val="003366"/>
                </a:solidFill>
                <a:latin typeface="仿宋" panose="02010609060101010101" pitchFamily="49" charset="-122"/>
                <a:ea typeface="仿宋" panose="02010609060101010101" pitchFamily="49" charset="-122"/>
              </a:rPr>
              <a:t>IP</a:t>
            </a:r>
            <a:r>
              <a:rPr lang="zh-CN" altLang="en-US" sz="2400" kern="0" dirty="0">
                <a:solidFill>
                  <a:srgbClr val="003366"/>
                </a:solidFill>
                <a:latin typeface="仿宋" panose="02010609060101010101" pitchFamily="49" charset="-122"/>
                <a:ea typeface="仿宋" panose="02010609060101010101" pitchFamily="49" charset="-122"/>
              </a:rPr>
              <a:t>地址与新</a:t>
            </a:r>
            <a:r>
              <a:rPr lang="en-US" altLang="zh-CN" sz="2400" kern="0" dirty="0">
                <a:solidFill>
                  <a:srgbClr val="003366"/>
                </a:solidFill>
                <a:latin typeface="仿宋" panose="02010609060101010101" pitchFamily="49" charset="-122"/>
                <a:ea typeface="仿宋" panose="02010609060101010101" pitchFamily="49" charset="-122"/>
              </a:rPr>
              <a:t>VM</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MAC</a:t>
            </a:r>
            <a:r>
              <a:rPr lang="zh-CN" altLang="en-US" sz="2400" kern="0" dirty="0">
                <a:solidFill>
                  <a:srgbClr val="003366"/>
                </a:solidFill>
                <a:latin typeface="仿宋" panose="02010609060101010101" pitchFamily="49" charset="-122"/>
                <a:ea typeface="仿宋" panose="02010609060101010101" pitchFamily="49" charset="-122"/>
              </a:rPr>
              <a:t>地址绑定，此后，所有的报文可发送到目的主机上</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由于在</a:t>
            </a:r>
            <a:r>
              <a:rPr lang="en-US" altLang="zh-CN" sz="2400" kern="0" dirty="0">
                <a:solidFill>
                  <a:srgbClr val="003366"/>
                </a:solidFill>
                <a:latin typeface="仿宋" panose="02010609060101010101" pitchFamily="49" charset="-122"/>
                <a:ea typeface="仿宋" panose="02010609060101010101" pitchFamily="49" charset="-122"/>
              </a:rPr>
              <a:t>IP</a:t>
            </a:r>
            <a:r>
              <a:rPr lang="zh-CN" altLang="en-US" sz="2400" kern="0" dirty="0">
                <a:solidFill>
                  <a:srgbClr val="003366"/>
                </a:solidFill>
                <a:latin typeface="仿宋" panose="02010609060101010101" pitchFamily="49" charset="-122"/>
                <a:ea typeface="仿宋" panose="02010609060101010101" pitchFamily="49" charset="-122"/>
              </a:rPr>
              <a:t>层实现了迁移，对连接层</a:t>
            </a:r>
            <a:r>
              <a:rPr lang="en-US" altLang="zh-CN" sz="2400" kern="0" dirty="0">
                <a:solidFill>
                  <a:srgbClr val="003366"/>
                </a:solidFill>
                <a:latin typeface="仿宋" panose="02010609060101010101" pitchFamily="49" charset="-122"/>
                <a:ea typeface="仿宋" panose="02010609060101010101" pitchFamily="49" charset="-122"/>
              </a:rPr>
              <a:t>TCP</a:t>
            </a:r>
            <a:r>
              <a:rPr lang="zh-CN" altLang="en-US" sz="2400" kern="0" dirty="0">
                <a:solidFill>
                  <a:srgbClr val="003366"/>
                </a:solidFill>
                <a:latin typeface="仿宋" panose="02010609060101010101" pitchFamily="49" charset="-122"/>
                <a:ea typeface="仿宋" panose="02010609060101010101" pitchFamily="49" charset="-122"/>
              </a:rPr>
              <a:t>来说是透明的</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存储迁移</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云计算环境下的存储主要在共享的存储资源池中，无需显示的迁移</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为了提升性能，可能存在一定的后台数据复制</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err="1">
                <a:solidFill>
                  <a:srgbClr val="003366"/>
                </a:solidFill>
                <a:latin typeface="仿宋" panose="02010609060101010101" pitchFamily="49" charset="-122"/>
                <a:ea typeface="仿宋" panose="02010609060101010101" pitchFamily="49" charset="-122"/>
              </a:rPr>
              <a:t>Ceph</a:t>
            </a:r>
            <a:r>
              <a:rPr lang="zh-CN" altLang="en-US" sz="2000" kern="0" dirty="0">
                <a:solidFill>
                  <a:srgbClr val="003366"/>
                </a:solidFill>
                <a:latin typeface="仿宋" panose="02010609060101010101" pitchFamily="49" charset="-122"/>
                <a:ea typeface="仿宋" panose="02010609060101010101" pitchFamily="49" charset="-122"/>
              </a:rPr>
              <a:t>三个副本存储中，最好有一个副本在</a:t>
            </a:r>
            <a:r>
              <a:rPr lang="en-US" altLang="zh-CN" sz="2000" kern="0" dirty="0">
                <a:solidFill>
                  <a:srgbClr val="003366"/>
                </a:solidFill>
                <a:latin typeface="仿宋" panose="02010609060101010101" pitchFamily="49" charset="-122"/>
                <a:ea typeface="仿宋" panose="02010609060101010101" pitchFamily="49" charset="-122"/>
              </a:rPr>
              <a:t>VM</a:t>
            </a:r>
            <a:r>
              <a:rPr lang="zh-CN" altLang="en-US" sz="2000" kern="0" dirty="0">
                <a:solidFill>
                  <a:srgbClr val="003366"/>
                </a:solidFill>
                <a:latin typeface="仿宋" panose="02010609060101010101" pitchFamily="49" charset="-122"/>
                <a:ea typeface="仿宋" panose="02010609060101010101" pitchFamily="49" charset="-122"/>
              </a:rPr>
              <a:t>所在的物理主机上，因此，可能需要数据迁移</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4366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基本使能技术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虚拟机迁移</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多租户技术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2867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多租户技术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定义</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多租户</a:t>
            </a:r>
            <a:r>
              <a:rPr lang="en-US" altLang="zh-CN" sz="2400" kern="0" dirty="0">
                <a:solidFill>
                  <a:srgbClr val="003366"/>
                </a:solidFill>
                <a:latin typeface="仿宋" panose="02010609060101010101" pitchFamily="49" charset="-122"/>
                <a:ea typeface="仿宋" panose="02010609060101010101" pitchFamily="49" charset="-122"/>
              </a:rPr>
              <a:t>(Multi-Tenancy)</a:t>
            </a:r>
            <a:r>
              <a:rPr lang="zh-CN" altLang="en-US" sz="2400" kern="0" dirty="0">
                <a:solidFill>
                  <a:srgbClr val="003366"/>
                </a:solidFill>
                <a:latin typeface="仿宋" panose="02010609060101010101" pitchFamily="49" charset="-122"/>
                <a:ea typeface="仿宋" panose="02010609060101010101" pitchFamily="49" charset="-122"/>
              </a:rPr>
              <a:t>，或称为多重租赁技术，是一种软件架构技术，它是在探讨与实现如何于多用户的环境下共用相同的系统或程序组件，并且仍可确保各用户间数据的隔离性</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内涵</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设计多租户应用的目的是使多个用户（租户）在逻辑上同时访问同一个应用</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多租户应用架构通常比单租户应用要复杂的多</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多租户应用需要支持多用户对各种构件的共享（包括入口、数据模式、中间件和数据库），同时还需要保持安全等级来隔离不同租户的操作环境</a:t>
            </a: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31454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17908</TotalTime>
  <Words>1890</Words>
  <Application>Microsoft Office PowerPoint</Application>
  <PresentationFormat>全屏显示(4:3)</PresentationFormat>
  <Paragraphs>170</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仿宋</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1367</cp:revision>
  <dcterms:created xsi:type="dcterms:W3CDTF">2016-04-18T09:33:21Z</dcterms:created>
  <dcterms:modified xsi:type="dcterms:W3CDTF">2020-06-18T01:57:49Z</dcterms:modified>
</cp:coreProperties>
</file>