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56" r:id="rId2"/>
    <p:sldId id="488" r:id="rId3"/>
    <p:sldId id="1103" r:id="rId4"/>
    <p:sldId id="1104" r:id="rId5"/>
    <p:sldId id="1105" r:id="rId6"/>
    <p:sldId id="1106" r:id="rId7"/>
    <p:sldId id="1107" r:id="rId8"/>
    <p:sldId id="1108" r:id="rId9"/>
    <p:sldId id="1109" r:id="rId10"/>
    <p:sldId id="1110" r:id="rId11"/>
    <p:sldId id="1111" r:id="rId12"/>
    <p:sldId id="1112" r:id="rId13"/>
    <p:sldId id="1113" r:id="rId14"/>
    <p:sldId id="1114" r:id="rId15"/>
    <p:sldId id="1115" r:id="rId1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2528" autoAdjust="0"/>
  </p:normalViewPr>
  <p:slideViewPr>
    <p:cSldViewPr>
      <p:cViewPr varScale="1">
        <p:scale>
          <a:sx n="94" d="100"/>
          <a:sy n="94" d="100"/>
        </p:scale>
        <p:origin x="20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2020/7/23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2020/7/23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296802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2598201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152959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131895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97246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252410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34738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25273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26609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76482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4002927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1272397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17489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4069671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323851" y="2296616"/>
            <a:ext cx="8820149"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4000" b="1" spc="300" dirty="0">
                <a:solidFill>
                  <a:schemeClr val="tx1">
                    <a:lumMod val="65000"/>
                    <a:lumOff val="35000"/>
                  </a:schemeClr>
                </a:solidFill>
                <a:latin typeface="微软雅黑" pitchFamily="34" charset="-122"/>
                <a:ea typeface="微软雅黑" pitchFamily="34" charset="-122"/>
              </a:rPr>
              <a:t>第</a:t>
            </a:r>
            <a:r>
              <a:rPr lang="en-US" altLang="zh-CN" sz="4000" b="1" spc="300" dirty="0">
                <a:solidFill>
                  <a:schemeClr val="tx1">
                    <a:lumMod val="65000"/>
                    <a:lumOff val="35000"/>
                  </a:schemeClr>
                </a:solidFill>
                <a:latin typeface="微软雅黑" pitchFamily="34" charset="-122"/>
                <a:ea typeface="微软雅黑" pitchFamily="34" charset="-122"/>
              </a:rPr>
              <a:t>11</a:t>
            </a:r>
            <a:r>
              <a:rPr lang="zh-CN" altLang="en-US" sz="4000" b="1" spc="300" dirty="0">
                <a:solidFill>
                  <a:schemeClr val="tx1">
                    <a:lumMod val="65000"/>
                    <a:lumOff val="35000"/>
                  </a:schemeClr>
                </a:solidFill>
                <a:latin typeface="微软雅黑" pitchFamily="34" charset="-122"/>
                <a:ea typeface="微软雅黑" pitchFamily="34" charset="-122"/>
              </a:rPr>
              <a:t>讲  云计算数据处理模式（二）</a:t>
            </a:r>
          </a:p>
        </p:txBody>
      </p:sp>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流处理的关键技术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任务调度</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如何将大量的操作实例布局到服务器上，使得资源利用率、流处理系统吞吐率都得到提升</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轮转调度：将随机排好序的实例以轮转的形式部署到各服务器上</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考虑内存、</a:t>
            </a:r>
            <a:r>
              <a:rPr lang="en-US" altLang="zh-CN" sz="2000" kern="0" dirty="0">
                <a:solidFill>
                  <a:srgbClr val="003366"/>
                </a:solidFill>
                <a:latin typeface="仿宋" panose="02010609060101010101" pitchFamily="49" charset="-122"/>
                <a:ea typeface="仿宋" panose="02010609060101010101" pitchFamily="49" charset="-122"/>
              </a:rPr>
              <a:t>CPU</a:t>
            </a:r>
            <a:r>
              <a:rPr lang="zh-CN" altLang="en-US" sz="2000" kern="0" dirty="0">
                <a:solidFill>
                  <a:srgbClr val="003366"/>
                </a:solidFill>
                <a:latin typeface="仿宋" panose="02010609060101010101" pitchFamily="49" charset="-122"/>
                <a:ea typeface="仿宋" panose="02010609060101010101" pitchFamily="49" charset="-122"/>
              </a:rPr>
              <a:t>、网络等多种资源的调度，实际上是一个背包问题，没有最优解</a:t>
            </a:r>
            <a:endParaRPr lang="en-US" altLang="zh-CN" sz="20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数据调度</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主要针对</a:t>
            </a:r>
            <a:r>
              <a:rPr lang="en-US" altLang="zh-CN" sz="2400" kern="0" dirty="0">
                <a:solidFill>
                  <a:srgbClr val="003366"/>
                </a:solidFill>
                <a:latin typeface="仿宋" panose="02010609060101010101" pitchFamily="49" charset="-122"/>
                <a:ea typeface="仿宋" panose="02010609060101010101" pitchFamily="49" charset="-122"/>
              </a:rPr>
              <a:t>Key </a:t>
            </a:r>
            <a:r>
              <a:rPr lang="en-US" altLang="zh-CN" sz="2400" kern="0" dirty="0" err="1">
                <a:solidFill>
                  <a:srgbClr val="003366"/>
                </a:solidFill>
                <a:latin typeface="仿宋" panose="02010609060101010101" pitchFamily="49" charset="-122"/>
                <a:ea typeface="仿宋" panose="02010609060101010101" pitchFamily="49" charset="-122"/>
              </a:rPr>
              <a:t>Groupping</a:t>
            </a:r>
            <a:r>
              <a:rPr lang="zh-CN" altLang="en-US" sz="2400" kern="0" dirty="0">
                <a:solidFill>
                  <a:srgbClr val="003366"/>
                </a:solidFill>
                <a:latin typeface="仿宋" panose="02010609060101010101" pitchFamily="49" charset="-122"/>
                <a:ea typeface="仿宋" panose="02010609060101010101" pitchFamily="49" charset="-122"/>
              </a:rPr>
              <a:t>数据分发策略带来的负载不均衡问题，实施二次调度，使服务器之间的负载均衡</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方法一：设计好的哈希函数，对</a:t>
            </a:r>
            <a:r>
              <a:rPr lang="en-US" altLang="zh-CN" sz="2000" kern="0" dirty="0">
                <a:solidFill>
                  <a:srgbClr val="003366"/>
                </a:solidFill>
                <a:latin typeface="仿宋" panose="02010609060101010101" pitchFamily="49" charset="-122"/>
                <a:ea typeface="仿宋" panose="02010609060101010101" pitchFamily="49" charset="-122"/>
              </a:rPr>
              <a:t>Key</a:t>
            </a:r>
            <a:r>
              <a:rPr lang="zh-CN" altLang="en-US" sz="2000" kern="0" dirty="0">
                <a:solidFill>
                  <a:srgbClr val="003366"/>
                </a:solidFill>
                <a:latin typeface="仿宋" panose="02010609060101010101" pitchFamily="49" charset="-122"/>
                <a:ea typeface="仿宋" panose="02010609060101010101" pitchFamily="49" charset="-122"/>
              </a:rPr>
              <a:t>进行哈希，使下游实例更均衡</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方法二：使用多个哈希函数，使得每个元组可以映射到不同的实例，调度时，选择负载较低的那个实例，主要思想来源于</a:t>
            </a:r>
            <a:r>
              <a:rPr lang="en-US" altLang="zh-CN" sz="2000" kern="0" dirty="0">
                <a:solidFill>
                  <a:srgbClr val="003366"/>
                </a:solidFill>
                <a:latin typeface="仿宋" panose="02010609060101010101" pitchFamily="49" charset="-122"/>
                <a:ea typeface="仿宋" panose="02010609060101010101" pitchFamily="49" charset="-122"/>
              </a:rPr>
              <a:t>Cuckoo Hash</a:t>
            </a:r>
          </a:p>
        </p:txBody>
      </p:sp>
    </p:spTree>
    <p:extLst>
      <p:ext uri="{BB962C8B-B14F-4D97-AF65-F5344CB8AC3E}">
        <p14:creationId xmlns:p14="http://schemas.microsoft.com/office/powerpoint/2010/main" val="237679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流处理的关键技术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流处理一致性语义</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流处理的特征</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由于基于内存的计算，数据在传输过程中可能丢失</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一些应用更强调实时性，并不需要处理完所有的数据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一些应用要求所有数据都处理一次</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常用的一致性语义</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至多一次语义（</a:t>
                </a:r>
                <a:r>
                  <a:rPr lang="en-US" altLang="zh-CN" sz="2000" kern="0" dirty="0">
                    <a:solidFill>
                      <a:srgbClr val="003366"/>
                    </a:solidFill>
                    <a:latin typeface="仿宋" panose="02010609060101010101" pitchFamily="49" charset="-122"/>
                    <a:ea typeface="仿宋" panose="02010609060101010101" pitchFamily="49" charset="-122"/>
                  </a:rPr>
                  <a:t>At Most Once</a:t>
                </a:r>
                <a:r>
                  <a:rPr lang="zh-CN" altLang="en-US" sz="2000" kern="0" dirty="0">
                    <a:solidFill>
                      <a:srgbClr val="003366"/>
                    </a:solidFill>
                    <a:latin typeface="仿宋" panose="02010609060101010101" pitchFamily="49" charset="-122"/>
                    <a:ea typeface="仿宋" panose="02010609060101010101" pitchFamily="49" charset="-122"/>
                  </a:rPr>
                  <a:t>）</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任意元组要么被处理一次，要么被丢弃，用于一些统计场景，对数据的完整性没有很高的要求</a:t>
                </a:r>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至少一次语义（</a:t>
                </a:r>
                <a:r>
                  <a:rPr lang="en-US" altLang="zh-CN" sz="2000" kern="0" dirty="0">
                    <a:solidFill>
                      <a:srgbClr val="003366"/>
                    </a:solidFill>
                    <a:latin typeface="仿宋" panose="02010609060101010101" pitchFamily="49" charset="-122"/>
                    <a:ea typeface="仿宋" panose="02010609060101010101" pitchFamily="49" charset="-122"/>
                  </a:rPr>
                  <a:t>At Least Once</a:t>
                </a:r>
                <a:r>
                  <a:rPr lang="zh-CN" altLang="en-US" sz="2000" kern="0" dirty="0">
                    <a:solidFill>
                      <a:srgbClr val="003366"/>
                    </a:solidFill>
                    <a:latin typeface="仿宋" panose="02010609060101010101" pitchFamily="49" charset="-122"/>
                    <a:ea typeface="仿宋" panose="02010609060101010101" pitchFamily="49" charset="-122"/>
                  </a:rPr>
                  <a:t>）</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任意元组必须被处理，但是允许处理多次，用于安全监测、集群日志分析等场景，由于常用的流处理系统基于内存计算，这种语义可能要求持久化元组</a:t>
                </a:r>
                <a:endParaRPr lang="en-US" altLang="zh-CN" sz="16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en-US" altLang="zh-CN" sz="1600" kern="0" dirty="0">
                    <a:solidFill>
                      <a:srgbClr val="003366"/>
                    </a:solidFill>
                    <a:latin typeface="仿宋" panose="02010609060101010101" pitchFamily="49" charset="-122"/>
                    <a:ea typeface="仿宋" panose="02010609060101010101" pitchFamily="49" charset="-122"/>
                  </a:rPr>
                  <a:t>Storm</a:t>
                </a:r>
                <a:r>
                  <a:rPr lang="zh-CN" altLang="en-US" sz="1600" kern="0" dirty="0">
                    <a:solidFill>
                      <a:srgbClr val="003366"/>
                    </a:solidFill>
                    <a:latin typeface="仿宋" panose="02010609060101010101" pitchFamily="49" charset="-122"/>
                    <a:ea typeface="仿宋" panose="02010609060101010101" pitchFamily="49" charset="-122"/>
                  </a:rPr>
                  <a:t>中的一次语义检测：流处理的每一步操作生成一个随机值，并把随机值传给一个跟踪器，跟踪器计算回传的各个值的异或，如果迟迟不为</a:t>
                </a:r>
                <a:r>
                  <a:rPr lang="en-US" altLang="zh-CN" sz="1600" kern="0" dirty="0">
                    <a:solidFill>
                      <a:srgbClr val="003366"/>
                    </a:solidFill>
                    <a:latin typeface="仿宋" panose="02010609060101010101" pitchFamily="49" charset="-122"/>
                    <a:ea typeface="仿宋" panose="02010609060101010101" pitchFamily="49" charset="-122"/>
                  </a:rPr>
                  <a:t>0</a:t>
                </a:r>
                <a:r>
                  <a:rPr lang="zh-CN" altLang="en-US" sz="1600" kern="0" dirty="0">
                    <a:solidFill>
                      <a:srgbClr val="003366"/>
                    </a:solidFill>
                    <a:latin typeface="仿宋" panose="02010609060101010101" pitchFamily="49" charset="-122"/>
                    <a:ea typeface="仿宋" panose="02010609060101010101" pitchFamily="49" charset="-122"/>
                  </a:rPr>
                  <a:t>，则启动一个新任务，异或计算如下公式：</a:t>
                </a:r>
                <a14:m>
                  <m:oMath xmlns:m="http://schemas.openxmlformats.org/officeDocument/2006/math">
                    <m:r>
                      <a:rPr lang="zh-CN" altLang="en-US" sz="1600" kern="0">
                        <a:solidFill>
                          <a:srgbClr val="003366"/>
                        </a:solidFill>
                        <a:latin typeface="Cambria Math" panose="02040503050406030204" pitchFamily="18" charset="0"/>
                      </a:rPr>
                      <m:t>𝛼</m:t>
                    </m:r>
                    <m:r>
                      <a:rPr lang="zh-CN" altLang="en-US" sz="1600" kern="0">
                        <a:solidFill>
                          <a:srgbClr val="003366"/>
                        </a:solidFill>
                        <a:latin typeface="Cambria Math" panose="02040503050406030204" pitchFamily="18" charset="0"/>
                      </a:rPr>
                      <m:t>⨁</m:t>
                    </m:r>
                    <m:d>
                      <m:dPr>
                        <m:ctrlPr>
                          <a:rPr lang="en-US" altLang="zh-CN" sz="1600" i="1" kern="0">
                            <a:solidFill>
                              <a:srgbClr val="003366"/>
                            </a:solidFill>
                            <a:latin typeface="Cambria Math" panose="02040503050406030204" pitchFamily="18" charset="0"/>
                          </a:rPr>
                        </m:ctrlPr>
                      </m:dPr>
                      <m:e>
                        <m:r>
                          <a:rPr lang="zh-CN" altLang="en-US" sz="1600" kern="0">
                            <a:solidFill>
                              <a:srgbClr val="003366"/>
                            </a:solidFill>
                            <a:latin typeface="Cambria Math" panose="02040503050406030204" pitchFamily="18" charset="0"/>
                          </a:rPr>
                          <m:t>𝛼</m:t>
                        </m:r>
                        <m:r>
                          <a:rPr lang="zh-CN" altLang="en-US" sz="1600" kern="0">
                            <a:solidFill>
                              <a:srgbClr val="003366"/>
                            </a:solidFill>
                            <a:latin typeface="Cambria Math" panose="02040503050406030204" pitchFamily="18" charset="0"/>
                          </a:rPr>
                          <m:t>⨁</m:t>
                        </m:r>
                        <m:r>
                          <a:rPr lang="zh-CN" altLang="en-US" sz="1600" kern="0">
                            <a:solidFill>
                              <a:srgbClr val="003366"/>
                            </a:solidFill>
                            <a:latin typeface="Cambria Math" panose="02040503050406030204" pitchFamily="18" charset="0"/>
                          </a:rPr>
                          <m:t>𝛽</m:t>
                        </m:r>
                      </m:e>
                    </m:d>
                    <m:d>
                      <m:dPr>
                        <m:ctrlPr>
                          <a:rPr lang="en-US" altLang="zh-CN" sz="1600" i="1" kern="0">
                            <a:solidFill>
                              <a:srgbClr val="003366"/>
                            </a:solidFill>
                            <a:latin typeface="Cambria Math" panose="02040503050406030204" pitchFamily="18" charset="0"/>
                          </a:rPr>
                        </m:ctrlPr>
                      </m:dPr>
                      <m:e>
                        <m:r>
                          <a:rPr lang="zh-CN" altLang="en-US" sz="1600" kern="0">
                            <a:solidFill>
                              <a:srgbClr val="003366"/>
                            </a:solidFill>
                            <a:latin typeface="Cambria Math" panose="02040503050406030204" pitchFamily="18" charset="0"/>
                          </a:rPr>
                          <m:t>𝛽</m:t>
                        </m:r>
                        <m:r>
                          <a:rPr lang="zh-CN" altLang="en-US" sz="1600" kern="0">
                            <a:solidFill>
                              <a:srgbClr val="003366"/>
                            </a:solidFill>
                            <a:latin typeface="Cambria Math" panose="02040503050406030204" pitchFamily="18" charset="0"/>
                          </a:rPr>
                          <m:t>⨁</m:t>
                        </m:r>
                        <m:r>
                          <a:rPr lang="zh-CN" altLang="en-US" sz="1600" kern="0">
                            <a:solidFill>
                              <a:srgbClr val="003366"/>
                            </a:solidFill>
                            <a:latin typeface="Cambria Math" panose="02040503050406030204" pitchFamily="18" charset="0"/>
                          </a:rPr>
                          <m:t>𝛾</m:t>
                        </m:r>
                      </m:e>
                    </m:d>
                    <m:r>
                      <a:rPr lang="zh-CN" altLang="en-US" sz="1600" kern="0">
                        <a:solidFill>
                          <a:srgbClr val="003366"/>
                        </a:solidFill>
                        <a:latin typeface="Cambria Math" panose="02040503050406030204" pitchFamily="18" charset="0"/>
                      </a:rPr>
                      <m:t>⨁</m:t>
                    </m:r>
                    <m:r>
                      <a:rPr lang="zh-CN" altLang="en-US" sz="1600" kern="0">
                        <a:solidFill>
                          <a:srgbClr val="003366"/>
                        </a:solidFill>
                        <a:latin typeface="Cambria Math" panose="02040503050406030204" pitchFamily="18" charset="0"/>
                      </a:rPr>
                      <m:t>𝛾</m:t>
                    </m:r>
                    <m:r>
                      <a:rPr lang="en-US" altLang="zh-CN" sz="1600" kern="0">
                        <a:solidFill>
                          <a:srgbClr val="003366"/>
                        </a:solidFill>
                        <a:latin typeface="Cambria Math" panose="02040503050406030204" pitchFamily="18" charset="0"/>
                      </a:rPr>
                      <m:t>=0</m:t>
                    </m:r>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恰好一次语义（</a:t>
                </a:r>
                <a:r>
                  <a:rPr lang="en-US" altLang="zh-CN" sz="2000" kern="0" dirty="0">
                    <a:solidFill>
                      <a:srgbClr val="003366"/>
                    </a:solidFill>
                    <a:latin typeface="仿宋" panose="02010609060101010101" pitchFamily="49" charset="-122"/>
                    <a:ea typeface="仿宋" panose="02010609060101010101" pitchFamily="49" charset="-122"/>
                  </a:rPr>
                  <a:t>Exactly Once</a:t>
                </a:r>
                <a:r>
                  <a:rPr lang="zh-CN" altLang="en-US" sz="2000" kern="0" dirty="0">
                    <a:solidFill>
                      <a:srgbClr val="003366"/>
                    </a:solidFill>
                    <a:latin typeface="仿宋" panose="02010609060101010101" pitchFamily="49" charset="-122"/>
                    <a:ea typeface="仿宋" panose="02010609060101010101" pitchFamily="49" charset="-122"/>
                  </a:rPr>
                  <a:t>）</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常用于财务计算等等</a:t>
                </a:r>
                <a:endParaRPr lang="en-US" altLang="zh-CN" sz="1600"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622555"/>
              </a:xfrm>
              <a:blipFill>
                <a:blip r:embed="rId4"/>
                <a:stretch>
                  <a:fillRect l="-610" t="-1408" r="-2100" b="-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762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流处理的关键技术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流处理的容错</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Active-Active</a:t>
            </a:r>
            <a:r>
              <a:rPr lang="zh-CN" altLang="en-US" sz="2400" kern="0" dirty="0">
                <a:solidFill>
                  <a:srgbClr val="003366"/>
                </a:solidFill>
                <a:latin typeface="仿宋" panose="02010609060101010101" pitchFamily="49" charset="-122"/>
                <a:ea typeface="仿宋" panose="02010609060101010101" pitchFamily="49" charset="-122"/>
              </a:rPr>
              <a:t>热备</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发生故障时，可以迅速恢复执行</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需要两倍的计算资源</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常用在对实时性比较高的场景</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检查点技术</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周期性地将执行主节点的状态备份到备用节点中，主节点发生故障时，新的可用节点可以从备用节点拉取最近的检查点，从该检查点处恢复执行</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常用于资源消耗敏感，对实时性不敏感的场景</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上游备份</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上游操作执行完毕之后，一些元组仍然保存，下游节点故障时，可以重新分发元组，再次计算</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en-US" altLang="zh-CN" sz="16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65948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流处理的实例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err="1">
                <a:solidFill>
                  <a:srgbClr val="003366"/>
                </a:solidFill>
                <a:latin typeface="Arial"/>
                <a:ea typeface="宋体"/>
              </a:rPr>
              <a:t>Flink</a:t>
            </a:r>
            <a:r>
              <a:rPr lang="zh-CN" altLang="en-US" kern="0" dirty="0">
                <a:solidFill>
                  <a:srgbClr val="003366"/>
                </a:solidFill>
                <a:latin typeface="Arial"/>
                <a:ea typeface="宋体"/>
              </a:rPr>
              <a:t>体系结构</a:t>
            </a:r>
            <a:endParaRPr lang="en-US" altLang="zh-CN" kern="0" dirty="0">
              <a:solidFill>
                <a:srgbClr val="003366"/>
              </a:solidFill>
              <a:latin typeface="Arial"/>
              <a:ea typeface="宋体"/>
            </a:endParaRPr>
          </a:p>
          <a:p>
            <a:pPr marL="1143000" lvl="2" indent="-228600" eaLnBrk="1" hangingPunct="1">
              <a:buClr>
                <a:srgbClr val="006666"/>
              </a:buClr>
              <a:buSzPct val="70000"/>
              <a:buFont typeface="Wingdings" panose="05000000000000000000" pitchFamily="2" charset="2"/>
              <a:buChar char="u"/>
            </a:pPr>
            <a:endParaRPr lang="en-US" altLang="zh-CN" sz="1600" kern="0" dirty="0">
              <a:solidFill>
                <a:srgbClr val="003366"/>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0B9C8F40-FCC1-4787-BFA0-FF66EB3BD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1340768"/>
            <a:ext cx="6854080" cy="5260969"/>
          </a:xfrm>
          <a:prstGeom prst="rect">
            <a:avLst/>
          </a:prstGeom>
        </p:spPr>
      </p:pic>
    </p:spTree>
    <p:extLst>
      <p:ext uri="{BB962C8B-B14F-4D97-AF65-F5344CB8AC3E}">
        <p14:creationId xmlns:p14="http://schemas.microsoft.com/office/powerpoint/2010/main" val="4156651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流处理的实例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Storm</a:t>
            </a:r>
            <a:r>
              <a:rPr lang="zh-CN" altLang="en-US" kern="0" dirty="0">
                <a:solidFill>
                  <a:srgbClr val="003366"/>
                </a:solidFill>
                <a:latin typeface="Arial"/>
                <a:ea typeface="宋体"/>
              </a:rPr>
              <a:t>体系结构</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Twitter</a:t>
            </a:r>
            <a:r>
              <a:rPr lang="zh-CN" altLang="en-US" sz="2400" kern="0" dirty="0">
                <a:solidFill>
                  <a:srgbClr val="003366"/>
                </a:solidFill>
                <a:latin typeface="仿宋" panose="02010609060101010101" pitchFamily="49" charset="-122"/>
                <a:ea typeface="仿宋" panose="02010609060101010101" pitchFamily="49" charset="-122"/>
              </a:rPr>
              <a:t>的流处理系统</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en-US" altLang="zh-CN" sz="1600" kern="0" dirty="0">
              <a:solidFill>
                <a:srgbClr val="003366"/>
              </a:solidFill>
              <a:latin typeface="仿宋" panose="02010609060101010101" pitchFamily="49" charset="-122"/>
              <a:ea typeface="仿宋" panose="02010609060101010101" pitchFamily="49" charset="-122"/>
            </a:endParaRPr>
          </a:p>
        </p:txBody>
      </p:sp>
      <p:pic>
        <p:nvPicPr>
          <p:cNvPr id="4" name="图片 3">
            <a:extLst>
              <a:ext uri="{FF2B5EF4-FFF2-40B4-BE49-F238E27FC236}">
                <a16:creationId xmlns:a16="http://schemas.microsoft.com/office/drawing/2014/main" id="{27E05842-B188-47F2-B0B9-ABFD9CCAB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7784" y="1844824"/>
            <a:ext cx="4486901" cy="2648320"/>
          </a:xfrm>
          <a:prstGeom prst="rect">
            <a:avLst/>
          </a:prstGeom>
        </p:spPr>
      </p:pic>
    </p:spTree>
    <p:extLst>
      <p:ext uri="{BB962C8B-B14F-4D97-AF65-F5344CB8AC3E}">
        <p14:creationId xmlns:p14="http://schemas.microsoft.com/office/powerpoint/2010/main" val="1131338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流处理的实例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Spark Stream</a:t>
            </a:r>
            <a:r>
              <a:rPr lang="zh-CN" altLang="en-US" kern="0" dirty="0">
                <a:solidFill>
                  <a:srgbClr val="003366"/>
                </a:solidFill>
                <a:latin typeface="Arial"/>
                <a:ea typeface="宋体"/>
              </a:rPr>
              <a:t>体系结构</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以批处理的手段解决流处理的问题</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en-US" altLang="zh-CN" sz="1600" kern="0" dirty="0">
              <a:solidFill>
                <a:srgbClr val="003366"/>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A69522F4-1A31-4EB0-AAB0-7C5308DB26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2564904"/>
            <a:ext cx="4289935" cy="2850027"/>
          </a:xfrm>
          <a:prstGeom prst="rect">
            <a:avLst/>
          </a:prstGeom>
        </p:spPr>
      </p:pic>
    </p:spTree>
    <p:extLst>
      <p:ext uri="{BB962C8B-B14F-4D97-AF65-F5344CB8AC3E}">
        <p14:creationId xmlns:p14="http://schemas.microsoft.com/office/powerpoint/2010/main" val="351543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云计算环境下的数据处理模式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9512" y="865462"/>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批处理</a:t>
            </a:r>
            <a:endParaRPr lang="en-US" altLang="zh-CN" kern="0" dirty="0">
              <a:solidFill>
                <a:srgbClr val="7030A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en-US" altLang="zh-CN" kern="0" dirty="0">
                <a:solidFill>
                  <a:srgbClr val="7030A0"/>
                </a:solidFill>
                <a:latin typeface="仿宋" panose="02010609060101010101" pitchFamily="49" charset="-122"/>
                <a:ea typeface="仿宋" panose="02010609060101010101" pitchFamily="49" charset="-122"/>
              </a:rPr>
              <a:t>Map-Reduce</a:t>
            </a:r>
            <a:r>
              <a:rPr lang="zh-CN" altLang="en-US" kern="0" dirty="0">
                <a:solidFill>
                  <a:srgbClr val="7030A0"/>
                </a:solidFill>
                <a:latin typeface="仿宋" panose="02010609060101010101" pitchFamily="49" charset="-122"/>
                <a:ea typeface="仿宋" panose="02010609060101010101" pitchFamily="49" charset="-122"/>
              </a:rPr>
              <a:t>编程模型</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流处理</a:t>
            </a:r>
            <a:endParaRPr lang="en-US" altLang="zh-CN" kern="0" dirty="0">
              <a:solidFill>
                <a:srgbClr val="7030A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en-US" altLang="zh-CN" kern="0" dirty="0">
                <a:solidFill>
                  <a:srgbClr val="7030A0"/>
                </a:solidFill>
                <a:latin typeface="仿宋" panose="02010609060101010101" pitchFamily="49" charset="-122"/>
                <a:ea typeface="仿宋" panose="02010609060101010101" pitchFamily="49" charset="-122"/>
              </a:rPr>
              <a:t>Storm</a:t>
            </a:r>
            <a:r>
              <a:rPr lang="zh-CN" altLang="en-US" kern="0" dirty="0">
                <a:solidFill>
                  <a:srgbClr val="7030A0"/>
                </a:solidFill>
                <a:latin typeface="仿宋" panose="02010609060101010101" pitchFamily="49" charset="-122"/>
                <a:ea typeface="仿宋" panose="02010609060101010101" pitchFamily="49" charset="-122"/>
              </a:rPr>
              <a:t>、</a:t>
            </a:r>
            <a:r>
              <a:rPr lang="en-US" altLang="zh-CN" kern="0" dirty="0">
                <a:solidFill>
                  <a:srgbClr val="7030A0"/>
                </a:solidFill>
                <a:latin typeface="仿宋" panose="02010609060101010101" pitchFamily="49" charset="-122"/>
                <a:ea typeface="仿宋" panose="02010609060101010101" pitchFamily="49" charset="-122"/>
              </a:rPr>
              <a:t>Spark Stream</a:t>
            </a:r>
            <a:r>
              <a:rPr lang="zh-CN" altLang="en-US" kern="0" dirty="0">
                <a:solidFill>
                  <a:srgbClr val="7030A0"/>
                </a:solidFill>
                <a:latin typeface="仿宋" panose="02010609060101010101" pitchFamily="49" charset="-122"/>
                <a:ea typeface="仿宋" panose="02010609060101010101" pitchFamily="49" charset="-122"/>
              </a:rPr>
              <a:t>、</a:t>
            </a:r>
            <a:r>
              <a:rPr lang="en-US" altLang="zh-CN" kern="0" dirty="0" err="1">
                <a:solidFill>
                  <a:srgbClr val="7030A0"/>
                </a:solidFill>
                <a:latin typeface="仿宋" panose="02010609060101010101" pitchFamily="49" charset="-122"/>
                <a:ea typeface="仿宋" panose="02010609060101010101" pitchFamily="49" charset="-122"/>
              </a:rPr>
              <a:t>Flink</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图处理</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3550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流处理的应用背景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69751"/>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实时在线交易</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股票交易中存在两条流：买入流和卖出流</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两条流在基于时间优先的原则下交汇，促成股票交易</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主要考虑时间顺序，在同一时刻才考虑价格高低</a:t>
            </a:r>
            <a:endParaRPr lang="en-US" altLang="zh-CN" sz="20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实时热点检测</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微博、</a:t>
            </a:r>
            <a:r>
              <a:rPr lang="en-US" altLang="zh-CN" sz="2400" kern="0" dirty="0">
                <a:solidFill>
                  <a:srgbClr val="003366"/>
                </a:solidFill>
                <a:latin typeface="仿宋" panose="02010609060101010101" pitchFamily="49" charset="-122"/>
                <a:ea typeface="仿宋" panose="02010609060101010101" pitchFamily="49" charset="-122"/>
              </a:rPr>
              <a:t>Twitter</a:t>
            </a:r>
            <a:r>
              <a:rPr lang="zh-CN" altLang="en-US" sz="2400" kern="0" dirty="0">
                <a:solidFill>
                  <a:srgbClr val="003366"/>
                </a:solidFill>
                <a:latin typeface="仿宋" panose="02010609060101010101" pitchFamily="49" charset="-122"/>
                <a:ea typeface="仿宋" panose="02010609060101010101" pitchFamily="49" charset="-122"/>
              </a:rPr>
              <a:t>等社交网络上产生的信息以数据流的形式被发送到服务器上，通过监测该数据流能够迅速发现热点事件</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个性化推荐</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广告商经常在搜索引擎页面投放广告</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用户在搜索某个关键字后，又在搜索结果页面上点击了一个广告</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以上过程存在两个数据流：查询流和广告点击流</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通过对两个数据流的拼接操作，进而实施分析，可以在其他用户输入关键字搜索时，精准地推送广告</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2669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什么是流处理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69751"/>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流处理出现之前的数据处理：批处理</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获取的数据首先保存在文件系统、数据库等存储系统中</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一次从存储系统中读取大量的数据，实施分析，得到结果</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典型的批处理系统</a:t>
            </a:r>
            <a:r>
              <a:rPr lang="en-US" altLang="zh-CN" sz="2400" kern="0" dirty="0">
                <a:solidFill>
                  <a:srgbClr val="003366"/>
                </a:solidFill>
                <a:latin typeface="仿宋" panose="02010609060101010101" pitchFamily="49" charset="-122"/>
                <a:ea typeface="仿宋" panose="02010609060101010101" pitchFamily="49" charset="-122"/>
              </a:rPr>
              <a:t>Hadoop</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批处理系统一般针对静态、离线数据，从获取数据到得出结果，中间经历较大的延时</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流处理</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流处理面对的是源源不断的、无限的数据序列</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接收的数据是流式的</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在数据流动的过程中，对数据进行查询、处理、分析</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处理的过程是流式的</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流处理是一个多阶段过程，每个阶段的操作可能不同</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过滤、计数、求和、连接、转化</a:t>
            </a:r>
            <a:r>
              <a:rPr lang="en-US" altLang="zh-CN" sz="2000" kern="0" dirty="0">
                <a:solidFill>
                  <a:srgbClr val="003366"/>
                </a:solidFill>
                <a:latin typeface="仿宋" panose="02010609060101010101" pitchFamily="49" charset="-122"/>
                <a:ea typeface="仿宋" panose="02010609060101010101" pitchFamily="49" charset="-122"/>
              </a:rPr>
              <a:t>…</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一个流处理过程可能涉及多条数据流的连接</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9555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流处理的需求</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高吞吐率</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流处理系统需要在单位时间内处理大量的数据，其吞吐率必须满足海量数据的要求</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低延迟</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源源不断的数据流在系统中流动处理</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如果某个操作环节延迟过高，其它环节也会被阻塞</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最终整个系统会因为数据量太大而崩溃</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可扩展</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由于数据流强度的不确定性，有时流量很大，有时流量很小</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流计算系统必须有两个方向的扩展能力</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Scale-out</a:t>
            </a:r>
            <a:r>
              <a:rPr lang="zh-CN" altLang="en-US" sz="2000" kern="0" dirty="0">
                <a:solidFill>
                  <a:srgbClr val="003366"/>
                </a:solidFill>
                <a:latin typeface="仿宋" panose="02010609060101010101" pitchFamily="49" charset="-122"/>
                <a:ea typeface="仿宋" panose="02010609060101010101" pitchFamily="49" charset="-122"/>
              </a:rPr>
              <a:t>：扩大规模，增强数据处理能力</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Scale-in</a:t>
            </a:r>
            <a:r>
              <a:rPr lang="zh-CN" altLang="en-US" sz="2000" kern="0" dirty="0">
                <a:solidFill>
                  <a:srgbClr val="003366"/>
                </a:solidFill>
                <a:latin typeface="仿宋" panose="02010609060101010101" pitchFamily="49" charset="-122"/>
                <a:ea typeface="仿宋" panose="02010609060101010101" pitchFamily="49" charset="-122"/>
              </a:rPr>
              <a:t>：缩小规模，节省资源</a:t>
            </a:r>
            <a:endParaRPr lang="en-US" altLang="zh-CN" sz="20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高可用</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任何一个环节出现故障，导致整个数据处理流程失败</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2801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流处理的关键技术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数据封装</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从外部数据源（如文件系统、时序数据库、监听</a:t>
                </a:r>
                <a:r>
                  <a:rPr lang="en-US" altLang="zh-CN" sz="2400" kern="0" dirty="0">
                    <a:solidFill>
                      <a:srgbClr val="003366"/>
                    </a:solidFill>
                    <a:latin typeface="仿宋" panose="02010609060101010101" pitchFamily="49" charset="-122"/>
                    <a:ea typeface="仿宋" panose="02010609060101010101" pitchFamily="49" charset="-122"/>
                  </a:rPr>
                  <a:t>Socket</a:t>
                </a:r>
                <a:r>
                  <a:rPr lang="zh-CN" altLang="en-US" sz="2400" kern="0" dirty="0">
                    <a:solidFill>
                      <a:srgbClr val="003366"/>
                    </a:solidFill>
                    <a:latin typeface="仿宋" panose="02010609060101010101" pitchFamily="49" charset="-122"/>
                    <a:ea typeface="仿宋" panose="02010609060101010101" pitchFamily="49" charset="-122"/>
                  </a:rPr>
                  <a:t>）获取数据，并转化封装为统一的可被流处理系统接收的数据</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一般地，将原始数据划分为一个个元组（</a:t>
                </a:r>
                <a:r>
                  <a:rPr lang="en-US" altLang="zh-CN" sz="2400" kern="0" dirty="0">
                    <a:solidFill>
                      <a:srgbClr val="003366"/>
                    </a:solidFill>
                    <a:latin typeface="仿宋" panose="02010609060101010101" pitchFamily="49" charset="-122"/>
                    <a:ea typeface="仿宋" panose="02010609060101010101" pitchFamily="49" charset="-122"/>
                  </a:rPr>
                  <a:t>Tuple</a:t>
                </a:r>
                <a:r>
                  <a:rPr lang="zh-CN" altLang="en-US" sz="2400" kern="0" dirty="0">
                    <a:solidFill>
                      <a:srgbClr val="003366"/>
                    </a:solidFill>
                    <a:latin typeface="仿宋" panose="02010609060101010101" pitchFamily="49" charset="-122"/>
                    <a:ea typeface="仿宋" panose="02010609060101010101" pitchFamily="49" charset="-122"/>
                  </a:rPr>
                  <a:t>），作为流处理系统的最小处理单元</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元组的格式</a:t>
                </a:r>
                <a14:m>
                  <m:oMath xmlns:m="http://schemas.openxmlformats.org/officeDocument/2006/math">
                    <m:r>
                      <a:rPr lang="en-US" altLang="zh-CN" sz="2000" kern="0">
                        <a:solidFill>
                          <a:srgbClr val="003366"/>
                        </a:solidFill>
                        <a:latin typeface="Cambria Math" panose="02040503050406030204" pitchFamily="18" charset="0"/>
                        <a:ea typeface="仿宋" panose="02010609060101010101" pitchFamily="49" charset="-122"/>
                      </a:rPr>
                      <m:t>&lt;</m:t>
                    </m:r>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kern="0">
                            <a:solidFill>
                              <a:srgbClr val="003366"/>
                            </a:solidFill>
                            <a:latin typeface="Cambria Math" panose="02040503050406030204" pitchFamily="18" charset="0"/>
                            <a:ea typeface="仿宋" panose="02010609060101010101" pitchFamily="49" charset="-122"/>
                          </a:rPr>
                          <m:t>𝑣𝑎𝑙𝑢𝑒</m:t>
                        </m:r>
                      </m:e>
                      <m:sub>
                        <m:r>
                          <a:rPr lang="en-US" altLang="zh-CN" sz="2000" kern="0">
                            <a:solidFill>
                              <a:srgbClr val="003366"/>
                            </a:solidFill>
                            <a:latin typeface="Cambria Math" panose="02040503050406030204" pitchFamily="18" charset="0"/>
                            <a:ea typeface="仿宋" panose="02010609060101010101" pitchFamily="49" charset="-122"/>
                          </a:rPr>
                          <m:t>0</m:t>
                        </m:r>
                      </m:sub>
                    </m:sSub>
                    <m:r>
                      <a:rPr lang="en-US" altLang="zh-CN" sz="2000" kern="0">
                        <a:solidFill>
                          <a:srgbClr val="003366"/>
                        </a:solidFill>
                        <a:latin typeface="Cambria Math" panose="02040503050406030204" pitchFamily="18" charset="0"/>
                        <a:ea typeface="仿宋" panose="02010609060101010101" pitchFamily="49" charset="-122"/>
                      </a:rPr>
                      <m:t>,</m:t>
                    </m:r>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kern="0">
                            <a:solidFill>
                              <a:srgbClr val="003366"/>
                            </a:solidFill>
                            <a:latin typeface="Cambria Math" panose="02040503050406030204" pitchFamily="18" charset="0"/>
                            <a:ea typeface="仿宋" panose="02010609060101010101" pitchFamily="49" charset="-122"/>
                          </a:rPr>
                          <m:t>𝑣𝑎𝑙𝑢𝑒</m:t>
                        </m:r>
                      </m:e>
                      <m:sub>
                        <m:r>
                          <a:rPr lang="en-US" altLang="zh-CN" sz="2000" kern="0">
                            <a:solidFill>
                              <a:srgbClr val="003366"/>
                            </a:solidFill>
                            <a:latin typeface="Cambria Math" panose="02040503050406030204" pitchFamily="18" charset="0"/>
                            <a:ea typeface="仿宋" panose="02010609060101010101" pitchFamily="49" charset="-122"/>
                          </a:rPr>
                          <m:t>1</m:t>
                        </m:r>
                      </m:sub>
                    </m:sSub>
                    <m:r>
                      <a:rPr lang="en-US" altLang="zh-CN" sz="2000" kern="0">
                        <a:solidFill>
                          <a:srgbClr val="003366"/>
                        </a:solidFill>
                        <a:latin typeface="Cambria Math" panose="02040503050406030204" pitchFamily="18" charset="0"/>
                        <a:ea typeface="仿宋" panose="02010609060101010101" pitchFamily="49" charset="-122"/>
                      </a:rPr>
                      <m:t>,</m:t>
                    </m:r>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kern="0">
                            <a:solidFill>
                              <a:srgbClr val="003366"/>
                            </a:solidFill>
                            <a:latin typeface="Cambria Math" panose="02040503050406030204" pitchFamily="18" charset="0"/>
                            <a:ea typeface="仿宋" panose="02010609060101010101" pitchFamily="49" charset="-122"/>
                          </a:rPr>
                          <m:t>𝑣𝑎𝑙𝑢𝑒</m:t>
                        </m:r>
                      </m:e>
                      <m:sub>
                        <m:r>
                          <a:rPr lang="en-US" altLang="zh-CN" sz="2000" kern="0">
                            <a:solidFill>
                              <a:srgbClr val="003366"/>
                            </a:solidFill>
                            <a:latin typeface="Cambria Math" panose="02040503050406030204" pitchFamily="18" charset="0"/>
                            <a:ea typeface="仿宋" panose="02010609060101010101" pitchFamily="49" charset="-122"/>
                          </a:rPr>
                          <m:t>2</m:t>
                        </m:r>
                      </m:sub>
                    </m:sSub>
                    <m:r>
                      <a:rPr lang="en-US" altLang="zh-CN" sz="2000" kern="0">
                        <a:solidFill>
                          <a:srgbClr val="003366"/>
                        </a:solidFill>
                        <a:latin typeface="Cambria Math" panose="02040503050406030204" pitchFamily="18" charset="0"/>
                        <a:ea typeface="仿宋" panose="02010609060101010101" pitchFamily="49" charset="-122"/>
                      </a:rPr>
                      <m:t>,…,</m:t>
                    </m:r>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kern="0">
                            <a:solidFill>
                              <a:srgbClr val="003366"/>
                            </a:solidFill>
                            <a:latin typeface="Cambria Math" panose="02040503050406030204" pitchFamily="18" charset="0"/>
                            <a:ea typeface="仿宋" panose="02010609060101010101" pitchFamily="49" charset="-122"/>
                          </a:rPr>
                          <m:t>𝑣𝑎𝑙𝑢𝑒</m:t>
                        </m:r>
                      </m:e>
                      <m:sub>
                        <m:r>
                          <a:rPr lang="en-US" altLang="zh-CN" sz="2000" kern="0">
                            <a:solidFill>
                              <a:srgbClr val="003366"/>
                            </a:solidFill>
                            <a:latin typeface="Cambria Math" panose="02040503050406030204" pitchFamily="18" charset="0"/>
                            <a:ea typeface="仿宋" panose="02010609060101010101" pitchFamily="49" charset="-122"/>
                          </a:rPr>
                          <m:t>𝑛</m:t>
                        </m:r>
                      </m:sub>
                    </m:sSub>
                    <m:r>
                      <a:rPr lang="en-US" altLang="zh-CN" sz="2000" kern="0">
                        <a:solidFill>
                          <a:srgbClr val="003366"/>
                        </a:solidFill>
                        <a:latin typeface="Cambria Math" panose="02040503050406030204" pitchFamily="18" charset="0"/>
                        <a:ea typeface="仿宋" panose="02010609060101010101" pitchFamily="49" charset="-122"/>
                      </a:rPr>
                      <m:t>&gt;</m:t>
                    </m:r>
                  </m:oMath>
                </a14:m>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股票交易：</a:t>
                </a:r>
                <a14:m>
                  <m:oMath xmlns:m="http://schemas.openxmlformats.org/officeDocument/2006/math">
                    <m:r>
                      <a:rPr lang="en-US" altLang="zh-CN" sz="2000" kern="0">
                        <a:solidFill>
                          <a:srgbClr val="003366"/>
                        </a:solidFill>
                        <a:latin typeface="Cambria Math" panose="02040503050406030204" pitchFamily="18" charset="0"/>
                        <a:ea typeface="仿宋" panose="02010609060101010101" pitchFamily="49" charset="-122"/>
                      </a:rPr>
                      <m:t>&lt;</m:t>
                    </m:r>
                    <m:r>
                      <a:rPr lang="zh-CN" altLang="en-US" sz="2000" kern="0">
                        <a:solidFill>
                          <a:srgbClr val="003366"/>
                        </a:solidFill>
                        <a:latin typeface="Cambria Math" panose="02040503050406030204" pitchFamily="18" charset="0"/>
                        <a:ea typeface="仿宋" panose="02010609060101010101" pitchFamily="49" charset="-122"/>
                      </a:rPr>
                      <m:t>交易时间</m:t>
                    </m:r>
                    <m:r>
                      <a:rPr lang="en-US" altLang="zh-CN" sz="2000" kern="0">
                        <a:solidFill>
                          <a:srgbClr val="003366"/>
                        </a:solidFill>
                        <a:latin typeface="Cambria Math" panose="02040503050406030204" pitchFamily="18" charset="0"/>
                        <a:ea typeface="仿宋" panose="02010609060101010101" pitchFamily="49" charset="-122"/>
                      </a:rPr>
                      <m:t>,</m:t>
                    </m:r>
                    <m:r>
                      <a:rPr lang="zh-CN" altLang="en-US" sz="2000" kern="0">
                        <a:solidFill>
                          <a:srgbClr val="003366"/>
                        </a:solidFill>
                        <a:latin typeface="Cambria Math" panose="02040503050406030204" pitchFamily="18" charset="0"/>
                        <a:ea typeface="仿宋" panose="02010609060101010101" pitchFamily="49" charset="-122"/>
                      </a:rPr>
                      <m:t>股票</m:t>
                    </m:r>
                    <m:r>
                      <m:rPr>
                        <m:sty m:val="p"/>
                      </m:rPr>
                      <a:rPr lang="en-US" altLang="zh-CN" sz="2000" kern="0">
                        <a:solidFill>
                          <a:srgbClr val="003366"/>
                        </a:solidFill>
                        <a:latin typeface="Cambria Math" panose="02040503050406030204" pitchFamily="18" charset="0"/>
                        <a:ea typeface="仿宋" panose="02010609060101010101" pitchFamily="49" charset="-122"/>
                      </a:rPr>
                      <m:t>ID</m:t>
                    </m:r>
                    <m:r>
                      <a:rPr lang="en-US" altLang="zh-CN" sz="2000" kern="0">
                        <a:solidFill>
                          <a:srgbClr val="003366"/>
                        </a:solidFill>
                        <a:latin typeface="Cambria Math" panose="02040503050406030204" pitchFamily="18" charset="0"/>
                        <a:ea typeface="仿宋" panose="02010609060101010101" pitchFamily="49" charset="-122"/>
                      </a:rPr>
                      <m:t>,</m:t>
                    </m:r>
                    <m:r>
                      <a:rPr lang="zh-CN" altLang="en-US" sz="2000" kern="0">
                        <a:solidFill>
                          <a:srgbClr val="003366"/>
                        </a:solidFill>
                        <a:latin typeface="Cambria Math" panose="02040503050406030204" pitchFamily="18" charset="0"/>
                        <a:ea typeface="仿宋" panose="02010609060101010101" pitchFamily="49" charset="-122"/>
                      </a:rPr>
                      <m:t>交易金额</m:t>
                    </m:r>
                    <m:r>
                      <a:rPr lang="en-US" altLang="zh-CN" sz="2000" kern="0">
                        <a:solidFill>
                          <a:srgbClr val="003366"/>
                        </a:solidFill>
                        <a:latin typeface="Cambria Math" panose="02040503050406030204" pitchFamily="18" charset="0"/>
                        <a:ea typeface="仿宋" panose="02010609060101010101" pitchFamily="49" charset="-122"/>
                      </a:rPr>
                      <m:t>,</m:t>
                    </m:r>
                    <m:r>
                      <a:rPr lang="zh-CN" altLang="en-US" sz="2000" kern="0">
                        <a:solidFill>
                          <a:srgbClr val="003366"/>
                        </a:solidFill>
                        <a:latin typeface="Cambria Math" panose="02040503050406030204" pitchFamily="18" charset="0"/>
                        <a:ea typeface="仿宋" panose="02010609060101010101" pitchFamily="49" charset="-122"/>
                      </a:rPr>
                      <m:t>交易对象</m:t>
                    </m:r>
                    <m:r>
                      <a:rPr lang="en-US" altLang="zh-CN" sz="2000" kern="0">
                        <a:solidFill>
                          <a:srgbClr val="003366"/>
                        </a:solidFill>
                        <a:latin typeface="Cambria Math" panose="02040503050406030204" pitchFamily="18" charset="0"/>
                        <a:ea typeface="仿宋" panose="02010609060101010101" pitchFamily="49" charset="-122"/>
                      </a:rPr>
                      <m:t>,</m:t>
                    </m:r>
                    <m:r>
                      <a:rPr lang="zh-CN" altLang="en-US" sz="2000" kern="0">
                        <a:solidFill>
                          <a:srgbClr val="003366"/>
                        </a:solidFill>
                        <a:latin typeface="Cambria Math" panose="02040503050406030204" pitchFamily="18" charset="0"/>
                        <a:ea typeface="仿宋" panose="02010609060101010101" pitchFamily="49" charset="-122"/>
                      </a:rPr>
                      <m:t>交易数目</m:t>
                    </m:r>
                    <m:r>
                      <a:rPr lang="en-US" altLang="zh-CN" sz="2000" kern="0">
                        <a:solidFill>
                          <a:srgbClr val="003366"/>
                        </a:solidFill>
                        <a:latin typeface="Cambria Math" panose="02040503050406030204" pitchFamily="18" charset="0"/>
                        <a:ea typeface="仿宋" panose="02010609060101010101" pitchFamily="49" charset="-122"/>
                      </a:rPr>
                      <m:t>&gt;</m:t>
                    </m:r>
                  </m:oMath>
                </a14:m>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随着数据的流动，每个操作阶段处理的元组会发生变化</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以</a:t>
                </a:r>
                <a:r>
                  <a:rPr lang="en-US" altLang="zh-CN" sz="2000" kern="0" dirty="0" err="1">
                    <a:solidFill>
                      <a:srgbClr val="003366"/>
                    </a:solidFill>
                    <a:latin typeface="仿宋" panose="02010609060101010101" pitchFamily="49" charset="-122"/>
                    <a:ea typeface="仿宋" panose="02010609060101010101" pitchFamily="49" charset="-122"/>
                  </a:rPr>
                  <a:t>WordCount</a:t>
                </a:r>
                <a:r>
                  <a:rPr lang="zh-CN" altLang="en-US" sz="2000" kern="0" dirty="0">
                    <a:solidFill>
                      <a:srgbClr val="003366"/>
                    </a:solidFill>
                    <a:latin typeface="仿宋" panose="02010609060101010101" pitchFamily="49" charset="-122"/>
                    <a:ea typeface="仿宋" panose="02010609060101010101" pitchFamily="49" charset="-122"/>
                  </a:rPr>
                  <a:t>为例，原始输入如下：</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14:m>
                  <m:oMath xmlns:m="http://schemas.openxmlformats.org/officeDocument/2006/math">
                    <m:sSub>
                      <m:sSubPr>
                        <m:ctrlPr>
                          <a:rPr lang="en-US" altLang="zh-CN" sz="160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𝑡</m:t>
                        </m:r>
                      </m:e>
                      <m:sub>
                        <m:r>
                          <a:rPr lang="en-US" altLang="zh-CN" sz="1600" b="0" i="1" kern="0" smtClean="0">
                            <a:solidFill>
                              <a:srgbClr val="003366"/>
                            </a:solidFill>
                            <a:latin typeface="Cambria Math" panose="02040503050406030204" pitchFamily="18" charset="0"/>
                            <a:ea typeface="仿宋" panose="02010609060101010101" pitchFamily="49" charset="-122"/>
                          </a:rPr>
                          <m:t>1</m:t>
                        </m:r>
                      </m:sub>
                    </m:sSub>
                    <m:r>
                      <a:rPr lang="en-US" altLang="zh-CN" sz="1600" i="1" kern="0">
                        <a:solidFill>
                          <a:srgbClr val="003366"/>
                        </a:solidFill>
                        <a:latin typeface="Cambria Math" panose="02040503050406030204" pitchFamily="18" charset="0"/>
                        <a:ea typeface="仿宋" panose="02010609060101010101" pitchFamily="49" charset="-122"/>
                      </a:rPr>
                      <m:t>=</m:t>
                    </m:r>
                    <m:r>
                      <a:rPr lang="en-US" altLang="zh-CN" sz="1600" kern="0">
                        <a:solidFill>
                          <a:srgbClr val="003366"/>
                        </a:solidFill>
                        <a:latin typeface="Cambria Math" panose="02040503050406030204" pitchFamily="18" charset="0"/>
                        <a:ea typeface="仿宋" panose="02010609060101010101" pitchFamily="49" charset="-122"/>
                      </a:rPr>
                      <m:t>&lt;</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Hello</m:t>
                    </m:r>
                    <m:r>
                      <a:rPr lang="en-US" altLang="zh-CN" sz="1600" b="0" i="0" kern="0" smtClean="0">
                        <a:solidFill>
                          <a:srgbClr val="003366"/>
                        </a:solidFill>
                        <a:latin typeface="Cambria Math" panose="02040503050406030204" pitchFamily="18" charset="0"/>
                        <a:ea typeface="仿宋" panose="02010609060101010101" pitchFamily="49" charset="-122"/>
                      </a:rPr>
                      <m:t> </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world</m:t>
                    </m:r>
                    <m:r>
                      <a:rPr lang="en-US" altLang="zh-CN" sz="1600" kern="0">
                        <a:solidFill>
                          <a:srgbClr val="003366"/>
                        </a:solidFill>
                        <a:latin typeface="Cambria Math" panose="02040503050406030204" pitchFamily="18" charset="0"/>
                        <a:ea typeface="仿宋" panose="02010609060101010101" pitchFamily="49" charset="-122"/>
                      </a:rPr>
                      <m:t>&gt;</m:t>
                    </m:r>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14:m>
                  <m:oMath xmlns:m="http://schemas.openxmlformats.org/officeDocument/2006/math">
                    <m:sSub>
                      <m:sSubPr>
                        <m:ctrlPr>
                          <a:rPr lang="en-US" altLang="zh-CN" sz="1600" i="1" kern="0">
                            <a:solidFill>
                              <a:srgbClr val="003366"/>
                            </a:solidFill>
                            <a:latin typeface="Cambria Math" panose="02040503050406030204" pitchFamily="18" charset="0"/>
                            <a:ea typeface="仿宋" panose="02010609060101010101" pitchFamily="49" charset="-122"/>
                          </a:rPr>
                        </m:ctrlPr>
                      </m:sSubPr>
                      <m:e>
                        <m:r>
                          <a:rPr lang="en-US" altLang="zh-CN" sz="1600" i="1" kern="0">
                            <a:solidFill>
                              <a:srgbClr val="003366"/>
                            </a:solidFill>
                            <a:latin typeface="Cambria Math" panose="02040503050406030204" pitchFamily="18" charset="0"/>
                            <a:ea typeface="仿宋" panose="02010609060101010101" pitchFamily="49" charset="-122"/>
                          </a:rPr>
                          <m:t>𝑡</m:t>
                        </m:r>
                      </m:e>
                      <m:sub>
                        <m:r>
                          <a:rPr lang="en-US" altLang="zh-CN" sz="1600" b="0" i="1" kern="0" smtClean="0">
                            <a:solidFill>
                              <a:srgbClr val="003366"/>
                            </a:solidFill>
                            <a:latin typeface="Cambria Math" panose="02040503050406030204" pitchFamily="18" charset="0"/>
                            <a:ea typeface="仿宋" panose="02010609060101010101" pitchFamily="49" charset="-122"/>
                          </a:rPr>
                          <m:t>2</m:t>
                        </m:r>
                      </m:sub>
                    </m:sSub>
                    <m:r>
                      <a:rPr lang="en-US" altLang="zh-CN" sz="1600" i="1" kern="0">
                        <a:solidFill>
                          <a:srgbClr val="003366"/>
                        </a:solidFill>
                        <a:latin typeface="Cambria Math" panose="02040503050406030204" pitchFamily="18" charset="0"/>
                        <a:ea typeface="仿宋" panose="02010609060101010101" pitchFamily="49" charset="-122"/>
                      </a:rPr>
                      <m:t>=</m:t>
                    </m:r>
                    <m:r>
                      <a:rPr lang="en-US" altLang="zh-CN" sz="1600" kern="0">
                        <a:solidFill>
                          <a:srgbClr val="003366"/>
                        </a:solidFill>
                        <a:latin typeface="Cambria Math" panose="02040503050406030204" pitchFamily="18" charset="0"/>
                        <a:ea typeface="仿宋" panose="02010609060101010101" pitchFamily="49" charset="-122"/>
                      </a:rPr>
                      <m:t>&lt;</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I</m:t>
                    </m:r>
                    <m:r>
                      <a:rPr lang="en-US" altLang="zh-CN" sz="1600" b="0" i="0" kern="0" smtClean="0">
                        <a:solidFill>
                          <a:srgbClr val="003366"/>
                        </a:solidFill>
                        <a:latin typeface="Cambria Math" panose="02040503050406030204" pitchFamily="18" charset="0"/>
                        <a:ea typeface="仿宋" panose="02010609060101010101" pitchFamily="49" charset="-122"/>
                      </a:rPr>
                      <m:t> </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love</m:t>
                    </m:r>
                    <m:r>
                      <a:rPr lang="en-US" altLang="zh-CN" sz="1600" b="0" i="0" kern="0" smtClean="0">
                        <a:solidFill>
                          <a:srgbClr val="003366"/>
                        </a:solidFill>
                        <a:latin typeface="Cambria Math" panose="02040503050406030204" pitchFamily="18" charset="0"/>
                        <a:ea typeface="仿宋" panose="02010609060101010101" pitchFamily="49" charset="-122"/>
                      </a:rPr>
                      <m:t> </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programming</m:t>
                    </m:r>
                    <m:r>
                      <a:rPr lang="en-US" altLang="zh-CN" sz="1600" b="0" i="0" kern="0" smtClean="0">
                        <a:solidFill>
                          <a:srgbClr val="003366"/>
                        </a:solidFill>
                        <a:latin typeface="Cambria Math" panose="02040503050406030204" pitchFamily="18" charset="0"/>
                        <a:ea typeface="仿宋" panose="02010609060101010101" pitchFamily="49" charset="-122"/>
                      </a:rPr>
                      <m:t>, </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I</m:t>
                    </m:r>
                    <m:r>
                      <a:rPr lang="en-US" altLang="zh-CN" sz="1600" b="0" i="0" kern="0" smtClean="0">
                        <a:solidFill>
                          <a:srgbClr val="003366"/>
                        </a:solidFill>
                        <a:latin typeface="Cambria Math" panose="02040503050406030204" pitchFamily="18" charset="0"/>
                        <a:ea typeface="仿宋" panose="02010609060101010101" pitchFamily="49" charset="-122"/>
                      </a:rPr>
                      <m:t> </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love</m:t>
                    </m:r>
                    <m:r>
                      <a:rPr lang="en-US" altLang="zh-CN" sz="1600" b="0" i="0" kern="0" smtClean="0">
                        <a:solidFill>
                          <a:srgbClr val="003366"/>
                        </a:solidFill>
                        <a:latin typeface="Cambria Math" panose="02040503050406030204" pitchFamily="18" charset="0"/>
                        <a:ea typeface="仿宋" panose="02010609060101010101" pitchFamily="49" charset="-122"/>
                      </a:rPr>
                      <m:t> </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stream</m:t>
                    </m:r>
                    <m:r>
                      <a:rPr lang="en-US" altLang="zh-CN" sz="1600" b="0" i="0" kern="0" smtClean="0">
                        <a:solidFill>
                          <a:srgbClr val="003366"/>
                        </a:solidFill>
                        <a:latin typeface="Cambria Math" panose="02040503050406030204" pitchFamily="18" charset="0"/>
                        <a:ea typeface="仿宋" panose="02010609060101010101" pitchFamily="49" charset="-122"/>
                      </a:rPr>
                      <m:t> </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processing</m:t>
                    </m:r>
                    <m:r>
                      <a:rPr lang="en-US" altLang="zh-CN" sz="1600" kern="0">
                        <a:solidFill>
                          <a:srgbClr val="003366"/>
                        </a:solidFill>
                        <a:latin typeface="Cambria Math" panose="02040503050406030204" pitchFamily="18" charset="0"/>
                        <a:ea typeface="仿宋" panose="02010609060101010101" pitchFamily="49" charset="-122"/>
                      </a:rPr>
                      <m:t>&gt;</m:t>
                    </m:r>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经句子分解后产生的输出元组如下：</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14:m>
                  <m:oMath xmlns:m="http://schemas.openxmlformats.org/officeDocument/2006/math">
                    <m:sSubSup>
                      <m:sSubSupPr>
                        <m:ctrlPr>
                          <a:rPr lang="en-US" altLang="zh-CN" sz="1600" i="1" kern="0" smtClean="0">
                            <a:solidFill>
                              <a:srgbClr val="003366"/>
                            </a:solidFill>
                            <a:latin typeface="Cambria Math" panose="02040503050406030204" pitchFamily="18" charset="0"/>
                            <a:ea typeface="仿宋" panose="02010609060101010101" pitchFamily="49" charset="-122"/>
                          </a:rPr>
                        </m:ctrlPr>
                      </m:sSubSupPr>
                      <m:e>
                        <m:r>
                          <a:rPr lang="en-US" altLang="zh-CN" sz="1600" b="0" i="1" kern="0" smtClean="0">
                            <a:solidFill>
                              <a:srgbClr val="003366"/>
                            </a:solidFill>
                            <a:latin typeface="Cambria Math" panose="02040503050406030204" pitchFamily="18" charset="0"/>
                            <a:ea typeface="仿宋" panose="02010609060101010101" pitchFamily="49" charset="-122"/>
                          </a:rPr>
                          <m:t>𝑡</m:t>
                        </m:r>
                      </m:e>
                      <m:sub>
                        <m:r>
                          <a:rPr lang="en-US" altLang="zh-CN" sz="1600" b="0" i="1" kern="0" smtClean="0">
                            <a:solidFill>
                              <a:srgbClr val="003366"/>
                            </a:solidFill>
                            <a:latin typeface="Cambria Math" panose="02040503050406030204" pitchFamily="18" charset="0"/>
                            <a:ea typeface="仿宋" panose="02010609060101010101" pitchFamily="49" charset="-122"/>
                          </a:rPr>
                          <m:t>1</m:t>
                        </m:r>
                      </m:sub>
                      <m:sup>
                        <m:r>
                          <a:rPr lang="en-US" altLang="zh-CN" sz="1600" b="0" i="1" kern="0" smtClean="0">
                            <a:solidFill>
                              <a:srgbClr val="003366"/>
                            </a:solidFill>
                            <a:latin typeface="Cambria Math" panose="02040503050406030204" pitchFamily="18" charset="0"/>
                            <a:ea typeface="仿宋" panose="02010609060101010101" pitchFamily="49" charset="-122"/>
                          </a:rPr>
                          <m:t>′</m:t>
                        </m:r>
                      </m:sup>
                    </m:sSubSup>
                    <m:r>
                      <a:rPr lang="en-US" altLang="zh-CN" sz="1600" i="1" kern="0">
                        <a:solidFill>
                          <a:srgbClr val="003366"/>
                        </a:solidFill>
                        <a:latin typeface="Cambria Math" panose="02040503050406030204" pitchFamily="18" charset="0"/>
                        <a:ea typeface="仿宋" panose="02010609060101010101" pitchFamily="49" charset="-122"/>
                      </a:rPr>
                      <m:t>=</m:t>
                    </m:r>
                    <m:r>
                      <a:rPr lang="en-US" altLang="zh-CN" sz="1600" kern="0">
                        <a:solidFill>
                          <a:srgbClr val="003366"/>
                        </a:solidFill>
                        <a:latin typeface="Cambria Math" panose="02040503050406030204" pitchFamily="18" charset="0"/>
                        <a:ea typeface="仿宋" panose="02010609060101010101" pitchFamily="49" charset="-122"/>
                      </a:rPr>
                      <m:t>&lt;</m:t>
                    </m:r>
                    <m:r>
                      <m:rPr>
                        <m:sty m:val="p"/>
                      </m:rPr>
                      <a:rPr lang="en-US" altLang="zh-CN" sz="1600" kern="0">
                        <a:solidFill>
                          <a:srgbClr val="003366"/>
                        </a:solidFill>
                        <a:latin typeface="Cambria Math" panose="02040503050406030204" pitchFamily="18" charset="0"/>
                        <a:ea typeface="仿宋" panose="02010609060101010101" pitchFamily="49" charset="-122"/>
                      </a:rPr>
                      <m:t>Hello</m:t>
                    </m:r>
                    <m:r>
                      <a:rPr lang="en-US" altLang="zh-CN" sz="1600" b="0" i="0" kern="0" smtClean="0">
                        <a:solidFill>
                          <a:srgbClr val="003366"/>
                        </a:solidFill>
                        <a:latin typeface="Cambria Math" panose="02040503050406030204" pitchFamily="18" charset="0"/>
                        <a:ea typeface="仿宋" panose="02010609060101010101" pitchFamily="49" charset="-122"/>
                      </a:rPr>
                      <m:t>,</m:t>
                    </m:r>
                    <m:r>
                      <a:rPr lang="en-US" altLang="zh-CN" sz="1600" kern="0">
                        <a:solidFill>
                          <a:srgbClr val="003366"/>
                        </a:solidFill>
                        <a:latin typeface="Cambria Math" panose="02040503050406030204" pitchFamily="18" charset="0"/>
                        <a:ea typeface="仿宋" panose="02010609060101010101" pitchFamily="49" charset="-122"/>
                      </a:rPr>
                      <m:t> </m:t>
                    </m:r>
                    <m:r>
                      <a:rPr lang="en-US" altLang="zh-CN" sz="1600" b="0" i="0" kern="0" smtClean="0">
                        <a:solidFill>
                          <a:srgbClr val="003366"/>
                        </a:solidFill>
                        <a:latin typeface="Cambria Math" panose="02040503050406030204" pitchFamily="18" charset="0"/>
                        <a:ea typeface="仿宋" panose="02010609060101010101" pitchFamily="49" charset="-122"/>
                      </a:rPr>
                      <m:t> 1</m:t>
                    </m:r>
                    <m:r>
                      <a:rPr lang="en-US" altLang="zh-CN" sz="1600" kern="0">
                        <a:solidFill>
                          <a:srgbClr val="003366"/>
                        </a:solidFill>
                        <a:latin typeface="Cambria Math" panose="02040503050406030204" pitchFamily="18" charset="0"/>
                        <a:ea typeface="仿宋" panose="02010609060101010101" pitchFamily="49" charset="-122"/>
                      </a:rPr>
                      <m:t>&gt;</m:t>
                    </m:r>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14:m>
                  <m:oMath xmlns:m="http://schemas.openxmlformats.org/officeDocument/2006/math">
                    <m:sSubSup>
                      <m:sSubSupPr>
                        <m:ctrlPr>
                          <a:rPr lang="en-US" altLang="zh-CN" sz="1600" i="1" kern="0">
                            <a:solidFill>
                              <a:srgbClr val="003366"/>
                            </a:solidFill>
                            <a:latin typeface="Cambria Math" panose="02040503050406030204" pitchFamily="18" charset="0"/>
                            <a:ea typeface="仿宋" panose="02010609060101010101" pitchFamily="49" charset="-122"/>
                          </a:rPr>
                        </m:ctrlPr>
                      </m:sSubSupPr>
                      <m:e>
                        <m:r>
                          <a:rPr lang="en-US" altLang="zh-CN" sz="1600" i="1" kern="0">
                            <a:solidFill>
                              <a:srgbClr val="003366"/>
                            </a:solidFill>
                            <a:latin typeface="Cambria Math" panose="02040503050406030204" pitchFamily="18" charset="0"/>
                            <a:ea typeface="仿宋" panose="02010609060101010101" pitchFamily="49" charset="-122"/>
                          </a:rPr>
                          <m:t>𝑡</m:t>
                        </m:r>
                      </m:e>
                      <m:sub>
                        <m:r>
                          <a:rPr lang="en-US" altLang="zh-CN" sz="1600" b="0" i="1" kern="0" smtClean="0">
                            <a:solidFill>
                              <a:srgbClr val="003366"/>
                            </a:solidFill>
                            <a:latin typeface="Cambria Math" panose="02040503050406030204" pitchFamily="18" charset="0"/>
                            <a:ea typeface="仿宋" panose="02010609060101010101" pitchFamily="49" charset="-122"/>
                          </a:rPr>
                          <m:t>2</m:t>
                        </m:r>
                      </m:sub>
                      <m:sup>
                        <m:r>
                          <a:rPr lang="en-US" altLang="zh-CN" sz="1600" i="1" kern="0">
                            <a:solidFill>
                              <a:srgbClr val="003366"/>
                            </a:solidFill>
                            <a:latin typeface="Cambria Math" panose="02040503050406030204" pitchFamily="18" charset="0"/>
                            <a:ea typeface="仿宋" panose="02010609060101010101" pitchFamily="49" charset="-122"/>
                          </a:rPr>
                          <m:t>′</m:t>
                        </m:r>
                      </m:sup>
                    </m:sSubSup>
                    <m:r>
                      <a:rPr lang="en-US" altLang="zh-CN" sz="1600" i="1" kern="0">
                        <a:solidFill>
                          <a:srgbClr val="003366"/>
                        </a:solidFill>
                        <a:latin typeface="Cambria Math" panose="02040503050406030204" pitchFamily="18" charset="0"/>
                        <a:ea typeface="仿宋" panose="02010609060101010101" pitchFamily="49" charset="-122"/>
                      </a:rPr>
                      <m:t>=</m:t>
                    </m:r>
                    <m:r>
                      <a:rPr lang="en-US" altLang="zh-CN" sz="1600" kern="0">
                        <a:solidFill>
                          <a:srgbClr val="003366"/>
                        </a:solidFill>
                        <a:latin typeface="Cambria Math" panose="02040503050406030204" pitchFamily="18" charset="0"/>
                        <a:ea typeface="仿宋" panose="02010609060101010101" pitchFamily="49" charset="-122"/>
                      </a:rPr>
                      <m:t>&lt;</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world</m:t>
                    </m:r>
                    <m:r>
                      <a:rPr lang="en-US" altLang="zh-CN" sz="1600" kern="0">
                        <a:solidFill>
                          <a:srgbClr val="003366"/>
                        </a:solidFill>
                        <a:latin typeface="Cambria Math" panose="02040503050406030204" pitchFamily="18" charset="0"/>
                        <a:ea typeface="仿宋" panose="02010609060101010101" pitchFamily="49" charset="-122"/>
                      </a:rPr>
                      <m:t>,  1&gt;</m:t>
                    </m:r>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14:m>
                  <m:oMath xmlns:m="http://schemas.openxmlformats.org/officeDocument/2006/math">
                    <m:sSubSup>
                      <m:sSubSupPr>
                        <m:ctrlPr>
                          <a:rPr lang="en-US" altLang="zh-CN" sz="1600" i="1" kern="0">
                            <a:solidFill>
                              <a:srgbClr val="003366"/>
                            </a:solidFill>
                            <a:latin typeface="Cambria Math" panose="02040503050406030204" pitchFamily="18" charset="0"/>
                            <a:ea typeface="仿宋" panose="02010609060101010101" pitchFamily="49" charset="-122"/>
                          </a:rPr>
                        </m:ctrlPr>
                      </m:sSubSupPr>
                      <m:e>
                        <m:r>
                          <a:rPr lang="en-US" altLang="zh-CN" sz="1600" i="1" kern="0">
                            <a:solidFill>
                              <a:srgbClr val="003366"/>
                            </a:solidFill>
                            <a:latin typeface="Cambria Math" panose="02040503050406030204" pitchFamily="18" charset="0"/>
                            <a:ea typeface="仿宋" panose="02010609060101010101" pitchFamily="49" charset="-122"/>
                          </a:rPr>
                          <m:t>𝑡</m:t>
                        </m:r>
                      </m:e>
                      <m:sub>
                        <m:r>
                          <a:rPr lang="en-US" altLang="zh-CN" sz="1600" b="0" i="1" kern="0" smtClean="0">
                            <a:solidFill>
                              <a:srgbClr val="003366"/>
                            </a:solidFill>
                            <a:latin typeface="Cambria Math" panose="02040503050406030204" pitchFamily="18" charset="0"/>
                            <a:ea typeface="仿宋" panose="02010609060101010101" pitchFamily="49" charset="-122"/>
                          </a:rPr>
                          <m:t>3</m:t>
                        </m:r>
                      </m:sub>
                      <m:sup>
                        <m:r>
                          <a:rPr lang="en-US" altLang="zh-CN" sz="1600" i="1" kern="0">
                            <a:solidFill>
                              <a:srgbClr val="003366"/>
                            </a:solidFill>
                            <a:latin typeface="Cambria Math" panose="02040503050406030204" pitchFamily="18" charset="0"/>
                            <a:ea typeface="仿宋" panose="02010609060101010101" pitchFamily="49" charset="-122"/>
                          </a:rPr>
                          <m:t>′</m:t>
                        </m:r>
                      </m:sup>
                    </m:sSubSup>
                    <m:r>
                      <a:rPr lang="en-US" altLang="zh-CN" sz="1600" i="1" kern="0">
                        <a:solidFill>
                          <a:srgbClr val="003366"/>
                        </a:solidFill>
                        <a:latin typeface="Cambria Math" panose="02040503050406030204" pitchFamily="18" charset="0"/>
                        <a:ea typeface="仿宋" panose="02010609060101010101" pitchFamily="49" charset="-122"/>
                      </a:rPr>
                      <m:t>=</m:t>
                    </m:r>
                    <m:r>
                      <a:rPr lang="en-US" altLang="zh-CN" sz="1600" kern="0">
                        <a:solidFill>
                          <a:srgbClr val="003366"/>
                        </a:solidFill>
                        <a:latin typeface="Cambria Math" panose="02040503050406030204" pitchFamily="18" charset="0"/>
                        <a:ea typeface="仿宋" panose="02010609060101010101" pitchFamily="49" charset="-122"/>
                      </a:rPr>
                      <m:t>&lt;</m:t>
                    </m:r>
                    <m:r>
                      <m:rPr>
                        <m:sty m:val="p"/>
                      </m:rPr>
                      <a:rPr lang="en-US" altLang="zh-CN" sz="1600" b="0" i="0" kern="0" smtClean="0">
                        <a:solidFill>
                          <a:srgbClr val="003366"/>
                        </a:solidFill>
                        <a:latin typeface="Cambria Math" panose="02040503050406030204" pitchFamily="18" charset="0"/>
                        <a:ea typeface="仿宋" panose="02010609060101010101" pitchFamily="49" charset="-122"/>
                      </a:rPr>
                      <m:t>I</m:t>
                    </m:r>
                    <m:r>
                      <a:rPr lang="en-US" altLang="zh-CN" sz="1600" kern="0">
                        <a:solidFill>
                          <a:srgbClr val="003366"/>
                        </a:solidFill>
                        <a:latin typeface="Cambria Math" panose="02040503050406030204" pitchFamily="18" charset="0"/>
                        <a:ea typeface="仿宋" panose="02010609060101010101" pitchFamily="49" charset="-122"/>
                      </a:rPr>
                      <m:t>,  </m:t>
                    </m:r>
                    <m:r>
                      <a:rPr lang="en-US" altLang="zh-CN" sz="1600" b="0" i="0" kern="0" smtClean="0">
                        <a:solidFill>
                          <a:srgbClr val="003366"/>
                        </a:solidFill>
                        <a:latin typeface="Cambria Math" panose="02040503050406030204" pitchFamily="18" charset="0"/>
                        <a:ea typeface="仿宋" panose="02010609060101010101" pitchFamily="49" charset="-122"/>
                      </a:rPr>
                      <m:t>2</m:t>
                    </m:r>
                    <m:r>
                      <a:rPr lang="en-US" altLang="zh-CN" sz="1600" kern="0">
                        <a:solidFill>
                          <a:srgbClr val="003366"/>
                        </a:solidFill>
                        <a:latin typeface="Cambria Math" panose="02040503050406030204" pitchFamily="18" charset="0"/>
                        <a:ea typeface="仿宋" panose="02010609060101010101" pitchFamily="49" charset="-122"/>
                      </a:rPr>
                      <m:t>&gt;</m:t>
                    </m:r>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en-US" altLang="zh-CN" sz="1600" kern="0" dirty="0">
                    <a:solidFill>
                      <a:srgbClr val="003366"/>
                    </a:solidFill>
                    <a:latin typeface="仿宋" panose="02010609060101010101" pitchFamily="49" charset="-122"/>
                    <a:ea typeface="仿宋" panose="02010609060101010101" pitchFamily="49" charset="-122"/>
                  </a:rPr>
                  <a:t>…</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622555"/>
              </a:xfrm>
              <a:blipFill>
                <a:blip r:embed="rId4"/>
                <a:stretch>
                  <a:fillRect l="-610" t="-1408" b="-3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5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流处理的关键技术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建立应用拓扑</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步骤一：任务划分</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将复杂的应用逻辑划分为简单、独立的操作</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每个操作具有固定的计算逻辑和固定的输入输出</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例如，</a:t>
            </a:r>
            <a:r>
              <a:rPr lang="en-US" altLang="zh-CN" sz="2000" kern="0" dirty="0" err="1">
                <a:solidFill>
                  <a:srgbClr val="003366"/>
                </a:solidFill>
                <a:latin typeface="仿宋" panose="02010609060101010101" pitchFamily="49" charset="-122"/>
                <a:ea typeface="仿宋" panose="02010609060101010101" pitchFamily="49" charset="-122"/>
              </a:rPr>
              <a:t>WordCount</a:t>
            </a:r>
            <a:r>
              <a:rPr lang="zh-CN" altLang="en-US" sz="2000" kern="0" dirty="0">
                <a:solidFill>
                  <a:srgbClr val="003366"/>
                </a:solidFill>
                <a:latin typeface="仿宋" panose="02010609060101010101" pitchFamily="49" charset="-122"/>
                <a:ea typeface="仿宋" panose="02010609060101010101" pitchFamily="49" charset="-122"/>
              </a:rPr>
              <a:t>可以划分为“分词”和“数词”两个操作</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步骤二：无环有向图的建立</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根据划分的操作和操作之间的关联关系，将流处理逻辑建模成为一个无环有向图</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图中的顶点代表一个操作，边代表两个操作之间的依赖</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用户只需编写</a:t>
            </a:r>
            <a:r>
              <a:rPr lang="en-US" altLang="zh-CN" sz="2000" kern="0" dirty="0">
                <a:solidFill>
                  <a:srgbClr val="003366"/>
                </a:solidFill>
                <a:latin typeface="仿宋" panose="02010609060101010101" pitchFamily="49" charset="-122"/>
                <a:ea typeface="仿宋" panose="02010609060101010101" pitchFamily="49" charset="-122"/>
              </a:rPr>
              <a:t>DAG</a:t>
            </a:r>
            <a:r>
              <a:rPr lang="zh-CN" altLang="en-US" sz="2000" kern="0" dirty="0">
                <a:solidFill>
                  <a:srgbClr val="003366"/>
                </a:solidFill>
                <a:latin typeface="仿宋" panose="02010609060101010101" pitchFamily="49" charset="-122"/>
                <a:ea typeface="仿宋" panose="02010609060101010101" pitchFamily="49" charset="-122"/>
              </a:rPr>
              <a:t>拓扑结构，系统根据</a:t>
            </a:r>
            <a:r>
              <a:rPr lang="en-US" altLang="zh-CN" sz="2000" kern="0" dirty="0">
                <a:solidFill>
                  <a:srgbClr val="003366"/>
                </a:solidFill>
                <a:latin typeface="仿宋" panose="02010609060101010101" pitchFamily="49" charset="-122"/>
                <a:ea typeface="仿宋" panose="02010609060101010101" pitchFamily="49" charset="-122"/>
              </a:rPr>
              <a:t>DAG</a:t>
            </a:r>
            <a:r>
              <a:rPr lang="zh-CN" altLang="en-US" sz="2000" kern="0" dirty="0">
                <a:solidFill>
                  <a:srgbClr val="003366"/>
                </a:solidFill>
                <a:latin typeface="仿宋" panose="02010609060101010101" pitchFamily="49" charset="-122"/>
                <a:ea typeface="仿宋" panose="02010609060101010101" pitchFamily="49" charset="-122"/>
              </a:rPr>
              <a:t>实施任务调度</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9EFD83B5-E0C9-4BE1-A27C-ED2B8003B9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9781" y="4568208"/>
            <a:ext cx="3130799" cy="2101152"/>
          </a:xfrm>
          <a:prstGeom prst="rect">
            <a:avLst/>
          </a:prstGeom>
        </p:spPr>
      </p:pic>
      <p:pic>
        <p:nvPicPr>
          <p:cNvPr id="5" name="图片 4">
            <a:extLst>
              <a:ext uri="{FF2B5EF4-FFF2-40B4-BE49-F238E27FC236}">
                <a16:creationId xmlns:a16="http://schemas.microsoft.com/office/drawing/2014/main" id="{66C9F995-ADE6-485B-9BDD-6BFB638173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1111" y="4801070"/>
            <a:ext cx="2753109" cy="1724266"/>
          </a:xfrm>
          <a:prstGeom prst="rect">
            <a:avLst/>
          </a:prstGeom>
        </p:spPr>
      </p:pic>
    </p:spTree>
    <p:extLst>
      <p:ext uri="{BB962C8B-B14F-4D97-AF65-F5344CB8AC3E}">
        <p14:creationId xmlns:p14="http://schemas.microsoft.com/office/powerpoint/2010/main" val="367168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流处理的关键技术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指定操作的并行度</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对于流处理系统中的每个操作，都可以启动多个实例来并行处理不同的元组</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需要指定并行度的原因</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每个操作需要处理的元组数量不一样</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每个操作的计算代价不一样：内存、</a:t>
            </a:r>
            <a:r>
              <a:rPr lang="en-US" altLang="zh-CN" sz="2000" kern="0" dirty="0">
                <a:solidFill>
                  <a:srgbClr val="003366"/>
                </a:solidFill>
                <a:latin typeface="仿宋" panose="02010609060101010101" pitchFamily="49" charset="-122"/>
                <a:ea typeface="仿宋" panose="02010609060101010101" pitchFamily="49" charset="-122"/>
              </a:rPr>
              <a:t>CPU</a:t>
            </a:r>
            <a:r>
              <a:rPr lang="zh-CN" altLang="en-US" sz="2000" kern="0" dirty="0">
                <a:solidFill>
                  <a:srgbClr val="003366"/>
                </a:solidFill>
                <a:latin typeface="仿宋" panose="02010609060101010101" pitchFamily="49" charset="-122"/>
                <a:ea typeface="仿宋" panose="02010609060101010101" pitchFamily="49" charset="-122"/>
              </a:rPr>
              <a:t>、网络消耗</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pic>
        <p:nvPicPr>
          <p:cNvPr id="7" name="图片 6">
            <a:extLst>
              <a:ext uri="{FF2B5EF4-FFF2-40B4-BE49-F238E27FC236}">
                <a16:creationId xmlns:a16="http://schemas.microsoft.com/office/drawing/2014/main" id="{2FAF6E16-9372-4EF8-A232-E58FA5D1C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111" y="4566059"/>
            <a:ext cx="2753109" cy="1724266"/>
          </a:xfrm>
          <a:prstGeom prst="rect">
            <a:avLst/>
          </a:prstGeom>
        </p:spPr>
      </p:pic>
      <p:pic>
        <p:nvPicPr>
          <p:cNvPr id="3" name="图片 2">
            <a:extLst>
              <a:ext uri="{FF2B5EF4-FFF2-40B4-BE49-F238E27FC236}">
                <a16:creationId xmlns:a16="http://schemas.microsoft.com/office/drawing/2014/main" id="{8B7B6D9C-486D-4CA8-BA8D-C9F91E954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9111" y="4293096"/>
            <a:ext cx="3324689" cy="2067213"/>
          </a:xfrm>
          <a:prstGeom prst="rect">
            <a:avLst/>
          </a:prstGeom>
        </p:spPr>
      </p:pic>
    </p:spTree>
    <p:extLst>
      <p:ext uri="{BB962C8B-B14F-4D97-AF65-F5344CB8AC3E}">
        <p14:creationId xmlns:p14="http://schemas.microsoft.com/office/powerpoint/2010/main" val="44792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流处理的关键技术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62255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指定数据分组与传输方式</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由于每个操作可以有多个实例，原来在</a:t>
            </a:r>
            <a:r>
              <a:rPr lang="en-US" altLang="zh-CN" sz="2400" kern="0" dirty="0">
                <a:solidFill>
                  <a:srgbClr val="003366"/>
                </a:solidFill>
                <a:latin typeface="仿宋" panose="02010609060101010101" pitchFamily="49" charset="-122"/>
                <a:ea typeface="仿宋" panose="02010609060101010101" pitchFamily="49" charset="-122"/>
              </a:rPr>
              <a:t>DAG</a:t>
            </a:r>
            <a:r>
              <a:rPr lang="zh-CN" altLang="en-US" sz="2400" kern="0" dirty="0">
                <a:solidFill>
                  <a:srgbClr val="003366"/>
                </a:solidFill>
                <a:latin typeface="仿宋" panose="02010609060101010101" pitchFamily="49" charset="-122"/>
                <a:ea typeface="仿宋" panose="02010609060101010101" pitchFamily="49" charset="-122"/>
              </a:rPr>
              <a:t>图中由一条边连接的两个操作之间的一对一关系演变为操作实例之间的多对多关系，需要为此多对多关系制定映射策略</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常用的分组策略</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Shuffle Grouping</a:t>
            </a:r>
            <a:r>
              <a:rPr lang="zh-CN" altLang="en-US" sz="2000" kern="0" dirty="0">
                <a:solidFill>
                  <a:srgbClr val="003366"/>
                </a:solidFill>
                <a:latin typeface="仿宋" panose="02010609060101010101" pitchFamily="49" charset="-122"/>
                <a:ea typeface="仿宋" panose="02010609060101010101" pitchFamily="49" charset="-122"/>
              </a:rPr>
              <a:t>：无视元组本身的值的信息，将元组通过随机或者轮转的方式分发到下游操作实例</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优势：负载比较均衡，劣势：没有考虑各个元组在值上的关联性</a:t>
            </a:r>
            <a:endParaRPr lang="en-US" altLang="zh-CN" sz="16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常用于下游操作是</a:t>
            </a:r>
            <a:r>
              <a:rPr lang="en-US" altLang="zh-CN" sz="1600" kern="0" dirty="0">
                <a:solidFill>
                  <a:srgbClr val="003366"/>
                </a:solidFill>
                <a:latin typeface="仿宋" panose="02010609060101010101" pitchFamily="49" charset="-122"/>
                <a:ea typeface="仿宋" panose="02010609060101010101" pitchFamily="49" charset="-122"/>
              </a:rPr>
              <a:t>Map</a:t>
            </a:r>
            <a:r>
              <a:rPr lang="zh-CN" altLang="en-US" sz="1600" kern="0" dirty="0">
                <a:solidFill>
                  <a:srgbClr val="003366"/>
                </a:solidFill>
                <a:latin typeface="仿宋" panose="02010609060101010101" pitchFamily="49" charset="-122"/>
                <a:ea typeface="仿宋" panose="02010609060101010101" pitchFamily="49" charset="-122"/>
              </a:rPr>
              <a:t>、</a:t>
            </a:r>
            <a:r>
              <a:rPr lang="en-US" altLang="zh-CN" sz="1600" kern="0" dirty="0">
                <a:solidFill>
                  <a:srgbClr val="003366"/>
                </a:solidFill>
                <a:latin typeface="仿宋" panose="02010609060101010101" pitchFamily="49" charset="-122"/>
                <a:ea typeface="仿宋" panose="02010609060101010101" pitchFamily="49" charset="-122"/>
              </a:rPr>
              <a:t>Split</a:t>
            </a:r>
            <a:r>
              <a:rPr lang="zh-CN" altLang="en-US" sz="1600" kern="0" dirty="0">
                <a:solidFill>
                  <a:srgbClr val="003366"/>
                </a:solidFill>
                <a:latin typeface="仿宋" panose="02010609060101010101" pitchFamily="49" charset="-122"/>
                <a:ea typeface="仿宋" panose="02010609060101010101" pitchFamily="49" charset="-122"/>
              </a:rPr>
              <a:t>、</a:t>
            </a:r>
            <a:r>
              <a:rPr lang="en-US" altLang="zh-CN" sz="1600" kern="0" dirty="0">
                <a:solidFill>
                  <a:srgbClr val="003366"/>
                </a:solidFill>
                <a:latin typeface="仿宋" panose="02010609060101010101" pitchFamily="49" charset="-122"/>
                <a:ea typeface="仿宋" panose="02010609060101010101" pitchFamily="49" charset="-122"/>
              </a:rPr>
              <a:t>Filter</a:t>
            </a:r>
            <a:r>
              <a:rPr lang="zh-CN" altLang="en-US" sz="1600" kern="0" dirty="0">
                <a:solidFill>
                  <a:srgbClr val="003366"/>
                </a:solidFill>
                <a:latin typeface="仿宋" panose="02010609060101010101" pitchFamily="49" charset="-122"/>
                <a:ea typeface="仿宋" panose="02010609060101010101" pitchFamily="49" charset="-122"/>
              </a:rPr>
              <a:t>的情况</a:t>
            </a:r>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Key Grouping </a:t>
            </a:r>
            <a:r>
              <a:rPr lang="zh-CN" altLang="en-US" sz="2000" kern="0" dirty="0">
                <a:solidFill>
                  <a:srgbClr val="003366"/>
                </a:solidFill>
                <a:latin typeface="仿宋" panose="02010609060101010101" pitchFamily="49" charset="-122"/>
                <a:ea typeface="仿宋" panose="02010609060101010101" pitchFamily="49" charset="-122"/>
              </a:rPr>
              <a:t>：将元组中的某个属性指定为</a:t>
            </a:r>
            <a:r>
              <a:rPr lang="en-US" altLang="zh-CN" sz="2000" kern="0" dirty="0">
                <a:solidFill>
                  <a:srgbClr val="003366"/>
                </a:solidFill>
                <a:latin typeface="仿宋" panose="02010609060101010101" pitchFamily="49" charset="-122"/>
                <a:ea typeface="仿宋" panose="02010609060101010101" pitchFamily="49" charset="-122"/>
              </a:rPr>
              <a:t>Key</a:t>
            </a:r>
            <a:r>
              <a:rPr lang="zh-CN" altLang="en-US" sz="2000" kern="0" dirty="0">
                <a:solidFill>
                  <a:srgbClr val="003366"/>
                </a:solidFill>
                <a:latin typeface="仿宋" panose="02010609060101010101" pitchFamily="49" charset="-122"/>
                <a:ea typeface="仿宋" panose="02010609060101010101" pitchFamily="49" charset="-122"/>
              </a:rPr>
              <a:t>，根据这个</a:t>
            </a:r>
            <a:r>
              <a:rPr lang="en-US" altLang="zh-CN" sz="2000" kern="0" dirty="0">
                <a:solidFill>
                  <a:srgbClr val="003366"/>
                </a:solidFill>
                <a:latin typeface="仿宋" panose="02010609060101010101" pitchFamily="49" charset="-122"/>
                <a:ea typeface="仿宋" panose="02010609060101010101" pitchFamily="49" charset="-122"/>
              </a:rPr>
              <a:t>Key</a:t>
            </a:r>
            <a:r>
              <a:rPr lang="zh-CN" altLang="en-US" sz="2000" kern="0" dirty="0">
                <a:solidFill>
                  <a:srgbClr val="003366"/>
                </a:solidFill>
                <a:latin typeface="仿宋" panose="02010609060101010101" pitchFamily="49" charset="-122"/>
                <a:ea typeface="仿宋" panose="02010609060101010101" pitchFamily="49" charset="-122"/>
              </a:rPr>
              <a:t>做哈希，使得具有相同</a:t>
            </a:r>
            <a:r>
              <a:rPr lang="en-US" altLang="zh-CN" sz="2000" kern="0" dirty="0">
                <a:solidFill>
                  <a:srgbClr val="003366"/>
                </a:solidFill>
                <a:latin typeface="仿宋" panose="02010609060101010101" pitchFamily="49" charset="-122"/>
                <a:ea typeface="仿宋" panose="02010609060101010101" pitchFamily="49" charset="-122"/>
              </a:rPr>
              <a:t>Key</a:t>
            </a:r>
            <a:r>
              <a:rPr lang="zh-CN" altLang="en-US" sz="2000" kern="0" dirty="0">
                <a:solidFill>
                  <a:srgbClr val="003366"/>
                </a:solidFill>
                <a:latin typeface="仿宋" panose="02010609060101010101" pitchFamily="49" charset="-122"/>
                <a:ea typeface="仿宋" panose="02010609060101010101" pitchFamily="49" charset="-122"/>
              </a:rPr>
              <a:t>的元组分发到相同的下游操作实例上</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常用于下游操作是</a:t>
            </a:r>
            <a:r>
              <a:rPr lang="en-US" altLang="zh-CN" sz="1600" kern="0" dirty="0">
                <a:solidFill>
                  <a:srgbClr val="003366"/>
                </a:solidFill>
                <a:latin typeface="仿宋" panose="02010609060101010101" pitchFamily="49" charset="-122"/>
                <a:ea typeface="仿宋" panose="02010609060101010101" pitchFamily="49" charset="-122"/>
              </a:rPr>
              <a:t>Count</a:t>
            </a:r>
            <a:r>
              <a:rPr lang="zh-CN" altLang="en-US" sz="1600" kern="0" dirty="0">
                <a:solidFill>
                  <a:srgbClr val="003366"/>
                </a:solidFill>
                <a:latin typeface="仿宋" panose="02010609060101010101" pitchFamily="49" charset="-122"/>
                <a:ea typeface="仿宋" panose="02010609060101010101" pitchFamily="49" charset="-122"/>
              </a:rPr>
              <a:t>、</a:t>
            </a:r>
            <a:r>
              <a:rPr lang="en-US" altLang="zh-CN" sz="1600" kern="0" dirty="0">
                <a:solidFill>
                  <a:srgbClr val="003366"/>
                </a:solidFill>
                <a:latin typeface="仿宋" panose="02010609060101010101" pitchFamily="49" charset="-122"/>
                <a:ea typeface="仿宋" panose="02010609060101010101" pitchFamily="49" charset="-122"/>
              </a:rPr>
              <a:t>Join</a:t>
            </a:r>
            <a:r>
              <a:rPr lang="zh-CN" altLang="en-US" sz="1600" kern="0" dirty="0">
                <a:solidFill>
                  <a:srgbClr val="003366"/>
                </a:solidFill>
                <a:latin typeface="仿宋" panose="02010609060101010101" pitchFamily="49" charset="-122"/>
                <a:ea typeface="仿宋" panose="02010609060101010101" pitchFamily="49" charset="-122"/>
              </a:rPr>
              <a:t>、</a:t>
            </a:r>
            <a:r>
              <a:rPr lang="en-US" altLang="zh-CN" sz="1600" kern="0" dirty="0">
                <a:solidFill>
                  <a:srgbClr val="003366"/>
                </a:solidFill>
                <a:latin typeface="仿宋" panose="02010609060101010101" pitchFamily="49" charset="-122"/>
                <a:ea typeface="仿宋" panose="02010609060101010101" pitchFamily="49" charset="-122"/>
              </a:rPr>
              <a:t>Aggregation</a:t>
            </a:r>
            <a:r>
              <a:rPr lang="zh-CN" altLang="en-US" sz="1600" kern="0" dirty="0">
                <a:solidFill>
                  <a:srgbClr val="003366"/>
                </a:solidFill>
                <a:latin typeface="仿宋" panose="02010609060101010101" pitchFamily="49" charset="-122"/>
                <a:ea typeface="仿宋" panose="02010609060101010101" pitchFamily="49" charset="-122"/>
              </a:rPr>
              <a:t>的情况，劣势：负载可能不均衡</a:t>
            </a:r>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All Grouping</a:t>
            </a:r>
            <a:r>
              <a:rPr lang="zh-CN" altLang="en-US" sz="2000" kern="0" dirty="0">
                <a:solidFill>
                  <a:srgbClr val="003366"/>
                </a:solidFill>
                <a:latin typeface="仿宋" panose="02010609060101010101" pitchFamily="49" charset="-122"/>
                <a:ea typeface="仿宋" panose="02010609060101010101" pitchFamily="49" charset="-122"/>
              </a:rPr>
              <a:t>：将上游产生的每个元组发送给所有的下游操作实例</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常用于需要全局数据同步、对全局配置的更新等场景</a:t>
            </a:r>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Global Grouping</a:t>
            </a:r>
            <a:r>
              <a:rPr lang="zh-CN" altLang="en-US" sz="2000" kern="0" dirty="0">
                <a:solidFill>
                  <a:srgbClr val="003366"/>
                </a:solidFill>
                <a:latin typeface="仿宋" panose="02010609060101010101" pitchFamily="49" charset="-122"/>
                <a:ea typeface="仿宋" panose="02010609060101010101" pitchFamily="49" charset="-122"/>
              </a:rPr>
              <a:t>：将上游产生的所有元组发送给某个下游操作实例</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用于统计、聚合等场景</a:t>
            </a:r>
            <a:endParaRPr lang="en-US" altLang="zh-CN" sz="16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110391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23803</TotalTime>
  <Words>1537</Words>
  <Application>Microsoft Office PowerPoint</Application>
  <PresentationFormat>全屏显示(4:3)</PresentationFormat>
  <Paragraphs>167</Paragraphs>
  <Slides>15</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仿宋</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chen</cp:lastModifiedBy>
  <cp:revision>1843</cp:revision>
  <dcterms:created xsi:type="dcterms:W3CDTF">2016-04-18T09:33:21Z</dcterms:created>
  <dcterms:modified xsi:type="dcterms:W3CDTF">2020-07-23T03:43:28Z</dcterms:modified>
</cp:coreProperties>
</file>