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55" r:id="rId2"/>
    <p:sldId id="399" r:id="rId3"/>
    <p:sldId id="405" r:id="rId4"/>
    <p:sldId id="406" r:id="rId5"/>
    <p:sldId id="407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20" r:id="rId15"/>
    <p:sldId id="424" r:id="rId16"/>
    <p:sldId id="425" r:id="rId17"/>
    <p:sldId id="426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322" r:id="rId26"/>
    <p:sldId id="323" r:id="rId27"/>
    <p:sldId id="395" r:id="rId28"/>
    <p:sldId id="34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46" r:id="rId37"/>
    <p:sldId id="347" r:id="rId38"/>
    <p:sldId id="396" r:id="rId39"/>
    <p:sldId id="348" r:id="rId40"/>
    <p:sldId id="349" r:id="rId41"/>
    <p:sldId id="350" r:id="rId42"/>
    <p:sldId id="351" r:id="rId43"/>
    <p:sldId id="352" r:id="rId44"/>
    <p:sldId id="397" r:id="rId45"/>
    <p:sldId id="353" r:id="rId46"/>
    <p:sldId id="398" r:id="rId47"/>
    <p:sldId id="354" r:id="rId48"/>
    <p:sldId id="356" r:id="rId49"/>
    <p:sldId id="357" r:id="rId50"/>
    <p:sldId id="441" r:id="rId51"/>
    <p:sldId id="358" r:id="rId52"/>
    <p:sldId id="442" r:id="rId53"/>
    <p:sldId id="359" r:id="rId54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7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1B172-C0E2-498F-80EB-C8625B263F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325830"/>
            <a:ext cx="32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400" b="1" dirty="0" smtClean="0">
                <a:solidFill>
                  <a:srgbClr val="0000FF"/>
                </a:solidFill>
              </a:rPr>
              <a:t>Review:</a:t>
            </a:r>
            <a:br>
              <a:rPr lang="en-US" sz="1400" b="1" dirty="0" smtClean="0">
                <a:solidFill>
                  <a:srgbClr val="0000FF"/>
                </a:solidFill>
              </a:rPr>
            </a:br>
            <a:r>
              <a:rPr lang="en-US" sz="1400" b="1" dirty="0" smtClean="0">
                <a:solidFill>
                  <a:srgbClr val="0000FF"/>
                </a:solidFill>
              </a:rPr>
              <a:t>Linear Programming and Reduction-II</a:t>
            </a:r>
            <a:endParaRPr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84068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25" y="206376"/>
            <a:ext cx="4170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587375"/>
            <a:ext cx="4114800" cy="249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1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Each iteration of our maximum-flow algorithm is efficient, requiring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dirty="0">
                <a:latin typeface="Tahoma"/>
                <a:cs typeface="Tahoma"/>
              </a:rPr>
              <a:t>)  time if a DFS or BFS is used to find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 smtClean="0">
                <a:latin typeface="Tahoma"/>
                <a:cs typeface="Tahoma"/>
              </a:rPr>
              <a:t>path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089025">
              <a:lnSpc>
                <a:spcPts val="1400"/>
              </a:lnSpc>
              <a:spcBef>
                <a:spcPts val="805"/>
              </a:spcBef>
            </a:pP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But how many iterations are there?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900" dirty="0">
                <a:latin typeface="Tahoma"/>
                <a:cs typeface="Tahoma"/>
              </a:rPr>
              <a:t>Suppose all edges in the original network have integer capacities </a:t>
            </a:r>
            <a:r>
              <a:rPr sz="900" dirty="0">
                <a:latin typeface="Lucida Sans Unicode"/>
                <a:cs typeface="Lucida Sans Unicode"/>
              </a:rPr>
              <a:t>≤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304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Then on each iteration of the algorithm, the flow is always an integer and  increases by an integer amount. Therefore, since the maximum flow is at most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dirty="0">
                <a:latin typeface="Tahoma"/>
                <a:cs typeface="Tahoma"/>
              </a:rPr>
              <a:t>, the number of iterations is at most this much.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If paths are chosen in a sensible manner – in particular, by using a BFS, which  finds the path with the fewest edges – then the number of iterations is at most 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Lucida Sans Unicode"/>
                <a:cs typeface="Lucida Sans Unicode"/>
              </a:rPr>
              <a:t>| · |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dirty="0">
                <a:latin typeface="Tahoma"/>
                <a:cs typeface="Tahoma"/>
              </a:rPr>
              <a:t>), no matter what the capacities are.</a:t>
            </a:r>
          </a:p>
          <a:p>
            <a:pPr marL="12700" marR="9271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This latter bound gives an overall running time of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 · |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baseline="37037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900" dirty="0">
                <a:latin typeface="Tahoma"/>
                <a:cs typeface="Tahoma"/>
              </a:rPr>
              <a:t>for maximum  flow.</a:t>
            </a:r>
          </a:p>
        </p:txBody>
      </p:sp>
    </p:spTree>
    <p:extLst>
      <p:ext uri="{BB962C8B-B14F-4D97-AF65-F5344CB8AC3E}">
        <p14:creationId xmlns:p14="http://schemas.microsoft.com/office/powerpoint/2010/main" val="194896490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49375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Bipartite matching</a:t>
            </a:r>
          </a:p>
        </p:txBody>
      </p:sp>
    </p:spTree>
    <p:extLst>
      <p:ext uri="{BB962C8B-B14F-4D97-AF65-F5344CB8AC3E}">
        <p14:creationId xmlns:p14="http://schemas.microsoft.com/office/powerpoint/2010/main" val="350438263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825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826" y="1044575"/>
            <a:ext cx="40884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99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graph with nodes on the left representing boys and nodes on the right  representing girls.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an edge between a boy and girl if they like each </a:t>
            </a:r>
            <a:r>
              <a:rPr sz="1100" dirty="0" smtClean="0">
                <a:latin typeface="Tahoma"/>
                <a:cs typeface="Tahoma"/>
              </a:rPr>
              <a:t>other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Is it possible to choose couples so that everyone has exactly one partner, and it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someone they like?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In graph-theoretic jargon, is there a </a:t>
            </a:r>
            <a:r>
              <a:rPr sz="1100" b="1" dirty="0">
                <a:latin typeface="Gill Sans MT"/>
                <a:cs typeface="Gill Sans MT"/>
              </a:rPr>
              <a:t>perfect </a:t>
            </a:r>
            <a:r>
              <a:rPr sz="1100" b="1" dirty="0" smtClean="0">
                <a:latin typeface="Gill Sans MT"/>
                <a:cs typeface="Gill Sans MT"/>
              </a:rPr>
              <a:t>matching</a:t>
            </a:r>
            <a:r>
              <a:rPr sz="1100" dirty="0">
                <a:latin typeface="Tahoma"/>
                <a:cs typeface="Tahom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187865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Bipartite matching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1" y="587375"/>
            <a:ext cx="4038600" cy="25907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39775"/>
            <a:ext cx="191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2" y="1963025"/>
            <a:ext cx="2747904" cy="91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18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8520" y="1425575"/>
            <a:ext cx="535403" cy="178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 smtClean="0">
                <a:solidFill>
                  <a:srgbClr val="0000FF"/>
                </a:solidFill>
              </a:rPr>
              <a:t>Duality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440" y="-680026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5245" y="130175"/>
            <a:ext cx="3879815" cy="179283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endParaRPr lang="en-US" altLang="zh-CN" sz="11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dirty="0" smtClean="0"/>
              <a:t>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			</a:t>
            </a:r>
            <a:r>
              <a:rPr lang="en-US" altLang="zh-CN" sz="1100" dirty="0"/>
              <a:t> 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		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/>
              <a:t> 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endParaRPr lang="en-US" altLang="zh-CN" sz="1100" dirty="0" smtClean="0"/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1333" y="1923006"/>
            <a:ext cx="1572546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(100,300);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40479" y="1918114"/>
            <a:ext cx="1514838" cy="15950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(0,5,1).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5420" y="2111375"/>
            <a:ext cx="391474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optimality.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2" y="2568575"/>
            <a:ext cx="3876590" cy="68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19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464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95250" y="368815"/>
            <a:ext cx="423032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matrix-vector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/>
              <p:cNvSpPr txBox="1"/>
              <p:nvPr/>
            </p:nvSpPr>
            <p:spPr>
              <a:xfrm>
                <a:off x="365018" y="815975"/>
                <a:ext cx="3612786" cy="1731019"/>
              </a:xfrm>
              <a:prstGeom prst="rect">
                <a:avLst/>
              </a:prstGeom>
              <a:noFill/>
            </p:spPr>
            <p:txBody>
              <a:bodyPr wrap="square" lIns="0" tIns="0" rIns="0" bIns="45752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Primal LP:        Dual LP: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max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     min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Ax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b        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0          y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≥0</m:t>
                    </m:r>
                  </m:oMath>
                </a14:m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Theorem</a:t>
                </a:r>
                <a:r>
                  <a:rPr lang="en-US" altLang="zh-CN" sz="11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(Duality)</a:t>
                </a:r>
              </a:p>
              <a:p>
                <a:pPr>
                  <a:lnSpc>
                    <a:spcPts val="1601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If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linear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program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has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bounded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optimum,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then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so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its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dual,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and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two optimum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values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coincide.</a:t>
                </a:r>
              </a:p>
            </p:txBody>
          </p:sp>
        </mc:Choice>
        <mc:Fallback xmlns="">
          <p:sp>
            <p:nvSpPr>
              <p:cNvPr id="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8" y="815975"/>
                <a:ext cx="3612786" cy="1731019"/>
              </a:xfrm>
              <a:prstGeom prst="rect">
                <a:avLst/>
              </a:prstGeom>
              <a:blipFill rotWithShape="1">
                <a:blip r:embed="rId2"/>
                <a:stretch>
                  <a:fillRect l="-2530" t="-2817"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7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759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3050" y="1361207"/>
            <a:ext cx="126951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Zero-sum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297473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27051"/>
            <a:ext cx="154683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Presidential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election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513" y="815975"/>
            <a:ext cx="365093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oﬃce,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campaign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focus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economy, society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81366"/>
            <a:ext cx="347050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millions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votes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2" y="1882775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32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556" y="288789"/>
            <a:ext cx="102906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9870" y="661310"/>
            <a:ext cx="37315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(1/2,1/2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 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8703" y="1176351"/>
            <a:ext cx="374274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1/2,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 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2615" y="1882775"/>
            <a:ext cx="3692635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pure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7389" y="2440369"/>
            <a:ext cx="3744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 smaller.</a:t>
            </a:r>
            <a:endParaRPr lang="en-US" altLang="zh-CN" sz="1100" dirty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325830"/>
            <a:ext cx="1752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Flows in networks</a:t>
            </a:r>
          </a:p>
        </p:txBody>
      </p:sp>
    </p:spTree>
    <p:extLst>
      <p:ext uri="{BB962C8B-B14F-4D97-AF65-F5344CB8AC3E}">
        <p14:creationId xmlns:p14="http://schemas.microsoft.com/office/powerpoint/2010/main" val="304985092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88789"/>
            <a:ext cx="156607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8231" y="815975"/>
            <a:ext cx="3454619" cy="123113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achieve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defensively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against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 response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00050" y="1800602"/>
            <a:ext cx="3007233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7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47650" y="318456"/>
            <a:ext cx="3346415" cy="174888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3291603" algn="l"/>
              </a:tabLst>
            </a:pPr>
            <a:r>
              <a:rPr lang="en-US" altLang="zh-CN" sz="14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endParaRPr lang="en-US" altLang="zh-CN" sz="1400" b="1" dirty="0">
              <a:solidFill>
                <a:srgbClr val="00206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13565"/>
            <a:ext cx="35520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/>
        </p:nvSpPr>
        <p:spPr>
          <a:xfrm>
            <a:off x="325632" y="1425575"/>
            <a:ext cx="3346415" cy="21547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291603" algn="l"/>
              </a:tabLst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Row needs to choose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and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to maximize this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1" y="1876159"/>
            <a:ext cx="1981199" cy="9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61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964" y="218042"/>
            <a:ext cx="1840247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9160" y="538000"/>
            <a:ext cx="3712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choose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3679" y="1120163"/>
            <a:ext cx="3042500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−2y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90573" y="1464954"/>
            <a:ext cx="66364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4450" y="2644775"/>
            <a:ext cx="3657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Figure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7.11)!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0" y="1544121"/>
            <a:ext cx="1888540" cy="9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47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07982"/>
            <a:ext cx="136370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7556" y="587375"/>
            <a:ext cx="37138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guarantees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7556" y="1196975"/>
            <a:ext cx="386629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outcome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67556" y="1730375"/>
            <a:ext cx="353622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uniquely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deﬁned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7556" y="2416175"/>
            <a:ext cx="37900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1/7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(3/7,4/7)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(2/7,5/7).</a:t>
            </a:r>
          </a:p>
        </p:txBody>
      </p:sp>
    </p:spTree>
    <p:extLst>
      <p:ext uri="{BB962C8B-B14F-4D97-AF65-F5344CB8AC3E}">
        <p14:creationId xmlns:p14="http://schemas.microsoft.com/office/powerpoint/2010/main" val="147378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104679" cy="36679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Min-max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endParaRPr lang="en-US" altLang="zh-CN" sz="10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23850" y="1654175"/>
            <a:ext cx="3778128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surprising,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 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presumably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 side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ﬁrst.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885448"/>
            <a:ext cx="2895599" cy="4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59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14450" y="1360773"/>
            <a:ext cx="173444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259046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3" y="294071"/>
            <a:ext cx="152125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description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7642" y="724897"/>
            <a:ext cx="3845605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region,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55721" y="1364070"/>
            <a:ext cx="188513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55722" y="1693041"/>
            <a:ext cx="36257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-tuple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plotted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-dimensional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186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720" y="207982"/>
            <a:ext cx="2058256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description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739775"/>
            <a:ext cx="3663166" cy="32832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hyperplane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i="1" baseline="-25000" dirty="0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72331" y="1120775"/>
            <a:ext cx="352178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half-space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either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72331" y="1806575"/>
            <a:ext cx="401071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region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72331" y="1964535"/>
            <a:ext cx="393771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intersection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half-spaces,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convex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99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434975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A polyhedron defined by seven inequalities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968376"/>
            <a:ext cx="4089297" cy="2040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4575"/>
            <a:ext cx="343535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16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94345"/>
            <a:ext cx="3538982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-dimensional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872" y="739775"/>
            <a:ext cx="59471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722" y="896004"/>
            <a:ext cx="36348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meet.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8737" y="1393526"/>
            <a:ext cx="371106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satisﬁes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6588" y="2042233"/>
            <a:ext cx="277159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2" y="2352652"/>
            <a:ext cx="59471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2206" y="2508881"/>
            <a:ext cx="3707593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common.</a:t>
            </a:r>
          </a:p>
        </p:txBody>
      </p:sp>
    </p:spTree>
    <p:extLst>
      <p:ext uri="{BB962C8B-B14F-4D97-AF65-F5344CB8AC3E}">
        <p14:creationId xmlns:p14="http://schemas.microsoft.com/office/powerpoint/2010/main" val="404243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96988"/>
            <a:ext cx="4015156" cy="1792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All we know so far of the simplex algorithm is the vague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geometric intuition  </a:t>
            </a:r>
            <a:r>
              <a:rPr sz="1100" dirty="0">
                <a:latin typeface="Tahoma"/>
                <a:cs typeface="Tahoma"/>
              </a:rPr>
              <a:t>that it keeps making local moves on the surface of a convex feasible region,  successively improving the objective function until it finally reaches the optimal  solution.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behavior of simplex has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elementary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interpretation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59715" indent="-171450">
              <a:lnSpc>
                <a:spcPts val="1400"/>
              </a:lnSpc>
              <a:spcBef>
                <a:spcPts val="555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Start with zero flow.</a:t>
            </a:r>
          </a:p>
          <a:p>
            <a:pPr marL="259715" marR="548005" indent="-171450">
              <a:lnSpc>
                <a:spcPts val="1400"/>
              </a:lnSpc>
              <a:spcBef>
                <a:spcPts val="280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Repeat: choose an appropriate path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and increase flow  along the edges of this path as much as </a:t>
            </a:r>
            <a:r>
              <a:rPr sz="1100" dirty="0" smtClean="0">
                <a:latin typeface="Tahoma"/>
                <a:cs typeface="Tahoma"/>
              </a:rPr>
              <a:t>possible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474194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90"/>
            <a:ext cx="110126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3625" y="667517"/>
            <a:ext cx="2306722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tasks: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3271" y="968375"/>
            <a:ext cx="3609963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0374" y="1425575"/>
            <a:ext cx="3631076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elsewhere,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origin!</a:t>
            </a:r>
          </a:p>
        </p:txBody>
      </p:sp>
    </p:spTree>
    <p:extLst>
      <p:ext uri="{BB962C8B-B14F-4D97-AF65-F5344CB8AC3E}">
        <p14:creationId xmlns:p14="http://schemas.microsoft.com/office/powerpoint/2010/main" val="300865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235" y="288790"/>
            <a:ext cx="2333972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convenience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4848" y="663575"/>
            <a:ext cx="199894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2" y="1528426"/>
            <a:ext cx="271228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5722" y="1805885"/>
            <a:ext cx="37019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unique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54839" y="2243633"/>
            <a:ext cx="833562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5282" y="2497026"/>
            <a:ext cx="49212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04" y="816208"/>
            <a:ext cx="780709" cy="53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125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59932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62461" y="2189521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62461" y="2263562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35231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6688" y="815975"/>
            <a:ext cx="46166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722" y="1002231"/>
            <a:ext cx="3533018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722" y="1404125"/>
            <a:ext cx="371897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Proof.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723" y="1623800"/>
            <a:ext cx="380420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considering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 objective value.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66688" y="2142824"/>
            <a:ext cx="36909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Conversely,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64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663575"/>
            <a:ext cx="3037691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0137" y="918813"/>
            <a:ext cx="172483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0934" y="1196975"/>
            <a:ext cx="3639301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constraint.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00" i="1" baseline="-25000" dirty="0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previously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 becomes tight.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1958975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new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746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04528"/>
            <a:ext cx="3231526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elsewhere?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0989" y="596707"/>
            <a:ext cx="3716661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shifting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760" y="1150738"/>
            <a:ext cx="35744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(appropriately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scaled)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(inequalities)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enclose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8748" y="1766642"/>
            <a:ext cx="3521798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enclosing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·x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 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“wall”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601388" y="2192872"/>
            <a:ext cx="764633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8748" y="2416175"/>
            <a:ext cx="373890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the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relationship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inverted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 function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671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24165" y="-3093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9033"/>
            <a:ext cx="132568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Rewriting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3850" y="587375"/>
            <a:ext cx="299120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entire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2629" y="730019"/>
            <a:ext cx="359204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fundamentally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diﬀerent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frame.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0793" y="1409142"/>
            <a:ext cx="325569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revised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“local”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44653" y="1678710"/>
            <a:ext cx="3066545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transformed versions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44653" y="2132512"/>
            <a:ext cx="191077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-space.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4653" y="2352959"/>
            <a:ext cx="3631793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becomes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max       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/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568575"/>
            <a:ext cx="95344" cy="11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370335"/>
            <a:ext cx="438150" cy="1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828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973"/>
            <a:ext cx="2743200" cy="334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85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94344"/>
            <a:ext cx="1466748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672946"/>
            <a:ext cx="36257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4439" y="1120775"/>
            <a:ext cx="372321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simplex!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77975"/>
            <a:ext cx="265617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standard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35680" y="1806575"/>
            <a:ext cx="197970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 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1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123917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1972" y="294344"/>
            <a:ext cx="200375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89449" y="815975"/>
            <a:ext cx="376820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&lt;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-1.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8077" y="1450297"/>
            <a:ext cx="207749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7252" y="1648704"/>
            <a:ext cx="36820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artiﬁcial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m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equations</a:t>
            </a:r>
            <a:r>
              <a:rPr lang="en-US" altLang="zh-CN" sz="9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76249" y="2107939"/>
            <a:ext cx="2657779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76250" y="2339975"/>
            <a:ext cx="3135474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minimized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0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127174"/>
            <a:ext cx="211756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7639" y="434975"/>
            <a:ext cx="355761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7639" y="989005"/>
            <a:ext cx="341630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 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8978" y="1415509"/>
            <a:ext cx="3460598" cy="173897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 marL="228600" indent="-228600">
              <a:buAutoNum type="arabicPeriod"/>
              <a:tabLst>
                <a:tab pos="13979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m</a:t>
            </a:r>
            <a:r>
              <a:rPr lang="en-US" altLang="zh-CN" sz="1100" i="1" baseline="-25000" dirty="0"/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8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obtained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 simplex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get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ignoring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13979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228600" indent="-228600">
              <a:buAutoNum type="arabicPeriod" startAt="2"/>
              <a:tabLst>
                <a:tab pos="13979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decided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means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infeasible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nonzero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6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1" y="206376"/>
            <a:ext cx="391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11175"/>
            <a:ext cx="411480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There is just one complication.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900" i="1" dirty="0">
                <a:latin typeface="Arial"/>
                <a:cs typeface="Arial"/>
              </a:rPr>
              <a:t>What if we </a:t>
            </a:r>
            <a:r>
              <a:rPr sz="900" i="1" dirty="0" smtClean="0">
                <a:latin typeface="Arial"/>
                <a:cs typeface="Arial"/>
              </a:rPr>
              <a:t>choose a path </a:t>
            </a:r>
            <a:r>
              <a:rPr sz="900" i="1" dirty="0">
                <a:latin typeface="Arial"/>
                <a:cs typeface="Arial"/>
              </a:rPr>
              <a:t>that blocks all other paths?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Simplex gets around this problem by also allowing paths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cancel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existing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flow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24765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To summarize, in each iteration simplex looks for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whose edges 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be of two types: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is in the original network, and is not yet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at full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capacity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 marR="1003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The reverse edge 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is in the original network, and there is some flow  along it.</a:t>
            </a:r>
          </a:p>
          <a:p>
            <a:pPr marL="12700" marR="118110">
              <a:lnSpc>
                <a:spcPts val="1400"/>
              </a:lnSpc>
              <a:spcBef>
                <a:spcPts val="300"/>
              </a:spcBef>
            </a:pPr>
            <a:r>
              <a:rPr sz="900" dirty="0">
                <a:latin typeface="Tahoma"/>
                <a:cs typeface="Tahoma"/>
              </a:rPr>
              <a:t>If the current flow is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, then in the first case, edge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handle up to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latin typeface="Tahoma"/>
                <a:cs typeface="Tahoma"/>
              </a:rPr>
              <a:t>additional units of flow, and in the second case, up to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vu </a:t>
            </a:r>
            <a:r>
              <a:rPr sz="1350" baseline="6172" dirty="0">
                <a:latin typeface="Tahoma"/>
                <a:cs typeface="Tahoma"/>
              </a:rPr>
              <a:t>additional  </a:t>
            </a:r>
            <a:r>
              <a:rPr sz="900" dirty="0">
                <a:latin typeface="Tahoma"/>
                <a:cs typeface="Tahoma"/>
              </a:rPr>
              <a:t>units (canceling all or part of the existing flow on 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56328893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7982"/>
            <a:ext cx="89928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907" y="511175"/>
            <a:ext cx="370874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degenerate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intersection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8907" y="968375"/>
            <a:ext cx="3708743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Algebraically,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unknowns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we’ll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730369"/>
            <a:ext cx="37019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serious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suboptimal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degenerate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simply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 objective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7131" y="2416175"/>
            <a:ext cx="377672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modify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detects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continues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despite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improvement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end 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forever.</a:t>
            </a:r>
          </a:p>
        </p:txBody>
      </p:sp>
    </p:spTree>
    <p:extLst>
      <p:ext uri="{BB962C8B-B14F-4D97-AF65-F5344CB8AC3E}">
        <p14:creationId xmlns:p14="http://schemas.microsoft.com/office/powerpoint/2010/main" val="3246672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7982"/>
            <a:ext cx="155010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536" y="587375"/>
            <a:ext cx="2234586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perturbation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8536" y="892175"/>
            <a:ext cx="2951129" cy="15449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±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ε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33052" y="1196975"/>
            <a:ext cx="349599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essence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ε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tiny,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eﬀect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diﬀerentiating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3474385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2502" y="288789"/>
            <a:ext cx="1216680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Unboundedness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2502" y="587375"/>
            <a:ext cx="368343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unbounded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made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arbitrarily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problem).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1092" y="1196975"/>
            <a:ext cx="3625727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neighborhood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vertex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underdetermined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inﬁnity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04810" y="2035175"/>
            <a:ext cx="3658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test)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 across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5224" y="2729191"/>
            <a:ext cx="2297104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halts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complains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564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504" y="207982"/>
            <a:ext cx="217206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635875"/>
            <a:ext cx="371255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40559" y="823138"/>
            <a:ext cx="1986121" cy="1872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 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1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8751" y="1044575"/>
            <a:ext cx="36257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8751" y="1501775"/>
            <a:ext cx="34961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8751" y="1806575"/>
            <a:ext cx="374952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constraints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satisﬁed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equality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shares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n−1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 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5411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1423" y="294344"/>
            <a:ext cx="270907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1423" y="663575"/>
            <a:ext cx="384242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naive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polyhedron,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972" y="1327874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involves: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result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8972" y="1891996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Gaussian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elimination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n</a:t>
            </a:r>
            <a:r>
              <a:rPr lang="en-US" altLang="zh-CN" sz="1100" baseline="30000" dirty="0"/>
              <a:t>3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 iteration.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09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576886"/>
            <a:ext cx="2984791" cy="16911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improved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6726" y="892175"/>
            <a:ext cx="380519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per-iteration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overhead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LP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O((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 view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slightly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deﬁning 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8659" y="1806576"/>
            <a:ext cx="365337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select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objective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3" y="2574127"/>
            <a:ext cx="287739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/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55" y="2266093"/>
            <a:ext cx="926940" cy="14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23" y="2195063"/>
            <a:ext cx="304905" cy="11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76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28658" y="739775"/>
            <a:ext cx="35009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immediately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identiﬁes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promising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  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halts).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294" y="1463274"/>
            <a:ext cx="3596956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rewritten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-coordinates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 inequality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violated.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indeﬁnitely,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unbounded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4" y="951530"/>
            <a:ext cx="332483" cy="1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907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822889" cy="8028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401"/>
              </a:lnSpc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be?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4743" y="1165543"/>
            <a:ext cx="3549527" cy="201596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8127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 does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exponential-time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occur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practice,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 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widely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935412"/>
            <a:ext cx="360922" cy="2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870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5850" y="1349375"/>
            <a:ext cx="220887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Postscript: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323556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07982"/>
            <a:ext cx="181139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ultimate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application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1" y="663575"/>
            <a:ext cx="3810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6250" y="1120775"/>
            <a:ext cx="3119444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931129"/>
            <a:ext cx="31226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designated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7408" y="2187575"/>
            <a:ext cx="33971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logic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applied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topological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evaluate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true?</a:t>
            </a:r>
          </a:p>
        </p:txBody>
      </p:sp>
    </p:spTree>
    <p:extLst>
      <p:ext uri="{BB962C8B-B14F-4D97-AF65-F5344CB8AC3E}">
        <p14:creationId xmlns:p14="http://schemas.microsoft.com/office/powerpoint/2010/main" val="220840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10504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8721"/>
            <a:ext cx="391414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These flow-increasing opportunities can be captured in a </a:t>
            </a:r>
            <a:r>
              <a:rPr sz="900" b="1" dirty="0">
                <a:latin typeface="Gill Sans MT"/>
                <a:cs typeface="Gill Sans MT"/>
              </a:rPr>
              <a:t>residual network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, which has exactly the two types of edges listed, with residual  capacities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89330">
              <a:lnSpc>
                <a:spcPts val="1400"/>
              </a:lnSpc>
              <a:spcBef>
                <a:spcPts val="209"/>
              </a:spcBef>
              <a:tabLst>
                <a:tab pos="1617980" algn="l"/>
              </a:tabLst>
            </a:pPr>
            <a:r>
              <a:rPr sz="1350" i="1" baseline="6172" dirty="0" err="1" smtClean="0">
                <a:latin typeface="Arial"/>
                <a:cs typeface="Arial"/>
              </a:rPr>
              <a:t>c</a:t>
            </a:r>
            <a:r>
              <a:rPr sz="600" i="1" dirty="0" err="1" smtClean="0">
                <a:latin typeface="Lucida Sans"/>
                <a:cs typeface="Lucida Sans"/>
              </a:rPr>
              <a:t>uv</a:t>
            </a:r>
            <a:r>
              <a:rPr sz="600" i="1" dirty="0" smtClean="0">
                <a:latin typeface="Lucida Sans"/>
                <a:cs typeface="Lucida Sans"/>
              </a:rPr>
              <a:t>  </a:t>
            </a:r>
            <a:r>
              <a:rPr sz="1350" baseline="6172" dirty="0"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	</a:t>
            </a: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v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  </a:t>
            </a:r>
            <a:r>
              <a:rPr sz="1350" i="1" baseline="6172" dirty="0">
                <a:latin typeface="Verdana"/>
                <a:cs typeface="Verdana"/>
              </a:rPr>
              <a:t>&lt; </a:t>
            </a:r>
            <a:r>
              <a:rPr sz="1350" i="1" baseline="6172" dirty="0">
                <a:latin typeface="Arial"/>
                <a:cs typeface="Arial"/>
              </a:rPr>
              <a:t>c</a:t>
            </a:r>
            <a:r>
              <a:rPr sz="600" i="1" dirty="0">
                <a:latin typeface="Lucida Sans"/>
                <a:cs typeface="Lucida Sans"/>
              </a:rPr>
              <a:t>uv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450" y="1382255"/>
            <a:ext cx="140335" cy="16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170" y="1382255"/>
            <a:ext cx="14186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  </a:t>
            </a:r>
            <a:r>
              <a:rPr sz="1350" i="1" baseline="6172" dirty="0">
                <a:latin typeface="Verdana"/>
                <a:cs typeface="Verdana"/>
              </a:rPr>
              <a:t>&gt; </a:t>
            </a:r>
            <a:r>
              <a:rPr sz="1350" baseline="6172" dirty="0">
                <a:latin typeface="Tahoma"/>
                <a:cs typeface="Tahoma"/>
              </a:rPr>
              <a:t>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58" y="1730375"/>
            <a:ext cx="402313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68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Thus we can equivalently think of simplex as choosing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the  residual network.</a:t>
            </a:r>
          </a:p>
          <a:p>
            <a:pPr marL="12700" marR="205104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By simulating the behavior of simplex, we get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direct algorithm </a:t>
            </a:r>
            <a:r>
              <a:rPr sz="900" dirty="0">
                <a:latin typeface="Tahoma"/>
                <a:cs typeface="Tahoma"/>
              </a:rPr>
              <a:t>for solving  max-flow.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It proceeds in iterations, each time explicitly constructing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finding a suitable 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by using, say, a linear-time breadth-first search, and halting if  there is no longer any such path along which flow can </a:t>
            </a:r>
            <a:r>
              <a:rPr sz="900" dirty="0" smtClean="0">
                <a:latin typeface="Tahoma"/>
                <a:cs typeface="Tahoma"/>
              </a:rPr>
              <a:t>be </a:t>
            </a:r>
            <a:r>
              <a:rPr sz="900" dirty="0">
                <a:latin typeface="Tahoma"/>
                <a:cs typeface="Tahoma"/>
              </a:rPr>
              <a:t>increased.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05" y="1212514"/>
            <a:ext cx="11282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76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82575"/>
            <a:ext cx="4419498" cy="2154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892175"/>
            <a:ext cx="2733675" cy="198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803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197" y="224136"/>
            <a:ext cx="1189428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8132" y="587374"/>
            <a:ext cx="3654847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g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132" y="864406"/>
            <a:ext cx="271228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28155" y="1120775"/>
            <a:ext cx="1053173" cy="31550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3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8132" y="1548332"/>
            <a:ext cx="3746218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/>
              <a:t>OR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 smtClean="0"/>
              <a:t>h’ </a:t>
            </a:r>
            <a:r>
              <a:rPr lang="en-US" altLang="zh-CN" sz="1100" dirty="0"/>
              <a:t>: 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 </a:t>
            </a:r>
            <a:r>
              <a:rPr lang="en-US" altLang="zh-CN" sz="1100" i="1" dirty="0" smtClean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≤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.</a:t>
            </a:r>
            <a:endParaRPr lang="zh-CN" altLang="zh-CN" sz="1100" dirty="0"/>
          </a:p>
          <a:p>
            <a:r>
              <a:rPr lang="en-US" altLang="zh-CN" sz="1100" dirty="0"/>
              <a:t>AND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 smtClean="0"/>
              <a:t>h’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≤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 </a:t>
            </a:r>
            <a:r>
              <a:rPr lang="en-US" altLang="zh-CN" sz="1100" i="1" dirty="0" smtClean="0"/>
              <a:t>,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≤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− 1.</a:t>
            </a:r>
            <a:endParaRPr lang="zh-CN" altLang="zh-CN" sz="1100" dirty="0"/>
          </a:p>
          <a:p>
            <a:r>
              <a:rPr lang="en-US" altLang="zh-CN" sz="1100" dirty="0"/>
              <a:t>NOT gate with input</a:t>
            </a:r>
            <a:r>
              <a:rPr lang="en-US" altLang="zh-CN" sz="1100" i="1" dirty="0"/>
              <a:t> h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 = 1 −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  <p:sp>
        <p:nvSpPr>
          <p:cNvPr id="8" name="TextBox 1"/>
          <p:cNvSpPr txBox="1"/>
          <p:nvPr/>
        </p:nvSpPr>
        <p:spPr>
          <a:xfrm>
            <a:off x="148132" y="2220630"/>
            <a:ext cx="3909518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false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anything,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 gate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519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1240726"/>
            <a:ext cx="3936897" cy="193744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" y="968375"/>
            <a:ext cx="4367879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9722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2575"/>
            <a:ext cx="111248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generality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587375"/>
            <a:ext cx="36452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solvable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time!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1332" y="1044575"/>
            <a:ext cx="3549529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ultimately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combinational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chip.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0805" y="1654175"/>
            <a:ext cx="370810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rendered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 circuit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copies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per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6415" y="2520160"/>
            <a:ext cx="3574446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 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do!</a:t>
            </a:r>
          </a:p>
        </p:txBody>
      </p:sp>
    </p:spTree>
    <p:extLst>
      <p:ext uri="{BB962C8B-B14F-4D97-AF65-F5344CB8AC3E}">
        <p14:creationId xmlns:p14="http://schemas.microsoft.com/office/powerpoint/2010/main" val="235361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Cuts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3938956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truly remarkable fact:</a:t>
            </a:r>
          </a:p>
          <a:p>
            <a:pPr marL="246379" marR="243204">
              <a:lnSpc>
                <a:spcPts val="1400"/>
              </a:lnSpc>
              <a:spcBef>
                <a:spcPts val="300"/>
              </a:spcBef>
            </a:pPr>
            <a:r>
              <a:rPr sz="1100" i="1" dirty="0">
                <a:latin typeface="Arial"/>
                <a:cs typeface="Arial"/>
              </a:rPr>
              <a:t>not only does simplex correctly compute a maximum flow, but it also </a:t>
            </a:r>
            <a:r>
              <a:rPr sz="1100" i="1" dirty="0" smtClean="0">
                <a:latin typeface="Arial"/>
                <a:cs typeface="Arial"/>
              </a:rPr>
              <a:t>generates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short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proof of the optimality </a:t>
            </a:r>
            <a:r>
              <a:rPr sz="1100" i="1" dirty="0">
                <a:latin typeface="Arial"/>
                <a:cs typeface="Arial"/>
              </a:rPr>
              <a:t>of this </a:t>
            </a:r>
            <a:r>
              <a:rPr sz="1100" i="1" dirty="0" smtClean="0">
                <a:latin typeface="Arial"/>
                <a:cs typeface="Arial"/>
              </a:rPr>
              <a:t>flow</a:t>
            </a:r>
            <a:r>
              <a:rPr sz="1100" i="1" dirty="0">
                <a:latin typeface="Arial"/>
                <a:cs typeface="Arial"/>
              </a:rPr>
              <a:t>!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An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b="1" dirty="0">
                <a:latin typeface="Gill Sans MT"/>
                <a:cs typeface="Gill Sans MT"/>
              </a:rPr>
              <a:t>-cut </a:t>
            </a:r>
            <a:r>
              <a:rPr sz="1100" dirty="0">
                <a:latin typeface="Tahoma"/>
                <a:cs typeface="Tahoma"/>
              </a:rPr>
              <a:t>partitions the vertices into two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disjoint </a:t>
            </a:r>
            <a:r>
              <a:rPr sz="1100" dirty="0">
                <a:latin typeface="Tahoma"/>
                <a:cs typeface="Tahoma"/>
              </a:rPr>
              <a:t>groups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such that 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. Its </a:t>
            </a:r>
            <a:r>
              <a:rPr sz="1100" b="1" dirty="0">
                <a:latin typeface="Gill Sans MT"/>
                <a:cs typeface="Gill Sans MT"/>
              </a:rPr>
              <a:t>capacity </a:t>
            </a:r>
            <a:r>
              <a:rPr sz="1100" dirty="0">
                <a:latin typeface="Tahoma"/>
                <a:cs typeface="Tahoma"/>
              </a:rPr>
              <a:t>is the total capacity of the edges from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,  and as argued previously, is an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upper bound </a:t>
            </a:r>
            <a:r>
              <a:rPr sz="1100" dirty="0">
                <a:latin typeface="Tahoma"/>
                <a:cs typeface="Tahoma"/>
              </a:rPr>
              <a:t>on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1100" dirty="0">
                <a:latin typeface="Tahoma"/>
                <a:cs typeface="Tahoma"/>
              </a:rPr>
              <a:t>flow:</a:t>
            </a: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Pick any flow </a:t>
            </a:r>
            <a:r>
              <a:rPr sz="1100" i="1" dirty="0">
                <a:latin typeface="Arial"/>
                <a:cs typeface="Arial"/>
              </a:rPr>
              <a:t>f </a:t>
            </a:r>
            <a:r>
              <a:rPr sz="1100" dirty="0">
                <a:latin typeface="Tahoma"/>
                <a:cs typeface="Tahoma"/>
              </a:rPr>
              <a:t>and any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)-cut (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 smtClean="0">
                <a:latin typeface="Tahoma"/>
                <a:cs typeface="Tahoma"/>
              </a:rPr>
              <a:t>)</a:t>
            </a:r>
            <a:r>
              <a:rPr lang="en-US" sz="1100" dirty="0" smtClean="0">
                <a:latin typeface="Tahoma"/>
                <a:cs typeface="Tahoma"/>
              </a:rPr>
              <a:t>,</a:t>
            </a:r>
            <a:r>
              <a:rPr sz="1100" dirty="0" smtClean="0">
                <a:latin typeface="Tahoma"/>
                <a:cs typeface="Tahoma"/>
              </a:rPr>
              <a:t> </a:t>
            </a:r>
            <a:endParaRPr lang="en-US" sz="1100" dirty="0" smtClean="0">
              <a:latin typeface="Tahoma"/>
              <a:cs typeface="Tahoma"/>
            </a:endParaRP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lang="en-US" sz="1100" dirty="0" smtClean="0">
                <a:latin typeface="Tahoma"/>
                <a:cs typeface="Tahoma"/>
              </a:rPr>
              <a:t>t</a:t>
            </a:r>
            <a:r>
              <a:rPr sz="1100" dirty="0" smtClean="0">
                <a:latin typeface="Tahoma"/>
                <a:cs typeface="Tahoma"/>
              </a:rPr>
              <a:t>hen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366645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282576"/>
            <a:ext cx="3810000" cy="215444"/>
          </a:xfrm>
        </p:spPr>
        <p:txBody>
          <a:bodyPr/>
          <a:lstStyle/>
          <a:p>
            <a:pPr algn="l"/>
            <a:r>
              <a:rPr lang="en-US" altLang="zh-CN" sz="1400" b="1" dirty="0" smtClean="0"/>
              <a:t>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02927"/>
            <a:ext cx="2590800" cy="16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62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228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certificate of optimality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910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solidFill>
                  <a:srgbClr val="3333B2"/>
                </a:solidFill>
                <a:latin typeface="Tahoma"/>
                <a:cs typeface="Tahoma"/>
              </a:rPr>
              <a:t>Theorem (Max-flow min-cut)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900" i="1" dirty="0">
                <a:latin typeface="Arial"/>
                <a:cs typeface="Arial"/>
              </a:rPr>
              <a:t>The size </a:t>
            </a:r>
            <a:r>
              <a:rPr sz="900" i="1" dirty="0" smtClean="0">
                <a:latin typeface="Arial"/>
                <a:cs typeface="Arial"/>
              </a:rPr>
              <a:t>of </a:t>
            </a:r>
            <a:r>
              <a:rPr sz="900" i="1" dirty="0">
                <a:latin typeface="Arial"/>
                <a:cs typeface="Arial"/>
              </a:rPr>
              <a:t>the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maximum flow </a:t>
            </a:r>
            <a:r>
              <a:rPr sz="900" i="1" dirty="0">
                <a:latin typeface="Arial"/>
                <a:cs typeface="Arial"/>
              </a:rPr>
              <a:t>in a </a:t>
            </a:r>
            <a:r>
              <a:rPr sz="900" i="1" dirty="0" smtClean="0">
                <a:latin typeface="Arial"/>
                <a:cs typeface="Arial"/>
              </a:rPr>
              <a:t>network </a:t>
            </a:r>
            <a:r>
              <a:rPr sz="900" i="1" dirty="0">
                <a:latin typeface="Arial"/>
                <a:cs typeface="Arial"/>
              </a:rPr>
              <a:t>equals </a:t>
            </a:r>
            <a:r>
              <a:rPr sz="900" i="1" dirty="0" smtClean="0">
                <a:latin typeface="Arial"/>
                <a:cs typeface="Arial"/>
              </a:rPr>
              <a:t>the </a:t>
            </a:r>
            <a:r>
              <a:rPr sz="900" i="1" dirty="0">
                <a:latin typeface="Arial"/>
                <a:cs typeface="Arial"/>
              </a:rPr>
              <a:t>capacity of the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smallest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-cut</a:t>
            </a:r>
            <a:r>
              <a:rPr sz="900" i="1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Suppose </a:t>
            </a:r>
            <a:r>
              <a:rPr sz="900" i="1" dirty="0">
                <a:latin typeface="Tahoma"/>
                <a:cs typeface="Tahoma"/>
              </a:rPr>
              <a:t>f</a:t>
            </a:r>
            <a:r>
              <a:rPr sz="900" dirty="0">
                <a:latin typeface="Tahoma"/>
                <a:cs typeface="Tahoma"/>
              </a:rPr>
              <a:t> is the final flow when the algorithm </a:t>
            </a:r>
            <a:r>
              <a:rPr sz="900" dirty="0" smtClean="0">
                <a:latin typeface="Tahoma"/>
                <a:cs typeface="Tahoma"/>
              </a:rPr>
              <a:t>terminates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know that node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is no longer reachable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in the residual network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.  Let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be the nodes that are reachable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and let </a:t>
            </a:r>
            <a:r>
              <a:rPr sz="900" i="1" dirty="0">
                <a:latin typeface="Arial"/>
                <a:cs typeface="Arial"/>
              </a:rPr>
              <a:t>R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Lucida Sans Unicode"/>
                <a:cs typeface="Lucida Sans Unicode"/>
              </a:rPr>
              <a:t>\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be the </a:t>
            </a:r>
            <a:r>
              <a:rPr sz="900" dirty="0" smtClean="0">
                <a:latin typeface="Tahoma"/>
                <a:cs typeface="Tahoma"/>
              </a:rPr>
              <a:t>rest </a:t>
            </a:r>
            <a:r>
              <a:rPr sz="900" dirty="0">
                <a:latin typeface="Tahoma"/>
                <a:cs typeface="Tahoma"/>
              </a:rPr>
              <a:t>of the nodes. </a:t>
            </a:r>
            <a:r>
              <a:rPr sz="900" dirty="0" smtClean="0">
                <a:latin typeface="Tahoma"/>
                <a:cs typeface="Tahoma"/>
              </a:rPr>
              <a:t>We </a:t>
            </a:r>
            <a:r>
              <a:rPr sz="900" dirty="0">
                <a:latin typeface="Tahoma"/>
                <a:cs typeface="Tahoma"/>
              </a:rPr>
              <a:t>claim that</a:t>
            </a:r>
          </a:p>
          <a:p>
            <a:pPr marL="10795" algn="ctr">
              <a:lnSpc>
                <a:spcPts val="1400"/>
              </a:lnSpc>
              <a:spcBef>
                <a:spcPts val="805"/>
              </a:spcBef>
            </a:pP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001" y="2416175"/>
            <a:ext cx="410962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To see this, observe that by the way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is defined, any edge going from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R  </a:t>
            </a:r>
            <a:r>
              <a:rPr sz="900" dirty="0">
                <a:latin typeface="Tahoma"/>
                <a:cs typeface="Tahoma"/>
              </a:rPr>
              <a:t>must be at full capacity (in the current flow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), and any edge from </a:t>
            </a:r>
            <a:r>
              <a:rPr sz="900" i="1" dirty="0">
                <a:latin typeface="Arial"/>
                <a:cs typeface="Arial"/>
              </a:rPr>
              <a:t>R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 smtClean="0">
                <a:latin typeface="Tahoma"/>
                <a:cs typeface="Tahoma"/>
              </a:rPr>
              <a:t>must </a:t>
            </a:r>
            <a:r>
              <a:rPr sz="900" dirty="0">
                <a:latin typeface="Tahoma"/>
                <a:cs typeface="Tahoma"/>
              </a:rPr>
              <a:t>have zero flow.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Therefore the net flow across (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R </a:t>
            </a:r>
            <a:r>
              <a:rPr sz="900" dirty="0">
                <a:latin typeface="Tahoma"/>
                <a:cs typeface="Tahoma"/>
              </a:rPr>
              <a:t>) is exactly the capacity of the cut.</a:t>
            </a:r>
          </a:p>
        </p:txBody>
      </p:sp>
    </p:spTree>
    <p:extLst>
      <p:ext uri="{BB962C8B-B14F-4D97-AF65-F5344CB8AC3E}">
        <p14:creationId xmlns:p14="http://schemas.microsoft.com/office/powerpoint/2010/main" val="98090356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886200" cy="215444"/>
          </a:xfrm>
        </p:spPr>
        <p:txBody>
          <a:bodyPr/>
          <a:lstStyle/>
          <a:p>
            <a:r>
              <a:rPr lang="en-US" altLang="zh-CN" sz="1400" b="1" dirty="0"/>
              <a:t>Max-flow min-cut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07092"/>
            <a:ext cx="1905000" cy="100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51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3646</Words>
  <Application>Microsoft Office PowerPoint</Application>
  <PresentationFormat>自定义</PresentationFormat>
  <Paragraphs>254</Paragraphs>
  <Slides>53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Theme</vt:lpstr>
      <vt:lpstr>Review: Linear Programming and Reduction-II</vt:lpstr>
      <vt:lpstr>Flows in networks</vt:lpstr>
      <vt:lpstr>A closer look at the algorithm</vt:lpstr>
      <vt:lpstr>A closer look at the algorithm (cont’d)</vt:lpstr>
      <vt:lpstr>A closer look at the algorithm (cont’d)</vt:lpstr>
      <vt:lpstr>Cuts</vt:lpstr>
      <vt:lpstr>Cut</vt:lpstr>
      <vt:lpstr>A certificate of optimality</vt:lpstr>
      <vt:lpstr>Max-flow min-cut</vt:lpstr>
      <vt:lpstr>Efficiency</vt:lpstr>
      <vt:lpstr>Bipartite matching</vt:lpstr>
      <vt:lpstr>The problem</vt:lpstr>
      <vt:lpstr>Bipartite matching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polyhedron defined by seven inequalities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Circuit evaluation</vt:lpstr>
      <vt:lpstr>PowerPoint 演示文稿</vt:lpstr>
      <vt:lpstr>Circuit evaluation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linxl</cp:lastModifiedBy>
  <cp:revision>131</cp:revision>
  <dcterms:created xsi:type="dcterms:W3CDTF">2016-09-20T06:44:25Z</dcterms:created>
  <dcterms:modified xsi:type="dcterms:W3CDTF">2018-07-01T06:43:03Z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</Properties>
</file>