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450" r:id="rId3"/>
    <p:sldId id="285" r:id="rId4"/>
    <p:sldId id="452" r:id="rId5"/>
    <p:sldId id="451" r:id="rId6"/>
    <p:sldId id="313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3" r:id="rId17"/>
    <p:sldId id="413" r:id="rId18"/>
    <p:sldId id="414" r:id="rId19"/>
    <p:sldId id="417" r:id="rId20"/>
    <p:sldId id="415" r:id="rId21"/>
    <p:sldId id="416" r:id="rId22"/>
    <p:sldId id="402" r:id="rId23"/>
    <p:sldId id="409" r:id="rId24"/>
    <p:sldId id="410" r:id="rId25"/>
    <p:sldId id="411" r:id="rId26"/>
    <p:sldId id="412" r:id="rId27"/>
    <p:sldId id="404" r:id="rId28"/>
    <p:sldId id="418" r:id="rId29"/>
    <p:sldId id="419" r:id="rId30"/>
    <p:sldId id="420" r:id="rId31"/>
    <p:sldId id="421" r:id="rId32"/>
    <p:sldId id="405" r:id="rId33"/>
    <p:sldId id="422" r:id="rId34"/>
    <p:sldId id="423" r:id="rId35"/>
    <p:sldId id="425" r:id="rId36"/>
    <p:sldId id="426" r:id="rId37"/>
    <p:sldId id="427" r:id="rId38"/>
    <p:sldId id="430" r:id="rId39"/>
    <p:sldId id="429" r:id="rId40"/>
    <p:sldId id="428" r:id="rId41"/>
    <p:sldId id="424" r:id="rId42"/>
    <p:sldId id="431" r:id="rId43"/>
    <p:sldId id="432" r:id="rId44"/>
    <p:sldId id="406" r:id="rId45"/>
    <p:sldId id="433" r:id="rId46"/>
    <p:sldId id="438" r:id="rId47"/>
    <p:sldId id="439" r:id="rId48"/>
    <p:sldId id="436" r:id="rId49"/>
    <p:sldId id="437" r:id="rId50"/>
    <p:sldId id="434" r:id="rId51"/>
    <p:sldId id="440" r:id="rId52"/>
    <p:sldId id="435" r:id="rId53"/>
    <p:sldId id="441" r:id="rId54"/>
    <p:sldId id="407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449" r:id="rId63"/>
    <p:sldId id="308" r:id="rId64"/>
    <p:sldId id="283" r:id="rId65"/>
  </p:sldIdLst>
  <p:sldSz cx="9144000" cy="6858000" type="screen4x3"/>
  <p:notesSz cx="7099300" cy="10234930"/>
  <p:defaultTextStyle>
    <a:defPPr>
      <a:defRPr lang="zh-CN"/>
    </a:defPPr>
    <a:lvl1pPr marL="0" lvl="0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ctr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00"/>
    <a:srgbClr val="A50021"/>
    <a:srgbClr val="E8F4F3"/>
    <a:srgbClr val="0033CC"/>
    <a:srgbClr val="FF5050"/>
    <a:srgbClr val="FFCC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-41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9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8946" name="页眉占位符 3389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zh-CN" sz="1300" dirty="0"/>
          </a:p>
        </p:txBody>
      </p:sp>
      <p:sp>
        <p:nvSpPr>
          <p:cNvPr id="338947" name="日期占位符 338946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endParaRPr lang="zh-CN" altLang="en-US" sz="1300" dirty="0"/>
          </a:p>
        </p:txBody>
      </p:sp>
      <p:sp>
        <p:nvSpPr>
          <p:cNvPr id="338948" name="幻灯片图像占位符 338947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8949" name="文本占位符 338948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38950" name="页脚占位符 338949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zh-CN" sz="1300" dirty="0"/>
          </a:p>
        </p:txBody>
      </p:sp>
      <p:sp>
        <p:nvSpPr>
          <p:cNvPr id="338951" name="灯片编号占位符 338950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zh-CN" sz="1300" dirty="0"/>
            </a:fld>
            <a:endParaRPr 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4082" name="组合 174081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74083" name="直接连接符 174082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084" name="任意多边形 174083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rgbClr val="000000"/>
                </a:buClr>
              </a:pPr>
              <a:endParaRPr lang="en-US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085" name="任意多边形 174084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086" name="标题 174085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kern="1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087" name="副标题 174086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3058" name="组合 173057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73059" name="任意多边形 173058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algn="l" eaLnBrk="1" hangingPunct="1">
                <a:buClr>
                  <a:srgbClr val="000000"/>
                </a:buClr>
              </a:pPr>
              <a:endParaRPr lang="en-US" altLang="x-none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3060" name="任意多边形 173059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pPr lvl="0" algn="l" eaLnBrk="1" hangingPunct="1"/>
              <a:endParaRPr lang="en-US" altLang="x-none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3061" name="直接连接符 173060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3062" name="标题 17306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3063" name="文本占位符 173062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3065" name="文本框 173064"/>
          <p:cNvSpPr txBox="1"/>
          <p:nvPr/>
        </p:nvSpPr>
        <p:spPr>
          <a:xfrm>
            <a:off x="6934200" y="6400800"/>
            <a:ext cx="20574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Page </a:t>
            </a:r>
            <a:fld id="{9A0DB2DC-4C9A-4742-B13C-FB6460FD3503}" type="slidenum">
              <a:rPr lang="zh-CN" altLang="zh-CN" sz="14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400" b="1">
                <a:solidFill>
                  <a:schemeClr val="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/62</a:t>
            </a:r>
            <a:endParaRPr lang="en-US" altLang="zh-CN" sz="1400" b="1">
              <a:solidFill>
                <a:schemeClr val="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6210" name="标题 606209"/>
          <p:cNvSpPr>
            <a:spLocks noGrp="1"/>
          </p:cNvSpPr>
          <p:nvPr>
            <p:ph type="ctrTitle"/>
          </p:nvPr>
        </p:nvSpPr>
        <p:spPr>
          <a:xfrm>
            <a:off x="1219200" y="985838"/>
            <a:ext cx="7772400" cy="1444625"/>
          </a:xfrm>
        </p:spPr>
        <p:txBody>
          <a:bodyPr anchor="b"/>
          <a:p>
            <a:pPr defTabSz="914400">
              <a:lnSpc>
                <a:spcPct val="125000"/>
              </a:lnSpc>
              <a:buNone/>
            </a:pPr>
            <a:r>
              <a:rPr lang="en-US" altLang="zh-CN" sz="3200" b="1" kern="1200" baseline="0">
                <a:latin typeface="Georgia" panose="02040502050405020303" pitchFamily="18" charset="0"/>
                <a:ea typeface="宋体" panose="02010600030101010101" pitchFamily="2" charset="-122"/>
              </a:rPr>
              <a:t>Principles of Compiler Construction</a:t>
            </a:r>
            <a:endParaRPr lang="en-US" altLang="zh-CN" sz="3200" b="1" kern="1200" baseline="0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pic>
        <p:nvPicPr>
          <p:cNvPr id="606213" name="图片 6062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0" y="304800"/>
            <a:ext cx="1184275" cy="113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6215" name="TextBox 3"/>
          <p:cNvSpPr txBox="1"/>
          <p:nvPr/>
        </p:nvSpPr>
        <p:spPr>
          <a:xfrm>
            <a:off x="838200" y="3429000"/>
            <a:ext cx="7993063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/>
            <a:r>
              <a:rPr lang="en-US" altLang="zh-CN" sz="2400" b="1" err="1">
                <a:latin typeface="Franklin Gothic Book" pitchFamily="34" charset="0"/>
                <a:ea typeface="华文楷体" panose="02010600040101010101" pitchFamily="2" charset="-122"/>
              </a:rPr>
              <a:t>Lecturer: CHANG HUIYOU</a:t>
            </a:r>
            <a:endParaRPr lang="en-US" altLang="zh-CN" sz="2400" b="1">
              <a:latin typeface="Franklin Gothic Book" pitchFamily="34" charset="0"/>
              <a:ea typeface="华文楷体" panose="02010600040101010101" pitchFamily="2" charset="-122"/>
            </a:endParaRPr>
          </a:p>
          <a:p>
            <a:pPr lvl="0" algn="l" eaLnBrk="1" hangingPunct="1"/>
            <a:endParaRPr lang="en-US" altLang="zh-CN">
              <a:latin typeface="Franklin Gothic Book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6818" name="标题 5468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Concepts</a:t>
            </a:r>
            <a:endParaRPr lang="en-US" altLang="zh-CN"/>
          </a:p>
        </p:txBody>
      </p:sp>
      <p:sp>
        <p:nvSpPr>
          <p:cNvPr id="546819" name="文本占位符 5468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Syntax-directed definition</a:t>
            </a:r>
            <a:endParaRPr lang="en-US" altLang="zh-CN"/>
          </a:p>
          <a:p>
            <a:pPr lvl="1"/>
            <a:r>
              <a:rPr lang="en-US" altLang="zh-CN"/>
              <a:t>Translation Scheme</a:t>
            </a:r>
            <a:endParaRPr lang="en-US" altLang="zh-CN"/>
          </a:p>
          <a:p>
            <a:r>
              <a:rPr lang="en-US" altLang="zh-CN"/>
              <a:t>Annotated parse tree</a:t>
            </a:r>
            <a:endParaRPr lang="en-US" altLang="zh-CN"/>
          </a:p>
          <a:p>
            <a:pPr lvl="1"/>
            <a:r>
              <a:rPr lang="en-US" altLang="zh-CN"/>
              <a:t>Annotated parse tree with actions</a:t>
            </a:r>
            <a:endParaRPr lang="en-US" altLang="zh-CN"/>
          </a:p>
          <a:p>
            <a:r>
              <a:rPr lang="en-US" altLang="zh-CN"/>
              <a:t>Synthesized Attribute</a:t>
            </a:r>
            <a:endParaRPr lang="en-US" altLang="zh-CN"/>
          </a:p>
          <a:p>
            <a:r>
              <a:rPr lang="en-US" altLang="zh-CN"/>
              <a:t>Inherited Attribute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7842" name="标题 5478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Syntax-Directed Definition</a:t>
            </a:r>
            <a:endParaRPr lang="en-US" altLang="zh-CN"/>
          </a:p>
        </p:txBody>
      </p:sp>
      <p:graphicFrame>
        <p:nvGraphicFramePr>
          <p:cNvPr id="547920" name="内容占位符 547919"/>
          <p:cNvGraphicFramePr/>
          <p:nvPr>
            <p:ph idx="1"/>
          </p:nvPr>
        </p:nvGraphicFramePr>
        <p:xfrm>
          <a:off x="1370013" y="1827213"/>
          <a:ext cx="7316788" cy="3659188"/>
        </p:xfrm>
        <a:graphic>
          <a:graphicData uri="http://schemas.openxmlformats.org/drawingml/2006/table">
            <a:tbl>
              <a:tblPr/>
              <a:tblGrid>
                <a:gridCol w="915988"/>
                <a:gridCol w="2971800"/>
                <a:gridCol w="3429000"/>
              </a:tblGrid>
              <a:tr h="4413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9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/>
                        <a:t>Productions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/>
                        <a:t>Semantic Rules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7810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1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E </a:t>
                      </a:r>
                      <a:r>
                        <a:rPr lang="en-US" altLang="zh-CN" sz="1700" b="1"/>
                        <a:t>n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L.val = E.val</a:t>
                      </a:r>
                      <a:endParaRPr lang="en-US" altLang="zh-CN" sz="1700"/>
                    </a:p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print(L.val)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2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E</a:t>
                      </a:r>
                      <a:r>
                        <a:rPr lang="en-US" altLang="zh-CN" sz="1700" baseline="-25000">
                          <a:solidFill>
                            <a:srgbClr val="0033CC"/>
                          </a:solidFill>
                        </a:rPr>
                        <a:t>1</a:t>
                      </a:r>
                      <a:r>
                        <a:rPr lang="en-US" altLang="zh-CN" sz="1700"/>
                        <a:t> </a:t>
                      </a:r>
                      <a:r>
                        <a:rPr lang="en-US" altLang="zh-CN" sz="1700" b="1"/>
                        <a:t>+</a:t>
                      </a:r>
                      <a:r>
                        <a:rPr lang="en-US" altLang="zh-CN" sz="1700"/>
                        <a:t> T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E.val = E</a:t>
                      </a:r>
                      <a:r>
                        <a:rPr lang="en-US" altLang="zh-CN" sz="1700" baseline="-25000">
                          <a:solidFill>
                            <a:srgbClr val="0033CC"/>
                          </a:solidFill>
                        </a:rPr>
                        <a:t>1</a:t>
                      </a:r>
                      <a:r>
                        <a:rPr lang="en-US" altLang="zh-CN" sz="1700"/>
                        <a:t>.val + T.val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3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E.val = T.val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4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T</a:t>
                      </a:r>
                      <a:r>
                        <a:rPr lang="en-US" altLang="zh-CN" sz="17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700"/>
                        <a:t> </a:t>
                      </a:r>
                      <a:r>
                        <a:rPr lang="en-US" altLang="zh-CN" sz="1700" b="1"/>
                        <a:t>*</a:t>
                      </a:r>
                      <a:r>
                        <a:rPr lang="en-US" altLang="zh-CN" sz="1700"/>
                        <a:t> F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700"/>
                        <a:t>.val = T</a:t>
                      </a:r>
                      <a:r>
                        <a:rPr lang="en-US" altLang="zh-CN" sz="17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700"/>
                        <a:t>.val * F.val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5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F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T.val = F.val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6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F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(</a:t>
                      </a:r>
                      <a:r>
                        <a:rPr lang="en-US" altLang="zh-CN" sz="1700"/>
                        <a:t> E </a:t>
                      </a:r>
                      <a:r>
                        <a:rPr lang="en-US" altLang="zh-CN" sz="1700" b="1"/>
                        <a:t>)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F.val = E.val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7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F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digit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F.val = </a:t>
                      </a:r>
                      <a:r>
                        <a:rPr lang="en-US" altLang="zh-CN" sz="1700" b="1"/>
                        <a:t>digit</a:t>
                      </a:r>
                      <a:r>
                        <a:rPr lang="en-US" altLang="zh-CN" sz="1700"/>
                        <a:t>.lexval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7918" name="线形标注 2 547917"/>
          <p:cNvSpPr/>
          <p:nvPr/>
        </p:nvSpPr>
        <p:spPr>
          <a:xfrm>
            <a:off x="5029200" y="5638800"/>
            <a:ext cx="1600200" cy="685800"/>
          </a:xfrm>
          <a:prstGeom prst="borderCallout2">
            <a:avLst>
              <a:gd name="adj1" fmla="val 16667"/>
              <a:gd name="adj2" fmla="val -4764"/>
              <a:gd name="adj3" fmla="val 16667"/>
              <a:gd name="adj4" fmla="val -45236"/>
              <a:gd name="adj5" fmla="val -207870"/>
              <a:gd name="adj6" fmla="val -87500"/>
            </a:avLst>
          </a:prstGeom>
          <a:solidFill>
            <a:schemeClr val="bg1"/>
          </a:solidFill>
          <a:ln w="9525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 eaLnBrk="0" hangingPunct="0"/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subfix style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7919" name="线形标注 2 547918"/>
          <p:cNvSpPr/>
          <p:nvPr/>
        </p:nvSpPr>
        <p:spPr>
          <a:xfrm>
            <a:off x="7467600" y="2362200"/>
            <a:ext cx="1524000" cy="381000"/>
          </a:xfrm>
          <a:prstGeom prst="borderCallout2">
            <a:avLst>
              <a:gd name="adj1" fmla="val 30000"/>
              <a:gd name="adj2" fmla="val -5000"/>
              <a:gd name="adj3" fmla="val 30000"/>
              <a:gd name="adj4" fmla="val -26042"/>
              <a:gd name="adj5" fmla="val 121250"/>
              <a:gd name="adj6" fmla="val -47815"/>
            </a:avLst>
          </a:prstGeom>
          <a:solidFill>
            <a:schemeClr val="bg1"/>
          </a:solidFill>
          <a:ln w="9525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ctr" eaLnBrk="0" hangingPunct="0"/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Side-effects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9890" name="标题 5498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Annotated Parse Tree</a:t>
            </a:r>
            <a:endParaRPr lang="en-US" altLang="zh-CN"/>
          </a:p>
        </p:txBody>
      </p:sp>
      <p:grpSp>
        <p:nvGrpSpPr>
          <p:cNvPr id="549970" name="组合 549969"/>
          <p:cNvGrpSpPr/>
          <p:nvPr/>
        </p:nvGrpSpPr>
        <p:grpSpPr>
          <a:xfrm>
            <a:off x="1752600" y="1752600"/>
            <a:ext cx="6934200" cy="4343400"/>
            <a:chOff x="1104" y="1104"/>
            <a:chExt cx="4368" cy="2736"/>
          </a:xfrm>
        </p:grpSpPr>
        <p:sp>
          <p:nvSpPr>
            <p:cNvPr id="549932" name="文本框 549931"/>
            <p:cNvSpPr txBox="1"/>
            <p:nvPr/>
          </p:nvSpPr>
          <p:spPr>
            <a:xfrm>
              <a:off x="2592" y="1104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L.val = 19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34" name="文本框 549933"/>
            <p:cNvSpPr txBox="1"/>
            <p:nvPr/>
          </p:nvSpPr>
          <p:spPr>
            <a:xfrm>
              <a:off x="2592" y="1488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E.val = 19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36" name="直接连接符 549935"/>
            <p:cNvSpPr/>
            <p:nvPr/>
          </p:nvSpPr>
          <p:spPr>
            <a:xfrm>
              <a:off x="3216" y="129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37" name="文本框 549936"/>
            <p:cNvSpPr txBox="1"/>
            <p:nvPr/>
          </p:nvSpPr>
          <p:spPr>
            <a:xfrm>
              <a:off x="2592" y="1920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38" name="直接连接符 549937"/>
            <p:cNvSpPr/>
            <p:nvPr/>
          </p:nvSpPr>
          <p:spPr>
            <a:xfrm>
              <a:off x="3216" y="172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39" name="文本框 549938"/>
            <p:cNvSpPr txBox="1"/>
            <p:nvPr/>
          </p:nvSpPr>
          <p:spPr>
            <a:xfrm>
              <a:off x="3552" y="1920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T.val = 4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40" name="文本框 549939"/>
            <p:cNvSpPr txBox="1"/>
            <p:nvPr/>
          </p:nvSpPr>
          <p:spPr>
            <a:xfrm>
              <a:off x="1728" y="1920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E.val = 15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41" name="直接连接符 549940"/>
            <p:cNvSpPr/>
            <p:nvPr/>
          </p:nvSpPr>
          <p:spPr>
            <a:xfrm>
              <a:off x="3312" y="1728"/>
              <a:ext cx="86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42" name="直接连接符 549941"/>
            <p:cNvSpPr/>
            <p:nvPr/>
          </p:nvSpPr>
          <p:spPr>
            <a:xfrm flipH="1">
              <a:off x="2352" y="1728"/>
              <a:ext cx="76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43" name="文本框 549942"/>
            <p:cNvSpPr txBox="1"/>
            <p:nvPr/>
          </p:nvSpPr>
          <p:spPr>
            <a:xfrm>
              <a:off x="3552" y="2304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F.val = 4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44" name="直接连接符 549943"/>
            <p:cNvSpPr/>
            <p:nvPr/>
          </p:nvSpPr>
          <p:spPr>
            <a:xfrm>
              <a:off x="4176" y="211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45" name="文本框 549944"/>
            <p:cNvSpPr txBox="1"/>
            <p:nvPr/>
          </p:nvSpPr>
          <p:spPr>
            <a:xfrm>
              <a:off x="3552" y="2736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digit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.lexval = 4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46" name="直接连接符 549945"/>
            <p:cNvSpPr/>
            <p:nvPr/>
          </p:nvSpPr>
          <p:spPr>
            <a:xfrm>
              <a:off x="4176" y="25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47" name="文本框 549946"/>
            <p:cNvSpPr txBox="1"/>
            <p:nvPr/>
          </p:nvSpPr>
          <p:spPr>
            <a:xfrm>
              <a:off x="1728" y="2736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48" name="直接连接符 549947"/>
            <p:cNvSpPr/>
            <p:nvPr/>
          </p:nvSpPr>
          <p:spPr>
            <a:xfrm>
              <a:off x="2352" y="25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49" name="文本框 549948"/>
            <p:cNvSpPr txBox="1"/>
            <p:nvPr/>
          </p:nvSpPr>
          <p:spPr>
            <a:xfrm>
              <a:off x="2400" y="2736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F.val = 5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50" name="文本框 549949"/>
            <p:cNvSpPr txBox="1"/>
            <p:nvPr/>
          </p:nvSpPr>
          <p:spPr>
            <a:xfrm>
              <a:off x="1104" y="2736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T.val = 3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51" name="直接连接符 549950"/>
            <p:cNvSpPr/>
            <p:nvPr/>
          </p:nvSpPr>
          <p:spPr>
            <a:xfrm>
              <a:off x="2448" y="2544"/>
              <a:ext cx="57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52" name="直接连接符 549951"/>
            <p:cNvSpPr/>
            <p:nvPr/>
          </p:nvSpPr>
          <p:spPr>
            <a:xfrm flipH="1">
              <a:off x="1728" y="2544"/>
              <a:ext cx="52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53" name="文本框 549952"/>
            <p:cNvSpPr txBox="1"/>
            <p:nvPr/>
          </p:nvSpPr>
          <p:spPr>
            <a:xfrm>
              <a:off x="1728" y="2304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T.val = 15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54" name="直接连接符 549953"/>
            <p:cNvSpPr/>
            <p:nvPr/>
          </p:nvSpPr>
          <p:spPr>
            <a:xfrm>
              <a:off x="2352" y="211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55" name="文本框 549954"/>
            <p:cNvSpPr txBox="1"/>
            <p:nvPr/>
          </p:nvSpPr>
          <p:spPr>
            <a:xfrm>
              <a:off x="2400" y="3120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digit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.lexval = 5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56" name="直接连接符 549955"/>
            <p:cNvSpPr/>
            <p:nvPr/>
          </p:nvSpPr>
          <p:spPr>
            <a:xfrm>
              <a:off x="3024" y="292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57" name="文本框 549956"/>
            <p:cNvSpPr txBox="1"/>
            <p:nvPr/>
          </p:nvSpPr>
          <p:spPr>
            <a:xfrm>
              <a:off x="1104" y="3120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F.val = 3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58" name="直接连接符 549957"/>
            <p:cNvSpPr/>
            <p:nvPr/>
          </p:nvSpPr>
          <p:spPr>
            <a:xfrm>
              <a:off x="1728" y="292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59" name="文本框 549958"/>
            <p:cNvSpPr txBox="1"/>
            <p:nvPr/>
          </p:nvSpPr>
          <p:spPr>
            <a:xfrm>
              <a:off x="1104" y="3552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digit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.lexval = 3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60" name="直接连接符 549959"/>
            <p:cNvSpPr/>
            <p:nvPr/>
          </p:nvSpPr>
          <p:spPr>
            <a:xfrm>
              <a:off x="1728" y="336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962" name="折角形 549961"/>
            <p:cNvSpPr/>
            <p:nvPr/>
          </p:nvSpPr>
          <p:spPr>
            <a:xfrm>
              <a:off x="3744" y="3360"/>
              <a:ext cx="1728" cy="480"/>
            </a:xfrm>
            <a:prstGeom prst="foldedCorner">
              <a:avLst>
                <a:gd name="adj" fmla="val 12500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Synthesized attributes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63" name="任意多边形 549962"/>
            <p:cNvSpPr/>
            <p:nvPr/>
          </p:nvSpPr>
          <p:spPr>
            <a:xfrm rot="16200000">
              <a:off x="1056" y="2976"/>
              <a:ext cx="1392" cy="336"/>
            </a:xfrm>
            <a:custGeom>
              <a:avLst/>
              <a:gdLst>
                <a:gd name="txL" fmla="*/ 3375 w 21600"/>
                <a:gd name="txT" fmla="*/ 6878 h 21600"/>
                <a:gd name="txR" fmla="*/ 19824 w 21600"/>
                <a:gd name="txB" fmla="*/ 14722 h 21600"/>
              </a:gdLst>
              <a:ahLst/>
              <a:cxnLst>
                <a:cxn ang="270">
                  <a:pos x="16712" y="0"/>
                </a:cxn>
                <a:cxn ang="180">
                  <a:pos x="0" y="10800"/>
                </a:cxn>
                <a:cxn ang="90">
                  <a:pos x="16712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712" y="0"/>
                  </a:moveTo>
                  <a:lnTo>
                    <a:pt x="16712" y="6878"/>
                  </a:lnTo>
                  <a:lnTo>
                    <a:pt x="3375" y="6878"/>
                  </a:lnTo>
                  <a:lnTo>
                    <a:pt x="3375" y="14722"/>
                  </a:lnTo>
                  <a:lnTo>
                    <a:pt x="16712" y="14722"/>
                  </a:lnTo>
                  <a:lnTo>
                    <a:pt x="16712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878"/>
                  </a:moveTo>
                  <a:lnTo>
                    <a:pt x="1350" y="14722"/>
                  </a:lnTo>
                  <a:lnTo>
                    <a:pt x="2700" y="14722"/>
                  </a:lnTo>
                  <a:lnTo>
                    <a:pt x="2700" y="6878"/>
                  </a:lnTo>
                  <a:close/>
                </a:path>
                <a:path w="21600" h="21600">
                  <a:moveTo>
                    <a:pt x="0" y="6878"/>
                  </a:moveTo>
                  <a:lnTo>
                    <a:pt x="0" y="14722"/>
                  </a:lnTo>
                  <a:lnTo>
                    <a:pt x="675" y="14722"/>
                  </a:lnTo>
                  <a:lnTo>
                    <a:pt x="675" y="6878"/>
                  </a:lnTo>
                  <a:close/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9964" name="任意多边形 549963"/>
            <p:cNvSpPr/>
            <p:nvPr/>
          </p:nvSpPr>
          <p:spPr>
            <a:xfrm rot="16200000">
              <a:off x="3504" y="2256"/>
              <a:ext cx="1392" cy="336"/>
            </a:xfrm>
            <a:custGeom>
              <a:avLst/>
              <a:gdLst>
                <a:gd name="txL" fmla="*/ 3375 w 21600"/>
                <a:gd name="txT" fmla="*/ 6878 h 21600"/>
                <a:gd name="txR" fmla="*/ 19824 w 21600"/>
                <a:gd name="txB" fmla="*/ 14722 h 21600"/>
              </a:gdLst>
              <a:ahLst/>
              <a:cxnLst>
                <a:cxn ang="270">
                  <a:pos x="16712" y="0"/>
                </a:cxn>
                <a:cxn ang="180">
                  <a:pos x="0" y="10800"/>
                </a:cxn>
                <a:cxn ang="90">
                  <a:pos x="16712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712" y="0"/>
                  </a:moveTo>
                  <a:lnTo>
                    <a:pt x="16712" y="6878"/>
                  </a:lnTo>
                  <a:lnTo>
                    <a:pt x="3375" y="6878"/>
                  </a:lnTo>
                  <a:lnTo>
                    <a:pt x="3375" y="14722"/>
                  </a:lnTo>
                  <a:lnTo>
                    <a:pt x="16712" y="14722"/>
                  </a:lnTo>
                  <a:lnTo>
                    <a:pt x="16712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878"/>
                  </a:moveTo>
                  <a:lnTo>
                    <a:pt x="1350" y="14722"/>
                  </a:lnTo>
                  <a:lnTo>
                    <a:pt x="2700" y="14722"/>
                  </a:lnTo>
                  <a:lnTo>
                    <a:pt x="2700" y="6878"/>
                  </a:lnTo>
                  <a:close/>
                </a:path>
                <a:path w="21600" h="21600">
                  <a:moveTo>
                    <a:pt x="0" y="6878"/>
                  </a:moveTo>
                  <a:lnTo>
                    <a:pt x="0" y="14722"/>
                  </a:lnTo>
                  <a:lnTo>
                    <a:pt x="675" y="14722"/>
                  </a:lnTo>
                  <a:lnTo>
                    <a:pt x="675" y="6878"/>
                  </a:lnTo>
                  <a:close/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9965" name="任意多边形 549964"/>
            <p:cNvSpPr/>
            <p:nvPr/>
          </p:nvSpPr>
          <p:spPr>
            <a:xfrm rot="16200000">
              <a:off x="2352" y="2640"/>
              <a:ext cx="1392" cy="336"/>
            </a:xfrm>
            <a:custGeom>
              <a:avLst/>
              <a:gdLst>
                <a:gd name="txL" fmla="*/ 3375 w 21600"/>
                <a:gd name="txT" fmla="*/ 6878 h 21600"/>
                <a:gd name="txR" fmla="*/ 19824 w 21600"/>
                <a:gd name="txB" fmla="*/ 14722 h 21600"/>
              </a:gdLst>
              <a:ahLst/>
              <a:cxnLst>
                <a:cxn ang="270">
                  <a:pos x="16712" y="0"/>
                </a:cxn>
                <a:cxn ang="180">
                  <a:pos x="0" y="10800"/>
                </a:cxn>
                <a:cxn ang="90">
                  <a:pos x="16712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712" y="0"/>
                  </a:moveTo>
                  <a:lnTo>
                    <a:pt x="16712" y="6878"/>
                  </a:lnTo>
                  <a:lnTo>
                    <a:pt x="3375" y="6878"/>
                  </a:lnTo>
                  <a:lnTo>
                    <a:pt x="3375" y="14722"/>
                  </a:lnTo>
                  <a:lnTo>
                    <a:pt x="16712" y="14722"/>
                  </a:lnTo>
                  <a:lnTo>
                    <a:pt x="16712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6878"/>
                  </a:moveTo>
                  <a:lnTo>
                    <a:pt x="1350" y="14722"/>
                  </a:lnTo>
                  <a:lnTo>
                    <a:pt x="2700" y="14722"/>
                  </a:lnTo>
                  <a:lnTo>
                    <a:pt x="2700" y="6878"/>
                  </a:lnTo>
                  <a:close/>
                </a:path>
                <a:path w="21600" h="21600">
                  <a:moveTo>
                    <a:pt x="0" y="6878"/>
                  </a:moveTo>
                  <a:lnTo>
                    <a:pt x="0" y="14722"/>
                  </a:lnTo>
                  <a:lnTo>
                    <a:pt x="675" y="14722"/>
                  </a:lnTo>
                  <a:lnTo>
                    <a:pt x="675" y="6878"/>
                  </a:lnTo>
                  <a:close/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9966" name="文本框 549965"/>
            <p:cNvSpPr txBox="1"/>
            <p:nvPr/>
          </p:nvSpPr>
          <p:spPr>
            <a:xfrm>
              <a:off x="3552" y="1488"/>
              <a:ext cx="12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9967" name="直接连接符 549966"/>
            <p:cNvSpPr/>
            <p:nvPr/>
          </p:nvSpPr>
          <p:spPr>
            <a:xfrm>
              <a:off x="3312" y="1296"/>
              <a:ext cx="86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9971" name="文本框 549970"/>
          <p:cNvSpPr txBox="1"/>
          <p:nvPr/>
        </p:nvSpPr>
        <p:spPr>
          <a:xfrm>
            <a:off x="228600" y="55626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zh-CN" sz="2400" i="1">
                <a:solidFill>
                  <a:srgbClr val="0033CC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constants</a:t>
            </a:r>
            <a:endParaRPr lang="en-US" altLang="zh-CN" sz="2400" i="1">
              <a:solidFill>
                <a:srgbClr val="0033CC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49972" name="文本框 549971"/>
          <p:cNvSpPr txBox="1"/>
          <p:nvPr/>
        </p:nvSpPr>
        <p:spPr>
          <a:xfrm>
            <a:off x="228600" y="42672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zh-CN" sz="2400" i="1">
                <a:solidFill>
                  <a:srgbClr val="0033CC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variables</a:t>
            </a:r>
            <a:endParaRPr lang="en-US" altLang="zh-CN" sz="2400" i="1">
              <a:solidFill>
                <a:srgbClr val="0033CC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0914" name="标题 550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Inherited Attribute</a:t>
            </a:r>
            <a:endParaRPr lang="en-US" altLang="zh-CN"/>
          </a:p>
        </p:txBody>
      </p:sp>
      <p:graphicFrame>
        <p:nvGraphicFramePr>
          <p:cNvPr id="550963" name="内容占位符 550962"/>
          <p:cNvGraphicFramePr/>
          <p:nvPr>
            <p:ph idx="1"/>
          </p:nvPr>
        </p:nvGraphicFramePr>
        <p:xfrm>
          <a:off x="1370013" y="1811338"/>
          <a:ext cx="7316788" cy="3370263"/>
        </p:xfrm>
        <a:graphic>
          <a:graphicData uri="http://schemas.openxmlformats.org/drawingml/2006/table">
            <a:tbl>
              <a:tblPr/>
              <a:tblGrid>
                <a:gridCol w="763588"/>
                <a:gridCol w="2362200"/>
                <a:gridCol w="4191000"/>
              </a:tblGrid>
              <a:tr h="5397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/>
                        <a:t>No.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/>
                        <a:t>Productions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/>
                        <a:t>Semantic Rules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1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D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T L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L.</a:t>
                      </a:r>
                      <a:r>
                        <a:rPr lang="en-US" altLang="zh-CN" sz="1700">
                          <a:solidFill>
                            <a:srgbClr val="A50021"/>
                          </a:solidFill>
                        </a:rPr>
                        <a:t>inh</a:t>
                      </a:r>
                      <a:r>
                        <a:rPr lang="en-US" altLang="zh-CN" sz="1700"/>
                        <a:t> = T.type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2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int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T.type = INTEGER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3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real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T.type = REAL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4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L</a:t>
                      </a:r>
                      <a:r>
                        <a:rPr lang="en-US" altLang="zh-CN" sz="1700" baseline="-25000"/>
                        <a:t>1</a:t>
                      </a:r>
                      <a:r>
                        <a:rPr lang="en-US" altLang="zh-CN" sz="1700"/>
                        <a:t> </a:t>
                      </a:r>
                      <a:r>
                        <a:rPr lang="en-US" altLang="zh-CN" sz="1700" b="1"/>
                        <a:t>,</a:t>
                      </a:r>
                      <a:r>
                        <a:rPr lang="en-US" altLang="zh-CN" sz="1700"/>
                        <a:t> </a:t>
                      </a:r>
                      <a:r>
                        <a:rPr lang="en-US" altLang="zh-CN" sz="1700" b="1"/>
                        <a:t>id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</a:t>
                      </a:r>
                      <a:r>
                        <a:rPr lang="en-US" altLang="zh-CN" sz="1700" baseline="-25000"/>
                        <a:t>1</a:t>
                      </a:r>
                      <a:r>
                        <a:rPr lang="en-US" altLang="zh-CN" sz="1700"/>
                        <a:t>.</a:t>
                      </a:r>
                      <a:r>
                        <a:rPr lang="en-US" altLang="zh-CN" sz="1700">
                          <a:solidFill>
                            <a:srgbClr val="A50021"/>
                          </a:solidFill>
                        </a:rPr>
                        <a:t>inh</a:t>
                      </a:r>
                      <a:r>
                        <a:rPr lang="en-US" altLang="zh-CN" sz="1700" err="1"/>
                        <a:t> = L.</a:t>
                      </a:r>
                      <a:r>
                        <a:rPr lang="en-US" altLang="zh-CN" sz="1700" err="1">
                          <a:solidFill>
                            <a:srgbClr val="A50021"/>
                          </a:solidFill>
                        </a:rPr>
                        <a:t>inh</a:t>
                      </a:r>
                      <a:endParaRPr lang="en-US" altLang="zh-CN" sz="1700"/>
                    </a:p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addType(</a:t>
                      </a:r>
                      <a:r>
                        <a:rPr lang="en-US" altLang="zh-CN" sz="1700" b="1"/>
                        <a:t>id</a:t>
                      </a:r>
                      <a:r>
                        <a:rPr lang="en-US" altLang="zh-CN" sz="1700"/>
                        <a:t>.entry, L.</a:t>
                      </a:r>
                      <a:r>
                        <a:rPr lang="en-US" altLang="zh-CN" sz="1700">
                          <a:solidFill>
                            <a:srgbClr val="A50021"/>
                          </a:solidFill>
                        </a:rPr>
                        <a:t>inh</a:t>
                      </a:r>
                      <a:r>
                        <a:rPr lang="en-US" altLang="zh-CN" sz="1700"/>
                        <a:t>)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5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id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addType(</a:t>
                      </a:r>
                      <a:r>
                        <a:rPr lang="en-US" altLang="zh-CN" sz="1700" b="1"/>
                        <a:t>id</a:t>
                      </a:r>
                      <a:r>
                        <a:rPr lang="en-US" altLang="zh-CN" sz="1700"/>
                        <a:t>.entry, L.</a:t>
                      </a:r>
                      <a:r>
                        <a:rPr lang="en-US" altLang="zh-CN" sz="1700">
                          <a:solidFill>
                            <a:srgbClr val="A50021"/>
                          </a:solidFill>
                        </a:rPr>
                        <a:t>inh</a:t>
                      </a:r>
                      <a:r>
                        <a:rPr lang="en-US" altLang="zh-CN" sz="1700"/>
                        <a:t>)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1938" name="标题 5519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Annotated Parse Tree</a:t>
            </a:r>
            <a:endParaRPr lang="en-US" altLang="zh-CN"/>
          </a:p>
        </p:txBody>
      </p:sp>
      <p:grpSp>
        <p:nvGrpSpPr>
          <p:cNvPr id="551981" name="组合 551980"/>
          <p:cNvGrpSpPr/>
          <p:nvPr/>
        </p:nvGrpSpPr>
        <p:grpSpPr>
          <a:xfrm>
            <a:off x="2286000" y="1981200"/>
            <a:ext cx="5867400" cy="3475038"/>
            <a:chOff x="1248" y="1344"/>
            <a:chExt cx="4032" cy="2189"/>
          </a:xfrm>
        </p:grpSpPr>
        <p:grpSp>
          <p:nvGrpSpPr>
            <p:cNvPr id="551977" name="组合 551976"/>
            <p:cNvGrpSpPr/>
            <p:nvPr/>
          </p:nvGrpSpPr>
          <p:grpSpPr>
            <a:xfrm>
              <a:off x="1248" y="1344"/>
              <a:ext cx="4032" cy="2189"/>
              <a:chOff x="1440" y="1488"/>
              <a:chExt cx="4032" cy="1824"/>
            </a:xfrm>
          </p:grpSpPr>
          <p:sp>
            <p:nvSpPr>
              <p:cNvPr id="551941" name="文本框 551940"/>
              <p:cNvSpPr txBox="1"/>
              <p:nvPr/>
            </p:nvSpPr>
            <p:spPr>
              <a:xfrm>
                <a:off x="2448" y="1488"/>
                <a:ext cx="124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45" name="文本框 551944"/>
              <p:cNvSpPr txBox="1"/>
              <p:nvPr/>
            </p:nvSpPr>
            <p:spPr>
              <a:xfrm>
                <a:off x="3552" y="1920"/>
                <a:ext cx="124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L.inh = REAL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46" name="文本框 551945"/>
              <p:cNvSpPr txBox="1"/>
              <p:nvPr/>
            </p:nvSpPr>
            <p:spPr>
              <a:xfrm>
                <a:off x="1440" y="1920"/>
                <a:ext cx="124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T.type = REAL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47" name="直接连接符 551946"/>
              <p:cNvSpPr/>
              <p:nvPr/>
            </p:nvSpPr>
            <p:spPr>
              <a:xfrm>
                <a:off x="3168" y="1728"/>
                <a:ext cx="1008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1948" name="直接连接符 551947"/>
              <p:cNvSpPr/>
              <p:nvPr/>
            </p:nvSpPr>
            <p:spPr>
              <a:xfrm flipH="1">
                <a:off x="2064" y="1728"/>
                <a:ext cx="91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1953" name="文本框 551952"/>
              <p:cNvSpPr txBox="1"/>
              <p:nvPr/>
            </p:nvSpPr>
            <p:spPr>
              <a:xfrm>
                <a:off x="3552" y="2304"/>
                <a:ext cx="124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,</a:t>
                </a:r>
                <a:endParaRPr lang="en-US" altLang="zh-CN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54" name="直接连接符 551953"/>
              <p:cNvSpPr/>
              <p:nvPr/>
            </p:nvSpPr>
            <p:spPr>
              <a:xfrm>
                <a:off x="4176" y="211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1955" name="文本框 551954"/>
              <p:cNvSpPr txBox="1"/>
              <p:nvPr/>
            </p:nvSpPr>
            <p:spPr>
              <a:xfrm>
                <a:off x="4224" y="2304"/>
                <a:ext cx="124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id</a:t>
                </a:r>
                <a:r>
                  <a:rPr lang="en-US" altLang="zh-CN" baseline="-2500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56" name="文本框 551955"/>
              <p:cNvSpPr txBox="1"/>
              <p:nvPr/>
            </p:nvSpPr>
            <p:spPr>
              <a:xfrm>
                <a:off x="2928" y="2304"/>
                <a:ext cx="124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L.inh = REAL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57" name="直接连接符 551956"/>
              <p:cNvSpPr/>
              <p:nvPr/>
            </p:nvSpPr>
            <p:spPr>
              <a:xfrm>
                <a:off x="4272" y="2112"/>
                <a:ext cx="576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1958" name="直接连接符 551957"/>
              <p:cNvSpPr/>
              <p:nvPr/>
            </p:nvSpPr>
            <p:spPr>
              <a:xfrm flipH="1">
                <a:off x="3552" y="2112"/>
                <a:ext cx="528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1959" name="文本框 551958"/>
              <p:cNvSpPr txBox="1"/>
              <p:nvPr/>
            </p:nvSpPr>
            <p:spPr>
              <a:xfrm>
                <a:off x="1440" y="2304"/>
                <a:ext cx="124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real</a:t>
                </a:r>
                <a:endParaRPr lang="en-US" altLang="zh-CN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60" name="直接连接符 551959"/>
              <p:cNvSpPr/>
              <p:nvPr/>
            </p:nvSpPr>
            <p:spPr>
              <a:xfrm>
                <a:off x="2064" y="211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1965" name="文本框 551964"/>
              <p:cNvSpPr txBox="1"/>
              <p:nvPr/>
            </p:nvSpPr>
            <p:spPr>
              <a:xfrm>
                <a:off x="2256" y="3120"/>
                <a:ext cx="124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id</a:t>
                </a:r>
                <a:r>
                  <a:rPr lang="en-US" altLang="zh-CN" baseline="-250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66" name="直接连接符 551965"/>
              <p:cNvSpPr/>
              <p:nvPr/>
            </p:nvSpPr>
            <p:spPr>
              <a:xfrm>
                <a:off x="2880" y="2928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1971" name="文本框 551970"/>
              <p:cNvSpPr txBox="1"/>
              <p:nvPr/>
            </p:nvSpPr>
            <p:spPr>
              <a:xfrm>
                <a:off x="2880" y="2736"/>
                <a:ext cx="1248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,</a:t>
                </a:r>
                <a:endParaRPr lang="en-US" altLang="zh-CN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72" name="直接连接符 551971"/>
              <p:cNvSpPr/>
              <p:nvPr/>
            </p:nvSpPr>
            <p:spPr>
              <a:xfrm>
                <a:off x="3504" y="2544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1973" name="文本框 551972"/>
              <p:cNvSpPr txBox="1"/>
              <p:nvPr/>
            </p:nvSpPr>
            <p:spPr>
              <a:xfrm>
                <a:off x="3552" y="2736"/>
                <a:ext cx="1248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id</a:t>
                </a:r>
                <a:r>
                  <a:rPr lang="en-US" altLang="zh-CN" baseline="-2500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74" name="文本框 551973"/>
              <p:cNvSpPr txBox="1"/>
              <p:nvPr/>
            </p:nvSpPr>
            <p:spPr>
              <a:xfrm>
                <a:off x="2256" y="2736"/>
                <a:ext cx="1248" cy="1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L.inh = REAL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975" name="直接连接符 551974"/>
              <p:cNvSpPr/>
              <p:nvPr/>
            </p:nvSpPr>
            <p:spPr>
              <a:xfrm>
                <a:off x="3600" y="2544"/>
                <a:ext cx="576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1976" name="直接连接符 551975"/>
              <p:cNvSpPr/>
              <p:nvPr/>
            </p:nvSpPr>
            <p:spPr>
              <a:xfrm flipH="1">
                <a:off x="2880" y="2544"/>
                <a:ext cx="528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51978" name="任意多边形 551977"/>
            <p:cNvSpPr/>
            <p:nvPr/>
          </p:nvSpPr>
          <p:spPr>
            <a:xfrm>
              <a:off x="2496" y="1872"/>
              <a:ext cx="912" cy="231"/>
            </a:xfrm>
            <a:custGeom>
              <a:avLst/>
              <a:gdLst>
                <a:gd name="txL" fmla="*/ 3375 w 21600"/>
                <a:gd name="txT" fmla="*/ 4388 h 21600"/>
                <a:gd name="txR" fmla="*/ 18394 w 21600"/>
                <a:gd name="txB" fmla="*/ 17212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4388"/>
                  </a:lnTo>
                  <a:lnTo>
                    <a:pt x="3375" y="4388"/>
                  </a:lnTo>
                  <a:lnTo>
                    <a:pt x="3375" y="17212"/>
                  </a:lnTo>
                  <a:lnTo>
                    <a:pt x="16200" y="17212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4388"/>
                  </a:moveTo>
                  <a:lnTo>
                    <a:pt x="1350" y="17212"/>
                  </a:lnTo>
                  <a:lnTo>
                    <a:pt x="2700" y="17212"/>
                  </a:lnTo>
                  <a:lnTo>
                    <a:pt x="2700" y="4388"/>
                  </a:lnTo>
                  <a:close/>
                </a:path>
                <a:path w="21600" h="21600">
                  <a:moveTo>
                    <a:pt x="0" y="4388"/>
                  </a:moveTo>
                  <a:lnTo>
                    <a:pt x="0" y="17212"/>
                  </a:lnTo>
                  <a:lnTo>
                    <a:pt x="675" y="17212"/>
                  </a:lnTo>
                  <a:lnTo>
                    <a:pt x="675" y="4388"/>
                  </a:lnTo>
                  <a:close/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1979" name="任意多边形 551978"/>
            <p:cNvSpPr/>
            <p:nvPr/>
          </p:nvSpPr>
          <p:spPr>
            <a:xfrm rot="9011715">
              <a:off x="2832" y="2304"/>
              <a:ext cx="912" cy="287"/>
            </a:xfrm>
            <a:custGeom>
              <a:avLst/>
              <a:gdLst>
                <a:gd name="txL" fmla="*/ 3375 w 21600"/>
                <a:gd name="txT" fmla="*/ 5400 h 21600"/>
                <a:gd name="txR" fmla="*/ 18900 w 21600"/>
                <a:gd name="txB" fmla="*/ 16200 h 21600"/>
              </a:gdLst>
              <a:ahLst/>
              <a:cxnLst>
                <a:cxn ang="270">
                  <a:pos x="16200" y="0"/>
                </a:cxn>
                <a:cxn ang="180">
                  <a:pos x="0" y="10800"/>
                </a:cxn>
                <a:cxn ang="90">
                  <a:pos x="16200" y="21600"/>
                </a:cxn>
                <a:cxn ang="0">
                  <a:pos x="21600" y="10800"/>
                </a:cxn>
              </a:cxnLst>
              <a:rect l="txL" t="txT" r="txR" b="txB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986" name="标题 5539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2. Syntax-Directed Definition: Examples</a:t>
            </a:r>
            <a:endParaRPr lang="en-US" altLang="zh-CN" sz="3200"/>
          </a:p>
        </p:txBody>
      </p:sp>
      <p:sp>
        <p:nvSpPr>
          <p:cNvPr id="553987" name="文本占位符 5539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Construction of Syntax Trees</a:t>
            </a:r>
            <a:endParaRPr lang="en-US" altLang="zh-CN"/>
          </a:p>
          <a:p>
            <a:r>
              <a:rPr lang="en-US" altLang="zh-CN"/>
              <a:t>Construction of DAG</a:t>
            </a:r>
            <a:endParaRPr lang="en-US" altLang="zh-CN"/>
          </a:p>
          <a:p>
            <a:r>
              <a:rPr lang="en-US" altLang="zh-CN"/>
              <a:t>Type Structure of Arrays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4226" name="标题 5642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Syntax Trees</a:t>
            </a:r>
            <a:endParaRPr lang="en-US" altLang="zh-CN"/>
          </a:p>
        </p:txBody>
      </p:sp>
      <p:graphicFrame>
        <p:nvGraphicFramePr>
          <p:cNvPr id="564277" name="内容占位符 564276"/>
          <p:cNvGraphicFramePr/>
          <p:nvPr>
            <p:ph idx="1"/>
          </p:nvPr>
        </p:nvGraphicFramePr>
        <p:xfrm>
          <a:off x="1370013" y="1827213"/>
          <a:ext cx="7313613" cy="3811588"/>
        </p:xfrm>
        <a:graphic>
          <a:graphicData uri="http://schemas.openxmlformats.org/drawingml/2006/table">
            <a:tbl>
              <a:tblPr/>
              <a:tblGrid>
                <a:gridCol w="687388"/>
                <a:gridCol w="1752600"/>
                <a:gridCol w="4873625"/>
              </a:tblGrid>
              <a:tr h="584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/>
                        <a:t>No.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/>
                        <a:t>Productions</a:t>
                      </a:r>
                      <a:endParaRPr lang="zh-CN" altLang="en-US" sz="19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/>
                        <a:t>Semantic Rules</a:t>
                      </a:r>
                      <a:endParaRPr lang="zh-CN" altLang="en-US" sz="19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381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1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E</a:t>
                      </a:r>
                      <a:r>
                        <a:rPr lang="en-US" altLang="zh-CN" sz="1700" baseline="-25000"/>
                        <a:t>1</a:t>
                      </a:r>
                      <a:r>
                        <a:rPr lang="en-US" altLang="zh-CN" sz="1700"/>
                        <a:t> </a:t>
                      </a:r>
                      <a:r>
                        <a:rPr lang="en-US" altLang="zh-CN" sz="1700" b="1"/>
                        <a:t>+</a:t>
                      </a:r>
                      <a:r>
                        <a:rPr lang="en-US" altLang="zh-CN" sz="1700"/>
                        <a:t> 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E.node = </a:t>
                      </a:r>
                      <a:r>
                        <a:rPr lang="en-US" altLang="zh-CN" sz="1700" b="1"/>
                        <a:t>new</a:t>
                      </a:r>
                      <a:r>
                        <a:rPr lang="en-US" altLang="zh-CN" sz="1700"/>
                        <a:t> Node('+', E</a:t>
                      </a:r>
                      <a:r>
                        <a:rPr lang="en-US" altLang="zh-CN" sz="1700" baseline="-25000"/>
                        <a:t>1</a:t>
                      </a:r>
                      <a:r>
                        <a:rPr lang="en-US" altLang="zh-CN" sz="1700"/>
                        <a:t>.node, T.node)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2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E</a:t>
                      </a:r>
                      <a:r>
                        <a:rPr lang="en-US" altLang="zh-CN" sz="1700" baseline="-25000"/>
                        <a:t>1</a:t>
                      </a:r>
                      <a:r>
                        <a:rPr lang="en-US" altLang="zh-CN" sz="1700"/>
                        <a:t> </a:t>
                      </a:r>
                      <a:r>
                        <a:rPr lang="en-US" altLang="zh-CN" sz="1700" b="1"/>
                        <a:t>–</a:t>
                      </a:r>
                      <a:r>
                        <a:rPr lang="en-US" altLang="zh-CN" sz="1700"/>
                        <a:t> 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E.node = </a:t>
                      </a:r>
                      <a:r>
                        <a:rPr lang="en-US" altLang="zh-CN" sz="1700" b="1"/>
                        <a:t>new</a:t>
                      </a:r>
                      <a:r>
                        <a:rPr lang="en-US" altLang="zh-CN" sz="1700"/>
                        <a:t> Node('–', E</a:t>
                      </a:r>
                      <a:r>
                        <a:rPr lang="en-US" altLang="zh-CN" sz="1700" baseline="-25000"/>
                        <a:t>1</a:t>
                      </a:r>
                      <a:r>
                        <a:rPr lang="en-US" altLang="zh-CN" sz="1700"/>
                        <a:t>.node, T.node)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3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E.node = T.node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4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(</a:t>
                      </a:r>
                      <a:r>
                        <a:rPr lang="en-US" altLang="zh-CN" sz="1700"/>
                        <a:t> E </a:t>
                      </a:r>
                      <a:r>
                        <a:rPr lang="en-US" altLang="zh-CN" sz="1700" b="1"/>
                        <a:t>)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T.node = E.node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5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id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T.node = </a:t>
                      </a:r>
                      <a:r>
                        <a:rPr lang="en-US" altLang="zh-CN" sz="1700" b="1"/>
                        <a:t>new </a:t>
                      </a:r>
                      <a:r>
                        <a:rPr lang="en-US" altLang="zh-CN" sz="1700"/>
                        <a:t>Leaf(</a:t>
                      </a:r>
                      <a:r>
                        <a:rPr lang="en-US" altLang="zh-CN" sz="1700" b="1"/>
                        <a:t>id</a:t>
                      </a:r>
                      <a:r>
                        <a:rPr lang="en-US" altLang="zh-CN" sz="1700"/>
                        <a:t>, </a:t>
                      </a:r>
                      <a:r>
                        <a:rPr lang="en-US" altLang="zh-CN" sz="1700" b="1"/>
                        <a:t>id</a:t>
                      </a:r>
                      <a:r>
                        <a:rPr lang="en-US" altLang="zh-CN" sz="1700"/>
                        <a:t>.entry)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6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num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T.node = </a:t>
                      </a:r>
                      <a:r>
                        <a:rPr lang="en-US" altLang="zh-CN" sz="1700" b="1"/>
                        <a:t>new </a:t>
                      </a:r>
                      <a:r>
                        <a:rPr lang="en-US" altLang="zh-CN" sz="1700"/>
                        <a:t>Leaf(</a:t>
                      </a:r>
                      <a:r>
                        <a:rPr lang="en-US" altLang="zh-CN" sz="1700" b="1"/>
                        <a:t>num</a:t>
                      </a:r>
                      <a:r>
                        <a:rPr lang="en-US" altLang="zh-CN" sz="1700"/>
                        <a:t>, </a:t>
                      </a:r>
                      <a:r>
                        <a:rPr lang="en-US" altLang="zh-CN" sz="1700" b="1"/>
                        <a:t>num</a:t>
                      </a:r>
                      <a:r>
                        <a:rPr lang="en-US" altLang="zh-CN" sz="1700"/>
                        <a:t>.val)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6274" name="标题 5662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Syntax Trees (cont')</a:t>
            </a:r>
            <a:endParaRPr lang="en-US" altLang="zh-CN"/>
          </a:p>
        </p:txBody>
      </p:sp>
      <p:sp>
        <p:nvSpPr>
          <p:cNvPr id="566275" name="文本占位符 566274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</p:spPr>
        <p:txBody>
          <a:bodyPr/>
          <a:p>
            <a:r>
              <a:rPr lang="en-US" altLang="zh-CN" sz="2500"/>
              <a:t>Syntax tree for </a:t>
            </a:r>
            <a:r>
              <a:rPr lang="en-US" altLang="zh-CN" sz="2500" b="1"/>
              <a:t>a – 4 + c</a:t>
            </a:r>
            <a:endParaRPr lang="en-US" altLang="zh-CN" sz="2500"/>
          </a:p>
        </p:txBody>
      </p:sp>
      <p:grpSp>
        <p:nvGrpSpPr>
          <p:cNvPr id="566341" name="组合 566340"/>
          <p:cNvGrpSpPr/>
          <p:nvPr/>
        </p:nvGrpSpPr>
        <p:grpSpPr>
          <a:xfrm>
            <a:off x="457200" y="2171700"/>
            <a:ext cx="8305800" cy="3924300"/>
            <a:chOff x="288" y="1368"/>
            <a:chExt cx="5232" cy="2472"/>
          </a:xfrm>
        </p:grpSpPr>
        <p:grpSp>
          <p:nvGrpSpPr>
            <p:cNvPr id="566327" name="组合 566326"/>
            <p:cNvGrpSpPr/>
            <p:nvPr/>
          </p:nvGrpSpPr>
          <p:grpSpPr>
            <a:xfrm>
              <a:off x="288" y="1488"/>
              <a:ext cx="3064" cy="2151"/>
              <a:chOff x="288" y="1488"/>
              <a:chExt cx="3064" cy="2151"/>
            </a:xfrm>
          </p:grpSpPr>
          <p:sp>
            <p:nvSpPr>
              <p:cNvPr id="566278" name="文本框 566277"/>
              <p:cNvSpPr txBox="1"/>
              <p:nvPr/>
            </p:nvSpPr>
            <p:spPr>
              <a:xfrm>
                <a:off x="1536" y="1488"/>
                <a:ext cx="1144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E.node =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279" name="文本框 566278"/>
              <p:cNvSpPr txBox="1"/>
              <p:nvPr/>
            </p:nvSpPr>
            <p:spPr>
              <a:xfrm>
                <a:off x="2208" y="1968"/>
                <a:ext cx="114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T.node =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280" name="文本框 566279"/>
              <p:cNvSpPr txBox="1"/>
              <p:nvPr/>
            </p:nvSpPr>
            <p:spPr>
              <a:xfrm>
                <a:off x="864" y="1968"/>
                <a:ext cx="114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E.node =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281" name="直接连接符 566280"/>
              <p:cNvSpPr/>
              <p:nvPr/>
            </p:nvSpPr>
            <p:spPr>
              <a:xfrm>
                <a:off x="2160" y="1728"/>
                <a:ext cx="576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282" name="直接连接符 566281"/>
              <p:cNvSpPr/>
              <p:nvPr/>
            </p:nvSpPr>
            <p:spPr>
              <a:xfrm flipH="1">
                <a:off x="1440" y="1728"/>
                <a:ext cx="54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283" name="文本框 566282"/>
              <p:cNvSpPr txBox="1"/>
              <p:nvPr/>
            </p:nvSpPr>
            <p:spPr>
              <a:xfrm>
                <a:off x="2208" y="2429"/>
                <a:ext cx="114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id</a:t>
                </a:r>
                <a:endParaRPr lang="en-US" altLang="zh-CN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284" name="直接连接符 566283"/>
              <p:cNvSpPr/>
              <p:nvPr/>
            </p:nvSpPr>
            <p:spPr>
              <a:xfrm>
                <a:off x="2736" y="2208"/>
                <a:ext cx="1" cy="23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289" name="文本框 566288"/>
              <p:cNvSpPr txBox="1"/>
              <p:nvPr/>
            </p:nvSpPr>
            <p:spPr>
              <a:xfrm>
                <a:off x="1376" y="2928"/>
                <a:ext cx="114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num</a:t>
                </a:r>
                <a:endParaRPr lang="en-US" altLang="zh-CN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290" name="直接连接符 566289"/>
              <p:cNvSpPr/>
              <p:nvPr/>
            </p:nvSpPr>
            <p:spPr>
              <a:xfrm>
                <a:off x="1948" y="2698"/>
                <a:ext cx="1" cy="23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02" name="文本框 566301"/>
              <p:cNvSpPr txBox="1"/>
              <p:nvPr/>
            </p:nvSpPr>
            <p:spPr>
              <a:xfrm>
                <a:off x="1824" y="1968"/>
                <a:ext cx="480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03" name="直接连接符 566302"/>
              <p:cNvSpPr/>
              <p:nvPr/>
            </p:nvSpPr>
            <p:spPr>
              <a:xfrm>
                <a:off x="2060" y="1737"/>
                <a:ext cx="1" cy="2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04" name="文本框 566303"/>
              <p:cNvSpPr txBox="1"/>
              <p:nvPr/>
            </p:nvSpPr>
            <p:spPr>
              <a:xfrm>
                <a:off x="1392" y="2448"/>
                <a:ext cx="114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T.node =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05" name="文本框 566304"/>
              <p:cNvSpPr txBox="1"/>
              <p:nvPr/>
            </p:nvSpPr>
            <p:spPr>
              <a:xfrm>
                <a:off x="288" y="2448"/>
                <a:ext cx="114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E.node =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06" name="直接连接符 566305"/>
              <p:cNvSpPr/>
              <p:nvPr/>
            </p:nvSpPr>
            <p:spPr>
              <a:xfrm>
                <a:off x="1440" y="2208"/>
                <a:ext cx="48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07" name="直接连接符 566306"/>
              <p:cNvSpPr/>
              <p:nvPr/>
            </p:nvSpPr>
            <p:spPr>
              <a:xfrm flipH="1">
                <a:off x="816" y="2208"/>
                <a:ext cx="448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08" name="文本框 566307"/>
              <p:cNvSpPr txBox="1"/>
              <p:nvPr/>
            </p:nvSpPr>
            <p:spPr>
              <a:xfrm>
                <a:off x="1152" y="2448"/>
                <a:ext cx="384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–</a:t>
                </a:r>
                <a:endPara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09" name="直接连接符 566308"/>
              <p:cNvSpPr/>
              <p:nvPr/>
            </p:nvSpPr>
            <p:spPr>
              <a:xfrm>
                <a:off x="1340" y="2217"/>
                <a:ext cx="1" cy="2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10" name="文本框 566309"/>
              <p:cNvSpPr txBox="1"/>
              <p:nvPr/>
            </p:nvSpPr>
            <p:spPr>
              <a:xfrm>
                <a:off x="288" y="2928"/>
                <a:ext cx="114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T.node =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11" name="直接连接符 566310"/>
              <p:cNvSpPr/>
              <p:nvPr/>
            </p:nvSpPr>
            <p:spPr>
              <a:xfrm>
                <a:off x="860" y="2698"/>
                <a:ext cx="1" cy="23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12" name="文本框 566311"/>
              <p:cNvSpPr txBox="1"/>
              <p:nvPr/>
            </p:nvSpPr>
            <p:spPr>
              <a:xfrm>
                <a:off x="288" y="3408"/>
                <a:ext cx="114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id</a:t>
                </a:r>
                <a:endParaRPr lang="en-US" altLang="zh-CN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13" name="直接连接符 566312"/>
              <p:cNvSpPr/>
              <p:nvPr/>
            </p:nvSpPr>
            <p:spPr>
              <a:xfrm>
                <a:off x="860" y="3178"/>
                <a:ext cx="1" cy="23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6314" name="折角形 566313"/>
            <p:cNvSpPr/>
            <p:nvPr/>
          </p:nvSpPr>
          <p:spPr>
            <a:xfrm>
              <a:off x="3216" y="2784"/>
              <a:ext cx="2304" cy="1056"/>
            </a:xfrm>
            <a:prstGeom prst="foldedCorner">
              <a:avLst>
                <a:gd name="adj" fmla="val 12500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(1)  p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new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Leaf(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entry-a)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(2)  p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new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Leaf(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num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4)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(3)  p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new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Node('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', p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p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(4)  p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new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Leaf(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entry-c)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l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(5)  p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new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Node('</a:t>
              </a:r>
              <a:r>
                <a:rPr lang="en-US" altLang="zh-CN" b="1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', p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p</a:t>
              </a:r>
              <a:r>
                <a:rPr lang="en-US" altLang="zh-CN" baseline="-25000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66326" name="组合 566325"/>
            <p:cNvGrpSpPr/>
            <p:nvPr/>
          </p:nvGrpSpPr>
          <p:grpSpPr>
            <a:xfrm>
              <a:off x="3216" y="1632"/>
              <a:ext cx="2304" cy="1056"/>
              <a:chOff x="3216" y="1632"/>
              <a:chExt cx="2304" cy="1056"/>
            </a:xfrm>
          </p:grpSpPr>
          <p:sp>
            <p:nvSpPr>
              <p:cNvPr id="566315" name="文本框 566314"/>
              <p:cNvSpPr txBox="1"/>
              <p:nvPr/>
            </p:nvSpPr>
            <p:spPr>
              <a:xfrm>
                <a:off x="3408" y="2400"/>
                <a:ext cx="52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id</a:t>
                </a:r>
                <a:endPara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16" name="文本框 566315"/>
              <p:cNvSpPr txBox="1"/>
              <p:nvPr/>
            </p:nvSpPr>
            <p:spPr>
              <a:xfrm>
                <a:off x="4608" y="2016"/>
                <a:ext cx="52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id</a:t>
                </a:r>
                <a:endPara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17" name="文本框 566316"/>
              <p:cNvSpPr txBox="1"/>
              <p:nvPr/>
            </p:nvSpPr>
            <p:spPr>
              <a:xfrm>
                <a:off x="4032" y="2400"/>
                <a:ext cx="52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num</a:t>
                </a:r>
                <a:endPara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18" name="文本框 566317"/>
              <p:cNvSpPr txBox="1"/>
              <p:nvPr/>
            </p:nvSpPr>
            <p:spPr>
              <a:xfrm>
                <a:off x="3696" y="2016"/>
                <a:ext cx="52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–</a:t>
                </a:r>
                <a:endPara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19" name="文本框 566318"/>
              <p:cNvSpPr txBox="1"/>
              <p:nvPr/>
            </p:nvSpPr>
            <p:spPr>
              <a:xfrm>
                <a:off x="4128" y="1632"/>
                <a:ext cx="52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6320" name="直接连接符 566319"/>
              <p:cNvSpPr/>
              <p:nvPr/>
            </p:nvSpPr>
            <p:spPr>
              <a:xfrm flipV="1">
                <a:off x="3648" y="2256"/>
                <a:ext cx="288" cy="144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21" name="直接连接符 566320"/>
              <p:cNvSpPr/>
              <p:nvPr/>
            </p:nvSpPr>
            <p:spPr>
              <a:xfrm flipH="1" flipV="1">
                <a:off x="3984" y="2256"/>
                <a:ext cx="288" cy="144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22" name="直接连接符 566321"/>
              <p:cNvSpPr/>
              <p:nvPr/>
            </p:nvSpPr>
            <p:spPr>
              <a:xfrm flipV="1">
                <a:off x="3936" y="1872"/>
                <a:ext cx="336" cy="144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23" name="直接连接符 566322"/>
              <p:cNvSpPr/>
              <p:nvPr/>
            </p:nvSpPr>
            <p:spPr>
              <a:xfrm>
                <a:off x="4512" y="1872"/>
                <a:ext cx="336" cy="144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324" name="折角形 566323"/>
              <p:cNvSpPr/>
              <p:nvPr/>
            </p:nvSpPr>
            <p:spPr>
              <a:xfrm>
                <a:off x="3216" y="1632"/>
                <a:ext cx="2304" cy="1056"/>
              </a:xfrm>
              <a:prstGeom prst="foldedCorner">
                <a:avLst>
                  <a:gd name="adj" fmla="val 12500"/>
                </a:avLst>
              </a:prstGeom>
              <a:noFill/>
              <a:ln w="952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66328" name="任意多边形 566327"/>
            <p:cNvSpPr/>
            <p:nvPr/>
          </p:nvSpPr>
          <p:spPr>
            <a:xfrm>
              <a:off x="1200" y="2544"/>
              <a:ext cx="2352" cy="1000"/>
            </a:xfrm>
            <a:custGeom>
              <a:avLst/>
              <a:gdLst/>
              <a:ahLst/>
              <a:cxnLst/>
              <a:pathLst>
                <a:path w="2352" h="1000">
                  <a:moveTo>
                    <a:pt x="0" y="528"/>
                  </a:moveTo>
                  <a:cubicBezTo>
                    <a:pt x="356" y="764"/>
                    <a:pt x="712" y="1000"/>
                    <a:pt x="1104" y="912"/>
                  </a:cubicBezTo>
                  <a:cubicBezTo>
                    <a:pt x="1496" y="824"/>
                    <a:pt x="1924" y="412"/>
                    <a:pt x="2352" y="0"/>
                  </a:cubicBezTo>
                </a:path>
              </a:pathLst>
            </a:custGeom>
            <a:noFill/>
            <a:ln w="9525" cap="flat" cmpd="sng">
              <a:solidFill>
                <a:srgbClr val="006600"/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6329" name="任意多边形 566328"/>
            <p:cNvSpPr/>
            <p:nvPr/>
          </p:nvSpPr>
          <p:spPr>
            <a:xfrm>
              <a:off x="2352" y="2592"/>
              <a:ext cx="1776" cy="384"/>
            </a:xfrm>
            <a:custGeom>
              <a:avLst/>
              <a:gdLst/>
              <a:ahLst/>
              <a:cxnLst/>
              <a:pathLst>
                <a:path w="1776" h="384">
                  <a:moveTo>
                    <a:pt x="0" y="0"/>
                  </a:moveTo>
                  <a:cubicBezTo>
                    <a:pt x="44" y="192"/>
                    <a:pt x="88" y="384"/>
                    <a:pt x="384" y="384"/>
                  </a:cubicBezTo>
                  <a:cubicBezTo>
                    <a:pt x="680" y="384"/>
                    <a:pt x="1228" y="192"/>
                    <a:pt x="1776" y="0"/>
                  </a:cubicBezTo>
                </a:path>
              </a:pathLst>
            </a:custGeom>
            <a:noFill/>
            <a:ln w="9525" cap="flat" cmpd="sng">
              <a:solidFill>
                <a:srgbClr val="006600">
                  <a:alpha val="100000"/>
                </a:srgbClr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6331" name="任意多边形 566330"/>
            <p:cNvSpPr/>
            <p:nvPr/>
          </p:nvSpPr>
          <p:spPr>
            <a:xfrm>
              <a:off x="1200" y="2496"/>
              <a:ext cx="2304" cy="352"/>
            </a:xfrm>
            <a:custGeom>
              <a:avLst/>
              <a:gdLst/>
              <a:ahLst/>
              <a:cxnLst/>
              <a:pathLst>
                <a:path w="2304" h="352">
                  <a:moveTo>
                    <a:pt x="0" y="96"/>
                  </a:moveTo>
                  <a:cubicBezTo>
                    <a:pt x="24" y="224"/>
                    <a:pt x="48" y="352"/>
                    <a:pt x="432" y="336"/>
                  </a:cubicBezTo>
                  <a:cubicBezTo>
                    <a:pt x="816" y="320"/>
                    <a:pt x="1560" y="160"/>
                    <a:pt x="2304" y="0"/>
                  </a:cubicBezTo>
                </a:path>
              </a:pathLst>
            </a:custGeom>
            <a:noFill/>
            <a:ln w="9525" cap="flat" cmpd="sng">
              <a:solidFill>
                <a:srgbClr val="006600">
                  <a:alpha val="100000"/>
                </a:srgbClr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6332" name="任意多边形 566331"/>
            <p:cNvSpPr/>
            <p:nvPr/>
          </p:nvSpPr>
          <p:spPr>
            <a:xfrm>
              <a:off x="1824" y="1816"/>
              <a:ext cx="2016" cy="296"/>
            </a:xfrm>
            <a:custGeom>
              <a:avLst/>
              <a:gdLst/>
              <a:ahLst/>
              <a:cxnLst/>
              <a:pathLst>
                <a:path w="2016" h="296">
                  <a:moveTo>
                    <a:pt x="0" y="248"/>
                  </a:moveTo>
                  <a:cubicBezTo>
                    <a:pt x="240" y="124"/>
                    <a:pt x="480" y="0"/>
                    <a:pt x="816" y="8"/>
                  </a:cubicBezTo>
                  <a:cubicBezTo>
                    <a:pt x="1152" y="16"/>
                    <a:pt x="1584" y="156"/>
                    <a:pt x="2016" y="296"/>
                  </a:cubicBezTo>
                </a:path>
              </a:pathLst>
            </a:custGeom>
            <a:noFill/>
            <a:ln w="9525" cap="flat" cmpd="sng">
              <a:solidFill>
                <a:srgbClr val="006600">
                  <a:alpha val="100000"/>
                </a:srgbClr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6333" name="任意多边形 566332"/>
            <p:cNvSpPr/>
            <p:nvPr/>
          </p:nvSpPr>
          <p:spPr>
            <a:xfrm>
              <a:off x="2496" y="1368"/>
              <a:ext cx="1776" cy="360"/>
            </a:xfrm>
            <a:custGeom>
              <a:avLst/>
              <a:gdLst/>
              <a:ahLst/>
              <a:cxnLst/>
              <a:pathLst>
                <a:path w="1776" h="360">
                  <a:moveTo>
                    <a:pt x="0" y="216"/>
                  </a:moveTo>
                  <a:cubicBezTo>
                    <a:pt x="284" y="108"/>
                    <a:pt x="568" y="0"/>
                    <a:pt x="864" y="24"/>
                  </a:cubicBezTo>
                  <a:cubicBezTo>
                    <a:pt x="1160" y="48"/>
                    <a:pt x="1468" y="204"/>
                    <a:pt x="1776" y="360"/>
                  </a:cubicBezTo>
                </a:path>
              </a:pathLst>
            </a:custGeom>
            <a:noFill/>
            <a:ln w="9525" cap="flat" cmpd="sng">
              <a:solidFill>
                <a:srgbClr val="006600">
                  <a:alpha val="100000"/>
                </a:srgbClr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6334" name="任意多边形 566333"/>
            <p:cNvSpPr/>
            <p:nvPr/>
          </p:nvSpPr>
          <p:spPr>
            <a:xfrm>
              <a:off x="3168" y="2112"/>
              <a:ext cx="1536" cy="296"/>
            </a:xfrm>
            <a:custGeom>
              <a:avLst/>
              <a:gdLst/>
              <a:ahLst/>
              <a:cxnLst/>
              <a:pathLst>
                <a:path w="1536" h="296">
                  <a:moveTo>
                    <a:pt x="0" y="0"/>
                  </a:moveTo>
                  <a:cubicBezTo>
                    <a:pt x="256" y="140"/>
                    <a:pt x="512" y="280"/>
                    <a:pt x="768" y="288"/>
                  </a:cubicBezTo>
                  <a:cubicBezTo>
                    <a:pt x="1024" y="296"/>
                    <a:pt x="1280" y="172"/>
                    <a:pt x="1536" y="48"/>
                  </a:cubicBezTo>
                </a:path>
              </a:pathLst>
            </a:custGeom>
            <a:noFill/>
            <a:ln w="9525" cap="flat" cmpd="sng">
              <a:solidFill>
                <a:srgbClr val="006600">
                  <a:alpha val="100000"/>
                </a:srgbClr>
              </a:solidFill>
              <a:prstDash val="dash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6335" name="椭圆 566334"/>
            <p:cNvSpPr/>
            <p:nvPr/>
          </p:nvSpPr>
          <p:spPr>
            <a:xfrm>
              <a:off x="115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dash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6336" name="椭圆 566335"/>
            <p:cNvSpPr/>
            <p:nvPr/>
          </p:nvSpPr>
          <p:spPr>
            <a:xfrm>
              <a:off x="2448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dash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6337" name="椭圆 566336"/>
            <p:cNvSpPr/>
            <p:nvPr/>
          </p:nvSpPr>
          <p:spPr>
            <a:xfrm>
              <a:off x="3072" y="2016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dash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6338" name="椭圆 566337"/>
            <p:cNvSpPr/>
            <p:nvPr/>
          </p:nvSpPr>
          <p:spPr>
            <a:xfrm>
              <a:off x="1728" y="1968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dash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6339" name="椭圆 566338"/>
            <p:cNvSpPr/>
            <p:nvPr/>
          </p:nvSpPr>
          <p:spPr>
            <a:xfrm>
              <a:off x="2256" y="2400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dash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6340" name="椭圆 566339"/>
            <p:cNvSpPr/>
            <p:nvPr/>
          </p:nvSpPr>
          <p:spPr>
            <a:xfrm>
              <a:off x="1104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dash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9346" name="标题 5693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DAG</a:t>
            </a:r>
            <a:endParaRPr lang="en-US" altLang="zh-CN"/>
          </a:p>
        </p:txBody>
      </p:sp>
      <p:sp>
        <p:nvSpPr>
          <p:cNvPr id="569347" name="文本占位符 569346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</p:spPr>
        <p:txBody>
          <a:bodyPr/>
          <a:p>
            <a:r>
              <a:rPr lang="en-US" altLang="zh-CN" sz="2500"/>
              <a:t>DAG: Directed Acyclic Graph</a:t>
            </a:r>
            <a:endParaRPr lang="en-US" altLang="zh-CN" sz="2500"/>
          </a:p>
          <a:p>
            <a:pPr lvl="1"/>
            <a:r>
              <a:rPr lang="en-US" altLang="zh-CN" sz="2100" b="1"/>
              <a:t>a + a * (b – c) + (b – c) * d</a:t>
            </a:r>
            <a:endParaRPr lang="en-US" altLang="zh-CN" sz="2100" b="1"/>
          </a:p>
        </p:txBody>
      </p:sp>
      <p:sp>
        <p:nvSpPr>
          <p:cNvPr id="569371" name="折角形 569370"/>
          <p:cNvSpPr/>
          <p:nvPr/>
        </p:nvSpPr>
        <p:spPr>
          <a:xfrm>
            <a:off x="4495800" y="2590800"/>
            <a:ext cx="3962400" cy="4038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(1)	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Leaf(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 entry-a)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(2)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6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Leaf(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entry-a)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(3)	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Leaf(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 entry-b)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(4)	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Leaf(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 entry-c)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(5)	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Node('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',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(6)	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Node('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',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(7)	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Node('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',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(8)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6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Leaf(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entry-b)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(9)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6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Leaf(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entry-c)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(10)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16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Node('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', p</a:t>
            </a:r>
            <a:r>
              <a:rPr lang="en-US" altLang="zh-CN" sz="16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p</a:t>
            </a:r>
            <a:r>
              <a:rPr lang="en-US" altLang="zh-CN" sz="16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(11)	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Leaf(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 entry-d)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(12)	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Node('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',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25000"/>
              </a:spcBef>
              <a:tabLst>
                <a:tab pos="54292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(13)	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Node('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',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 p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69409" name="组合 569408"/>
          <p:cNvGrpSpPr/>
          <p:nvPr/>
        </p:nvGrpSpPr>
        <p:grpSpPr>
          <a:xfrm>
            <a:off x="1143000" y="2895600"/>
            <a:ext cx="3124200" cy="2743200"/>
            <a:chOff x="672" y="1920"/>
            <a:chExt cx="1968" cy="1728"/>
          </a:xfrm>
        </p:grpSpPr>
        <p:sp>
          <p:nvSpPr>
            <p:cNvPr id="569374" name="文本框 569373"/>
            <p:cNvSpPr txBox="1"/>
            <p:nvPr/>
          </p:nvSpPr>
          <p:spPr>
            <a:xfrm>
              <a:off x="1776" y="230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9375" name="文本框 569374"/>
            <p:cNvSpPr txBox="1"/>
            <p:nvPr/>
          </p:nvSpPr>
          <p:spPr>
            <a:xfrm>
              <a:off x="864" y="302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9376" name="文本框 569375"/>
            <p:cNvSpPr txBox="1"/>
            <p:nvPr/>
          </p:nvSpPr>
          <p:spPr>
            <a:xfrm>
              <a:off x="1536" y="302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9377" name="文本框 569376"/>
            <p:cNvSpPr txBox="1"/>
            <p:nvPr/>
          </p:nvSpPr>
          <p:spPr>
            <a:xfrm>
              <a:off x="1296" y="1920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9379" name="直接连接符 569378"/>
            <p:cNvSpPr/>
            <p:nvPr/>
          </p:nvSpPr>
          <p:spPr>
            <a:xfrm flipH="1" flipV="1">
              <a:off x="1152" y="2544"/>
              <a:ext cx="240" cy="192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9380" name="直接连接符 569379"/>
            <p:cNvSpPr/>
            <p:nvPr/>
          </p:nvSpPr>
          <p:spPr>
            <a:xfrm flipV="1">
              <a:off x="1152" y="2112"/>
              <a:ext cx="336" cy="24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9381" name="直接连接符 569380"/>
            <p:cNvSpPr/>
            <p:nvPr/>
          </p:nvSpPr>
          <p:spPr>
            <a:xfrm>
              <a:off x="1632" y="2112"/>
              <a:ext cx="336" cy="24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9382" name="折角形 569381"/>
            <p:cNvSpPr/>
            <p:nvPr/>
          </p:nvSpPr>
          <p:spPr>
            <a:xfrm>
              <a:off x="672" y="1920"/>
              <a:ext cx="1968" cy="1728"/>
            </a:xfrm>
            <a:prstGeom prst="foldedCorner">
              <a:avLst>
                <a:gd name="adj" fmla="val 12500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9395" name="文本框 569394"/>
            <p:cNvSpPr txBox="1"/>
            <p:nvPr/>
          </p:nvSpPr>
          <p:spPr>
            <a:xfrm>
              <a:off x="864" y="230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9396" name="文本框 569395"/>
            <p:cNvSpPr txBox="1"/>
            <p:nvPr/>
          </p:nvSpPr>
          <p:spPr>
            <a:xfrm>
              <a:off x="1200" y="273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9397" name="直接连接符 569396"/>
            <p:cNvSpPr/>
            <p:nvPr/>
          </p:nvSpPr>
          <p:spPr>
            <a:xfrm flipV="1">
              <a:off x="1152" y="2880"/>
              <a:ext cx="240" cy="192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9399" name="任意多边形 569398"/>
            <p:cNvSpPr/>
            <p:nvPr/>
          </p:nvSpPr>
          <p:spPr>
            <a:xfrm>
              <a:off x="816" y="2544"/>
              <a:ext cx="240" cy="528"/>
            </a:xfrm>
            <a:custGeom>
              <a:avLst/>
              <a:gdLst/>
              <a:ahLst/>
              <a:cxnLst/>
              <a:pathLst>
                <a:path w="240" h="528">
                  <a:moveTo>
                    <a:pt x="240" y="0"/>
                  </a:moveTo>
                  <a:cubicBezTo>
                    <a:pt x="120" y="76"/>
                    <a:pt x="0" y="152"/>
                    <a:pt x="0" y="240"/>
                  </a:cubicBezTo>
                  <a:cubicBezTo>
                    <a:pt x="0" y="328"/>
                    <a:pt x="120" y="428"/>
                    <a:pt x="240" y="528"/>
                  </a:cubicBezTo>
                </a:path>
              </a:pathLst>
            </a:custGeom>
            <a:noFill/>
            <a:ln w="9525" cap="flat" cmpd="sng">
              <a:solidFill>
                <a:srgbClr val="0033CC">
                  <a:alpha val="100000"/>
                </a:srgbClr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9400" name="直接连接符 569399"/>
            <p:cNvSpPr/>
            <p:nvPr/>
          </p:nvSpPr>
          <p:spPr>
            <a:xfrm>
              <a:off x="2112" y="2496"/>
              <a:ext cx="192" cy="192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9401" name="直接连接符 569400"/>
            <p:cNvSpPr/>
            <p:nvPr/>
          </p:nvSpPr>
          <p:spPr>
            <a:xfrm flipH="1" flipV="1">
              <a:off x="1536" y="2880"/>
              <a:ext cx="240" cy="192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9402" name="直接连接符 569401"/>
            <p:cNvSpPr/>
            <p:nvPr/>
          </p:nvSpPr>
          <p:spPr>
            <a:xfrm flipV="1">
              <a:off x="1824" y="2496"/>
              <a:ext cx="192" cy="576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9404" name="文本框 569403"/>
            <p:cNvSpPr txBox="1"/>
            <p:nvPr/>
          </p:nvSpPr>
          <p:spPr>
            <a:xfrm>
              <a:off x="1968" y="3360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9405" name="直接连接符 569404"/>
            <p:cNvSpPr/>
            <p:nvPr/>
          </p:nvSpPr>
          <p:spPr>
            <a:xfrm flipV="1">
              <a:off x="1536" y="3216"/>
              <a:ext cx="240" cy="144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9406" name="直接连接符 569405"/>
            <p:cNvSpPr/>
            <p:nvPr/>
          </p:nvSpPr>
          <p:spPr>
            <a:xfrm>
              <a:off x="1872" y="3216"/>
              <a:ext cx="240" cy="144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9407" name="文本框 569406"/>
            <p:cNvSpPr txBox="1"/>
            <p:nvPr/>
          </p:nvSpPr>
          <p:spPr>
            <a:xfrm>
              <a:off x="1248" y="3360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9408" name="文本框 569407"/>
            <p:cNvSpPr txBox="1"/>
            <p:nvPr/>
          </p:nvSpPr>
          <p:spPr>
            <a:xfrm>
              <a:off x="2160" y="2640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7298" name="标题 5672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Type Structures</a:t>
            </a:r>
            <a:endParaRPr lang="en-US" altLang="zh-CN"/>
          </a:p>
        </p:txBody>
      </p:sp>
      <p:graphicFrame>
        <p:nvGraphicFramePr>
          <p:cNvPr id="567342" name="内容占位符 567341"/>
          <p:cNvGraphicFramePr/>
          <p:nvPr>
            <p:ph idx="1"/>
          </p:nvPr>
        </p:nvGraphicFramePr>
        <p:xfrm>
          <a:off x="1370013" y="1827213"/>
          <a:ext cx="7313613" cy="3546475"/>
        </p:xfrm>
        <a:graphic>
          <a:graphicData uri="http://schemas.openxmlformats.org/drawingml/2006/table">
            <a:tbl>
              <a:tblPr/>
              <a:tblGrid>
                <a:gridCol w="687388"/>
                <a:gridCol w="2286000"/>
                <a:gridCol w="4340225"/>
              </a:tblGrid>
              <a:tr h="584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/>
                        <a:t>No.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/>
                        <a:t>Productions</a:t>
                      </a:r>
                      <a:endParaRPr lang="zh-CN" altLang="en-US" sz="19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/>
                        <a:t>Semantic Rules</a:t>
                      </a:r>
                      <a:endParaRPr lang="zh-CN" altLang="en-US" sz="19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746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1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B C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T.type = C.type</a:t>
                      </a:r>
                      <a:endParaRPr lang="en-US" altLang="zh-CN" sz="1700"/>
                    </a:p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C.base = B.type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2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B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  </a:t>
                      </a:r>
                      <a:r>
                        <a:rPr lang="en-US" altLang="zh-CN" sz="1700" b="1"/>
                        <a:t>int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B.type = </a:t>
                      </a:r>
                      <a:r>
                        <a:rPr lang="en-US" altLang="zh-CN" sz="1700" i="1">
                          <a:latin typeface="Times New Roman" panose="02020603050405020304" pitchFamily="18" charset="0"/>
                        </a:rPr>
                        <a:t>int</a:t>
                      </a:r>
                      <a:endParaRPr lang="zh-CN" altLang="en-US" sz="1700" i="1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3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B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float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B.type = </a:t>
                      </a:r>
                      <a:r>
                        <a:rPr lang="en-US" altLang="zh-CN" sz="1700" i="1">
                          <a:latin typeface="Times New Roman" panose="02020603050405020304" pitchFamily="18" charset="0"/>
                        </a:rPr>
                        <a:t>float</a:t>
                      </a:r>
                      <a:endParaRPr lang="zh-CN" altLang="en-US" sz="1700" i="1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4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C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[ num ]</a:t>
                      </a:r>
                      <a:r>
                        <a:rPr lang="en-US" altLang="zh-CN" sz="1700"/>
                        <a:t> C</a:t>
                      </a:r>
                      <a:r>
                        <a:rPr lang="en-US" altLang="zh-CN" sz="1700" baseline="-25000"/>
                        <a:t>1</a:t>
                      </a:r>
                      <a:endParaRPr lang="zh-CN" altLang="en-US" sz="1700" baseline="-250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C.type = </a:t>
                      </a:r>
                      <a:r>
                        <a:rPr lang="en-US" altLang="zh-CN" sz="1700" i="1">
                          <a:latin typeface="Times New Roman" panose="02020603050405020304" pitchFamily="18" charset="0"/>
                        </a:rPr>
                        <a:t>array</a:t>
                      </a:r>
                      <a:r>
                        <a:rPr lang="en-US" altLang="zh-CN" sz="1700"/>
                        <a:t>(</a:t>
                      </a:r>
                      <a:r>
                        <a:rPr lang="en-US" altLang="zh-CN" sz="1700" b="1"/>
                        <a:t>num</a:t>
                      </a:r>
                      <a:r>
                        <a:rPr lang="en-US" altLang="zh-CN" sz="1700"/>
                        <a:t>.val, C</a:t>
                      </a:r>
                      <a:r>
                        <a:rPr lang="en-US" altLang="zh-CN" sz="1700" baseline="-25000"/>
                        <a:t>1</a:t>
                      </a:r>
                      <a:r>
                        <a:rPr lang="en-US" altLang="zh-CN" sz="1700"/>
                        <a:t>.type)</a:t>
                      </a:r>
                      <a:endParaRPr lang="en-US" altLang="zh-CN" sz="1700"/>
                    </a:p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C</a:t>
                      </a:r>
                      <a:r>
                        <a:rPr lang="en-US" altLang="zh-CN" sz="1700" baseline="-25000"/>
                        <a:t>1</a:t>
                      </a:r>
                      <a:r>
                        <a:rPr lang="en-US" altLang="zh-CN" sz="1700"/>
                        <a:t>.base = C.base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5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C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</a:t>
                      </a:r>
                      <a:endParaRPr lang="zh-CN" altLang="en-US" sz="17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 err="1"/>
                        <a:t>C.type = C.base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标题 1126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Review</a:t>
            </a:r>
            <a:endParaRPr lang="en-US" altLang="zh-CN"/>
          </a:p>
        </p:txBody>
      </p:sp>
      <p:sp>
        <p:nvSpPr>
          <p:cNvPr id="112655" name="文本占位符 112654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344987"/>
          </a:xfrm>
        </p:spPr>
        <p:txBody>
          <a:bodyPr/>
          <a:p>
            <a:r>
              <a:rPr lang="en-US" altLang="zh-CN"/>
              <a:t>Implementations of the abstract model for shift-reduce parsing</a:t>
            </a:r>
            <a:endParaRPr lang="en-US" altLang="zh-CN"/>
          </a:p>
        </p:txBody>
      </p:sp>
      <p:grpSp>
        <p:nvGrpSpPr>
          <p:cNvPr id="112656" name="组合 112655"/>
          <p:cNvGrpSpPr/>
          <p:nvPr/>
        </p:nvGrpSpPr>
        <p:grpSpPr>
          <a:xfrm>
            <a:off x="1752600" y="2743200"/>
            <a:ext cx="6535738" cy="3276600"/>
            <a:chOff x="1104" y="1728"/>
            <a:chExt cx="4117" cy="2064"/>
          </a:xfrm>
        </p:grpSpPr>
        <p:sp>
          <p:nvSpPr>
            <p:cNvPr id="112657" name="上箭头 112656"/>
            <p:cNvSpPr/>
            <p:nvPr/>
          </p:nvSpPr>
          <p:spPr>
            <a:xfrm rot="-2700000">
              <a:off x="3504" y="2832"/>
              <a:ext cx="96" cy="720"/>
            </a:xfrm>
            <a:prstGeom prst="upArrow">
              <a:avLst>
                <a:gd name="adj1" fmla="val 0"/>
                <a:gd name="adj2" fmla="val 2077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58" name="上箭头 112657"/>
            <p:cNvSpPr/>
            <p:nvPr/>
          </p:nvSpPr>
          <p:spPr>
            <a:xfrm rot="-2700000">
              <a:off x="2880" y="1968"/>
              <a:ext cx="107" cy="720"/>
            </a:xfrm>
            <a:prstGeom prst="upArrow">
              <a:avLst>
                <a:gd name="adj1" fmla="val 0"/>
                <a:gd name="adj2" fmla="val 18423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59" name="上箭头 112658"/>
            <p:cNvSpPr/>
            <p:nvPr/>
          </p:nvSpPr>
          <p:spPr>
            <a:xfrm rot="2555095">
              <a:off x="2016" y="1968"/>
              <a:ext cx="107" cy="720"/>
            </a:xfrm>
            <a:prstGeom prst="upArrow">
              <a:avLst>
                <a:gd name="adj1" fmla="val 0"/>
                <a:gd name="adj2" fmla="val 18423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60" name="上箭头 112659"/>
            <p:cNvSpPr/>
            <p:nvPr/>
          </p:nvSpPr>
          <p:spPr>
            <a:xfrm rot="-3938324">
              <a:off x="4120" y="2547"/>
              <a:ext cx="107" cy="1296"/>
            </a:xfrm>
            <a:prstGeom prst="upArrow">
              <a:avLst>
                <a:gd name="adj1" fmla="val 0"/>
                <a:gd name="adj2" fmla="val 19071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61" name="上箭头 112660"/>
            <p:cNvSpPr/>
            <p:nvPr/>
          </p:nvSpPr>
          <p:spPr>
            <a:xfrm rot="2555095">
              <a:off x="2880" y="2832"/>
              <a:ext cx="107" cy="720"/>
            </a:xfrm>
            <a:prstGeom prst="upArrow">
              <a:avLst>
                <a:gd name="adj1" fmla="val 0"/>
                <a:gd name="adj2" fmla="val 18423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62" name="上箭头 112661"/>
            <p:cNvSpPr/>
            <p:nvPr/>
          </p:nvSpPr>
          <p:spPr>
            <a:xfrm rot="3918771">
              <a:off x="2227" y="2546"/>
              <a:ext cx="96" cy="1296"/>
            </a:xfrm>
            <a:prstGeom prst="upArrow">
              <a:avLst>
                <a:gd name="adj1" fmla="val 0"/>
                <a:gd name="adj2" fmla="val 22818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63" name="矩形 112662"/>
            <p:cNvSpPr/>
            <p:nvPr/>
          </p:nvSpPr>
          <p:spPr>
            <a:xfrm>
              <a:off x="2256" y="3456"/>
              <a:ext cx="949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SLR(1) Parser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4" name="矩形 112663"/>
            <p:cNvSpPr/>
            <p:nvPr/>
          </p:nvSpPr>
          <p:spPr>
            <a:xfrm>
              <a:off x="1248" y="3456"/>
              <a:ext cx="949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LR(0) Parser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5" name="矩形 112664"/>
            <p:cNvSpPr/>
            <p:nvPr/>
          </p:nvSpPr>
          <p:spPr>
            <a:xfrm>
              <a:off x="3264" y="3456"/>
              <a:ext cx="949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LALR(1) Parser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6" name="矩形 112665"/>
            <p:cNvSpPr/>
            <p:nvPr/>
          </p:nvSpPr>
          <p:spPr>
            <a:xfrm>
              <a:off x="4272" y="3456"/>
              <a:ext cx="949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LR(1) Parser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7" name="矩形 112666"/>
            <p:cNvSpPr/>
            <p:nvPr/>
          </p:nvSpPr>
          <p:spPr>
            <a:xfrm>
              <a:off x="1104" y="2592"/>
              <a:ext cx="134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OPP Parser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8" name="矩形 112667"/>
            <p:cNvSpPr/>
            <p:nvPr/>
          </p:nvSpPr>
          <p:spPr>
            <a:xfrm>
              <a:off x="2544" y="2592"/>
              <a:ext cx="134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i="1">
                  <a:latin typeface="Arial" panose="020B0604020202020204" pitchFamily="34" charset="0"/>
                  <a:ea typeface="宋体" panose="02010600030101010101" pitchFamily="2" charset="-122"/>
                </a:rPr>
                <a:t>LR Parser</a:t>
              </a:r>
              <a:endParaRPr lang="en-US" altLang="zh-CN" sz="16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69" name="矩形 112668"/>
            <p:cNvSpPr/>
            <p:nvPr/>
          </p:nvSpPr>
          <p:spPr>
            <a:xfrm>
              <a:off x="1824" y="1728"/>
              <a:ext cx="134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sz="1600" i="1">
                  <a:latin typeface="Arial" panose="020B0604020202020204" pitchFamily="34" charset="0"/>
                  <a:ea typeface="宋体" panose="02010600030101010101" pitchFamily="2" charset="-122"/>
                </a:rPr>
                <a:t>Shift-Reduce Parser</a:t>
              </a:r>
              <a:endParaRPr lang="en-US" altLang="zh-CN" sz="1600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8322" name="标题 5683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Type Structures (cont')</a:t>
            </a:r>
            <a:endParaRPr lang="en-US" altLang="zh-CN"/>
          </a:p>
        </p:txBody>
      </p:sp>
      <p:sp>
        <p:nvSpPr>
          <p:cNvPr id="568323" name="文本占位符 568322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</p:spPr>
        <p:txBody>
          <a:bodyPr/>
          <a:p>
            <a:r>
              <a:rPr lang="en-US" altLang="zh-CN" sz="2500"/>
              <a:t>Type structure for </a:t>
            </a:r>
            <a:r>
              <a:rPr lang="en-US" altLang="zh-CN" sz="2500" b="1"/>
              <a:t>int[2][3]</a:t>
            </a:r>
            <a:endParaRPr lang="en-US" altLang="zh-CN" sz="2500"/>
          </a:p>
        </p:txBody>
      </p:sp>
      <p:grpSp>
        <p:nvGrpSpPr>
          <p:cNvPr id="568388" name="组合 568387"/>
          <p:cNvGrpSpPr/>
          <p:nvPr/>
        </p:nvGrpSpPr>
        <p:grpSpPr>
          <a:xfrm>
            <a:off x="1828800" y="2362200"/>
            <a:ext cx="6172200" cy="3657600"/>
            <a:chOff x="1152" y="1488"/>
            <a:chExt cx="3888" cy="2304"/>
          </a:xfrm>
        </p:grpSpPr>
        <p:sp>
          <p:nvSpPr>
            <p:cNvPr id="568326" name="文本框 568325"/>
            <p:cNvSpPr txBox="1"/>
            <p:nvPr/>
          </p:nvSpPr>
          <p:spPr>
            <a:xfrm>
              <a:off x="1536" y="1488"/>
              <a:ext cx="187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T.type =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(2,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(3,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integer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))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29" name="直接连接符 568328"/>
            <p:cNvSpPr/>
            <p:nvPr/>
          </p:nvSpPr>
          <p:spPr>
            <a:xfrm>
              <a:off x="2544" y="1680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30" name="直接连接符 568329"/>
            <p:cNvSpPr/>
            <p:nvPr/>
          </p:nvSpPr>
          <p:spPr>
            <a:xfrm flipH="1">
              <a:off x="1824" y="1680"/>
              <a:ext cx="54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32" name="直接连接符 568331"/>
            <p:cNvSpPr/>
            <p:nvPr/>
          </p:nvSpPr>
          <p:spPr>
            <a:xfrm>
              <a:off x="3024" y="2256"/>
              <a:ext cx="1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34" name="直接连接符 568333"/>
            <p:cNvSpPr/>
            <p:nvPr/>
          </p:nvSpPr>
          <p:spPr>
            <a:xfrm flipH="1">
              <a:off x="2688" y="225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36" name="直接连接符 568335"/>
            <p:cNvSpPr/>
            <p:nvPr/>
          </p:nvSpPr>
          <p:spPr>
            <a:xfrm>
              <a:off x="4464" y="3360"/>
              <a:ext cx="1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39" name="直接连接符 568338"/>
            <p:cNvSpPr/>
            <p:nvPr/>
          </p:nvSpPr>
          <p:spPr>
            <a:xfrm>
              <a:off x="3312" y="2256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40" name="直接连接符 568339"/>
            <p:cNvSpPr/>
            <p:nvPr/>
          </p:nvSpPr>
          <p:spPr>
            <a:xfrm flipH="1">
              <a:off x="2304" y="2256"/>
              <a:ext cx="44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42" name="直接连接符 568341"/>
            <p:cNvSpPr/>
            <p:nvPr/>
          </p:nvSpPr>
          <p:spPr>
            <a:xfrm>
              <a:off x="1724" y="2169"/>
              <a:ext cx="1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71" name="文本框 568370"/>
            <p:cNvSpPr txBox="1"/>
            <p:nvPr/>
          </p:nvSpPr>
          <p:spPr>
            <a:xfrm>
              <a:off x="1152" y="1920"/>
              <a:ext cx="1152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B.type =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integer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72" name="文本框 568371"/>
            <p:cNvSpPr txBox="1"/>
            <p:nvPr/>
          </p:nvSpPr>
          <p:spPr>
            <a:xfrm>
              <a:off x="2256" y="1920"/>
              <a:ext cx="187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C.base =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integer</a:t>
              </a:r>
              <a:endParaRPr lang="en-US" altLang="zh-CN" sz="1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C.type =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(2,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(3,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integer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))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73" name="文本框 568372"/>
            <p:cNvSpPr txBox="1"/>
            <p:nvPr/>
          </p:nvSpPr>
          <p:spPr>
            <a:xfrm>
              <a:off x="1536" y="2400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int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74" name="文本框 568373"/>
            <p:cNvSpPr txBox="1"/>
            <p:nvPr/>
          </p:nvSpPr>
          <p:spPr>
            <a:xfrm>
              <a:off x="3072" y="2448"/>
              <a:ext cx="153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C.base =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integer</a:t>
              </a:r>
              <a:endParaRPr lang="en-US" altLang="zh-CN" sz="1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C.type =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array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(3,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integer</a:t>
              </a: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75" name="文本框 568374"/>
            <p:cNvSpPr txBox="1"/>
            <p:nvPr/>
          </p:nvSpPr>
          <p:spPr>
            <a:xfrm>
              <a:off x="2496" y="249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76" name="文本框 568375"/>
            <p:cNvSpPr txBox="1"/>
            <p:nvPr/>
          </p:nvSpPr>
          <p:spPr>
            <a:xfrm>
              <a:off x="2112" y="249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[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77" name="文本框 568376"/>
            <p:cNvSpPr txBox="1"/>
            <p:nvPr/>
          </p:nvSpPr>
          <p:spPr>
            <a:xfrm>
              <a:off x="2832" y="2496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]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78" name="直接连接符 568377"/>
            <p:cNvSpPr/>
            <p:nvPr/>
          </p:nvSpPr>
          <p:spPr>
            <a:xfrm>
              <a:off x="3648" y="2784"/>
              <a:ext cx="1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79" name="直接连接符 568378"/>
            <p:cNvSpPr/>
            <p:nvPr/>
          </p:nvSpPr>
          <p:spPr>
            <a:xfrm flipH="1">
              <a:off x="3312" y="2784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80" name="直接连接符 568379"/>
            <p:cNvSpPr/>
            <p:nvPr/>
          </p:nvSpPr>
          <p:spPr>
            <a:xfrm flipH="1">
              <a:off x="2928" y="2784"/>
              <a:ext cx="44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81" name="文本框 568380"/>
            <p:cNvSpPr txBox="1"/>
            <p:nvPr/>
          </p:nvSpPr>
          <p:spPr>
            <a:xfrm>
              <a:off x="3120" y="3024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82" name="文本框 568381"/>
            <p:cNvSpPr txBox="1"/>
            <p:nvPr/>
          </p:nvSpPr>
          <p:spPr>
            <a:xfrm>
              <a:off x="2736" y="3024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[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83" name="文本框 568382"/>
            <p:cNvSpPr txBox="1"/>
            <p:nvPr/>
          </p:nvSpPr>
          <p:spPr>
            <a:xfrm>
              <a:off x="3456" y="3024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]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84" name="文本框 568383"/>
            <p:cNvSpPr txBox="1"/>
            <p:nvPr/>
          </p:nvSpPr>
          <p:spPr>
            <a:xfrm>
              <a:off x="3888" y="3024"/>
              <a:ext cx="115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C.base =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integer</a:t>
              </a:r>
              <a:endParaRPr lang="en-US" altLang="zh-CN" sz="1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C.type = </a:t>
              </a:r>
              <a:r>
                <a:rPr lang="en-US" altLang="zh-CN" sz="1400" i="1">
                  <a:latin typeface="Times New Roman" panose="02020603050405020304" pitchFamily="18" charset="0"/>
                  <a:ea typeface="宋体" panose="02010600030101010101" pitchFamily="2" charset="-122"/>
                </a:rPr>
                <a:t>integer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8385" name="直接连接符 568384"/>
            <p:cNvSpPr/>
            <p:nvPr/>
          </p:nvSpPr>
          <p:spPr>
            <a:xfrm>
              <a:off x="3936" y="2784"/>
              <a:ext cx="48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87" name="文本框 568386"/>
            <p:cNvSpPr txBox="1"/>
            <p:nvPr/>
          </p:nvSpPr>
          <p:spPr>
            <a:xfrm>
              <a:off x="4272" y="3600"/>
              <a:ext cx="38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sz="140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62" name="标题 5529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3. Evaluation Order and Dependency Graphs</a:t>
            </a:r>
            <a:endParaRPr lang="en-US" altLang="zh-CN" sz="3200"/>
          </a:p>
        </p:txBody>
      </p:sp>
      <p:sp>
        <p:nvSpPr>
          <p:cNvPr id="552963" name="文本占位符 5529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 general framework of working steps: </a:t>
            </a:r>
            <a:endParaRPr lang="en-US" altLang="zh-CN" sz="2500"/>
          </a:p>
          <a:p>
            <a:pPr lvl="1"/>
            <a:r>
              <a:rPr lang="en-US" altLang="zh-CN" sz="2100"/>
              <a:t>Introduce attributes to grammar symbols. </a:t>
            </a:r>
            <a:endParaRPr lang="en-US" altLang="zh-CN" sz="2100"/>
          </a:p>
          <a:p>
            <a:pPr lvl="1"/>
            <a:r>
              <a:rPr lang="en-US" altLang="zh-CN" sz="2100"/>
              <a:t>Define semantic rules for each production. </a:t>
            </a:r>
            <a:endParaRPr lang="en-US" altLang="zh-CN" sz="2100"/>
          </a:p>
          <a:p>
            <a:pPr lvl="1"/>
            <a:r>
              <a:rPr lang="en-US" altLang="zh-CN" sz="2100"/>
              <a:t>Draw the </a:t>
            </a:r>
            <a:r>
              <a:rPr lang="en-US" altLang="zh-CN" sz="2100" b="1"/>
              <a:t>dependency graph</a:t>
            </a:r>
            <a:r>
              <a:rPr lang="en-US" altLang="zh-CN" sz="2100"/>
              <a:t> based on the parse tree. </a:t>
            </a:r>
            <a:endParaRPr lang="en-US" altLang="zh-CN" sz="2100"/>
          </a:p>
          <a:p>
            <a:pPr lvl="1"/>
            <a:r>
              <a:rPr lang="en-US" altLang="zh-CN" sz="2100"/>
              <a:t>Determine the </a:t>
            </a:r>
            <a:r>
              <a:rPr lang="en-US" altLang="zh-CN" sz="2100" b="1"/>
              <a:t>evaluation order</a:t>
            </a:r>
            <a:r>
              <a:rPr lang="en-US" altLang="zh-CN" sz="2100"/>
              <a:t> by topological sorting of the dependency graph. </a:t>
            </a:r>
            <a:endParaRPr lang="en-US" altLang="zh-CN" sz="2100"/>
          </a:p>
          <a:p>
            <a:pPr lvl="1"/>
            <a:r>
              <a:rPr lang="en-US" altLang="zh-CN" sz="2100"/>
              <a:t>Execute the semantic rules according to the evaluation order. </a:t>
            </a:r>
            <a:endParaRPr lang="en-US" altLang="zh-CN" sz="2100"/>
          </a:p>
        </p:txBody>
      </p:sp>
      <p:sp>
        <p:nvSpPr>
          <p:cNvPr id="552964" name="折角形 552963"/>
          <p:cNvSpPr/>
          <p:nvPr/>
        </p:nvSpPr>
        <p:spPr>
          <a:xfrm>
            <a:off x="5486400" y="5562600"/>
            <a:ext cx="3200400" cy="6858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 with </a:t>
            </a:r>
            <a:r>
              <a:rPr lang="en-US" altLang="zh-CN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explicit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parse tree</a:t>
            </a:r>
            <a:endParaRPr lang="en-US" altLang="zh-CN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0130" name="标题 5601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Pros and Cons</a:t>
            </a:r>
            <a:endParaRPr lang="en-US" altLang="zh-CN"/>
          </a:p>
        </p:txBody>
      </p:sp>
      <p:sp>
        <p:nvSpPr>
          <p:cNvPr id="560131" name="文本占位符 5601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Pros</a:t>
            </a:r>
            <a:endParaRPr lang="en-US" altLang="zh-CN" sz="2500"/>
          </a:p>
          <a:p>
            <a:pPr lvl="1"/>
            <a:r>
              <a:rPr lang="en-US" altLang="zh-CN" sz="2100"/>
              <a:t>A general and powerful approach. </a:t>
            </a:r>
            <a:endParaRPr lang="en-US" altLang="zh-CN" sz="2100"/>
          </a:p>
          <a:p>
            <a:pPr lvl="1"/>
            <a:r>
              <a:rPr lang="en-US" altLang="zh-CN" sz="2100"/>
              <a:t>Can be used to demonstrate the principles of evaluation order of syntax-directed definitions. </a:t>
            </a:r>
            <a:endParaRPr lang="en-US" altLang="zh-CN" sz="2100"/>
          </a:p>
          <a:p>
            <a:r>
              <a:rPr lang="en-US" altLang="zh-CN" sz="2500"/>
              <a:t>Cons</a:t>
            </a:r>
            <a:endParaRPr lang="en-US" altLang="zh-CN" sz="2500"/>
          </a:p>
          <a:p>
            <a:pPr lvl="1"/>
            <a:r>
              <a:rPr lang="en-US" altLang="zh-CN" sz="2100"/>
              <a:t>Explicit parse tree. </a:t>
            </a:r>
            <a:endParaRPr lang="en-US" altLang="zh-CN" sz="2100"/>
          </a:p>
          <a:p>
            <a:pPr lvl="1"/>
            <a:r>
              <a:rPr lang="en-US" altLang="zh-CN" sz="2100"/>
              <a:t>Low efficiency and impractical. 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1154" name="标题 5611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Dependency Graph: An Example</a:t>
            </a:r>
            <a:endParaRPr lang="en-US" altLang="zh-CN"/>
          </a:p>
        </p:txBody>
      </p:sp>
      <p:grpSp>
        <p:nvGrpSpPr>
          <p:cNvPr id="561207" name="组合 561206"/>
          <p:cNvGrpSpPr/>
          <p:nvPr/>
        </p:nvGrpSpPr>
        <p:grpSpPr>
          <a:xfrm>
            <a:off x="2209800" y="1676400"/>
            <a:ext cx="5867400" cy="3581400"/>
            <a:chOff x="1392" y="1056"/>
            <a:chExt cx="3696" cy="2256"/>
          </a:xfrm>
        </p:grpSpPr>
        <p:sp>
          <p:nvSpPr>
            <p:cNvPr id="561159" name="文本框 561158"/>
            <p:cNvSpPr txBox="1"/>
            <p:nvPr/>
          </p:nvSpPr>
          <p:spPr>
            <a:xfrm>
              <a:off x="2316" y="1056"/>
              <a:ext cx="114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60" name="文本框 561159"/>
            <p:cNvSpPr txBox="1"/>
            <p:nvPr/>
          </p:nvSpPr>
          <p:spPr>
            <a:xfrm>
              <a:off x="3328" y="1574"/>
              <a:ext cx="11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L.inh = REAL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61" name="文本框 561160"/>
            <p:cNvSpPr txBox="1"/>
            <p:nvPr/>
          </p:nvSpPr>
          <p:spPr>
            <a:xfrm>
              <a:off x="1392" y="1574"/>
              <a:ext cx="11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T.type = REAL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62" name="直接连接符 561161"/>
            <p:cNvSpPr/>
            <p:nvPr/>
          </p:nvSpPr>
          <p:spPr>
            <a:xfrm>
              <a:off x="2976" y="1344"/>
              <a:ext cx="924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63" name="直接连接符 561162"/>
            <p:cNvSpPr/>
            <p:nvPr/>
          </p:nvSpPr>
          <p:spPr>
            <a:xfrm flipH="1">
              <a:off x="1964" y="1344"/>
              <a:ext cx="836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64" name="文本框 561163"/>
            <p:cNvSpPr txBox="1"/>
            <p:nvPr/>
          </p:nvSpPr>
          <p:spPr>
            <a:xfrm>
              <a:off x="3328" y="2035"/>
              <a:ext cx="11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65" name="直接连接符 561164"/>
            <p:cNvSpPr/>
            <p:nvPr/>
          </p:nvSpPr>
          <p:spPr>
            <a:xfrm>
              <a:off x="3900" y="1805"/>
              <a:ext cx="0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66" name="文本框 561165"/>
            <p:cNvSpPr txBox="1"/>
            <p:nvPr/>
          </p:nvSpPr>
          <p:spPr>
            <a:xfrm>
              <a:off x="3944" y="2035"/>
              <a:ext cx="11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67" name="文本框 561166"/>
            <p:cNvSpPr txBox="1"/>
            <p:nvPr/>
          </p:nvSpPr>
          <p:spPr>
            <a:xfrm>
              <a:off x="2756" y="2035"/>
              <a:ext cx="11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L.inh = REAL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68" name="直接连接符 561167"/>
            <p:cNvSpPr/>
            <p:nvPr/>
          </p:nvSpPr>
          <p:spPr>
            <a:xfrm>
              <a:off x="3988" y="1805"/>
              <a:ext cx="528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69" name="直接连接符 561168"/>
            <p:cNvSpPr/>
            <p:nvPr/>
          </p:nvSpPr>
          <p:spPr>
            <a:xfrm flipH="1">
              <a:off x="3328" y="1805"/>
              <a:ext cx="484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70" name="文本框 561169"/>
            <p:cNvSpPr txBox="1"/>
            <p:nvPr/>
          </p:nvSpPr>
          <p:spPr>
            <a:xfrm>
              <a:off x="1392" y="2035"/>
              <a:ext cx="11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real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71" name="直接连接符 561170"/>
            <p:cNvSpPr/>
            <p:nvPr/>
          </p:nvSpPr>
          <p:spPr>
            <a:xfrm>
              <a:off x="1964" y="1805"/>
              <a:ext cx="0" cy="23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72" name="文本框 561171"/>
            <p:cNvSpPr txBox="1"/>
            <p:nvPr/>
          </p:nvSpPr>
          <p:spPr>
            <a:xfrm>
              <a:off x="2140" y="3015"/>
              <a:ext cx="114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73" name="直接连接符 561172"/>
            <p:cNvSpPr/>
            <p:nvPr/>
          </p:nvSpPr>
          <p:spPr>
            <a:xfrm>
              <a:off x="2712" y="2784"/>
              <a:ext cx="0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74" name="文本框 561173"/>
            <p:cNvSpPr txBox="1"/>
            <p:nvPr/>
          </p:nvSpPr>
          <p:spPr>
            <a:xfrm>
              <a:off x="2712" y="2554"/>
              <a:ext cx="11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,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75" name="直接连接符 561174"/>
            <p:cNvSpPr/>
            <p:nvPr/>
          </p:nvSpPr>
          <p:spPr>
            <a:xfrm>
              <a:off x="3284" y="2323"/>
              <a:ext cx="0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76" name="文本框 561175"/>
            <p:cNvSpPr txBox="1"/>
            <p:nvPr/>
          </p:nvSpPr>
          <p:spPr>
            <a:xfrm>
              <a:off x="3328" y="2554"/>
              <a:ext cx="11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id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77" name="文本框 561176"/>
            <p:cNvSpPr txBox="1"/>
            <p:nvPr/>
          </p:nvSpPr>
          <p:spPr>
            <a:xfrm>
              <a:off x="2140" y="2554"/>
              <a:ext cx="11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L.inh = REAL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78" name="直接连接符 561177"/>
            <p:cNvSpPr/>
            <p:nvPr/>
          </p:nvSpPr>
          <p:spPr>
            <a:xfrm>
              <a:off x="3372" y="2323"/>
              <a:ext cx="528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79" name="直接连接符 561178"/>
            <p:cNvSpPr/>
            <p:nvPr/>
          </p:nvSpPr>
          <p:spPr>
            <a:xfrm flipH="1">
              <a:off x="2712" y="2323"/>
              <a:ext cx="484" cy="2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1183" name="直接连接符 561182"/>
            <p:cNvSpPr/>
            <p:nvPr/>
          </p:nvSpPr>
          <p:spPr>
            <a:xfrm>
              <a:off x="2640" y="1584"/>
              <a:ext cx="528" cy="0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dash"/>
              <a:headEnd type="none" w="med" len="med"/>
              <a:tailEnd type="arrow" w="lg" len="lg"/>
            </a:ln>
          </p:spPr>
        </p:sp>
        <p:sp>
          <p:nvSpPr>
            <p:cNvPr id="561185" name="椭圆 561184"/>
            <p:cNvSpPr/>
            <p:nvPr/>
          </p:nvSpPr>
          <p:spPr>
            <a:xfrm>
              <a:off x="2352" y="144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86" name="椭圆 561185"/>
            <p:cNvSpPr/>
            <p:nvPr/>
          </p:nvSpPr>
          <p:spPr>
            <a:xfrm>
              <a:off x="3168" y="144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87" name="椭圆 561186"/>
            <p:cNvSpPr/>
            <p:nvPr/>
          </p:nvSpPr>
          <p:spPr>
            <a:xfrm>
              <a:off x="4320" y="144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88" name="椭圆 561187"/>
            <p:cNvSpPr/>
            <p:nvPr/>
          </p:nvSpPr>
          <p:spPr>
            <a:xfrm>
              <a:off x="2592" y="192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89" name="椭圆 561188"/>
            <p:cNvSpPr/>
            <p:nvPr/>
          </p:nvSpPr>
          <p:spPr>
            <a:xfrm>
              <a:off x="3696" y="192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90" name="椭圆 561189"/>
            <p:cNvSpPr/>
            <p:nvPr/>
          </p:nvSpPr>
          <p:spPr>
            <a:xfrm>
              <a:off x="2016" y="240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91" name="椭圆 561190"/>
            <p:cNvSpPr/>
            <p:nvPr/>
          </p:nvSpPr>
          <p:spPr>
            <a:xfrm>
              <a:off x="3072" y="2400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192" name="直接连接符 561191"/>
            <p:cNvSpPr/>
            <p:nvPr/>
          </p:nvSpPr>
          <p:spPr>
            <a:xfrm flipH="1">
              <a:off x="2832" y="1680"/>
              <a:ext cx="384" cy="288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dash"/>
              <a:headEnd type="none" w="med" len="med"/>
              <a:tailEnd type="arrow" w="lg" len="lg"/>
            </a:ln>
          </p:spPr>
        </p:sp>
        <p:sp>
          <p:nvSpPr>
            <p:cNvPr id="561193" name="直接连接符 561192"/>
            <p:cNvSpPr/>
            <p:nvPr/>
          </p:nvSpPr>
          <p:spPr>
            <a:xfrm flipH="1">
              <a:off x="2256" y="2160"/>
              <a:ext cx="384" cy="288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dash"/>
              <a:headEnd type="none" w="med" len="med"/>
              <a:tailEnd type="arrow" w="lg" len="lg"/>
            </a:ln>
          </p:spPr>
        </p:sp>
        <p:sp>
          <p:nvSpPr>
            <p:cNvPr id="561194" name="直接连接符 561193"/>
            <p:cNvSpPr/>
            <p:nvPr/>
          </p:nvSpPr>
          <p:spPr>
            <a:xfrm flipV="1">
              <a:off x="3456" y="1584"/>
              <a:ext cx="864" cy="0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dash"/>
              <a:headEnd type="none" w="med" len="med"/>
              <a:tailEnd type="arrow" w="lg" len="lg"/>
            </a:ln>
          </p:spPr>
        </p:sp>
        <p:sp>
          <p:nvSpPr>
            <p:cNvPr id="561195" name="直接连接符 561194"/>
            <p:cNvSpPr/>
            <p:nvPr/>
          </p:nvSpPr>
          <p:spPr>
            <a:xfrm flipV="1">
              <a:off x="2880" y="2064"/>
              <a:ext cx="816" cy="0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dash"/>
              <a:headEnd type="none" w="med" len="med"/>
              <a:tailEnd type="arrow" w="lg" len="lg"/>
            </a:ln>
          </p:spPr>
        </p:sp>
        <p:sp>
          <p:nvSpPr>
            <p:cNvPr id="561196" name="直接连接符 561195"/>
            <p:cNvSpPr/>
            <p:nvPr/>
          </p:nvSpPr>
          <p:spPr>
            <a:xfrm flipV="1">
              <a:off x="2304" y="2544"/>
              <a:ext cx="768" cy="0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dash"/>
              <a:headEnd type="none" w="med" len="med"/>
              <a:tailEnd type="arrow" w="lg" len="lg"/>
            </a:ln>
          </p:spPr>
        </p:sp>
        <p:sp>
          <p:nvSpPr>
            <p:cNvPr id="561198" name="直接连接符 561197"/>
            <p:cNvSpPr/>
            <p:nvPr/>
          </p:nvSpPr>
          <p:spPr>
            <a:xfrm flipV="1">
              <a:off x="3216" y="2688"/>
              <a:ext cx="0" cy="336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dash"/>
              <a:headEnd type="none" w="med" len="med"/>
              <a:tailEnd type="arrow" w="lg" len="lg"/>
            </a:ln>
          </p:spPr>
        </p:sp>
        <p:sp>
          <p:nvSpPr>
            <p:cNvPr id="561199" name="椭圆 561198"/>
            <p:cNvSpPr/>
            <p:nvPr/>
          </p:nvSpPr>
          <p:spPr>
            <a:xfrm>
              <a:off x="3072" y="3024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200" name="直接连接符 561199"/>
            <p:cNvSpPr/>
            <p:nvPr/>
          </p:nvSpPr>
          <p:spPr>
            <a:xfrm flipH="1" flipV="1">
              <a:off x="3888" y="2208"/>
              <a:ext cx="240" cy="288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dash"/>
              <a:headEnd type="none" w="med" len="med"/>
              <a:tailEnd type="arrow" w="lg" len="lg"/>
            </a:ln>
          </p:spPr>
        </p:sp>
        <p:sp>
          <p:nvSpPr>
            <p:cNvPr id="561201" name="椭圆 561200"/>
            <p:cNvSpPr/>
            <p:nvPr/>
          </p:nvSpPr>
          <p:spPr>
            <a:xfrm>
              <a:off x="4032" y="249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1202" name="直接连接符 561201"/>
            <p:cNvSpPr/>
            <p:nvPr/>
          </p:nvSpPr>
          <p:spPr>
            <a:xfrm flipH="1" flipV="1">
              <a:off x="4512" y="1728"/>
              <a:ext cx="240" cy="288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dash"/>
              <a:headEnd type="none" w="med" len="med"/>
              <a:tailEnd type="arrow" w="lg" len="lg"/>
            </a:ln>
          </p:spPr>
        </p:sp>
        <p:sp>
          <p:nvSpPr>
            <p:cNvPr id="561203" name="椭圆 561202"/>
            <p:cNvSpPr/>
            <p:nvPr/>
          </p:nvSpPr>
          <p:spPr>
            <a:xfrm>
              <a:off x="4656" y="2016"/>
              <a:ext cx="288" cy="288"/>
            </a:xfrm>
            <a:prstGeom prst="ellipse">
              <a:avLst/>
            </a:prstGeom>
            <a:noFill/>
            <a:ln w="9525" cap="flat" cmpd="sng">
              <a:solidFill>
                <a:srgbClr val="A5002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1205" name="折角形 561204"/>
          <p:cNvSpPr/>
          <p:nvPr/>
        </p:nvSpPr>
        <p:spPr>
          <a:xfrm>
            <a:off x="304800" y="5410200"/>
            <a:ext cx="3200400" cy="8382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6, 8, 10 are dummy attributes</a:t>
            </a:r>
            <a:endParaRPr lang="en-US" altLang="zh-CN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1" hangingPunct="1">
              <a:spcBef>
                <a:spcPct val="25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 u="sng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addType(id.entry, L.inh)</a:t>
            </a:r>
            <a:endParaRPr lang="en-US" altLang="zh-CN" b="1" u="sng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2178" name="标题 5621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Evaluation Order</a:t>
            </a:r>
            <a:endParaRPr lang="en-US" altLang="zh-CN"/>
          </a:p>
        </p:txBody>
      </p:sp>
      <p:sp>
        <p:nvSpPr>
          <p:cNvPr id="562179" name="文本占位符 5621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Topological sorting</a:t>
            </a:r>
            <a:endParaRPr lang="en-US" altLang="zh-CN" sz="2500"/>
          </a:p>
          <a:p>
            <a:pPr lvl="1"/>
            <a:r>
              <a:rPr lang="en-US" altLang="zh-CN" sz="2100"/>
              <a:t>Specification: dependency graph</a:t>
            </a:r>
            <a:endParaRPr lang="en-US" altLang="zh-CN" sz="2100"/>
          </a:p>
          <a:p>
            <a:pPr lvl="1"/>
            <a:r>
              <a:rPr lang="en-US" altLang="zh-CN" sz="2100"/>
              <a:t>Implementation: evaluation order</a:t>
            </a:r>
            <a:endParaRPr lang="en-US" altLang="zh-CN" sz="2100"/>
          </a:p>
          <a:p>
            <a:r>
              <a:rPr lang="en-US" altLang="zh-CN" sz="2500"/>
              <a:t>Mapping a specification to an implementation</a:t>
            </a:r>
            <a:endParaRPr lang="en-US" altLang="zh-CN" sz="2500"/>
          </a:p>
          <a:p>
            <a:pPr lvl="1"/>
            <a:r>
              <a:rPr lang="en-US" altLang="zh-CN" sz="2100"/>
              <a:t>1 : 1  -- w</a:t>
            </a:r>
            <a:r>
              <a:rPr lang="en-US" altLang="zh-CN" sz="2300"/>
              <a:t>ithout any cycles in the graph</a:t>
            </a:r>
            <a:endParaRPr lang="en-US" altLang="zh-CN" sz="2300"/>
          </a:p>
          <a:p>
            <a:pPr lvl="1"/>
            <a:r>
              <a:rPr lang="en-US" altLang="zh-CN" sz="2100"/>
              <a:t>1 : n  -- w</a:t>
            </a:r>
            <a:r>
              <a:rPr lang="en-US" altLang="zh-CN" sz="2300"/>
              <a:t>ithout any cycles in the graph</a:t>
            </a:r>
            <a:endParaRPr lang="en-US" altLang="zh-CN" sz="2300"/>
          </a:p>
          <a:p>
            <a:pPr lvl="1"/>
            <a:r>
              <a:rPr lang="en-US" altLang="zh-CN" sz="2100"/>
              <a:t>1 : 0  -- w</a:t>
            </a:r>
            <a:r>
              <a:rPr lang="en-US" altLang="zh-CN" sz="2300"/>
              <a:t>ith cycles in the graph</a:t>
            </a:r>
            <a:endParaRPr lang="en-US" altLang="zh-CN" sz="23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02" name="标题 5632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Implicit Parse Trees</a:t>
            </a:r>
            <a:endParaRPr lang="en-US" altLang="zh-CN"/>
          </a:p>
        </p:txBody>
      </p:sp>
      <p:sp>
        <p:nvSpPr>
          <p:cNvPr id="563203" name="文本占位符 5632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S-attributed definitions</a:t>
            </a:r>
            <a:endParaRPr lang="en-US" altLang="zh-CN" sz="2500"/>
          </a:p>
          <a:p>
            <a:pPr lvl="1"/>
            <a:r>
              <a:rPr lang="en-US" altLang="zh-CN" sz="2100"/>
              <a:t>Every attribute is synthesized. </a:t>
            </a:r>
            <a:endParaRPr lang="en-US" altLang="zh-CN" sz="2100"/>
          </a:p>
          <a:p>
            <a:pPr lvl="1"/>
            <a:r>
              <a:rPr lang="en-US" altLang="zh-CN" sz="2100"/>
              <a:t>Guarantee an evaluation order that is the same order of the output of LR parsing. </a:t>
            </a:r>
            <a:endParaRPr lang="en-US" altLang="zh-CN" sz="2100"/>
          </a:p>
          <a:p>
            <a:r>
              <a:rPr lang="en-US" altLang="zh-CN" sz="2500"/>
              <a:t>L-attributed definitions</a:t>
            </a:r>
            <a:endParaRPr lang="en-US" altLang="zh-CN" sz="2500"/>
          </a:p>
          <a:p>
            <a:pPr lvl="1"/>
            <a:r>
              <a:rPr lang="en-US" altLang="zh-CN" sz="2100"/>
              <a:t>Every attribute is synthesized, or only inherited from parent or left siblings (not from right siblings). </a:t>
            </a:r>
            <a:endParaRPr lang="en-US" altLang="zh-CN" sz="2100"/>
          </a:p>
          <a:p>
            <a:pPr lvl="1"/>
            <a:r>
              <a:rPr lang="en-US" altLang="zh-CN" sz="2100"/>
              <a:t>Guarantee an evaluation order that is the same order of recursive descent predictive parsing. 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5010" name="标题 5550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4. S-Attributed Definitions</a:t>
            </a:r>
            <a:endParaRPr lang="en-US" altLang="zh-CN"/>
          </a:p>
        </p:txBody>
      </p:sp>
      <p:sp>
        <p:nvSpPr>
          <p:cNvPr id="555011" name="文本占位符 5550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 syntax-directed definition with only synthesized attributes</a:t>
            </a:r>
            <a:endParaRPr lang="en-US" altLang="zh-CN" sz="2500"/>
          </a:p>
          <a:p>
            <a:r>
              <a:rPr lang="en-US" altLang="zh-CN" sz="2500"/>
              <a:t>Evaluation order for S-attributed definitions</a:t>
            </a:r>
            <a:endParaRPr lang="en-US" altLang="zh-CN" sz="2500"/>
          </a:p>
          <a:p>
            <a:pPr lvl="1"/>
            <a:r>
              <a:rPr lang="en-US" altLang="zh-CN" sz="2100"/>
              <a:t>Upwards, and only upwards</a:t>
            </a:r>
            <a:endParaRPr lang="en-US" altLang="zh-CN" sz="2100"/>
          </a:p>
          <a:p>
            <a:pPr lvl="1"/>
            <a:r>
              <a:rPr lang="en-US" altLang="zh-CN" sz="2100"/>
              <a:t>The same order as LR parsing !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0370" name="标题 5703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Specification vs. Implementation</a:t>
            </a:r>
            <a:endParaRPr lang="en-US" altLang="zh-CN"/>
          </a:p>
        </p:txBody>
      </p:sp>
      <p:sp>
        <p:nvSpPr>
          <p:cNvPr id="570371" name="文本占位符 57037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Evaluate S-attributed definitions while bottom-up parsing</a:t>
            </a:r>
            <a:endParaRPr lang="en-US" altLang="zh-CN" sz="2500"/>
          </a:p>
        </p:txBody>
      </p:sp>
      <p:grpSp>
        <p:nvGrpSpPr>
          <p:cNvPr id="570378" name="组合 570377"/>
          <p:cNvGrpSpPr/>
          <p:nvPr/>
        </p:nvGrpSpPr>
        <p:grpSpPr>
          <a:xfrm>
            <a:off x="3200400" y="3048000"/>
            <a:ext cx="4343400" cy="2424113"/>
            <a:chOff x="2016" y="1920"/>
            <a:chExt cx="2736" cy="1527"/>
          </a:xfrm>
        </p:grpSpPr>
        <p:sp>
          <p:nvSpPr>
            <p:cNvPr id="570372" name="矩形 570371"/>
            <p:cNvSpPr/>
            <p:nvPr/>
          </p:nvSpPr>
          <p:spPr>
            <a:xfrm>
              <a:off x="2016" y="1920"/>
              <a:ext cx="1824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i="1">
                  <a:latin typeface="Arial" panose="020B0604020202020204" pitchFamily="34" charset="0"/>
                  <a:ea typeface="宋体" panose="02010600030101010101" pitchFamily="2" charset="-122"/>
                </a:rPr>
                <a:t>S-Attributed Definition</a:t>
              </a:r>
              <a:endParaRPr lang="en-US" altLang="zh-CN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0373" name="矩形 570372"/>
            <p:cNvSpPr/>
            <p:nvPr/>
          </p:nvSpPr>
          <p:spPr>
            <a:xfrm>
              <a:off x="2016" y="2976"/>
              <a:ext cx="187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Evaluation while LR Parsing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0374" name="上箭头 570373"/>
            <p:cNvSpPr/>
            <p:nvPr/>
          </p:nvSpPr>
          <p:spPr>
            <a:xfrm>
              <a:off x="2880" y="2304"/>
              <a:ext cx="96" cy="672"/>
            </a:xfrm>
            <a:prstGeom prst="upArrow">
              <a:avLst>
                <a:gd name="adj1" fmla="val 0"/>
                <a:gd name="adj2" fmla="val 17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0376" name="文本框 570375"/>
            <p:cNvSpPr txBox="1"/>
            <p:nvPr/>
          </p:nvSpPr>
          <p:spPr>
            <a:xfrm>
              <a:off x="3840" y="2112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Specification</a:t>
              </a:r>
              <a:endParaRPr lang="en-US" altLang="zh-CN" i="1">
                <a:solidFill>
                  <a:srgbClr val="A50021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0377" name="文本框 570376"/>
            <p:cNvSpPr txBox="1"/>
            <p:nvPr/>
          </p:nvSpPr>
          <p:spPr>
            <a:xfrm>
              <a:off x="3888" y="3216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Implementation</a:t>
              </a:r>
              <a:endParaRPr lang="en-US" altLang="zh-CN" i="1">
                <a:solidFill>
                  <a:srgbClr val="A50021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1394" name="标题 5713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The Previous Calculator Example</a:t>
            </a:r>
            <a:endParaRPr lang="en-US" altLang="zh-CN"/>
          </a:p>
        </p:txBody>
      </p:sp>
      <p:graphicFrame>
        <p:nvGraphicFramePr>
          <p:cNvPr id="571437" name="内容占位符 571436"/>
          <p:cNvGraphicFramePr/>
          <p:nvPr>
            <p:ph idx="1"/>
          </p:nvPr>
        </p:nvGraphicFramePr>
        <p:xfrm>
          <a:off x="1370013" y="1827213"/>
          <a:ext cx="7316788" cy="3659188"/>
        </p:xfrm>
        <a:graphic>
          <a:graphicData uri="http://schemas.openxmlformats.org/drawingml/2006/table">
            <a:tbl>
              <a:tblPr/>
              <a:tblGrid>
                <a:gridCol w="763588"/>
                <a:gridCol w="2743200"/>
                <a:gridCol w="3810000"/>
              </a:tblGrid>
              <a:tr h="4413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/>
                        <a:t>No.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/>
                        <a:t>Productions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900"/>
                        <a:t>Semantic Rules</a:t>
                      </a:r>
                      <a:endParaRPr lang="zh-CN" altLang="en-US" sz="19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7810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1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E </a:t>
                      </a:r>
                      <a:r>
                        <a:rPr lang="en-US" altLang="zh-CN" sz="1700" b="1"/>
                        <a:t>n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L.val = E.val</a:t>
                      </a:r>
                      <a:endParaRPr lang="en-US" altLang="zh-CN" sz="1700"/>
                    </a:p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print(L.val)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2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E</a:t>
                      </a:r>
                      <a:r>
                        <a:rPr lang="en-US" altLang="zh-CN" sz="1700" baseline="-25000">
                          <a:solidFill>
                            <a:srgbClr val="0033CC"/>
                          </a:solidFill>
                        </a:rPr>
                        <a:t>1</a:t>
                      </a:r>
                      <a:r>
                        <a:rPr lang="en-US" altLang="zh-CN" sz="1700"/>
                        <a:t> </a:t>
                      </a:r>
                      <a:r>
                        <a:rPr lang="en-US" altLang="zh-CN" sz="1700" b="1"/>
                        <a:t>+</a:t>
                      </a:r>
                      <a:r>
                        <a:rPr lang="en-US" altLang="zh-CN" sz="1700"/>
                        <a:t> T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E.val = E</a:t>
                      </a:r>
                      <a:r>
                        <a:rPr lang="en-US" altLang="zh-CN" sz="1700" baseline="-25000">
                          <a:solidFill>
                            <a:srgbClr val="0033CC"/>
                          </a:solidFill>
                        </a:rPr>
                        <a:t>1</a:t>
                      </a:r>
                      <a:r>
                        <a:rPr lang="en-US" altLang="zh-CN" sz="1700"/>
                        <a:t>.val + T.val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3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E.val = T.val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4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T</a:t>
                      </a:r>
                      <a:r>
                        <a:rPr lang="en-US" altLang="zh-CN" sz="17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700"/>
                        <a:t> </a:t>
                      </a:r>
                      <a:r>
                        <a:rPr lang="en-US" altLang="zh-CN" sz="1700" b="1"/>
                        <a:t>*</a:t>
                      </a:r>
                      <a:r>
                        <a:rPr lang="en-US" altLang="zh-CN" sz="1700"/>
                        <a:t> F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</a:t>
                      </a:r>
                      <a:r>
                        <a:rPr lang="en-US" altLang="zh-CN" sz="17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700"/>
                        <a:t>.val = T</a:t>
                      </a:r>
                      <a:r>
                        <a:rPr lang="en-US" altLang="zh-CN" sz="17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700"/>
                        <a:t>.val + F.val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5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F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T.val = F.val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6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F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(</a:t>
                      </a:r>
                      <a:r>
                        <a:rPr lang="en-US" altLang="zh-CN" sz="1700"/>
                        <a:t> E </a:t>
                      </a:r>
                      <a:r>
                        <a:rPr lang="en-US" altLang="zh-CN" sz="1700" b="1"/>
                        <a:t>)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F.val = E.val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7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F 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700"/>
                        <a:t>  </a:t>
                      </a:r>
                      <a:r>
                        <a:rPr lang="en-US" altLang="zh-CN" sz="1700" b="1"/>
                        <a:t>digit</a:t>
                      </a:r>
                      <a:endParaRPr lang="zh-CN" altLang="en-US" sz="17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F.val = </a:t>
                      </a:r>
                      <a:r>
                        <a:rPr lang="en-US" altLang="zh-CN" sz="1700" b="1"/>
                        <a:t>digit</a:t>
                      </a:r>
                      <a:r>
                        <a:rPr lang="en-US" altLang="zh-CN" sz="1700"/>
                        <a:t>.lexval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1435" name="文本框 571434"/>
          <p:cNvSpPr txBox="1"/>
          <p:nvPr/>
        </p:nvSpPr>
        <p:spPr>
          <a:xfrm>
            <a:off x="1371600" y="5562600"/>
            <a:ext cx="7315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0" hangingPunct="0"/>
            <a:r>
              <a:rPr lang="en-US" altLang="zh-CN" sz="2000" i="1">
                <a:solidFill>
                  <a:srgbClr val="0033CC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Associate attributes of grammar symbols with positions in the parsing stack. </a:t>
            </a:r>
            <a:endParaRPr lang="en-US" altLang="zh-CN" sz="2000" i="1">
              <a:solidFill>
                <a:srgbClr val="0033CC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2418" name="标题 5724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Implementation in LR Parsing</a:t>
            </a:r>
            <a:endParaRPr lang="en-US" altLang="zh-CN"/>
          </a:p>
        </p:txBody>
      </p:sp>
      <p:graphicFrame>
        <p:nvGraphicFramePr>
          <p:cNvPr id="572515" name="内容占位符 572514"/>
          <p:cNvGraphicFramePr/>
          <p:nvPr>
            <p:ph idx="1"/>
          </p:nvPr>
        </p:nvGraphicFramePr>
        <p:xfrm>
          <a:off x="914400" y="1827213"/>
          <a:ext cx="7772400" cy="3779838"/>
        </p:xfrm>
        <a:graphic>
          <a:graphicData uri="http://schemas.openxmlformats.org/drawingml/2006/table">
            <a:tbl>
              <a:tblPr/>
              <a:tblGrid>
                <a:gridCol w="533400"/>
                <a:gridCol w="1447800"/>
                <a:gridCol w="3505200"/>
                <a:gridCol w="2286000"/>
              </a:tblGrid>
              <a:tr h="4937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No.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Productions</a:t>
                      </a:r>
                      <a:endParaRPr lang="zh-CN" altLang="en-US" sz="17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Code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Notes</a:t>
                      </a:r>
                      <a:endParaRPr lang="zh-CN" altLang="en-US" sz="17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381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L 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300"/>
                        <a:t>  E </a:t>
                      </a:r>
                      <a:r>
                        <a:rPr lang="en-US" altLang="zh-CN" sz="1300" b="1"/>
                        <a:t>n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stack[ntop].val = stack[top – 1].val; 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 err="1"/>
                        <a:t>print(stack[ntop].val</a:t>
                      </a:r>
                      <a:r>
                        <a:rPr lang="en-US" altLang="zh-CN" sz="1300"/>
                        <a:t>); 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2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E 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300"/>
                        <a:t>  E</a:t>
                      </a:r>
                      <a:r>
                        <a:rPr lang="en-US" altLang="zh-CN" sz="1300" baseline="-25000">
                          <a:solidFill>
                            <a:srgbClr val="0033CC"/>
                          </a:solidFill>
                        </a:rPr>
                        <a:t>1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 b="1"/>
                        <a:t>+</a:t>
                      </a:r>
                      <a:r>
                        <a:rPr lang="en-US" altLang="zh-CN" sz="1300"/>
                        <a:t> T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 err="1"/>
                        <a:t>stack[ntop].val = </a:t>
                      </a:r>
                      <a:br>
                        <a:rPr lang="en-US" altLang="zh-CN" sz="1300" err="1"/>
                      </a:br>
                      <a:r>
                        <a:rPr lang="en-US" altLang="zh-CN" sz="1300" err="1"/>
                        <a:t>stack[top – 2].val + stack[top].val</a:t>
                      </a:r>
                      <a:r>
                        <a:rPr lang="en-US" altLang="zh-CN" sz="1300"/>
                        <a:t>; 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stack[top – 1].val = '</a:t>
                      </a:r>
                      <a:r>
                        <a:rPr lang="en-US" altLang="zh-CN" sz="1300" b="1"/>
                        <a:t>+</a:t>
                      </a:r>
                      <a:r>
                        <a:rPr lang="en-US" altLang="zh-CN" sz="1300"/>
                        <a:t>'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3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E 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300"/>
                        <a:t>  T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4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T</a:t>
                      </a:r>
                      <a:r>
                        <a:rPr lang="en-US" altLang="zh-CN" sz="1300" baseline="-25000">
                          <a:solidFill>
                            <a:srgbClr val="A50021"/>
                          </a:solidFill>
                        </a:rPr>
                        <a:t>1</a:t>
                      </a:r>
                      <a:r>
                        <a:rPr lang="en-US" altLang="zh-CN" sz="1300"/>
                        <a:t> 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300"/>
                        <a:t>  T</a:t>
                      </a:r>
                      <a:r>
                        <a:rPr lang="en-US" altLang="zh-CN" sz="1300" baseline="-25000">
                          <a:solidFill>
                            <a:srgbClr val="A50021"/>
                          </a:solidFill>
                        </a:rPr>
                        <a:t>2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 b="1"/>
                        <a:t>*</a:t>
                      </a:r>
                      <a:r>
                        <a:rPr lang="en-US" altLang="zh-CN" sz="1300"/>
                        <a:t> F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 err="1"/>
                        <a:t>stack[ntop].val = </a:t>
                      </a:r>
                      <a:br>
                        <a:rPr lang="en-US" altLang="zh-CN" sz="1300" err="1"/>
                      </a:br>
                      <a:r>
                        <a:rPr lang="en-US" altLang="zh-CN" sz="1300" err="1"/>
                        <a:t>stack[top – 2].val * stack[top].val</a:t>
                      </a:r>
                      <a:r>
                        <a:rPr lang="en-US" altLang="zh-CN" sz="1300"/>
                        <a:t>; 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stack[top – 1].val = '</a:t>
                      </a:r>
                      <a:r>
                        <a:rPr lang="en-US" altLang="zh-CN" sz="1300" b="1"/>
                        <a:t>*</a:t>
                      </a:r>
                      <a:r>
                        <a:rPr lang="en-US" altLang="zh-CN" sz="1300"/>
                        <a:t>'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5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T 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300"/>
                        <a:t>  F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6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F 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300"/>
                        <a:t>  </a:t>
                      </a:r>
                      <a:r>
                        <a:rPr lang="en-US" altLang="zh-CN" sz="1300" b="1"/>
                        <a:t>(</a:t>
                      </a:r>
                      <a:r>
                        <a:rPr lang="en-US" altLang="zh-CN" sz="1300"/>
                        <a:t> E </a:t>
                      </a:r>
                      <a:r>
                        <a:rPr lang="en-US" altLang="zh-CN" sz="1300" b="1"/>
                        <a:t>)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stack[ntop].val = stack[top – 1].val; 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stack[top].val = '</a:t>
                      </a:r>
                      <a:r>
                        <a:rPr lang="en-US" altLang="zh-CN" sz="1300" b="1"/>
                        <a:t>)</a:t>
                      </a:r>
                      <a:r>
                        <a:rPr lang="en-US" altLang="zh-CN" sz="1300"/>
                        <a:t>'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stack[top – 2].val = '</a:t>
                      </a:r>
                      <a:r>
                        <a:rPr lang="en-US" altLang="zh-CN" sz="1300" b="1"/>
                        <a:t>(</a:t>
                      </a:r>
                      <a:r>
                        <a:rPr lang="en-US" altLang="zh-CN" sz="1300"/>
                        <a:t>'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7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F 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1300"/>
                        <a:t>  </a:t>
                      </a:r>
                      <a:r>
                        <a:rPr lang="en-US" altLang="zh-CN" sz="1300" b="1"/>
                        <a:t>digit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2494" name="文本框 572493"/>
          <p:cNvSpPr txBox="1"/>
          <p:nvPr/>
        </p:nvSpPr>
        <p:spPr>
          <a:xfrm>
            <a:off x="914400" y="5638800"/>
            <a:ext cx="7772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0" hangingPunct="0"/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Setup an attribute stack with the same height as parsing (state) stack: 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0" hangingPunct="0"/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ntop = top – | right-side | + 1</a:t>
            </a:r>
            <a:endParaRPr lang="en-US" altLang="zh-CN" b="1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8258" name="标题 6082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Conclusions: </a:t>
            </a:r>
            <a:br>
              <a:rPr lang="en-US" altLang="zh-CN" sz="3200"/>
            </a:br>
            <a:r>
              <a:rPr lang="en-US" altLang="zh-CN" sz="3200"/>
              <a:t>Context-Free Grammar Classification</a:t>
            </a:r>
            <a:endParaRPr lang="en-US" altLang="zh-CN" sz="3200"/>
          </a:p>
        </p:txBody>
      </p:sp>
      <p:pic>
        <p:nvPicPr>
          <p:cNvPr id="608259" name="图片 608258" descr="分析能力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676400"/>
            <a:ext cx="5105400" cy="4716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42" name="标题 5734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Evaluation While LR Parsing</a:t>
            </a:r>
            <a:endParaRPr lang="en-US" altLang="zh-CN"/>
          </a:p>
        </p:txBody>
      </p:sp>
      <p:graphicFrame>
        <p:nvGraphicFramePr>
          <p:cNvPr id="573747" name="内容占位符 573746"/>
          <p:cNvGraphicFramePr/>
          <p:nvPr>
            <p:ph idx="1"/>
          </p:nvPr>
        </p:nvGraphicFramePr>
        <p:xfrm>
          <a:off x="1219200" y="1600200"/>
          <a:ext cx="7467600" cy="5083175"/>
        </p:xfrm>
        <a:graphic>
          <a:graphicData uri="http://schemas.openxmlformats.org/drawingml/2006/table">
            <a:tbl>
              <a:tblPr/>
              <a:tblGrid>
                <a:gridCol w="728663"/>
                <a:gridCol w="1252537"/>
                <a:gridCol w="1295400"/>
                <a:gridCol w="1600200"/>
                <a:gridCol w="1379538"/>
                <a:gridCol w="1211262"/>
              </a:tblGrid>
              <a:tr h="4349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000" b="1"/>
                        <a:t>Step</a:t>
                      </a:r>
                      <a:endParaRPr lang="zh-CN" altLang="en-US" sz="1000" b="1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000" b="1"/>
                        <a:t>States</a:t>
                      </a:r>
                      <a:endParaRPr lang="en-US" altLang="zh-CN" sz="1000" b="1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000" b="1"/>
                        <a:t>(Illustrative)</a:t>
                      </a:r>
                      <a:endParaRPr lang="zh-CN" altLang="en-US" sz="10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100" b="1"/>
                        <a:t>Attributes</a:t>
                      </a:r>
                      <a:endParaRPr lang="zh-CN" altLang="en-US" sz="11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100" b="1"/>
                        <a:t>Input</a:t>
                      </a:r>
                      <a:endParaRPr lang="zh-CN" altLang="en-US" sz="11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100" b="1"/>
                        <a:t>Code</a:t>
                      </a:r>
                      <a:endParaRPr lang="zh-CN" altLang="en-US" sz="1100" b="1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100" b="1"/>
                        <a:t>Output</a:t>
                      </a:r>
                      <a:endParaRPr lang="zh-CN" altLang="en-US" sz="1100" b="1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3 * 5 + 4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2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$ 3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$ 3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* 5 + 4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--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digit</a:t>
                      </a:r>
                      <a:endParaRPr lang="zh-CN" altLang="en-US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3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F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$ 3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* 5 + 4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--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F</a:t>
                      </a:r>
                      <a:endParaRPr lang="zh-CN" altLang="en-US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4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T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$ 3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* 5 + 4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5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T *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$ 3 *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5 + 4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6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T * 5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$ 3 * 5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+ 4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--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digit</a:t>
                      </a:r>
                      <a:endParaRPr lang="zh-CN" altLang="en-US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7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T * F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$ 3 * 5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+ 4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3 * 5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T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*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 F</a:t>
                      </a:r>
                      <a:endParaRPr lang="zh-CN" altLang="en-US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8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T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$ 15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+ 4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--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T</a:t>
                      </a:r>
                      <a:endParaRPr lang="zh-CN" altLang="en-US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9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E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$ 15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+ 4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10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E +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$ 15 +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4 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11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E + 4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$ 15 + 4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--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>
                          <a:sym typeface="Symbol" panose="05050102010706020507" pitchFamily="18" charset="2"/>
                        </a:rPr>
                        <a:t>F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digit</a:t>
                      </a:r>
                      <a:endParaRPr lang="zh-CN" altLang="en-US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12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E + F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$ 15 + 4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--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F</a:t>
                      </a:r>
                      <a:endParaRPr lang="zh-CN" altLang="en-US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13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E + T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$ 15 + 4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15 * 4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E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 T</a:t>
                      </a:r>
                      <a:endParaRPr lang="zh-CN" altLang="en-US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14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E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$ 19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n 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15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E </a:t>
                      </a:r>
                      <a:r>
                        <a:rPr lang="en-US" altLang="zh-CN" sz="1300" b="1"/>
                        <a:t>n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$ 19 </a:t>
                      </a:r>
                      <a:r>
                        <a:rPr lang="en-US" altLang="zh-CN" sz="1300" b="1"/>
                        <a:t>n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print(19)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1300"/>
                        <a:t>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E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n</a:t>
                      </a:r>
                      <a:endParaRPr lang="zh-CN" altLang="en-US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05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16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L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$ 19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300" b="1"/>
                        <a:t>$</a:t>
                      </a:r>
                      <a:endParaRPr lang="zh-CN" altLang="en-US" sz="13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accept</a:t>
                      </a:r>
                      <a:endParaRPr lang="zh-CN" altLang="en-US" sz="1300"/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300" b="1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6034" name="标题 5560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5. L-Attributed Definitions and Translation Schemes</a:t>
            </a:r>
            <a:endParaRPr lang="en-US" altLang="zh-CN" sz="3200"/>
          </a:p>
        </p:txBody>
      </p:sp>
      <p:sp>
        <p:nvSpPr>
          <p:cNvPr id="556035" name="文本占位符 5560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 syntax-directed definition is L-attributed if each inherited attribute depends only on attributes of its</a:t>
            </a:r>
            <a:r>
              <a:rPr lang="en-US" altLang="zh-CN" sz="2500" b="1"/>
              <a:t> left </a:t>
            </a:r>
            <a:r>
              <a:rPr lang="en-US" altLang="zh-CN" sz="2500"/>
              <a:t>siblings or </a:t>
            </a:r>
            <a:r>
              <a:rPr lang="en-US" altLang="zh-CN" sz="2500" b="1"/>
              <a:t>inherited</a:t>
            </a:r>
            <a:r>
              <a:rPr lang="en-US" altLang="zh-CN" sz="2500"/>
              <a:t> attributes of its parent. </a:t>
            </a:r>
            <a:endParaRPr lang="en-US" altLang="zh-CN" sz="2500"/>
          </a:p>
          <a:p>
            <a:pPr lvl="1"/>
            <a:r>
              <a:rPr lang="en-US" altLang="zh-CN" sz="2100"/>
              <a:t>Synthesized attributes are supported. </a:t>
            </a:r>
            <a:endParaRPr lang="en-US" altLang="zh-CN" sz="2100"/>
          </a:p>
          <a:p>
            <a:pPr lvl="1"/>
            <a:r>
              <a:rPr lang="en-US" altLang="zh-CN" sz="2100"/>
              <a:t>Can NOT depend on any synthesized attributes of its parent !  (Why ?)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5490" name="标题 5754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Depth-First Evaluation Order</a:t>
            </a:r>
            <a:endParaRPr lang="en-US" altLang="zh-CN"/>
          </a:p>
        </p:txBody>
      </p:sp>
      <p:sp>
        <p:nvSpPr>
          <p:cNvPr id="575491" name="文本占位符 5754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The evaluation order of an L-attributed definition</a:t>
            </a:r>
            <a:endParaRPr lang="en-US" altLang="zh-CN" sz="2500"/>
          </a:p>
          <a:p>
            <a:pPr lvl="1"/>
            <a:r>
              <a:rPr lang="en-US" altLang="zh-CN" sz="2100"/>
              <a:t>The same as depth-first visiting of the parse tree. </a:t>
            </a:r>
            <a:endParaRPr lang="en-US" altLang="zh-CN" sz="2100"/>
          </a:p>
          <a:p>
            <a:pPr lvl="1"/>
            <a:r>
              <a:rPr lang="en-US" altLang="zh-CN" sz="2100"/>
              <a:t>Also the same order as top-down parsing. </a:t>
            </a:r>
            <a:endParaRPr lang="en-US" altLang="zh-CN" sz="2100"/>
          </a:p>
        </p:txBody>
      </p:sp>
      <p:sp>
        <p:nvSpPr>
          <p:cNvPr id="575492" name="折角形 575491"/>
          <p:cNvSpPr/>
          <p:nvPr/>
        </p:nvSpPr>
        <p:spPr>
          <a:xfrm>
            <a:off x="1905000" y="3886200"/>
            <a:ext cx="6172200" cy="24384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15000"/>
              </a:lnSpc>
              <a:tabLst>
                <a:tab pos="357505" algn="l"/>
                <a:tab pos="716280" algn="l"/>
                <a:tab pos="1073150" algn="l"/>
              </a:tabLst>
            </a:pPr>
            <a:r>
              <a:rPr lang="en-US" altLang="zh-CN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void</a:t>
            </a: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dfvisit(n: Node) {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15000"/>
              </a:lnSpc>
              <a:tabLst>
                <a:tab pos="357505" algn="l"/>
                <a:tab pos="716280" algn="l"/>
                <a:tab pos="1073150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for</a:t>
            </a: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(each child m of n, from left to right) {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15000"/>
              </a:lnSpc>
              <a:tabLst>
                <a:tab pos="357505" algn="l"/>
                <a:tab pos="716280" algn="l"/>
                <a:tab pos="1073150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	evaluate inherited attributes of m; 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15000"/>
              </a:lnSpc>
              <a:tabLst>
                <a:tab pos="357505" algn="l"/>
                <a:tab pos="716280" algn="l"/>
                <a:tab pos="1073150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	dfvisit(m)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15000"/>
              </a:lnSpc>
              <a:tabLst>
                <a:tab pos="357505" algn="l"/>
                <a:tab pos="716280" algn="l"/>
                <a:tab pos="1073150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}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15000"/>
              </a:lnSpc>
              <a:tabLst>
                <a:tab pos="357505" algn="l"/>
                <a:tab pos="716280" algn="l"/>
                <a:tab pos="1073150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evaluate synthesized attributes of n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15000"/>
              </a:lnSpc>
              <a:tabLst>
                <a:tab pos="357505" algn="l"/>
                <a:tab pos="716280" algn="l"/>
                <a:tab pos="1073150" algn="l"/>
              </a:tabLst>
            </a:pPr>
            <a:r>
              <a:rPr lang="en-US" altLang="zh-CN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endParaRPr lang="en-US" altLang="zh-CN">
              <a:solidFill>
                <a:srgbClr val="00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6514" name="标题 576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Translation Schemes</a:t>
            </a:r>
            <a:endParaRPr lang="en-US" altLang="zh-CN"/>
          </a:p>
        </p:txBody>
      </p:sp>
      <p:sp>
        <p:nvSpPr>
          <p:cNvPr id="576515" name="文本占位符 5765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Translation scheme vs. L-attributed definition</a:t>
            </a:r>
            <a:endParaRPr lang="en-US" altLang="zh-CN" sz="2500"/>
          </a:p>
          <a:p>
            <a:pPr lvl="1"/>
            <a:r>
              <a:rPr lang="en-US" altLang="zh-CN" sz="2100" b="1"/>
              <a:t>Explicit</a:t>
            </a:r>
            <a:r>
              <a:rPr lang="en-US" altLang="zh-CN" sz="2100"/>
              <a:t> evaluation order in a translation scheme. </a:t>
            </a:r>
            <a:endParaRPr lang="en-US" altLang="zh-CN" sz="2100"/>
          </a:p>
          <a:p>
            <a:pPr lvl="1"/>
            <a:r>
              <a:rPr lang="en-US" altLang="zh-CN" sz="2100"/>
              <a:t>Perform semantic actions in a left-to-right depth-first order. </a:t>
            </a:r>
            <a:endParaRPr lang="en-US" altLang="zh-CN" sz="2100"/>
          </a:p>
          <a:p>
            <a:pPr lvl="1"/>
            <a:endParaRPr lang="en-US" altLang="zh-CN" sz="2100"/>
          </a:p>
        </p:txBody>
      </p:sp>
      <p:grpSp>
        <p:nvGrpSpPr>
          <p:cNvPr id="576522" name="组合 576521"/>
          <p:cNvGrpSpPr/>
          <p:nvPr/>
        </p:nvGrpSpPr>
        <p:grpSpPr>
          <a:xfrm>
            <a:off x="4572000" y="3886200"/>
            <a:ext cx="4343400" cy="2424113"/>
            <a:chOff x="2064" y="2448"/>
            <a:chExt cx="2736" cy="1527"/>
          </a:xfrm>
        </p:grpSpPr>
        <p:sp>
          <p:nvSpPr>
            <p:cNvPr id="576517" name="矩形 576516"/>
            <p:cNvSpPr/>
            <p:nvPr/>
          </p:nvSpPr>
          <p:spPr>
            <a:xfrm>
              <a:off x="2064" y="2448"/>
              <a:ext cx="1824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i="1">
                  <a:latin typeface="Arial" panose="020B0604020202020204" pitchFamily="34" charset="0"/>
                  <a:ea typeface="宋体" panose="02010600030101010101" pitchFamily="2" charset="-122"/>
                </a:rPr>
                <a:t>L-Attributed Definition</a:t>
              </a:r>
              <a:endParaRPr lang="en-US" altLang="zh-CN" i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6518" name="矩形 576517"/>
            <p:cNvSpPr/>
            <p:nvPr/>
          </p:nvSpPr>
          <p:spPr>
            <a:xfrm>
              <a:off x="2064" y="3504"/>
              <a:ext cx="187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Translation Scheme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6519" name="上箭头 576518"/>
            <p:cNvSpPr/>
            <p:nvPr/>
          </p:nvSpPr>
          <p:spPr>
            <a:xfrm>
              <a:off x="2976" y="2832"/>
              <a:ext cx="96" cy="672"/>
            </a:xfrm>
            <a:prstGeom prst="upArrow">
              <a:avLst>
                <a:gd name="adj1" fmla="val 0"/>
                <a:gd name="adj2" fmla="val 17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6520" name="文本框 576519"/>
            <p:cNvSpPr txBox="1"/>
            <p:nvPr/>
          </p:nvSpPr>
          <p:spPr>
            <a:xfrm>
              <a:off x="3888" y="2640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Specification</a:t>
              </a:r>
              <a:endParaRPr lang="en-US" altLang="zh-CN" i="1">
                <a:solidFill>
                  <a:srgbClr val="A50021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6521" name="文本框 576520"/>
            <p:cNvSpPr txBox="1"/>
            <p:nvPr/>
          </p:nvSpPr>
          <p:spPr>
            <a:xfrm>
              <a:off x="3936" y="3744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Implementation</a:t>
              </a:r>
              <a:endParaRPr lang="en-US" altLang="zh-CN" i="1">
                <a:solidFill>
                  <a:srgbClr val="A50021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8562" name="标题 5785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Translation Scheme: Example 1</a:t>
            </a:r>
            <a:endParaRPr lang="en-US" altLang="zh-CN"/>
          </a:p>
        </p:txBody>
      </p:sp>
      <p:sp>
        <p:nvSpPr>
          <p:cNvPr id="578563" name="文本占位符 5785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 b="1">
                <a:solidFill>
                  <a:srgbClr val="006600"/>
                </a:solidFill>
              </a:rPr>
              <a:t>Postfix translation scheme</a:t>
            </a:r>
            <a:r>
              <a:rPr lang="en-US" altLang="zh-CN" sz="2500">
                <a:solidFill>
                  <a:srgbClr val="006600"/>
                </a:solidFill>
              </a:rPr>
              <a:t> </a:t>
            </a:r>
            <a:r>
              <a:rPr lang="en-US" altLang="zh-CN" sz="2500"/>
              <a:t>for an L-attributed definition: </a:t>
            </a:r>
            <a:endParaRPr lang="en-US" altLang="zh-CN" sz="2500"/>
          </a:p>
        </p:txBody>
      </p:sp>
      <p:sp>
        <p:nvSpPr>
          <p:cNvPr id="578564" name="折角形 578563"/>
          <p:cNvSpPr/>
          <p:nvPr/>
        </p:nvSpPr>
        <p:spPr>
          <a:xfrm>
            <a:off x="1905000" y="2743200"/>
            <a:ext cx="6096000" cy="31242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24257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L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E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print(E.val);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24257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E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E</a:t>
            </a:r>
            <a:r>
              <a:rPr lang="en-US" altLang="zh-CN" sz="20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T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E.val = E</a:t>
            </a:r>
            <a:r>
              <a:rPr lang="en-US" altLang="zh-CN" sz="20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.val + T.val;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24257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E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T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E.val = T.val;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24257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T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T</a:t>
            </a:r>
            <a:r>
              <a:rPr lang="en-US" altLang="zh-CN" sz="20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F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T.val = T</a:t>
            </a:r>
            <a:r>
              <a:rPr lang="en-US" altLang="zh-CN" sz="20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.val + F.val;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24257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T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F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T.val = F.val;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24257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F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E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F.val = E.val;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24257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F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digit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F.val = </a:t>
            </a:r>
            <a:r>
              <a:rPr lang="en-US" altLang="zh-CN"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digit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.lexval;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9586" name="标题 5795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Translation Scheme: Example 2</a:t>
            </a:r>
            <a:endParaRPr lang="en-US" altLang="zh-CN"/>
          </a:p>
        </p:txBody>
      </p:sp>
      <p:sp>
        <p:nvSpPr>
          <p:cNvPr id="579587" name="文本占位符 5795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Translation scheme for LR parsing: </a:t>
            </a:r>
            <a:endParaRPr lang="en-US" altLang="zh-CN" sz="2500"/>
          </a:p>
        </p:txBody>
      </p:sp>
      <p:sp>
        <p:nvSpPr>
          <p:cNvPr id="579588" name="折角形 579587"/>
          <p:cNvSpPr/>
          <p:nvPr/>
        </p:nvSpPr>
        <p:spPr>
          <a:xfrm>
            <a:off x="1447800" y="2362200"/>
            <a:ext cx="7010400" cy="37338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L 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 E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print(stack[top – 1].val); 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top = top – 1;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E 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 E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stack[top – 2].val = stack[top – 2].val + stack[top].val; 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top = top – 2;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E 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 T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T 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 T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F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stack[top – 2].val = stack[top – 2].val * stack[top].val; 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top = top – 2;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T 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 F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F 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E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stack[top – 2].val = stack[top – 1].val; 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top = top – 2;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15000"/>
              </a:spcBef>
              <a:spcAft>
                <a:spcPct val="15000"/>
              </a:spcAft>
              <a:tabLst>
                <a:tab pos="265430" algn="l"/>
                <a:tab pos="188150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F 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digit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0610" name="标题 5806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Translation Scheme: Example 3</a:t>
            </a:r>
            <a:endParaRPr lang="en-US" altLang="zh-CN"/>
          </a:p>
        </p:txBody>
      </p:sp>
      <p:sp>
        <p:nvSpPr>
          <p:cNvPr id="580611" name="文本占位符 5806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Translation scheme for transformation from infix to postfix expressions: </a:t>
            </a:r>
            <a:endParaRPr lang="en-US" altLang="zh-CN" sz="2500"/>
          </a:p>
          <a:p>
            <a:pPr lvl="1"/>
            <a:r>
              <a:rPr lang="en-US" altLang="zh-CN" sz="2100"/>
              <a:t>Actions inside productions. </a:t>
            </a:r>
            <a:endParaRPr lang="en-US" altLang="zh-CN" sz="2100"/>
          </a:p>
        </p:txBody>
      </p:sp>
      <p:sp>
        <p:nvSpPr>
          <p:cNvPr id="580612" name="折角形 580611"/>
          <p:cNvSpPr/>
          <p:nvPr/>
        </p:nvSpPr>
        <p:spPr>
          <a:xfrm>
            <a:off x="1905000" y="3352800"/>
            <a:ext cx="6248400" cy="22860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30480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T R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30480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print(</a:t>
            </a:r>
            <a:r>
              <a:rPr lang="en-US" altLang="zh-CN"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addop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.lexeme);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30480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R</a:t>
            </a:r>
            <a:r>
              <a:rPr lang="en-US" altLang="zh-CN" sz="20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30480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304800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num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print(</a:t>
            </a:r>
            <a:r>
              <a:rPr lang="en-US" altLang="zh-CN"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num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.val);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82" name="标题 5836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Translation Scheme: Example 3 (cont')</a:t>
            </a:r>
            <a:endParaRPr lang="en-US" altLang="zh-CN" sz="3200"/>
          </a:p>
        </p:txBody>
      </p:sp>
      <p:grpSp>
        <p:nvGrpSpPr>
          <p:cNvPr id="583725" name="组合 583724"/>
          <p:cNvGrpSpPr/>
          <p:nvPr/>
        </p:nvGrpSpPr>
        <p:grpSpPr>
          <a:xfrm>
            <a:off x="762000" y="1905000"/>
            <a:ext cx="8153400" cy="3109913"/>
            <a:chOff x="480" y="1152"/>
            <a:chExt cx="5136" cy="1959"/>
          </a:xfrm>
        </p:grpSpPr>
        <p:sp>
          <p:nvSpPr>
            <p:cNvPr id="583686" name="文本框 583685"/>
            <p:cNvSpPr txBox="1"/>
            <p:nvPr/>
          </p:nvSpPr>
          <p:spPr>
            <a:xfrm>
              <a:off x="1632" y="1152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687" name="文本框 583686"/>
            <p:cNvSpPr txBox="1"/>
            <p:nvPr/>
          </p:nvSpPr>
          <p:spPr>
            <a:xfrm>
              <a:off x="2592" y="1584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688" name="文本框 583687"/>
            <p:cNvSpPr txBox="1"/>
            <p:nvPr/>
          </p:nvSpPr>
          <p:spPr>
            <a:xfrm>
              <a:off x="576" y="1584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689" name="直接连接符 583688"/>
            <p:cNvSpPr/>
            <p:nvPr/>
          </p:nvSpPr>
          <p:spPr>
            <a:xfrm>
              <a:off x="2256" y="1392"/>
              <a:ext cx="86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691" name="文本框 583690"/>
            <p:cNvSpPr txBox="1"/>
            <p:nvPr/>
          </p:nvSpPr>
          <p:spPr>
            <a:xfrm>
              <a:off x="3072" y="2016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print('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–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');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692" name="直接连接符 583691"/>
            <p:cNvSpPr/>
            <p:nvPr/>
          </p:nvSpPr>
          <p:spPr>
            <a:xfrm>
              <a:off x="3072" y="1824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3695" name="文本框 583694"/>
            <p:cNvSpPr txBox="1"/>
            <p:nvPr/>
          </p:nvSpPr>
          <p:spPr>
            <a:xfrm>
              <a:off x="3936" y="2016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696" name="文本框 583695"/>
            <p:cNvSpPr txBox="1"/>
            <p:nvPr/>
          </p:nvSpPr>
          <p:spPr>
            <a:xfrm>
              <a:off x="1824" y="2016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–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697" name="文本框 583696"/>
            <p:cNvSpPr txBox="1"/>
            <p:nvPr/>
          </p:nvSpPr>
          <p:spPr>
            <a:xfrm>
              <a:off x="2448" y="2016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698" name="文本框 583697"/>
            <p:cNvSpPr txBox="1"/>
            <p:nvPr/>
          </p:nvSpPr>
          <p:spPr>
            <a:xfrm>
              <a:off x="4080" y="2448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print('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');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699" name="直接连接符 583698"/>
            <p:cNvSpPr/>
            <p:nvPr/>
          </p:nvSpPr>
          <p:spPr>
            <a:xfrm>
              <a:off x="4512" y="2256"/>
              <a:ext cx="72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00" name="文本框 583699"/>
            <p:cNvSpPr txBox="1"/>
            <p:nvPr/>
          </p:nvSpPr>
          <p:spPr>
            <a:xfrm>
              <a:off x="4944" y="2448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01" name="文本框 583700"/>
            <p:cNvSpPr txBox="1"/>
            <p:nvPr/>
          </p:nvSpPr>
          <p:spPr>
            <a:xfrm>
              <a:off x="3408" y="2448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02" name="文本框 583701"/>
            <p:cNvSpPr txBox="1"/>
            <p:nvPr/>
          </p:nvSpPr>
          <p:spPr>
            <a:xfrm>
              <a:off x="3696" y="2448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03" name="直接连接符 583702"/>
            <p:cNvSpPr/>
            <p:nvPr/>
          </p:nvSpPr>
          <p:spPr>
            <a:xfrm flipH="1">
              <a:off x="1104" y="1392"/>
              <a:ext cx="91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04" name="直接连接符 583703"/>
            <p:cNvSpPr/>
            <p:nvPr/>
          </p:nvSpPr>
          <p:spPr>
            <a:xfrm>
              <a:off x="3168" y="1824"/>
              <a:ext cx="115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05" name="直接连接符 583704"/>
            <p:cNvSpPr/>
            <p:nvPr/>
          </p:nvSpPr>
          <p:spPr>
            <a:xfrm flipH="1">
              <a:off x="2784" y="1824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06" name="直接连接符 583705"/>
            <p:cNvSpPr/>
            <p:nvPr/>
          </p:nvSpPr>
          <p:spPr>
            <a:xfrm flipH="1">
              <a:off x="2160" y="1824"/>
              <a:ext cx="67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07" name="直接连接符 583706"/>
            <p:cNvSpPr/>
            <p:nvPr/>
          </p:nvSpPr>
          <p:spPr>
            <a:xfrm flipH="1">
              <a:off x="3552" y="2256"/>
              <a:ext cx="76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08" name="直接连接符 583707"/>
            <p:cNvSpPr/>
            <p:nvPr/>
          </p:nvSpPr>
          <p:spPr>
            <a:xfrm flipH="1">
              <a:off x="3888" y="2256"/>
              <a:ext cx="48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09" name="直接连接符 583708"/>
            <p:cNvSpPr/>
            <p:nvPr/>
          </p:nvSpPr>
          <p:spPr>
            <a:xfrm>
              <a:off x="4416" y="2256"/>
              <a:ext cx="4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3710" name="直接连接符 583709"/>
            <p:cNvSpPr/>
            <p:nvPr/>
          </p:nvSpPr>
          <p:spPr>
            <a:xfrm>
              <a:off x="3936" y="2688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3711" name="文本框 583710"/>
            <p:cNvSpPr txBox="1"/>
            <p:nvPr/>
          </p:nvSpPr>
          <p:spPr>
            <a:xfrm>
              <a:off x="3840" y="2880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print('2');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12" name="文本框 583711"/>
            <p:cNvSpPr txBox="1"/>
            <p:nvPr/>
          </p:nvSpPr>
          <p:spPr>
            <a:xfrm>
              <a:off x="3408" y="2880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13" name="直接连接符 583712"/>
            <p:cNvSpPr/>
            <p:nvPr/>
          </p:nvSpPr>
          <p:spPr>
            <a:xfrm flipH="1">
              <a:off x="3600" y="2688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14" name="文本框 583713"/>
            <p:cNvSpPr txBox="1"/>
            <p:nvPr/>
          </p:nvSpPr>
          <p:spPr>
            <a:xfrm>
              <a:off x="4848" y="2880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83715" name="直接连接符 583714"/>
            <p:cNvSpPr/>
            <p:nvPr/>
          </p:nvSpPr>
          <p:spPr>
            <a:xfrm>
              <a:off x="5232" y="268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16" name="直接连接符 583715"/>
            <p:cNvSpPr/>
            <p:nvPr/>
          </p:nvSpPr>
          <p:spPr>
            <a:xfrm>
              <a:off x="2784" y="2256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3717" name="文本框 583716"/>
            <p:cNvSpPr txBox="1"/>
            <p:nvPr/>
          </p:nvSpPr>
          <p:spPr>
            <a:xfrm>
              <a:off x="2448" y="2448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print('5');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18" name="文本框 583717"/>
            <p:cNvSpPr txBox="1"/>
            <p:nvPr/>
          </p:nvSpPr>
          <p:spPr>
            <a:xfrm>
              <a:off x="2016" y="2448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19" name="直接连接符 583718"/>
            <p:cNvSpPr/>
            <p:nvPr/>
          </p:nvSpPr>
          <p:spPr>
            <a:xfrm flipH="1">
              <a:off x="2256" y="2256"/>
              <a:ext cx="43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3720" name="直接连接符 583719"/>
            <p:cNvSpPr/>
            <p:nvPr/>
          </p:nvSpPr>
          <p:spPr>
            <a:xfrm>
              <a:off x="1104" y="1824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3721" name="文本框 583720"/>
            <p:cNvSpPr txBox="1"/>
            <p:nvPr/>
          </p:nvSpPr>
          <p:spPr>
            <a:xfrm>
              <a:off x="912" y="2016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print('9');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22" name="文本框 583721"/>
            <p:cNvSpPr txBox="1"/>
            <p:nvPr/>
          </p:nvSpPr>
          <p:spPr>
            <a:xfrm>
              <a:off x="480" y="201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23" name="直接连接符 583722"/>
            <p:cNvSpPr/>
            <p:nvPr/>
          </p:nvSpPr>
          <p:spPr>
            <a:xfrm flipH="1">
              <a:off x="720" y="1824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</p:grpSp>
      <p:sp>
        <p:nvSpPr>
          <p:cNvPr id="583726" name="文本框 583725"/>
          <p:cNvSpPr txBox="1"/>
          <p:nvPr/>
        </p:nvSpPr>
        <p:spPr>
          <a:xfrm>
            <a:off x="2362200" y="5410200"/>
            <a:ext cx="487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Parse Tree with Actions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658" name="标题 5826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Translation Scheme: Example 4</a:t>
            </a:r>
            <a:endParaRPr lang="en-US" altLang="zh-CN"/>
          </a:p>
        </p:txBody>
      </p:sp>
      <p:sp>
        <p:nvSpPr>
          <p:cNvPr id="582659" name="文本占位符 5826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Problematic translation scheme for prefix expressions: </a:t>
            </a:r>
            <a:endParaRPr lang="en-US" altLang="zh-CN" sz="2500"/>
          </a:p>
          <a:p>
            <a:pPr lvl="1"/>
            <a:r>
              <a:rPr lang="en-US" altLang="zh-CN" sz="2100"/>
              <a:t>In both top-down and bottom-up parsing. </a:t>
            </a:r>
            <a:endParaRPr lang="en-US" altLang="zh-CN" sz="2100"/>
          </a:p>
        </p:txBody>
      </p:sp>
      <p:sp>
        <p:nvSpPr>
          <p:cNvPr id="582660" name="折角形 582659"/>
          <p:cNvSpPr/>
          <p:nvPr/>
        </p:nvSpPr>
        <p:spPr>
          <a:xfrm>
            <a:off x="1981200" y="3124200"/>
            <a:ext cx="6019800" cy="34290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2955925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L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2955925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print('+');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2955925" algn="l"/>
              </a:tabLst>
            </a:pP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2955925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	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2955925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print('*');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2955925" algn="l"/>
              </a:tabLst>
            </a:pP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F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2955925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	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2955925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F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E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265430" algn="l"/>
                <a:tab pos="716280" algn="l"/>
                <a:tab pos="1259205" algn="l"/>
                <a:tab pos="2955925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F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digit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print(</a:t>
            </a:r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digit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.lexval);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1636" name="标题 58163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en-US" altLang="zh-CN" sz="3200"/>
              <a:t>Translation Scheme: Example 4 (cont')</a:t>
            </a:r>
            <a:endParaRPr lang="en-US" altLang="zh-CN" sz="3200"/>
          </a:p>
        </p:txBody>
      </p:sp>
      <p:grpSp>
        <p:nvGrpSpPr>
          <p:cNvPr id="581676" name="组合 581675"/>
          <p:cNvGrpSpPr/>
          <p:nvPr/>
        </p:nvGrpSpPr>
        <p:grpSpPr>
          <a:xfrm>
            <a:off x="1219200" y="1676400"/>
            <a:ext cx="7162800" cy="4024313"/>
            <a:chOff x="768" y="1152"/>
            <a:chExt cx="4512" cy="2535"/>
          </a:xfrm>
        </p:grpSpPr>
        <p:sp>
          <p:nvSpPr>
            <p:cNvPr id="581637" name="文本框 581636"/>
            <p:cNvSpPr txBox="1"/>
            <p:nvPr/>
          </p:nvSpPr>
          <p:spPr>
            <a:xfrm>
              <a:off x="3216" y="1152"/>
              <a:ext cx="7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38" name="文本框 581637"/>
            <p:cNvSpPr txBox="1"/>
            <p:nvPr/>
          </p:nvSpPr>
          <p:spPr>
            <a:xfrm>
              <a:off x="3024" y="1536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39" name="文本框 581638"/>
            <p:cNvSpPr txBox="1"/>
            <p:nvPr/>
          </p:nvSpPr>
          <p:spPr>
            <a:xfrm>
              <a:off x="3648" y="1536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41" name="文本框 581640"/>
            <p:cNvSpPr txBox="1"/>
            <p:nvPr/>
          </p:nvSpPr>
          <p:spPr>
            <a:xfrm>
              <a:off x="2400" y="1920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42" name="文本框 581641"/>
            <p:cNvSpPr txBox="1"/>
            <p:nvPr/>
          </p:nvSpPr>
          <p:spPr>
            <a:xfrm>
              <a:off x="3024" y="1920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43" name="直接连接符 581642"/>
            <p:cNvSpPr/>
            <p:nvPr/>
          </p:nvSpPr>
          <p:spPr>
            <a:xfrm flipH="1">
              <a:off x="3312" y="1392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44" name="直接连接符 581643"/>
            <p:cNvSpPr/>
            <p:nvPr/>
          </p:nvSpPr>
          <p:spPr>
            <a:xfrm>
              <a:off x="3312" y="177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45" name="文本框 581644"/>
            <p:cNvSpPr txBox="1"/>
            <p:nvPr/>
          </p:nvSpPr>
          <p:spPr>
            <a:xfrm>
              <a:off x="3648" y="1920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46" name="文本框 581645"/>
            <p:cNvSpPr txBox="1"/>
            <p:nvPr/>
          </p:nvSpPr>
          <p:spPr>
            <a:xfrm>
              <a:off x="2400" y="2304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47" name="直接连接符 581646"/>
            <p:cNvSpPr/>
            <p:nvPr/>
          </p:nvSpPr>
          <p:spPr>
            <a:xfrm>
              <a:off x="2688" y="216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48" name="文本框 581647"/>
            <p:cNvSpPr txBox="1"/>
            <p:nvPr/>
          </p:nvSpPr>
          <p:spPr>
            <a:xfrm>
              <a:off x="1776" y="2688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49" name="文本框 581648"/>
            <p:cNvSpPr txBox="1"/>
            <p:nvPr/>
          </p:nvSpPr>
          <p:spPr>
            <a:xfrm>
              <a:off x="2400" y="2688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50" name="直接连接符 581649"/>
            <p:cNvSpPr/>
            <p:nvPr/>
          </p:nvSpPr>
          <p:spPr>
            <a:xfrm>
              <a:off x="2688" y="254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51" name="文本框 581650"/>
            <p:cNvSpPr txBox="1"/>
            <p:nvPr/>
          </p:nvSpPr>
          <p:spPr>
            <a:xfrm>
              <a:off x="3024" y="2688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52" name="文本框 581651"/>
            <p:cNvSpPr txBox="1"/>
            <p:nvPr/>
          </p:nvSpPr>
          <p:spPr>
            <a:xfrm>
              <a:off x="1776" y="3072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53" name="直接连接符 581652"/>
            <p:cNvSpPr/>
            <p:nvPr/>
          </p:nvSpPr>
          <p:spPr>
            <a:xfrm>
              <a:off x="2064" y="292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54" name="文本框 581653"/>
            <p:cNvSpPr txBox="1"/>
            <p:nvPr/>
          </p:nvSpPr>
          <p:spPr>
            <a:xfrm>
              <a:off x="1776" y="3456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digit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55" name="直接连接符 581654"/>
            <p:cNvSpPr/>
            <p:nvPr/>
          </p:nvSpPr>
          <p:spPr>
            <a:xfrm>
              <a:off x="2064" y="331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56" name="文本框 581655"/>
            <p:cNvSpPr txBox="1"/>
            <p:nvPr/>
          </p:nvSpPr>
          <p:spPr>
            <a:xfrm>
              <a:off x="3024" y="3072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digit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57" name="直接连接符 581656"/>
            <p:cNvSpPr/>
            <p:nvPr/>
          </p:nvSpPr>
          <p:spPr>
            <a:xfrm>
              <a:off x="3312" y="292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58" name="文本框 581657"/>
            <p:cNvSpPr txBox="1"/>
            <p:nvPr/>
          </p:nvSpPr>
          <p:spPr>
            <a:xfrm>
              <a:off x="3648" y="2304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digit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59" name="直接连接符 581658"/>
            <p:cNvSpPr/>
            <p:nvPr/>
          </p:nvSpPr>
          <p:spPr>
            <a:xfrm>
              <a:off x="3936" y="216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60" name="文本框 581659"/>
            <p:cNvSpPr txBox="1"/>
            <p:nvPr/>
          </p:nvSpPr>
          <p:spPr>
            <a:xfrm>
              <a:off x="3648" y="3072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61" name="文本框 581660"/>
            <p:cNvSpPr txBox="1"/>
            <p:nvPr/>
          </p:nvSpPr>
          <p:spPr>
            <a:xfrm>
              <a:off x="4272" y="2304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62" name="文本框 581661"/>
            <p:cNvSpPr txBox="1"/>
            <p:nvPr/>
          </p:nvSpPr>
          <p:spPr>
            <a:xfrm>
              <a:off x="2400" y="3456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63" name="文本框 581662"/>
            <p:cNvSpPr txBox="1"/>
            <p:nvPr/>
          </p:nvSpPr>
          <p:spPr>
            <a:xfrm>
              <a:off x="1392" y="1920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print('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');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64" name="文本框 581663"/>
            <p:cNvSpPr txBox="1"/>
            <p:nvPr/>
          </p:nvSpPr>
          <p:spPr>
            <a:xfrm>
              <a:off x="768" y="2688"/>
              <a:ext cx="10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{ print('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'); }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1665" name="直接连接符 581664"/>
            <p:cNvSpPr/>
            <p:nvPr/>
          </p:nvSpPr>
          <p:spPr>
            <a:xfrm flipH="1">
              <a:off x="2784" y="1776"/>
              <a:ext cx="48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66" name="直接连接符 581665"/>
            <p:cNvSpPr/>
            <p:nvPr/>
          </p:nvSpPr>
          <p:spPr>
            <a:xfrm>
              <a:off x="3408" y="1776"/>
              <a:ext cx="52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67" name="直接连接符 581666"/>
            <p:cNvSpPr/>
            <p:nvPr/>
          </p:nvSpPr>
          <p:spPr>
            <a:xfrm flipH="1">
              <a:off x="1968" y="1776"/>
              <a:ext cx="115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1668" name="直接连接符 581667"/>
            <p:cNvSpPr/>
            <p:nvPr/>
          </p:nvSpPr>
          <p:spPr>
            <a:xfrm>
              <a:off x="3984" y="2160"/>
              <a:ext cx="76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1669" name="直接连接符 581668"/>
            <p:cNvSpPr/>
            <p:nvPr/>
          </p:nvSpPr>
          <p:spPr>
            <a:xfrm flipH="1">
              <a:off x="2112" y="2544"/>
              <a:ext cx="52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70" name="直接连接符 581669"/>
            <p:cNvSpPr/>
            <p:nvPr/>
          </p:nvSpPr>
          <p:spPr>
            <a:xfrm>
              <a:off x="2784" y="2544"/>
              <a:ext cx="52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81671" name="直接连接符 581670"/>
            <p:cNvSpPr/>
            <p:nvPr/>
          </p:nvSpPr>
          <p:spPr>
            <a:xfrm flipH="1">
              <a:off x="1296" y="2544"/>
              <a:ext cx="120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1672" name="直接连接符 581671"/>
            <p:cNvSpPr/>
            <p:nvPr/>
          </p:nvSpPr>
          <p:spPr>
            <a:xfrm>
              <a:off x="2112" y="3312"/>
              <a:ext cx="76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1673" name="直接连接符 581672"/>
            <p:cNvSpPr/>
            <p:nvPr/>
          </p:nvSpPr>
          <p:spPr>
            <a:xfrm>
              <a:off x="3360" y="2928"/>
              <a:ext cx="81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lg" len="lg"/>
            </a:ln>
          </p:spPr>
        </p:sp>
        <p:sp>
          <p:nvSpPr>
            <p:cNvPr id="581674" name="直接连接符 581673"/>
            <p:cNvSpPr/>
            <p:nvPr/>
          </p:nvSpPr>
          <p:spPr>
            <a:xfrm>
              <a:off x="3696" y="1392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</p:grpSp>
      <p:sp>
        <p:nvSpPr>
          <p:cNvPr id="581677" name="矩形 581676"/>
          <p:cNvSpPr/>
          <p:nvPr/>
        </p:nvSpPr>
        <p:spPr>
          <a:xfrm>
            <a:off x="5334000" y="5486400"/>
            <a:ext cx="3581400" cy="914400"/>
          </a:xfrm>
          <a:prstGeom prst="rect">
            <a:avLst/>
          </a:prstGeom>
          <a:noFill/>
          <a:ln w="9525" cap="flat" cmpd="sng">
            <a:solidFill>
              <a:srgbClr val="A5002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l" eaLnBrk="0" hangingPunct="0"/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Problems for 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0" hangingPunct="0"/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top-down parsing: left-recursion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0" hangingPunct="0"/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bottom-up parsing: embedded actions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7234" name="标题 6072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Lecture .  Syntax-Directed Translation</a:t>
            </a:r>
            <a:endParaRPr lang="en-US" altLang="zh-CN" sz="3200"/>
          </a:p>
        </p:txBody>
      </p:sp>
      <p:sp>
        <p:nvSpPr>
          <p:cNvPr id="607235" name="文本占位符 607234"/>
          <p:cNvSpPr>
            <a:spLocks noGrp="1"/>
          </p:cNvSpPr>
          <p:nvPr>
            <p:ph type="body" idx="1"/>
          </p:nvPr>
        </p:nvSpPr>
        <p:spPr>
          <a:xfrm>
            <a:off x="1219200" y="1752600"/>
            <a:ext cx="7464425" cy="4648200"/>
          </a:xfrm>
        </p:spPr>
        <p:txBody>
          <a:bodyPr/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500"/>
              <a:t>Introduction</a:t>
            </a:r>
            <a:endParaRPr lang="en-US" altLang="zh-CN" sz="2500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500"/>
              <a:t>Syntax-Directed Definition: Examples</a:t>
            </a:r>
            <a:endParaRPr lang="en-US" altLang="zh-CN" sz="2500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500"/>
              <a:t>Evaluation Order and Dependency Graphs</a:t>
            </a:r>
            <a:endParaRPr lang="en-US" altLang="zh-CN" sz="2500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500"/>
              <a:t>S-Attributed Definitions</a:t>
            </a:r>
            <a:endParaRPr lang="en-US" altLang="zh-CN" sz="2500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500"/>
              <a:t>L-Attributed Definitions and Translation Schemes</a:t>
            </a:r>
            <a:endParaRPr lang="en-US" altLang="zh-CN" sz="2500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500"/>
              <a:t>L-Attributed Definitions in Predictive Parsing</a:t>
            </a:r>
            <a:endParaRPr lang="en-US" altLang="zh-CN" sz="2500"/>
          </a:p>
          <a:p>
            <a:pPr marL="552450" indent="-55245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500"/>
              <a:t>L-Attributed Definitions in LR Parsing</a:t>
            </a:r>
            <a:endParaRPr lang="en-US" altLang="zh-CN" sz="250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7538" name="标题 5775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From L-Attributed Definitions to Translation Schemes</a:t>
            </a:r>
            <a:endParaRPr lang="en-US" altLang="zh-CN" sz="3200"/>
          </a:p>
        </p:txBody>
      </p:sp>
      <p:sp>
        <p:nvSpPr>
          <p:cNvPr id="577539" name="文本占位符 577538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552450" indent="-552450"/>
            <a:r>
              <a:rPr lang="en-US" altLang="zh-CN" sz="2500"/>
              <a:t>Three transformation rules</a:t>
            </a:r>
            <a:endParaRPr lang="en-US" altLang="zh-CN" sz="2500"/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0033CC"/>
                </a:solidFill>
              </a:rPr>
              <a:t>Inherited attributes of A must be calculated before A. </a:t>
            </a:r>
            <a:endParaRPr lang="en-US" altLang="zh-CN" sz="2100">
              <a:solidFill>
                <a:srgbClr val="0033CC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0033CC"/>
                </a:solidFill>
              </a:rPr>
              <a:t>An action must not refer to a synthesized attribute of a symbol to the right of the action. </a:t>
            </a:r>
            <a:endParaRPr lang="en-US" altLang="zh-CN" sz="2100">
              <a:solidFill>
                <a:srgbClr val="0033CC"/>
              </a:solidFill>
            </a:endParaRPr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>
                <a:solidFill>
                  <a:srgbClr val="0033CC"/>
                </a:solidFill>
              </a:rPr>
              <a:t>A synthesized attribute must be computed after all attributes it references have been computed. </a:t>
            </a:r>
            <a:endParaRPr lang="en-US" altLang="zh-CN" sz="2100">
              <a:solidFill>
                <a:srgbClr val="0033CC"/>
              </a:solidFill>
            </a:endParaRPr>
          </a:p>
        </p:txBody>
      </p:sp>
      <p:sp>
        <p:nvSpPr>
          <p:cNvPr id="577540" name="折角形 577539"/>
          <p:cNvSpPr/>
          <p:nvPr/>
        </p:nvSpPr>
        <p:spPr>
          <a:xfrm>
            <a:off x="2438400" y="4953000"/>
            <a:ext cx="5105400" cy="10668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rgbClr val="FF5050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Does not satisfy the requirements: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S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A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A</a:t>
            </a:r>
            <a:r>
              <a: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.in = 1;  A</a:t>
            </a:r>
            <a:r>
              <a: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.in = 2; }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A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print(A.in);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4706" name="标题 5847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Typesetting Boxes: </a:t>
            </a:r>
            <a:r>
              <a:rPr lang="en-US" altLang="zh-CN" b="1"/>
              <a:t>EQN</a:t>
            </a:r>
            <a:r>
              <a:rPr lang="en-US" altLang="zh-CN"/>
              <a:t> and </a:t>
            </a:r>
            <a:r>
              <a:rPr lang="en-US" altLang="zh-CN" b="1"/>
              <a:t>T</a:t>
            </a:r>
            <a:r>
              <a:rPr lang="en-US" altLang="zh-CN" b="1" baseline="-25000"/>
              <a:t>E</a:t>
            </a:r>
            <a:r>
              <a:rPr lang="en-US" altLang="zh-CN" b="1"/>
              <a:t>X</a:t>
            </a:r>
            <a:endParaRPr lang="en-US" altLang="zh-CN" b="1"/>
          </a:p>
        </p:txBody>
      </p:sp>
      <p:graphicFrame>
        <p:nvGraphicFramePr>
          <p:cNvPr id="584794" name="内容占位符 584793"/>
          <p:cNvGraphicFramePr/>
          <p:nvPr>
            <p:ph idx="1"/>
          </p:nvPr>
        </p:nvGraphicFramePr>
        <p:xfrm>
          <a:off x="1371600" y="1752600"/>
          <a:ext cx="7313613" cy="4002088"/>
        </p:xfrm>
        <a:graphic>
          <a:graphicData uri="http://schemas.openxmlformats.org/drawingml/2006/table">
            <a:tbl>
              <a:tblPr/>
              <a:tblGrid>
                <a:gridCol w="611188"/>
                <a:gridCol w="2057400"/>
                <a:gridCol w="4645025"/>
              </a:tblGrid>
              <a:tr h="3206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No.</a:t>
                      </a:r>
                      <a:endParaRPr lang="zh-CN" altLang="en-US" sz="1500" b="1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Productions</a:t>
                      </a:r>
                      <a:endParaRPr lang="zh-CN" altLang="en-US" sz="15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Semantic Actions</a:t>
                      </a:r>
                      <a:endParaRPr lang="zh-CN" altLang="en-US" sz="15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1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S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B</a:t>
                      </a:r>
                      <a:endParaRPr lang="zh-CN" altLang="en-US" sz="13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B.ps = 10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4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2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B</a:t>
                      </a:r>
                      <a:r>
                        <a:rPr lang="en-US" altLang="zh-CN" sz="13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altLang="zh-CN" sz="13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300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</a:t>
                      </a:r>
                      <a:r>
                        <a:rPr lang="en-US" altLang="zh-CN" sz="1300" baseline="-25000"/>
                        <a:t>1</a:t>
                      </a:r>
                      <a:r>
                        <a:rPr lang="en-US" altLang="zh-CN" sz="1300"/>
                        <a:t>.ps = B.ps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</a:t>
                      </a:r>
                      <a:r>
                        <a:rPr lang="en-US" altLang="zh-CN" sz="1300" baseline="-25000"/>
                        <a:t>2</a:t>
                      </a:r>
                      <a:r>
                        <a:rPr lang="en-US" altLang="zh-CN" sz="1300"/>
                        <a:t>.ps = B.ps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B.ht = max(B</a:t>
                      </a:r>
                      <a:r>
                        <a:rPr lang="en-US" altLang="zh-CN" sz="1300" baseline="-25000"/>
                        <a:t>1</a:t>
                      </a:r>
                      <a:r>
                        <a:rPr lang="en-US" altLang="zh-CN" sz="1300"/>
                        <a:t>.ht, B</a:t>
                      </a:r>
                      <a:r>
                        <a:rPr lang="en-US" altLang="zh-CN" sz="1300" baseline="-25000"/>
                        <a:t>2</a:t>
                      </a:r>
                      <a:r>
                        <a:rPr lang="en-US" altLang="zh-CN" sz="1300"/>
                        <a:t>.ht)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B.dp = max(B</a:t>
                      </a:r>
                      <a:r>
                        <a:rPr lang="en-US" altLang="zh-CN" sz="1300" baseline="-25000"/>
                        <a:t>1</a:t>
                      </a:r>
                      <a:r>
                        <a:rPr lang="en-US" altLang="zh-CN" sz="1300"/>
                        <a:t>.dp, B</a:t>
                      </a:r>
                      <a:r>
                        <a:rPr lang="en-US" altLang="zh-CN" sz="1300" baseline="-25000"/>
                        <a:t>2</a:t>
                      </a:r>
                      <a:r>
                        <a:rPr lang="en-US" altLang="zh-CN" sz="1300"/>
                        <a:t>.dp)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34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3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B</a:t>
                      </a:r>
                      <a:r>
                        <a:rPr lang="en-US" altLang="zh-CN" sz="13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sub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altLang="zh-CN" sz="13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</a:t>
                      </a:r>
                      <a:r>
                        <a:rPr lang="en-US" altLang="zh-CN" sz="1300" baseline="-25000"/>
                        <a:t>1</a:t>
                      </a:r>
                      <a:r>
                        <a:rPr lang="en-US" altLang="zh-CN" sz="1300"/>
                        <a:t>.ps = B.ps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</a:t>
                      </a:r>
                      <a:r>
                        <a:rPr lang="en-US" altLang="zh-CN" sz="1300" baseline="-25000"/>
                        <a:t>2</a:t>
                      </a:r>
                      <a:r>
                        <a:rPr lang="en-US" altLang="zh-CN" sz="1300"/>
                        <a:t>.ps = B.ps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 70%</a:t>
                      </a:r>
                      <a:endParaRPr lang="en-US" altLang="zh-CN" sz="1300"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B.ht = max(B</a:t>
                      </a:r>
                      <a:r>
                        <a:rPr lang="en-US" altLang="zh-CN" sz="1300" baseline="-25000"/>
                        <a:t>1</a:t>
                      </a:r>
                      <a:r>
                        <a:rPr lang="en-US" altLang="zh-CN" sz="1300"/>
                        <a:t>.ht, B</a:t>
                      </a:r>
                      <a:r>
                        <a:rPr lang="en-US" altLang="zh-CN" sz="1300" baseline="-25000"/>
                        <a:t>2</a:t>
                      </a:r>
                      <a:r>
                        <a:rPr lang="en-US" altLang="zh-CN" sz="1300"/>
                        <a:t>.ht – B.ps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 25%</a:t>
                      </a:r>
                      <a:r>
                        <a:rPr lang="en-US" altLang="zh-CN" sz="1300"/>
                        <a:t>)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B.dp = max(B</a:t>
                      </a:r>
                      <a:r>
                        <a:rPr lang="en-US" altLang="zh-CN" sz="1300" baseline="-25000"/>
                        <a:t>1</a:t>
                      </a:r>
                      <a:r>
                        <a:rPr lang="en-US" altLang="zh-CN" sz="1300"/>
                        <a:t>.dp, B</a:t>
                      </a:r>
                      <a:r>
                        <a:rPr lang="en-US" altLang="zh-CN" sz="1300" baseline="-25000"/>
                        <a:t>2</a:t>
                      </a:r>
                      <a:r>
                        <a:rPr lang="en-US" altLang="zh-CN" sz="1300"/>
                        <a:t>.dp + B.ps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 25%</a:t>
                      </a:r>
                      <a:r>
                        <a:rPr lang="en-US" altLang="zh-CN" sz="1300"/>
                        <a:t>)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4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altLang="zh-CN" sz="13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1300" b="1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</a:t>
                      </a:r>
                      <a:r>
                        <a:rPr lang="en-US" altLang="zh-CN" sz="1300" baseline="-25000"/>
                        <a:t>1</a:t>
                      </a:r>
                      <a:r>
                        <a:rPr lang="en-US" altLang="zh-CN" sz="1300"/>
                        <a:t>.ps = B.ps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B.ht = B</a:t>
                      </a:r>
                      <a:r>
                        <a:rPr lang="en-US" altLang="zh-CN" sz="1300" baseline="-25000"/>
                        <a:t>1</a:t>
                      </a:r>
                      <a:r>
                        <a:rPr lang="en-US" altLang="zh-CN" sz="1300"/>
                        <a:t>.ht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B.dp = B</a:t>
                      </a:r>
                      <a:r>
                        <a:rPr lang="en-US" altLang="zh-CN" sz="1300" baseline="-25000"/>
                        <a:t>1</a:t>
                      </a:r>
                      <a:r>
                        <a:rPr lang="en-US" altLang="zh-CN" sz="1300"/>
                        <a:t>.dp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300"/>
                        <a:t>5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 </a:t>
                      </a:r>
                      <a:r>
                        <a:rPr lang="en-US" altLang="zh-CN" sz="13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300" b="1">
                          <a:sym typeface="Symbol" panose="05050102010706020507" pitchFamily="18" charset="2"/>
                        </a:rPr>
                        <a:t>text</a:t>
                      </a:r>
                      <a:endParaRPr lang="zh-CN" altLang="en-US" sz="1300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B.ht = getHight(B.ps, </a:t>
                      </a:r>
                      <a:r>
                        <a:rPr lang="en-US" altLang="zh-CN" sz="1300" b="1"/>
                        <a:t>text</a:t>
                      </a:r>
                      <a:r>
                        <a:rPr lang="en-US" altLang="zh-CN" sz="1300"/>
                        <a:t>.lexval)</a:t>
                      </a:r>
                      <a:endParaRPr lang="en-US" altLang="zh-CN" sz="1300"/>
                    </a:p>
                    <a:p>
                      <a:pPr marL="0" lvl="0" indent="0">
                        <a:buNone/>
                      </a:pPr>
                      <a:r>
                        <a:rPr lang="en-US" altLang="zh-CN" sz="1300"/>
                        <a:t>B.dp = getDepth(B.ps, </a:t>
                      </a:r>
                      <a:r>
                        <a:rPr lang="en-US" altLang="zh-CN" sz="1300" b="1"/>
                        <a:t>text</a:t>
                      </a:r>
                      <a:r>
                        <a:rPr lang="en-US" altLang="zh-CN" sz="1300"/>
                        <a:t>.lexval)</a:t>
                      </a:r>
                      <a:endParaRPr lang="zh-CN" altLang="en-US" sz="13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84788" name="图片 5847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5791200"/>
            <a:ext cx="4495800" cy="912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4790" name="矩形 584789"/>
          <p:cNvSpPr/>
          <p:nvPr/>
        </p:nvSpPr>
        <p:spPr>
          <a:xfrm>
            <a:off x="7467600" y="2209800"/>
            <a:ext cx="1447800" cy="68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A50021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/>
          <a:p>
            <a:pPr lvl="0" algn="ctr" eaLnBrk="0" hangingPunct="0"/>
            <a:r>
              <a: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ps = point size</a:t>
            </a:r>
            <a:endParaRPr lang="en-US" altLang="zh-CN" sz="14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 = height</a:t>
            </a:r>
            <a:endParaRPr lang="en-US" altLang="zh-CN" sz="14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dp = depth</a:t>
            </a:r>
            <a:endParaRPr lang="en-US" altLang="zh-CN" sz="14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4791" name="线形标注 2 584790"/>
          <p:cNvSpPr/>
          <p:nvPr/>
        </p:nvSpPr>
        <p:spPr>
          <a:xfrm>
            <a:off x="152400" y="4114800"/>
            <a:ext cx="1676400" cy="533400"/>
          </a:xfrm>
          <a:prstGeom prst="borderCallout2">
            <a:avLst>
              <a:gd name="adj1" fmla="val 21431"/>
              <a:gd name="adj2" fmla="val 104546"/>
              <a:gd name="adj3" fmla="val 21431"/>
              <a:gd name="adj4" fmla="val 128977"/>
              <a:gd name="adj5" fmla="val -16069"/>
              <a:gd name="adj6" fmla="val 154546"/>
            </a:avLst>
          </a:prstGeom>
          <a:solidFill>
            <a:schemeClr val="bg1"/>
          </a:solidFill>
          <a:ln w="9525" cap="flat" cmpd="sng">
            <a:solidFill>
              <a:srgbClr val="A50021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pPr lvl="0" algn="ctr" eaLnBrk="0" hangingPunct="0"/>
            <a:r>
              <a:rPr lang="en-US" altLang="zh-CN" sz="12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Higher precedence, </a:t>
            </a:r>
            <a:endParaRPr lang="en-US" altLang="zh-CN" sz="12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ctr" eaLnBrk="0" hangingPunct="0"/>
            <a:r>
              <a:rPr lang="en-US" altLang="zh-CN" sz="12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right associativity</a:t>
            </a:r>
            <a:endParaRPr lang="en-US" altLang="zh-CN" sz="12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6754" name="标题 5867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From L-Attributed Definition to Translation Scheme</a:t>
            </a:r>
            <a:endParaRPr lang="en-US" altLang="zh-CN" sz="3200"/>
          </a:p>
        </p:txBody>
      </p:sp>
      <p:sp>
        <p:nvSpPr>
          <p:cNvPr id="586755" name="文本占位符 586754"/>
          <p:cNvSpPr>
            <a:spLocks noGrp="1"/>
          </p:cNvSpPr>
          <p:nvPr>
            <p:ph type="body" idx="1"/>
          </p:nvPr>
        </p:nvSpPr>
        <p:spPr>
          <a:xfrm>
            <a:off x="1370013" y="1752600"/>
            <a:ext cx="7313612" cy="4419600"/>
          </a:xfrm>
          <a:ln>
            <a:solidFill>
              <a:schemeClr val="folHlink"/>
            </a:solidFill>
            <a:miter/>
          </a:ln>
        </p:spPr>
        <p:txBody>
          <a:bodyPr/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S	</a:t>
            </a:r>
            <a:r>
              <a:rPr lang="en-US" altLang="zh-CN" sz="1500">
                <a:sym typeface="Symbol" panose="05050102010706020507" pitchFamily="18" charset="2"/>
              </a:rPr>
              <a:t>		{ </a:t>
            </a:r>
            <a:r>
              <a:rPr lang="en-US" altLang="zh-CN" sz="1500"/>
              <a:t>B.ps = 10; }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		</a:t>
            </a:r>
            <a:r>
              <a:rPr lang="en-US" altLang="zh-CN" sz="1500">
                <a:sym typeface="Symbol" panose="05050102010706020507" pitchFamily="18" charset="2"/>
              </a:rPr>
              <a:t>B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B	</a:t>
            </a:r>
            <a:r>
              <a:rPr lang="en-US" altLang="zh-CN" sz="1500">
                <a:sym typeface="Symbol" panose="05050102010706020507" pitchFamily="18" charset="2"/>
              </a:rPr>
              <a:t>		{ </a:t>
            </a:r>
            <a:r>
              <a:rPr lang="en-US" altLang="zh-CN" sz="1500"/>
              <a:t>B</a:t>
            </a:r>
            <a:r>
              <a:rPr lang="en-US" altLang="zh-CN" sz="1500" baseline="-25000"/>
              <a:t>1</a:t>
            </a:r>
            <a:r>
              <a:rPr lang="en-US" altLang="zh-CN" sz="1500"/>
              <a:t>.ps = B.ps; }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>
                <a:sym typeface="Symbol" panose="05050102010706020507" pitchFamily="18" charset="2"/>
              </a:rPr>
              <a:t>			B</a:t>
            </a:r>
            <a:r>
              <a:rPr lang="en-US" altLang="zh-CN" sz="1500" baseline="-25000">
                <a:sym typeface="Symbol" panose="05050102010706020507" pitchFamily="18" charset="2"/>
              </a:rPr>
              <a:t>1</a:t>
            </a:r>
            <a:r>
              <a:rPr lang="en-US" altLang="zh-CN" sz="1500"/>
              <a:t>	{ B</a:t>
            </a:r>
            <a:r>
              <a:rPr lang="en-US" altLang="zh-CN" sz="1500" baseline="-25000"/>
              <a:t>2</a:t>
            </a:r>
            <a:r>
              <a:rPr lang="en-US" altLang="zh-CN" sz="1500"/>
              <a:t>.ps = B.ps; }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>
                <a:sym typeface="Symbol" panose="05050102010706020507" pitchFamily="18" charset="2"/>
              </a:rPr>
              <a:t>			B</a:t>
            </a:r>
            <a:r>
              <a:rPr lang="en-US" altLang="zh-CN" sz="1500" baseline="-25000">
                <a:sym typeface="Symbol" panose="05050102010706020507" pitchFamily="18" charset="2"/>
              </a:rPr>
              <a:t>2</a:t>
            </a:r>
            <a:r>
              <a:rPr lang="en-US" altLang="zh-CN" sz="1500">
                <a:sym typeface="Symbol" panose="05050102010706020507" pitchFamily="18" charset="2"/>
              </a:rPr>
              <a:t>	</a:t>
            </a:r>
            <a:r>
              <a:rPr lang="en-US" altLang="zh-CN" sz="1500"/>
              <a:t>{ B.ht = max(B</a:t>
            </a:r>
            <a:r>
              <a:rPr lang="en-US" altLang="zh-CN" sz="1500" baseline="-25000"/>
              <a:t>1</a:t>
            </a:r>
            <a:r>
              <a:rPr lang="en-US" altLang="zh-CN" sz="1500"/>
              <a:t>.ht, B</a:t>
            </a:r>
            <a:r>
              <a:rPr lang="en-US" altLang="zh-CN" sz="1500" baseline="-25000"/>
              <a:t>2</a:t>
            </a:r>
            <a:r>
              <a:rPr lang="en-US" altLang="zh-CN" sz="1500"/>
              <a:t>.ht); 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			   B.dp = max(B</a:t>
            </a:r>
            <a:r>
              <a:rPr lang="en-US" altLang="zh-CN" sz="1500" baseline="-25000"/>
              <a:t>1</a:t>
            </a:r>
            <a:r>
              <a:rPr lang="en-US" altLang="zh-CN" sz="1500"/>
              <a:t>.dp, B</a:t>
            </a:r>
            <a:r>
              <a:rPr lang="en-US" altLang="zh-CN" sz="1500" baseline="-25000"/>
              <a:t>2</a:t>
            </a:r>
            <a:r>
              <a:rPr lang="en-US" altLang="zh-CN" sz="1500"/>
              <a:t>.dp); }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B	</a:t>
            </a:r>
            <a:r>
              <a:rPr lang="en-US" altLang="zh-CN" sz="1500">
                <a:sym typeface="Symbol" panose="05050102010706020507" pitchFamily="18" charset="2"/>
              </a:rPr>
              <a:t>		{ </a:t>
            </a:r>
            <a:r>
              <a:rPr lang="en-US" altLang="zh-CN" sz="1500"/>
              <a:t>B</a:t>
            </a:r>
            <a:r>
              <a:rPr lang="en-US" altLang="zh-CN" sz="1500" baseline="-25000"/>
              <a:t>1</a:t>
            </a:r>
            <a:r>
              <a:rPr lang="en-US" altLang="zh-CN" sz="1500"/>
              <a:t>.ps = B.ps; }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		</a:t>
            </a:r>
            <a:r>
              <a:rPr lang="en-US" altLang="zh-CN" sz="1500">
                <a:sym typeface="Symbol" panose="05050102010706020507" pitchFamily="18" charset="2"/>
              </a:rPr>
              <a:t>B</a:t>
            </a:r>
            <a:r>
              <a:rPr lang="en-US" altLang="zh-CN" sz="1500" baseline="-25000">
                <a:sym typeface="Symbol" panose="05050102010706020507" pitchFamily="18" charset="2"/>
              </a:rPr>
              <a:t>1</a:t>
            </a:r>
            <a:r>
              <a:rPr lang="en-US" altLang="zh-CN" sz="1500">
                <a:sym typeface="Symbol" panose="05050102010706020507" pitchFamily="18" charset="2"/>
              </a:rPr>
              <a:t> </a:t>
            </a:r>
            <a:r>
              <a:rPr lang="en-US" altLang="zh-CN" sz="1500" b="1">
                <a:sym typeface="Symbol" panose="05050102010706020507" pitchFamily="18" charset="2"/>
              </a:rPr>
              <a:t>sub</a:t>
            </a:r>
            <a:r>
              <a:rPr lang="en-US" altLang="zh-CN" sz="1500">
                <a:sym typeface="Symbol" panose="05050102010706020507" pitchFamily="18" charset="2"/>
              </a:rPr>
              <a:t>	</a:t>
            </a:r>
            <a:r>
              <a:rPr lang="en-US" altLang="zh-CN" sz="1500"/>
              <a:t>{ B</a:t>
            </a:r>
            <a:r>
              <a:rPr lang="en-US" altLang="zh-CN" sz="1500" baseline="-25000"/>
              <a:t>2</a:t>
            </a:r>
            <a:r>
              <a:rPr lang="en-US" altLang="zh-CN" sz="1500"/>
              <a:t>.ps = B.ps </a:t>
            </a:r>
            <a:r>
              <a:rPr lang="en-US" altLang="zh-CN" sz="1500">
                <a:sym typeface="Symbol" panose="05050102010706020507" pitchFamily="18" charset="2"/>
              </a:rPr>
              <a:t> 70%; }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		</a:t>
            </a:r>
            <a:r>
              <a:rPr lang="en-US" altLang="zh-CN" sz="1500">
                <a:sym typeface="Symbol" panose="05050102010706020507" pitchFamily="18" charset="2"/>
              </a:rPr>
              <a:t>B</a:t>
            </a:r>
            <a:r>
              <a:rPr lang="en-US" altLang="zh-CN" sz="1500" baseline="-25000">
                <a:sym typeface="Symbol" panose="05050102010706020507" pitchFamily="18" charset="2"/>
              </a:rPr>
              <a:t>2</a:t>
            </a:r>
            <a:r>
              <a:rPr lang="en-US" altLang="zh-CN" sz="1500">
                <a:sym typeface="Symbol" panose="05050102010706020507" pitchFamily="18" charset="2"/>
              </a:rPr>
              <a:t>	{ </a:t>
            </a:r>
            <a:r>
              <a:rPr lang="en-US" altLang="zh-CN" sz="1500"/>
              <a:t>B.ht = max(B</a:t>
            </a:r>
            <a:r>
              <a:rPr lang="en-US" altLang="zh-CN" sz="1500" baseline="-25000"/>
              <a:t>1</a:t>
            </a:r>
            <a:r>
              <a:rPr lang="en-US" altLang="zh-CN" sz="1500"/>
              <a:t>.ht, B</a:t>
            </a:r>
            <a:r>
              <a:rPr lang="en-US" altLang="zh-CN" sz="1500" baseline="-25000"/>
              <a:t>2</a:t>
            </a:r>
            <a:r>
              <a:rPr lang="en-US" altLang="zh-CN" sz="1500"/>
              <a:t>.ht – B.ps </a:t>
            </a:r>
            <a:r>
              <a:rPr lang="en-US" altLang="zh-CN" sz="1500">
                <a:sym typeface="Symbol" panose="05050102010706020507" pitchFamily="18" charset="2"/>
              </a:rPr>
              <a:t> 25%</a:t>
            </a:r>
            <a:r>
              <a:rPr lang="en-US" altLang="zh-CN" sz="1500"/>
              <a:t>); 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			   B.dp = max(B</a:t>
            </a:r>
            <a:r>
              <a:rPr lang="en-US" altLang="zh-CN" sz="1500" baseline="-25000"/>
              <a:t>1</a:t>
            </a:r>
            <a:r>
              <a:rPr lang="en-US" altLang="zh-CN" sz="1500"/>
              <a:t>.dp, B</a:t>
            </a:r>
            <a:r>
              <a:rPr lang="en-US" altLang="zh-CN" sz="1500" baseline="-25000"/>
              <a:t>2</a:t>
            </a:r>
            <a:r>
              <a:rPr lang="en-US" altLang="zh-CN" sz="1500"/>
              <a:t>.dp + B.ps </a:t>
            </a:r>
            <a:r>
              <a:rPr lang="en-US" altLang="zh-CN" sz="1500">
                <a:sym typeface="Symbol" panose="05050102010706020507" pitchFamily="18" charset="2"/>
              </a:rPr>
              <a:t> 25%</a:t>
            </a:r>
            <a:r>
              <a:rPr lang="en-US" altLang="zh-CN" sz="1500"/>
              <a:t>); }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B	</a:t>
            </a:r>
            <a:r>
              <a:rPr lang="en-US" altLang="zh-CN" sz="1500">
                <a:sym typeface="Symbol" panose="05050102010706020507" pitchFamily="18" charset="2"/>
              </a:rPr>
              <a:t>	</a:t>
            </a:r>
            <a:r>
              <a:rPr lang="en-US" altLang="zh-CN" sz="1500" b="1">
                <a:sym typeface="Symbol" panose="05050102010706020507" pitchFamily="18" charset="2"/>
              </a:rPr>
              <a:t>(</a:t>
            </a:r>
            <a:r>
              <a:rPr lang="en-US" altLang="zh-CN" sz="1500">
                <a:sym typeface="Symbol" panose="05050102010706020507" pitchFamily="18" charset="2"/>
              </a:rPr>
              <a:t> 	{ </a:t>
            </a:r>
            <a:r>
              <a:rPr lang="en-US" altLang="zh-CN" sz="1500"/>
              <a:t>B</a:t>
            </a:r>
            <a:r>
              <a:rPr lang="en-US" altLang="zh-CN" sz="1500" baseline="-25000"/>
              <a:t>1</a:t>
            </a:r>
            <a:r>
              <a:rPr lang="en-US" altLang="zh-CN" sz="1500"/>
              <a:t>.ps = B.ps; }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	</a:t>
            </a:r>
            <a:r>
              <a:rPr lang="en-US" altLang="zh-CN" sz="1500">
                <a:sym typeface="Symbol" panose="05050102010706020507" pitchFamily="18" charset="2"/>
              </a:rPr>
              <a:t>	B</a:t>
            </a:r>
            <a:r>
              <a:rPr lang="en-US" altLang="zh-CN" sz="1500" baseline="-25000">
                <a:sym typeface="Symbol" panose="05050102010706020507" pitchFamily="18" charset="2"/>
              </a:rPr>
              <a:t>1</a:t>
            </a:r>
            <a:r>
              <a:rPr lang="en-US" altLang="zh-CN" sz="1500">
                <a:sym typeface="Symbol" panose="05050102010706020507" pitchFamily="18" charset="2"/>
              </a:rPr>
              <a:t> </a:t>
            </a:r>
            <a:r>
              <a:rPr lang="en-US" altLang="zh-CN" sz="1500" b="1">
                <a:sym typeface="Symbol" panose="05050102010706020507" pitchFamily="18" charset="2"/>
              </a:rPr>
              <a:t>)</a:t>
            </a:r>
            <a:r>
              <a:rPr lang="en-US" altLang="zh-CN" sz="1500">
                <a:sym typeface="Symbol" panose="05050102010706020507" pitchFamily="18" charset="2"/>
              </a:rPr>
              <a:t>	</a:t>
            </a:r>
            <a:r>
              <a:rPr lang="en-US" altLang="zh-CN" sz="1500"/>
              <a:t>{ B.ht = B</a:t>
            </a:r>
            <a:r>
              <a:rPr lang="en-US" altLang="zh-CN" sz="1500" baseline="-25000"/>
              <a:t>1</a:t>
            </a:r>
            <a:r>
              <a:rPr lang="en-US" altLang="zh-CN" sz="1500"/>
              <a:t>.ht; 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			   B.dp = B</a:t>
            </a:r>
            <a:r>
              <a:rPr lang="en-US" altLang="zh-CN" sz="1500" baseline="-25000"/>
              <a:t>1</a:t>
            </a:r>
            <a:r>
              <a:rPr lang="en-US" altLang="zh-CN" sz="1500"/>
              <a:t>.dp; }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B	</a:t>
            </a:r>
            <a:r>
              <a:rPr lang="en-US" altLang="zh-CN" sz="1500">
                <a:sym typeface="Symbol" panose="05050102010706020507" pitchFamily="18" charset="2"/>
              </a:rPr>
              <a:t>	</a:t>
            </a:r>
            <a:r>
              <a:rPr lang="en-US" altLang="zh-CN" sz="1500" b="1">
                <a:sym typeface="Symbol" panose="05050102010706020507" pitchFamily="18" charset="2"/>
              </a:rPr>
              <a:t>text</a:t>
            </a:r>
            <a:r>
              <a:rPr lang="en-US" altLang="zh-CN" sz="1500">
                <a:sym typeface="Symbol" panose="05050102010706020507" pitchFamily="18" charset="2"/>
              </a:rPr>
              <a:t>	{ </a:t>
            </a:r>
            <a:r>
              <a:rPr lang="en-US" altLang="zh-CN" sz="1500"/>
              <a:t>B.ht = getHight(B.ps, </a:t>
            </a:r>
            <a:r>
              <a:rPr lang="en-US" altLang="zh-CN" sz="1500" b="1"/>
              <a:t>text</a:t>
            </a:r>
            <a:r>
              <a:rPr lang="en-US" altLang="zh-CN" sz="1500"/>
              <a:t>.lexval); </a:t>
            </a:r>
            <a:endParaRPr lang="en-US" altLang="zh-CN" sz="1500"/>
          </a:p>
          <a:p>
            <a:pPr marL="0" indent="0" defTabSz="0">
              <a:buNone/>
              <a:tabLst>
                <a:tab pos="268605" algn="l"/>
                <a:tab pos="631825" algn="l"/>
                <a:tab pos="1076325" algn="l"/>
                <a:tab pos="2246630" algn="l"/>
              </a:tabLst>
            </a:pPr>
            <a:r>
              <a:rPr lang="en-US" altLang="zh-CN" sz="1500"/>
              <a:t>				   B.dp = getDepth(B.ps, </a:t>
            </a:r>
            <a:r>
              <a:rPr lang="en-US" altLang="zh-CN" sz="1500" b="1"/>
              <a:t>text</a:t>
            </a:r>
            <a:r>
              <a:rPr lang="en-US" altLang="zh-CN" sz="1500"/>
              <a:t>.lexval); }</a:t>
            </a:r>
            <a:endParaRPr lang="en-US" altLang="zh-CN" sz="150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7058" name="标题 5570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6. L-Attributed Definitions in Predictive Parsing</a:t>
            </a:r>
            <a:endParaRPr lang="en-US" altLang="zh-CN" sz="3200"/>
          </a:p>
        </p:txBody>
      </p:sp>
      <p:sp>
        <p:nvSpPr>
          <p:cNvPr id="557059" name="文本占位符 5570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Development steps</a:t>
            </a:r>
            <a:endParaRPr lang="en-US" altLang="zh-CN" sz="2500"/>
          </a:p>
          <a:p>
            <a:pPr lvl="1"/>
            <a:r>
              <a:rPr lang="en-US" altLang="zh-CN" sz="2100"/>
              <a:t>Write a possibly LL(1) grammar for syntax rules. </a:t>
            </a:r>
            <a:endParaRPr lang="en-US" altLang="zh-CN" sz="2100"/>
          </a:p>
          <a:p>
            <a:pPr lvl="1"/>
            <a:r>
              <a:rPr lang="en-US" altLang="zh-CN" sz="2100"/>
              <a:t>Define an L-attributed definition by appending semantic rules. </a:t>
            </a:r>
            <a:endParaRPr lang="en-US" altLang="zh-CN" sz="2100"/>
          </a:p>
          <a:p>
            <a:pPr lvl="1"/>
            <a:r>
              <a:rPr lang="en-US" altLang="zh-CN" sz="2100"/>
              <a:t>Transform the L-attributed definition to a translation scheme. </a:t>
            </a:r>
            <a:endParaRPr lang="en-US" altLang="zh-CN" sz="2100"/>
          </a:p>
          <a:p>
            <a:pPr lvl="1"/>
            <a:r>
              <a:rPr lang="en-US" altLang="zh-CN" sz="2100"/>
              <a:t>Eliminate </a:t>
            </a:r>
            <a:r>
              <a:rPr lang="en-US" altLang="zh-CN" sz="2100" b="1"/>
              <a:t>left-recursion</a:t>
            </a:r>
            <a:r>
              <a:rPr lang="en-US" altLang="zh-CN" sz="2100"/>
              <a:t> in the translation scheme. </a:t>
            </a:r>
            <a:endParaRPr lang="en-US" altLang="zh-CN" sz="2100"/>
          </a:p>
          <a:p>
            <a:pPr lvl="1"/>
            <a:r>
              <a:rPr lang="en-US" altLang="zh-CN" sz="2100"/>
              <a:t>Write a recursive descent predictive parser (translator). </a:t>
            </a:r>
            <a:endParaRPr lang="en-US" altLang="zh-CN" sz="2100"/>
          </a:p>
        </p:txBody>
      </p:sp>
      <p:sp>
        <p:nvSpPr>
          <p:cNvPr id="557060" name="线形标注 2 557059"/>
          <p:cNvSpPr/>
          <p:nvPr/>
        </p:nvSpPr>
        <p:spPr>
          <a:xfrm>
            <a:off x="6629400" y="160020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30644"/>
              <a:gd name="adj5" fmla="val 136981"/>
              <a:gd name="adj6" fmla="val -126218"/>
            </a:avLst>
          </a:prstGeom>
          <a:noFill/>
          <a:ln w="9525" cap="flat" cmpd="sng">
            <a:solidFill>
              <a:srgbClr val="A50021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pPr lvl="0" algn="ctr" eaLnBrk="0" hangingPunct="0"/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May have </a:t>
            </a:r>
            <a:b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left-recursions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7778" name="标题 5877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Eliminating Left-Recursion: </a:t>
            </a:r>
            <a:br>
              <a:rPr lang="en-US" altLang="zh-CN" sz="3200"/>
            </a:br>
            <a:r>
              <a:rPr lang="en-US" altLang="zh-CN" sz="3200"/>
              <a:t>A Simple Example</a:t>
            </a:r>
            <a:endParaRPr lang="en-US" altLang="zh-CN" sz="3200"/>
          </a:p>
        </p:txBody>
      </p:sp>
      <p:sp>
        <p:nvSpPr>
          <p:cNvPr id="587779" name="文本占位符 5877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 motivating example: a simple case</a:t>
            </a:r>
            <a:endParaRPr lang="en-US" altLang="zh-CN" sz="2500"/>
          </a:p>
          <a:p>
            <a:pPr lvl="1"/>
            <a:r>
              <a:rPr lang="en-US" altLang="zh-CN" sz="2100"/>
              <a:t>Trick: treating actions as terminals if they do not calculate any attributes. </a:t>
            </a:r>
            <a:endParaRPr lang="en-US" altLang="zh-CN" sz="2100"/>
          </a:p>
        </p:txBody>
      </p:sp>
      <p:sp>
        <p:nvSpPr>
          <p:cNvPr id="587780" name="折角形 587779"/>
          <p:cNvSpPr/>
          <p:nvPr/>
        </p:nvSpPr>
        <p:spPr>
          <a:xfrm>
            <a:off x="1524000" y="3352800"/>
            <a:ext cx="3429000" cy="9144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 { print('+');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7781" name="折角形 587780"/>
          <p:cNvSpPr/>
          <p:nvPr/>
        </p:nvSpPr>
        <p:spPr>
          <a:xfrm>
            <a:off x="4648200" y="4572000"/>
            <a:ext cx="3657600" cy="12192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T R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 { print('+'); }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2898" name="标题 5928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Eliminating Left-Recursion: </a:t>
            </a:r>
            <a:br>
              <a:rPr lang="en-US" altLang="zh-CN" sz="3200"/>
            </a:br>
            <a:r>
              <a:rPr lang="en-US" altLang="zh-CN" sz="3200"/>
              <a:t>More Examples</a:t>
            </a:r>
            <a:endParaRPr lang="en-US" altLang="zh-CN" sz="3200"/>
          </a:p>
        </p:txBody>
      </p:sp>
      <p:sp>
        <p:nvSpPr>
          <p:cNvPr id="592899" name="文本占位符 592898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</p:spPr>
        <p:txBody>
          <a:bodyPr/>
          <a:p>
            <a:r>
              <a:rPr lang="en-US" altLang="zh-CN" sz="2500"/>
              <a:t>A more complex case</a:t>
            </a:r>
            <a:endParaRPr lang="en-US" altLang="zh-CN" sz="2500"/>
          </a:p>
        </p:txBody>
      </p:sp>
      <p:sp>
        <p:nvSpPr>
          <p:cNvPr id="592900" name="折角形 592899"/>
          <p:cNvSpPr/>
          <p:nvPr/>
        </p:nvSpPr>
        <p:spPr>
          <a:xfrm>
            <a:off x="1371600" y="2133600"/>
            <a:ext cx="4648200" cy="15240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542925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E.val = E</a:t>
            </a:r>
            <a:r>
              <a:rPr lang="en-US" altLang="zh-CN" sz="16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.val + T.val;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542925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E.val = E</a:t>
            </a:r>
            <a:r>
              <a:rPr lang="en-US" altLang="zh-CN" sz="16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.val – T.val;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542925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T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E.val = T.val;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542925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E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T.val = E.val;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542925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num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T.val = 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num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.val;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2901" name="折角形 592900"/>
          <p:cNvSpPr/>
          <p:nvPr/>
        </p:nvSpPr>
        <p:spPr>
          <a:xfrm>
            <a:off x="3048000" y="3733800"/>
            <a:ext cx="5181600" cy="28956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622300" algn="l"/>
                <a:tab pos="1073150" algn="l"/>
                <a:tab pos="233235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T	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R.i = T.val; }</a:t>
            </a:r>
            <a:endParaRPr lang="en-US" altLang="zh-CN" sz="160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622300" algn="l"/>
                <a:tab pos="1073150" algn="l"/>
                <a:tab pos="233235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R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E.val = R.s;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622300" algn="l"/>
                <a:tab pos="1073150" algn="l"/>
                <a:tab pos="233235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T	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R</a:t>
            </a:r>
            <a:r>
              <a:rPr lang="en-US" altLang="zh-CN" sz="1600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.i = R.i + T.val; }</a:t>
            </a:r>
            <a:endParaRPr lang="en-US" altLang="zh-CN" sz="160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622300" algn="l"/>
                <a:tab pos="1073150" algn="l"/>
                <a:tab pos="233235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R.s = R</a:t>
            </a:r>
            <a:r>
              <a:rPr lang="en-US" altLang="zh-CN" sz="16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622300" algn="l"/>
                <a:tab pos="1073150" algn="l"/>
                <a:tab pos="233235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T	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R</a:t>
            </a:r>
            <a:r>
              <a:rPr lang="en-US" altLang="zh-CN" baseline="-25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.i = R.i – T.val; }</a:t>
            </a:r>
            <a:endParaRPr lang="en-US" altLang="zh-CN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622300" algn="l"/>
                <a:tab pos="1073150" algn="l"/>
                <a:tab pos="2332355" algn="l"/>
              </a:tabLst>
            </a:pP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R.s = R</a:t>
            </a:r>
            <a:r>
              <a: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.s;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622300" algn="l"/>
                <a:tab pos="1073150" algn="l"/>
                <a:tab pos="2332355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	</a:t>
            </a:r>
            <a:r>
              <a:rPr lang="en-US" altLang="zh-CN" sz="16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R.s = R.i; }</a:t>
            </a:r>
            <a:endParaRPr lang="en-US" altLang="zh-CN" sz="1600">
              <a:solidFill>
                <a:srgbClr val="006600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622300" algn="l"/>
                <a:tab pos="1073150" algn="l"/>
                <a:tab pos="2332355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E 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T.val = E.val;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622300" algn="l"/>
                <a:tab pos="1073150" algn="l"/>
                <a:tab pos="2332355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num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T.val = </a:t>
            </a:r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num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.val;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22" name="标题 5939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Eliminating Left-Recursion: </a:t>
            </a:r>
            <a:br>
              <a:rPr lang="en-US" altLang="zh-CN" sz="3200"/>
            </a:br>
            <a:r>
              <a:rPr lang="en-US" altLang="zh-CN" sz="3200"/>
              <a:t>More Examples (cont')</a:t>
            </a:r>
            <a:endParaRPr lang="en-US" altLang="zh-CN" sz="3200"/>
          </a:p>
        </p:txBody>
      </p:sp>
      <p:grpSp>
        <p:nvGrpSpPr>
          <p:cNvPr id="593969" name="组合 593968"/>
          <p:cNvGrpSpPr/>
          <p:nvPr/>
        </p:nvGrpSpPr>
        <p:grpSpPr>
          <a:xfrm>
            <a:off x="1295400" y="1828800"/>
            <a:ext cx="7162800" cy="3871913"/>
            <a:chOff x="816" y="1152"/>
            <a:chExt cx="4512" cy="2439"/>
          </a:xfrm>
        </p:grpSpPr>
        <p:grpSp>
          <p:nvGrpSpPr>
            <p:cNvPr id="593953" name="组合 593952"/>
            <p:cNvGrpSpPr/>
            <p:nvPr/>
          </p:nvGrpSpPr>
          <p:grpSpPr>
            <a:xfrm>
              <a:off x="816" y="1152"/>
              <a:ext cx="4512" cy="1959"/>
              <a:chOff x="1056" y="1200"/>
              <a:chExt cx="4512" cy="1959"/>
            </a:xfrm>
          </p:grpSpPr>
          <p:sp>
            <p:nvSpPr>
              <p:cNvPr id="593927" name="文本框 593926"/>
              <p:cNvSpPr txBox="1"/>
              <p:nvPr/>
            </p:nvSpPr>
            <p:spPr>
              <a:xfrm>
                <a:off x="1968" y="1200"/>
                <a:ext cx="86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29" name="文本框 593928"/>
              <p:cNvSpPr txBox="1"/>
              <p:nvPr/>
            </p:nvSpPr>
            <p:spPr>
              <a:xfrm>
                <a:off x="2544" y="1632"/>
                <a:ext cx="124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R.i = 9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30" name="文本框 593929"/>
              <p:cNvSpPr txBox="1"/>
              <p:nvPr/>
            </p:nvSpPr>
            <p:spPr>
              <a:xfrm>
                <a:off x="1056" y="1632"/>
                <a:ext cx="124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T.val = 9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31" name="直接连接符 593930"/>
              <p:cNvSpPr/>
              <p:nvPr/>
            </p:nvSpPr>
            <p:spPr>
              <a:xfrm flipH="1">
                <a:off x="1728" y="1440"/>
                <a:ext cx="576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32" name="文本框 593931"/>
              <p:cNvSpPr txBox="1"/>
              <p:nvPr/>
            </p:nvSpPr>
            <p:spPr>
              <a:xfrm>
                <a:off x="1056" y="2064"/>
                <a:ext cx="124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num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.val = 9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33" name="直接连接符 593932"/>
              <p:cNvSpPr/>
              <p:nvPr/>
            </p:nvSpPr>
            <p:spPr>
              <a:xfrm>
                <a:off x="1728" y="187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34" name="文本框 593933"/>
              <p:cNvSpPr txBox="1"/>
              <p:nvPr/>
            </p:nvSpPr>
            <p:spPr>
              <a:xfrm>
                <a:off x="2736" y="2064"/>
                <a:ext cx="86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T.val = 5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35" name="文本框 593934"/>
              <p:cNvSpPr txBox="1"/>
              <p:nvPr/>
            </p:nvSpPr>
            <p:spPr>
              <a:xfrm>
                <a:off x="3600" y="2064"/>
                <a:ext cx="11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R.i = 4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36" name="文本框 593935"/>
              <p:cNvSpPr txBox="1"/>
              <p:nvPr/>
            </p:nvSpPr>
            <p:spPr>
              <a:xfrm>
                <a:off x="2304" y="2064"/>
                <a:ext cx="43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–</a:t>
                </a:r>
                <a:endParaRPr lang="en-US" altLang="zh-CN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37" name="直接连接符 593936"/>
              <p:cNvSpPr/>
              <p:nvPr/>
            </p:nvSpPr>
            <p:spPr>
              <a:xfrm>
                <a:off x="3168" y="1872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38" name="文本框 593937"/>
              <p:cNvSpPr txBox="1"/>
              <p:nvPr/>
            </p:nvSpPr>
            <p:spPr>
              <a:xfrm>
                <a:off x="3744" y="2496"/>
                <a:ext cx="86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T.val = 2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39" name="文本框 593938"/>
              <p:cNvSpPr txBox="1"/>
              <p:nvPr/>
            </p:nvSpPr>
            <p:spPr>
              <a:xfrm>
                <a:off x="4608" y="2496"/>
                <a:ext cx="96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R.i = 6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40" name="文本框 593939"/>
              <p:cNvSpPr txBox="1"/>
              <p:nvPr/>
            </p:nvSpPr>
            <p:spPr>
              <a:xfrm>
                <a:off x="3552" y="2496"/>
                <a:ext cx="33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+</a:t>
                </a:r>
                <a:endParaRPr lang="en-US" altLang="zh-CN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41" name="直接连接符 593940"/>
              <p:cNvSpPr/>
              <p:nvPr/>
            </p:nvSpPr>
            <p:spPr>
              <a:xfrm>
                <a:off x="4176" y="2304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42" name="文本框 593941"/>
              <p:cNvSpPr txBox="1"/>
              <p:nvPr/>
            </p:nvSpPr>
            <p:spPr>
              <a:xfrm>
                <a:off x="4800" y="2928"/>
                <a:ext cx="57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93943" name="直接连接符 593942"/>
              <p:cNvSpPr/>
              <p:nvPr/>
            </p:nvSpPr>
            <p:spPr>
              <a:xfrm>
                <a:off x="5088" y="273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44" name="文本框 593943"/>
              <p:cNvSpPr txBox="1"/>
              <p:nvPr/>
            </p:nvSpPr>
            <p:spPr>
              <a:xfrm>
                <a:off x="3696" y="2928"/>
                <a:ext cx="96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num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.val = 2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45" name="直接连接符 593944"/>
              <p:cNvSpPr/>
              <p:nvPr/>
            </p:nvSpPr>
            <p:spPr>
              <a:xfrm>
                <a:off x="4176" y="273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46" name="文本框 593945"/>
              <p:cNvSpPr txBox="1"/>
              <p:nvPr/>
            </p:nvSpPr>
            <p:spPr>
              <a:xfrm>
                <a:off x="2640" y="2496"/>
                <a:ext cx="96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num</a:t>
                </a: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.val = 5</a:t>
                </a:r>
                <a:endParaRPr lang="en-US" alt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3947" name="直接连接符 593946"/>
              <p:cNvSpPr/>
              <p:nvPr/>
            </p:nvSpPr>
            <p:spPr>
              <a:xfrm flipH="1">
                <a:off x="3168" y="2304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48" name="直接连接符 593947"/>
              <p:cNvSpPr/>
              <p:nvPr/>
            </p:nvSpPr>
            <p:spPr>
              <a:xfrm>
                <a:off x="2496" y="1440"/>
                <a:ext cx="67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49" name="直接连接符 593948"/>
              <p:cNvSpPr/>
              <p:nvPr/>
            </p:nvSpPr>
            <p:spPr>
              <a:xfrm flipH="1">
                <a:off x="2592" y="1872"/>
                <a:ext cx="432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50" name="直接连接符 593949"/>
              <p:cNvSpPr/>
              <p:nvPr/>
            </p:nvSpPr>
            <p:spPr>
              <a:xfrm>
                <a:off x="3312" y="1872"/>
                <a:ext cx="816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51" name="直接连接符 593950"/>
              <p:cNvSpPr/>
              <p:nvPr/>
            </p:nvSpPr>
            <p:spPr>
              <a:xfrm flipH="1">
                <a:off x="3744" y="2304"/>
                <a:ext cx="288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  <p:sp>
            <p:nvSpPr>
              <p:cNvPr id="593952" name="直接连接符 593951"/>
              <p:cNvSpPr/>
              <p:nvPr/>
            </p:nvSpPr>
            <p:spPr>
              <a:xfrm>
                <a:off x="4368" y="2304"/>
                <a:ext cx="72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lg" len="lg"/>
              </a:ln>
            </p:spPr>
          </p:sp>
        </p:grpSp>
        <p:sp>
          <p:nvSpPr>
            <p:cNvPr id="593954" name="直接连接符 593953"/>
            <p:cNvSpPr/>
            <p:nvPr/>
          </p:nvSpPr>
          <p:spPr>
            <a:xfrm flipV="1">
              <a:off x="1584" y="1776"/>
              <a:ext cx="0" cy="288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ysDot"/>
              <a:headEnd type="none" w="med" len="med"/>
              <a:tailEnd type="arrow" w="lg" len="lg"/>
            </a:ln>
          </p:spPr>
        </p:sp>
        <p:sp>
          <p:nvSpPr>
            <p:cNvPr id="593955" name="直接连接符 593954"/>
            <p:cNvSpPr/>
            <p:nvPr/>
          </p:nvSpPr>
          <p:spPr>
            <a:xfrm flipV="1">
              <a:off x="1776" y="1728"/>
              <a:ext cx="864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ysDot"/>
              <a:headEnd type="none" w="med" len="med"/>
              <a:tailEnd type="arrow" w="lg" len="lg"/>
            </a:ln>
          </p:spPr>
        </p:sp>
        <p:sp>
          <p:nvSpPr>
            <p:cNvPr id="593956" name="直接连接符 593955"/>
            <p:cNvSpPr/>
            <p:nvPr/>
          </p:nvSpPr>
          <p:spPr>
            <a:xfrm>
              <a:off x="3072" y="1776"/>
              <a:ext cx="816" cy="192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ysDot"/>
              <a:headEnd type="none" w="med" len="med"/>
              <a:tailEnd type="arrow" w="lg" len="lg"/>
            </a:ln>
          </p:spPr>
        </p:sp>
        <p:sp>
          <p:nvSpPr>
            <p:cNvPr id="593957" name="直接连接符 593956"/>
            <p:cNvSpPr/>
            <p:nvPr/>
          </p:nvSpPr>
          <p:spPr>
            <a:xfrm flipV="1">
              <a:off x="3264" y="2160"/>
              <a:ext cx="432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ysDot"/>
              <a:headEnd type="none" w="med" len="med"/>
              <a:tailEnd type="arrow" w="lg" len="lg"/>
            </a:ln>
          </p:spPr>
        </p:sp>
        <p:sp>
          <p:nvSpPr>
            <p:cNvPr id="593958" name="直接连接符 593957"/>
            <p:cNvSpPr/>
            <p:nvPr/>
          </p:nvSpPr>
          <p:spPr>
            <a:xfrm flipV="1">
              <a:off x="3024" y="2208"/>
              <a:ext cx="0" cy="288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ysDot"/>
              <a:headEnd type="none" w="med" len="med"/>
              <a:tailEnd type="arrow" w="lg" len="lg"/>
            </a:ln>
          </p:spPr>
        </p:sp>
        <p:sp>
          <p:nvSpPr>
            <p:cNvPr id="593959" name="直接连接符 593958"/>
            <p:cNvSpPr/>
            <p:nvPr/>
          </p:nvSpPr>
          <p:spPr>
            <a:xfrm flipV="1">
              <a:off x="4032" y="2640"/>
              <a:ext cx="0" cy="288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ysDot"/>
              <a:headEnd type="none" w="med" len="med"/>
              <a:tailEnd type="arrow" w="lg" len="lg"/>
            </a:ln>
          </p:spPr>
        </p:sp>
        <p:sp>
          <p:nvSpPr>
            <p:cNvPr id="593960" name="直接连接符 593959"/>
            <p:cNvSpPr/>
            <p:nvPr/>
          </p:nvSpPr>
          <p:spPr>
            <a:xfrm>
              <a:off x="4176" y="2208"/>
              <a:ext cx="720" cy="192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ysDot"/>
              <a:headEnd type="none" w="med" len="med"/>
              <a:tailEnd type="arrow" w="lg" len="lg"/>
            </a:ln>
          </p:spPr>
        </p:sp>
        <p:sp>
          <p:nvSpPr>
            <p:cNvPr id="593961" name="直接连接符 593960"/>
            <p:cNvSpPr/>
            <p:nvPr/>
          </p:nvSpPr>
          <p:spPr>
            <a:xfrm flipV="1">
              <a:off x="4272" y="2592"/>
              <a:ext cx="336" cy="0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ysDot"/>
              <a:headEnd type="none" w="med" len="med"/>
              <a:tailEnd type="arrow" w="lg" len="lg"/>
            </a:ln>
          </p:spPr>
        </p:sp>
        <p:sp>
          <p:nvSpPr>
            <p:cNvPr id="593962" name="椭圆 593961"/>
            <p:cNvSpPr/>
            <p:nvPr/>
          </p:nvSpPr>
          <p:spPr>
            <a:xfrm>
              <a:off x="1632" y="1728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rgbClr val="FF5050"/>
              </a:solidFill>
              <a:prstDash val="sysDot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505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63" name="椭圆 593962"/>
            <p:cNvSpPr/>
            <p:nvPr/>
          </p:nvSpPr>
          <p:spPr>
            <a:xfrm>
              <a:off x="2448" y="1440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rgbClr val="FF5050"/>
              </a:solidFill>
              <a:prstDash val="sysDot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505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64" name="椭圆 593963"/>
            <p:cNvSpPr/>
            <p:nvPr/>
          </p:nvSpPr>
          <p:spPr>
            <a:xfrm>
              <a:off x="3072" y="2160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rgbClr val="FF5050"/>
              </a:solidFill>
              <a:prstDash val="sysDot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505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65" name="椭圆 593964"/>
            <p:cNvSpPr/>
            <p:nvPr/>
          </p:nvSpPr>
          <p:spPr>
            <a:xfrm>
              <a:off x="3552" y="1920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rgbClr val="FF5050"/>
              </a:solidFill>
              <a:prstDash val="sysDot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505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66" name="椭圆 593965"/>
            <p:cNvSpPr/>
            <p:nvPr/>
          </p:nvSpPr>
          <p:spPr>
            <a:xfrm>
              <a:off x="4080" y="2640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rgbClr val="FF5050"/>
              </a:solidFill>
              <a:prstDash val="sysDot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505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67" name="椭圆 593966"/>
            <p:cNvSpPr/>
            <p:nvPr/>
          </p:nvSpPr>
          <p:spPr>
            <a:xfrm>
              <a:off x="4464" y="2304"/>
              <a:ext cx="240" cy="240"/>
            </a:xfrm>
            <a:prstGeom prst="ellipse">
              <a:avLst/>
            </a:prstGeom>
            <a:noFill/>
            <a:ln w="9525" cap="flat" cmpd="sng">
              <a:solidFill>
                <a:srgbClr val="FF5050"/>
              </a:solidFill>
              <a:prstDash val="sysDot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>
                  <a:solidFill>
                    <a:srgbClr val="FF505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68" name="文本框 593967"/>
            <p:cNvSpPr txBox="1"/>
            <p:nvPr/>
          </p:nvSpPr>
          <p:spPr>
            <a:xfrm>
              <a:off x="1200" y="3360"/>
              <a:ext cx="37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Evaluation Order of Input Expression 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9 – 5 + 2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0850" name="标题 5908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Eliminating Left-Recursion</a:t>
            </a:r>
            <a:endParaRPr lang="en-US" altLang="zh-CN"/>
          </a:p>
        </p:txBody>
      </p:sp>
      <p:sp>
        <p:nvSpPr>
          <p:cNvPr id="590851" name="文本占位符 5908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General rules</a:t>
            </a:r>
            <a:endParaRPr lang="en-US" altLang="zh-CN" sz="2500"/>
          </a:p>
          <a:p>
            <a:pPr lvl="1"/>
            <a:r>
              <a:rPr lang="en-US" altLang="zh-CN" sz="2100"/>
              <a:t>Only available for S-attributed definitions (postfix translation schemes). 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1876" name="折角形 591875"/>
          <p:cNvSpPr/>
          <p:nvPr/>
        </p:nvSpPr>
        <p:spPr>
          <a:xfrm>
            <a:off x="1371600" y="533400"/>
            <a:ext cx="4419600" cy="9144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A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Y 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A.a = g(A</a:t>
            </a:r>
            <a:r>
              <a: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.a, Y.y);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A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{ A.a = f(X.x);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1877" name="折角形 591876"/>
          <p:cNvSpPr/>
          <p:nvPr/>
        </p:nvSpPr>
        <p:spPr>
          <a:xfrm>
            <a:off x="3200400" y="1600200"/>
            <a:ext cx="5486400" cy="1219200"/>
          </a:xfrm>
          <a:prstGeom prst="foldedCorner">
            <a:avLst>
              <a:gd name="adj" fmla="val 12500"/>
            </a:avLst>
          </a:prstGeom>
          <a:noFill/>
          <a:ln w="317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A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X 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R.i = f(X.x); }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A.a = R.s;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 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R</a:t>
            </a:r>
            <a:r>
              <a: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.i = g(R.i, Y.y); }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R.s = R</a:t>
            </a:r>
            <a:r>
              <a: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.s; }</a:t>
            </a:r>
            <a:endParaRPr lang="en-US" altLang="zh-CN" baseline="-25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defTabSz="0" eaLnBrk="0" hangingPunct="0">
              <a:spcBef>
                <a:spcPct val="5000"/>
              </a:spcBef>
              <a:spcAft>
                <a:spcPct val="5000"/>
              </a:spcAft>
              <a:tabLst>
                <a:tab pos="265430" algn="l"/>
                <a:tab pos="716280" algn="l"/>
                <a:tab pos="1259205" algn="l"/>
                <a:tab pos="242570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R.s = R.i; }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91906" name="组合 591905"/>
          <p:cNvGrpSpPr/>
          <p:nvPr/>
        </p:nvGrpSpPr>
        <p:grpSpPr>
          <a:xfrm>
            <a:off x="152400" y="3124200"/>
            <a:ext cx="4114800" cy="2424113"/>
            <a:chOff x="96" y="1968"/>
            <a:chExt cx="2592" cy="1527"/>
          </a:xfrm>
        </p:grpSpPr>
        <p:sp>
          <p:nvSpPr>
            <p:cNvPr id="591880" name="文本框 591879"/>
            <p:cNvSpPr txBox="1"/>
            <p:nvPr/>
          </p:nvSpPr>
          <p:spPr>
            <a:xfrm>
              <a:off x="672" y="1968"/>
              <a:ext cx="19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A.a = g(g(f(X.x), 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.y), 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.y)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81" name="文本框 591880"/>
            <p:cNvSpPr txBox="1"/>
            <p:nvPr/>
          </p:nvSpPr>
          <p:spPr>
            <a:xfrm>
              <a:off x="384" y="2400"/>
              <a:ext cx="15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A.a = g(f(X.x), 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.y)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82" name="文本框 591881"/>
            <p:cNvSpPr txBox="1"/>
            <p:nvPr/>
          </p:nvSpPr>
          <p:spPr>
            <a:xfrm>
              <a:off x="1824" y="2400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83" name="直接连接符 591882"/>
            <p:cNvSpPr/>
            <p:nvPr/>
          </p:nvSpPr>
          <p:spPr>
            <a:xfrm flipH="1">
              <a:off x="1152" y="2208"/>
              <a:ext cx="38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884" name="文本框 591883"/>
            <p:cNvSpPr txBox="1"/>
            <p:nvPr/>
          </p:nvSpPr>
          <p:spPr>
            <a:xfrm>
              <a:off x="96" y="2832"/>
              <a:ext cx="115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A.a = f(X.x)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85" name="文本框 591884"/>
            <p:cNvSpPr txBox="1"/>
            <p:nvPr/>
          </p:nvSpPr>
          <p:spPr>
            <a:xfrm>
              <a:off x="1248" y="2832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86" name="直接连接符 591885"/>
            <p:cNvSpPr/>
            <p:nvPr/>
          </p:nvSpPr>
          <p:spPr>
            <a:xfrm flipH="1">
              <a:off x="624" y="2640"/>
              <a:ext cx="38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887" name="文本框 591886"/>
            <p:cNvSpPr txBox="1"/>
            <p:nvPr/>
          </p:nvSpPr>
          <p:spPr>
            <a:xfrm>
              <a:off x="240" y="3264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88" name="直接连接符 591887"/>
            <p:cNvSpPr/>
            <p:nvPr/>
          </p:nvSpPr>
          <p:spPr>
            <a:xfrm>
              <a:off x="624" y="307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889" name="直接连接符 591888"/>
            <p:cNvSpPr/>
            <p:nvPr/>
          </p:nvSpPr>
          <p:spPr>
            <a:xfrm>
              <a:off x="1296" y="2640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890" name="直接连接符 591889"/>
            <p:cNvSpPr/>
            <p:nvPr/>
          </p:nvSpPr>
          <p:spPr>
            <a:xfrm>
              <a:off x="1776" y="2208"/>
              <a:ext cx="43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</p:grpSp>
      <p:grpSp>
        <p:nvGrpSpPr>
          <p:cNvPr id="591909" name="组合 591908"/>
          <p:cNvGrpSpPr/>
          <p:nvPr/>
        </p:nvGrpSpPr>
        <p:grpSpPr>
          <a:xfrm>
            <a:off x="4191000" y="3124200"/>
            <a:ext cx="4572000" cy="3109913"/>
            <a:chOff x="2640" y="1968"/>
            <a:chExt cx="2880" cy="1959"/>
          </a:xfrm>
        </p:grpSpPr>
        <p:sp>
          <p:nvSpPr>
            <p:cNvPr id="591891" name="文本框 591890"/>
            <p:cNvSpPr txBox="1"/>
            <p:nvPr/>
          </p:nvSpPr>
          <p:spPr>
            <a:xfrm>
              <a:off x="3552" y="3264"/>
              <a:ext cx="19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R.i = g(g(f(X.x), 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.y), 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.y)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92" name="文本框 591891"/>
            <p:cNvSpPr txBox="1"/>
            <p:nvPr/>
          </p:nvSpPr>
          <p:spPr>
            <a:xfrm>
              <a:off x="2880" y="1968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93" name="文本框 591892"/>
            <p:cNvSpPr txBox="1"/>
            <p:nvPr/>
          </p:nvSpPr>
          <p:spPr>
            <a:xfrm>
              <a:off x="3168" y="2400"/>
              <a:ext cx="9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R.i = f(X.x)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94" name="直接连接符 591893"/>
            <p:cNvSpPr/>
            <p:nvPr/>
          </p:nvSpPr>
          <p:spPr>
            <a:xfrm flipH="1">
              <a:off x="2880" y="2208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895" name="文本框 591894"/>
            <p:cNvSpPr txBox="1"/>
            <p:nvPr/>
          </p:nvSpPr>
          <p:spPr>
            <a:xfrm>
              <a:off x="2640" y="2400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96" name="文本框 591895"/>
            <p:cNvSpPr txBox="1"/>
            <p:nvPr/>
          </p:nvSpPr>
          <p:spPr>
            <a:xfrm>
              <a:off x="3360" y="2832"/>
              <a:ext cx="14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R.i = g(f(X.x), 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.y)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97" name="直接连接符 591896"/>
            <p:cNvSpPr/>
            <p:nvPr/>
          </p:nvSpPr>
          <p:spPr>
            <a:xfrm flipH="1">
              <a:off x="3216" y="2640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898" name="文本框 591897"/>
            <p:cNvSpPr txBox="1"/>
            <p:nvPr/>
          </p:nvSpPr>
          <p:spPr>
            <a:xfrm>
              <a:off x="2832" y="2832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899" name="直接连接符 591898"/>
            <p:cNvSpPr/>
            <p:nvPr/>
          </p:nvSpPr>
          <p:spPr>
            <a:xfrm>
              <a:off x="4032" y="3072"/>
              <a:ext cx="48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900" name="文本框 591899"/>
            <p:cNvSpPr txBox="1"/>
            <p:nvPr/>
          </p:nvSpPr>
          <p:spPr>
            <a:xfrm>
              <a:off x="4176" y="3696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91901" name="直接连接符 591900"/>
            <p:cNvSpPr/>
            <p:nvPr/>
          </p:nvSpPr>
          <p:spPr>
            <a:xfrm>
              <a:off x="4560" y="350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902" name="文本框 591901"/>
            <p:cNvSpPr txBox="1"/>
            <p:nvPr/>
          </p:nvSpPr>
          <p:spPr>
            <a:xfrm>
              <a:off x="3024" y="3264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baseline="-250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1903" name="直接连接符 591902"/>
            <p:cNvSpPr/>
            <p:nvPr/>
          </p:nvSpPr>
          <p:spPr>
            <a:xfrm>
              <a:off x="3264" y="2208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904" name="直接连接符 591903"/>
            <p:cNvSpPr/>
            <p:nvPr/>
          </p:nvSpPr>
          <p:spPr>
            <a:xfrm>
              <a:off x="3648" y="2640"/>
              <a:ext cx="38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591905" name="直接连接符 591904"/>
            <p:cNvSpPr/>
            <p:nvPr/>
          </p:nvSpPr>
          <p:spPr>
            <a:xfrm flipH="1">
              <a:off x="3312" y="3072"/>
              <a:ext cx="48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</p:sp>
      </p:grpSp>
      <p:sp>
        <p:nvSpPr>
          <p:cNvPr id="591911" name="任意多边形 591910"/>
          <p:cNvSpPr/>
          <p:nvPr/>
        </p:nvSpPr>
        <p:spPr>
          <a:xfrm rot="16200000">
            <a:off x="2590800" y="4800600"/>
            <a:ext cx="1143000" cy="381000"/>
          </a:xfrm>
          <a:custGeom>
            <a:avLst/>
            <a:gdLst>
              <a:gd name="txL" fmla="*/ 3375 w 21600"/>
              <a:gd name="txT" fmla="*/ 6210 h 21600"/>
              <a:gd name="txR" fmla="*/ 19419 w 21600"/>
              <a:gd name="txB" fmla="*/ 15390 h 21600"/>
            </a:gdLst>
            <a:ahLst/>
            <a:cxnLst>
              <a:cxn ang="270">
                <a:pos x="16470" y="0"/>
              </a:cxn>
              <a:cxn ang="180">
                <a:pos x="0" y="10800"/>
              </a:cxn>
              <a:cxn ang="90">
                <a:pos x="1647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470" y="0"/>
                </a:moveTo>
                <a:lnTo>
                  <a:pt x="16470" y="6210"/>
                </a:lnTo>
                <a:lnTo>
                  <a:pt x="3375" y="6210"/>
                </a:lnTo>
                <a:lnTo>
                  <a:pt x="3375" y="15390"/>
                </a:lnTo>
                <a:lnTo>
                  <a:pt x="16470" y="15390"/>
                </a:lnTo>
                <a:lnTo>
                  <a:pt x="1647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210"/>
                </a:moveTo>
                <a:lnTo>
                  <a:pt x="1350" y="15390"/>
                </a:lnTo>
                <a:lnTo>
                  <a:pt x="2700" y="15390"/>
                </a:lnTo>
                <a:lnTo>
                  <a:pt x="2700" y="6210"/>
                </a:lnTo>
                <a:close/>
              </a:path>
              <a:path w="21600" h="21600">
                <a:moveTo>
                  <a:pt x="0" y="6210"/>
                </a:moveTo>
                <a:lnTo>
                  <a:pt x="0" y="15390"/>
                </a:lnTo>
                <a:lnTo>
                  <a:pt x="675" y="15390"/>
                </a:lnTo>
                <a:lnTo>
                  <a:pt x="675" y="6210"/>
                </a:lnTo>
                <a:close/>
              </a:path>
            </a:pathLst>
          </a:custGeom>
          <a:noFill/>
          <a:ln w="9525" cap="flat" cmpd="sng">
            <a:solidFill>
              <a:srgbClr val="006600"/>
            </a:solidFill>
            <a:prstDash val="solid"/>
            <a:miter/>
            <a:headEnd type="none" w="med" len="med"/>
            <a:tailEnd type="none" w="lg" len="lg"/>
          </a:ln>
        </p:spPr>
        <p:txBody>
          <a:bodyPr/>
          <a:p>
            <a:endParaRPr lang="zh-CN" altLang="en-US"/>
          </a:p>
        </p:txBody>
      </p:sp>
      <p:sp>
        <p:nvSpPr>
          <p:cNvPr id="591912" name="任意多边形 591911"/>
          <p:cNvSpPr/>
          <p:nvPr/>
        </p:nvSpPr>
        <p:spPr>
          <a:xfrm rot="5400000">
            <a:off x="4038600" y="4876800"/>
            <a:ext cx="1143000" cy="381000"/>
          </a:xfrm>
          <a:custGeom>
            <a:avLst/>
            <a:gdLst>
              <a:gd name="txL" fmla="*/ 3375 w 21600"/>
              <a:gd name="txT" fmla="*/ 6210 h 21600"/>
              <a:gd name="txR" fmla="*/ 19419 w 21600"/>
              <a:gd name="txB" fmla="*/ 15390 h 21600"/>
            </a:gdLst>
            <a:ahLst/>
            <a:cxnLst>
              <a:cxn ang="270">
                <a:pos x="16470" y="0"/>
              </a:cxn>
              <a:cxn ang="180">
                <a:pos x="0" y="10800"/>
              </a:cxn>
              <a:cxn ang="90">
                <a:pos x="1647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470" y="0"/>
                </a:moveTo>
                <a:lnTo>
                  <a:pt x="16470" y="6210"/>
                </a:lnTo>
                <a:lnTo>
                  <a:pt x="3375" y="6210"/>
                </a:lnTo>
                <a:lnTo>
                  <a:pt x="3375" y="15390"/>
                </a:lnTo>
                <a:lnTo>
                  <a:pt x="16470" y="15390"/>
                </a:lnTo>
                <a:lnTo>
                  <a:pt x="1647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210"/>
                </a:moveTo>
                <a:lnTo>
                  <a:pt x="1350" y="15390"/>
                </a:lnTo>
                <a:lnTo>
                  <a:pt x="2700" y="15390"/>
                </a:lnTo>
                <a:lnTo>
                  <a:pt x="2700" y="6210"/>
                </a:lnTo>
                <a:close/>
              </a:path>
              <a:path w="21600" h="21600">
                <a:moveTo>
                  <a:pt x="0" y="6210"/>
                </a:moveTo>
                <a:lnTo>
                  <a:pt x="0" y="15390"/>
                </a:lnTo>
                <a:lnTo>
                  <a:pt x="675" y="15390"/>
                </a:lnTo>
                <a:lnTo>
                  <a:pt x="675" y="6210"/>
                </a:lnTo>
                <a:close/>
              </a:path>
            </a:pathLst>
          </a:custGeom>
          <a:noFill/>
          <a:ln w="9525" cap="flat" cmpd="sng">
            <a:solidFill>
              <a:srgbClr val="A50021"/>
            </a:solidFill>
            <a:prstDash val="solid"/>
            <a:miter/>
            <a:headEnd type="none" w="med" len="med"/>
            <a:tailEnd type="none" w="lg" len="lg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8802" name="标题 5888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Writing a Predictive Parser</a:t>
            </a:r>
            <a:endParaRPr lang="en-US" altLang="zh-CN"/>
          </a:p>
        </p:txBody>
      </p:sp>
      <p:sp>
        <p:nvSpPr>
          <p:cNvPr id="588803" name="文本占位符 5888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Review: writing a recursive descent predictive parser (only for parsing)</a:t>
            </a:r>
            <a:endParaRPr lang="en-US" altLang="zh-CN" sz="2500"/>
          </a:p>
          <a:p>
            <a:pPr lvl="1"/>
            <a:r>
              <a:rPr lang="en-US" altLang="zh-CN" sz="2100"/>
              <a:t>Each grammar symbol corresponds to a (recursive) subprogram. </a:t>
            </a:r>
            <a:endParaRPr lang="en-US" altLang="zh-CN" sz="2100"/>
          </a:p>
          <a:p>
            <a:pPr lvl="1"/>
            <a:r>
              <a:rPr lang="en-US" altLang="zh-CN" sz="2100"/>
              <a:t>The start symbol corresponds to the main entry subprogram. </a:t>
            </a:r>
            <a:endParaRPr lang="en-US" altLang="zh-CN" sz="2100"/>
          </a:p>
          <a:p>
            <a:pPr lvl="1"/>
            <a:r>
              <a:rPr lang="en-US" altLang="zh-CN" sz="2100"/>
              <a:t>In each subprogram, branching actions with regard to the lookahead. 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02" name="标题 3072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1. Introduction</a:t>
            </a:r>
            <a:endParaRPr lang="en-US" altLang="zh-CN"/>
          </a:p>
        </p:txBody>
      </p:sp>
      <p:sp>
        <p:nvSpPr>
          <p:cNvPr id="307203" name="文本占位符 307202"/>
          <p:cNvSpPr>
            <a:spLocks noGrp="1"/>
          </p:cNvSpPr>
          <p:nvPr>
            <p:ph type="body" idx="1"/>
          </p:nvPr>
        </p:nvSpPr>
        <p:spPr>
          <a:xfrm>
            <a:off x="1371600" y="1676400"/>
            <a:ext cx="7313613" cy="4495800"/>
          </a:xfrm>
        </p:spPr>
        <p:txBody>
          <a:bodyPr/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What is syntax-directed translation ?</a:t>
            </a:r>
            <a:endParaRPr lang="en-US" altLang="zh-CN" sz="2500"/>
          </a:p>
          <a:p>
            <a:pPr lvl="1" defTabSz="0">
              <a:tabLst>
                <a:tab pos="1524000" algn="l"/>
                <a:tab pos="2066925" algn="l"/>
              </a:tabLst>
            </a:pPr>
            <a:r>
              <a:rPr lang="en-US" altLang="zh-CN" sz="2100"/>
              <a:t>E.g. denotational semantics</a:t>
            </a:r>
            <a:endParaRPr lang="en-US" altLang="zh-CN" sz="21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Every component has its denotation. </a:t>
            </a:r>
            <a:endParaRPr lang="en-US" altLang="zh-CN" sz="2000"/>
          </a:p>
          <a:p>
            <a:pPr lvl="2" defTabSz="0">
              <a:tabLst>
                <a:tab pos="1524000" algn="l"/>
                <a:tab pos="2066925" algn="l"/>
              </a:tabLst>
            </a:pPr>
            <a:r>
              <a:rPr lang="en-US" altLang="zh-CN" sz="2000"/>
              <a:t>The denotation of a composite component depends only on the denotations of its sub-components. </a:t>
            </a:r>
            <a:endParaRPr lang="en-US" altLang="zh-CN" sz="2000"/>
          </a:p>
          <a:p>
            <a:pPr defTabSz="0">
              <a:tabLst>
                <a:tab pos="1524000" algn="l"/>
                <a:tab pos="2066925" algn="l"/>
              </a:tabLst>
            </a:pPr>
            <a:r>
              <a:rPr lang="en-US" altLang="zh-CN" sz="2500"/>
              <a:t>Why syntax-directed ?</a:t>
            </a:r>
            <a:endParaRPr lang="en-US" altLang="zh-CN" sz="2500"/>
          </a:p>
        </p:txBody>
      </p:sp>
      <p:grpSp>
        <p:nvGrpSpPr>
          <p:cNvPr id="307289" name="组合 307288"/>
          <p:cNvGrpSpPr/>
          <p:nvPr/>
        </p:nvGrpSpPr>
        <p:grpSpPr>
          <a:xfrm>
            <a:off x="2819400" y="4343400"/>
            <a:ext cx="4495800" cy="2152650"/>
            <a:chOff x="1776" y="2736"/>
            <a:chExt cx="2832" cy="1356"/>
          </a:xfrm>
        </p:grpSpPr>
        <p:grpSp>
          <p:nvGrpSpPr>
            <p:cNvPr id="307281" name="组合 307280"/>
            <p:cNvGrpSpPr/>
            <p:nvPr/>
          </p:nvGrpSpPr>
          <p:grpSpPr>
            <a:xfrm>
              <a:off x="1824" y="2736"/>
              <a:ext cx="1968" cy="1356"/>
              <a:chOff x="3600" y="2448"/>
              <a:chExt cx="1968" cy="1459"/>
            </a:xfrm>
          </p:grpSpPr>
          <p:grpSp>
            <p:nvGrpSpPr>
              <p:cNvPr id="307254" name="组合 307253"/>
              <p:cNvGrpSpPr/>
              <p:nvPr/>
            </p:nvGrpSpPr>
            <p:grpSpPr>
              <a:xfrm>
                <a:off x="3600" y="2448"/>
                <a:ext cx="1968" cy="1459"/>
                <a:chOff x="1440" y="1488"/>
                <a:chExt cx="4032" cy="1871"/>
              </a:xfrm>
            </p:grpSpPr>
            <p:sp>
              <p:nvSpPr>
                <p:cNvPr id="307255" name="文本框 307254"/>
                <p:cNvSpPr txBox="1"/>
                <p:nvPr/>
              </p:nvSpPr>
              <p:spPr>
                <a:xfrm>
                  <a:off x="2448" y="1488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>
                      <a:latin typeface="Arial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12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56" name="文本框 307255"/>
                <p:cNvSpPr txBox="1"/>
                <p:nvPr/>
              </p:nvSpPr>
              <p:spPr>
                <a:xfrm>
                  <a:off x="3552" y="1918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>
                      <a:latin typeface="Arial" panose="020B0604020202020204" pitchFamily="34" charset="0"/>
                      <a:ea typeface="宋体" panose="02010600030101010101" pitchFamily="2" charset="-122"/>
                    </a:rPr>
                    <a:t>L</a:t>
                  </a:r>
                  <a:endParaRPr lang="en-US" altLang="zh-CN" sz="12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57" name="文本框 307256"/>
                <p:cNvSpPr txBox="1"/>
                <p:nvPr/>
              </p:nvSpPr>
              <p:spPr>
                <a:xfrm>
                  <a:off x="1440" y="1918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>
                      <a:latin typeface="Arial" panose="020B0604020202020204" pitchFamily="34" charset="0"/>
                      <a:ea typeface="宋体" panose="02010600030101010101" pitchFamily="2" charset="-122"/>
                    </a:rPr>
                    <a:t>T</a:t>
                  </a:r>
                  <a:endParaRPr lang="en-US" altLang="zh-CN" sz="12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58" name="直接连接符 307257"/>
                <p:cNvSpPr/>
                <p:nvPr/>
              </p:nvSpPr>
              <p:spPr>
                <a:xfrm>
                  <a:off x="3168" y="1728"/>
                  <a:ext cx="1008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259" name="直接连接符 307258"/>
                <p:cNvSpPr/>
                <p:nvPr/>
              </p:nvSpPr>
              <p:spPr>
                <a:xfrm flipH="1">
                  <a:off x="2064" y="1728"/>
                  <a:ext cx="912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260" name="文本框 307259"/>
                <p:cNvSpPr txBox="1"/>
                <p:nvPr/>
              </p:nvSpPr>
              <p:spPr>
                <a:xfrm>
                  <a:off x="3552" y="2303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,</a:t>
                  </a:r>
                  <a:endPara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61" name="直接连接符 307260"/>
                <p:cNvSpPr/>
                <p:nvPr/>
              </p:nvSpPr>
              <p:spPr>
                <a:xfrm>
                  <a:off x="4176" y="2112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262" name="文本框 307261"/>
                <p:cNvSpPr txBox="1"/>
                <p:nvPr/>
              </p:nvSpPr>
              <p:spPr>
                <a:xfrm>
                  <a:off x="4224" y="2303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k</a:t>
                  </a:r>
                  <a:endParaRPr lang="en-US" altLang="zh-CN" sz="1200" baseline="-25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63" name="文本框 307262"/>
                <p:cNvSpPr txBox="1"/>
                <p:nvPr/>
              </p:nvSpPr>
              <p:spPr>
                <a:xfrm>
                  <a:off x="2927" y="2303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>
                      <a:latin typeface="Arial" panose="020B0604020202020204" pitchFamily="34" charset="0"/>
                      <a:ea typeface="宋体" panose="02010600030101010101" pitchFamily="2" charset="-122"/>
                    </a:rPr>
                    <a:t>L</a:t>
                  </a:r>
                  <a:endParaRPr lang="en-US" altLang="zh-CN" sz="12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64" name="直接连接符 307263"/>
                <p:cNvSpPr/>
                <p:nvPr/>
              </p:nvSpPr>
              <p:spPr>
                <a:xfrm>
                  <a:off x="4272" y="2112"/>
                  <a:ext cx="576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265" name="直接连接符 307264"/>
                <p:cNvSpPr/>
                <p:nvPr/>
              </p:nvSpPr>
              <p:spPr>
                <a:xfrm flipH="1">
                  <a:off x="3552" y="2112"/>
                  <a:ext cx="528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266" name="文本框 307265"/>
                <p:cNvSpPr txBox="1"/>
                <p:nvPr/>
              </p:nvSpPr>
              <p:spPr>
                <a:xfrm>
                  <a:off x="1440" y="2303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int</a:t>
                  </a:r>
                  <a:endPara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67" name="直接连接符 307266"/>
                <p:cNvSpPr/>
                <p:nvPr/>
              </p:nvSpPr>
              <p:spPr>
                <a:xfrm>
                  <a:off x="2064" y="2112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268" name="文本框 307267"/>
                <p:cNvSpPr txBox="1"/>
                <p:nvPr/>
              </p:nvSpPr>
              <p:spPr>
                <a:xfrm>
                  <a:off x="2255" y="3120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i</a:t>
                  </a:r>
                  <a:endParaRPr lang="en-US" altLang="zh-CN" sz="1200" baseline="-25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69" name="直接连接符 307268"/>
                <p:cNvSpPr/>
                <p:nvPr/>
              </p:nvSpPr>
              <p:spPr>
                <a:xfrm>
                  <a:off x="2880" y="2928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270" name="文本框 307269"/>
                <p:cNvSpPr txBox="1"/>
                <p:nvPr/>
              </p:nvSpPr>
              <p:spPr>
                <a:xfrm>
                  <a:off x="2880" y="2736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,</a:t>
                  </a:r>
                  <a:endParaRPr lang="en-US" altLang="zh-CN" sz="1200" b="1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71" name="直接连接符 307270"/>
                <p:cNvSpPr/>
                <p:nvPr/>
              </p:nvSpPr>
              <p:spPr>
                <a:xfrm>
                  <a:off x="3504" y="2544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272" name="文本框 307271"/>
                <p:cNvSpPr txBox="1"/>
                <p:nvPr/>
              </p:nvSpPr>
              <p:spPr>
                <a:xfrm>
                  <a:off x="3552" y="2736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j</a:t>
                  </a:r>
                  <a:endParaRPr lang="en-US" altLang="zh-CN" sz="1200" baseline="-250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73" name="文本框 307272"/>
                <p:cNvSpPr txBox="1"/>
                <p:nvPr/>
              </p:nvSpPr>
              <p:spPr>
                <a:xfrm>
                  <a:off x="2255" y="2736"/>
                  <a:ext cx="1248" cy="2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0" hangingPunct="0">
                    <a:spcBef>
                      <a:spcPct val="50000"/>
                    </a:spcBef>
                  </a:pPr>
                  <a:r>
                    <a:rPr lang="en-US" altLang="zh-CN" sz="1200">
                      <a:latin typeface="Arial" panose="020B0604020202020204" pitchFamily="34" charset="0"/>
                      <a:ea typeface="宋体" panose="02010600030101010101" pitchFamily="2" charset="-122"/>
                    </a:rPr>
                    <a:t>L</a:t>
                  </a:r>
                  <a:endParaRPr lang="en-US" altLang="zh-CN" sz="12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274" name="直接连接符 307273"/>
                <p:cNvSpPr/>
                <p:nvPr/>
              </p:nvSpPr>
              <p:spPr>
                <a:xfrm>
                  <a:off x="3600" y="2544"/>
                  <a:ext cx="576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275" name="直接连接符 307274"/>
                <p:cNvSpPr/>
                <p:nvPr/>
              </p:nvSpPr>
              <p:spPr>
                <a:xfrm flipH="1">
                  <a:off x="2880" y="2544"/>
                  <a:ext cx="528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07278" name="任意多边形 307277"/>
              <p:cNvSpPr/>
              <p:nvPr/>
            </p:nvSpPr>
            <p:spPr>
              <a:xfrm flipV="1">
                <a:off x="3952" y="2928"/>
                <a:ext cx="1215" cy="264"/>
              </a:xfrm>
              <a:custGeom>
                <a:avLst/>
                <a:gdLst>
                  <a:gd name="txL" fmla="*/ 0 w 42071"/>
                  <a:gd name="txT" fmla="*/ 0 h 21600"/>
                  <a:gd name="txR" fmla="*/ 42071 w 42071"/>
                  <a:gd name="txB" fmla="*/ 21600 h 21600"/>
                </a:gdLst>
                <a:ahLst/>
                <a:cxnLst>
                  <a:cxn ang="0">
                    <a:pos x="42071" y="5016"/>
                  </a:cxn>
                  <a:cxn ang="180">
                    <a:pos x="0" y="4788"/>
                  </a:cxn>
                  <a:cxn ang="270">
                    <a:pos x="21062" y="0"/>
                  </a:cxn>
                </a:cxnLst>
                <a:rect l="txL" t="txT" r="txR" b="txB"/>
                <a:pathLst>
                  <a:path w="42071" h="21600" fill="none">
                    <a:moveTo>
                      <a:pt x="42071" y="5016"/>
                    </a:moveTo>
                    <a:arcTo wR="21600" hR="21600" stAng="-20794305" swAng="9225865"/>
                  </a:path>
                  <a:path w="42071" h="21600" stroke="0">
                    <a:moveTo>
                      <a:pt x="42071" y="5016"/>
                    </a:moveTo>
                    <a:arcTo wR="21600" hR="21600" stAng="-20794305" swAng="9225865"/>
                    <a:lnTo>
                      <a:pt x="21062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5050"/>
                </a:solidFill>
                <a:prstDash val="dash"/>
                <a:headEnd type="none" w="med" len="med"/>
                <a:tailEnd type="arrow" w="med" len="med"/>
              </a:ln>
            </p:spPr>
            <p:txBody>
              <a:bodyPr rot="10800000" wrap="none" anchor="ctr"/>
              <a:p>
                <a:pPr lvl="0" algn="ctr" eaLnBrk="0" hangingPunct="0"/>
                <a:endParaRPr lang="en-US" altLang="x-none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79" name="任意多边形 307278"/>
              <p:cNvSpPr/>
              <p:nvPr/>
            </p:nvSpPr>
            <p:spPr>
              <a:xfrm rot="1384394">
                <a:off x="3933" y="3348"/>
                <a:ext cx="910" cy="257"/>
              </a:xfrm>
              <a:custGeom>
                <a:avLst/>
                <a:gdLst>
                  <a:gd name="txL" fmla="*/ 0 w 41995"/>
                  <a:gd name="txT" fmla="*/ 0 h 21600"/>
                  <a:gd name="txR" fmla="*/ 41995 w 41995"/>
                  <a:gd name="txB" fmla="*/ 21600 h 21600"/>
                </a:gdLst>
                <a:ahLst/>
                <a:cxnLst>
                  <a:cxn ang="0">
                    <a:pos x="41995" y="5325"/>
                  </a:cxn>
                  <a:cxn ang="180">
                    <a:pos x="0" y="4788"/>
                  </a:cxn>
                  <a:cxn ang="270">
                    <a:pos x="21062" y="0"/>
                  </a:cxn>
                </a:cxnLst>
                <a:rect l="txL" t="txT" r="txR" b="txB"/>
                <a:pathLst>
                  <a:path w="41995" h="21600" fill="none">
                    <a:moveTo>
                      <a:pt x="41995" y="5325"/>
                    </a:moveTo>
                    <a:arcTo wR="21600" hR="21600" stAng="-20743659" swAng="9175219"/>
                  </a:path>
                  <a:path w="41995" h="21600" stroke="0">
                    <a:moveTo>
                      <a:pt x="41995" y="5325"/>
                    </a:moveTo>
                    <a:arcTo wR="21600" hR="21600" stAng="-20743659" swAng="9175219"/>
                    <a:lnTo>
                      <a:pt x="21062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5050"/>
                </a:solidFill>
                <a:prstDash val="dash"/>
                <a:headEnd type="none" w="med" len="med"/>
                <a:tailEnd type="arrow" w="med" len="med"/>
              </a:ln>
            </p:spPr>
            <p:txBody>
              <a:bodyPr wrap="none" anchor="ctr"/>
              <a:p>
                <a:pPr lvl="0" algn="ctr" eaLnBrk="0" hangingPunct="0"/>
                <a:endParaRPr lang="en-US" altLang="x-none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280" name="任意多边形 307279"/>
              <p:cNvSpPr/>
              <p:nvPr/>
            </p:nvSpPr>
            <p:spPr>
              <a:xfrm rot="1943419">
                <a:off x="3785" y="3305"/>
                <a:ext cx="561" cy="384"/>
              </a:xfrm>
              <a:custGeom>
                <a:avLst/>
                <a:gdLst>
                  <a:gd name="txL" fmla="*/ 0 w 25886"/>
                  <a:gd name="txT" fmla="*/ 0 h 21600"/>
                  <a:gd name="txR" fmla="*/ 25886 w 25886"/>
                  <a:gd name="txB" fmla="*/ 21600 h 21600"/>
                </a:gdLst>
                <a:ahLst/>
                <a:cxnLst>
                  <a:cxn ang="0">
                    <a:pos x="25886" y="21054"/>
                  </a:cxn>
                  <a:cxn ang="180">
                    <a:pos x="0" y="4788"/>
                  </a:cxn>
                  <a:cxn ang="270">
                    <a:pos x="21062" y="0"/>
                  </a:cxn>
                </a:cxnLst>
                <a:rect l="txL" t="txT" r="txR" b="txB"/>
                <a:pathLst>
                  <a:path w="25886" h="21600" fill="none">
                    <a:moveTo>
                      <a:pt x="25886" y="21054"/>
                    </a:moveTo>
                    <a:arcTo wR="21600" hR="21600" stAng="-16974309" swAng="5405869"/>
                  </a:path>
                  <a:path w="25886" h="21600" stroke="0">
                    <a:moveTo>
                      <a:pt x="25886" y="21054"/>
                    </a:moveTo>
                    <a:arcTo wR="21600" hR="21600" stAng="-16974309" swAng="5405869"/>
                    <a:lnTo>
                      <a:pt x="21062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5050"/>
                </a:solidFill>
                <a:prstDash val="dash"/>
                <a:headEnd type="none" w="med" len="med"/>
                <a:tailEnd type="arrow" w="med" len="med"/>
              </a:ln>
            </p:spPr>
            <p:txBody>
              <a:bodyPr wrap="none" anchor="ctr"/>
              <a:p>
                <a:pPr lvl="0" algn="ctr" eaLnBrk="0" hangingPunct="0"/>
                <a:endParaRPr lang="en-US" altLang="x-none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282" name="折角形 307281"/>
            <p:cNvSpPr/>
            <p:nvPr/>
          </p:nvSpPr>
          <p:spPr>
            <a:xfrm>
              <a:off x="1776" y="2736"/>
              <a:ext cx="1968" cy="1338"/>
            </a:xfrm>
            <a:prstGeom prst="foldedCorner">
              <a:avLst>
                <a:gd name="adj" fmla="val 12500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307284" name="图片 30728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44" y="2736"/>
              <a:ext cx="864" cy="11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86" name="矩形 307285"/>
            <p:cNvSpPr/>
            <p:nvPr/>
          </p:nvSpPr>
          <p:spPr>
            <a:xfrm>
              <a:off x="2784" y="3072"/>
              <a:ext cx="816" cy="384"/>
            </a:xfrm>
            <a:prstGeom prst="rect">
              <a:avLst/>
            </a:prstGeom>
            <a:noFill/>
            <a:ln w="3175" cap="flat" cmpd="sng">
              <a:solidFill>
                <a:srgbClr val="0033CC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87" name="矩形 307286"/>
            <p:cNvSpPr/>
            <p:nvPr/>
          </p:nvSpPr>
          <p:spPr>
            <a:xfrm>
              <a:off x="2064" y="2784"/>
              <a:ext cx="1200" cy="384"/>
            </a:xfrm>
            <a:prstGeom prst="rect">
              <a:avLst/>
            </a:prstGeom>
            <a:noFill/>
            <a:ln w="3175" cap="flat" cmpd="sng">
              <a:solidFill>
                <a:srgbClr val="0033CC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4946" name="标题 5949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Writing a Predictive Parser: </a:t>
            </a:r>
            <a:br>
              <a:rPr lang="en-US" altLang="zh-CN" sz="3200"/>
            </a:br>
            <a:r>
              <a:rPr lang="en-US" altLang="zh-CN" sz="3200"/>
              <a:t>An Example</a:t>
            </a:r>
            <a:endParaRPr lang="en-US" altLang="zh-CN" sz="3200"/>
          </a:p>
        </p:txBody>
      </p:sp>
      <p:sp>
        <p:nvSpPr>
          <p:cNvPr id="594947" name="文本占位符 594946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7244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500"/>
              <a:t>For parsing only </a:t>
            </a:r>
            <a:endParaRPr lang="en-US" altLang="zh-CN" sz="2300"/>
          </a:p>
        </p:txBody>
      </p:sp>
      <p:sp>
        <p:nvSpPr>
          <p:cNvPr id="594948" name="折角形 594947"/>
          <p:cNvSpPr/>
          <p:nvPr/>
        </p:nvSpPr>
        <p:spPr>
          <a:xfrm>
            <a:off x="1371600" y="2209800"/>
            <a:ext cx="7162800" cy="10668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EAEAEA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T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</a:t>
            </a:r>
            <a:r>
              <a: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.i = mknode(</a:t>
            </a:r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.lexeme, R.i, T.nptr);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R</a:t>
            </a:r>
            <a:r>
              <a:rPr lang="en-US" altLang="zh-CN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R.s = R</a:t>
            </a:r>
            <a:r>
              <a:rPr lang="en-US" altLang="zh-CN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.s;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R.s = R.i;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4949" name="折角形 594948"/>
          <p:cNvSpPr/>
          <p:nvPr/>
        </p:nvSpPr>
        <p:spPr>
          <a:xfrm>
            <a:off x="1371600" y="3352800"/>
            <a:ext cx="7162800" cy="2895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R() {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(lookahead == addop) {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match(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addop);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T();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R()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}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else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{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// do nothing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}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1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9826" name="标题 5898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Writing a Predictive Translator</a:t>
            </a:r>
            <a:endParaRPr lang="en-US" altLang="zh-CN"/>
          </a:p>
        </p:txBody>
      </p:sp>
      <p:sp>
        <p:nvSpPr>
          <p:cNvPr id="589827" name="文本占位符 589826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7244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500"/>
              <a:t>Writing a translator with semantic actions</a:t>
            </a:r>
            <a:endParaRPr lang="en-US" altLang="zh-CN" sz="2500"/>
          </a:p>
          <a:p>
            <a:pPr lvl="1">
              <a:lnSpc>
                <a:spcPct val="90000"/>
              </a:lnSpc>
            </a:pPr>
            <a:r>
              <a:rPr lang="en-US" altLang="zh-CN" sz="2100"/>
              <a:t>Each inherited attribute corresponds to a formal parameter. 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All synthesized attributes correspond to the return value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1900"/>
              <a:t>Multiple synthesized attributes may be merged in a single record. </a:t>
            </a:r>
            <a:endParaRPr lang="en-US" altLang="zh-CN" sz="1900"/>
          </a:p>
          <a:p>
            <a:pPr lvl="1">
              <a:lnSpc>
                <a:spcPct val="90000"/>
              </a:lnSpc>
            </a:pPr>
            <a:r>
              <a:rPr lang="en-US" altLang="zh-CN" sz="2100"/>
              <a:t>Each attribute of the child nodes corresponds to a local variable. 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en-US" altLang="zh-CN" sz="2100"/>
              <a:t>Process the right side of the production</a:t>
            </a:r>
            <a:endParaRPr lang="en-US" altLang="zh-CN" sz="2100"/>
          </a:p>
          <a:p>
            <a:pPr lvl="2">
              <a:lnSpc>
                <a:spcPct val="90000"/>
              </a:lnSpc>
            </a:pPr>
            <a:r>
              <a:rPr lang="en-US" altLang="zh-CN" sz="1900"/>
              <a:t>Terminals: match()</a:t>
            </a:r>
            <a:endParaRPr lang="en-US" altLang="zh-CN" sz="1900"/>
          </a:p>
          <a:p>
            <a:pPr lvl="2">
              <a:lnSpc>
                <a:spcPct val="90000"/>
              </a:lnSpc>
            </a:pPr>
            <a:r>
              <a:rPr lang="en-US" altLang="zh-CN" sz="1900"/>
              <a:t>Nonterminals: procedure call</a:t>
            </a:r>
            <a:endParaRPr lang="en-US" altLang="zh-CN" sz="1900"/>
          </a:p>
          <a:p>
            <a:pPr lvl="2">
              <a:lnSpc>
                <a:spcPct val="90000"/>
              </a:lnSpc>
            </a:pPr>
            <a:r>
              <a:rPr lang="en-US" altLang="zh-CN" sz="1900"/>
              <a:t>Actions: direct execution (copy)</a:t>
            </a:r>
            <a:endParaRPr lang="en-US" altLang="zh-CN" sz="190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5970" name="标题 5959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From a Parser to a Translator</a:t>
            </a:r>
            <a:endParaRPr lang="en-US" altLang="zh-CN"/>
          </a:p>
        </p:txBody>
      </p:sp>
      <p:sp>
        <p:nvSpPr>
          <p:cNvPr id="595972" name="折角形 595971"/>
          <p:cNvSpPr/>
          <p:nvPr/>
        </p:nvSpPr>
        <p:spPr>
          <a:xfrm>
            <a:off x="1371600" y="1600200"/>
            <a:ext cx="7162800" cy="7620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EAEAEA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T	</a:t>
            </a:r>
            <a:r>
              <a: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</a:t>
            </a:r>
            <a:r>
              <a:rPr lang="en-US" altLang="zh-CN" sz="14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.i = mknode(</a:t>
            </a:r>
            <a:r>
              <a:rPr lang="en-US" altLang="zh-CN" sz="14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addop</a:t>
            </a:r>
            <a:r>
              <a: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.lexeme, R.i, T.nptr); }</a:t>
            </a:r>
            <a:endParaRPr lang="en-US" altLang="zh-CN" sz="14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		R</a:t>
            </a:r>
            <a:r>
              <a:rPr lang="en-US" altLang="zh-CN" sz="14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R.s = R</a:t>
            </a:r>
            <a:r>
              <a:rPr lang="en-US" altLang="zh-CN" sz="1400" baseline="-25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.s; }</a:t>
            </a:r>
            <a:endParaRPr lang="en-US" altLang="zh-CN" sz="14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	</a:t>
            </a:r>
            <a:r>
              <a:rPr lang="en-US" altLang="zh-CN" sz="14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R.s = R.i; }</a:t>
            </a:r>
            <a:endParaRPr lang="en-US" altLang="zh-CN" sz="14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5973" name="折角形 595972"/>
          <p:cNvSpPr/>
          <p:nvPr/>
        </p:nvSpPr>
        <p:spPr>
          <a:xfrm>
            <a:off x="1371600" y="2438400"/>
            <a:ext cx="7162800" cy="41148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endParaRPr lang="en-US" altLang="zh-CN" sz="1600" b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SyntaxTreeNode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 R(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SyntaxTreeNode i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) {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SyntaxTreeNode s;  // synthesized attributes 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SyntaxTreeNode t_nptr, r1_i, r1_s;  // for children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addopLexeme;  // temporary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 (lookahead == addop) {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 err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addopLexeme = lookahead.lexval</a:t>
            </a:r>
            <a:r>
              <a:rPr lang="en-US" altLang="zh-CN" sz="160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1600">
              <a:solidFill>
                <a:srgbClr val="0066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</a:rPr>
              <a:t>		match(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addop);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t_nptr = 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T();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r1_i = mknode(addopLexeme, i, t_nptr);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r1_s = 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R(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r1_i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);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s = r1_s; 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} </a:t>
            </a: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else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{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1600">
                <a:solidFill>
                  <a:srgbClr val="A5002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 = i;</a:t>
            </a:r>
            <a:endParaRPr lang="en-US" altLang="zh-CN" sz="1600">
              <a:solidFill>
                <a:srgbClr val="A50021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}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16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return </a:t>
            </a:r>
            <a:r>
              <a:rPr lang="en-US" altLang="zh-CN" sz="160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s;</a:t>
            </a:r>
            <a:endParaRPr lang="en-US" altLang="zh-CN" sz="160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90000"/>
              </a:lnSpc>
              <a:tabLst>
                <a:tab pos="542925" algn="l"/>
                <a:tab pos="1073150" algn="l"/>
                <a:tab pos="1616075" algn="l"/>
              </a:tabLst>
            </a:pP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160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8082" name="标题 5580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7. L-Attributed Definitions in LR Parsing</a:t>
            </a:r>
            <a:endParaRPr lang="en-US" altLang="zh-CN" sz="3200"/>
          </a:p>
        </p:txBody>
      </p:sp>
      <p:sp>
        <p:nvSpPr>
          <p:cNvPr id="558083" name="文本占位符 55808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552450" indent="-552450">
              <a:lnSpc>
                <a:spcPct val="90000"/>
              </a:lnSpc>
            </a:pPr>
            <a:r>
              <a:rPr lang="en-US" altLang="zh-CN" sz="2500"/>
              <a:t>S-attributed definitions are easy to be evaluated by LR parsing. </a:t>
            </a:r>
            <a:endParaRPr lang="en-US" altLang="zh-CN" sz="2500"/>
          </a:p>
          <a:p>
            <a:pPr marL="933450" lvl="1" indent="-476250">
              <a:lnSpc>
                <a:spcPct val="90000"/>
              </a:lnSpc>
            </a:pPr>
            <a:r>
              <a:rPr lang="en-US" altLang="zh-CN" sz="2100"/>
              <a:t>See section 4 in these slides. </a:t>
            </a:r>
            <a:endParaRPr lang="en-US" altLang="zh-CN" sz="2100"/>
          </a:p>
          <a:p>
            <a:pPr marL="552450" indent="-552450">
              <a:lnSpc>
                <a:spcPct val="90000"/>
              </a:lnSpc>
            </a:pPr>
            <a:r>
              <a:rPr lang="en-US" altLang="zh-CN" sz="2500"/>
              <a:t>What are the challenges for evaluating L-attributed definitions in LR parsing ?</a:t>
            </a:r>
            <a:endParaRPr lang="en-US" altLang="zh-CN" sz="2500"/>
          </a:p>
          <a:p>
            <a:pPr marL="933450" lvl="1" indent="-47625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100"/>
              <a:t>Not all actions are on the right-most of a production body (postfix translation scheme). </a:t>
            </a:r>
            <a:endParaRPr lang="en-US" altLang="zh-CN" sz="2100"/>
          </a:p>
          <a:p>
            <a:pPr marL="933450" lvl="1" indent="-47625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100"/>
              <a:t>Inherited attributes are not stored in the parsing stack. 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6994" name="标题 5969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Make Use of Tricks</a:t>
            </a:r>
            <a:endParaRPr lang="en-US" altLang="zh-CN"/>
          </a:p>
        </p:txBody>
      </p:sp>
      <p:sp>
        <p:nvSpPr>
          <p:cNvPr id="596995" name="文本占位符 59699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476250" indent="-476250">
              <a:lnSpc>
                <a:spcPct val="80000"/>
              </a:lnSpc>
            </a:pPr>
            <a:r>
              <a:rPr lang="en-US" altLang="zh-CN" sz="2500"/>
              <a:t>Using </a:t>
            </a:r>
            <a:r>
              <a:rPr lang="en-US" altLang="zh-CN" sz="2500" b="1"/>
              <a:t>markers </a:t>
            </a:r>
            <a:r>
              <a:rPr lang="en-US" altLang="zh-CN" sz="2500"/>
              <a:t>to move all embedded actions to the right-most of a production body. </a:t>
            </a:r>
            <a:endParaRPr lang="en-US" altLang="zh-CN" sz="2500"/>
          </a:p>
          <a:p>
            <a:pPr marL="476250" indent="-476250">
              <a:lnSpc>
                <a:spcPct val="80000"/>
              </a:lnSpc>
            </a:pPr>
            <a:r>
              <a:rPr lang="en-US" altLang="zh-CN" sz="2500" b="1"/>
              <a:t>Tracing </a:t>
            </a:r>
            <a:r>
              <a:rPr lang="en-US" altLang="zh-CN" sz="2500"/>
              <a:t>inherited attributes in the parsing stack. </a:t>
            </a:r>
            <a:endParaRPr lang="en-US" altLang="zh-CN" sz="2500"/>
          </a:p>
          <a:p>
            <a:pPr marL="857250" lvl="1" indent="-4000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100"/>
              <a:t>The simplest case: locating inherited attributes which are calculated by </a:t>
            </a:r>
            <a:r>
              <a:rPr lang="en-US" altLang="zh-CN" sz="2100" b="1"/>
              <a:t>copy rules</a:t>
            </a:r>
            <a:r>
              <a:rPr lang="en-US" altLang="zh-CN" sz="2100"/>
              <a:t>. </a:t>
            </a:r>
            <a:endParaRPr lang="en-US" altLang="zh-CN" sz="2100"/>
          </a:p>
          <a:p>
            <a:pPr marL="857250" lvl="1" indent="-4000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100"/>
              <a:t>Introduce </a:t>
            </a:r>
            <a:r>
              <a:rPr lang="en-US" altLang="zh-CN" sz="2100" b="1"/>
              <a:t>markers</a:t>
            </a:r>
            <a:r>
              <a:rPr lang="en-US" altLang="zh-CN" sz="2100"/>
              <a:t> to help to locate inherited attributes in the stack. </a:t>
            </a:r>
            <a:endParaRPr lang="en-US" altLang="zh-CN" sz="2100"/>
          </a:p>
          <a:p>
            <a:pPr marL="857250" lvl="1" indent="-40005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100"/>
              <a:t>Also make use of new </a:t>
            </a:r>
            <a:r>
              <a:rPr lang="en-US" altLang="zh-CN" sz="2100" b="1"/>
              <a:t>markers </a:t>
            </a:r>
            <a:r>
              <a:rPr lang="en-US" altLang="zh-CN" sz="2100"/>
              <a:t>to locate inherited attributes which are not calculated by copy rules. 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8018" name="标题 5980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Move Embedded Actions to Right-Most</a:t>
            </a:r>
            <a:endParaRPr lang="en-US" altLang="zh-CN" sz="3200"/>
          </a:p>
        </p:txBody>
      </p:sp>
      <p:sp>
        <p:nvSpPr>
          <p:cNvPr id="598019" name="文本占位符 5980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A marker is an </a:t>
            </a:r>
            <a:r>
              <a:rPr lang="en-US" altLang="zh-CN" sz="2500">
                <a:sym typeface="Symbol" panose="05050102010706020507" pitchFamily="18" charset="2"/>
              </a:rPr>
              <a:t>-production that acts as a place-holder. </a:t>
            </a:r>
            <a:endParaRPr lang="en-US" altLang="zh-CN" sz="2500">
              <a:sym typeface="Symbol" panose="05050102010706020507" pitchFamily="18" charset="2"/>
            </a:endParaRPr>
          </a:p>
        </p:txBody>
      </p:sp>
      <p:sp>
        <p:nvSpPr>
          <p:cNvPr id="598020" name="折角形 598019"/>
          <p:cNvSpPr/>
          <p:nvPr/>
        </p:nvSpPr>
        <p:spPr>
          <a:xfrm>
            <a:off x="1447800" y="2667000"/>
            <a:ext cx="3505200" cy="13716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EAEAEA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T R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T 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print('+'); }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 |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T 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print('–'); }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	 |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num 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print(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num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.val);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8022" name="折角形 598021"/>
          <p:cNvSpPr/>
          <p:nvPr/>
        </p:nvSpPr>
        <p:spPr>
          <a:xfrm>
            <a:off x="4038600" y="4114800"/>
            <a:ext cx="4648200" cy="22098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E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T R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R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T 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 |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T 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 |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num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print(</a:t>
            </a:r>
            <a:r>
              <a:rPr lang="en-US" altLang="zh-CN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num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.val);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M	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print('+');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2240280" algn="l"/>
              </a:tabLst>
            </a:pP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N	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print('–');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9042" name="标题 5990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Trace a Copied Inherited Attribute</a:t>
            </a:r>
            <a:endParaRPr lang="en-US" altLang="zh-CN"/>
          </a:p>
        </p:txBody>
      </p:sp>
      <p:sp>
        <p:nvSpPr>
          <p:cNvPr id="599044" name="折角形 599043"/>
          <p:cNvSpPr/>
          <p:nvPr/>
        </p:nvSpPr>
        <p:spPr>
          <a:xfrm>
            <a:off x="1828800" y="2819400"/>
            <a:ext cx="6324600" cy="30480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332355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D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T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2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L.inh = T.type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332355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L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332355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int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T.type = INTEGER;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332355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real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T.type = REAL;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332355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L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 sz="20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.inh = L.inh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332355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L</a:t>
            </a:r>
            <a:r>
              <a:rPr lang="en-US" altLang="zh-CN" sz="2000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id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addType(</a:t>
            </a:r>
            <a:r>
              <a:rPr lang="en-US" altLang="zh-CN"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id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.entry, </a:t>
            </a:r>
            <a:r>
              <a:rPr lang="en-US" altLang="zh-CN" sz="2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L.inh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);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332355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L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id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addType(</a:t>
            </a:r>
            <a:r>
              <a:rPr lang="en-US" altLang="zh-CN" sz="20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id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.entry, </a:t>
            </a:r>
            <a:r>
              <a:rPr lang="en-US" altLang="zh-CN" sz="2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L.inh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9047" name="文本占位符 59904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Calculations of inherited attributes are the biggest source of embedded actions. </a:t>
            </a:r>
            <a:endParaRPr lang="en-US" altLang="zh-CN" sz="25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0066" name="标题 6000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Trace a Rewriting Inherited Attribute (cont')</a:t>
            </a:r>
            <a:endParaRPr lang="en-US" altLang="zh-CN" sz="3200"/>
          </a:p>
        </p:txBody>
      </p:sp>
      <p:sp>
        <p:nvSpPr>
          <p:cNvPr id="600067" name="折角形 600066"/>
          <p:cNvSpPr/>
          <p:nvPr/>
        </p:nvSpPr>
        <p:spPr>
          <a:xfrm>
            <a:off x="1371600" y="1676400"/>
            <a:ext cx="5029200" cy="19812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178943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D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T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L.inh = T.type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178943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L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178943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int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T.type = INTEGER; }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178943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T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real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T.type = REAL; }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178943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L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 sz="16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1600" baseline="-250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.inh = L.inh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178943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L</a:t>
            </a:r>
            <a:r>
              <a:rPr lang="en-US" altLang="zh-CN" sz="1600" baseline="-25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id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addType(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id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.entry, 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L.inh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); }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tabLst>
                <a:tab pos="92075" algn="l"/>
                <a:tab pos="450850" algn="l"/>
                <a:tab pos="901700" algn="l"/>
                <a:tab pos="178943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L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id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addType(</a:t>
            </a:r>
            <a:r>
              <a:rPr lang="en-US" altLang="zh-CN" sz="1600" b="1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id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.entry, 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L.inh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00124" name="内容占位符 600123"/>
          <p:cNvGraphicFramePr/>
          <p:nvPr>
            <p:ph idx="1"/>
          </p:nvPr>
        </p:nvGraphicFramePr>
        <p:xfrm>
          <a:off x="1371600" y="3810000"/>
          <a:ext cx="7313613" cy="2125663"/>
        </p:xfrm>
        <a:graphic>
          <a:graphicData uri="http://schemas.openxmlformats.org/drawingml/2006/table">
            <a:tbl>
              <a:tblPr/>
              <a:tblGrid>
                <a:gridCol w="1982788"/>
                <a:gridCol w="5330825"/>
              </a:tblGrid>
              <a:tr h="3794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/>
                        <a:t>Productions</a:t>
                      </a:r>
                      <a:endParaRPr lang="zh-CN" altLang="en-US" sz="19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900"/>
                        <a:t>Code</a:t>
                      </a:r>
                      <a:endParaRPr lang="zh-CN" altLang="en-US" sz="19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D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 T L</a:t>
                      </a:r>
                      <a:endParaRPr lang="zh-CN" altLang="en-US" sz="17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x-none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700" b="1">
                          <a:sym typeface="Symbol" panose="05050102010706020507" pitchFamily="18" charset="2"/>
                        </a:rPr>
                        <a:t>int</a:t>
                      </a:r>
                      <a:endParaRPr lang="zh-CN" altLang="en-US" sz="1700" b="1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stack[ntop].val = INTEGER;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T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700" b="1">
                          <a:sym typeface="Symbol" panose="05050102010706020507" pitchFamily="18" charset="2"/>
                        </a:rPr>
                        <a:t>real</a:t>
                      </a:r>
                      <a:endParaRPr lang="zh-CN" altLang="en-US" sz="1700" b="1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stack[ntop].val = REAL;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 L</a:t>
                      </a:r>
                      <a:r>
                        <a:rPr lang="en-US" altLang="zh-CN" sz="17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700" b="1"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700" b="1">
                          <a:sym typeface="Symbol" panose="05050102010706020507" pitchFamily="18" charset="2"/>
                        </a:rPr>
                        <a:t>id</a:t>
                      </a:r>
                      <a:endParaRPr lang="zh-CN" altLang="en-US" sz="1700" b="1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addType(stack[top].val, stack[</a:t>
                      </a:r>
                      <a:r>
                        <a:rPr lang="en-US" altLang="zh-CN" sz="1700">
                          <a:solidFill>
                            <a:srgbClr val="0033CC"/>
                          </a:solidFill>
                        </a:rPr>
                        <a:t>top – 3</a:t>
                      </a:r>
                      <a:r>
                        <a:rPr lang="en-US" altLang="zh-CN" sz="1700"/>
                        <a:t>].val);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L </a:t>
                      </a:r>
                      <a:r>
                        <a:rPr lang="en-US" altLang="zh-CN" sz="17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700" b="1">
                          <a:sym typeface="Symbol" panose="05050102010706020507" pitchFamily="18" charset="2"/>
                        </a:rPr>
                        <a:t>id</a:t>
                      </a:r>
                      <a:endParaRPr lang="zh-CN" altLang="en-US" sz="1700" b="1">
                        <a:sym typeface="Symbol" panose="05050102010706020507" pitchFamily="18" charset="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/>
                        <a:t>addType(stack[top].val, stack[</a:t>
                      </a:r>
                      <a:r>
                        <a:rPr lang="en-US" altLang="zh-CN" sz="1700">
                          <a:solidFill>
                            <a:srgbClr val="0033CC"/>
                          </a:solidFill>
                        </a:rPr>
                        <a:t>top – 1</a:t>
                      </a:r>
                      <a:r>
                        <a:rPr lang="en-US" altLang="zh-CN" sz="1700"/>
                        <a:t>].val);</a:t>
                      </a:r>
                      <a:endParaRPr lang="zh-CN" altLang="en-US" sz="17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2114" name="标题 6021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Predict Positions of Inherited Attributes</a:t>
            </a:r>
            <a:endParaRPr lang="en-US" altLang="zh-CN" sz="3200"/>
          </a:p>
        </p:txBody>
      </p:sp>
      <p:sp>
        <p:nvSpPr>
          <p:cNvPr id="602115" name="折角形 602114"/>
          <p:cNvSpPr/>
          <p:nvPr/>
        </p:nvSpPr>
        <p:spPr>
          <a:xfrm>
            <a:off x="1143000" y="2286000"/>
            <a:ext cx="4114800" cy="16764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EAEAEA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197485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S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 = A.s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197485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197485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S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 B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 sz="16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 = A.s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1974850" algn="l"/>
              </a:tabLst>
            </a:pP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1974850" algn="l"/>
              </a:tabLst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C	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	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C.s = g(</a:t>
            </a:r>
            <a:r>
              <a:rPr lang="en-US" altLang="zh-CN" sz="16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</a:t>
            </a:r>
            <a:r>
              <a:rPr lang="en-US" altLang="zh-CN" sz="16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); }</a:t>
            </a:r>
            <a:endParaRPr lang="en-US" altLang="zh-CN" sz="16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2140" name="折角形 602139"/>
          <p:cNvSpPr/>
          <p:nvPr/>
        </p:nvSpPr>
        <p:spPr>
          <a:xfrm>
            <a:off x="3505200" y="4038600"/>
            <a:ext cx="5257800" cy="25908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S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 = A.s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S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 B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 err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M.i = A.s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 err="1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</a:t>
            </a:r>
            <a:r>
              <a:rPr lang="en-US" altLang="zh-CN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err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M.s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C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C.s = g(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M	</a:t>
            </a:r>
            <a:r>
              <a: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M.s = M.i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2141" name="矩形 602140"/>
          <p:cNvSpPr/>
          <p:nvPr/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2500"/>
              <a:t>Introduce new markers</a:t>
            </a:r>
            <a:endParaRPr lang="en-US" altLang="zh-CN" sz="25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3138" name="标题 6031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Store Calculated Inherited Attributes</a:t>
            </a:r>
            <a:endParaRPr lang="en-US" altLang="zh-CN" sz="3200"/>
          </a:p>
        </p:txBody>
      </p:sp>
      <p:sp>
        <p:nvSpPr>
          <p:cNvPr id="603139" name="折角形 603138"/>
          <p:cNvSpPr/>
          <p:nvPr/>
        </p:nvSpPr>
        <p:spPr>
          <a:xfrm>
            <a:off x="1447800" y="2438400"/>
            <a:ext cx="4114800" cy="12192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EAEAEA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197485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S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 = f(A.s)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1974850" algn="l"/>
              </a:tabLst>
            </a:pP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1974850" algn="l"/>
              </a:tabLst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C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	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C.s = g(</a:t>
            </a:r>
            <a:r>
              <a:rPr lang="en-US" altLang="zh-CN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); }</a:t>
            </a:r>
            <a:endParaRPr lang="en-US" altLang="zh-CN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3140" name="折角形 603139"/>
          <p:cNvSpPr/>
          <p:nvPr/>
        </p:nvSpPr>
        <p:spPr>
          <a:xfrm>
            <a:off x="2667000" y="3810000"/>
            <a:ext cx="5867400" cy="23622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folHlink"/>
            </a:solidFill>
            <a:prstDash val="solid"/>
            <a:headEnd type="none" w="med" len="med"/>
            <a:tailEnd type="none" w="lg" len="lg"/>
          </a:ln>
        </p:spPr>
        <p:txBody>
          <a:bodyPr wrap="none" anchor="ctr"/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S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 sz="2000" err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M.i = A.s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 sz="2000" err="1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</a:t>
            </a:r>
            <a:r>
              <a:rPr lang="en-US" altLang="zh-CN" sz="20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000" err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M.s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C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C.s = g(</a:t>
            </a:r>
            <a:r>
              <a:rPr lang="en-US" altLang="zh-CN" sz="200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C.i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0" algn="l" defTabSz="0" eaLnBrk="0" hangingPunct="0">
              <a:lnSpc>
                <a:spcPct val="125000"/>
              </a:lnSpc>
              <a:tabLst>
                <a:tab pos="92075" algn="l"/>
                <a:tab pos="450850" algn="l"/>
                <a:tab pos="901700" algn="l"/>
                <a:tab pos="2691130" algn="l"/>
              </a:tabLst>
            </a:pPr>
            <a:r>
              <a:rPr lang="en-US" altLang="zh-CN" sz="20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M	</a:t>
            </a:r>
            <a:r>
              <a:rPr lang="en-US" altLang="zh-CN" sz="20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	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  <a:r>
              <a:rPr lang="en-US" altLang="zh-CN" sz="200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M.s = f(M.i)</a:t>
            </a:r>
            <a:r>
              <a:rPr lang="en-US" altLang="zh-CN"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; }</a:t>
            </a:r>
            <a:endParaRPr lang="en-US" altLang="zh-CN" sz="200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3141" name="矩形 603140"/>
          <p:cNvSpPr/>
          <p:nvPr/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z="2500"/>
              <a:t>Also make use of new markers</a:t>
            </a:r>
            <a:endParaRPr lang="en-US" altLang="zh-CN" sz="25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22" name="标题 5427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3200"/>
              <a:t>Applications of </a:t>
            </a:r>
            <a:br>
              <a:rPr lang="en-US" altLang="zh-CN" sz="3200"/>
            </a:br>
            <a:r>
              <a:rPr lang="en-US" altLang="zh-CN" sz="3200"/>
              <a:t>Syntax-Directed Translation</a:t>
            </a:r>
            <a:endParaRPr lang="en-US" altLang="zh-CN" sz="3200"/>
          </a:p>
        </p:txBody>
      </p:sp>
      <p:sp>
        <p:nvSpPr>
          <p:cNvPr id="542723" name="文本占位符 54272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552450" indent="-552450"/>
            <a:r>
              <a:rPr lang="en-US" altLang="zh-CN" sz="2500"/>
              <a:t>Two compiling phases are covered</a:t>
            </a:r>
            <a:endParaRPr lang="en-US" altLang="zh-CN" sz="2500"/>
          </a:p>
          <a:p>
            <a:pPr marL="933450" lvl="1" indent="-476250"/>
            <a:r>
              <a:rPr lang="en-US" altLang="zh-CN" sz="2100"/>
              <a:t>Semantic analysis</a:t>
            </a:r>
            <a:endParaRPr lang="en-US" altLang="zh-CN" sz="2100"/>
          </a:p>
          <a:p>
            <a:pPr marL="933450" lvl="1" indent="-476250"/>
            <a:r>
              <a:rPr lang="en-US" altLang="zh-CN" sz="2100"/>
              <a:t>Intermediate code generation</a:t>
            </a:r>
            <a:endParaRPr lang="en-US" altLang="zh-CN" sz="2100"/>
          </a:p>
          <a:p>
            <a:pPr marL="552450" indent="-552450"/>
            <a:r>
              <a:rPr lang="en-US" altLang="zh-CN" sz="2500"/>
              <a:t>Our learning steps</a:t>
            </a:r>
            <a:endParaRPr lang="en-US" altLang="zh-CN" sz="2500"/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/>
              <a:t>The general concepts and framework of syntax-directed translation</a:t>
            </a:r>
            <a:endParaRPr lang="en-US" altLang="zh-CN" sz="2100"/>
          </a:p>
          <a:p>
            <a:pPr marL="933450" lvl="1" indent="-476250">
              <a:buFont typeface="Wingdings" panose="05000000000000000000" pitchFamily="2" charset="2"/>
              <a:buAutoNum type="arabicPeriod"/>
            </a:pPr>
            <a:r>
              <a:rPr lang="en-US" altLang="zh-CN" sz="2100"/>
              <a:t>Application of these concepts and framework to semantic analysis and intermediate code generation. 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62" name="标题 6041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 Practical Example</a:t>
            </a:r>
            <a:endParaRPr lang="en-US" altLang="zh-CN" b="1"/>
          </a:p>
        </p:txBody>
      </p:sp>
      <p:graphicFrame>
        <p:nvGraphicFramePr>
          <p:cNvPr id="604237" name="内容占位符 604236"/>
          <p:cNvGraphicFramePr/>
          <p:nvPr>
            <p:ph idx="1"/>
          </p:nvPr>
        </p:nvGraphicFramePr>
        <p:xfrm>
          <a:off x="1371600" y="1600200"/>
          <a:ext cx="7315200" cy="4983163"/>
        </p:xfrm>
        <a:graphic>
          <a:graphicData uri="http://schemas.openxmlformats.org/drawingml/2006/table">
            <a:tbl>
              <a:tblPr/>
              <a:tblGrid>
                <a:gridCol w="2244725"/>
                <a:gridCol w="5070475"/>
              </a:tblGrid>
              <a:tr h="3206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b="1"/>
                        <a:t>Productions</a:t>
                      </a:r>
                      <a:endParaRPr lang="zh-CN" altLang="en-US" sz="1500" b="1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b="1"/>
                        <a:t>Semantic Actions</a:t>
                      </a:r>
                      <a:endParaRPr lang="zh-CN" altLang="en-US" sz="15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  <a:sym typeface="Symbol" panose="05050102010706020507" pitchFamily="18" charset="2"/>
                        </a:rPr>
                        <a:t>K</a:t>
                      </a:r>
                      <a:r>
                        <a:rPr lang="en-US" altLang="zh-CN" sz="1200">
                          <a:solidFill>
                            <a:srgbClr val="FF5050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B</a:t>
                      </a:r>
                      <a:endParaRPr lang="zh-CN" altLang="en-US" sz="12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u="sng"/>
                        <a:t>B.ps = </a:t>
                      </a:r>
                      <a:r>
                        <a:rPr lang="en-US" altLang="zh-CN" sz="1200" u="sng">
                          <a:solidFill>
                            <a:srgbClr val="CC00CC"/>
                          </a:solidFill>
                        </a:rPr>
                        <a:t>K.s</a:t>
                      </a:r>
                      <a:endParaRPr lang="zh-CN" altLang="en-US" sz="1200" u="sng">
                        <a:solidFill>
                          <a:srgbClr val="CC00CC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>
                          <a:solidFill>
                            <a:srgbClr val="CC00CC"/>
                          </a:solidFill>
                        </a:rPr>
                        <a:t>K 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  <a:sym typeface="Symbol" panose="05050102010706020507" pitchFamily="18" charset="2"/>
                        </a:rPr>
                        <a:t> </a:t>
                      </a:r>
                      <a:endParaRPr lang="zh-CN" altLang="en-US" sz="1200">
                        <a:solidFill>
                          <a:srgbClr val="CC00CC"/>
                        </a:solidFill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>
                          <a:solidFill>
                            <a:srgbClr val="CC00CC"/>
                          </a:solidFill>
                        </a:rPr>
                        <a:t>K.s = 10</a:t>
                      </a:r>
                      <a:endParaRPr lang="zh-CN" altLang="en-US" sz="1200">
                        <a:solidFill>
                          <a:srgbClr val="CC00CC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48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200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u="sng"/>
                        <a:t>B</a:t>
                      </a:r>
                      <a:r>
                        <a:rPr lang="en-US" altLang="zh-CN" sz="1200" u="sng" baseline="-25000"/>
                        <a:t>1</a:t>
                      </a:r>
                      <a:r>
                        <a:rPr lang="en-US" altLang="zh-CN" sz="1200" u="sng"/>
                        <a:t>.ps = B.ps</a:t>
                      </a:r>
                      <a:endParaRPr lang="en-US" altLang="zh-CN" sz="1200" u="sng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u="sng">
                          <a:solidFill>
                            <a:srgbClr val="CC00CC"/>
                          </a:solidFill>
                        </a:rPr>
                        <a:t>L.i = B.ps</a:t>
                      </a:r>
                      <a:endParaRPr lang="en-US" altLang="zh-CN" sz="1200" u="sng">
                        <a:solidFill>
                          <a:srgbClr val="CC00CC"/>
                        </a:solidFill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u="sng"/>
                        <a:t>B</a:t>
                      </a:r>
                      <a:r>
                        <a:rPr lang="en-US" altLang="zh-CN" sz="1200" u="sng" baseline="-25000"/>
                        <a:t>2</a:t>
                      </a:r>
                      <a:r>
                        <a:rPr lang="en-US" altLang="zh-CN" sz="1200" u="sng"/>
                        <a:t>.ps = </a:t>
                      </a:r>
                      <a:r>
                        <a:rPr lang="en-US" altLang="zh-CN" sz="1200" u="sng">
                          <a:solidFill>
                            <a:srgbClr val="CC00CC"/>
                          </a:solidFill>
                        </a:rPr>
                        <a:t>L.s</a:t>
                      </a:r>
                      <a:endParaRPr lang="en-US" altLang="zh-CN" sz="1200" u="sng">
                        <a:solidFill>
                          <a:srgbClr val="CC00CC"/>
                        </a:solidFill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B.ht = max(B</a:t>
                      </a:r>
                      <a:r>
                        <a:rPr lang="en-US" altLang="zh-CN" sz="1200" baseline="-25000"/>
                        <a:t>1</a:t>
                      </a:r>
                      <a:r>
                        <a:rPr lang="en-US" altLang="zh-CN" sz="1200"/>
                        <a:t>.ht, B</a:t>
                      </a:r>
                      <a:r>
                        <a:rPr lang="en-US" altLang="zh-CN" sz="1200" baseline="-25000"/>
                        <a:t>2</a:t>
                      </a:r>
                      <a:r>
                        <a:rPr lang="en-US" altLang="zh-CN" sz="1200"/>
                        <a:t>.ht)</a:t>
                      </a:r>
                      <a:endParaRPr lang="en-US" altLang="zh-CN" sz="120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B.dp = max(B</a:t>
                      </a:r>
                      <a:r>
                        <a:rPr lang="en-US" altLang="zh-CN" sz="1200" baseline="-25000"/>
                        <a:t>1</a:t>
                      </a:r>
                      <a:r>
                        <a:rPr lang="en-US" altLang="zh-CN" sz="1200"/>
                        <a:t>.dp, B</a:t>
                      </a:r>
                      <a:r>
                        <a:rPr lang="en-US" altLang="zh-CN" sz="1200" baseline="-25000"/>
                        <a:t>2</a:t>
                      </a:r>
                      <a:r>
                        <a:rPr lang="en-US" altLang="zh-CN" sz="1200"/>
                        <a:t>.dp)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>
                          <a:solidFill>
                            <a:srgbClr val="CC00CC"/>
                          </a:solidFill>
                        </a:rPr>
                        <a:t>L 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  <a:sym typeface="Symbol" panose="05050102010706020507" pitchFamily="18" charset="2"/>
                        </a:rPr>
                        <a:t> </a:t>
                      </a:r>
                      <a:endParaRPr lang="zh-CN" altLang="en-US" sz="1200">
                        <a:solidFill>
                          <a:srgbClr val="CC00CC"/>
                        </a:solidFill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>
                          <a:solidFill>
                            <a:srgbClr val="CC00CC"/>
                          </a:solidFill>
                        </a:rPr>
                        <a:t>L.s = 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L.i</a:t>
                      </a:r>
                      <a:endParaRPr lang="zh-CN" altLang="en-US" sz="1200">
                        <a:solidFill>
                          <a:srgbClr val="0033CC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48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200" b="1">
                          <a:sym typeface="Symbol" panose="05050102010706020507" pitchFamily="18" charset="2"/>
                        </a:rPr>
                        <a:t>sub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  <a:sym typeface="Symbol" panose="05050102010706020507" pitchFamily="18" charset="2"/>
                        </a:rPr>
                        <a:t>M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u="sng"/>
                        <a:t>B</a:t>
                      </a:r>
                      <a:r>
                        <a:rPr lang="en-US" altLang="zh-CN" sz="1200" u="sng" baseline="-25000"/>
                        <a:t>1</a:t>
                      </a:r>
                      <a:r>
                        <a:rPr lang="en-US" altLang="zh-CN" sz="1200" u="sng"/>
                        <a:t>.ps = B.ps</a:t>
                      </a:r>
                      <a:endParaRPr lang="en-US" altLang="zh-CN" sz="1200" u="sng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u="sng" err="1">
                          <a:solidFill>
                            <a:srgbClr val="CC00CC"/>
                          </a:solidFill>
                        </a:rPr>
                        <a:t>M.i = B.ps</a:t>
                      </a:r>
                      <a:endParaRPr lang="en-US" altLang="zh-CN" sz="1200" u="sng">
                        <a:solidFill>
                          <a:srgbClr val="CC00CC"/>
                        </a:solidFill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u="sng"/>
                        <a:t>B</a:t>
                      </a:r>
                      <a:r>
                        <a:rPr lang="en-US" altLang="zh-CN" sz="1200" u="sng" baseline="-25000"/>
                        <a:t>2</a:t>
                      </a:r>
                      <a:r>
                        <a:rPr lang="en-US" altLang="zh-CN" sz="1200" u="sng"/>
                        <a:t>.ps = </a:t>
                      </a:r>
                      <a:r>
                        <a:rPr lang="en-US" altLang="zh-CN" sz="1200" u="sng">
                          <a:solidFill>
                            <a:srgbClr val="CC00CC"/>
                          </a:solidFill>
                        </a:rPr>
                        <a:t>M.s</a:t>
                      </a:r>
                      <a:endParaRPr lang="en-US" altLang="zh-CN" sz="1200" u="sng">
                        <a:solidFill>
                          <a:srgbClr val="CC00CC"/>
                        </a:solidFill>
                        <a:sym typeface="Symbol" panose="05050102010706020507" pitchFamily="18" charset="2"/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B.ht = max(B</a:t>
                      </a:r>
                      <a:r>
                        <a:rPr lang="en-US" altLang="zh-CN" sz="1200" baseline="-25000"/>
                        <a:t>1</a:t>
                      </a:r>
                      <a:r>
                        <a:rPr lang="en-US" altLang="zh-CN" sz="1200"/>
                        <a:t>.ht, B</a:t>
                      </a:r>
                      <a:r>
                        <a:rPr lang="en-US" altLang="zh-CN" sz="1200" baseline="-25000"/>
                        <a:t>2</a:t>
                      </a:r>
                      <a:r>
                        <a:rPr lang="en-US" altLang="zh-CN" sz="1200"/>
                        <a:t>.ht – 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B.ps</a:t>
                      </a:r>
                      <a:r>
                        <a:rPr lang="en-US" altLang="zh-CN" sz="1200"/>
                        <a:t>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 25%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B.dp = max(B</a:t>
                      </a:r>
                      <a:r>
                        <a:rPr lang="en-US" altLang="zh-CN" sz="1200" baseline="-25000"/>
                        <a:t>1</a:t>
                      </a:r>
                      <a:r>
                        <a:rPr lang="en-US" altLang="zh-CN" sz="1200"/>
                        <a:t>.dp, B</a:t>
                      </a:r>
                      <a:r>
                        <a:rPr lang="en-US" altLang="zh-CN" sz="1200" baseline="-25000"/>
                        <a:t>2</a:t>
                      </a:r>
                      <a:r>
                        <a:rPr lang="en-US" altLang="zh-CN" sz="1200"/>
                        <a:t>.dp + 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B.ps</a:t>
                      </a:r>
                      <a:r>
                        <a:rPr lang="en-US" altLang="zh-CN" sz="1200"/>
                        <a:t>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 25%</a:t>
                      </a:r>
                      <a:r>
                        <a:rPr lang="en-US" altLang="zh-CN" sz="1200"/>
                        <a:t>)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>
                          <a:solidFill>
                            <a:srgbClr val="CC00CC"/>
                          </a:solidFill>
                        </a:rPr>
                        <a:t>M 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  <a:sym typeface="Symbol" panose="05050102010706020507" pitchFamily="18" charset="2"/>
                        </a:rPr>
                        <a:t> </a:t>
                      </a:r>
                      <a:endParaRPr lang="zh-CN" altLang="en-US" sz="1200">
                        <a:solidFill>
                          <a:srgbClr val="CC00CC"/>
                        </a:solidFill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>
                          <a:solidFill>
                            <a:srgbClr val="CC00CC"/>
                          </a:solidFill>
                        </a:rPr>
                        <a:t>M.s = 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M.i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</a:rPr>
                        <a:t> 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  <a:sym typeface="Symbol" panose="05050102010706020507" pitchFamily="18" charset="2"/>
                        </a:rPr>
                        <a:t> 70%</a:t>
                      </a:r>
                      <a:endParaRPr lang="zh-CN" altLang="en-US" sz="1200">
                        <a:solidFill>
                          <a:srgbClr val="CC00CC"/>
                        </a:solidFill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3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200" b="1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  <a:sym typeface="Symbol" panose="05050102010706020507" pitchFamily="18" charset="2"/>
                        </a:rPr>
                        <a:t>N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200" b="1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1200" b="1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u="sng"/>
                        <a:t>B</a:t>
                      </a:r>
                      <a:r>
                        <a:rPr lang="en-US" altLang="zh-CN" sz="1200" u="sng" baseline="-25000"/>
                        <a:t>1</a:t>
                      </a:r>
                      <a:r>
                        <a:rPr lang="en-US" altLang="zh-CN" sz="1200" u="sng"/>
                        <a:t>.ps = B.ps</a:t>
                      </a:r>
                      <a:endParaRPr lang="en-US" altLang="zh-CN" sz="1200" u="sng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u="sng">
                          <a:solidFill>
                            <a:srgbClr val="CC00CC"/>
                          </a:solidFill>
                        </a:rPr>
                        <a:t>N.i = B.ps</a:t>
                      </a:r>
                      <a:endParaRPr lang="en-US" altLang="zh-CN" sz="1200" u="sng">
                        <a:solidFill>
                          <a:srgbClr val="CC00CC"/>
                        </a:solidFill>
                      </a:endParaRPr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B.ht = B</a:t>
                      </a:r>
                      <a:r>
                        <a:rPr lang="en-US" altLang="zh-CN" sz="1200" baseline="-25000"/>
                        <a:t>1</a:t>
                      </a:r>
                      <a:r>
                        <a:rPr lang="en-US" altLang="zh-CN" sz="1200"/>
                        <a:t>.ht</a:t>
                      </a:r>
                      <a:endParaRPr lang="en-US" altLang="zh-CN" sz="120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B.dp = B</a:t>
                      </a:r>
                      <a:r>
                        <a:rPr lang="en-US" altLang="zh-CN" sz="1200" baseline="-25000"/>
                        <a:t>1</a:t>
                      </a:r>
                      <a:r>
                        <a:rPr lang="en-US" altLang="zh-CN" sz="1200"/>
                        <a:t>.dp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>
                          <a:solidFill>
                            <a:srgbClr val="CC00CC"/>
                          </a:solidFill>
                        </a:rPr>
                        <a:t>N </a:t>
                      </a:r>
                      <a:r>
                        <a:rPr lang="en-US" altLang="zh-CN" sz="1200">
                          <a:solidFill>
                            <a:srgbClr val="CC00CC"/>
                          </a:solidFill>
                          <a:sym typeface="Symbol" panose="05050102010706020507" pitchFamily="18" charset="2"/>
                        </a:rPr>
                        <a:t> </a:t>
                      </a:r>
                      <a:endParaRPr lang="zh-CN" altLang="en-US" sz="1200">
                        <a:solidFill>
                          <a:srgbClr val="CC00CC"/>
                        </a:solidFill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>
                          <a:solidFill>
                            <a:srgbClr val="CC00CC"/>
                          </a:solidFill>
                        </a:rPr>
                        <a:t>N.s = 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N.i</a:t>
                      </a:r>
                      <a:endParaRPr lang="zh-CN" altLang="en-US" sz="1200">
                        <a:solidFill>
                          <a:srgbClr val="0033CC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200" b="1">
                          <a:sym typeface="Symbol" panose="05050102010706020507" pitchFamily="18" charset="2"/>
                        </a:rPr>
                        <a:t>text</a:t>
                      </a:r>
                      <a:endParaRPr lang="zh-CN" altLang="en-US" sz="1200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B.ht = getHight(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B.ps</a:t>
                      </a:r>
                      <a:r>
                        <a:rPr lang="en-US" altLang="zh-CN" sz="1200"/>
                        <a:t>, </a:t>
                      </a:r>
                      <a:r>
                        <a:rPr lang="en-US" altLang="zh-CN" sz="1200" b="1"/>
                        <a:t>text</a:t>
                      </a:r>
                      <a:r>
                        <a:rPr lang="en-US" altLang="zh-CN" sz="1200"/>
                        <a:t>.lexval)</a:t>
                      </a:r>
                      <a:endParaRPr lang="en-US" altLang="zh-CN" sz="120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B.dp = getDepth(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B.ps</a:t>
                      </a:r>
                      <a:r>
                        <a:rPr lang="en-US" altLang="zh-CN" sz="1200"/>
                        <a:t>, </a:t>
                      </a:r>
                      <a:r>
                        <a:rPr lang="en-US" altLang="zh-CN" sz="1200" b="1"/>
                        <a:t>text</a:t>
                      </a:r>
                      <a:r>
                        <a:rPr lang="en-US" altLang="zh-CN" sz="1200"/>
                        <a:t>.lexval)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4229" name="线形标注 2 604228"/>
          <p:cNvSpPr/>
          <p:nvPr/>
        </p:nvSpPr>
        <p:spPr>
          <a:xfrm>
            <a:off x="6172200" y="2286000"/>
            <a:ext cx="2819400" cy="685800"/>
          </a:xfrm>
          <a:prstGeom prst="borderCallout2">
            <a:avLst>
              <a:gd name="adj1" fmla="val 16667"/>
              <a:gd name="adj2" fmla="val -2704"/>
              <a:gd name="adj3" fmla="val 16667"/>
              <a:gd name="adj4" fmla="val -18806"/>
              <a:gd name="adj5" fmla="val -31019"/>
              <a:gd name="adj6" fmla="val -43019"/>
            </a:avLst>
          </a:prstGeom>
          <a:solidFill>
            <a:schemeClr val="bg1"/>
          </a:solidFill>
          <a:ln w="9525" cap="flat" cmpd="sng">
            <a:solidFill>
              <a:srgbClr val="CC00CC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pPr lvl="0" algn="ctr" eaLnBrk="0" hangingPunct="0"/>
            <a:r>
              <a:rPr lang="en-US" altLang="zh-CN" sz="1600">
                <a:solidFill>
                  <a:srgbClr val="CC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Anytime when B is reduced, </a:t>
            </a:r>
            <a:r>
              <a:rPr lang="en-US" altLang="zh-CN" sz="1600" b="1" err="1">
                <a:solidFill>
                  <a:srgbClr val="CC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B.ps</a:t>
            </a:r>
            <a:r>
              <a:rPr lang="en-US" altLang="zh-CN" sz="1600">
                <a:solidFill>
                  <a:srgbClr val="CC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immediately under B</a:t>
            </a:r>
            <a:endParaRPr lang="en-US" altLang="zh-CN" sz="1600">
              <a:solidFill>
                <a:srgbClr val="CC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5186" name="标题 6051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A Practical Example (cont')</a:t>
            </a:r>
            <a:endParaRPr lang="en-US" altLang="zh-CN" b="1"/>
          </a:p>
        </p:txBody>
      </p:sp>
      <p:graphicFrame>
        <p:nvGraphicFramePr>
          <p:cNvPr id="605266" name="内容占位符 605265"/>
          <p:cNvGraphicFramePr/>
          <p:nvPr>
            <p:ph idx="1"/>
          </p:nvPr>
        </p:nvGraphicFramePr>
        <p:xfrm>
          <a:off x="457200" y="1752600"/>
          <a:ext cx="8305800" cy="4038600"/>
        </p:xfrm>
        <a:graphic>
          <a:graphicData uri="http://schemas.openxmlformats.org/drawingml/2006/table">
            <a:tbl>
              <a:tblPr/>
              <a:tblGrid>
                <a:gridCol w="1557338"/>
                <a:gridCol w="6748462"/>
              </a:tblGrid>
              <a:tr h="3619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b="1"/>
                        <a:t>Productions</a:t>
                      </a:r>
                      <a:endParaRPr lang="zh-CN" altLang="en-US" sz="1500" b="1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500" b="1"/>
                        <a:t>Code</a:t>
                      </a:r>
                      <a:endParaRPr lang="zh-CN" altLang="en-US" sz="1500" b="1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K B</a:t>
                      </a:r>
                      <a:endParaRPr lang="zh-CN" altLang="en-US" sz="12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endParaRPr lang="en-US" altLang="x-none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K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</a:t>
                      </a:r>
                      <a:endParaRPr lang="zh-CN" altLang="en-US" sz="12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stack[ntop].ps = 10;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L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200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stack[ntop].ht = max(stack[top – 2].ht, stack[top].ht);</a:t>
                      </a:r>
                      <a:endParaRPr lang="en-US" altLang="zh-CN" sz="1200"/>
                    </a:p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stack[ntop].dp = max(stack[top – 2].dp, stack[top].dp);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L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</a:t>
                      </a:r>
                      <a:endParaRPr lang="zh-CN" altLang="en-US" sz="12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stack[ntop].ps = stack[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top – 1</a:t>
                      </a:r>
                      <a:r>
                        <a:rPr lang="en-US" altLang="zh-CN" sz="1200"/>
                        <a:t>].ps;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200" b="1">
                          <a:sym typeface="Symbol" panose="05050102010706020507" pitchFamily="18" charset="2"/>
                        </a:rPr>
                        <a:t>sub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M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stack[ntop].ht = max(stack[top – 3].ht, stack[top].ht – stack[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top – 4</a:t>
                      </a:r>
                      <a:r>
                        <a:rPr lang="en-US" altLang="zh-CN" sz="1200"/>
                        <a:t>].ps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 25%</a:t>
                      </a:r>
                      <a:r>
                        <a:rPr lang="en-US" altLang="zh-CN" sz="1200"/>
                        <a:t>); </a:t>
                      </a:r>
                      <a:endParaRPr lang="en-US" altLang="zh-CN" sz="1200"/>
                    </a:p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stack[ntop].dp = max(stack[top – 3].dp, stack[top].dp + stack[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top – 4</a:t>
                      </a:r>
                      <a:r>
                        <a:rPr lang="en-US" altLang="zh-CN" sz="1200"/>
                        <a:t>].ps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 25%</a:t>
                      </a:r>
                      <a:r>
                        <a:rPr lang="en-US" altLang="zh-CN" sz="1200"/>
                        <a:t>); 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M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</a:t>
                      </a:r>
                      <a:endParaRPr lang="zh-CN" altLang="en-US" sz="12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stack[ntop].ps = stack[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top – 2</a:t>
                      </a:r>
                      <a:r>
                        <a:rPr lang="en-US" altLang="zh-CN" sz="1200"/>
                        <a:t>].ps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 70%</a:t>
                      </a:r>
                      <a:endParaRPr lang="zh-CN" altLang="en-US" sz="12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200" b="1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N B</a:t>
                      </a:r>
                      <a:r>
                        <a:rPr lang="en-US" altLang="zh-CN" sz="1200" baseline="-2500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1200" b="1">
                          <a:sym typeface="Symbol" panose="05050102010706020507" pitchFamily="18" charset="2"/>
                        </a:rPr>
                        <a:t>)</a:t>
                      </a:r>
                      <a:endParaRPr lang="zh-CN" altLang="en-US" sz="1200" b="1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stack[ntop].ht = stack[top – 1].ht</a:t>
                      </a:r>
                      <a:endParaRPr lang="en-US" altLang="zh-CN" sz="1200"/>
                    </a:p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stack[ntop].dp = stack[top – 1].dp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35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N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</a:t>
                      </a:r>
                      <a:endParaRPr lang="zh-CN" altLang="en-US" sz="12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stack[ntop].ps = stack[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top – 1</a:t>
                      </a:r>
                      <a:r>
                        <a:rPr lang="en-US" altLang="zh-CN" sz="1200"/>
                        <a:t>].ps;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B </a:t>
                      </a:r>
                      <a:r>
                        <a:rPr lang="en-US" altLang="zh-CN" sz="120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1200" b="1">
                          <a:sym typeface="Symbol" panose="05050102010706020507" pitchFamily="18" charset="2"/>
                        </a:rPr>
                        <a:t>text</a:t>
                      </a:r>
                      <a:endParaRPr lang="zh-CN" altLang="en-US" sz="1200" baseline="-25000">
                        <a:sym typeface="Symbol" panose="05050102010706020507" pitchFamily="18" charset="2"/>
                      </a:endParaRPr>
                    </a:p>
                  </a:txBody>
                  <a:tcPr marL="90000" marR="90000" marT="46800" marB="468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¡"/>
                        <a:defRPr sz="25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accent2"/>
                        </a:buClr>
                        <a:defRPr sz="2100" kern="1200"/>
                      </a:lvl2pPr>
                      <a:lvl3pPr marL="1143000" lvl="2" indent="-228600">
                        <a:buClr>
                          <a:schemeClr val="tx2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2"/>
                        </a:buClr>
                        <a:defRPr sz="1700" kern="1200"/>
                      </a:lvl4pPr>
                      <a:lvl5pPr marL="2057400" lvl="4" indent="-228600">
                        <a:buClr>
                          <a:schemeClr val="tx2"/>
                        </a:buClr>
                        <a:defRPr sz="1700" kern="1200"/>
                      </a:lvl5pPr>
                    </a:lstStyle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stack[ntop].ht = getHight(stack[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top – 1</a:t>
                      </a:r>
                      <a:r>
                        <a:rPr lang="en-US" altLang="zh-CN" sz="1200"/>
                        <a:t>].ps, stack[top].lexval); </a:t>
                      </a:r>
                      <a:endParaRPr lang="en-US" altLang="zh-CN" sz="1200"/>
                    </a:p>
                    <a:p>
                      <a:pPr marL="0" lvl="0" indent="0">
                        <a:lnSpc>
                          <a:spcPct val="11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/>
                        <a:t>stack[ntop].dp = getDepth(stack[</a:t>
                      </a:r>
                      <a:r>
                        <a:rPr lang="en-US" altLang="zh-CN" sz="1200">
                          <a:solidFill>
                            <a:srgbClr val="0033CC"/>
                          </a:solidFill>
                        </a:rPr>
                        <a:t>top – 1</a:t>
                      </a:r>
                      <a:r>
                        <a:rPr lang="en-US" altLang="zh-CN" sz="1200"/>
                        <a:t>].ps, stack[top].lexval); </a:t>
                      </a:r>
                      <a:endParaRPr lang="zh-CN" altLang="en-US" sz="1200"/>
                    </a:p>
                  </a:txBody>
                  <a:tcPr marL="90000" marR="90000" marT="46800" marB="468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5258" name="线形标注 2 605257"/>
          <p:cNvSpPr/>
          <p:nvPr/>
        </p:nvSpPr>
        <p:spPr>
          <a:xfrm>
            <a:off x="4800600" y="6019800"/>
            <a:ext cx="2743200" cy="609600"/>
          </a:xfrm>
          <a:prstGeom prst="borderCallout2">
            <a:avLst>
              <a:gd name="adj1" fmla="val 18750"/>
              <a:gd name="adj2" fmla="val -2778"/>
              <a:gd name="adj3" fmla="val 18750"/>
              <a:gd name="adj4" fmla="val -13139"/>
              <a:gd name="adj5" fmla="val -38542"/>
              <a:gd name="adj6" fmla="val -28648"/>
            </a:avLst>
          </a:prstGeom>
          <a:solidFill>
            <a:schemeClr val="bg1"/>
          </a:solidFill>
          <a:ln w="9525" cap="flat" cmpd="sng">
            <a:solidFill>
              <a:srgbClr val="CC00CC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pPr lvl="0" algn="ctr" eaLnBrk="0" hangingPunct="0"/>
            <a:r>
              <a:rPr lang="en-US" altLang="zh-CN" sz="1600">
                <a:solidFill>
                  <a:srgbClr val="CC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Remove all calculations for inherited attributes</a:t>
            </a:r>
            <a:endParaRPr lang="en-US" altLang="zh-CN" sz="1600">
              <a:solidFill>
                <a:srgbClr val="CC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5265" name="线形标注 2 605264"/>
          <p:cNvSpPr/>
          <p:nvPr/>
        </p:nvSpPr>
        <p:spPr>
          <a:xfrm>
            <a:off x="6172200" y="1981200"/>
            <a:ext cx="2743200" cy="609600"/>
          </a:xfrm>
          <a:prstGeom prst="borderCallout2">
            <a:avLst>
              <a:gd name="adj1" fmla="val 18750"/>
              <a:gd name="adj2" fmla="val -2778"/>
              <a:gd name="adj3" fmla="val 18750"/>
              <a:gd name="adj4" fmla="val -35532"/>
              <a:gd name="adj5" fmla="val 98699"/>
              <a:gd name="adj6" fmla="val -84667"/>
            </a:avLst>
          </a:prstGeom>
          <a:solidFill>
            <a:schemeClr val="bg1"/>
          </a:solidFill>
          <a:ln w="9525" cap="flat" cmpd="sng">
            <a:solidFill>
              <a:srgbClr val="CC00CC"/>
            </a:solidFill>
            <a:prstDash val="solid"/>
            <a:miter/>
            <a:headEnd type="none" w="lg" len="lg"/>
            <a:tailEnd type="none" w="med" len="med"/>
          </a:ln>
        </p:spPr>
        <p:txBody>
          <a:bodyPr/>
          <a:p>
            <a:pPr lvl="0" algn="ctr" eaLnBrk="0" hangingPunct="0"/>
            <a:r>
              <a:rPr lang="en-US" altLang="zh-CN" sz="1600">
                <a:solidFill>
                  <a:srgbClr val="CC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ps is treated as a synthesized attribute</a:t>
            </a:r>
            <a:endParaRPr lang="en-US" altLang="zh-CN" sz="1600">
              <a:solidFill>
                <a:srgbClr val="CC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标题 1976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Exercise 8.1</a:t>
            </a:r>
            <a:endParaRPr lang="en-US" altLang="zh-CN" b="1"/>
          </a:p>
        </p:txBody>
      </p:sp>
      <p:sp>
        <p:nvSpPr>
          <p:cNvPr id="197635" name="文本占位符 197634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6787" cy="4114800"/>
          </a:xfrm>
        </p:spPr>
        <p:txBody>
          <a:bodyPr/>
          <a:p>
            <a:pPr defTabSz="0">
              <a:tabLst>
                <a:tab pos="1789430" algn="l"/>
                <a:tab pos="2332355" algn="l"/>
              </a:tabLst>
            </a:pPr>
            <a:r>
              <a:rPr lang="en-US" altLang="zh-CN" sz="2400" kern="1200"/>
              <a:t>Given the </a:t>
            </a:r>
            <a:r>
              <a:rPr lang="en-US" altLang="zh-CN" sz="2500" kern="1200"/>
              <a:t>translation scheme for the EQN language (see pp.41 in this lecture), calculate the height and depth of the input: </a:t>
            </a:r>
            <a:r>
              <a:rPr lang="en-US" altLang="zh-CN" sz="2500" b="1" kern="1200"/>
              <a:t>text sub text sub text</a:t>
            </a:r>
            <a:r>
              <a:rPr lang="en-US" altLang="zh-CN" sz="2500" kern="1200"/>
              <a:t>. </a:t>
            </a:r>
            <a:endParaRPr lang="en-US" altLang="zh-CN" sz="2500" kern="1200"/>
          </a:p>
          <a:p>
            <a:pPr lvl="1" defTabSz="0">
              <a:tabLst>
                <a:tab pos="1789430" algn="l"/>
                <a:tab pos="2332355" algn="l"/>
              </a:tabLst>
            </a:pPr>
            <a:r>
              <a:rPr lang="en-US" altLang="zh-CN" sz="2100" kern="1200"/>
              <a:t>Suppose that for each </a:t>
            </a:r>
            <a:r>
              <a:rPr lang="en-US" altLang="zh-CN" sz="2100" b="1" kern="1200"/>
              <a:t>text</a:t>
            </a:r>
            <a:r>
              <a:rPr lang="en-US" altLang="zh-CN" sz="2100" kern="1200"/>
              <a:t>, </a:t>
            </a:r>
            <a:endParaRPr lang="en-US" altLang="zh-CN" sz="2100" kern="1200"/>
          </a:p>
          <a:p>
            <a:pPr lvl="2" defTabSz="0">
              <a:tabLst>
                <a:tab pos="1789430" algn="l"/>
                <a:tab pos="2332355" algn="l"/>
              </a:tabLst>
            </a:pPr>
            <a:r>
              <a:rPr lang="en-US" altLang="zh-CN" sz="2000" kern="1200"/>
              <a:t>getHeight(ps, </a:t>
            </a:r>
            <a:r>
              <a:rPr lang="en-US" altLang="zh-CN" sz="2000" b="1" kern="1200"/>
              <a:t>text</a:t>
            </a:r>
            <a:r>
              <a:rPr lang="en-US" altLang="zh-CN" sz="2000" kern="1200"/>
              <a:t>.lexval) = 8 * ps</a:t>
            </a:r>
            <a:endParaRPr lang="en-US" altLang="zh-CN" sz="2000" kern="1200"/>
          </a:p>
          <a:p>
            <a:pPr lvl="2" defTabSz="0">
              <a:tabLst>
                <a:tab pos="1789430" algn="l"/>
                <a:tab pos="2332355" algn="l"/>
              </a:tabLst>
            </a:pPr>
            <a:r>
              <a:rPr lang="en-US" altLang="zh-CN" sz="2000" kern="1200"/>
              <a:t>getDepth(ps, </a:t>
            </a:r>
            <a:r>
              <a:rPr lang="en-US" altLang="zh-CN" sz="2000" b="1" kern="1200"/>
              <a:t>text</a:t>
            </a:r>
            <a:r>
              <a:rPr lang="en-US" altLang="zh-CN" sz="2000" kern="1200"/>
              <a:t>.lexval) = 0</a:t>
            </a:r>
            <a:endParaRPr lang="en-US" altLang="zh-CN" sz="2000" kern="120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标题 1095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Enjoy the Course!</a:t>
            </a:r>
            <a:endParaRPr lang="en-US" altLang="zh-CN"/>
          </a:p>
        </p:txBody>
      </p:sp>
      <p:graphicFrame>
        <p:nvGraphicFramePr>
          <p:cNvPr id="109572" name="内容占位符 109571"/>
          <p:cNvGraphicFramePr/>
          <p:nvPr>
            <p:ph sz="half" idx="2"/>
          </p:nvPr>
        </p:nvGraphicFramePr>
        <p:xfrm>
          <a:off x="4344988" y="2819400"/>
          <a:ext cx="3198812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06850" imgH="2857500" progId="MS_ClipArt_Gallery.2">
                  <p:embed/>
                </p:oleObj>
              </mc:Choice>
              <mc:Fallback>
                <p:oleObj name="" r:id="rId1" imgW="4006850" imgH="285750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4988" y="2819400"/>
                        <a:ext cx="3198812" cy="2282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3746" name="标题 5437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Basic Ideas</a:t>
            </a:r>
            <a:endParaRPr lang="en-US" altLang="zh-CN"/>
          </a:p>
        </p:txBody>
      </p:sp>
      <p:sp>
        <p:nvSpPr>
          <p:cNvPr id="543747" name="文本占位符 543746"/>
          <p:cNvSpPr>
            <a:spLocks noGrp="1"/>
          </p:cNvSpPr>
          <p:nvPr>
            <p:ph type="body" idx="1"/>
          </p:nvPr>
        </p:nvSpPr>
        <p:spPr>
          <a:xfrm>
            <a:off x="1370013" y="1676400"/>
            <a:ext cx="7313612" cy="4265613"/>
          </a:xfrm>
        </p:spPr>
        <p:txBody>
          <a:bodyPr/>
          <a:p>
            <a:r>
              <a:rPr lang="en-US" altLang="zh-CN" sz="2500"/>
              <a:t>Associate grammar symbols with attributes</a:t>
            </a:r>
            <a:endParaRPr lang="en-US" altLang="zh-CN" sz="2500"/>
          </a:p>
          <a:p>
            <a:pPr lvl="1"/>
            <a:r>
              <a:rPr lang="en-US" altLang="zh-CN" sz="2100"/>
              <a:t>Based on specific applications. </a:t>
            </a:r>
            <a:endParaRPr lang="en-US" altLang="zh-CN" sz="2100"/>
          </a:p>
          <a:p>
            <a:pPr lvl="1"/>
            <a:r>
              <a:rPr lang="en-US" altLang="zh-CN" sz="2100"/>
              <a:t>The </a:t>
            </a:r>
            <a:r>
              <a:rPr lang="en-US" altLang="zh-CN" sz="2100" b="1"/>
              <a:t>data</a:t>
            </a:r>
            <a:r>
              <a:rPr lang="en-US" altLang="zh-CN" sz="2100"/>
              <a:t> to be manipulated. </a:t>
            </a:r>
            <a:endParaRPr lang="en-US" altLang="zh-CN" sz="2100"/>
          </a:p>
          <a:p>
            <a:r>
              <a:rPr lang="en-US" altLang="zh-CN" sz="2500"/>
              <a:t>Associate productions with semantic rules</a:t>
            </a:r>
            <a:endParaRPr lang="en-US" altLang="zh-CN" sz="2500"/>
          </a:p>
          <a:p>
            <a:pPr lvl="1"/>
            <a:r>
              <a:rPr lang="en-US" altLang="zh-CN" sz="2100"/>
              <a:t>Also named semantic actions. </a:t>
            </a:r>
            <a:endParaRPr lang="en-US" altLang="zh-CN" sz="2100"/>
          </a:p>
          <a:p>
            <a:pPr lvl="1"/>
            <a:r>
              <a:rPr lang="en-US" altLang="zh-CN" sz="2100"/>
              <a:t>The </a:t>
            </a:r>
            <a:r>
              <a:rPr lang="en-US" altLang="zh-CN" sz="2100" b="1"/>
              <a:t>operations</a:t>
            </a:r>
            <a:r>
              <a:rPr lang="en-US" altLang="zh-CN" sz="2100"/>
              <a:t> that manipulate the attributes. </a:t>
            </a:r>
            <a:endParaRPr lang="en-US" altLang="zh-CN" sz="2100"/>
          </a:p>
        </p:txBody>
      </p:sp>
      <p:grpSp>
        <p:nvGrpSpPr>
          <p:cNvPr id="543762" name="组合 543761"/>
          <p:cNvGrpSpPr/>
          <p:nvPr/>
        </p:nvGrpSpPr>
        <p:grpSpPr>
          <a:xfrm>
            <a:off x="2971800" y="4648200"/>
            <a:ext cx="4114800" cy="1752600"/>
            <a:chOff x="1920" y="2976"/>
            <a:chExt cx="2592" cy="1104"/>
          </a:xfrm>
        </p:grpSpPr>
        <p:sp>
          <p:nvSpPr>
            <p:cNvPr id="543748" name="文本框 543747"/>
            <p:cNvSpPr txBox="1"/>
            <p:nvPr/>
          </p:nvSpPr>
          <p:spPr>
            <a:xfrm>
              <a:off x="2016" y="3360"/>
              <a:ext cx="1632" cy="4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 </a:t>
              </a: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 B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0" algn="l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A.s = B.i;  B.i = A.s + 1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3749" name="文本框 543748"/>
            <p:cNvSpPr txBox="1"/>
            <p:nvPr/>
          </p:nvSpPr>
          <p:spPr>
            <a:xfrm>
              <a:off x="3600" y="2976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750" name="文本框 543749"/>
            <p:cNvSpPr txBox="1"/>
            <p:nvPr/>
          </p:nvSpPr>
          <p:spPr>
            <a:xfrm>
              <a:off x="3984" y="2976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A.s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751" name="文本框 543750"/>
            <p:cNvSpPr txBox="1"/>
            <p:nvPr/>
          </p:nvSpPr>
          <p:spPr>
            <a:xfrm>
              <a:off x="3600" y="3408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752" name="文本框 543751"/>
            <p:cNvSpPr txBox="1"/>
            <p:nvPr/>
          </p:nvSpPr>
          <p:spPr>
            <a:xfrm>
              <a:off x="3984" y="3408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A5002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B.i</a:t>
              </a:r>
              <a:endParaRPr lang="en-US" altLang="zh-CN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753" name="直接连接符 543752"/>
            <p:cNvSpPr/>
            <p:nvPr/>
          </p:nvSpPr>
          <p:spPr>
            <a:xfrm>
              <a:off x="3744" y="321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54" name="直接连接符 543753"/>
            <p:cNvSpPr/>
            <p:nvPr/>
          </p:nvSpPr>
          <p:spPr>
            <a:xfrm flipH="1">
              <a:off x="3600" y="3648"/>
              <a:ext cx="9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55" name="直接连接符 543754"/>
            <p:cNvSpPr/>
            <p:nvPr/>
          </p:nvSpPr>
          <p:spPr>
            <a:xfrm>
              <a:off x="3792" y="3648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56" name="文本框 543755"/>
            <p:cNvSpPr txBox="1"/>
            <p:nvPr/>
          </p:nvSpPr>
          <p:spPr>
            <a:xfrm>
              <a:off x="3600" y="3840"/>
              <a:ext cx="2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...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757" name="直接连接符 543756"/>
            <p:cNvSpPr/>
            <p:nvPr/>
          </p:nvSpPr>
          <p:spPr>
            <a:xfrm>
              <a:off x="3744" y="364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758" name="任意多边形 543757"/>
            <p:cNvSpPr/>
            <p:nvPr/>
          </p:nvSpPr>
          <p:spPr>
            <a:xfrm flipH="1" flipV="1">
              <a:off x="4080" y="3168"/>
              <a:ext cx="168" cy="319"/>
            </a:xfrm>
            <a:custGeom>
              <a:avLst/>
              <a:gdLst>
                <a:gd name="txL" fmla="*/ 0 w 21600"/>
                <a:gd name="txT" fmla="*/ 0 h 28691"/>
                <a:gd name="txR" fmla="*/ 21600 w 21600"/>
                <a:gd name="txB" fmla="*/ 28691 h 28691"/>
              </a:gdLst>
              <a:ahLst/>
              <a:cxnLst>
                <a:cxn ang="90">
                  <a:pos x="5018" y="28690"/>
                </a:cxn>
                <a:cxn ang="270">
                  <a:pos x="5912" y="0"/>
                </a:cxn>
                <a:cxn ang="0">
                  <a:pos x="21600" y="14848"/>
                </a:cxn>
              </a:cxnLst>
              <a:rect l="txL" t="txT" r="txR" b="txB"/>
              <a:pathLst>
                <a:path w="21600" h="28691" fill="none">
                  <a:moveTo>
                    <a:pt x="5018" y="28690"/>
                  </a:moveTo>
                  <a:arcTo wR="21600" hR="21600" stAng="-13191228" swAng="4996684"/>
                </a:path>
                <a:path w="21600" h="28691" stroke="0">
                  <a:moveTo>
                    <a:pt x="5018" y="28690"/>
                  </a:moveTo>
                  <a:arcTo wR="21600" hR="21600" stAng="-13191228" swAng="4996684"/>
                  <a:lnTo>
                    <a:pt x="21600" y="14848"/>
                  </a:lnTo>
                  <a:close/>
                </a:path>
              </a:pathLst>
            </a:custGeom>
            <a:noFill/>
            <a:ln w="952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3759" name="任意多边形 543758"/>
            <p:cNvSpPr/>
            <p:nvPr/>
          </p:nvSpPr>
          <p:spPr>
            <a:xfrm flipH="1" flipV="1">
              <a:off x="4032" y="3168"/>
              <a:ext cx="168" cy="300"/>
            </a:xfrm>
            <a:custGeom>
              <a:avLst/>
              <a:gdLst>
                <a:gd name="txL" fmla="*/ 0 w 21600"/>
                <a:gd name="txT" fmla="*/ 0 h 27016"/>
                <a:gd name="txR" fmla="*/ 21600 w 21600"/>
                <a:gd name="txB" fmla="*/ 27016 h 27016"/>
              </a:gdLst>
              <a:ahLst/>
              <a:cxnLst>
                <a:cxn ang="270">
                  <a:pos x="16699" y="0"/>
                </a:cxn>
                <a:cxn ang="90">
                  <a:pos x="17007" y="27015"/>
                </a:cxn>
                <a:cxn ang="180">
                  <a:pos x="0" y="13700"/>
                </a:cxn>
              </a:cxnLst>
              <a:rect l="txL" t="txT" r="txR" b="txB"/>
              <a:pathLst>
                <a:path w="21600" h="27016" fill="none">
                  <a:moveTo>
                    <a:pt x="16699" y="0"/>
                  </a:moveTo>
                  <a:arcTo wR="21600" hR="21600" stAng="-2361945" swAng="4645416"/>
                </a:path>
                <a:path w="21600" h="27016" stroke="0">
                  <a:moveTo>
                    <a:pt x="16699" y="0"/>
                  </a:moveTo>
                  <a:arcTo wR="21600" hR="21600" stAng="-2361945" swAng="4645416"/>
                  <a:lnTo>
                    <a:pt x="0" y="13700"/>
                  </a:lnTo>
                  <a:close/>
                </a:path>
              </a:pathLst>
            </a:custGeom>
            <a:noFill/>
            <a:ln w="9525" cap="flat" cmpd="sng">
              <a:solidFill>
                <a:srgbClr val="A50021"/>
              </a:solidFill>
              <a:prstDash val="solid"/>
              <a:headEnd type="none" w="med" len="med"/>
              <a:tailEnd type="arrow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3761" name="折角形 543760"/>
            <p:cNvSpPr/>
            <p:nvPr/>
          </p:nvSpPr>
          <p:spPr>
            <a:xfrm>
              <a:off x="1920" y="2976"/>
              <a:ext cx="2592" cy="1104"/>
            </a:xfrm>
            <a:prstGeom prst="foldedCorner">
              <a:avLst>
                <a:gd name="adj" fmla="val 12500"/>
              </a:avLst>
            </a:prstGeom>
            <a:noFill/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4770" name="标题 5447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More Insights: A Virtual Machine</a:t>
            </a:r>
            <a:endParaRPr lang="en-US" altLang="zh-CN"/>
          </a:p>
        </p:txBody>
      </p:sp>
      <p:sp>
        <p:nvSpPr>
          <p:cNvPr id="544771" name="文本占位符 54477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Syntax-directed translation can be explained as a virtual machine</a:t>
            </a:r>
            <a:endParaRPr lang="en-US" altLang="zh-CN" sz="2500"/>
          </a:p>
          <a:p>
            <a:pPr lvl="1"/>
            <a:r>
              <a:rPr lang="en-US" altLang="zh-CN" sz="2100"/>
              <a:t>What to do:  semantic actions. </a:t>
            </a:r>
            <a:endParaRPr lang="en-US" altLang="zh-CN" sz="2100"/>
          </a:p>
          <a:p>
            <a:pPr lvl="1"/>
            <a:r>
              <a:rPr lang="en-US" altLang="zh-CN" sz="2100"/>
              <a:t>How to do:  evaluation order, i.e. the order in which the actions are performed. </a:t>
            </a:r>
            <a:endParaRPr lang="en-US" altLang="zh-CN" sz="2100"/>
          </a:p>
        </p:txBody>
      </p:sp>
      <p:grpSp>
        <p:nvGrpSpPr>
          <p:cNvPr id="544776" name="组合 544775"/>
          <p:cNvGrpSpPr/>
          <p:nvPr/>
        </p:nvGrpSpPr>
        <p:grpSpPr>
          <a:xfrm>
            <a:off x="6019800" y="3886200"/>
            <a:ext cx="2362200" cy="2209800"/>
            <a:chOff x="2160" y="2544"/>
            <a:chExt cx="1440" cy="1392"/>
          </a:xfrm>
        </p:grpSpPr>
        <p:sp>
          <p:nvSpPr>
            <p:cNvPr id="544772" name="椭圆 544771" descr="蓝色面巾纸"/>
            <p:cNvSpPr/>
            <p:nvPr/>
          </p:nvSpPr>
          <p:spPr>
            <a:xfrm>
              <a:off x="2496" y="2880"/>
              <a:ext cx="768" cy="720"/>
            </a:xfrm>
            <a:prstGeom prst="ellipse">
              <a:avLst/>
            </a:prstGeom>
            <a:blipFill rotWithShape="1">
              <a:blip r:embed="rId1"/>
            </a:blip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VM</a:t>
              </a:r>
              <a:endParaRPr lang="en-US" altLang="zh-CN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4774" name="任意多边形 544773"/>
            <p:cNvSpPr/>
            <p:nvPr/>
          </p:nvSpPr>
          <p:spPr>
            <a:xfrm rot="16200000">
              <a:off x="2184" y="2520"/>
              <a:ext cx="1392" cy="144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10800 h 21600"/>
              </a:gdLst>
              <a:ahLst/>
              <a:cxnLst>
                <a:cxn ang="270">
                  <a:pos x="10800" y="0"/>
                </a:cxn>
                <a:cxn ang="180">
                  <a:pos x="2700" y="10800"/>
                </a:cxn>
                <a:cxn ang="270">
                  <a:pos x="10800" y="5400"/>
                </a:cxn>
                <a:cxn ang="0">
                  <a:pos x="18900" y="10800"/>
                </a:cxn>
              </a:cxnLst>
              <a:rect l="txL" t="txT" r="txR" b="txB"/>
              <a:pathLst>
                <a:path w="21600" h="21600">
                  <a:moveTo>
                    <a:pt x="5400" y="10800"/>
                  </a:moveTo>
                  <a:arcTo wR="5400" hR="5400" stAng="10800000" swAng="10800000"/>
                  <a:lnTo>
                    <a:pt x="21600" y="10800"/>
                  </a:lnTo>
                  <a:arcTo wR="10800" hR="10800" stAng="0" swAng="-10800000"/>
                  <a:close/>
                </a:path>
              </a:pathLst>
            </a:custGeom>
            <a:solidFill>
              <a:srgbClr val="E8F4F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rot="0" vert="eaVert" wrap="none" anchor="ctr"/>
            <a:p>
              <a:pPr lvl="0" algn="l" eaLnBrk="0" hangingPunct="0"/>
              <a:r>
                <a:rPr lang="en-US" altLang="zh-CN" i="1">
                  <a:solidFill>
                    <a:srgbClr val="A50021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attributes</a:t>
              </a:r>
              <a:endParaRPr lang="en-US" altLang="zh-CN" i="1">
                <a:solidFill>
                  <a:srgbClr val="A50021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4775" name="任意多边形 544774"/>
            <p:cNvSpPr/>
            <p:nvPr/>
          </p:nvSpPr>
          <p:spPr>
            <a:xfrm rot="5400000">
              <a:off x="2184" y="2520"/>
              <a:ext cx="1392" cy="144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10800 h 21600"/>
              </a:gdLst>
              <a:ahLst/>
              <a:cxnLst>
                <a:cxn ang="270">
                  <a:pos x="10800" y="0"/>
                </a:cxn>
                <a:cxn ang="180">
                  <a:pos x="2700" y="10800"/>
                </a:cxn>
                <a:cxn ang="270">
                  <a:pos x="10800" y="5400"/>
                </a:cxn>
                <a:cxn ang="0">
                  <a:pos x="18900" y="10800"/>
                </a:cxn>
              </a:cxnLst>
              <a:rect l="txL" t="txT" r="txR" b="txB"/>
              <a:pathLst>
                <a:path w="21600" h="21600">
                  <a:moveTo>
                    <a:pt x="5400" y="10800"/>
                  </a:moveTo>
                  <a:arcTo wR="5400" hR="5400" stAng="10800000" swAng="10800000"/>
                  <a:lnTo>
                    <a:pt x="21600" y="10800"/>
                  </a:lnTo>
                  <a:arcTo wR="10800" hR="10800" stAng="0" swAng="-10800000"/>
                  <a:close/>
                </a:path>
              </a:pathLst>
            </a:cu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lg" len="lg"/>
            </a:ln>
          </p:spPr>
          <p:txBody>
            <a:bodyPr rot="10800000" vert="eaVert" wrap="none" anchor="ctr"/>
            <a:p>
              <a:pPr lvl="0" algn="r" eaLnBrk="0" hangingPunct="0"/>
              <a:r>
                <a:rPr lang="en-US" altLang="zh-CN" i="1">
                  <a:solidFill>
                    <a:srgbClr val="0033CC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semantic</a:t>
              </a:r>
              <a:endParaRPr lang="en-US" altLang="zh-CN" i="1">
                <a:solidFill>
                  <a:srgbClr val="0033CC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  <a:p>
              <a:pPr lvl="0" algn="r" eaLnBrk="0" hangingPunct="0"/>
              <a:r>
                <a:rPr lang="en-US" altLang="zh-CN" i="1">
                  <a:solidFill>
                    <a:srgbClr val="0033CC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actions</a:t>
              </a:r>
              <a:endParaRPr lang="en-US" altLang="zh-CN" i="1">
                <a:solidFill>
                  <a:srgbClr val="0033CC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5794" name="标题 5457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Challenges</a:t>
            </a:r>
            <a:endParaRPr lang="en-US" altLang="zh-CN"/>
          </a:p>
        </p:txBody>
      </p:sp>
      <p:sp>
        <p:nvSpPr>
          <p:cNvPr id="545795" name="文本占位符 5457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500"/>
              <a:t>Efficiency of the decision of semantic actions execution order</a:t>
            </a:r>
            <a:endParaRPr lang="en-US" altLang="zh-CN" sz="2500"/>
          </a:p>
          <a:p>
            <a:pPr lvl="1"/>
            <a:r>
              <a:rPr lang="en-US" altLang="zh-CN" sz="2100"/>
              <a:t>The best way is to execute the semantic actions while parsing. </a:t>
            </a:r>
            <a:endParaRPr lang="en-US" altLang="zh-CN" sz="2100"/>
          </a:p>
          <a:p>
            <a:pPr lvl="1"/>
            <a:r>
              <a:rPr lang="en-US" altLang="zh-CN" sz="2100"/>
              <a:t>I.e. the evaluation order of actions is the same as the order of parsing output. </a:t>
            </a:r>
            <a:endParaRPr lang="en-US" altLang="zh-CN" sz="2100"/>
          </a:p>
          <a:p>
            <a:pPr lvl="1"/>
            <a:r>
              <a:rPr lang="en-US" altLang="zh-CN" sz="2100"/>
              <a:t>Trade-off:  capability vs. efficiency</a:t>
            </a:r>
            <a:endParaRPr lang="en-US" altLang="zh-CN" sz="21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18270</Words>
  <Application>WPS 演示</Application>
  <PresentationFormat>On-screen Show</PresentationFormat>
  <Paragraphs>1554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Verdana</vt:lpstr>
      <vt:lpstr>Georgia</vt:lpstr>
      <vt:lpstr>Franklin Gothic Book</vt:lpstr>
      <vt:lpstr>华文楷体</vt:lpstr>
      <vt:lpstr>Symbol</vt:lpstr>
      <vt:lpstr>Garamond</vt:lpstr>
      <vt:lpstr>微软雅黑</vt:lpstr>
      <vt:lpstr>Arial Unicode MS</vt:lpstr>
      <vt:lpstr>Courier New</vt:lpstr>
      <vt:lpstr>Eclipse</vt:lpstr>
      <vt:lpstr>MS_ClipArt_Gallery.2</vt:lpstr>
      <vt:lpstr>Principles of Compiler Construction</vt:lpstr>
      <vt:lpstr>Review</vt:lpstr>
      <vt:lpstr>Conclusions:  Context-Free Grammar Classification</vt:lpstr>
      <vt:lpstr>Lecture 8.  Syntax-Directed Translation</vt:lpstr>
      <vt:lpstr>1. Introduction</vt:lpstr>
      <vt:lpstr>Applications of  Syntax-Directed Translation</vt:lpstr>
      <vt:lpstr>Basic Ideas</vt:lpstr>
      <vt:lpstr>More Insights: A Virtual Machine</vt:lpstr>
      <vt:lpstr>Challenges</vt:lpstr>
      <vt:lpstr>Concepts</vt:lpstr>
      <vt:lpstr>Syntax-Directed Definition</vt:lpstr>
      <vt:lpstr>Annotated Parse Tree</vt:lpstr>
      <vt:lpstr>Inherited Attribute</vt:lpstr>
      <vt:lpstr>Annotated Parse Tree</vt:lpstr>
      <vt:lpstr>2. Syntax-Directed Definition: Examples</vt:lpstr>
      <vt:lpstr>Syntax Trees</vt:lpstr>
      <vt:lpstr>Syntax Trees (cont')</vt:lpstr>
      <vt:lpstr>DAG</vt:lpstr>
      <vt:lpstr>Type Structures</vt:lpstr>
      <vt:lpstr>Type Structures (cont')</vt:lpstr>
      <vt:lpstr>3. Evaluation Order and Dependency Graphs</vt:lpstr>
      <vt:lpstr>Pros and Cons</vt:lpstr>
      <vt:lpstr>Dependency Graph: An Example</vt:lpstr>
      <vt:lpstr>Evaluation Order</vt:lpstr>
      <vt:lpstr>Implicit Parse Trees</vt:lpstr>
      <vt:lpstr>4. S-Attributed Definitions</vt:lpstr>
      <vt:lpstr>Specification vs. Implementation</vt:lpstr>
      <vt:lpstr>The Previous Calculator Example</vt:lpstr>
      <vt:lpstr>Implementation in LR Parsing</vt:lpstr>
      <vt:lpstr>Evaluation While LR Parsing</vt:lpstr>
      <vt:lpstr>5. L-Attributed Definitions and Translation Schemes</vt:lpstr>
      <vt:lpstr>Depth-First Evaluation Order</vt:lpstr>
      <vt:lpstr>Translation Schemes</vt:lpstr>
      <vt:lpstr>Translation Scheme: Example 1</vt:lpstr>
      <vt:lpstr>Translation Scheme: Example 2</vt:lpstr>
      <vt:lpstr>Translation Scheme: Example 3</vt:lpstr>
      <vt:lpstr>Translation Scheme: Example 3 (cont')</vt:lpstr>
      <vt:lpstr>Translation Scheme: Example 4</vt:lpstr>
      <vt:lpstr>Translation Scheme: Example 4 (cont')</vt:lpstr>
      <vt:lpstr>From L-Attributed Definitions to Translation Schemes</vt:lpstr>
      <vt:lpstr>Typesetting Boxes: EQN and TEX</vt:lpstr>
      <vt:lpstr>From L-Attributed Definition to Translation Scheme</vt:lpstr>
      <vt:lpstr>6. L-Attributed Definitions in Predictive Parsing</vt:lpstr>
      <vt:lpstr>Eliminating Left-Recursion:  A Simple Example</vt:lpstr>
      <vt:lpstr>Eliminating Left-Recursion:  More Examples</vt:lpstr>
      <vt:lpstr>Eliminating Left-Recursion:  More Examples (cont')</vt:lpstr>
      <vt:lpstr>Eliminating Left-Recursion</vt:lpstr>
      <vt:lpstr>PowerPoint 演示文稿</vt:lpstr>
      <vt:lpstr>Writing a Predictive Parser</vt:lpstr>
      <vt:lpstr>Writing a Predictive Parser:  An Example</vt:lpstr>
      <vt:lpstr>Writing a Predictive Translator</vt:lpstr>
      <vt:lpstr>From a Parser to a Translator</vt:lpstr>
      <vt:lpstr>7. L-Attributed Definitions in LR Parsing</vt:lpstr>
      <vt:lpstr>Make Use of Tricks</vt:lpstr>
      <vt:lpstr>Move Embedded Actions to Right-Most</vt:lpstr>
      <vt:lpstr>Trace a Copied Inherited Attribute</vt:lpstr>
      <vt:lpstr>Trace a Rewriting Inherited Attribute (cont')</vt:lpstr>
      <vt:lpstr>Predict Positions of Inherited Attributes</vt:lpstr>
      <vt:lpstr>Store Calculated Inherited Attributes</vt:lpstr>
      <vt:lpstr>A Practical Example</vt:lpstr>
      <vt:lpstr>A Practical Example (cont')</vt:lpstr>
      <vt:lpstr>Exercise 8.1</vt:lpstr>
      <vt:lpstr>Enjoy the Course!</vt:lpstr>
    </vt:vector>
  </TitlesOfParts>
  <Company>Sun Yat-sen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Compiler Construction</dc:title>
  <dc:creator>Dr. Wen-jun LI</dc:creator>
  <cp:keywords>language, compiler, programming</cp:keywords>
  <dc:subject>Compiler</dc:subject>
  <cp:category>Lecture</cp:category>
  <cp:lastModifiedBy>阿不1413529847</cp:lastModifiedBy>
  <cp:revision>3093</cp:revision>
  <dcterms:created xsi:type="dcterms:W3CDTF">2016-10-27T09:26:00Z</dcterms:created>
  <dcterms:modified xsi:type="dcterms:W3CDTF">2019-11-04T09:20:36Z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2052-11.1.0.9145</vt:lpwstr>
  </property>
</Properties>
</file>